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2" r:id="rId2"/>
    <p:sldId id="352" r:id="rId3"/>
    <p:sldId id="363" r:id="rId4"/>
    <p:sldId id="364" r:id="rId5"/>
    <p:sldId id="365" r:id="rId6"/>
    <p:sldId id="360" r:id="rId7"/>
    <p:sldId id="366" r:id="rId8"/>
    <p:sldId id="370" r:id="rId9"/>
    <p:sldId id="369" r:id="rId10"/>
    <p:sldId id="354" r:id="rId11"/>
    <p:sldId id="368"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CC33"/>
    <a:srgbClr val="66FF66"/>
    <a:srgbClr val="008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94671" autoAdjust="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notesViewPr>
    <p:cSldViewPr>
      <p:cViewPr>
        <p:scale>
          <a:sx n="120" d="100"/>
          <a:sy n="120" d="100"/>
        </p:scale>
        <p:origin x="-3042"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C650B4F7-25EA-4147-8E0B-DEA205802180}" type="datetimeFigureOut">
              <a:rPr lang="en-US" smtClean="0"/>
              <a:t>3/3/2015</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D3ECF6A-8366-49B6-BD4C-89E2A9CD85D9}" type="slidenum">
              <a:rPr lang="en-US" smtClean="0"/>
              <a:t>‹#›</a:t>
            </a:fld>
            <a:endParaRPr lang="en-US"/>
          </a:p>
        </p:txBody>
      </p:sp>
    </p:spTree>
    <p:extLst>
      <p:ext uri="{BB962C8B-B14F-4D97-AF65-F5344CB8AC3E}">
        <p14:creationId xmlns:p14="http://schemas.microsoft.com/office/powerpoint/2010/main" val="425615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99683CF0-7FE0-5F4A-9AA5-012C226E2049}" type="datetimeFigureOut">
              <a:rPr lang="en-US" smtClean="0"/>
              <a:t>3/3/2015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D8E38530-708A-8B40-900B-02A5430C0FBB}" type="slidenum">
              <a:rPr lang="en-US" smtClean="0"/>
              <a:t>‹#›</a:t>
            </a:fld>
            <a:endParaRPr lang="en-US"/>
          </a:p>
        </p:txBody>
      </p:sp>
    </p:spTree>
    <p:extLst>
      <p:ext uri="{BB962C8B-B14F-4D97-AF65-F5344CB8AC3E}">
        <p14:creationId xmlns:p14="http://schemas.microsoft.com/office/powerpoint/2010/main" val="1673016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Voiceover: </a:t>
            </a:r>
          </a:p>
          <a:p>
            <a:pPr lvl="0"/>
            <a:endParaRPr lang="en-US" dirty="0"/>
          </a:p>
          <a:p>
            <a:pPr lvl="0"/>
            <a:r>
              <a:rPr lang="en-US" dirty="0" smtClean="0"/>
              <a:t>the </a:t>
            </a:r>
            <a:r>
              <a:rPr lang="en-US" dirty="0"/>
              <a:t>purpose of this briefing is to update ASTS leadership on progress made on developing the AJF strategy since the last update </a:t>
            </a:r>
            <a:r>
              <a:rPr lang="en-US" dirty="0" smtClean="0"/>
              <a:t>since </a:t>
            </a:r>
            <a:r>
              <a:rPr lang="en-US" dirty="0"/>
              <a:t>the last </a:t>
            </a:r>
            <a:r>
              <a:rPr lang="en-US" dirty="0" smtClean="0"/>
              <a:t>meeting</a:t>
            </a:r>
          </a:p>
          <a:p>
            <a:pPr lvl="0"/>
            <a:endParaRPr lang="en-US" dirty="0"/>
          </a:p>
          <a:p>
            <a:pPr lvl="1"/>
            <a:r>
              <a:rPr lang="en-US" dirty="0" smtClean="0"/>
              <a:t>-held 2-day workshop (1</a:t>
            </a:r>
            <a:r>
              <a:rPr lang="en-US" baseline="30000" dirty="0" smtClean="0"/>
              <a:t>st</a:t>
            </a:r>
            <a:r>
              <a:rPr lang="en-US" dirty="0" smtClean="0"/>
              <a:t> day external stakeholders, 2</a:t>
            </a:r>
            <a:r>
              <a:rPr lang="en-US" baseline="30000" dirty="0" smtClean="0"/>
              <a:t>nd</a:t>
            </a:r>
            <a:r>
              <a:rPr lang="en-US" dirty="0" smtClean="0"/>
              <a:t> day USG) </a:t>
            </a:r>
          </a:p>
          <a:p>
            <a:pPr lvl="1"/>
            <a:r>
              <a:rPr lang="en-US" dirty="0" smtClean="0"/>
              <a:t>-developed outline</a:t>
            </a:r>
          </a:p>
          <a:p>
            <a:pPr lvl="1"/>
            <a:r>
              <a:rPr lang="en-US" dirty="0" smtClean="0"/>
              <a:t>-developed a matrix of R&amp;D Goals and Objectives</a:t>
            </a:r>
          </a:p>
          <a:p>
            <a:pPr lvl="1"/>
            <a:r>
              <a:rPr lang="en-US" dirty="0" smtClean="0"/>
              <a:t>-ready to begin the drafting process</a:t>
            </a:r>
            <a:endParaRPr lang="en-US" dirty="0"/>
          </a:p>
        </p:txBody>
      </p:sp>
      <p:sp>
        <p:nvSpPr>
          <p:cNvPr id="4" name="Slide Number Placeholder 3"/>
          <p:cNvSpPr>
            <a:spLocks noGrp="1"/>
          </p:cNvSpPr>
          <p:nvPr>
            <p:ph type="sldNum" sz="quarter" idx="10"/>
          </p:nvPr>
        </p:nvSpPr>
        <p:spPr/>
        <p:txBody>
          <a:bodyPr/>
          <a:lstStyle/>
          <a:p>
            <a:fld id="{D8E38530-708A-8B40-900B-02A5430C0FBB}" type="slidenum">
              <a:rPr lang="en-US" smtClean="0"/>
              <a:t>1</a:t>
            </a:fld>
            <a:endParaRPr lang="en-US"/>
          </a:p>
        </p:txBody>
      </p:sp>
    </p:spTree>
    <p:extLst>
      <p:ext uri="{BB962C8B-B14F-4D97-AF65-F5344CB8AC3E}">
        <p14:creationId xmlns:p14="http://schemas.microsoft.com/office/powerpoint/2010/main" val="99555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buFontTx/>
              <a:buChar char="•"/>
            </a:pPr>
            <a:r>
              <a:rPr lang="en-US" sz="900" dirty="0"/>
              <a:t>Purpose to collaboratively exchange information on respective agencies’ role and responsibilities – </a:t>
            </a:r>
            <a:r>
              <a:rPr lang="en-US" sz="900" u="sng" dirty="0"/>
              <a:t>specific to </a:t>
            </a:r>
            <a:r>
              <a:rPr lang="en-US" sz="900" dirty="0"/>
              <a:t>alternative jet fuels.  </a:t>
            </a:r>
          </a:p>
          <a:p>
            <a:pPr>
              <a:lnSpc>
                <a:spcPct val="80000"/>
              </a:lnSpc>
              <a:buFontTx/>
              <a:buChar char="•"/>
            </a:pPr>
            <a:r>
              <a:rPr lang="en-US" sz="900" dirty="0"/>
              <a:t>This coordination fills a niche in the communication.</a:t>
            </a:r>
          </a:p>
          <a:p>
            <a:pPr>
              <a:lnSpc>
                <a:spcPct val="80000"/>
              </a:lnSpc>
              <a:buFontTx/>
              <a:buChar char="•"/>
            </a:pPr>
            <a:r>
              <a:rPr lang="en-US" sz="900" dirty="0"/>
              <a:t>This is not the only communication or coordination effort. Researcher-to-researcher coordination/communication efforts that occur. Project leadership-level (</a:t>
            </a:r>
            <a:r>
              <a:rPr lang="en-US" sz="900" dirty="0" err="1"/>
              <a:t>eg</a:t>
            </a:r>
            <a:r>
              <a:rPr lang="en-US" sz="900" dirty="0"/>
              <a:t>, CLEEN to SFW &amp; ERA), &amp; under CAAFI.  </a:t>
            </a:r>
          </a:p>
          <a:p>
            <a:pPr>
              <a:lnSpc>
                <a:spcPct val="80000"/>
              </a:lnSpc>
              <a:buFontTx/>
              <a:buChar char="•"/>
            </a:pPr>
            <a:r>
              <a:rPr lang="en-US" sz="900" dirty="0"/>
              <a:t>Also very high-level information exchange opportunities such as the Inter-Agency Working Group (IAWG) on Alternative Fuels.  This interaction is specifically information exchange between the participating agencies.  It also encompasses alternative fuels in the most broad definition – bio-diesel, alternative fuels for ground and marine vehicles, etc – not only aircraft.  And the nature of the info exchanged is broad, </a:t>
            </a:r>
            <a:r>
              <a:rPr lang="en-US" sz="900" dirty="0" err="1"/>
              <a:t>eg</a:t>
            </a:r>
            <a:r>
              <a:rPr lang="en-US" sz="900" dirty="0"/>
              <a:t>, policy perspectives from DOS or large procurement activities by DLA.  Participants are generally at the HQ or Program level. IAWG Objective:  Identify &amp; discuss challenges facing a U.S. alternative fuels industry &amp; the roles an agency may take in order to meet those challenges and reach mutual energy goals.  Goals:1. To create an environment for the effective exchange of information on domestic alternative fuels by senior agency representatives for senior management. 2. To use this information to enhance our respective agency efforts to strengthen energy security in an economically and environmentally favorable manner.  NASA is a relatively new participant in these meetings (Jan 2011).  IAWG chartered in 2006.</a:t>
            </a:r>
          </a:p>
          <a:p>
            <a:pPr>
              <a:lnSpc>
                <a:spcPct val="80000"/>
              </a:lnSpc>
            </a:pPr>
            <a:endParaRPr lang="en-US" sz="900" dirty="0"/>
          </a:p>
          <a:p>
            <a:pPr eaLnBrk="1" hangingPunct="1">
              <a:lnSpc>
                <a:spcPct val="80000"/>
              </a:lnSpc>
              <a:spcBef>
                <a:spcPct val="0"/>
              </a:spcBef>
            </a:pPr>
            <a:r>
              <a:rPr lang="en-US" sz="900" dirty="0"/>
              <a:t>Overview of the supply chain and the areas in which agency programs are supporting development of “drop in” jet </a:t>
            </a:r>
            <a:r>
              <a:rPr lang="en-US" sz="900" dirty="0" err="1"/>
              <a:t>biofuels</a:t>
            </a:r>
            <a:r>
              <a:rPr lang="en-US" sz="900" dirty="0"/>
              <a:t>.</a:t>
            </a:r>
          </a:p>
          <a:p>
            <a:pPr eaLnBrk="1" hangingPunct="1">
              <a:lnSpc>
                <a:spcPct val="80000"/>
              </a:lnSpc>
              <a:spcBef>
                <a:spcPct val="0"/>
              </a:spcBef>
            </a:pPr>
            <a:r>
              <a:rPr lang="en-US" sz="900" dirty="0"/>
              <a:t>Provides an across government perspective/presentation of the information of who and how each agency is providing support</a:t>
            </a:r>
          </a:p>
          <a:p>
            <a:pPr eaLnBrk="1" hangingPunct="1">
              <a:lnSpc>
                <a:spcPct val="80000"/>
              </a:lnSpc>
              <a:spcBef>
                <a:spcPct val="0"/>
              </a:spcBef>
            </a:pPr>
            <a:r>
              <a:rPr lang="en-US" sz="900" dirty="0"/>
              <a:t>Supply chain columns:</a:t>
            </a:r>
          </a:p>
          <a:p>
            <a:pPr eaLnBrk="1" hangingPunct="1">
              <a:lnSpc>
                <a:spcPct val="80000"/>
              </a:lnSpc>
              <a:spcBef>
                <a:spcPct val="0"/>
              </a:spcBef>
            </a:pPr>
            <a:r>
              <a:rPr lang="en-US" sz="900" dirty="0"/>
              <a:t>Feedstock production –- identification, assessment and improvement of potential jet fuel feedstock crops</a:t>
            </a:r>
          </a:p>
          <a:p>
            <a:pPr eaLnBrk="1" hangingPunct="1">
              <a:lnSpc>
                <a:spcPct val="80000"/>
              </a:lnSpc>
              <a:spcBef>
                <a:spcPct val="0"/>
              </a:spcBef>
            </a:pPr>
            <a:r>
              <a:rPr lang="en-US" sz="900" dirty="0"/>
              <a:t>Feedstock logistics— support for harvesting/movement of the feedstock to where it needs to be</a:t>
            </a:r>
          </a:p>
          <a:p>
            <a:pPr eaLnBrk="1" hangingPunct="1">
              <a:lnSpc>
                <a:spcPct val="80000"/>
              </a:lnSpc>
              <a:spcBef>
                <a:spcPct val="0"/>
              </a:spcBef>
            </a:pPr>
            <a:r>
              <a:rPr lang="en-US" sz="900" dirty="0"/>
              <a:t>Fuel Conversion—R&amp;D to develop and optimize alternative jet fuel conversion processes</a:t>
            </a:r>
          </a:p>
          <a:p>
            <a:pPr eaLnBrk="1" hangingPunct="1">
              <a:lnSpc>
                <a:spcPct val="80000"/>
              </a:lnSpc>
              <a:spcBef>
                <a:spcPct val="0"/>
              </a:spcBef>
            </a:pPr>
            <a:r>
              <a:rPr lang="en-US" sz="900" dirty="0"/>
              <a:t>Conv. Process and scale up – out of lab and pushing towards commercialization—prove scaled production</a:t>
            </a:r>
          </a:p>
          <a:p>
            <a:pPr eaLnBrk="1" hangingPunct="1">
              <a:lnSpc>
                <a:spcPct val="80000"/>
              </a:lnSpc>
              <a:spcBef>
                <a:spcPct val="0"/>
              </a:spcBef>
            </a:pPr>
            <a:r>
              <a:rPr lang="en-US" sz="900" dirty="0"/>
              <a:t>Fuel performance—how engine/a/c performs using the fuel </a:t>
            </a:r>
            <a:r>
              <a:rPr lang="en-US" sz="900" dirty="0">
                <a:sym typeface="Wingdings" pitchFamily="2" charset="2"/>
              </a:rPr>
              <a:t> key to qualification and certification</a:t>
            </a:r>
          </a:p>
          <a:p>
            <a:pPr eaLnBrk="1" hangingPunct="1">
              <a:lnSpc>
                <a:spcPct val="80000"/>
              </a:lnSpc>
              <a:spcBef>
                <a:spcPct val="0"/>
              </a:spcBef>
            </a:pPr>
            <a:r>
              <a:rPr lang="en-US" sz="900" dirty="0" err="1">
                <a:sym typeface="Wingdings" pitchFamily="2" charset="2"/>
              </a:rPr>
              <a:t>Env</a:t>
            </a:r>
            <a:r>
              <a:rPr lang="en-US" sz="900" dirty="0">
                <a:sym typeface="Wingdings" pitchFamily="2" charset="2"/>
              </a:rPr>
              <a:t>. Assessment—air quality improvements &amp; GHG LCA </a:t>
            </a:r>
          </a:p>
          <a:p>
            <a:pPr eaLnBrk="1" hangingPunct="1">
              <a:lnSpc>
                <a:spcPct val="80000"/>
              </a:lnSpc>
              <a:spcBef>
                <a:spcPct val="0"/>
              </a:spcBef>
            </a:pPr>
            <a:r>
              <a:rPr lang="en-US" sz="900" dirty="0">
                <a:sym typeface="Wingdings" pitchFamily="2" charset="2"/>
              </a:rPr>
              <a:t>Enable Production—govt. incentives to support a new industry such as USDA and DOE loan guarantee and grant program, RFS2, DOC investor education/webinars</a:t>
            </a:r>
          </a:p>
          <a:p>
            <a:pPr eaLnBrk="1" hangingPunct="1">
              <a:lnSpc>
                <a:spcPct val="80000"/>
              </a:lnSpc>
              <a:spcBef>
                <a:spcPct val="0"/>
              </a:spcBef>
            </a:pPr>
            <a:r>
              <a:rPr lang="en-US" sz="900" dirty="0">
                <a:sym typeface="Wingdings" pitchFamily="2" charset="2"/>
              </a:rPr>
              <a:t>End user—Agencies that use fuels (</a:t>
            </a:r>
            <a:r>
              <a:rPr lang="en-US" sz="900" dirty="0" err="1">
                <a:sym typeface="Wingdings" pitchFamily="2" charset="2"/>
              </a:rPr>
              <a:t>DoD</a:t>
            </a:r>
            <a:r>
              <a:rPr lang="en-US" sz="900" dirty="0">
                <a:sym typeface="Wingdings" pitchFamily="2" charset="2"/>
              </a:rPr>
              <a:t>), and in case of airlines (close coordination with FAA)</a:t>
            </a:r>
            <a:endParaRPr lang="en-US" sz="900" dirty="0"/>
          </a:p>
          <a:p>
            <a:pPr>
              <a:lnSpc>
                <a:spcPct val="80000"/>
              </a:lnSpc>
            </a:pPr>
            <a:endParaRPr lang="en-US" sz="900"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ヒラギノ角ゴ Pro W3" charset="-128"/>
              </a:defRPr>
            </a:lvl1pPr>
            <a:lvl2pPr marL="785261" indent="-302023" eaLnBrk="0" hangingPunct="0">
              <a:defRPr sz="2500">
                <a:solidFill>
                  <a:schemeClr val="tx1"/>
                </a:solidFill>
                <a:latin typeface="Arial" charset="0"/>
                <a:ea typeface="ヒラギノ角ゴ Pro W3" charset="-128"/>
              </a:defRPr>
            </a:lvl2pPr>
            <a:lvl3pPr marL="1208095" indent="-241618" eaLnBrk="0" hangingPunct="0">
              <a:defRPr sz="2500">
                <a:solidFill>
                  <a:schemeClr val="tx1"/>
                </a:solidFill>
                <a:latin typeface="Arial" charset="0"/>
                <a:ea typeface="ヒラギノ角ゴ Pro W3" charset="-128"/>
              </a:defRPr>
            </a:lvl3pPr>
            <a:lvl4pPr marL="1691332" indent="-241618" eaLnBrk="0" hangingPunct="0">
              <a:defRPr sz="2500">
                <a:solidFill>
                  <a:schemeClr val="tx1"/>
                </a:solidFill>
                <a:latin typeface="Arial" charset="0"/>
                <a:ea typeface="ヒラギノ角ゴ Pro W3" charset="-128"/>
              </a:defRPr>
            </a:lvl4pPr>
            <a:lvl5pPr marL="2174570" indent="-241618" eaLnBrk="0" hangingPunct="0">
              <a:defRPr sz="2500">
                <a:solidFill>
                  <a:schemeClr val="tx1"/>
                </a:solidFill>
                <a:latin typeface="Arial" charset="0"/>
                <a:ea typeface="ヒラギノ角ゴ Pro W3" charset="-128"/>
              </a:defRPr>
            </a:lvl5pPr>
            <a:lvl6pPr marL="2657807" indent="-241618" eaLnBrk="0" fontAlgn="base" hangingPunct="0">
              <a:spcBef>
                <a:spcPct val="0"/>
              </a:spcBef>
              <a:spcAft>
                <a:spcPct val="0"/>
              </a:spcAft>
              <a:defRPr sz="2500">
                <a:solidFill>
                  <a:schemeClr val="tx1"/>
                </a:solidFill>
                <a:latin typeface="Arial" charset="0"/>
                <a:ea typeface="ヒラギノ角ゴ Pro W3" charset="-128"/>
              </a:defRPr>
            </a:lvl6pPr>
            <a:lvl7pPr marL="3141044" indent="-241618" eaLnBrk="0" fontAlgn="base" hangingPunct="0">
              <a:spcBef>
                <a:spcPct val="0"/>
              </a:spcBef>
              <a:spcAft>
                <a:spcPct val="0"/>
              </a:spcAft>
              <a:defRPr sz="2500">
                <a:solidFill>
                  <a:schemeClr val="tx1"/>
                </a:solidFill>
                <a:latin typeface="Arial" charset="0"/>
                <a:ea typeface="ヒラギノ角ゴ Pro W3" charset="-128"/>
              </a:defRPr>
            </a:lvl7pPr>
            <a:lvl8pPr marL="3624282" indent="-241618" eaLnBrk="0" fontAlgn="base" hangingPunct="0">
              <a:spcBef>
                <a:spcPct val="0"/>
              </a:spcBef>
              <a:spcAft>
                <a:spcPct val="0"/>
              </a:spcAft>
              <a:defRPr sz="2500">
                <a:solidFill>
                  <a:schemeClr val="tx1"/>
                </a:solidFill>
                <a:latin typeface="Arial" charset="0"/>
                <a:ea typeface="ヒラギノ角ゴ Pro W3" charset="-128"/>
              </a:defRPr>
            </a:lvl8pPr>
            <a:lvl9pPr marL="4107520" indent="-241618" eaLnBrk="0" fontAlgn="base" hangingPunct="0">
              <a:spcBef>
                <a:spcPct val="0"/>
              </a:spcBef>
              <a:spcAft>
                <a:spcPct val="0"/>
              </a:spcAft>
              <a:defRPr sz="2500">
                <a:solidFill>
                  <a:schemeClr val="tx1"/>
                </a:solidFill>
                <a:latin typeface="Arial" charset="0"/>
                <a:ea typeface="ヒラギノ角ゴ Pro W3" charset="-128"/>
              </a:defRPr>
            </a:lvl9pPr>
          </a:lstStyle>
          <a:p>
            <a:pPr eaLnBrk="1" hangingPunct="1"/>
            <a:fld id="{4588926C-76C8-4505-9B54-A17130764AC3}" type="slidenum">
              <a:rPr lang="en-US" sz="1200">
                <a:solidFill>
                  <a:prstClr val="black"/>
                </a:solidFill>
                <a:latin typeface="Calibri" pitchFamily="34" charset="0"/>
              </a:rPr>
              <a:pPr eaLnBrk="1" hangingPunct="1"/>
              <a:t>4</a:t>
            </a:fld>
            <a:endParaRPr lang="en-US" sz="1200" dirty="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492166-7F55-465F-9370-618DE28D995B}"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AA7F-CC1D-49E3-8398-7F5566CC8E80}" type="slidenum">
              <a:rPr lang="en-US" smtClean="0"/>
              <a:t>‹#›</a:t>
            </a:fld>
            <a:endParaRPr lang="en-US"/>
          </a:p>
        </p:txBody>
      </p:sp>
    </p:spTree>
    <p:extLst>
      <p:ext uri="{BB962C8B-B14F-4D97-AF65-F5344CB8AC3E}">
        <p14:creationId xmlns:p14="http://schemas.microsoft.com/office/powerpoint/2010/main" val="329072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92166-7F55-465F-9370-618DE28D995B}"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AA7F-CC1D-49E3-8398-7F5566CC8E80}" type="slidenum">
              <a:rPr lang="en-US" smtClean="0"/>
              <a:t>‹#›</a:t>
            </a:fld>
            <a:endParaRPr lang="en-US"/>
          </a:p>
        </p:txBody>
      </p:sp>
    </p:spTree>
    <p:extLst>
      <p:ext uri="{BB962C8B-B14F-4D97-AF65-F5344CB8AC3E}">
        <p14:creationId xmlns:p14="http://schemas.microsoft.com/office/powerpoint/2010/main" val="146572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92166-7F55-465F-9370-618DE28D995B}"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AA7F-CC1D-49E3-8398-7F5566CC8E80}" type="slidenum">
              <a:rPr lang="en-US" smtClean="0"/>
              <a:t>‹#›</a:t>
            </a:fld>
            <a:endParaRPr lang="en-US"/>
          </a:p>
        </p:txBody>
      </p:sp>
    </p:spTree>
    <p:extLst>
      <p:ext uri="{BB962C8B-B14F-4D97-AF65-F5344CB8AC3E}">
        <p14:creationId xmlns:p14="http://schemas.microsoft.com/office/powerpoint/2010/main" val="159103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92166-7F55-465F-9370-618DE28D995B}"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AA7F-CC1D-49E3-8398-7F5566CC8E80}" type="slidenum">
              <a:rPr lang="en-US" smtClean="0"/>
              <a:t>‹#›</a:t>
            </a:fld>
            <a:endParaRPr lang="en-US"/>
          </a:p>
        </p:txBody>
      </p:sp>
    </p:spTree>
    <p:extLst>
      <p:ext uri="{BB962C8B-B14F-4D97-AF65-F5344CB8AC3E}">
        <p14:creationId xmlns:p14="http://schemas.microsoft.com/office/powerpoint/2010/main" val="384419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92166-7F55-465F-9370-618DE28D995B}"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AA7F-CC1D-49E3-8398-7F5566CC8E80}" type="slidenum">
              <a:rPr lang="en-US" smtClean="0"/>
              <a:t>‹#›</a:t>
            </a:fld>
            <a:endParaRPr lang="en-US"/>
          </a:p>
        </p:txBody>
      </p:sp>
    </p:spTree>
    <p:extLst>
      <p:ext uri="{BB962C8B-B14F-4D97-AF65-F5344CB8AC3E}">
        <p14:creationId xmlns:p14="http://schemas.microsoft.com/office/powerpoint/2010/main" val="369341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492166-7F55-465F-9370-618DE28D995B}"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1AA7F-CC1D-49E3-8398-7F5566CC8E80}" type="slidenum">
              <a:rPr lang="en-US" smtClean="0"/>
              <a:t>‹#›</a:t>
            </a:fld>
            <a:endParaRPr lang="en-US"/>
          </a:p>
        </p:txBody>
      </p:sp>
    </p:spTree>
    <p:extLst>
      <p:ext uri="{BB962C8B-B14F-4D97-AF65-F5344CB8AC3E}">
        <p14:creationId xmlns:p14="http://schemas.microsoft.com/office/powerpoint/2010/main" val="44124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492166-7F55-465F-9370-618DE28D995B}"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1AA7F-CC1D-49E3-8398-7F5566CC8E80}" type="slidenum">
              <a:rPr lang="en-US" smtClean="0"/>
              <a:t>‹#›</a:t>
            </a:fld>
            <a:endParaRPr lang="en-US"/>
          </a:p>
        </p:txBody>
      </p:sp>
    </p:spTree>
    <p:extLst>
      <p:ext uri="{BB962C8B-B14F-4D97-AF65-F5344CB8AC3E}">
        <p14:creationId xmlns:p14="http://schemas.microsoft.com/office/powerpoint/2010/main" val="280511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492166-7F55-465F-9370-618DE28D995B}"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1AA7F-CC1D-49E3-8398-7F5566CC8E80}" type="slidenum">
              <a:rPr lang="en-US" smtClean="0"/>
              <a:t>‹#›</a:t>
            </a:fld>
            <a:endParaRPr lang="en-US"/>
          </a:p>
        </p:txBody>
      </p:sp>
    </p:spTree>
    <p:extLst>
      <p:ext uri="{BB962C8B-B14F-4D97-AF65-F5344CB8AC3E}">
        <p14:creationId xmlns:p14="http://schemas.microsoft.com/office/powerpoint/2010/main" val="317929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2166-7F55-465F-9370-618DE28D995B}"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1AA7F-CC1D-49E3-8398-7F5566CC8E80}" type="slidenum">
              <a:rPr lang="en-US" smtClean="0"/>
              <a:t>‹#›</a:t>
            </a:fld>
            <a:endParaRPr lang="en-US"/>
          </a:p>
        </p:txBody>
      </p:sp>
    </p:spTree>
    <p:extLst>
      <p:ext uri="{BB962C8B-B14F-4D97-AF65-F5344CB8AC3E}">
        <p14:creationId xmlns:p14="http://schemas.microsoft.com/office/powerpoint/2010/main" val="222712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92166-7F55-465F-9370-618DE28D995B}"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1AA7F-CC1D-49E3-8398-7F5566CC8E80}" type="slidenum">
              <a:rPr lang="en-US" smtClean="0"/>
              <a:t>‹#›</a:t>
            </a:fld>
            <a:endParaRPr lang="en-US"/>
          </a:p>
        </p:txBody>
      </p:sp>
    </p:spTree>
    <p:extLst>
      <p:ext uri="{BB962C8B-B14F-4D97-AF65-F5344CB8AC3E}">
        <p14:creationId xmlns:p14="http://schemas.microsoft.com/office/powerpoint/2010/main" val="270725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92166-7F55-465F-9370-618DE28D995B}"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1AA7F-CC1D-49E3-8398-7F5566CC8E80}" type="slidenum">
              <a:rPr lang="en-US" smtClean="0"/>
              <a:t>‹#›</a:t>
            </a:fld>
            <a:endParaRPr lang="en-US"/>
          </a:p>
        </p:txBody>
      </p:sp>
    </p:spTree>
    <p:extLst>
      <p:ext uri="{BB962C8B-B14F-4D97-AF65-F5344CB8AC3E}">
        <p14:creationId xmlns:p14="http://schemas.microsoft.com/office/powerpoint/2010/main" val="81905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92166-7F55-465F-9370-618DE28D995B}" type="datetimeFigureOut">
              <a:rPr lang="en-US" smtClean="0"/>
              <a:t>3/3/2015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1AA7F-CC1D-49E3-8398-7F5566CC8E80}" type="slidenum">
              <a:rPr lang="en-US" smtClean="0"/>
              <a:t>‹#›</a:t>
            </a:fld>
            <a:endParaRPr lang="en-US"/>
          </a:p>
        </p:txBody>
      </p:sp>
    </p:spTree>
    <p:extLst>
      <p:ext uri="{BB962C8B-B14F-4D97-AF65-F5344CB8AC3E}">
        <p14:creationId xmlns:p14="http://schemas.microsoft.com/office/powerpoint/2010/main" val="267546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429000"/>
          </a:xfrm>
        </p:spPr>
        <p:txBody>
          <a:bodyPr>
            <a:normAutofit/>
          </a:bodyPr>
          <a:lstStyle/>
          <a:p>
            <a:r>
              <a:rPr lang="en-US" sz="3600" b="1" dirty="0" smtClean="0">
                <a:solidFill>
                  <a:srgbClr val="003366"/>
                </a:solidFill>
              </a:rPr>
              <a:t>Development of National Alternative Jet Fuels (AJF) R&amp;D </a:t>
            </a:r>
            <a:r>
              <a:rPr lang="en-US" sz="3600" b="1" dirty="0" smtClean="0">
                <a:solidFill>
                  <a:srgbClr val="003366"/>
                </a:solidFill>
              </a:rPr>
              <a:t>Strategy – An Update</a:t>
            </a:r>
            <a:r>
              <a:rPr lang="en-US" b="1" dirty="0" smtClean="0">
                <a:solidFill>
                  <a:srgbClr val="003366"/>
                </a:solidFill>
              </a:rPr>
              <a:t/>
            </a:r>
            <a:br>
              <a:rPr lang="en-US" b="1" dirty="0" smtClean="0">
                <a:solidFill>
                  <a:srgbClr val="003366"/>
                </a:solidFill>
              </a:rPr>
            </a:br>
            <a:r>
              <a:rPr lang="en-US" sz="2800" dirty="0" smtClean="0">
                <a:solidFill>
                  <a:srgbClr val="003366"/>
                </a:solidFill>
              </a:rPr>
              <a:t/>
            </a:r>
            <a:br>
              <a:rPr lang="en-US" sz="2800" dirty="0" smtClean="0">
                <a:solidFill>
                  <a:srgbClr val="003366"/>
                </a:solidFill>
              </a:rPr>
            </a:br>
            <a:r>
              <a:rPr lang="en-US" sz="2800" b="1" dirty="0" smtClean="0">
                <a:solidFill>
                  <a:srgbClr val="003366"/>
                </a:solidFill>
              </a:rPr>
              <a:t>Research</a:t>
            </a:r>
            <a:r>
              <a:rPr lang="en-US" sz="2800" b="1" dirty="0">
                <a:solidFill>
                  <a:srgbClr val="003366"/>
                </a:solidFill>
              </a:rPr>
              <a:t>, Development, Demonstration, and </a:t>
            </a:r>
            <a:r>
              <a:rPr lang="en-US" sz="2800" b="1" dirty="0" smtClean="0">
                <a:solidFill>
                  <a:srgbClr val="003366"/>
                </a:solidFill>
              </a:rPr>
              <a:t>Deployment</a:t>
            </a:r>
            <a:br>
              <a:rPr lang="en-US" sz="2800" b="1" dirty="0" smtClean="0">
                <a:solidFill>
                  <a:srgbClr val="003366"/>
                </a:solidFill>
              </a:rPr>
            </a:br>
            <a:r>
              <a:rPr lang="en-US" sz="2800" b="1" dirty="0" smtClean="0">
                <a:solidFill>
                  <a:srgbClr val="003366"/>
                </a:solidFill>
              </a:rPr>
              <a:t>Challenges</a:t>
            </a:r>
            <a:r>
              <a:rPr lang="en-US" sz="2800" b="1" dirty="0">
                <a:solidFill>
                  <a:srgbClr val="003366"/>
                </a:solidFill>
              </a:rPr>
              <a:t>, Opportunities, </a:t>
            </a:r>
            <a:r>
              <a:rPr lang="en-US" sz="2800" b="1" dirty="0" smtClean="0">
                <a:solidFill>
                  <a:srgbClr val="003366"/>
                </a:solidFill>
              </a:rPr>
              <a:t>and </a:t>
            </a:r>
            <a:r>
              <a:rPr lang="en-US" sz="2800" b="1" dirty="0">
                <a:solidFill>
                  <a:srgbClr val="003366"/>
                </a:solidFill>
              </a:rPr>
              <a:t>Strategic Way </a:t>
            </a:r>
            <a:r>
              <a:rPr lang="en-US" sz="2800" b="1" dirty="0" smtClean="0">
                <a:solidFill>
                  <a:srgbClr val="003366"/>
                </a:solidFill>
              </a:rPr>
              <a:t>Forward</a:t>
            </a:r>
            <a:endParaRPr lang="en-US" sz="2700" b="1" dirty="0" smtClean="0">
              <a:solidFill>
                <a:schemeClr val="bg2">
                  <a:lumMod val="50000"/>
                </a:schemeClr>
              </a:solidFill>
            </a:endParaRPr>
          </a:p>
        </p:txBody>
      </p:sp>
      <p:sp>
        <p:nvSpPr>
          <p:cNvPr id="4" name="Title 1"/>
          <p:cNvSpPr txBox="1">
            <a:spLocks/>
          </p:cNvSpPr>
          <p:nvPr/>
        </p:nvSpPr>
        <p:spPr>
          <a:xfrm>
            <a:off x="762000" y="4099034"/>
            <a:ext cx="7620000" cy="25303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600" b="1" dirty="0" smtClean="0"/>
              <a:t>Mohan Gupta, Ph.D. (FAA)</a:t>
            </a:r>
          </a:p>
          <a:p>
            <a:pPr>
              <a:spcBef>
                <a:spcPts val="0"/>
              </a:spcBef>
            </a:pPr>
            <a:r>
              <a:rPr lang="en-US" sz="2600" b="1" dirty="0" smtClean="0"/>
              <a:t>Co-chair of the </a:t>
            </a:r>
            <a:r>
              <a:rPr lang="en-US" sz="2300" b="1" dirty="0"/>
              <a:t>Interagency Coordination </a:t>
            </a:r>
            <a:r>
              <a:rPr lang="en-US" sz="2300" b="1" dirty="0" smtClean="0"/>
              <a:t>Group (ICG)</a:t>
            </a:r>
          </a:p>
          <a:p>
            <a:pPr>
              <a:spcBef>
                <a:spcPts val="0"/>
              </a:spcBef>
            </a:pPr>
            <a:r>
              <a:rPr lang="en-US" sz="2300" b="1" dirty="0" smtClean="0"/>
              <a:t>and</a:t>
            </a:r>
          </a:p>
          <a:p>
            <a:pPr>
              <a:spcBef>
                <a:spcPts val="0"/>
              </a:spcBef>
            </a:pPr>
            <a:r>
              <a:rPr lang="en-US" sz="2300" b="1" dirty="0" smtClean="0"/>
              <a:t>Other ICG Members from</a:t>
            </a:r>
          </a:p>
          <a:p>
            <a:pPr>
              <a:spcBef>
                <a:spcPts val="0"/>
              </a:spcBef>
            </a:pPr>
            <a:r>
              <a:rPr lang="en-US" sz="2300" b="1" dirty="0" smtClean="0"/>
              <a:t>USDA, DOC, DOD, DOE, DOC, NASA, EPA, NSF and DOS</a:t>
            </a:r>
            <a:endParaRPr lang="en-US" sz="2300" b="1" dirty="0"/>
          </a:p>
          <a:p>
            <a:pPr>
              <a:spcBef>
                <a:spcPts val="0"/>
              </a:spcBef>
            </a:pPr>
            <a:r>
              <a:rPr lang="en-US" sz="2300" b="1" dirty="0" smtClean="0"/>
              <a:t>	</a:t>
            </a:r>
          </a:p>
          <a:p>
            <a:pPr>
              <a:spcBef>
                <a:spcPts val="0"/>
              </a:spcBef>
            </a:pPr>
            <a:r>
              <a:rPr lang="en-US" sz="2000" b="1" dirty="0" smtClean="0"/>
              <a:t>March 17, 2015</a:t>
            </a:r>
          </a:p>
        </p:txBody>
      </p:sp>
    </p:spTree>
    <p:extLst>
      <p:ext uri="{BB962C8B-B14F-4D97-AF65-F5344CB8AC3E}">
        <p14:creationId xmlns:p14="http://schemas.microsoft.com/office/powerpoint/2010/main" val="3625529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84775"/>
          </a:xfrm>
          <a:prstGeom prst="rect">
            <a:avLst/>
          </a:prstGeom>
          <a:noFill/>
        </p:spPr>
        <p:txBody>
          <a:bodyPr wrap="square" rtlCol="0">
            <a:spAutoFit/>
          </a:bodyPr>
          <a:lstStyle/>
          <a:p>
            <a:r>
              <a:rPr lang="en-US" sz="3200" b="1" dirty="0" smtClean="0">
                <a:solidFill>
                  <a:srgbClr val="003366"/>
                </a:solidFill>
              </a:rPr>
              <a:t>Example – Goal</a:t>
            </a:r>
            <a:r>
              <a:rPr lang="en-US" sz="3200" b="1" dirty="0">
                <a:solidFill>
                  <a:srgbClr val="003366"/>
                </a:solidFill>
              </a:rPr>
              <a:t>s</a:t>
            </a:r>
            <a:r>
              <a:rPr lang="en-US" sz="3200" b="1" dirty="0" smtClean="0">
                <a:solidFill>
                  <a:srgbClr val="003366"/>
                </a:solidFill>
              </a:rPr>
              <a:t> &amp; Objectives Table </a:t>
            </a:r>
            <a:r>
              <a:rPr lang="en-US" sz="2000" b="1" dirty="0" smtClean="0">
                <a:solidFill>
                  <a:srgbClr val="003366"/>
                </a:solidFill>
              </a:rPr>
              <a:t>(multiple time horizon)</a:t>
            </a:r>
            <a:endParaRPr lang="en-US" sz="2000" b="1" dirty="0">
              <a:solidFill>
                <a:srgbClr val="00009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564527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772887"/>
            <a:ext cx="457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80720"/>
            <a:ext cx="4572000"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9715355">
            <a:off x="2071176" y="3486834"/>
            <a:ext cx="5230379" cy="646331"/>
          </a:xfrm>
          <a:prstGeom prst="rect">
            <a:avLst/>
          </a:prstGeom>
          <a:noFill/>
        </p:spPr>
        <p:txBody>
          <a:bodyPr wrap="square" rtlCol="0">
            <a:spAutoFit/>
          </a:bodyPr>
          <a:lstStyle/>
          <a:p>
            <a:pPr algn="ctr"/>
            <a:r>
              <a:rPr lang="en-US" sz="3600" b="1" dirty="0" smtClean="0">
                <a:solidFill>
                  <a:srgbClr val="FF0000"/>
                </a:solidFill>
              </a:rPr>
              <a:t>DRAFT</a:t>
            </a:r>
            <a:endParaRPr lang="en-US" sz="3600" b="1" dirty="0">
              <a:solidFill>
                <a:srgbClr val="000090"/>
              </a:solidFill>
            </a:endParaRPr>
          </a:p>
        </p:txBody>
      </p:sp>
    </p:spTree>
    <p:extLst>
      <p:ext uri="{BB962C8B-B14F-4D97-AF65-F5344CB8AC3E}">
        <p14:creationId xmlns:p14="http://schemas.microsoft.com/office/powerpoint/2010/main" val="302257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457258" cy="477054"/>
          </a:xfrm>
          <a:prstGeom prst="rect">
            <a:avLst/>
          </a:prstGeom>
          <a:noFill/>
        </p:spPr>
        <p:txBody>
          <a:bodyPr wrap="none" rtlCol="0">
            <a:spAutoFit/>
          </a:bodyPr>
          <a:lstStyle/>
          <a:p>
            <a:r>
              <a:rPr lang="en-US" sz="2500" b="1" dirty="0" smtClean="0">
                <a:solidFill>
                  <a:srgbClr val="003366"/>
                </a:solidFill>
                <a:latin typeface="+mj-lt"/>
                <a:cs typeface="Helvetica"/>
              </a:rPr>
              <a:t>Summary</a:t>
            </a:r>
            <a:endParaRPr lang="en-US" sz="2500" b="1" dirty="0">
              <a:solidFill>
                <a:srgbClr val="003366"/>
              </a:solidFill>
              <a:latin typeface="+mj-lt"/>
              <a:cs typeface="Helvetica"/>
            </a:endParaRPr>
          </a:p>
        </p:txBody>
      </p:sp>
      <p:grpSp>
        <p:nvGrpSpPr>
          <p:cNvPr id="18" name="Group 17"/>
          <p:cNvGrpSpPr/>
          <p:nvPr/>
        </p:nvGrpSpPr>
        <p:grpSpPr>
          <a:xfrm>
            <a:off x="3581400" y="1351407"/>
            <a:ext cx="5551407" cy="5176394"/>
            <a:chOff x="3630693" y="1351407"/>
            <a:chExt cx="5551407" cy="5176394"/>
          </a:xfrm>
        </p:grpSpPr>
        <p:pic>
          <p:nvPicPr>
            <p:cNvPr id="4" name="Picture 7" descr="puzzle_clip_v2.jpg"/>
            <p:cNvPicPr>
              <a:picLocks noChangeAspect="1"/>
            </p:cNvPicPr>
            <p:nvPr/>
          </p:nvPicPr>
          <p:blipFill>
            <a:blip r:embed="rId2">
              <a:alphaModFix/>
            </a:blip>
            <a:srcRect l="13886" t="3670" r="15173" b="5385"/>
            <a:stretch>
              <a:fillRect/>
            </a:stretch>
          </p:blipFill>
          <p:spPr bwMode="auto">
            <a:xfrm>
              <a:off x="3630693" y="1351407"/>
              <a:ext cx="5551407" cy="5176394"/>
            </a:xfrm>
            <a:prstGeom prst="rect">
              <a:avLst/>
            </a:prstGeom>
            <a:noFill/>
            <a:ln w="9525">
              <a:noFill/>
              <a:miter lim="800000"/>
              <a:headEnd/>
              <a:tailEnd/>
            </a:ln>
          </p:spPr>
        </p:pic>
        <p:sp>
          <p:nvSpPr>
            <p:cNvPr id="7" name="TextBox 6"/>
            <p:cNvSpPr txBox="1"/>
            <p:nvPr/>
          </p:nvSpPr>
          <p:spPr>
            <a:xfrm>
              <a:off x="6553200" y="2514600"/>
              <a:ext cx="725567" cy="369332"/>
            </a:xfrm>
            <a:prstGeom prst="rect">
              <a:avLst/>
            </a:prstGeom>
            <a:noFill/>
          </p:spPr>
          <p:txBody>
            <a:bodyPr wrap="none" rtlCol="0">
              <a:spAutoFit/>
            </a:bodyPr>
            <a:lstStyle/>
            <a:p>
              <a:r>
                <a:rPr lang="en-US" b="1" dirty="0" smtClean="0"/>
                <a:t>NASA</a:t>
              </a:r>
              <a:endParaRPr lang="en-US" b="1" dirty="0"/>
            </a:p>
          </p:txBody>
        </p:sp>
        <p:sp>
          <p:nvSpPr>
            <p:cNvPr id="8" name="TextBox 7"/>
            <p:cNvSpPr txBox="1"/>
            <p:nvPr/>
          </p:nvSpPr>
          <p:spPr>
            <a:xfrm>
              <a:off x="5455483" y="4775200"/>
              <a:ext cx="736099" cy="369332"/>
            </a:xfrm>
            <a:prstGeom prst="rect">
              <a:avLst/>
            </a:prstGeom>
            <a:noFill/>
          </p:spPr>
          <p:txBody>
            <a:bodyPr wrap="none" rtlCol="0">
              <a:spAutoFit/>
            </a:bodyPr>
            <a:lstStyle/>
            <a:p>
              <a:r>
                <a:rPr lang="en-US" b="1" dirty="0" smtClean="0"/>
                <a:t>USDA</a:t>
              </a:r>
              <a:endParaRPr lang="en-US" b="1" dirty="0"/>
            </a:p>
          </p:txBody>
        </p:sp>
        <p:sp>
          <p:nvSpPr>
            <p:cNvPr id="9" name="TextBox 8"/>
            <p:cNvSpPr txBox="1"/>
            <p:nvPr/>
          </p:nvSpPr>
          <p:spPr>
            <a:xfrm>
              <a:off x="5445419" y="3759200"/>
              <a:ext cx="599781" cy="369332"/>
            </a:xfrm>
            <a:prstGeom prst="rect">
              <a:avLst/>
            </a:prstGeom>
            <a:noFill/>
          </p:spPr>
          <p:txBody>
            <a:bodyPr wrap="none" rtlCol="0">
              <a:spAutoFit/>
            </a:bodyPr>
            <a:lstStyle/>
            <a:p>
              <a:r>
                <a:rPr lang="en-US" b="1" dirty="0" err="1" smtClean="0"/>
                <a:t>DoD</a:t>
              </a:r>
              <a:endParaRPr lang="en-US" b="1" dirty="0"/>
            </a:p>
          </p:txBody>
        </p:sp>
        <p:sp>
          <p:nvSpPr>
            <p:cNvPr id="10" name="TextBox 9"/>
            <p:cNvSpPr txBox="1"/>
            <p:nvPr/>
          </p:nvSpPr>
          <p:spPr>
            <a:xfrm>
              <a:off x="6904118" y="3599934"/>
              <a:ext cx="570363" cy="369332"/>
            </a:xfrm>
            <a:prstGeom prst="rect">
              <a:avLst/>
            </a:prstGeom>
            <a:noFill/>
          </p:spPr>
          <p:txBody>
            <a:bodyPr wrap="none" rtlCol="0">
              <a:spAutoFit/>
            </a:bodyPr>
            <a:lstStyle/>
            <a:p>
              <a:r>
                <a:rPr lang="en-US" b="1" dirty="0" smtClean="0"/>
                <a:t>FAA</a:t>
              </a:r>
              <a:endParaRPr lang="en-US" b="1" dirty="0"/>
            </a:p>
          </p:txBody>
        </p:sp>
        <p:sp>
          <p:nvSpPr>
            <p:cNvPr id="11" name="TextBox 10"/>
            <p:cNvSpPr txBox="1"/>
            <p:nvPr/>
          </p:nvSpPr>
          <p:spPr>
            <a:xfrm>
              <a:off x="7198598" y="4204732"/>
              <a:ext cx="551766" cy="369332"/>
            </a:xfrm>
            <a:prstGeom prst="rect">
              <a:avLst/>
            </a:prstGeom>
            <a:noFill/>
          </p:spPr>
          <p:txBody>
            <a:bodyPr wrap="none" rtlCol="0">
              <a:spAutoFit/>
            </a:bodyPr>
            <a:lstStyle/>
            <a:p>
              <a:r>
                <a:rPr lang="en-US" b="1" dirty="0" smtClean="0"/>
                <a:t>NSF</a:t>
              </a:r>
              <a:endParaRPr lang="en-US" b="1" dirty="0"/>
            </a:p>
          </p:txBody>
        </p:sp>
        <p:sp>
          <p:nvSpPr>
            <p:cNvPr id="12" name="TextBox 11"/>
            <p:cNvSpPr txBox="1"/>
            <p:nvPr/>
          </p:nvSpPr>
          <p:spPr>
            <a:xfrm>
              <a:off x="5892142" y="2989296"/>
              <a:ext cx="598879" cy="369332"/>
            </a:xfrm>
            <a:prstGeom prst="rect">
              <a:avLst/>
            </a:prstGeom>
            <a:noFill/>
          </p:spPr>
          <p:txBody>
            <a:bodyPr wrap="none" rtlCol="0">
              <a:spAutoFit/>
            </a:bodyPr>
            <a:lstStyle/>
            <a:p>
              <a:r>
                <a:rPr lang="en-US" b="1" dirty="0" smtClean="0"/>
                <a:t>DOE</a:t>
              </a:r>
              <a:endParaRPr lang="en-US" b="1" dirty="0"/>
            </a:p>
          </p:txBody>
        </p:sp>
        <p:sp>
          <p:nvSpPr>
            <p:cNvPr id="13" name="TextBox 12"/>
            <p:cNvSpPr txBox="1"/>
            <p:nvPr/>
          </p:nvSpPr>
          <p:spPr>
            <a:xfrm>
              <a:off x="6848482" y="4775200"/>
              <a:ext cx="595385" cy="369332"/>
            </a:xfrm>
            <a:prstGeom prst="rect">
              <a:avLst/>
            </a:prstGeom>
            <a:noFill/>
          </p:spPr>
          <p:txBody>
            <a:bodyPr wrap="none" rtlCol="0">
              <a:spAutoFit/>
            </a:bodyPr>
            <a:lstStyle/>
            <a:p>
              <a:r>
                <a:rPr lang="en-US" b="1" dirty="0" smtClean="0"/>
                <a:t>DOS</a:t>
              </a:r>
              <a:endParaRPr lang="en-US" b="1" dirty="0"/>
            </a:p>
          </p:txBody>
        </p:sp>
        <p:sp>
          <p:nvSpPr>
            <p:cNvPr id="14" name="TextBox 13"/>
            <p:cNvSpPr txBox="1"/>
            <p:nvPr/>
          </p:nvSpPr>
          <p:spPr>
            <a:xfrm>
              <a:off x="4589849" y="2896632"/>
              <a:ext cx="608460" cy="369332"/>
            </a:xfrm>
            <a:prstGeom prst="rect">
              <a:avLst/>
            </a:prstGeom>
            <a:noFill/>
          </p:spPr>
          <p:txBody>
            <a:bodyPr wrap="none" rtlCol="0">
              <a:spAutoFit/>
            </a:bodyPr>
            <a:lstStyle/>
            <a:p>
              <a:r>
                <a:rPr lang="en-US" b="1" dirty="0" smtClean="0"/>
                <a:t>DOC</a:t>
              </a:r>
              <a:endParaRPr lang="en-US" b="1" dirty="0"/>
            </a:p>
          </p:txBody>
        </p:sp>
        <p:sp>
          <p:nvSpPr>
            <p:cNvPr id="15" name="TextBox 14"/>
            <p:cNvSpPr txBox="1"/>
            <p:nvPr/>
          </p:nvSpPr>
          <p:spPr>
            <a:xfrm>
              <a:off x="5707992" y="5474733"/>
              <a:ext cx="992579" cy="369332"/>
            </a:xfrm>
            <a:prstGeom prst="rect">
              <a:avLst/>
            </a:prstGeom>
            <a:noFill/>
          </p:spPr>
          <p:txBody>
            <a:bodyPr wrap="none" rtlCol="0">
              <a:spAutoFit/>
            </a:bodyPr>
            <a:lstStyle/>
            <a:p>
              <a:r>
                <a:rPr lang="en-US" b="1" dirty="0" smtClean="0"/>
                <a:t>Industry</a:t>
              </a:r>
              <a:endParaRPr lang="en-US" b="1" dirty="0"/>
            </a:p>
          </p:txBody>
        </p:sp>
        <p:sp>
          <p:nvSpPr>
            <p:cNvPr id="16" name="TextBox 15"/>
            <p:cNvSpPr txBox="1"/>
            <p:nvPr/>
          </p:nvSpPr>
          <p:spPr>
            <a:xfrm>
              <a:off x="7750364" y="3733800"/>
              <a:ext cx="1133581" cy="369332"/>
            </a:xfrm>
            <a:prstGeom prst="rect">
              <a:avLst/>
            </a:prstGeom>
            <a:noFill/>
          </p:spPr>
          <p:txBody>
            <a:bodyPr wrap="none" rtlCol="0">
              <a:spAutoFit/>
            </a:bodyPr>
            <a:lstStyle/>
            <a:p>
              <a:r>
                <a:rPr lang="en-US" b="1" dirty="0" smtClean="0"/>
                <a:t>Academia</a:t>
              </a:r>
              <a:endParaRPr lang="en-US" b="1" dirty="0"/>
            </a:p>
          </p:txBody>
        </p:sp>
        <p:sp>
          <p:nvSpPr>
            <p:cNvPr id="17" name="TextBox 16"/>
            <p:cNvSpPr txBox="1"/>
            <p:nvPr/>
          </p:nvSpPr>
          <p:spPr>
            <a:xfrm>
              <a:off x="6191582" y="4405868"/>
              <a:ext cx="559994" cy="369332"/>
            </a:xfrm>
            <a:prstGeom prst="rect">
              <a:avLst/>
            </a:prstGeom>
            <a:noFill/>
          </p:spPr>
          <p:txBody>
            <a:bodyPr wrap="none" rtlCol="0">
              <a:spAutoFit/>
            </a:bodyPr>
            <a:lstStyle/>
            <a:p>
              <a:r>
                <a:rPr lang="en-US" b="1" dirty="0" smtClean="0"/>
                <a:t>EPA</a:t>
              </a:r>
              <a:endParaRPr lang="en-US" b="1" dirty="0"/>
            </a:p>
          </p:txBody>
        </p:sp>
      </p:grpSp>
      <p:sp>
        <p:nvSpPr>
          <p:cNvPr id="6" name="Title 1"/>
          <p:cNvSpPr txBox="1">
            <a:spLocks/>
          </p:cNvSpPr>
          <p:nvPr/>
        </p:nvSpPr>
        <p:spPr>
          <a:xfrm>
            <a:off x="165100" y="2974532"/>
            <a:ext cx="3746500" cy="370566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p>
          <a:p>
            <a:pPr marL="228600" indent="-228600" algn="l">
              <a:buFont typeface="Arial"/>
              <a:buChar char="•"/>
            </a:pPr>
            <a:r>
              <a:rPr lang="en-US" sz="2400" dirty="0" smtClean="0"/>
              <a:t>Federal </a:t>
            </a:r>
            <a:r>
              <a:rPr lang="en-US" sz="2400" dirty="0"/>
              <a:t>Agencies have self-organized to not only more closely coordinate but also </a:t>
            </a:r>
            <a:r>
              <a:rPr lang="en-US" sz="2400" dirty="0" smtClean="0"/>
              <a:t>codifying their </a:t>
            </a:r>
            <a:r>
              <a:rPr lang="en-US" sz="2400" dirty="0"/>
              <a:t>coordination and common goals in an actionable National strategy.</a:t>
            </a:r>
          </a:p>
          <a:p>
            <a:pPr marL="342900" indent="-342900" algn="l">
              <a:buFont typeface="Arial"/>
              <a:buChar char="•"/>
            </a:pPr>
            <a:endParaRPr lang="en-US" sz="2400" dirty="0"/>
          </a:p>
        </p:txBody>
      </p:sp>
      <p:sp>
        <p:nvSpPr>
          <p:cNvPr id="2" name="Title 1"/>
          <p:cNvSpPr>
            <a:spLocks noGrp="1"/>
          </p:cNvSpPr>
          <p:nvPr>
            <p:ph type="title"/>
          </p:nvPr>
        </p:nvSpPr>
        <p:spPr>
          <a:xfrm>
            <a:off x="203200" y="850900"/>
            <a:ext cx="7404100" cy="1092200"/>
          </a:xfrm>
        </p:spPr>
        <p:txBody>
          <a:bodyPr anchor="t">
            <a:noAutofit/>
          </a:bodyPr>
          <a:lstStyle/>
          <a:p>
            <a:pPr marL="228600" indent="-228600" algn="l">
              <a:buFont typeface="Arial"/>
              <a:buChar char="•"/>
            </a:pPr>
            <a:r>
              <a:rPr lang="en-US" sz="2400" dirty="0" smtClean="0"/>
              <a:t>US Agencies recognize the complex, inter-related nature of the alternative jet fuel enterprise.</a:t>
            </a:r>
            <a:endParaRPr lang="en-US" sz="2400" dirty="0"/>
          </a:p>
        </p:txBody>
      </p:sp>
      <p:sp>
        <p:nvSpPr>
          <p:cNvPr id="5" name="Title 1"/>
          <p:cNvSpPr txBox="1">
            <a:spLocks/>
          </p:cNvSpPr>
          <p:nvPr/>
        </p:nvSpPr>
        <p:spPr>
          <a:xfrm>
            <a:off x="190500" y="1729932"/>
            <a:ext cx="4584700" cy="205466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a:buFont typeface="Arial"/>
              <a:buChar char="•"/>
            </a:pPr>
            <a:r>
              <a:rPr lang="en-US" sz="2400" dirty="0" smtClean="0"/>
              <a:t>The complexity of the enterprise warrants close, inter-agency communication and coordination.</a:t>
            </a:r>
          </a:p>
        </p:txBody>
      </p:sp>
      <p:sp>
        <p:nvSpPr>
          <p:cNvPr id="19" name="TextBox 18"/>
          <p:cNvSpPr txBox="1"/>
          <p:nvPr/>
        </p:nvSpPr>
        <p:spPr>
          <a:xfrm>
            <a:off x="3904441" y="3810000"/>
            <a:ext cx="1429559" cy="369332"/>
          </a:xfrm>
          <a:prstGeom prst="rect">
            <a:avLst/>
          </a:prstGeom>
          <a:noFill/>
        </p:spPr>
        <p:txBody>
          <a:bodyPr wrap="none" rtlCol="0">
            <a:spAutoFit/>
          </a:bodyPr>
          <a:lstStyle/>
          <a:p>
            <a:r>
              <a:rPr lang="en-US" b="1" dirty="0" smtClean="0"/>
              <a:t>International</a:t>
            </a:r>
            <a:endParaRPr lang="en-US" b="1" dirty="0"/>
          </a:p>
        </p:txBody>
      </p:sp>
    </p:spTree>
    <p:extLst>
      <p:ext uri="{BB962C8B-B14F-4D97-AF65-F5344CB8AC3E}">
        <p14:creationId xmlns:p14="http://schemas.microsoft.com/office/powerpoint/2010/main" val="3149989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33400"/>
          </a:xfrm>
        </p:spPr>
        <p:txBody>
          <a:bodyPr>
            <a:noAutofit/>
          </a:bodyPr>
          <a:lstStyle/>
          <a:p>
            <a:pPr algn="l"/>
            <a:r>
              <a:rPr lang="en-US" sz="2500" b="1" dirty="0" smtClean="0">
                <a:solidFill>
                  <a:srgbClr val="003366"/>
                </a:solidFill>
              </a:rPr>
              <a:t>Presentation Outline</a:t>
            </a:r>
            <a:endParaRPr lang="en-US" sz="2500" dirty="0">
              <a:solidFill>
                <a:srgbClr val="003366"/>
              </a:solidFill>
            </a:endParaRPr>
          </a:p>
        </p:txBody>
      </p:sp>
      <p:sp>
        <p:nvSpPr>
          <p:cNvPr id="3" name="Content Placeholder 2"/>
          <p:cNvSpPr>
            <a:spLocks noGrp="1"/>
          </p:cNvSpPr>
          <p:nvPr>
            <p:ph idx="1"/>
          </p:nvPr>
        </p:nvSpPr>
        <p:spPr>
          <a:xfrm>
            <a:off x="457200" y="838200"/>
            <a:ext cx="8229600" cy="1524000"/>
          </a:xfrm>
        </p:spPr>
        <p:txBody>
          <a:bodyPr>
            <a:normAutofit/>
          </a:bodyPr>
          <a:lstStyle/>
          <a:p>
            <a:r>
              <a:rPr lang="en-US" sz="2500" dirty="0" smtClean="0">
                <a:latin typeface="+mj-lt"/>
              </a:rPr>
              <a:t>Background</a:t>
            </a:r>
          </a:p>
          <a:p>
            <a:r>
              <a:rPr lang="en-US" sz="2500" dirty="0" smtClean="0">
                <a:latin typeface="+mj-lt"/>
              </a:rPr>
              <a:t>Snap-Shot of Current Status</a:t>
            </a:r>
          </a:p>
          <a:p>
            <a:pPr lvl="0"/>
            <a:r>
              <a:rPr lang="en-US" sz="2500" dirty="0" smtClean="0">
                <a:latin typeface="+mj-lt"/>
              </a:rPr>
              <a:t>Next Steps </a:t>
            </a:r>
            <a:endParaRPr lang="en-US" sz="2500" b="1" dirty="0">
              <a:latin typeface="+mj-lt"/>
              <a:ea typeface="ＭＳ Ｐゴシック" charset="0"/>
              <a:cs typeface="ＭＳ Ｐゴシック"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0248834"/>
              </p:ext>
            </p:extLst>
          </p:nvPr>
        </p:nvGraphicFramePr>
        <p:xfrm>
          <a:off x="914400" y="3124200"/>
          <a:ext cx="7086600" cy="3673428"/>
        </p:xfrm>
        <a:graphic>
          <a:graphicData uri="http://schemas.openxmlformats.org/drawingml/2006/table">
            <a:tbl>
              <a:tblPr/>
              <a:tblGrid>
                <a:gridCol w="1676400"/>
                <a:gridCol w="5410200"/>
              </a:tblGrid>
              <a:tr h="315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rPr>
                        <a:t>USDA</a:t>
                      </a: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0"/>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Harry Baumes, Bill Goldner </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315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rPr>
                        <a:t>DOC</a:t>
                      </a: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smtClean="0">
                          <a:ln>
                            <a:noFill/>
                          </a:ln>
                          <a:solidFill>
                            <a:schemeClr val="tx1"/>
                          </a:solidFill>
                          <a:effectLst/>
                          <a:latin typeface="Calibri" pitchFamily="34" charset="0"/>
                          <a:ea typeface="ＭＳ Ｐゴシック" charset="-128"/>
                          <a:cs typeface="ＭＳ Ｐゴシック" charset="-128"/>
                        </a:rPr>
                        <a:t>Dan Friend </a:t>
                      </a:r>
                      <a:endParaRPr kumimoji="0" lang="en-US" sz="1600" b="0" i="0" u="none" strike="noStrike" cap="none" normalizeH="0" baseline="0" dirty="0">
                        <a:ln>
                          <a:noFill/>
                        </a:ln>
                        <a:solidFill>
                          <a:schemeClr val="tx1"/>
                        </a:solidFill>
                        <a:effectLst/>
                        <a:latin typeface="Calibri" pitchFamily="34" charset="0"/>
                        <a:ea typeface="ＭＳ Ｐゴシック" charset="-128"/>
                        <a:cs typeface="ＭＳ Ｐゴシック" charset="-128"/>
                      </a:endParaRPr>
                    </a:p>
                  </a:txBody>
                  <a:tcPr marT="45526" marB="455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315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DOD</a:t>
                      </a:r>
                      <a:endPar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smtClean="0">
                          <a:ln>
                            <a:noFill/>
                          </a:ln>
                          <a:solidFill>
                            <a:schemeClr val="tx1"/>
                          </a:solidFill>
                          <a:effectLst/>
                          <a:latin typeface="Calibri" pitchFamily="34" charset="0"/>
                          <a:ea typeface="ＭＳ Ｐゴシック" charset="-128"/>
                          <a:cs typeface="ＭＳ Ｐゴシック" charset="-128"/>
                        </a:rPr>
                        <a:t>Bret </a:t>
                      </a:r>
                      <a:r>
                        <a:rPr kumimoji="0" lang="en-US" sz="1600" b="0" i="0" u="none" strike="noStrike" cap="none" normalizeH="0" baseline="0" dirty="0" err="1" smtClean="0">
                          <a:ln>
                            <a:noFill/>
                          </a:ln>
                          <a:solidFill>
                            <a:schemeClr val="tx1"/>
                          </a:solidFill>
                          <a:effectLst/>
                          <a:latin typeface="Calibri" pitchFamily="34" charset="0"/>
                          <a:ea typeface="ＭＳ Ｐゴシック" charset="-128"/>
                          <a:cs typeface="ＭＳ Ｐゴシック" charset="-128"/>
                        </a:rPr>
                        <a:t>Strogen</a:t>
                      </a:r>
                      <a:r>
                        <a:rPr kumimoji="0" lang="en-US" sz="1600" b="0" i="0" u="none" strike="noStrike" cap="none" normalizeH="0" baseline="0" dirty="0" smtClean="0">
                          <a:ln>
                            <a:noFill/>
                          </a:ln>
                          <a:solidFill>
                            <a:schemeClr val="tx1"/>
                          </a:solidFill>
                          <a:effectLst/>
                          <a:latin typeface="Calibri" pitchFamily="34" charset="0"/>
                          <a:ea typeface="ＭＳ Ｐゴシック" charset="-128"/>
                          <a:cs typeface="ＭＳ Ｐゴシック" charset="-128"/>
                        </a:rPr>
                        <a:t>, Tim Edwards</a:t>
                      </a:r>
                      <a:endParaRPr kumimoji="0" lang="en-US" sz="1600" b="0" i="0" u="none" strike="noStrike" cap="none" normalizeH="0" baseline="0" dirty="0">
                        <a:ln>
                          <a:noFill/>
                        </a:ln>
                        <a:solidFill>
                          <a:schemeClr val="tx1"/>
                        </a:solidFill>
                        <a:effectLst/>
                        <a:latin typeface="Calibri" pitchFamily="34" charset="0"/>
                        <a:ea typeface="ＭＳ Ｐゴシック" charset="-128"/>
                        <a:cs typeface="ＭＳ Ｐゴシック" charset="-128"/>
                      </a:endParaRPr>
                    </a:p>
                  </a:txBody>
                  <a:tcPr marT="45526" marB="455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315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DOE</a:t>
                      </a:r>
                      <a:endPar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defRPr/>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Zia </a:t>
                      </a:r>
                      <a:r>
                        <a:rPr kumimoji="0" lang="en-US" sz="1600" b="0" i="0" u="none" strike="noStrike" cap="none" normalizeH="0" baseline="0" dirty="0" err="1" smtClean="0">
                          <a:ln>
                            <a:noFill/>
                          </a:ln>
                          <a:solidFill>
                            <a:schemeClr val="tx1"/>
                          </a:solidFill>
                          <a:effectLst/>
                          <a:latin typeface="Calibri" charset="0"/>
                          <a:ea typeface="ＭＳ Ｐゴシック" charset="0"/>
                          <a:cs typeface="ＭＳ Ｐゴシック" charset="0"/>
                        </a:rPr>
                        <a:t>Haq</a:t>
                      </a:r>
                      <a:endPar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315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rPr>
                        <a:t>EPA</a:t>
                      </a: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0"/>
                        <a:buNone/>
                        <a:tabLst/>
                        <a:defRPr/>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Aaron Levy</a:t>
                      </a: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366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rPr>
                        <a:t>FAA</a:t>
                      </a: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0"/>
                        <a:buNone/>
                        <a:tabLst/>
                      </a:pP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Mohan Gupta (Co-chair)</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 Nathan Brown </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315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rPr>
                        <a:t>NASA</a:t>
                      </a: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Barb Esker (Co-chair)</a:t>
                      </a:r>
                      <a:endPar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315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NSF</a:t>
                      </a:r>
                      <a:endPar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Greg </a:t>
                      </a:r>
                      <a:r>
                        <a:rPr kumimoji="0" lang="en-US" sz="1600" b="0" i="0" u="none" strike="noStrike" cap="none" normalizeH="0" baseline="0" dirty="0" err="1" smtClean="0">
                          <a:ln>
                            <a:noFill/>
                          </a:ln>
                          <a:solidFill>
                            <a:schemeClr val="tx1"/>
                          </a:solidFill>
                          <a:effectLst/>
                          <a:latin typeface="Calibri" charset="0"/>
                          <a:ea typeface="ＭＳ Ｐゴシック" charset="0"/>
                          <a:cs typeface="ＭＳ Ｐゴシック" charset="0"/>
                        </a:rPr>
                        <a:t>Rorrer</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315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DOS</a:t>
                      </a:r>
                      <a:endPar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Dan Birns</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624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charset="0"/>
                          <a:ea typeface="ＭＳ Ｐゴシック" charset="0"/>
                          <a:cs typeface="ＭＳ Ｐゴシック" charset="0"/>
                        </a:rPr>
                        <a:t>STPI</a:t>
                      </a:r>
                      <a:endParaRPr kumimoji="0" lang="en-US" sz="16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alpha val="50000"/>
                      </a:srgbClr>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600" b="0" i="0" u="none" strike="noStrike" cap="none" normalizeH="0" baseline="0" dirty="0" err="1" smtClean="0">
                          <a:ln>
                            <a:noFill/>
                          </a:ln>
                          <a:solidFill>
                            <a:schemeClr val="tx1"/>
                          </a:solidFill>
                          <a:effectLst/>
                          <a:latin typeface="Calibri" charset="0"/>
                          <a:ea typeface="ＭＳ Ｐゴシック" charset="0"/>
                          <a:cs typeface="ＭＳ Ｐゴシック" charset="0"/>
                        </a:rPr>
                        <a:t>Bhavya</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 </a:t>
                      </a:r>
                      <a:r>
                        <a:rPr kumimoji="0" lang="en-US" sz="1600" b="0" i="0" u="none" strike="noStrike" cap="none" normalizeH="0" baseline="0" dirty="0" err="1" smtClean="0">
                          <a:ln>
                            <a:noFill/>
                          </a:ln>
                          <a:solidFill>
                            <a:schemeClr val="tx1"/>
                          </a:solidFill>
                          <a:effectLst/>
                          <a:latin typeface="Calibri" charset="0"/>
                          <a:ea typeface="ＭＳ Ｐゴシック" charset="0"/>
                          <a:cs typeface="ＭＳ Ｐゴシック" charset="0"/>
                        </a:rPr>
                        <a:t>Lal</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 Mike </a:t>
                      </a:r>
                      <a:r>
                        <a:rPr kumimoji="0" lang="en-US" sz="1600" b="0" i="0" u="none" strike="noStrike" cap="none" normalizeH="0" baseline="0" dirty="0" err="1" smtClean="0">
                          <a:ln>
                            <a:noFill/>
                          </a:ln>
                          <a:solidFill>
                            <a:schemeClr val="tx1"/>
                          </a:solidFill>
                          <a:effectLst/>
                          <a:latin typeface="Calibri" charset="0"/>
                          <a:ea typeface="ＭＳ Ｐゴシック" charset="0"/>
                          <a:cs typeface="ＭＳ Ｐゴシック" charset="0"/>
                        </a:rPr>
                        <a:t>Mineiro</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 Lucas Pratt and Emily </a:t>
                      </a:r>
                      <a:r>
                        <a:rPr kumimoji="0" lang="en-US" sz="1600" b="0" i="0" u="none" strike="noStrike" cap="none" normalizeH="0" baseline="0" dirty="0" err="1" smtClean="0">
                          <a:ln>
                            <a:noFill/>
                          </a:ln>
                          <a:solidFill>
                            <a:schemeClr val="tx1"/>
                          </a:solidFill>
                          <a:effectLst/>
                          <a:latin typeface="Calibri" charset="0"/>
                          <a:ea typeface="ＭＳ Ｐゴシック" charset="0"/>
                          <a:cs typeface="ＭＳ Ｐゴシック" charset="0"/>
                        </a:rPr>
                        <a:t>Sylak</a:t>
                      </a:r>
                      <a:r>
                        <a:rPr kumimoji="0" lang="en-US" sz="1600" b="0" i="0" u="none" strike="noStrike" cap="none" normalizeH="0" baseline="0" dirty="0" smtClean="0">
                          <a:ln>
                            <a:noFill/>
                          </a:ln>
                          <a:solidFill>
                            <a:schemeClr val="tx1"/>
                          </a:solidFill>
                          <a:effectLst/>
                          <a:latin typeface="Calibri" charset="0"/>
                          <a:ea typeface="ＭＳ Ｐゴシック" charset="0"/>
                          <a:cs typeface="ＭＳ Ｐゴシック" charset="0"/>
                        </a:rPr>
                        <a:t>-Glassman</a:t>
                      </a:r>
                      <a:endParaRPr kumimoji="0" lang="en-US" sz="16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alpha val="50000"/>
                      </a:srgbClr>
                    </a:solidFill>
                  </a:tcPr>
                </a:tc>
              </a:tr>
            </a:tbl>
          </a:graphicData>
        </a:graphic>
      </p:graphicFrame>
      <p:sp>
        <p:nvSpPr>
          <p:cNvPr id="8" name="Content Placeholder 2"/>
          <p:cNvSpPr txBox="1">
            <a:spLocks/>
          </p:cNvSpPr>
          <p:nvPr/>
        </p:nvSpPr>
        <p:spPr>
          <a:xfrm>
            <a:off x="457200" y="2667000"/>
            <a:ext cx="82296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t>Strategy Development Team</a:t>
            </a:r>
            <a:endParaRPr lang="en-US" sz="2400" b="1" dirty="0"/>
          </a:p>
        </p:txBody>
      </p:sp>
    </p:spTree>
    <p:extLst>
      <p:ext uri="{BB962C8B-B14F-4D97-AF65-F5344CB8AC3E}">
        <p14:creationId xmlns:p14="http://schemas.microsoft.com/office/powerpoint/2010/main" val="1739628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43400" cy="533400"/>
          </a:xfrm>
        </p:spPr>
        <p:txBody>
          <a:bodyPr>
            <a:noAutofit/>
          </a:bodyPr>
          <a:lstStyle/>
          <a:p>
            <a:pPr algn="l"/>
            <a:r>
              <a:rPr lang="en-US" sz="2500" b="1" dirty="0" smtClean="0">
                <a:solidFill>
                  <a:srgbClr val="003366"/>
                </a:solidFill>
              </a:rPr>
              <a:t>NAJFS - Background</a:t>
            </a:r>
            <a:endParaRPr lang="en-US" sz="2500" dirty="0">
              <a:solidFill>
                <a:srgbClr val="003366"/>
              </a:solidFill>
            </a:endParaRPr>
          </a:p>
        </p:txBody>
      </p:sp>
      <p:sp>
        <p:nvSpPr>
          <p:cNvPr id="3" name="Content Placeholder 2"/>
          <p:cNvSpPr>
            <a:spLocks noGrp="1"/>
          </p:cNvSpPr>
          <p:nvPr>
            <p:ph idx="1"/>
          </p:nvPr>
        </p:nvSpPr>
        <p:spPr>
          <a:xfrm>
            <a:off x="457200" y="762000"/>
            <a:ext cx="5486400" cy="2971800"/>
          </a:xfrm>
        </p:spPr>
        <p:txBody>
          <a:bodyPr>
            <a:noAutofit/>
          </a:bodyPr>
          <a:lstStyle/>
          <a:p>
            <a:pPr marL="0" indent="0">
              <a:buNone/>
            </a:pPr>
            <a:r>
              <a:rPr lang="en-US" sz="2800" b="1" dirty="0" smtClean="0"/>
              <a:t>AJF Drivers</a:t>
            </a:r>
          </a:p>
          <a:p>
            <a:r>
              <a:rPr lang="en-US" sz="2000" dirty="0" smtClean="0"/>
              <a:t>Energy Security</a:t>
            </a:r>
          </a:p>
          <a:p>
            <a:r>
              <a:rPr lang="en-US" sz="2000" dirty="0" smtClean="0"/>
              <a:t>Environmental Sustainability</a:t>
            </a:r>
          </a:p>
          <a:p>
            <a:r>
              <a:rPr lang="en-US" sz="2000" dirty="0" smtClean="0"/>
              <a:t>Social </a:t>
            </a:r>
            <a:r>
              <a:rPr lang="en-US" sz="2000" dirty="0"/>
              <a:t>and Economic </a:t>
            </a:r>
            <a:r>
              <a:rPr lang="en-US" sz="2000" dirty="0" smtClean="0"/>
              <a:t>Benefits</a:t>
            </a:r>
          </a:p>
          <a:p>
            <a:r>
              <a:rPr lang="en-US" sz="2000" dirty="0" smtClean="0"/>
              <a:t>Addresses one of the goals of the National Aeronautics R&amp;D Plan</a:t>
            </a:r>
          </a:p>
          <a:p>
            <a:r>
              <a:rPr lang="en-US" sz="2000" dirty="0" smtClean="0"/>
              <a:t>Support and help to grow the </a:t>
            </a:r>
            <a:r>
              <a:rPr lang="en-US" sz="2000" dirty="0" err="1" smtClean="0"/>
              <a:t>Bioeconomy</a:t>
            </a:r>
            <a:r>
              <a:rPr lang="en-US" sz="2000" dirty="0" smtClean="0"/>
              <a:t> </a:t>
            </a:r>
            <a:endParaRPr lang="en-US" sz="2000" dirty="0"/>
          </a:p>
        </p:txBody>
      </p:sp>
      <p:sp>
        <p:nvSpPr>
          <p:cNvPr id="5" name="Rectangle 4"/>
          <p:cNvSpPr/>
          <p:nvPr/>
        </p:nvSpPr>
        <p:spPr>
          <a:xfrm>
            <a:off x="457200" y="3919478"/>
            <a:ext cx="8748010" cy="2092881"/>
          </a:xfrm>
          <a:prstGeom prst="rect">
            <a:avLst/>
          </a:prstGeom>
        </p:spPr>
        <p:txBody>
          <a:bodyPr wrap="square">
            <a:spAutoFit/>
          </a:bodyPr>
          <a:lstStyle/>
          <a:p>
            <a:pPr defTabSz="457200">
              <a:spcBef>
                <a:spcPts val="1200"/>
              </a:spcBef>
            </a:pPr>
            <a:r>
              <a:rPr lang="en-US" sz="2000" b="1" dirty="0" smtClean="0">
                <a:solidFill>
                  <a:prstClr val="black"/>
                </a:solidFill>
              </a:rPr>
              <a:t>National AERO R&amp;D Plan </a:t>
            </a:r>
            <a:r>
              <a:rPr lang="en-US" sz="2000" b="1" dirty="0">
                <a:solidFill>
                  <a:prstClr val="black"/>
                </a:solidFill>
              </a:rPr>
              <a:t>focuses on 17 aeronautics goals in four areas –</a:t>
            </a:r>
          </a:p>
          <a:p>
            <a:pPr marL="173038" indent="-173038" defTabSz="457200">
              <a:spcBef>
                <a:spcPts val="1200"/>
              </a:spcBef>
              <a:buFont typeface="Arial"/>
              <a:buChar char="•"/>
            </a:pPr>
            <a:r>
              <a:rPr lang="en-US" sz="2000" dirty="0">
                <a:solidFill>
                  <a:prstClr val="black"/>
                </a:solidFill>
              </a:rPr>
              <a:t>Mobility, Security, Safety and Environment and Energy</a:t>
            </a:r>
          </a:p>
          <a:p>
            <a:pPr marL="173038" indent="-173038" defTabSz="457200">
              <a:spcBef>
                <a:spcPts val="1200"/>
              </a:spcBef>
              <a:buFont typeface="Arial"/>
              <a:buChar char="•"/>
            </a:pPr>
            <a:r>
              <a:rPr lang="en-US" sz="2000" dirty="0">
                <a:solidFill>
                  <a:srgbClr val="008000"/>
                </a:solidFill>
              </a:rPr>
              <a:t>Energy Availability, Efficiency &amp; </a:t>
            </a:r>
            <a:r>
              <a:rPr lang="en-US" sz="2000" dirty="0" smtClean="0">
                <a:solidFill>
                  <a:srgbClr val="008000"/>
                </a:solidFill>
              </a:rPr>
              <a:t>Environmental </a:t>
            </a:r>
            <a:r>
              <a:rPr lang="en-US" sz="2000" dirty="0">
                <a:solidFill>
                  <a:srgbClr val="008000"/>
                </a:solidFill>
              </a:rPr>
              <a:t>Protection</a:t>
            </a:r>
          </a:p>
          <a:p>
            <a:pPr marL="520700" lvl="1" indent="-233363" defTabSz="457200">
              <a:spcBef>
                <a:spcPts val="1200"/>
              </a:spcBef>
              <a:buFont typeface="Lucida Grande"/>
              <a:buChar char="-"/>
            </a:pPr>
            <a:r>
              <a:rPr lang="en-US" sz="2000" dirty="0">
                <a:solidFill>
                  <a:srgbClr val="008000"/>
                </a:solidFill>
              </a:rPr>
              <a:t>Goal 1:  “Enable new aviation fuels derived from diverse &amp; domestic resources to improve fuel supply security &amp; price stability</a:t>
            </a:r>
            <a:endParaRPr lang="en-US" sz="2000" b="1" dirty="0" smtClean="0"/>
          </a:p>
        </p:txBody>
      </p:sp>
      <p:pic>
        <p:nvPicPr>
          <p:cNvPr id="11" name="Picture 10" descr="polic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
            <a:ext cx="2362200" cy="364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07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a:spLocks noChangeArrowheads="1"/>
          </p:cNvSpPr>
          <p:nvPr/>
        </p:nvSpPr>
        <p:spPr bwMode="auto">
          <a:xfrm>
            <a:off x="144463" y="2063750"/>
            <a:ext cx="8882062" cy="2559050"/>
          </a:xfrm>
          <a:prstGeom prst="rect">
            <a:avLst/>
          </a:prstGeom>
          <a:solidFill>
            <a:srgbClr val="BFBFBF"/>
          </a:solidFill>
          <a:ln w="9525">
            <a:solidFill>
              <a:srgbClr val="D2E7D3"/>
            </a:solidFill>
            <a:miter lim="800000"/>
            <a:headEnd/>
            <a:tailEnd/>
          </a:ln>
          <a:effectLst>
            <a:outerShdw dist="23000" dir="5400000" rotWithShape="0">
              <a:srgbClr val="808080">
                <a:alpha val="34999"/>
              </a:srgbClr>
            </a:outerShdw>
          </a:effectLst>
        </p:spPr>
        <p:txBody>
          <a:bodyPr anchor="ctr"/>
          <a:lstStyle/>
          <a:p>
            <a:pPr algn="ctr" fontAlgn="base">
              <a:spcBef>
                <a:spcPct val="0"/>
              </a:spcBef>
              <a:spcAft>
                <a:spcPct val="0"/>
              </a:spcAft>
              <a:defRPr/>
            </a:pPr>
            <a:endParaRPr lang="en-US">
              <a:solidFill>
                <a:prstClr val="white"/>
              </a:solidFill>
            </a:endParaRPr>
          </a:p>
        </p:txBody>
      </p:sp>
      <p:sp>
        <p:nvSpPr>
          <p:cNvPr id="7" name="Left-Right Arrow 6"/>
          <p:cNvSpPr>
            <a:spLocks noChangeArrowheads="1"/>
          </p:cNvSpPr>
          <p:nvPr/>
        </p:nvSpPr>
        <p:spPr bwMode="auto">
          <a:xfrm>
            <a:off x="407988" y="2460625"/>
            <a:ext cx="8364537" cy="325438"/>
          </a:xfrm>
          <a:prstGeom prst="leftRightArrow">
            <a:avLst>
              <a:gd name="adj1" fmla="val 50000"/>
              <a:gd name="adj2" fmla="val 49977"/>
            </a:avLst>
          </a:prstGeom>
          <a:solidFill>
            <a:srgbClr val="D7E4BD"/>
          </a:solidFill>
          <a:ln w="9525">
            <a:noFill/>
            <a:miter lim="800000"/>
            <a:headEnd/>
            <a:tailEnd/>
          </a:ln>
          <a:effectLst>
            <a:outerShdw dist="23000" dir="5400000" rotWithShape="0">
              <a:srgbClr val="808080">
                <a:alpha val="34999"/>
              </a:srgbClr>
            </a:outerShdw>
          </a:effectLst>
        </p:spPr>
        <p:txBody>
          <a:bodyPr anchor="ctr"/>
          <a:lstStyle/>
          <a:p>
            <a:pPr algn="ctr" fontAlgn="base">
              <a:spcBef>
                <a:spcPct val="0"/>
              </a:spcBef>
              <a:spcAft>
                <a:spcPct val="0"/>
              </a:spcAft>
              <a:defRPr/>
            </a:pPr>
            <a:endParaRPr lang="en-US">
              <a:solidFill>
                <a:prstClr val="white"/>
              </a:solidFill>
            </a:endParaRPr>
          </a:p>
        </p:txBody>
      </p:sp>
      <p:pic>
        <p:nvPicPr>
          <p:cNvPr id="17412" name="Picture 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0025" y="2824163"/>
            <a:ext cx="9271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9238" y="2786063"/>
            <a:ext cx="9906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825" y="2786063"/>
            <a:ext cx="963613"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5" name="Group 74"/>
          <p:cNvGrpSpPr>
            <a:grpSpLocks/>
          </p:cNvGrpSpPr>
          <p:nvPr/>
        </p:nvGrpSpPr>
        <p:grpSpPr bwMode="auto">
          <a:xfrm>
            <a:off x="377825" y="3752850"/>
            <a:ext cx="992188" cy="598488"/>
            <a:chOff x="820205" y="803803"/>
            <a:chExt cx="991659" cy="598486"/>
          </a:xfrm>
        </p:grpSpPr>
        <p:grpSp>
          <p:nvGrpSpPr>
            <p:cNvPr id="17472" name="Group 64"/>
            <p:cNvGrpSpPr>
              <a:grpSpLocks/>
            </p:cNvGrpSpPr>
            <p:nvPr/>
          </p:nvGrpSpPr>
          <p:grpSpPr bwMode="auto">
            <a:xfrm>
              <a:off x="820205" y="803803"/>
              <a:ext cx="991659" cy="598486"/>
              <a:chOff x="104" y="728"/>
              <a:chExt cx="858" cy="350"/>
            </a:xfrm>
          </p:grpSpPr>
          <p:sp>
            <p:nvSpPr>
              <p:cNvPr id="58"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sp>
            <p:nvSpPr>
              <p:cNvPr id="59"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grpSp>
        <p:sp>
          <p:nvSpPr>
            <p:cNvPr id="57" name="Rectangle 16"/>
            <p:cNvSpPr>
              <a:spLocks noChangeArrowheads="1"/>
            </p:cNvSpPr>
            <p:nvPr/>
          </p:nvSpPr>
          <p:spPr bwMode="auto">
            <a:xfrm>
              <a:off x="885505" y="859140"/>
              <a:ext cx="861059" cy="498596"/>
            </a:xfrm>
            <a:prstGeom prst="rect">
              <a:avLst/>
            </a:prstGeom>
            <a:noFill/>
            <a:ln>
              <a:noFill/>
            </a:ln>
            <a:extLst/>
          </p:spPr>
          <p:txBody>
            <a:bodyPr wrap="none" lIns="0" tIns="0" rIns="0" bIns="0">
              <a:spAutoFit/>
            </a:bodyPr>
            <a:lstStyle/>
            <a:p>
              <a:pPr fontAlgn="base">
                <a:lnSpc>
                  <a:spcPct val="90000"/>
                </a:lnSpc>
                <a:spcBef>
                  <a:spcPct val="0"/>
                </a:spcBef>
                <a:spcAft>
                  <a:spcPct val="0"/>
                </a:spcAft>
                <a:defRPr/>
              </a:pPr>
              <a:r>
                <a:rPr lang="en-US" sz="1200" dirty="0">
                  <a:solidFill>
                    <a:srgbClr val="000000"/>
                  </a:solidFill>
                  <a:ea typeface="ヒラギノ角ゴ Pro W6" charset="-128"/>
                </a:rPr>
                <a:t>Feedstock</a:t>
              </a:r>
              <a:br>
                <a:rPr lang="en-US" sz="1200" dirty="0">
                  <a:solidFill>
                    <a:srgbClr val="000000"/>
                  </a:solidFill>
                  <a:ea typeface="ヒラギノ角ゴ Pro W6" charset="-128"/>
                </a:rPr>
              </a:br>
              <a:r>
                <a:rPr lang="en-US" sz="1200" dirty="0" smtClean="0">
                  <a:solidFill>
                    <a:srgbClr val="000000"/>
                  </a:solidFill>
                  <a:ea typeface="ヒラギノ角ゴ Pro W6" charset="-128"/>
                </a:rPr>
                <a:t>Production &amp; </a:t>
              </a:r>
            </a:p>
            <a:p>
              <a:pPr fontAlgn="base">
                <a:lnSpc>
                  <a:spcPct val="90000"/>
                </a:lnSpc>
                <a:spcBef>
                  <a:spcPct val="0"/>
                </a:spcBef>
                <a:spcAft>
                  <a:spcPct val="0"/>
                </a:spcAft>
                <a:defRPr/>
              </a:pPr>
              <a:r>
                <a:rPr lang="en-US" sz="1200" dirty="0" smtClean="0">
                  <a:solidFill>
                    <a:srgbClr val="000000"/>
                  </a:solidFill>
                  <a:ea typeface="ヒラギノ角ゴ Pro W6" charset="-128"/>
                </a:rPr>
                <a:t>Development</a:t>
              </a:r>
              <a:endParaRPr lang="en-US" sz="1200" dirty="0">
                <a:solidFill>
                  <a:srgbClr val="000000"/>
                </a:solidFill>
                <a:ea typeface="ヒラギノ角ゴ Pro W6" charset="-128"/>
              </a:endParaRPr>
            </a:p>
          </p:txBody>
        </p:sp>
      </p:grpSp>
      <p:grpSp>
        <p:nvGrpSpPr>
          <p:cNvPr id="17416" name="Group 73"/>
          <p:cNvGrpSpPr>
            <a:grpSpLocks/>
          </p:cNvGrpSpPr>
          <p:nvPr/>
        </p:nvGrpSpPr>
        <p:grpSpPr bwMode="auto">
          <a:xfrm>
            <a:off x="1519238" y="3752850"/>
            <a:ext cx="992187" cy="598488"/>
            <a:chOff x="2051575" y="841666"/>
            <a:chExt cx="991659" cy="598486"/>
          </a:xfrm>
        </p:grpSpPr>
        <p:grpSp>
          <p:nvGrpSpPr>
            <p:cNvPr id="17468" name="Group 64"/>
            <p:cNvGrpSpPr>
              <a:grpSpLocks/>
            </p:cNvGrpSpPr>
            <p:nvPr/>
          </p:nvGrpSpPr>
          <p:grpSpPr bwMode="auto">
            <a:xfrm>
              <a:off x="2051575" y="841666"/>
              <a:ext cx="991659" cy="598486"/>
              <a:chOff x="104" y="728"/>
              <a:chExt cx="858" cy="350"/>
            </a:xfrm>
          </p:grpSpPr>
          <p:sp>
            <p:nvSpPr>
              <p:cNvPr id="54"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sp>
            <p:nvSpPr>
              <p:cNvPr id="55"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grpSp>
        <p:sp>
          <p:nvSpPr>
            <p:cNvPr id="53" name="Rectangle 63"/>
            <p:cNvSpPr>
              <a:spLocks noChangeArrowheads="1"/>
            </p:cNvSpPr>
            <p:nvPr/>
          </p:nvSpPr>
          <p:spPr bwMode="auto">
            <a:xfrm>
              <a:off x="2245147" y="957554"/>
              <a:ext cx="628315" cy="331786"/>
            </a:xfrm>
            <a:prstGeom prst="rect">
              <a:avLst/>
            </a:prstGeom>
            <a:noFill/>
            <a:ln>
              <a:noFill/>
            </a:ln>
            <a:extLst/>
          </p:spPr>
          <p:txBody>
            <a:bodyPr wrap="none" lIns="0" tIns="0" rIns="0" bIns="0">
              <a:spAutoFit/>
            </a:bodyPr>
            <a:lstStyle/>
            <a:p>
              <a:pPr algn="ctr" fontAlgn="base">
                <a:lnSpc>
                  <a:spcPct val="90000"/>
                </a:lnSpc>
                <a:spcBef>
                  <a:spcPct val="0"/>
                </a:spcBef>
                <a:spcAft>
                  <a:spcPct val="0"/>
                </a:spcAft>
                <a:defRPr/>
              </a:pPr>
              <a:r>
                <a:rPr lang="en-US" sz="1200" dirty="0">
                  <a:solidFill>
                    <a:srgbClr val="000000"/>
                  </a:solidFill>
                  <a:ea typeface="ヒラギノ角ゴ Pro W6" charset="-128"/>
                </a:rPr>
                <a:t>Feedstock</a:t>
              </a:r>
              <a:br>
                <a:rPr lang="en-US" sz="1200" dirty="0">
                  <a:solidFill>
                    <a:srgbClr val="000000"/>
                  </a:solidFill>
                  <a:ea typeface="ヒラギノ角ゴ Pro W6" charset="-128"/>
                </a:rPr>
              </a:br>
              <a:r>
                <a:rPr lang="en-US" sz="1200" dirty="0">
                  <a:solidFill>
                    <a:srgbClr val="000000"/>
                  </a:solidFill>
                  <a:ea typeface="ヒラギノ角ゴ Pro W6" charset="-128"/>
                </a:rPr>
                <a:t>Logistics</a:t>
              </a:r>
            </a:p>
          </p:txBody>
        </p:sp>
      </p:grpSp>
      <p:grpSp>
        <p:nvGrpSpPr>
          <p:cNvPr id="17417" name="Group 70"/>
          <p:cNvGrpSpPr>
            <a:grpSpLocks/>
          </p:cNvGrpSpPr>
          <p:nvPr/>
        </p:nvGrpSpPr>
        <p:grpSpPr bwMode="auto">
          <a:xfrm>
            <a:off x="2606675" y="3752850"/>
            <a:ext cx="990600" cy="598488"/>
            <a:chOff x="3337307" y="821885"/>
            <a:chExt cx="991659" cy="598486"/>
          </a:xfrm>
        </p:grpSpPr>
        <p:grpSp>
          <p:nvGrpSpPr>
            <p:cNvPr id="17464" name="Group 64"/>
            <p:cNvGrpSpPr>
              <a:grpSpLocks/>
            </p:cNvGrpSpPr>
            <p:nvPr/>
          </p:nvGrpSpPr>
          <p:grpSpPr bwMode="auto">
            <a:xfrm>
              <a:off x="3337307" y="821885"/>
              <a:ext cx="991659" cy="598486"/>
              <a:chOff x="104" y="728"/>
              <a:chExt cx="858" cy="350"/>
            </a:xfrm>
          </p:grpSpPr>
          <p:sp>
            <p:nvSpPr>
              <p:cNvPr id="50"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sp>
            <p:nvSpPr>
              <p:cNvPr id="51"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grpSp>
        <p:sp>
          <p:nvSpPr>
            <p:cNvPr id="49" name="Rectangle 67"/>
            <p:cNvSpPr>
              <a:spLocks noChangeArrowheads="1"/>
            </p:cNvSpPr>
            <p:nvPr/>
          </p:nvSpPr>
          <p:spPr bwMode="auto">
            <a:xfrm>
              <a:off x="3472389" y="956823"/>
              <a:ext cx="694479" cy="331786"/>
            </a:xfrm>
            <a:prstGeom prst="rect">
              <a:avLst/>
            </a:prstGeom>
            <a:noFill/>
            <a:ln>
              <a:noFill/>
            </a:ln>
            <a:extLst/>
          </p:spPr>
          <p:txBody>
            <a:bodyPr wrap="none" lIns="0" tIns="0" rIns="0" bIns="0">
              <a:spAutoFit/>
            </a:bodyPr>
            <a:lstStyle/>
            <a:p>
              <a:pPr algn="ctr" fontAlgn="base">
                <a:lnSpc>
                  <a:spcPct val="90000"/>
                </a:lnSpc>
                <a:spcBef>
                  <a:spcPct val="0"/>
                </a:spcBef>
                <a:spcAft>
                  <a:spcPct val="0"/>
                </a:spcAft>
                <a:defRPr/>
              </a:pPr>
              <a:r>
                <a:rPr lang="en-US" sz="1200" dirty="0">
                  <a:solidFill>
                    <a:srgbClr val="000000"/>
                  </a:solidFill>
                  <a:ea typeface="ヒラギノ角ゴ Pro W6" charset="-128"/>
                </a:rPr>
                <a:t>Fuel</a:t>
              </a:r>
              <a:br>
                <a:rPr lang="en-US" sz="1200" dirty="0">
                  <a:solidFill>
                    <a:srgbClr val="000000"/>
                  </a:solidFill>
                  <a:ea typeface="ヒラギノ角ゴ Pro W6" charset="-128"/>
                </a:rPr>
              </a:br>
              <a:r>
                <a:rPr lang="en-US" sz="1200" dirty="0">
                  <a:solidFill>
                    <a:srgbClr val="000000"/>
                  </a:solidFill>
                  <a:ea typeface="ヒラギノ角ゴ Pro W6" charset="-128"/>
                </a:rPr>
                <a:t>Conversion</a:t>
              </a:r>
            </a:p>
          </p:txBody>
        </p:sp>
      </p:grpSp>
      <p:grpSp>
        <p:nvGrpSpPr>
          <p:cNvPr id="17418" name="Group 69"/>
          <p:cNvGrpSpPr>
            <a:grpSpLocks/>
          </p:cNvGrpSpPr>
          <p:nvPr/>
        </p:nvGrpSpPr>
        <p:grpSpPr bwMode="auto">
          <a:xfrm>
            <a:off x="3571875" y="3735388"/>
            <a:ext cx="1303338" cy="646112"/>
            <a:chOff x="4329111" y="821885"/>
            <a:chExt cx="1267605" cy="646331"/>
          </a:xfrm>
        </p:grpSpPr>
        <p:grpSp>
          <p:nvGrpSpPr>
            <p:cNvPr id="17460" name="Group 64"/>
            <p:cNvGrpSpPr>
              <a:grpSpLocks/>
            </p:cNvGrpSpPr>
            <p:nvPr/>
          </p:nvGrpSpPr>
          <p:grpSpPr bwMode="auto">
            <a:xfrm>
              <a:off x="4458794" y="851070"/>
              <a:ext cx="993971" cy="598486"/>
              <a:chOff x="102" y="728"/>
              <a:chExt cx="860" cy="350"/>
            </a:xfrm>
          </p:grpSpPr>
          <p:sp>
            <p:nvSpPr>
              <p:cNvPr id="46" name="Rectangle 65"/>
              <p:cNvSpPr>
                <a:spLocks noChangeArrowheads="1"/>
              </p:cNvSpPr>
              <p:nvPr/>
            </p:nvSpPr>
            <p:spPr bwMode="auto">
              <a:xfrm>
                <a:off x="102" y="728"/>
                <a:ext cx="860"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sp>
            <p:nvSpPr>
              <p:cNvPr id="47" name="Rectangle 66"/>
              <p:cNvSpPr>
                <a:spLocks noChangeArrowheads="1"/>
              </p:cNvSpPr>
              <p:nvPr/>
            </p:nvSpPr>
            <p:spPr bwMode="auto">
              <a:xfrm>
                <a:off x="102" y="728"/>
                <a:ext cx="860"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grpSp>
        <p:sp>
          <p:nvSpPr>
            <p:cNvPr id="45" name="TextBox 45"/>
            <p:cNvSpPr txBox="1">
              <a:spLocks noChangeArrowheads="1"/>
            </p:cNvSpPr>
            <p:nvPr/>
          </p:nvSpPr>
          <p:spPr bwMode="auto">
            <a:xfrm>
              <a:off x="4329111" y="821885"/>
              <a:ext cx="1267605" cy="646331"/>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base" hangingPunct="1">
                <a:spcBef>
                  <a:spcPct val="0"/>
                </a:spcBef>
                <a:spcAft>
                  <a:spcPct val="0"/>
                </a:spcAft>
                <a:defRPr/>
              </a:pPr>
              <a:r>
                <a:rPr lang="en-US" sz="1200" dirty="0" smtClean="0">
                  <a:solidFill>
                    <a:srgbClr val="000000"/>
                  </a:solidFill>
                  <a:latin typeface="Calibri"/>
                  <a:cs typeface="Arial" charset="0"/>
                </a:rPr>
                <a:t>Conversion Process Scale-up/Integration</a:t>
              </a:r>
            </a:p>
          </p:txBody>
        </p:sp>
      </p:grpSp>
      <p:grpSp>
        <p:nvGrpSpPr>
          <p:cNvPr id="2" name="Group 1"/>
          <p:cNvGrpSpPr/>
          <p:nvPr/>
        </p:nvGrpSpPr>
        <p:grpSpPr>
          <a:xfrm>
            <a:off x="4840288" y="2813050"/>
            <a:ext cx="1919287" cy="1546225"/>
            <a:chOff x="4840288" y="2813050"/>
            <a:chExt cx="1919287" cy="1546225"/>
          </a:xfrm>
        </p:grpSpPr>
        <p:pic>
          <p:nvPicPr>
            <p:cNvPr id="17451" name="Picture 5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5738" y="2813050"/>
              <a:ext cx="97631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52" name="Group 92"/>
            <p:cNvGrpSpPr>
              <a:grpSpLocks/>
            </p:cNvGrpSpPr>
            <p:nvPr/>
          </p:nvGrpSpPr>
          <p:grpSpPr bwMode="auto">
            <a:xfrm>
              <a:off x="4840288" y="3760788"/>
              <a:ext cx="1919287" cy="598487"/>
              <a:chOff x="5977183" y="1955315"/>
              <a:chExt cx="1919584" cy="598486"/>
            </a:xfrm>
          </p:grpSpPr>
          <p:grpSp>
            <p:nvGrpSpPr>
              <p:cNvPr id="17453" name="Group 64"/>
              <p:cNvGrpSpPr>
                <a:grpSpLocks/>
              </p:cNvGrpSpPr>
              <p:nvPr/>
            </p:nvGrpSpPr>
            <p:grpSpPr bwMode="auto">
              <a:xfrm>
                <a:off x="5977183" y="1955315"/>
                <a:ext cx="1834914" cy="598486"/>
                <a:chOff x="104" y="728"/>
                <a:chExt cx="858" cy="350"/>
              </a:xfrm>
            </p:grpSpPr>
            <p:sp>
              <p:nvSpPr>
                <p:cNvPr id="42"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sp>
              <p:nvSpPr>
                <p:cNvPr id="43"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grpSp>
          <p:sp>
            <p:nvSpPr>
              <p:cNvPr id="38" name="Rectangle 71"/>
              <p:cNvSpPr>
                <a:spLocks noChangeArrowheads="1"/>
              </p:cNvSpPr>
              <p:nvPr/>
            </p:nvSpPr>
            <p:spPr bwMode="auto">
              <a:xfrm>
                <a:off x="6121667" y="2006115"/>
                <a:ext cx="1494069" cy="169862"/>
              </a:xfrm>
              <a:prstGeom prst="rect">
                <a:avLst/>
              </a:prstGeom>
              <a:noFill/>
              <a:ln>
                <a:noFill/>
              </a:ln>
              <a:extLst/>
            </p:spPr>
            <p:txBody>
              <a:bodyPr lIns="0" tIns="0" rIns="0" bIns="0">
                <a:spAutoFit/>
              </a:bodyPr>
              <a:lstStyle/>
              <a:p>
                <a:pPr algn="ctr" fontAlgn="base">
                  <a:lnSpc>
                    <a:spcPct val="90000"/>
                  </a:lnSpc>
                  <a:spcBef>
                    <a:spcPct val="0"/>
                  </a:spcBef>
                  <a:spcAft>
                    <a:spcPct val="0"/>
                  </a:spcAft>
                  <a:defRPr/>
                </a:pPr>
                <a:r>
                  <a:rPr lang="en-US" sz="1200" dirty="0">
                    <a:solidFill>
                      <a:srgbClr val="000000"/>
                    </a:solidFill>
                    <a:ea typeface="ヒラギノ角ゴ Pro W6" charset="-128"/>
                  </a:rPr>
                  <a:t>Fuel Testing</a:t>
                </a:r>
                <a:r>
                  <a:rPr lang="en-US" sz="1200" dirty="0" smtClean="0">
                    <a:solidFill>
                      <a:srgbClr val="000000"/>
                    </a:solidFill>
                    <a:ea typeface="ヒラギノ角ゴ Pro W6" charset="-128"/>
                  </a:rPr>
                  <a:t>/Evaluation</a:t>
                </a:r>
                <a:endParaRPr lang="en-US" sz="1200" dirty="0">
                  <a:solidFill>
                    <a:srgbClr val="000000"/>
                  </a:solidFill>
                  <a:ea typeface="ヒラギノ角ゴ Pro W6" charset="-128"/>
                </a:endParaRPr>
              </a:p>
            </p:txBody>
          </p:sp>
          <p:sp>
            <p:nvSpPr>
              <p:cNvPr id="39" name="TextBox 62"/>
              <p:cNvSpPr txBox="1">
                <a:spLocks noChangeArrowheads="1"/>
              </p:cNvSpPr>
              <p:nvPr/>
            </p:nvSpPr>
            <p:spPr bwMode="auto">
              <a:xfrm>
                <a:off x="6012113" y="2126765"/>
                <a:ext cx="979639" cy="400049"/>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base" hangingPunct="1">
                  <a:spcBef>
                    <a:spcPct val="0"/>
                  </a:spcBef>
                  <a:spcAft>
                    <a:spcPct val="0"/>
                  </a:spcAft>
                  <a:defRPr/>
                </a:pPr>
                <a:r>
                  <a:rPr lang="en-US" sz="1000" dirty="0" smtClean="0">
                    <a:solidFill>
                      <a:prstClr val="black"/>
                    </a:solidFill>
                    <a:latin typeface="Calibri"/>
                  </a:rPr>
                  <a:t>Fuel Performance</a:t>
                </a:r>
              </a:p>
            </p:txBody>
          </p:sp>
          <p:sp>
            <p:nvSpPr>
              <p:cNvPr id="40" name="TextBox 63"/>
              <p:cNvSpPr txBox="1">
                <a:spLocks noChangeArrowheads="1"/>
              </p:cNvSpPr>
              <p:nvPr/>
            </p:nvSpPr>
            <p:spPr bwMode="auto">
              <a:xfrm>
                <a:off x="6917128" y="2125177"/>
                <a:ext cx="979639" cy="401637"/>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base" hangingPunct="1">
                  <a:spcBef>
                    <a:spcPct val="0"/>
                  </a:spcBef>
                  <a:spcAft>
                    <a:spcPct val="0"/>
                  </a:spcAft>
                  <a:defRPr/>
                </a:pPr>
                <a:r>
                  <a:rPr lang="en-US" sz="1000" dirty="0" smtClean="0">
                    <a:solidFill>
                      <a:prstClr val="black"/>
                    </a:solidFill>
                    <a:latin typeface="Calibri"/>
                  </a:rPr>
                  <a:t>Environment Assessment</a:t>
                </a:r>
              </a:p>
            </p:txBody>
          </p:sp>
          <p:cxnSp>
            <p:nvCxnSpPr>
              <p:cNvPr id="41" name="Straight Connector 40"/>
              <p:cNvCxnSpPr>
                <a:cxnSpLocks noChangeShapeType="1"/>
              </p:cNvCxnSpPr>
              <p:nvPr/>
            </p:nvCxnSpPr>
            <p:spPr bwMode="auto">
              <a:xfrm rot="5400000">
                <a:off x="6756794" y="2369651"/>
                <a:ext cx="354011" cy="1587"/>
              </a:xfrm>
              <a:prstGeom prst="line">
                <a:avLst/>
              </a:prstGeom>
              <a:noFill/>
              <a:ln w="9525">
                <a:solidFill>
                  <a:schemeClr val="tx1"/>
                </a:solidFill>
                <a:round/>
                <a:headEnd/>
                <a:tailEnd/>
              </a:ln>
              <a:effectLst>
                <a:outerShdw dist="20000" dir="5400000" rotWithShape="0">
                  <a:srgbClr val="808080">
                    <a:alpha val="37999"/>
                  </a:srgbClr>
                </a:outerShdw>
              </a:effectLst>
            </p:spPr>
          </p:cxnSp>
        </p:grpSp>
      </p:grpSp>
      <p:cxnSp>
        <p:nvCxnSpPr>
          <p:cNvPr id="17" name="Straight Arrow Connector 16"/>
          <p:cNvCxnSpPr/>
          <p:nvPr/>
        </p:nvCxnSpPr>
        <p:spPr>
          <a:xfrm flipV="1">
            <a:off x="2509838" y="3209925"/>
            <a:ext cx="1905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335088" y="3211513"/>
            <a:ext cx="177800" cy="15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514725" y="3211513"/>
            <a:ext cx="252413"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7423" name="Picture 1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0813" y="2786063"/>
            <a:ext cx="8334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4" name="Group 70"/>
          <p:cNvGrpSpPr>
            <a:grpSpLocks/>
          </p:cNvGrpSpPr>
          <p:nvPr/>
        </p:nvGrpSpPr>
        <p:grpSpPr bwMode="auto">
          <a:xfrm>
            <a:off x="7818438" y="3773488"/>
            <a:ext cx="990600" cy="598487"/>
            <a:chOff x="3337307" y="821885"/>
            <a:chExt cx="991659" cy="598486"/>
          </a:xfrm>
        </p:grpSpPr>
        <p:grpSp>
          <p:nvGrpSpPr>
            <p:cNvPr id="17447" name="Group 64"/>
            <p:cNvGrpSpPr>
              <a:grpSpLocks/>
            </p:cNvGrpSpPr>
            <p:nvPr/>
          </p:nvGrpSpPr>
          <p:grpSpPr bwMode="auto">
            <a:xfrm>
              <a:off x="3337307" y="821885"/>
              <a:ext cx="991659" cy="598486"/>
              <a:chOff x="104" y="728"/>
              <a:chExt cx="858" cy="350"/>
            </a:xfrm>
          </p:grpSpPr>
          <p:sp>
            <p:nvSpPr>
              <p:cNvPr id="35"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sp>
            <p:nvSpPr>
              <p:cNvPr id="36"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grpSp>
        <p:sp>
          <p:nvSpPr>
            <p:cNvPr id="34" name="Rectangle 67"/>
            <p:cNvSpPr>
              <a:spLocks noChangeArrowheads="1"/>
            </p:cNvSpPr>
            <p:nvPr/>
          </p:nvSpPr>
          <p:spPr bwMode="auto">
            <a:xfrm>
              <a:off x="3466031" y="945710"/>
              <a:ext cx="800955" cy="333374"/>
            </a:xfrm>
            <a:prstGeom prst="rect">
              <a:avLst/>
            </a:prstGeom>
            <a:noFill/>
            <a:ln>
              <a:noFill/>
            </a:ln>
            <a:extLst/>
          </p:spPr>
          <p:txBody>
            <a:bodyPr lIns="0" tIns="0" rIns="0" bIns="0">
              <a:spAutoFit/>
            </a:bodyPr>
            <a:lstStyle/>
            <a:p>
              <a:pPr algn="ctr" fontAlgn="base">
                <a:lnSpc>
                  <a:spcPct val="90000"/>
                </a:lnSpc>
                <a:spcBef>
                  <a:spcPct val="0"/>
                </a:spcBef>
                <a:spcAft>
                  <a:spcPct val="0"/>
                </a:spcAft>
                <a:defRPr/>
              </a:pPr>
              <a:r>
                <a:rPr lang="en-US" sz="1200" dirty="0">
                  <a:solidFill>
                    <a:srgbClr val="000000"/>
                  </a:solidFill>
                  <a:ea typeface="ヒラギノ角ゴ Pro W6" charset="-128"/>
                </a:rPr>
                <a:t>End User/ Buyer</a:t>
              </a:r>
            </a:p>
          </p:txBody>
        </p:sp>
      </p:grpSp>
      <p:grpSp>
        <p:nvGrpSpPr>
          <p:cNvPr id="17425" name="Group 70"/>
          <p:cNvGrpSpPr>
            <a:grpSpLocks/>
          </p:cNvGrpSpPr>
          <p:nvPr/>
        </p:nvGrpSpPr>
        <p:grpSpPr bwMode="auto">
          <a:xfrm>
            <a:off x="6759575" y="3771900"/>
            <a:ext cx="990600" cy="598488"/>
            <a:chOff x="3337307" y="821885"/>
            <a:chExt cx="991659" cy="598486"/>
          </a:xfrm>
        </p:grpSpPr>
        <p:grpSp>
          <p:nvGrpSpPr>
            <p:cNvPr id="17443" name="Group 64"/>
            <p:cNvGrpSpPr>
              <a:grpSpLocks/>
            </p:cNvGrpSpPr>
            <p:nvPr/>
          </p:nvGrpSpPr>
          <p:grpSpPr bwMode="auto">
            <a:xfrm>
              <a:off x="3337307" y="821885"/>
              <a:ext cx="991659" cy="598486"/>
              <a:chOff x="104" y="728"/>
              <a:chExt cx="858" cy="350"/>
            </a:xfrm>
          </p:grpSpPr>
          <p:sp>
            <p:nvSpPr>
              <p:cNvPr id="31"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sp>
            <p:nvSpPr>
              <p:cNvPr id="32"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fontAlgn="base">
                  <a:spcBef>
                    <a:spcPct val="0"/>
                  </a:spcBef>
                  <a:spcAft>
                    <a:spcPct val="0"/>
                  </a:spcAft>
                  <a:defRPr/>
                </a:pPr>
                <a:endParaRPr lang="en-US" sz="1200">
                  <a:solidFill>
                    <a:prstClr val="black"/>
                  </a:solidFill>
                  <a:latin typeface="Arial" charset="0"/>
                  <a:ea typeface="ヒラギノ角ゴ Pro W6" charset="-128"/>
                  <a:cs typeface="ヒラギノ角ゴ Pro W6" charset="-128"/>
                </a:endParaRPr>
              </a:p>
            </p:txBody>
          </p:sp>
        </p:grpSp>
        <p:sp>
          <p:nvSpPr>
            <p:cNvPr id="30" name="Rectangle 67"/>
            <p:cNvSpPr>
              <a:spLocks noChangeArrowheads="1"/>
            </p:cNvSpPr>
            <p:nvPr/>
          </p:nvSpPr>
          <p:spPr bwMode="auto">
            <a:xfrm>
              <a:off x="3437427" y="956823"/>
              <a:ext cx="800955" cy="331786"/>
            </a:xfrm>
            <a:prstGeom prst="rect">
              <a:avLst/>
            </a:prstGeom>
            <a:noFill/>
            <a:ln>
              <a:noFill/>
            </a:ln>
            <a:extLst/>
          </p:spPr>
          <p:txBody>
            <a:bodyPr lIns="0" tIns="0" rIns="0" bIns="0">
              <a:spAutoFit/>
            </a:bodyPr>
            <a:lstStyle/>
            <a:p>
              <a:pPr algn="ctr" fontAlgn="base">
                <a:lnSpc>
                  <a:spcPct val="90000"/>
                </a:lnSpc>
                <a:spcBef>
                  <a:spcPct val="0"/>
                </a:spcBef>
                <a:spcAft>
                  <a:spcPct val="0"/>
                </a:spcAft>
                <a:defRPr/>
              </a:pPr>
              <a:r>
                <a:rPr lang="en-US" sz="1200" dirty="0">
                  <a:solidFill>
                    <a:srgbClr val="000000"/>
                  </a:solidFill>
                  <a:ea typeface="ヒラギノ角ゴ Pro W6" charset="-128"/>
                </a:rPr>
                <a:t>Enable Production</a:t>
              </a:r>
            </a:p>
          </p:txBody>
        </p:sp>
      </p:grpSp>
      <p:pic>
        <p:nvPicPr>
          <p:cNvPr id="17426" name="Picture 5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588" y="2825750"/>
            <a:ext cx="9271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a:off x="6278563" y="3216275"/>
            <a:ext cx="454025" cy="317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7650163" y="3238500"/>
            <a:ext cx="1905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7429" name="Picture 5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7775" y="2825750"/>
            <a:ext cx="9271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a:off x="4757738" y="3235325"/>
            <a:ext cx="454025" cy="317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431" name="TextBox 27"/>
          <p:cNvSpPr txBox="1">
            <a:spLocks noChangeArrowheads="1"/>
          </p:cNvSpPr>
          <p:nvPr/>
        </p:nvSpPr>
        <p:spPr bwMode="auto">
          <a:xfrm>
            <a:off x="1365250" y="2460625"/>
            <a:ext cx="65290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fontAlgn="base" hangingPunct="1">
              <a:spcBef>
                <a:spcPct val="0"/>
              </a:spcBef>
              <a:spcAft>
                <a:spcPct val="0"/>
              </a:spcAft>
            </a:pPr>
            <a:r>
              <a:rPr lang="en-US" sz="1400" dirty="0" smtClean="0">
                <a:solidFill>
                  <a:srgbClr val="1F497D"/>
                </a:solidFill>
                <a:latin typeface="Calibri" pitchFamily="34" charset="0"/>
              </a:rPr>
              <a:t>Economic and environmental sustainability analysis across the entire </a:t>
            </a:r>
            <a:r>
              <a:rPr lang="en-US" sz="1400" dirty="0">
                <a:solidFill>
                  <a:srgbClr val="1F497D"/>
                </a:solidFill>
                <a:latin typeface="Calibri" pitchFamily="34" charset="0"/>
              </a:rPr>
              <a:t>D</a:t>
            </a:r>
            <a:r>
              <a:rPr lang="en-US" sz="1400" dirty="0" smtClean="0">
                <a:solidFill>
                  <a:srgbClr val="1F497D"/>
                </a:solidFill>
                <a:latin typeface="Calibri" pitchFamily="34" charset="0"/>
              </a:rPr>
              <a:t>evelopment </a:t>
            </a:r>
            <a:r>
              <a:rPr lang="en-US" sz="1400" dirty="0">
                <a:solidFill>
                  <a:srgbClr val="1F497D"/>
                </a:solidFill>
                <a:latin typeface="Calibri" pitchFamily="34" charset="0"/>
              </a:rPr>
              <a:t>P</a:t>
            </a:r>
            <a:r>
              <a:rPr lang="en-US" sz="1400" dirty="0" smtClean="0">
                <a:solidFill>
                  <a:srgbClr val="1F497D"/>
                </a:solidFill>
                <a:latin typeface="Calibri" pitchFamily="34" charset="0"/>
              </a:rPr>
              <a:t>ath</a:t>
            </a:r>
          </a:p>
        </p:txBody>
      </p:sp>
      <p:sp>
        <p:nvSpPr>
          <p:cNvPr id="17432" name="TextBox 59"/>
          <p:cNvSpPr txBox="1">
            <a:spLocks noChangeArrowheads="1"/>
          </p:cNvSpPr>
          <p:nvPr/>
        </p:nvSpPr>
        <p:spPr bwMode="auto">
          <a:xfrm>
            <a:off x="327025" y="2128838"/>
            <a:ext cx="4136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fontAlgn="base" hangingPunct="1">
              <a:spcBef>
                <a:spcPct val="0"/>
              </a:spcBef>
              <a:spcAft>
                <a:spcPct val="0"/>
              </a:spcAft>
            </a:pPr>
            <a:r>
              <a:rPr lang="en-US" sz="1800" dirty="0" smtClean="0">
                <a:solidFill>
                  <a:prstClr val="black"/>
                </a:solidFill>
              </a:rPr>
              <a:t>Alternative Jet Fuel Development Path</a:t>
            </a:r>
          </a:p>
        </p:txBody>
      </p:sp>
      <p:sp>
        <p:nvSpPr>
          <p:cNvPr id="17433" name="Right Arrow 64"/>
          <p:cNvSpPr>
            <a:spLocks noChangeArrowheads="1"/>
          </p:cNvSpPr>
          <p:nvPr/>
        </p:nvSpPr>
        <p:spPr bwMode="auto">
          <a:xfrm>
            <a:off x="393700" y="1066800"/>
            <a:ext cx="8504238" cy="917575"/>
          </a:xfrm>
          <a:prstGeom prst="rightArrow">
            <a:avLst>
              <a:gd name="adj1" fmla="val 66620"/>
              <a:gd name="adj2" fmla="val 53678"/>
            </a:avLst>
          </a:prstGeom>
          <a:solidFill>
            <a:srgbClr val="98BB4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buFontTx/>
              <a:buChar char="•"/>
            </a:pPr>
            <a:endParaRPr lang="en-US" sz="2400" smtClean="0">
              <a:solidFill>
                <a:srgbClr val="000090"/>
              </a:solidFill>
              <a:latin typeface="Arial" charset="0"/>
            </a:endParaRPr>
          </a:p>
        </p:txBody>
      </p:sp>
      <p:sp>
        <p:nvSpPr>
          <p:cNvPr id="17434" name="TextBox 65"/>
          <p:cNvSpPr txBox="1">
            <a:spLocks noChangeArrowheads="1"/>
          </p:cNvSpPr>
          <p:nvPr/>
        </p:nvSpPr>
        <p:spPr bwMode="auto">
          <a:xfrm>
            <a:off x="1370013" y="1349375"/>
            <a:ext cx="686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fontAlgn="base" hangingPunct="1">
              <a:spcBef>
                <a:spcPct val="0"/>
              </a:spcBef>
              <a:spcAft>
                <a:spcPct val="0"/>
              </a:spcAft>
            </a:pPr>
            <a:r>
              <a:rPr lang="en-US" sz="1800" i="1" dirty="0" smtClean="0">
                <a:cs typeface="Arial" charset="0"/>
              </a:rPr>
              <a:t>Coordination needed across all links in the Development </a:t>
            </a:r>
            <a:r>
              <a:rPr lang="en-US" sz="1800" i="1" dirty="0">
                <a:cs typeface="Arial" charset="0"/>
              </a:rPr>
              <a:t>P</a:t>
            </a:r>
            <a:r>
              <a:rPr lang="en-US" sz="1800" i="1" dirty="0" smtClean="0">
                <a:cs typeface="Arial" charset="0"/>
              </a:rPr>
              <a:t>ath</a:t>
            </a:r>
          </a:p>
        </p:txBody>
      </p:sp>
      <p:sp>
        <p:nvSpPr>
          <p:cNvPr id="67" name="Rectangle 66"/>
          <p:cNvSpPr>
            <a:spLocks noChangeArrowheads="1"/>
          </p:cNvSpPr>
          <p:nvPr/>
        </p:nvSpPr>
        <p:spPr bwMode="auto">
          <a:xfrm>
            <a:off x="117475" y="4622800"/>
            <a:ext cx="2320925" cy="1727200"/>
          </a:xfrm>
          <a:prstGeom prst="rect">
            <a:avLst/>
          </a:prstGeom>
          <a:noFill/>
          <a:ln w="9525">
            <a:noFill/>
            <a:miter lim="800000"/>
            <a:headEnd/>
            <a:tailEnd/>
          </a:ln>
          <a:effectLst>
            <a:outerShdw dist="23000" dir="5400000" sx="0" sy="0" rotWithShape="0">
              <a:srgbClr val="808080"/>
            </a:outerShdw>
          </a:effectLst>
        </p:spPr>
        <p:txBody>
          <a:bodyPr/>
          <a:lstStyle/>
          <a:p>
            <a:pPr marL="119063" indent="-119063" fontAlgn="base">
              <a:spcBef>
                <a:spcPts val="1200"/>
              </a:spcBef>
              <a:spcAft>
                <a:spcPct val="0"/>
              </a:spcAft>
              <a:buFont typeface="Arial"/>
              <a:buChar char="•"/>
              <a:defRPr/>
            </a:pPr>
            <a:r>
              <a:rPr lang="en-US" sz="1400" dirty="0">
                <a:latin typeface="Arial"/>
                <a:cs typeface="Arial"/>
              </a:rPr>
              <a:t>R&amp;D for feedstock options &amp; cost</a:t>
            </a:r>
          </a:p>
          <a:p>
            <a:pPr marL="119063" indent="-119063" fontAlgn="base">
              <a:spcBef>
                <a:spcPts val="1200"/>
              </a:spcBef>
              <a:spcAft>
                <a:spcPct val="0"/>
              </a:spcAft>
              <a:buFont typeface="Arial"/>
              <a:buChar char="•"/>
              <a:defRPr/>
            </a:pPr>
            <a:r>
              <a:rPr lang="en-US" sz="1400" dirty="0">
                <a:latin typeface="Arial"/>
                <a:cs typeface="Arial"/>
              </a:rPr>
              <a:t>Reduce cost &amp; risk of feedstock production</a:t>
            </a:r>
          </a:p>
          <a:p>
            <a:pPr marL="119063" indent="-119063" fontAlgn="base">
              <a:spcBef>
                <a:spcPts val="1200"/>
              </a:spcBef>
              <a:spcAft>
                <a:spcPct val="0"/>
              </a:spcAft>
              <a:buFont typeface="Arial"/>
              <a:buChar char="•"/>
              <a:defRPr/>
            </a:pPr>
            <a:r>
              <a:rPr lang="en-US" sz="1400" dirty="0">
                <a:latin typeface="Arial"/>
                <a:cs typeface="Arial"/>
              </a:rPr>
              <a:t>Reduce cost to finance first-of-a-kind plants</a:t>
            </a:r>
          </a:p>
        </p:txBody>
      </p:sp>
      <p:sp>
        <p:nvSpPr>
          <p:cNvPr id="68" name="Rectangle 67"/>
          <p:cNvSpPr>
            <a:spLocks noChangeArrowheads="1"/>
          </p:cNvSpPr>
          <p:nvPr/>
        </p:nvSpPr>
        <p:spPr bwMode="auto">
          <a:xfrm>
            <a:off x="2286000" y="4622800"/>
            <a:ext cx="1985963" cy="803275"/>
          </a:xfrm>
          <a:prstGeom prst="rect">
            <a:avLst/>
          </a:prstGeom>
          <a:noFill/>
          <a:ln w="9525">
            <a:noFill/>
            <a:miter lim="800000"/>
            <a:headEnd/>
            <a:tailEnd/>
          </a:ln>
          <a:effectLst>
            <a:outerShdw sx="0" sy="0" rotWithShape="0">
              <a:srgbClr val="808080"/>
            </a:outerShdw>
          </a:effectLst>
        </p:spPr>
        <p:txBody>
          <a:bodyPr/>
          <a:lstStyle/>
          <a:p>
            <a:pPr marL="119063" indent="-119063" fontAlgn="base">
              <a:spcBef>
                <a:spcPct val="0"/>
              </a:spcBef>
              <a:spcAft>
                <a:spcPct val="0"/>
              </a:spcAft>
              <a:buFont typeface="Arial"/>
              <a:buChar char="•"/>
              <a:defRPr/>
            </a:pPr>
            <a:r>
              <a:rPr lang="en-US" sz="1400" dirty="0">
                <a:latin typeface="Arial"/>
                <a:cs typeface="Arial"/>
              </a:rPr>
              <a:t>R&amp;D for conversion &amp; improved conversion cost</a:t>
            </a:r>
          </a:p>
        </p:txBody>
      </p:sp>
      <p:sp>
        <p:nvSpPr>
          <p:cNvPr id="69" name="Rectangle 68"/>
          <p:cNvSpPr>
            <a:spLocks noChangeArrowheads="1"/>
          </p:cNvSpPr>
          <p:nvPr/>
        </p:nvSpPr>
        <p:spPr bwMode="auto">
          <a:xfrm>
            <a:off x="4654550" y="4622800"/>
            <a:ext cx="2203450" cy="787400"/>
          </a:xfrm>
          <a:prstGeom prst="rect">
            <a:avLst/>
          </a:prstGeom>
          <a:noFill/>
          <a:ln w="9525">
            <a:noFill/>
            <a:miter lim="800000"/>
            <a:headEnd/>
            <a:tailEnd/>
          </a:ln>
          <a:effectLst>
            <a:outerShdw sx="0" sy="0" rotWithShape="0">
              <a:srgbClr val="808080"/>
            </a:outerShdw>
          </a:effectLst>
        </p:spPr>
        <p:txBody>
          <a:bodyPr/>
          <a:lstStyle/>
          <a:p>
            <a:pPr marL="119063" lvl="1" indent="-119063" fontAlgn="base">
              <a:spcBef>
                <a:spcPts val="300"/>
              </a:spcBef>
              <a:spcAft>
                <a:spcPct val="0"/>
              </a:spcAft>
              <a:buFont typeface="Arial" pitchFamily="34" charset="0"/>
              <a:buChar char="•"/>
              <a:defRPr/>
            </a:pPr>
            <a:r>
              <a:rPr lang="en-US" sz="1400" dirty="0">
                <a:latin typeface="Arial" pitchFamily="34" charset="0"/>
                <a:cs typeface="Arial" pitchFamily="34" charset="0"/>
              </a:rPr>
              <a:t>R&amp;D for testing of fuels; transparent process for certification/qualification</a:t>
            </a:r>
          </a:p>
        </p:txBody>
      </p:sp>
      <p:sp>
        <p:nvSpPr>
          <p:cNvPr id="70" name="Rectangle 69"/>
          <p:cNvSpPr>
            <a:spLocks noChangeArrowheads="1"/>
          </p:cNvSpPr>
          <p:nvPr/>
        </p:nvSpPr>
        <p:spPr bwMode="auto">
          <a:xfrm>
            <a:off x="4652963" y="5510213"/>
            <a:ext cx="2281237" cy="966787"/>
          </a:xfrm>
          <a:prstGeom prst="rect">
            <a:avLst/>
          </a:prstGeom>
          <a:noFill/>
          <a:ln w="9525">
            <a:noFill/>
            <a:miter lim="800000"/>
            <a:headEnd/>
            <a:tailEnd/>
          </a:ln>
          <a:effectLst>
            <a:outerShdw sx="0" sy="0" rotWithShape="0">
              <a:srgbClr val="808080"/>
            </a:outerShdw>
          </a:effectLst>
        </p:spPr>
        <p:txBody>
          <a:bodyPr/>
          <a:lstStyle/>
          <a:p>
            <a:pPr marL="119063" lvl="1" indent="-117475" fontAlgn="base">
              <a:spcBef>
                <a:spcPts val="300"/>
              </a:spcBef>
              <a:spcAft>
                <a:spcPct val="0"/>
              </a:spcAft>
              <a:buFont typeface="Arial" pitchFamily="34" charset="0"/>
              <a:buChar char="•"/>
              <a:defRPr/>
            </a:pPr>
            <a:r>
              <a:rPr lang="en-US" sz="1400" dirty="0">
                <a:latin typeface="Arial" pitchFamily="34" charset="0"/>
                <a:cs typeface="Arial" pitchFamily="34" charset="0"/>
              </a:rPr>
              <a:t>Improve analysis of benefits &amp; work towards converging standards for crediting</a:t>
            </a:r>
          </a:p>
        </p:txBody>
      </p:sp>
      <p:sp>
        <p:nvSpPr>
          <p:cNvPr id="71" name="Rectangle 70"/>
          <p:cNvSpPr>
            <a:spLocks noChangeArrowheads="1"/>
          </p:cNvSpPr>
          <p:nvPr/>
        </p:nvSpPr>
        <p:spPr bwMode="auto">
          <a:xfrm>
            <a:off x="6781800" y="4622800"/>
            <a:ext cx="1176338" cy="750888"/>
          </a:xfrm>
          <a:prstGeom prst="rect">
            <a:avLst/>
          </a:prstGeom>
          <a:noFill/>
          <a:ln w="9525">
            <a:noFill/>
            <a:miter lim="800000"/>
            <a:headEnd/>
            <a:tailEnd/>
          </a:ln>
          <a:effectLst>
            <a:outerShdw sx="0" sy="0" rotWithShape="0">
              <a:srgbClr val="808080"/>
            </a:outerShdw>
          </a:effectLst>
        </p:spPr>
        <p:txBody>
          <a:bodyPr/>
          <a:lstStyle/>
          <a:p>
            <a:pPr marL="1588" lvl="1" fontAlgn="base">
              <a:spcBef>
                <a:spcPts val="300"/>
              </a:spcBef>
              <a:spcAft>
                <a:spcPct val="0"/>
              </a:spcAft>
              <a:defRPr/>
            </a:pPr>
            <a:r>
              <a:rPr lang="en-US" sz="1400">
                <a:latin typeface="Arial" pitchFamily="34" charset="0"/>
                <a:cs typeface="Arial" pitchFamily="34" charset="0"/>
              </a:rPr>
              <a:t>Production incentives; investment</a:t>
            </a:r>
          </a:p>
        </p:txBody>
      </p:sp>
      <p:sp>
        <p:nvSpPr>
          <p:cNvPr id="72" name="Rectangle 71"/>
          <p:cNvSpPr>
            <a:spLocks noChangeArrowheads="1"/>
          </p:cNvSpPr>
          <p:nvPr/>
        </p:nvSpPr>
        <p:spPr bwMode="auto">
          <a:xfrm>
            <a:off x="7823200" y="4622800"/>
            <a:ext cx="1320800" cy="1616075"/>
          </a:xfrm>
          <a:prstGeom prst="rect">
            <a:avLst/>
          </a:prstGeom>
          <a:noFill/>
          <a:ln w="9525">
            <a:noFill/>
            <a:miter lim="800000"/>
            <a:headEnd/>
            <a:tailEnd/>
          </a:ln>
          <a:effectLst>
            <a:outerShdw sx="0" sy="0" rotWithShape="0">
              <a:srgbClr val="808080"/>
            </a:outerShdw>
          </a:effectLst>
        </p:spPr>
        <p:txBody>
          <a:bodyPr/>
          <a:lstStyle/>
          <a:p>
            <a:pPr marL="119063" lvl="1" indent="-117475" fontAlgn="base">
              <a:spcBef>
                <a:spcPts val="1200"/>
              </a:spcBef>
              <a:spcAft>
                <a:spcPct val="0"/>
              </a:spcAft>
              <a:buFont typeface="Arial" pitchFamily="34" charset="0"/>
              <a:buChar char="•"/>
              <a:defRPr/>
            </a:pPr>
            <a:r>
              <a:rPr lang="en-US" sz="1400" dirty="0">
                <a:latin typeface="Arial" pitchFamily="34" charset="0"/>
                <a:cs typeface="Arial" pitchFamily="34" charset="0"/>
              </a:rPr>
              <a:t>Fuel purchases</a:t>
            </a:r>
          </a:p>
          <a:p>
            <a:pPr marL="119063" lvl="1" indent="-117475" fontAlgn="base">
              <a:spcBef>
                <a:spcPts val="1200"/>
              </a:spcBef>
              <a:spcAft>
                <a:spcPct val="0"/>
              </a:spcAft>
              <a:buFont typeface="Arial" pitchFamily="34" charset="0"/>
              <a:buChar char="•"/>
              <a:defRPr/>
            </a:pPr>
            <a:r>
              <a:rPr lang="en-US" sz="1400" dirty="0">
                <a:latin typeface="Arial" pitchFamily="34" charset="0"/>
                <a:cs typeface="Arial" pitchFamily="34" charset="0"/>
              </a:rPr>
              <a:t>Guidance for airport use/handling</a:t>
            </a:r>
          </a:p>
        </p:txBody>
      </p:sp>
      <p:sp>
        <p:nvSpPr>
          <p:cNvPr id="17442" name="Slide Number Placeholder 7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B428CCB9-6ECF-4ECB-9148-ED7B6546BAA9}" type="slidenum">
              <a:rPr lang="en-US" sz="1200">
                <a:latin typeface="Calibri" pitchFamily="34" charset="0"/>
              </a:rPr>
              <a:pPr eaLnBrk="1" hangingPunct="1"/>
              <a:t>4</a:t>
            </a:fld>
            <a:endParaRPr lang="en-US" sz="1200">
              <a:latin typeface="Calibri" pitchFamily="34" charset="0"/>
            </a:endParaRPr>
          </a:p>
        </p:txBody>
      </p:sp>
      <p:sp>
        <p:nvSpPr>
          <p:cNvPr id="73" name="Title 1"/>
          <p:cNvSpPr txBox="1">
            <a:spLocks/>
          </p:cNvSpPr>
          <p:nvPr/>
        </p:nvSpPr>
        <p:spPr>
          <a:xfrm>
            <a:off x="0" y="0"/>
            <a:ext cx="91440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solidFill>
                  <a:srgbClr val="003366"/>
                </a:solidFill>
              </a:rPr>
              <a:t>Coordination Efforts</a:t>
            </a:r>
            <a:endParaRPr lang="en-US" sz="2500" dirty="0">
              <a:solidFill>
                <a:srgbClr val="003366"/>
              </a:solidFill>
            </a:endParaRPr>
          </a:p>
        </p:txBody>
      </p:sp>
    </p:spTree>
    <p:extLst>
      <p:ext uri="{BB962C8B-B14F-4D97-AF65-F5344CB8AC3E}">
        <p14:creationId xmlns:p14="http://schemas.microsoft.com/office/powerpoint/2010/main" val="2904109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47454" y="901700"/>
            <a:ext cx="8222690" cy="1177398"/>
            <a:chOff x="847454" y="901700"/>
            <a:chExt cx="8222690" cy="1177398"/>
          </a:xfrm>
        </p:grpSpPr>
        <p:sp>
          <p:nvSpPr>
            <p:cNvPr id="63" name="Rectangle 66"/>
            <p:cNvSpPr>
              <a:spLocks noChangeArrowheads="1"/>
            </p:cNvSpPr>
            <p:nvPr/>
          </p:nvSpPr>
          <p:spPr bwMode="auto">
            <a:xfrm>
              <a:off x="847454" y="1544906"/>
              <a:ext cx="967647" cy="492614"/>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61" name="Rectangle 16"/>
            <p:cNvSpPr>
              <a:spLocks noChangeArrowheads="1"/>
            </p:cNvSpPr>
            <p:nvPr/>
          </p:nvSpPr>
          <p:spPr bwMode="auto">
            <a:xfrm>
              <a:off x="859363" y="1580500"/>
              <a:ext cx="955737" cy="457048"/>
            </a:xfrm>
            <a:prstGeom prst="rect">
              <a:avLst/>
            </a:prstGeom>
            <a:noFill/>
            <a:ln>
              <a:noFill/>
            </a:ln>
            <a:extLst/>
          </p:spPr>
          <p:txBody>
            <a:bodyPr wrap="square" lIns="0" tIns="0" rIns="0" bIns="0">
              <a:spAutoFit/>
            </a:bodyPr>
            <a:lstStyle/>
            <a:p>
              <a:pPr algn="ctr" defTabSz="914400">
                <a:lnSpc>
                  <a:spcPct val="90000"/>
                </a:lnSpc>
                <a:defRPr/>
              </a:pPr>
              <a:r>
                <a:rPr lang="en-US" sz="1100" dirty="0" smtClean="0">
                  <a:solidFill>
                    <a:srgbClr val="000000"/>
                  </a:solidFill>
                  <a:latin typeface="+mj-lt"/>
                  <a:ea typeface="ヒラギノ角ゴ Pro W6" charset="-128"/>
                </a:rPr>
                <a:t>Feedstock </a:t>
              </a:r>
            </a:p>
            <a:p>
              <a:pPr algn="ctr" defTabSz="914400">
                <a:lnSpc>
                  <a:spcPct val="90000"/>
                </a:lnSpc>
                <a:defRPr/>
              </a:pPr>
              <a:r>
                <a:rPr lang="en-US" sz="1100" dirty="0" smtClean="0">
                  <a:solidFill>
                    <a:srgbClr val="000000"/>
                  </a:solidFill>
                  <a:latin typeface="+mj-lt"/>
                  <a:ea typeface="ヒラギノ角ゴ Pro W6" charset="-128"/>
                </a:rPr>
                <a:t>Development &amp;</a:t>
              </a:r>
              <a:r>
                <a:rPr lang="en-US" sz="1100" dirty="0">
                  <a:solidFill>
                    <a:srgbClr val="000000"/>
                  </a:solidFill>
                  <a:latin typeface="+mj-lt"/>
                  <a:ea typeface="ヒラギノ角ゴ Pro W6" charset="-128"/>
                </a:rPr>
                <a:t/>
              </a:r>
              <a:br>
                <a:rPr lang="en-US" sz="1100" dirty="0">
                  <a:solidFill>
                    <a:srgbClr val="000000"/>
                  </a:solidFill>
                  <a:latin typeface="+mj-lt"/>
                  <a:ea typeface="ヒラギノ角ゴ Pro W6" charset="-128"/>
                </a:rPr>
              </a:br>
              <a:r>
                <a:rPr lang="en-US" sz="1100" dirty="0">
                  <a:solidFill>
                    <a:srgbClr val="000000"/>
                  </a:solidFill>
                  <a:latin typeface="+mj-lt"/>
                  <a:ea typeface="ヒラギノ角ゴ Pro W6" charset="-128"/>
                </a:rPr>
                <a:t>Production</a:t>
              </a:r>
            </a:p>
          </p:txBody>
        </p:sp>
        <p:grpSp>
          <p:nvGrpSpPr>
            <p:cNvPr id="56" name="Group 64"/>
            <p:cNvGrpSpPr>
              <a:grpSpLocks/>
            </p:cNvGrpSpPr>
            <p:nvPr/>
          </p:nvGrpSpPr>
          <p:grpSpPr bwMode="auto">
            <a:xfrm>
              <a:off x="1960637" y="1544907"/>
              <a:ext cx="967649" cy="492954"/>
              <a:chOff x="104" y="728"/>
              <a:chExt cx="858" cy="387"/>
            </a:xfrm>
          </p:grpSpPr>
          <p:sp>
            <p:nvSpPr>
              <p:cNvPr id="58"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59" name="Rectangle 66"/>
              <p:cNvSpPr>
                <a:spLocks noChangeArrowheads="1"/>
              </p:cNvSpPr>
              <p:nvPr/>
            </p:nvSpPr>
            <p:spPr bwMode="auto">
              <a:xfrm>
                <a:off x="104" y="728"/>
                <a:ext cx="858" cy="387"/>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grpSp>
        <p:sp>
          <p:nvSpPr>
            <p:cNvPr id="57" name="Rectangle 63"/>
            <p:cNvSpPr>
              <a:spLocks noChangeArrowheads="1"/>
            </p:cNvSpPr>
            <p:nvPr/>
          </p:nvSpPr>
          <p:spPr bwMode="auto">
            <a:xfrm>
              <a:off x="2149522" y="1631234"/>
              <a:ext cx="613102" cy="247154"/>
            </a:xfrm>
            <a:prstGeom prst="rect">
              <a:avLst/>
            </a:prstGeom>
            <a:noFill/>
            <a:ln>
              <a:noFill/>
            </a:ln>
            <a:extLst/>
          </p:spPr>
          <p:txBody>
            <a:bodyPr wrap="none" lIns="0" tIns="0" rIns="0" bIns="0">
              <a:spAutoFit/>
            </a:bodyPr>
            <a:lstStyle/>
            <a:p>
              <a:pPr algn="ctr" defTabSz="914400">
                <a:lnSpc>
                  <a:spcPct val="90000"/>
                </a:lnSpc>
                <a:defRPr/>
              </a:pPr>
              <a:r>
                <a:rPr lang="en-US" sz="1200" dirty="0">
                  <a:solidFill>
                    <a:srgbClr val="000000"/>
                  </a:solidFill>
                  <a:latin typeface="+mj-lt"/>
                  <a:ea typeface="ヒラギノ角ゴ Pro W6" charset="-128"/>
                </a:rPr>
                <a:t>Feedstock</a:t>
              </a:r>
              <a:br>
                <a:rPr lang="en-US" sz="1200" dirty="0">
                  <a:solidFill>
                    <a:srgbClr val="000000"/>
                  </a:solidFill>
                  <a:latin typeface="+mj-lt"/>
                  <a:ea typeface="ヒラギノ角ゴ Pro W6" charset="-128"/>
                </a:rPr>
              </a:br>
              <a:r>
                <a:rPr lang="en-US" sz="1200" dirty="0">
                  <a:solidFill>
                    <a:srgbClr val="000000"/>
                  </a:solidFill>
                  <a:latin typeface="+mj-lt"/>
                  <a:ea typeface="ヒラギノ角ゴ Pro W6" charset="-128"/>
                </a:rPr>
                <a:t>Logistics</a:t>
              </a:r>
            </a:p>
          </p:txBody>
        </p:sp>
        <p:grpSp>
          <p:nvGrpSpPr>
            <p:cNvPr id="52" name="Group 64"/>
            <p:cNvGrpSpPr>
              <a:grpSpLocks/>
            </p:cNvGrpSpPr>
            <p:nvPr/>
          </p:nvGrpSpPr>
          <p:grpSpPr bwMode="auto">
            <a:xfrm>
              <a:off x="3021179" y="1544907"/>
              <a:ext cx="966100" cy="492954"/>
              <a:chOff x="104" y="728"/>
              <a:chExt cx="858" cy="350"/>
            </a:xfrm>
          </p:grpSpPr>
          <p:sp>
            <p:nvSpPr>
              <p:cNvPr id="54"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55"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grpSp>
        <p:sp>
          <p:nvSpPr>
            <p:cNvPr id="53" name="Rectangle 67"/>
            <p:cNvSpPr>
              <a:spLocks noChangeArrowheads="1"/>
            </p:cNvSpPr>
            <p:nvPr/>
          </p:nvSpPr>
          <p:spPr bwMode="auto">
            <a:xfrm>
              <a:off x="3152778" y="1645425"/>
              <a:ext cx="676580" cy="247154"/>
            </a:xfrm>
            <a:prstGeom prst="rect">
              <a:avLst/>
            </a:prstGeom>
            <a:noFill/>
            <a:ln>
              <a:noFill/>
            </a:ln>
            <a:extLst/>
          </p:spPr>
          <p:txBody>
            <a:bodyPr wrap="none" lIns="0" tIns="0" rIns="0" bIns="0">
              <a:spAutoFit/>
            </a:bodyPr>
            <a:lstStyle/>
            <a:p>
              <a:pPr algn="ctr" defTabSz="914400">
                <a:lnSpc>
                  <a:spcPct val="90000"/>
                </a:lnSpc>
                <a:defRPr/>
              </a:pPr>
              <a:r>
                <a:rPr lang="en-US" sz="1200" dirty="0">
                  <a:solidFill>
                    <a:srgbClr val="000000"/>
                  </a:solidFill>
                  <a:latin typeface="+mj-lt"/>
                  <a:ea typeface="ヒラギノ角ゴ Pro W6" charset="-128"/>
                </a:rPr>
                <a:t>Fuel</a:t>
              </a:r>
              <a:br>
                <a:rPr lang="en-US" sz="1200" dirty="0">
                  <a:solidFill>
                    <a:srgbClr val="000000"/>
                  </a:solidFill>
                  <a:latin typeface="+mj-lt"/>
                  <a:ea typeface="ヒラギノ角ゴ Pro W6" charset="-128"/>
                </a:rPr>
              </a:br>
              <a:r>
                <a:rPr lang="en-US" sz="1200" dirty="0">
                  <a:solidFill>
                    <a:srgbClr val="000000"/>
                  </a:solidFill>
                  <a:latin typeface="+mj-lt"/>
                  <a:ea typeface="ヒラギノ角ゴ Pro W6" charset="-128"/>
                </a:rPr>
                <a:t>Conversion</a:t>
              </a:r>
            </a:p>
          </p:txBody>
        </p:sp>
        <p:grpSp>
          <p:nvGrpSpPr>
            <p:cNvPr id="48" name="Group 64"/>
            <p:cNvGrpSpPr>
              <a:grpSpLocks/>
            </p:cNvGrpSpPr>
            <p:nvPr/>
          </p:nvGrpSpPr>
          <p:grpSpPr bwMode="auto">
            <a:xfrm>
              <a:off x="4092549" y="1553633"/>
              <a:ext cx="996714" cy="483874"/>
              <a:chOff x="102" y="728"/>
              <a:chExt cx="860" cy="380"/>
            </a:xfrm>
          </p:grpSpPr>
          <p:sp>
            <p:nvSpPr>
              <p:cNvPr id="50" name="Rectangle 65"/>
              <p:cNvSpPr>
                <a:spLocks noChangeArrowheads="1"/>
              </p:cNvSpPr>
              <p:nvPr/>
            </p:nvSpPr>
            <p:spPr bwMode="auto">
              <a:xfrm>
                <a:off x="102" y="728"/>
                <a:ext cx="860"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51" name="Rectangle 66"/>
              <p:cNvSpPr>
                <a:spLocks noChangeArrowheads="1"/>
              </p:cNvSpPr>
              <p:nvPr/>
            </p:nvSpPr>
            <p:spPr bwMode="auto">
              <a:xfrm>
                <a:off x="102" y="728"/>
                <a:ext cx="860" cy="38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grpSp>
        <p:sp>
          <p:nvSpPr>
            <p:cNvPr id="49" name="TextBox 45"/>
            <p:cNvSpPr txBox="1">
              <a:spLocks noChangeArrowheads="1"/>
            </p:cNvSpPr>
            <p:nvPr/>
          </p:nvSpPr>
          <p:spPr bwMode="auto">
            <a:xfrm>
              <a:off x="3962508" y="1489226"/>
              <a:ext cx="1271103" cy="548640"/>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1100" dirty="0" smtClean="0">
                  <a:solidFill>
                    <a:srgbClr val="000000"/>
                  </a:solidFill>
                  <a:latin typeface="+mj-lt"/>
                  <a:cs typeface="Arial" charset="0"/>
                </a:rPr>
                <a:t>Scale-up Fuel Conversion &amp; Production</a:t>
              </a:r>
            </a:p>
          </p:txBody>
        </p:sp>
        <p:sp>
          <p:nvSpPr>
            <p:cNvPr id="46" name="Rectangle 65"/>
            <p:cNvSpPr>
              <a:spLocks noChangeArrowheads="1"/>
            </p:cNvSpPr>
            <p:nvPr/>
          </p:nvSpPr>
          <p:spPr bwMode="auto">
            <a:xfrm>
              <a:off x="5199549" y="1550820"/>
              <a:ext cx="1789257" cy="528278"/>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47" name="Rectangle 66"/>
            <p:cNvSpPr>
              <a:spLocks noChangeArrowheads="1"/>
            </p:cNvSpPr>
            <p:nvPr/>
          </p:nvSpPr>
          <p:spPr bwMode="auto">
            <a:xfrm>
              <a:off x="5199549" y="1550820"/>
              <a:ext cx="1789257" cy="487041"/>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42" name="Rectangle 71"/>
            <p:cNvSpPr>
              <a:spLocks noChangeArrowheads="1"/>
            </p:cNvSpPr>
            <p:nvPr/>
          </p:nvSpPr>
          <p:spPr bwMode="auto">
            <a:xfrm>
              <a:off x="5246041" y="1588662"/>
              <a:ext cx="1678289" cy="169277"/>
            </a:xfrm>
            <a:prstGeom prst="rect">
              <a:avLst/>
            </a:prstGeom>
            <a:noFill/>
            <a:ln>
              <a:noFill/>
            </a:ln>
            <a:extLst/>
          </p:spPr>
          <p:txBody>
            <a:bodyPr wrap="square" lIns="0" tIns="0" rIns="0" bIns="0">
              <a:spAutoFit/>
            </a:bodyPr>
            <a:lstStyle/>
            <a:p>
              <a:pPr algn="ctr" defTabSz="914400">
                <a:lnSpc>
                  <a:spcPct val="90000"/>
                </a:lnSpc>
                <a:defRPr/>
              </a:pPr>
              <a:r>
                <a:rPr lang="en-US" sz="1200" dirty="0">
                  <a:solidFill>
                    <a:srgbClr val="000000"/>
                  </a:solidFill>
                  <a:latin typeface="+mj-lt"/>
                  <a:ea typeface="ヒラギノ角ゴ Pro W6" charset="-128"/>
                </a:rPr>
                <a:t>Fuel </a:t>
              </a:r>
              <a:r>
                <a:rPr lang="en-US" sz="1200" dirty="0" smtClean="0">
                  <a:solidFill>
                    <a:srgbClr val="000000"/>
                  </a:solidFill>
                  <a:latin typeface="+mj-lt"/>
                  <a:ea typeface="ヒラギノ角ゴ Pro W6" charset="-128"/>
                </a:rPr>
                <a:t>Testing &amp; Evaluation</a:t>
              </a:r>
              <a:endParaRPr lang="en-US" sz="1200" dirty="0">
                <a:solidFill>
                  <a:srgbClr val="000000"/>
                </a:solidFill>
                <a:latin typeface="+mj-lt"/>
                <a:ea typeface="ヒラギノ角ゴ Pro W6" charset="-128"/>
              </a:endParaRPr>
            </a:p>
          </p:txBody>
        </p:sp>
        <p:sp>
          <p:nvSpPr>
            <p:cNvPr id="43" name="TextBox 62"/>
            <p:cNvSpPr txBox="1">
              <a:spLocks noChangeArrowheads="1"/>
            </p:cNvSpPr>
            <p:nvPr/>
          </p:nvSpPr>
          <p:spPr bwMode="auto">
            <a:xfrm>
              <a:off x="5233610" y="1678536"/>
              <a:ext cx="955263" cy="298004"/>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1000" dirty="0" smtClean="0">
                  <a:latin typeface="+mj-lt"/>
                </a:rPr>
                <a:t>Fuel Performance</a:t>
              </a:r>
            </a:p>
          </p:txBody>
        </p:sp>
        <p:sp>
          <p:nvSpPr>
            <p:cNvPr id="44" name="TextBox 63"/>
            <p:cNvSpPr txBox="1">
              <a:spLocks noChangeArrowheads="1"/>
            </p:cNvSpPr>
            <p:nvPr/>
          </p:nvSpPr>
          <p:spPr bwMode="auto">
            <a:xfrm>
              <a:off x="6116106" y="1677354"/>
              <a:ext cx="955263" cy="299187"/>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1000" dirty="0" smtClean="0">
                  <a:latin typeface="+mj-lt"/>
                </a:rPr>
                <a:t>Environment Assessment</a:t>
              </a:r>
            </a:p>
          </p:txBody>
        </p:sp>
        <p:cxnSp>
          <p:nvCxnSpPr>
            <p:cNvPr id="45" name="Straight Connector 44"/>
            <p:cNvCxnSpPr>
              <a:cxnSpLocks noChangeShapeType="1"/>
            </p:cNvCxnSpPr>
            <p:nvPr/>
          </p:nvCxnSpPr>
          <p:spPr bwMode="auto">
            <a:xfrm rot="5400000">
              <a:off x="6000508" y="1859284"/>
              <a:ext cx="263710" cy="1548"/>
            </a:xfrm>
            <a:prstGeom prst="line">
              <a:avLst/>
            </a:prstGeom>
            <a:noFill/>
            <a:ln w="9525">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7" name="Group 64"/>
            <p:cNvGrpSpPr>
              <a:grpSpLocks/>
            </p:cNvGrpSpPr>
            <p:nvPr/>
          </p:nvGrpSpPr>
          <p:grpSpPr bwMode="auto">
            <a:xfrm>
              <a:off x="8104044" y="1560281"/>
              <a:ext cx="966100" cy="477669"/>
              <a:chOff x="104" y="728"/>
              <a:chExt cx="858" cy="375"/>
            </a:xfrm>
          </p:grpSpPr>
          <p:sp>
            <p:nvSpPr>
              <p:cNvPr id="39"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40" name="Rectangle 66"/>
              <p:cNvSpPr>
                <a:spLocks noChangeArrowheads="1"/>
              </p:cNvSpPr>
              <p:nvPr/>
            </p:nvSpPr>
            <p:spPr bwMode="auto">
              <a:xfrm>
                <a:off x="104" y="728"/>
                <a:ext cx="858" cy="375"/>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grpSp>
        <p:sp>
          <p:nvSpPr>
            <p:cNvPr id="38" name="Rectangle 67"/>
            <p:cNvSpPr>
              <a:spLocks noChangeArrowheads="1"/>
            </p:cNvSpPr>
            <p:nvPr/>
          </p:nvSpPr>
          <p:spPr bwMode="auto">
            <a:xfrm>
              <a:off x="8229451" y="1652520"/>
              <a:ext cx="780311" cy="248337"/>
            </a:xfrm>
            <a:prstGeom prst="rect">
              <a:avLst/>
            </a:prstGeom>
            <a:noFill/>
            <a:ln>
              <a:noFill/>
            </a:ln>
            <a:extLst/>
          </p:spPr>
          <p:txBody>
            <a:bodyPr lIns="0" tIns="0" rIns="0" bIns="0">
              <a:spAutoFit/>
            </a:bodyPr>
            <a:lstStyle/>
            <a:p>
              <a:pPr algn="ctr" defTabSz="914400">
                <a:lnSpc>
                  <a:spcPct val="90000"/>
                </a:lnSpc>
                <a:defRPr/>
              </a:pPr>
              <a:r>
                <a:rPr lang="en-US" sz="1200" dirty="0">
                  <a:solidFill>
                    <a:srgbClr val="000000"/>
                  </a:solidFill>
                  <a:latin typeface="+mj-lt"/>
                  <a:ea typeface="ヒラギノ角ゴ Pro W6" charset="-128"/>
                </a:rPr>
                <a:t>End User/ Buyer</a:t>
              </a:r>
            </a:p>
          </p:txBody>
        </p:sp>
        <p:grpSp>
          <p:nvGrpSpPr>
            <p:cNvPr id="33" name="Group 64"/>
            <p:cNvGrpSpPr>
              <a:grpSpLocks/>
            </p:cNvGrpSpPr>
            <p:nvPr/>
          </p:nvGrpSpPr>
          <p:grpSpPr bwMode="auto">
            <a:xfrm>
              <a:off x="7071370" y="1559096"/>
              <a:ext cx="966100" cy="478942"/>
              <a:chOff x="104" y="728"/>
              <a:chExt cx="858" cy="376"/>
            </a:xfrm>
          </p:grpSpPr>
          <p:sp>
            <p:nvSpPr>
              <p:cNvPr id="35"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36" name="Rectangle 66"/>
              <p:cNvSpPr>
                <a:spLocks noChangeArrowheads="1"/>
              </p:cNvSpPr>
              <p:nvPr/>
            </p:nvSpPr>
            <p:spPr bwMode="auto">
              <a:xfrm>
                <a:off x="104" y="728"/>
                <a:ext cx="858" cy="376"/>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grpSp>
        <p:sp>
          <p:nvSpPr>
            <p:cNvPr id="34" name="Rectangle 67"/>
            <p:cNvSpPr>
              <a:spLocks noChangeArrowheads="1"/>
            </p:cNvSpPr>
            <p:nvPr/>
          </p:nvSpPr>
          <p:spPr bwMode="auto">
            <a:xfrm>
              <a:off x="7168909" y="1659615"/>
              <a:ext cx="780311" cy="247154"/>
            </a:xfrm>
            <a:prstGeom prst="rect">
              <a:avLst/>
            </a:prstGeom>
            <a:noFill/>
            <a:ln>
              <a:noFill/>
            </a:ln>
            <a:extLst/>
          </p:spPr>
          <p:txBody>
            <a:bodyPr lIns="0" tIns="0" rIns="0" bIns="0">
              <a:spAutoFit/>
            </a:bodyPr>
            <a:lstStyle/>
            <a:p>
              <a:pPr algn="ctr" defTabSz="914400">
                <a:lnSpc>
                  <a:spcPct val="90000"/>
                </a:lnSpc>
                <a:defRPr/>
              </a:pPr>
              <a:r>
                <a:rPr lang="en-US" sz="1200" dirty="0">
                  <a:solidFill>
                    <a:srgbClr val="000000"/>
                  </a:solidFill>
                  <a:latin typeface="+mj-lt"/>
                  <a:ea typeface="ヒラギノ角ゴ Pro W6" charset="-128"/>
                </a:rPr>
                <a:t>Enable Production</a:t>
              </a:r>
            </a:p>
          </p:txBody>
        </p:sp>
        <p:grpSp>
          <p:nvGrpSpPr>
            <p:cNvPr id="65" name="Group 64"/>
            <p:cNvGrpSpPr/>
            <p:nvPr/>
          </p:nvGrpSpPr>
          <p:grpSpPr>
            <a:xfrm>
              <a:off x="847454" y="901700"/>
              <a:ext cx="8162310" cy="635033"/>
              <a:chOff x="914400" y="3179802"/>
              <a:chExt cx="8162310" cy="635033"/>
            </a:xfrm>
          </p:grpSpPr>
          <p:pic>
            <p:nvPicPr>
              <p:cNvPr id="13"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539" y="3208183"/>
                <a:ext cx="904171" cy="59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583" y="3179802"/>
                <a:ext cx="966100" cy="6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179802"/>
                <a:ext cx="939779" cy="6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424" y="3199905"/>
                <a:ext cx="952167" cy="6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p:nvPr/>
            </p:nvCxnSpPr>
            <p:spPr>
              <a:xfrm flipV="1">
                <a:off x="2993683" y="3495545"/>
                <a:ext cx="185789" cy="118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847987" y="3496728"/>
                <a:ext cx="173402" cy="118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973718" y="3496728"/>
                <a:ext cx="24617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25" name="Picture 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0182" y="3179802"/>
                <a:ext cx="812825" cy="63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1995" y="3209366"/>
                <a:ext cx="904171" cy="58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p:cNvCxnSpPr/>
              <p:nvPr/>
            </p:nvCxnSpPr>
            <p:spPr>
              <a:xfrm>
                <a:off x="6669199" y="3500274"/>
                <a:ext cx="442796" cy="236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8006876" y="3516831"/>
                <a:ext cx="185789" cy="118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31" name="Picture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014" y="3209366"/>
                <a:ext cx="904171" cy="58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31"/>
              <p:cNvCxnSpPr/>
              <p:nvPr/>
            </p:nvCxnSpPr>
            <p:spPr>
              <a:xfrm>
                <a:off x="5185987" y="3514465"/>
                <a:ext cx="442796" cy="236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graphicFrame>
        <p:nvGraphicFramePr>
          <p:cNvPr id="11" name="Table 10"/>
          <p:cNvGraphicFramePr>
            <a:graphicFrameLocks noGrp="1"/>
          </p:cNvGraphicFramePr>
          <p:nvPr>
            <p:extLst>
              <p:ext uri="{D42A27DB-BD31-4B8C-83A1-F6EECF244321}">
                <p14:modId xmlns:p14="http://schemas.microsoft.com/office/powerpoint/2010/main" val="1219533309"/>
              </p:ext>
            </p:extLst>
          </p:nvPr>
        </p:nvGraphicFramePr>
        <p:xfrm>
          <a:off x="6910" y="2197100"/>
          <a:ext cx="9137090" cy="4381613"/>
        </p:xfrm>
        <a:graphic>
          <a:graphicData uri="http://schemas.openxmlformats.org/drawingml/2006/table">
            <a:tbl>
              <a:tblPr/>
              <a:tblGrid>
                <a:gridCol w="896210"/>
                <a:gridCol w="840618"/>
                <a:gridCol w="1095685"/>
                <a:gridCol w="1125988"/>
                <a:gridCol w="1130772"/>
                <a:gridCol w="1028701"/>
                <a:gridCol w="923438"/>
                <a:gridCol w="1062193"/>
                <a:gridCol w="1033485"/>
              </a:tblGrid>
              <a:tr h="5476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ＭＳ Ｐゴシック" charset="0"/>
                          <a:cs typeface="ＭＳ Ｐゴシック" charset="0"/>
                        </a:rPr>
                        <a:t>USDA</a:t>
                      </a: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5476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ＭＳ Ｐゴシック" charset="0"/>
                          <a:cs typeface="ＭＳ Ｐゴシック" charset="0"/>
                        </a:rPr>
                        <a:t>DOC</a:t>
                      </a: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2"/>
                        <a:buNone/>
                        <a:tabLst/>
                      </a:pPr>
                      <a:r>
                        <a:rPr kumimoji="0" lang="en-US" sz="1400" b="0" i="0" u="none" strike="noStrike" cap="none" normalizeH="0" baseline="0" dirty="0" smtClean="0">
                          <a:ln>
                            <a:noFill/>
                          </a:ln>
                          <a:solidFill>
                            <a:schemeClr val="bg1">
                              <a:lumMod val="65000"/>
                            </a:schemeClr>
                          </a:solidFill>
                          <a:effectLst/>
                          <a:latin typeface="Calibri" pitchFamily="34" charset="0"/>
                          <a:ea typeface="ＭＳ Ｐゴシック" charset="-128"/>
                          <a:cs typeface="ＭＳ Ｐゴシック" charset="-128"/>
                          <a:sym typeface="Wingdings"/>
                        </a:rPr>
                        <a:t></a:t>
                      </a:r>
                      <a:r>
                        <a:rPr kumimoji="0" lang="en-US" sz="1400" b="0" i="0" u="none" strike="noStrike" cap="none" normalizeH="0" baseline="0" dirty="0" smtClean="0">
                          <a:ln>
                            <a:noFill/>
                          </a:ln>
                          <a:solidFill>
                            <a:schemeClr val="bg1">
                              <a:lumMod val="65000"/>
                            </a:schemeClr>
                          </a:solidFill>
                          <a:effectLst/>
                          <a:latin typeface="Calibri" pitchFamily="34" charset="0"/>
                          <a:ea typeface="ＭＳ Ｐゴシック" charset="-128"/>
                          <a:cs typeface="ＭＳ Ｐゴシック" charset="-128"/>
                        </a:rPr>
                        <a:t> </a:t>
                      </a:r>
                      <a:endParaRPr kumimoji="0" lang="en-US" sz="1400" b="0" i="0" u="none" strike="noStrike" cap="none" normalizeH="0" baseline="0" dirty="0">
                        <a:ln>
                          <a:noFill/>
                        </a:ln>
                        <a:solidFill>
                          <a:schemeClr val="bg1">
                            <a:lumMod val="65000"/>
                          </a:schemeClr>
                        </a:solidFill>
                        <a:effectLst/>
                        <a:latin typeface="Calibri" pitchFamily="34" charset="0"/>
                        <a:ea typeface="ＭＳ Ｐゴシック" charset="-128"/>
                        <a:cs typeface="ＭＳ Ｐゴシック" charset="-128"/>
                      </a:endParaRPr>
                    </a:p>
                  </a:txBody>
                  <a:tcPr marT="45526" marB="455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2"/>
                        <a:buNone/>
                        <a:tabLst/>
                        <a:defRPr/>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p>
                  </a:txBody>
                  <a:tcPr marL="91438" marR="91438" marT="45521" marB="455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2"/>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cs typeface="ＭＳ Ｐゴシック" charset="-128"/>
                          <a:sym typeface="Wingdings"/>
                        </a:rPr>
                        <a:t></a:t>
                      </a:r>
                      <a:endParaRPr kumimoji="0" lang="en-US" sz="1400" b="0" i="0" u="none" strike="noStrike" cap="none" normalizeH="0" baseline="0" dirty="0">
                        <a:ln>
                          <a:noFill/>
                        </a:ln>
                        <a:solidFill>
                          <a:schemeClr val="tx1"/>
                        </a:solidFill>
                        <a:effectLst/>
                        <a:latin typeface="Calibri" pitchFamily="34" charset="0"/>
                        <a:ea typeface="ＭＳ Ｐゴシック" charset="-128"/>
                        <a:cs typeface="ＭＳ Ｐゴシック" charset="-128"/>
                      </a:endParaRPr>
                    </a:p>
                  </a:txBody>
                  <a:tcPr marT="45526" marB="455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2"/>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cs typeface="ＭＳ Ｐゴシック" charset="-128"/>
                          <a:sym typeface="Wingdings"/>
                        </a:rPr>
                        <a:t></a:t>
                      </a:r>
                      <a:endParaRPr kumimoji="0" lang="en-US" sz="1400" b="0" i="0" u="none" strike="noStrike" cap="none" normalizeH="0" baseline="0" dirty="0">
                        <a:ln>
                          <a:noFill/>
                        </a:ln>
                        <a:solidFill>
                          <a:schemeClr val="tx1"/>
                        </a:solidFill>
                        <a:effectLst/>
                        <a:latin typeface="Calibri" pitchFamily="34" charset="0"/>
                        <a:ea typeface="ＭＳ Ｐゴシック" charset="-128"/>
                        <a:cs typeface="ＭＳ Ｐゴシック" charset="-128"/>
                      </a:endParaRPr>
                    </a:p>
                  </a:txBody>
                  <a:tcPr marL="91438" marR="91438" marT="45521" marB="455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2"/>
                        <a:buChar char="ü"/>
                        <a:tabLst/>
                      </a:pPr>
                      <a:r>
                        <a:rPr kumimoji="0" lang="en-US" sz="1400" b="1" i="0" u="none" strike="noStrike" cap="none" normalizeH="0" baseline="0" dirty="0">
                          <a:ln>
                            <a:noFill/>
                          </a:ln>
                          <a:solidFill>
                            <a:schemeClr val="tx1"/>
                          </a:solidFill>
                          <a:effectLst/>
                          <a:latin typeface="Calibri" pitchFamily="34" charset="0"/>
                          <a:ea typeface="ＭＳ Ｐゴシック" charset="-128"/>
                          <a:cs typeface="ＭＳ Ｐゴシック" charset="-128"/>
                        </a:rPr>
                        <a:t> </a:t>
                      </a:r>
                    </a:p>
                  </a:txBody>
                  <a:tcPr marL="91438" marR="91438" marT="45521" marB="455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2"/>
                        <a:buChar char="ü"/>
                        <a:tabLst/>
                      </a:pPr>
                      <a:r>
                        <a:rPr kumimoji="0" lang="en-US" sz="1400" b="0" i="0" u="none" strike="noStrike" cap="none" normalizeH="0" baseline="0" dirty="0">
                          <a:ln>
                            <a:noFill/>
                          </a:ln>
                          <a:solidFill>
                            <a:schemeClr val="tx1"/>
                          </a:solidFill>
                          <a:effectLst/>
                          <a:latin typeface="Calibri" pitchFamily="34" charset="0"/>
                          <a:ea typeface="ＭＳ Ｐゴシック" charset="-128"/>
                          <a:cs typeface="ＭＳ Ｐゴシック" charset="-128"/>
                        </a:rPr>
                        <a:t> </a:t>
                      </a:r>
                    </a:p>
                  </a:txBody>
                  <a:tcPr marL="91438" marR="91438" marT="45521" marB="455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2"/>
                        <a:buNone/>
                        <a:tabLst/>
                        <a:defRPr/>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p>
                  </a:txBody>
                  <a:tcPr marT="45526" marB="455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2"/>
                        <a:buChar char="ü"/>
                        <a:tabLst/>
                      </a:pPr>
                      <a:r>
                        <a:rPr kumimoji="0" lang="en-US" sz="1400" b="0" i="0" u="none" strike="noStrike" cap="none" normalizeH="0" baseline="0" dirty="0">
                          <a:ln>
                            <a:noFill/>
                          </a:ln>
                          <a:solidFill>
                            <a:schemeClr val="bg1">
                              <a:lumMod val="65000"/>
                            </a:schemeClr>
                          </a:solidFill>
                          <a:effectLst/>
                          <a:latin typeface="Calibri" pitchFamily="34" charset="0"/>
                          <a:ea typeface="ＭＳ Ｐゴシック" charset="-128"/>
                          <a:cs typeface="ＭＳ Ｐゴシック" charset="-128"/>
                        </a:rPr>
                        <a:t> </a:t>
                      </a:r>
                    </a:p>
                  </a:txBody>
                  <a:tcPr marT="45526" marB="455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5476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alibri" charset="0"/>
                          <a:ea typeface="ＭＳ Ｐゴシック" charset="0"/>
                          <a:cs typeface="ＭＳ Ｐゴシック" charset="0"/>
                        </a:rPr>
                        <a:t>DoD</a:t>
                      </a:r>
                      <a:endParaRPr kumimoji="0" lang="en-US" sz="14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endParaRPr kumimoji="0" lang="en-US" sz="1400" b="0" i="0" u="none" strike="noStrike" cap="none" normalizeH="0" baseline="0" dirty="0">
                        <a:ln>
                          <a:noFill/>
                        </a:ln>
                        <a:solidFill>
                          <a:srgbClr val="FF0000"/>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2"/>
                        <a:buChar char="ü"/>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cs typeface="ＭＳ Ｐゴシック" charset="-128"/>
                        </a:rPr>
                        <a:t> </a:t>
                      </a:r>
                      <a:endParaRPr kumimoji="0" lang="en-US" sz="1400" b="0" i="0" u="none" strike="noStrike" cap="none" normalizeH="0" baseline="0" dirty="0">
                        <a:ln>
                          <a:noFill/>
                        </a:ln>
                        <a:solidFill>
                          <a:schemeClr val="tx1"/>
                        </a:solidFill>
                        <a:effectLst/>
                        <a:latin typeface="Calibri" pitchFamily="34" charset="0"/>
                        <a:ea typeface="ＭＳ Ｐゴシック" charset="-128"/>
                        <a:cs typeface="ＭＳ Ｐゴシック" charset="-128"/>
                      </a:endParaRPr>
                    </a:p>
                  </a:txBody>
                  <a:tcPr marT="45526" marB="455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2"/>
                        <a:buChar char="ü"/>
                        <a:tabLst/>
                      </a:pPr>
                      <a:r>
                        <a:rPr kumimoji="0" lang="en-US" sz="1400" b="0" i="0" u="none" strike="noStrike" cap="none" normalizeH="0" baseline="0" dirty="0">
                          <a:ln>
                            <a:noFill/>
                          </a:ln>
                          <a:solidFill>
                            <a:schemeClr val="tx1"/>
                          </a:solidFill>
                          <a:effectLst/>
                          <a:latin typeface="Calibri" pitchFamily="34" charset="0"/>
                          <a:ea typeface="ＭＳ Ｐゴシック" charset="-128"/>
                          <a:cs typeface="ＭＳ Ｐゴシック" charset="-128"/>
                        </a:rPr>
                        <a:t> </a:t>
                      </a:r>
                    </a:p>
                  </a:txBody>
                  <a:tcPr marT="45526" marB="455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547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ＭＳ Ｐゴシック" charset="0"/>
                          <a:cs typeface="ＭＳ Ｐゴシック" charset="0"/>
                        </a:rPr>
                        <a:t>DOE</a:t>
                      </a:r>
                      <a:endParaRPr kumimoji="0" lang="en-US" sz="14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endParaRPr kumimoji="0" lang="en-US" sz="1400" b="0" i="0" u="none" strike="noStrike" cap="none" normalizeH="0" baseline="0" dirty="0">
                        <a:ln>
                          <a:noFill/>
                        </a:ln>
                        <a:solidFill>
                          <a:srgbClr val="FF0000"/>
                        </a:solidFill>
                        <a:effectLst/>
                        <a:latin typeface="Calibri" charset="0"/>
                        <a:ea typeface="ＭＳ Ｐゴシック" charset="0"/>
                        <a:cs typeface="ＭＳ Ｐゴシック"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 </a:t>
                      </a:r>
                      <a:endPar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defRPr/>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5476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ＭＳ Ｐゴシック" charset="0"/>
                          <a:cs typeface="ＭＳ Ｐゴシック" charset="0"/>
                        </a:rPr>
                        <a:t>EPA</a:t>
                      </a: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endPar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endPar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endPar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endPar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endPar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 </a:t>
                      </a:r>
                      <a:endPar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0"/>
                        <a:buNone/>
                        <a:tabLst/>
                        <a:defRPr/>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5477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ＭＳ Ｐゴシック" charset="0"/>
                          <a:cs typeface="ＭＳ Ｐゴシック" charset="0"/>
                        </a:rPr>
                        <a:t>FAA</a:t>
                      </a: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rgbClr val="7F7F7F"/>
                          </a:solidFill>
                          <a:effectLst/>
                          <a:latin typeface="Calibri" charset="0"/>
                          <a:ea typeface="ＭＳ Ｐゴシック" charset="0"/>
                          <a:cs typeface="ＭＳ Ｐゴシック" charset="0"/>
                        </a:rPr>
                        <a:t> </a:t>
                      </a: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endParaRPr kumimoji="0" lang="en-US" sz="1400" b="0" i="0" u="none" strike="noStrike" cap="none" normalizeH="0" baseline="0" dirty="0">
                        <a:ln>
                          <a:noFill/>
                        </a:ln>
                        <a:solidFill>
                          <a:srgbClr val="7F7F7F"/>
                        </a:solidFill>
                        <a:effectLst/>
                        <a:latin typeface="Calibri" charset="0"/>
                        <a:ea typeface="ＭＳ Ｐゴシック" charset="0"/>
                        <a:cs typeface="ＭＳ Ｐゴシック" charset="0"/>
                      </a:endParaRPr>
                    </a:p>
                  </a:txBody>
                  <a:tcPr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smtClean="0">
                          <a:ln>
                            <a:noFill/>
                          </a:ln>
                          <a:solidFill>
                            <a:schemeClr val="bg1">
                              <a:lumMod val="65000"/>
                            </a:schemeClr>
                          </a:solidFill>
                          <a:effectLst/>
                          <a:latin typeface="Calibri" charset="0"/>
                          <a:ea typeface="ＭＳ Ｐゴシック" charset="0"/>
                          <a:cs typeface="ＭＳ Ｐゴシック" charset="0"/>
                        </a:rPr>
                        <a:t> </a:t>
                      </a:r>
                      <a:endParaRPr kumimoji="0" lang="en-US" sz="1400" b="0" i="0" u="none" strike="noStrike" cap="none" normalizeH="0" baseline="0" dirty="0">
                        <a:ln>
                          <a:noFill/>
                        </a:ln>
                        <a:solidFill>
                          <a:schemeClr val="bg1">
                            <a:lumMod val="65000"/>
                          </a:schemeClr>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smtClean="0">
                          <a:ln>
                            <a:noFill/>
                          </a:ln>
                          <a:solidFill>
                            <a:schemeClr val="bg1">
                              <a:lumMod val="65000"/>
                            </a:schemeClr>
                          </a:solidFill>
                          <a:effectLst/>
                          <a:latin typeface="Calibri" charset="0"/>
                          <a:ea typeface="ＭＳ Ｐゴシック" charset="0"/>
                          <a:cs typeface="ＭＳ Ｐゴシック" charset="0"/>
                        </a:rPr>
                        <a:t> </a:t>
                      </a:r>
                      <a:endParaRPr kumimoji="0" lang="en-US" sz="1400" b="0" i="0" u="none" strike="noStrike" cap="none" normalizeH="0" baseline="0" dirty="0">
                        <a:ln>
                          <a:noFill/>
                        </a:ln>
                        <a:solidFill>
                          <a:schemeClr val="bg1">
                            <a:lumMod val="65000"/>
                          </a:schemeClr>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bg1">
                              <a:lumMod val="65000"/>
                            </a:schemeClr>
                          </a:solidFill>
                          <a:effectLst/>
                          <a:latin typeface="Calibri" charset="0"/>
                          <a:ea typeface="ＭＳ Ｐゴシック" charset="0"/>
                          <a:cs typeface="ＭＳ Ｐゴシック" charset="0"/>
                        </a:rPr>
                        <a:t> </a:t>
                      </a:r>
                    </a:p>
                  </a:txBody>
                  <a:tcPr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5476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ＭＳ Ｐゴシック" charset="0"/>
                          <a:cs typeface="ＭＳ Ｐゴシック" charset="0"/>
                        </a:rPr>
                        <a:t>NASA</a:t>
                      </a: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t>
                      </a:r>
                      <a:endParaRPr kumimoji="0" lang="en-US" sz="1400" b="0" i="0" u="none" strike="noStrike" cap="none" normalizeH="0" baseline="0" dirty="0">
                        <a:ln>
                          <a:noFill/>
                        </a:ln>
                        <a:solidFill>
                          <a:srgbClr val="FF0000"/>
                        </a:solidFill>
                        <a:effectLst/>
                        <a:latin typeface="Calibri" charset="0"/>
                        <a:ea typeface="ＭＳ Ｐゴシック" charset="0"/>
                        <a:cs typeface="ＭＳ Ｐゴシック" charset="0"/>
                      </a:endParaRP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r h="547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ＭＳ Ｐゴシック" charset="0"/>
                          <a:cs typeface="ＭＳ Ｐゴシック" charset="0"/>
                        </a:rPr>
                        <a:t>NSF</a:t>
                      </a:r>
                      <a:endParaRPr kumimoji="0" lang="en-US" sz="1400" b="1"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8" marR="91438"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8000">
                          <a:srgbClr val="C2D1ED"/>
                        </a:gs>
                        <a:gs pos="100000">
                          <a:srgbClr val="E1E8F5"/>
                        </a:gs>
                      </a:gsLst>
                      <a:lin ang="5400000"/>
                    </a:gra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Char char="ü"/>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a:t>
                      </a: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c>
                  <a:txBody>
                    <a:bodyPr/>
                    <a:lstStyle/>
                    <a:p>
                      <a:pPr marL="109538" marR="0" lvl="0" indent="-109538" algn="ctr" defTabSz="914400" rtl="0" eaLnBrk="1" fontAlgn="base" latinLnBrk="0" hangingPunct="1">
                        <a:lnSpc>
                          <a:spcPct val="100000"/>
                        </a:lnSpc>
                        <a:spcBef>
                          <a:spcPct val="0"/>
                        </a:spcBef>
                        <a:spcAft>
                          <a:spcPct val="0"/>
                        </a:spcAft>
                        <a:buClrTx/>
                        <a:buSzTx/>
                        <a:buFont typeface="Wingdings" charset="0"/>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a:t>
                      </a:r>
                    </a:p>
                  </a:txBody>
                  <a:tcPr marL="91438" marR="91438"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BF4"/>
                    </a:solidFill>
                  </a:tcPr>
                </a:tc>
              </a:tr>
            </a:tbl>
          </a:graphicData>
        </a:graphic>
      </p:graphicFrame>
      <p:sp>
        <p:nvSpPr>
          <p:cNvPr id="60" name="Title 1"/>
          <p:cNvSpPr txBox="1">
            <a:spLocks/>
          </p:cNvSpPr>
          <p:nvPr/>
        </p:nvSpPr>
        <p:spPr>
          <a:xfrm>
            <a:off x="0" y="0"/>
            <a:ext cx="91440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solidFill>
                  <a:srgbClr val="003366"/>
                </a:solidFill>
                <a:latin typeface="+mn-lt"/>
                <a:cs typeface="Helvetica"/>
              </a:rPr>
              <a:t>AJF </a:t>
            </a:r>
            <a:r>
              <a:rPr lang="en-US" sz="2500" b="1" dirty="0">
                <a:solidFill>
                  <a:srgbClr val="003366"/>
                </a:solidFill>
                <a:latin typeface="+mn-lt"/>
                <a:cs typeface="Helvetica"/>
              </a:rPr>
              <a:t>Development Path: Interagency </a:t>
            </a:r>
            <a:r>
              <a:rPr lang="en-US" sz="2500" b="1" dirty="0" smtClean="0">
                <a:solidFill>
                  <a:srgbClr val="003366"/>
                </a:solidFill>
                <a:latin typeface="+mn-lt"/>
                <a:cs typeface="Helvetica"/>
              </a:rPr>
              <a:t>Contributions</a:t>
            </a:r>
            <a:endParaRPr lang="en-US" sz="2500" b="1" dirty="0">
              <a:solidFill>
                <a:srgbClr val="003366"/>
              </a:solidFill>
              <a:latin typeface="+mn-lt"/>
              <a:cs typeface="Helvetica"/>
            </a:endParaRPr>
          </a:p>
        </p:txBody>
      </p:sp>
    </p:spTree>
    <p:extLst>
      <p:ext uri="{BB962C8B-B14F-4D97-AF65-F5344CB8AC3E}">
        <p14:creationId xmlns:p14="http://schemas.microsoft.com/office/powerpoint/2010/main" val="30344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6858000" cy="5105400"/>
          </a:xfrm>
        </p:spPr>
        <p:txBody>
          <a:bodyPr rtlCol="0">
            <a:noAutofit/>
          </a:bodyPr>
          <a:lstStyle/>
          <a:p>
            <a:pPr marL="0" indent="0">
              <a:spcBef>
                <a:spcPts val="600"/>
              </a:spcBef>
              <a:buNone/>
              <a:defRPr/>
            </a:pPr>
            <a:r>
              <a:rPr lang="en-US" sz="1800" b="1" dirty="0" smtClean="0"/>
              <a:t>Intended </a:t>
            </a:r>
            <a:r>
              <a:rPr lang="en-US" sz="1800" b="1" dirty="0"/>
              <a:t>Purpose</a:t>
            </a:r>
          </a:p>
          <a:p>
            <a:pPr marL="400050" lvl="1" indent="0">
              <a:spcBef>
                <a:spcPts val="600"/>
              </a:spcBef>
              <a:buNone/>
              <a:defRPr/>
            </a:pPr>
            <a:r>
              <a:rPr lang="en-US" sz="1800" dirty="0" smtClean="0"/>
              <a:t>Identify </a:t>
            </a:r>
            <a:r>
              <a:rPr lang="en-US" sz="1800" dirty="0"/>
              <a:t>opportunities and strategically address challenges associated </a:t>
            </a:r>
            <a:r>
              <a:rPr lang="en-US" sz="1800" dirty="0" smtClean="0"/>
              <a:t>with Research, Development, Demonstration, </a:t>
            </a:r>
            <a:r>
              <a:rPr lang="en-US" sz="1800" dirty="0"/>
              <a:t>and Deployment (RD3) </a:t>
            </a:r>
            <a:r>
              <a:rPr lang="en-US" sz="1800" dirty="0" smtClean="0"/>
              <a:t>along </a:t>
            </a:r>
            <a:r>
              <a:rPr lang="en-US" sz="1800" dirty="0"/>
              <a:t>the </a:t>
            </a:r>
            <a:r>
              <a:rPr lang="en-US" sz="1800" dirty="0" smtClean="0"/>
              <a:t>development path </a:t>
            </a:r>
            <a:r>
              <a:rPr lang="en-US" sz="1800" dirty="0"/>
              <a:t>of alternative jet fuels. </a:t>
            </a:r>
            <a:endParaRPr lang="en-US" sz="1800" dirty="0" smtClean="0"/>
          </a:p>
          <a:p>
            <a:pPr marL="0" indent="0">
              <a:spcBef>
                <a:spcPts val="600"/>
              </a:spcBef>
              <a:buNone/>
              <a:defRPr/>
            </a:pPr>
            <a:r>
              <a:rPr lang="en-US" sz="1800" b="1" dirty="0"/>
              <a:t>National AJF R&amp;D Strategy – A mechanism to</a:t>
            </a:r>
          </a:p>
          <a:p>
            <a:pPr lvl="1">
              <a:spcBef>
                <a:spcPts val="600"/>
              </a:spcBef>
              <a:defRPr/>
            </a:pPr>
            <a:r>
              <a:rPr lang="en-US" sz="1800" b="1" dirty="0"/>
              <a:t>Articulate</a:t>
            </a:r>
            <a:r>
              <a:rPr lang="en-US" sz="1800" dirty="0"/>
              <a:t> </a:t>
            </a:r>
            <a:r>
              <a:rPr lang="en-US" sz="1800" i="1" dirty="0" smtClean="0"/>
              <a:t>Aspirational yet Achievable </a:t>
            </a:r>
            <a:r>
              <a:rPr lang="en-US" sz="1800" dirty="0"/>
              <a:t>Objectives, </a:t>
            </a:r>
            <a:r>
              <a:rPr lang="en-US" sz="1800" i="1" dirty="0"/>
              <a:t>Measurable</a:t>
            </a:r>
            <a:r>
              <a:rPr lang="en-US" sz="1800" dirty="0"/>
              <a:t> Performance Metrics and Timeline to achieve the goal</a:t>
            </a:r>
          </a:p>
          <a:p>
            <a:pPr lvl="1">
              <a:spcBef>
                <a:spcPts val="600"/>
              </a:spcBef>
              <a:defRPr/>
            </a:pPr>
            <a:r>
              <a:rPr lang="en-US" sz="1800" b="1" dirty="0"/>
              <a:t>Mobilize</a:t>
            </a:r>
            <a:r>
              <a:rPr lang="en-US" sz="1800" dirty="0"/>
              <a:t> the federal and non-federal stakeholders community towards achieving the common goal and objectives</a:t>
            </a:r>
          </a:p>
          <a:p>
            <a:pPr lvl="1">
              <a:spcBef>
                <a:spcPts val="600"/>
              </a:spcBef>
              <a:defRPr/>
            </a:pPr>
            <a:r>
              <a:rPr lang="en-US" sz="1800" b="1" dirty="0"/>
              <a:t>Understand</a:t>
            </a:r>
            <a:r>
              <a:rPr lang="en-US" sz="1800" dirty="0"/>
              <a:t> industry needs and </a:t>
            </a:r>
            <a:r>
              <a:rPr lang="en-US" sz="1800" dirty="0" smtClean="0"/>
              <a:t>align federal </a:t>
            </a:r>
            <a:r>
              <a:rPr lang="en-US" sz="1800" dirty="0"/>
              <a:t>strategic R&amp;D efforts to address RD3 challenges along the alternative jet fuels supply-chain</a:t>
            </a:r>
          </a:p>
          <a:p>
            <a:pPr lvl="1">
              <a:spcBef>
                <a:spcPts val="600"/>
              </a:spcBef>
              <a:defRPr/>
            </a:pPr>
            <a:r>
              <a:rPr lang="en-US" sz="1800" b="1" dirty="0"/>
              <a:t>Integrate</a:t>
            </a:r>
            <a:r>
              <a:rPr lang="en-US" sz="1800" dirty="0"/>
              <a:t>, align and coordinate interagency activities</a:t>
            </a:r>
          </a:p>
          <a:p>
            <a:pPr lvl="1">
              <a:spcBef>
                <a:spcPts val="600"/>
              </a:spcBef>
              <a:defRPr/>
            </a:pPr>
            <a:r>
              <a:rPr lang="en-US" sz="1800" b="1" dirty="0"/>
              <a:t>Promote</a:t>
            </a:r>
            <a:r>
              <a:rPr lang="en-US" sz="1800" dirty="0"/>
              <a:t> increased collaboration</a:t>
            </a:r>
          </a:p>
          <a:p>
            <a:pPr lvl="1">
              <a:spcBef>
                <a:spcPts val="600"/>
              </a:spcBef>
              <a:defRPr/>
            </a:pPr>
            <a:r>
              <a:rPr lang="en-US" sz="1800" b="1" dirty="0"/>
              <a:t>Enhance</a:t>
            </a:r>
            <a:r>
              <a:rPr lang="en-US" sz="1800" dirty="0"/>
              <a:t> technology </a:t>
            </a:r>
            <a:r>
              <a:rPr lang="en-US" sz="1800" dirty="0" smtClean="0"/>
              <a:t>transfer</a:t>
            </a:r>
          </a:p>
        </p:txBody>
      </p:sp>
      <p:sp>
        <p:nvSpPr>
          <p:cNvPr id="4" name="TextBox 3"/>
          <p:cNvSpPr txBox="1"/>
          <p:nvPr/>
        </p:nvSpPr>
        <p:spPr>
          <a:xfrm>
            <a:off x="1889" y="5562600"/>
            <a:ext cx="9142111" cy="1292662"/>
          </a:xfrm>
          <a:prstGeom prst="rect">
            <a:avLst/>
          </a:prstGeom>
          <a:noFill/>
        </p:spPr>
        <p:txBody>
          <a:bodyPr wrap="square" rtlCol="0">
            <a:spAutoFit/>
          </a:bodyPr>
          <a:lstStyle/>
          <a:p>
            <a:r>
              <a:rPr lang="en-US" b="1" u="sng" dirty="0" smtClean="0"/>
              <a:t>Goal </a:t>
            </a:r>
            <a:r>
              <a:rPr lang="en-US" b="1" u="sng" dirty="0"/>
              <a:t>Statement </a:t>
            </a:r>
            <a:r>
              <a:rPr lang="en-US" b="1" dirty="0"/>
              <a:t>of the Strategy:</a:t>
            </a:r>
          </a:p>
          <a:p>
            <a:pPr marL="741363" lvl="2"/>
            <a:r>
              <a:rPr lang="en-US" sz="2000" dirty="0"/>
              <a:t>Enable the development, production, and use of environmentally sustainable, cost-competitive and socially responsible alternative jet fuel with stable supply to significantly meet the needs of U.S. jet aviation.</a:t>
            </a:r>
          </a:p>
        </p:txBody>
      </p:sp>
      <p:sp>
        <p:nvSpPr>
          <p:cNvPr id="7" name="Title 1"/>
          <p:cNvSpPr>
            <a:spLocks noGrp="1"/>
          </p:cNvSpPr>
          <p:nvPr>
            <p:ph type="title"/>
          </p:nvPr>
        </p:nvSpPr>
        <p:spPr>
          <a:xfrm>
            <a:off x="0" y="0"/>
            <a:ext cx="9144000" cy="533400"/>
          </a:xfrm>
        </p:spPr>
        <p:txBody>
          <a:bodyPr>
            <a:noAutofit/>
          </a:bodyPr>
          <a:lstStyle/>
          <a:p>
            <a:pPr algn="l"/>
            <a:r>
              <a:rPr lang="en-US" sz="2500" b="1" dirty="0">
                <a:solidFill>
                  <a:srgbClr val="003366"/>
                </a:solidFill>
              </a:rPr>
              <a:t>Development of National Alternative Jet Fuels (AJF) R&amp;D Strategy</a:t>
            </a:r>
            <a:endParaRPr lang="en-US" sz="2500" dirty="0">
              <a:solidFill>
                <a:srgbClr val="003366"/>
              </a:solidFill>
            </a:endParaRPr>
          </a:p>
        </p:txBody>
      </p:sp>
      <p:sp>
        <p:nvSpPr>
          <p:cNvPr id="5" name="Rectangle 4"/>
          <p:cNvSpPr/>
          <p:nvPr/>
        </p:nvSpPr>
        <p:spPr>
          <a:xfrm>
            <a:off x="7010400" y="1524000"/>
            <a:ext cx="2127416" cy="2585323"/>
          </a:xfrm>
          <a:prstGeom prst="rect">
            <a:avLst/>
          </a:prstGeom>
        </p:spPr>
        <p:txBody>
          <a:bodyPr wrap="square">
            <a:spAutoFit/>
          </a:bodyPr>
          <a:lstStyle/>
          <a:p>
            <a:pPr>
              <a:spcBef>
                <a:spcPts val="0"/>
              </a:spcBef>
            </a:pPr>
            <a:r>
              <a:rPr lang="en-US" b="1" dirty="0" smtClean="0">
                <a:solidFill>
                  <a:srgbClr val="FF0000"/>
                </a:solidFill>
              </a:rPr>
              <a:t>An undertaking by the Aeronautical Science and Technology Subcommittee (ASTS) of the NSTC with input from stakeholders community.</a:t>
            </a:r>
          </a:p>
        </p:txBody>
      </p:sp>
    </p:spTree>
    <p:extLst>
      <p:ext uri="{BB962C8B-B14F-4D97-AF65-F5344CB8AC3E}">
        <p14:creationId xmlns:p14="http://schemas.microsoft.com/office/powerpoint/2010/main" val="222860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30" y="1085910"/>
            <a:ext cx="6781170" cy="2057400"/>
          </a:xfrm>
          <a:prstGeom prst="rect">
            <a:avLst/>
          </a:prstGeom>
        </p:spPr>
      </p:pic>
      <p:sp>
        <p:nvSpPr>
          <p:cNvPr id="5" name="TextBox 110"/>
          <p:cNvSpPr txBox="1">
            <a:spLocks noChangeArrowheads="1"/>
          </p:cNvSpPr>
          <p:nvPr/>
        </p:nvSpPr>
        <p:spPr bwMode="auto">
          <a:xfrm>
            <a:off x="0" y="0"/>
            <a:ext cx="9144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a:solidFill>
                  <a:srgbClr val="003366"/>
                </a:solidFill>
                <a:latin typeface="+mj-lt"/>
                <a:cs typeface="Helvetica"/>
              </a:rPr>
              <a:t>Alternative Jet Fuels </a:t>
            </a:r>
            <a:r>
              <a:rPr lang="en-US" altLang="en-US" sz="2500" b="1" dirty="0" smtClean="0">
                <a:solidFill>
                  <a:srgbClr val="003366"/>
                </a:solidFill>
                <a:latin typeface="+mj-lt"/>
                <a:cs typeface="Helvetica"/>
              </a:rPr>
              <a:t>Development Path: </a:t>
            </a:r>
            <a:r>
              <a:rPr lang="en-US" altLang="en-US" sz="1600" b="1" dirty="0" smtClean="0">
                <a:solidFill>
                  <a:srgbClr val="003366"/>
                </a:solidFill>
                <a:latin typeface="+mj-lt"/>
                <a:cs typeface="Helvetica"/>
              </a:rPr>
              <a:t>System-Wide Challenges &amp; Non-</a:t>
            </a:r>
            <a:r>
              <a:rPr lang="en-US" altLang="en-US" sz="1600" b="1" dirty="0" err="1" smtClean="0">
                <a:solidFill>
                  <a:srgbClr val="003366"/>
                </a:solidFill>
                <a:latin typeface="+mj-lt"/>
                <a:cs typeface="Helvetica"/>
              </a:rPr>
              <a:t>Linearities</a:t>
            </a:r>
            <a:endParaRPr lang="en-US" altLang="en-US" sz="1600" b="1" dirty="0">
              <a:solidFill>
                <a:srgbClr val="003366"/>
              </a:solidFill>
              <a:latin typeface="+mj-lt"/>
              <a:cs typeface="Helvetica"/>
            </a:endParaRPr>
          </a:p>
        </p:txBody>
      </p:sp>
      <p:sp>
        <p:nvSpPr>
          <p:cNvPr id="6" name="TextBox 110"/>
          <p:cNvSpPr txBox="1">
            <a:spLocks noChangeArrowheads="1"/>
          </p:cNvSpPr>
          <p:nvPr/>
        </p:nvSpPr>
        <p:spPr bwMode="auto">
          <a:xfrm>
            <a:off x="630" y="685800"/>
            <a:ext cx="868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i="1" dirty="0" smtClean="0">
                <a:solidFill>
                  <a:srgbClr val="000000"/>
                </a:solidFill>
              </a:rPr>
              <a:t>A </a:t>
            </a:r>
            <a:r>
              <a:rPr lang="en-US" i="1" dirty="0">
                <a:solidFill>
                  <a:srgbClr val="000000"/>
                </a:solidFill>
              </a:rPr>
              <a:t>complex </a:t>
            </a:r>
            <a:r>
              <a:rPr lang="en-US" sz="2000" i="1" dirty="0" smtClean="0">
                <a:solidFill>
                  <a:srgbClr val="000000"/>
                </a:solidFill>
              </a:rPr>
              <a:t>enterprise</a:t>
            </a:r>
            <a:r>
              <a:rPr lang="en-US" i="1" dirty="0" smtClean="0">
                <a:solidFill>
                  <a:srgbClr val="000000"/>
                </a:solidFill>
              </a:rPr>
              <a:t> in </a:t>
            </a:r>
            <a:r>
              <a:rPr lang="en-US" i="1" dirty="0">
                <a:solidFill>
                  <a:srgbClr val="000000"/>
                </a:solidFill>
              </a:rPr>
              <a:t>which the elements of the Development Path are inter-</a:t>
            </a:r>
            <a:r>
              <a:rPr lang="en-US" i="1" dirty="0" smtClean="0">
                <a:solidFill>
                  <a:srgbClr val="000000"/>
                </a:solidFill>
              </a:rPr>
              <a:t>related.</a:t>
            </a:r>
            <a:endParaRPr lang="en-US" altLang="en-US" b="1" i="1" dirty="0">
              <a:solidFill>
                <a:srgbClr val="000000"/>
              </a:solidFill>
            </a:endParaRPr>
          </a:p>
        </p:txBody>
      </p:sp>
      <p:sp>
        <p:nvSpPr>
          <p:cNvPr id="7" name="TextBox 6"/>
          <p:cNvSpPr txBox="1"/>
          <p:nvPr/>
        </p:nvSpPr>
        <p:spPr>
          <a:xfrm>
            <a:off x="630" y="3352800"/>
            <a:ext cx="7466970" cy="3416320"/>
          </a:xfrm>
          <a:prstGeom prst="rect">
            <a:avLst/>
          </a:prstGeom>
          <a:noFill/>
        </p:spPr>
        <p:txBody>
          <a:bodyPr wrap="square" rtlCol="0">
            <a:spAutoFit/>
          </a:bodyPr>
          <a:lstStyle/>
          <a:p>
            <a:pPr marL="285750" indent="-285750">
              <a:buFont typeface="Arial"/>
              <a:buChar char="•"/>
            </a:pPr>
            <a:r>
              <a:rPr lang="en-US" dirty="0" smtClean="0"/>
              <a:t>Strategy document utilizes the linear model of the Development Path.</a:t>
            </a:r>
          </a:p>
          <a:p>
            <a:pPr marL="285750" indent="-285750">
              <a:buFont typeface="Arial"/>
              <a:buChar char="•"/>
            </a:pPr>
            <a:r>
              <a:rPr lang="en-US" dirty="0" smtClean="0"/>
              <a:t>However, each of the elements of the Development Path are influenced by other elements.  Examples:</a:t>
            </a:r>
          </a:p>
          <a:p>
            <a:pPr marL="742950" lvl="1" indent="-285750">
              <a:buFont typeface="Lucida Grande"/>
              <a:buChar char="-"/>
            </a:pPr>
            <a:r>
              <a:rPr lang="en-US" dirty="0" smtClean="0"/>
              <a:t>Current and projected demand by End Users directly affects the desirability of investment in Feedstock Development &amp; Production and Fuel Conversion &amp; Scale-Up.</a:t>
            </a:r>
          </a:p>
          <a:p>
            <a:pPr marL="742950" lvl="1" indent="-285750">
              <a:buFont typeface="Lucida Grande"/>
              <a:buChar char="-"/>
            </a:pPr>
            <a:r>
              <a:rPr lang="en-US" dirty="0" smtClean="0"/>
              <a:t>Perceptions about the complexity and amount of fuel required to succeed in the fuel certification process (part of Fuel Testing and Approval) directly affect the desirability and investment needed in Fuel Conversion Scale-Up.</a:t>
            </a:r>
          </a:p>
          <a:p>
            <a:pPr marL="285750" indent="-285750">
              <a:buFont typeface="Arial"/>
              <a:buChar char="•"/>
            </a:pPr>
            <a:r>
              <a:rPr lang="en-US" dirty="0" smtClean="0"/>
              <a:t>Strategy recognizes these interactions and provides rationale for cross-cutting efforts that integrate multiple elements of the Development Path.</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66800"/>
            <a:ext cx="2347200"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32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952500"/>
            <a:ext cx="9060890" cy="1371600"/>
            <a:chOff x="838200" y="3179802"/>
            <a:chExt cx="8222690" cy="1136381"/>
          </a:xfrm>
        </p:grpSpPr>
        <p:grpSp>
          <p:nvGrpSpPr>
            <p:cNvPr id="5" name="Group 4"/>
            <p:cNvGrpSpPr/>
            <p:nvPr/>
          </p:nvGrpSpPr>
          <p:grpSpPr>
            <a:xfrm>
              <a:off x="838200" y="3780693"/>
              <a:ext cx="8222690" cy="535490"/>
              <a:chOff x="914400" y="3857663"/>
              <a:chExt cx="8222690" cy="535490"/>
            </a:xfrm>
          </p:grpSpPr>
          <p:grpSp>
            <p:nvGrpSpPr>
              <p:cNvPr id="21" name="Group 74"/>
              <p:cNvGrpSpPr>
                <a:grpSpLocks/>
              </p:cNvGrpSpPr>
              <p:nvPr/>
            </p:nvGrpSpPr>
            <p:grpSpPr bwMode="auto">
              <a:xfrm>
                <a:off x="914400" y="3899980"/>
                <a:ext cx="967648" cy="445825"/>
                <a:chOff x="820205" y="803803"/>
                <a:chExt cx="991659" cy="598486"/>
              </a:xfrm>
            </p:grpSpPr>
            <p:grpSp>
              <p:nvGrpSpPr>
                <p:cNvPr id="55" name="Group 64"/>
                <p:cNvGrpSpPr>
                  <a:grpSpLocks/>
                </p:cNvGrpSpPr>
                <p:nvPr/>
              </p:nvGrpSpPr>
              <p:grpSpPr bwMode="auto">
                <a:xfrm>
                  <a:off x="820205" y="803803"/>
                  <a:ext cx="991659" cy="598486"/>
                  <a:chOff x="104" y="728"/>
                  <a:chExt cx="858" cy="350"/>
                </a:xfrm>
              </p:grpSpPr>
              <p:sp>
                <p:nvSpPr>
                  <p:cNvPr id="57"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58"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grpSp>
            <p:sp>
              <p:nvSpPr>
                <p:cNvPr id="56" name="Rectangle 16"/>
                <p:cNvSpPr>
                  <a:spLocks noChangeArrowheads="1"/>
                </p:cNvSpPr>
                <p:nvPr/>
              </p:nvSpPr>
              <p:spPr bwMode="auto">
                <a:xfrm>
                  <a:off x="830329" y="826553"/>
                  <a:ext cx="981535" cy="554548"/>
                </a:xfrm>
                <a:prstGeom prst="rect">
                  <a:avLst/>
                </a:prstGeom>
                <a:noFill/>
                <a:ln>
                  <a:noFill/>
                </a:ln>
                <a:extLst/>
              </p:spPr>
              <p:txBody>
                <a:bodyPr wrap="square" lIns="0" tIns="0" rIns="0" bIns="0">
                  <a:spAutoFit/>
                </a:bodyPr>
                <a:lstStyle/>
                <a:p>
                  <a:pPr algn="ctr" defTabSz="914400">
                    <a:lnSpc>
                      <a:spcPct val="90000"/>
                    </a:lnSpc>
                    <a:defRPr/>
                  </a:pPr>
                  <a:r>
                    <a:rPr lang="en-US" sz="1200" dirty="0" smtClean="0">
                      <a:solidFill>
                        <a:srgbClr val="000000"/>
                      </a:solidFill>
                      <a:latin typeface="+mj-lt"/>
                      <a:ea typeface="ヒラギノ角ゴ Pro W6" charset="-128"/>
                    </a:rPr>
                    <a:t>Feedstock Development &amp;</a:t>
                  </a:r>
                  <a:r>
                    <a:rPr lang="en-US" sz="1200" dirty="0">
                      <a:solidFill>
                        <a:srgbClr val="000000"/>
                      </a:solidFill>
                      <a:latin typeface="+mj-lt"/>
                      <a:ea typeface="ヒラギノ角ゴ Pro W6" charset="-128"/>
                    </a:rPr>
                    <a:t/>
                  </a:r>
                  <a:br>
                    <a:rPr lang="en-US" sz="1200" dirty="0">
                      <a:solidFill>
                        <a:srgbClr val="000000"/>
                      </a:solidFill>
                      <a:latin typeface="+mj-lt"/>
                      <a:ea typeface="ヒラギノ角ゴ Pro W6" charset="-128"/>
                    </a:rPr>
                  </a:br>
                  <a:r>
                    <a:rPr lang="en-US" sz="1200" dirty="0">
                      <a:solidFill>
                        <a:srgbClr val="000000"/>
                      </a:solidFill>
                      <a:latin typeface="+mj-lt"/>
                      <a:ea typeface="ヒラギノ角ゴ Pro W6" charset="-128"/>
                    </a:rPr>
                    <a:t>Production</a:t>
                  </a:r>
                </a:p>
              </p:txBody>
            </p:sp>
          </p:grpSp>
          <p:grpSp>
            <p:nvGrpSpPr>
              <p:cNvPr id="22" name="Group 73"/>
              <p:cNvGrpSpPr>
                <a:grpSpLocks/>
              </p:cNvGrpSpPr>
              <p:nvPr/>
            </p:nvGrpSpPr>
            <p:grpSpPr bwMode="auto">
              <a:xfrm>
                <a:off x="2027583" y="3899979"/>
                <a:ext cx="967649" cy="445824"/>
                <a:chOff x="2051575" y="841666"/>
                <a:chExt cx="991659" cy="598486"/>
              </a:xfrm>
            </p:grpSpPr>
            <p:grpSp>
              <p:nvGrpSpPr>
                <p:cNvPr id="51" name="Group 64"/>
                <p:cNvGrpSpPr>
                  <a:grpSpLocks/>
                </p:cNvGrpSpPr>
                <p:nvPr/>
              </p:nvGrpSpPr>
              <p:grpSpPr bwMode="auto">
                <a:xfrm>
                  <a:off x="2051575" y="841666"/>
                  <a:ext cx="991659" cy="598486"/>
                  <a:chOff x="104" y="728"/>
                  <a:chExt cx="858" cy="350"/>
                </a:xfrm>
              </p:grpSpPr>
              <p:sp>
                <p:nvSpPr>
                  <p:cNvPr id="53"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54"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grpSp>
            <p:sp>
              <p:nvSpPr>
                <p:cNvPr id="52" name="Rectangle 63"/>
                <p:cNvSpPr>
                  <a:spLocks noChangeArrowheads="1"/>
                </p:cNvSpPr>
                <p:nvPr/>
              </p:nvSpPr>
              <p:spPr bwMode="auto">
                <a:xfrm>
                  <a:off x="2245147" y="957554"/>
                  <a:ext cx="628315" cy="331786"/>
                </a:xfrm>
                <a:prstGeom prst="rect">
                  <a:avLst/>
                </a:prstGeom>
                <a:noFill/>
                <a:ln>
                  <a:noFill/>
                </a:ln>
                <a:extLst/>
              </p:spPr>
              <p:txBody>
                <a:bodyPr wrap="none" lIns="0" tIns="0" rIns="0" bIns="0">
                  <a:spAutoFit/>
                </a:bodyPr>
                <a:lstStyle/>
                <a:p>
                  <a:pPr algn="ctr" defTabSz="914400">
                    <a:lnSpc>
                      <a:spcPct val="90000"/>
                    </a:lnSpc>
                    <a:defRPr/>
                  </a:pPr>
                  <a:r>
                    <a:rPr lang="en-US" sz="1200" dirty="0">
                      <a:solidFill>
                        <a:srgbClr val="000000"/>
                      </a:solidFill>
                      <a:latin typeface="+mj-lt"/>
                      <a:ea typeface="ヒラギノ角ゴ Pro W6" charset="-128"/>
                    </a:rPr>
                    <a:t>Feedstock</a:t>
                  </a:r>
                  <a:br>
                    <a:rPr lang="en-US" sz="1200" dirty="0">
                      <a:solidFill>
                        <a:srgbClr val="000000"/>
                      </a:solidFill>
                      <a:latin typeface="+mj-lt"/>
                      <a:ea typeface="ヒラギノ角ゴ Pro W6" charset="-128"/>
                    </a:rPr>
                  </a:br>
                  <a:r>
                    <a:rPr lang="en-US" sz="1200" dirty="0">
                      <a:solidFill>
                        <a:srgbClr val="000000"/>
                      </a:solidFill>
                      <a:latin typeface="+mj-lt"/>
                      <a:ea typeface="ヒラギノ角ゴ Pro W6" charset="-128"/>
                    </a:rPr>
                    <a:t>Logistics</a:t>
                  </a:r>
                </a:p>
              </p:txBody>
            </p:sp>
          </p:grpSp>
          <p:grpSp>
            <p:nvGrpSpPr>
              <p:cNvPr id="23" name="Group 70"/>
              <p:cNvGrpSpPr>
                <a:grpSpLocks/>
              </p:cNvGrpSpPr>
              <p:nvPr/>
            </p:nvGrpSpPr>
            <p:grpSpPr bwMode="auto">
              <a:xfrm>
                <a:off x="3088125" y="3899979"/>
                <a:ext cx="966100" cy="445824"/>
                <a:chOff x="3337307" y="821885"/>
                <a:chExt cx="991659" cy="598486"/>
              </a:xfrm>
            </p:grpSpPr>
            <p:grpSp>
              <p:nvGrpSpPr>
                <p:cNvPr id="47" name="Group 64"/>
                <p:cNvGrpSpPr>
                  <a:grpSpLocks/>
                </p:cNvGrpSpPr>
                <p:nvPr/>
              </p:nvGrpSpPr>
              <p:grpSpPr bwMode="auto">
                <a:xfrm>
                  <a:off x="3337307" y="821885"/>
                  <a:ext cx="991659" cy="598486"/>
                  <a:chOff x="104" y="728"/>
                  <a:chExt cx="858" cy="350"/>
                </a:xfrm>
              </p:grpSpPr>
              <p:sp>
                <p:nvSpPr>
                  <p:cNvPr id="49"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50"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grpSp>
            <p:sp>
              <p:nvSpPr>
                <p:cNvPr id="48" name="Rectangle 67"/>
                <p:cNvSpPr>
                  <a:spLocks noChangeArrowheads="1"/>
                </p:cNvSpPr>
                <p:nvPr/>
              </p:nvSpPr>
              <p:spPr bwMode="auto">
                <a:xfrm>
                  <a:off x="3472388" y="956823"/>
                  <a:ext cx="694480" cy="331786"/>
                </a:xfrm>
                <a:prstGeom prst="rect">
                  <a:avLst/>
                </a:prstGeom>
                <a:noFill/>
                <a:ln>
                  <a:noFill/>
                </a:ln>
                <a:extLst/>
              </p:spPr>
              <p:txBody>
                <a:bodyPr wrap="none" lIns="0" tIns="0" rIns="0" bIns="0">
                  <a:spAutoFit/>
                </a:bodyPr>
                <a:lstStyle/>
                <a:p>
                  <a:pPr algn="ctr" defTabSz="914400">
                    <a:lnSpc>
                      <a:spcPct val="90000"/>
                    </a:lnSpc>
                    <a:defRPr/>
                  </a:pPr>
                  <a:r>
                    <a:rPr lang="en-US" sz="1200" dirty="0">
                      <a:solidFill>
                        <a:srgbClr val="000000"/>
                      </a:solidFill>
                      <a:latin typeface="+mj-lt"/>
                      <a:ea typeface="ヒラギノ角ゴ Pro W6" charset="-128"/>
                    </a:rPr>
                    <a:t>Fuel</a:t>
                  </a:r>
                  <a:br>
                    <a:rPr lang="en-US" sz="1200" dirty="0">
                      <a:solidFill>
                        <a:srgbClr val="000000"/>
                      </a:solidFill>
                      <a:latin typeface="+mj-lt"/>
                      <a:ea typeface="ヒラギノ角ゴ Pro W6" charset="-128"/>
                    </a:rPr>
                  </a:br>
                  <a:r>
                    <a:rPr lang="en-US" sz="1200" dirty="0">
                      <a:solidFill>
                        <a:srgbClr val="000000"/>
                      </a:solidFill>
                      <a:latin typeface="+mj-lt"/>
                      <a:ea typeface="ヒラギノ角ゴ Pro W6" charset="-128"/>
                    </a:rPr>
                    <a:t>Conversion</a:t>
                  </a:r>
                </a:p>
              </p:txBody>
            </p:sp>
          </p:grpSp>
          <p:grpSp>
            <p:nvGrpSpPr>
              <p:cNvPr id="24" name="Group 69"/>
              <p:cNvGrpSpPr>
                <a:grpSpLocks/>
              </p:cNvGrpSpPr>
              <p:nvPr/>
            </p:nvGrpSpPr>
            <p:grpSpPr bwMode="auto">
              <a:xfrm>
                <a:off x="4029454" y="3857663"/>
                <a:ext cx="1271103" cy="535490"/>
                <a:chOff x="4329111" y="782528"/>
                <a:chExt cx="1267605" cy="719100"/>
              </a:xfrm>
            </p:grpSpPr>
            <p:grpSp>
              <p:nvGrpSpPr>
                <p:cNvPr id="43" name="Group 64"/>
                <p:cNvGrpSpPr>
                  <a:grpSpLocks/>
                </p:cNvGrpSpPr>
                <p:nvPr/>
              </p:nvGrpSpPr>
              <p:grpSpPr bwMode="auto">
                <a:xfrm>
                  <a:off x="4461106" y="851070"/>
                  <a:ext cx="991659" cy="598486"/>
                  <a:chOff x="104" y="728"/>
                  <a:chExt cx="858" cy="350"/>
                </a:xfrm>
              </p:grpSpPr>
              <p:sp>
                <p:nvSpPr>
                  <p:cNvPr id="45" name="Rectangle 65"/>
                  <p:cNvSpPr>
                    <a:spLocks noChangeArrowheads="1"/>
                  </p:cNvSpPr>
                  <p:nvPr/>
                </p:nvSpPr>
                <p:spPr bwMode="auto">
                  <a:xfrm>
                    <a:off x="102" y="728"/>
                    <a:ext cx="860"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46" name="Rectangle 66"/>
                  <p:cNvSpPr>
                    <a:spLocks noChangeArrowheads="1"/>
                  </p:cNvSpPr>
                  <p:nvPr/>
                </p:nvSpPr>
                <p:spPr bwMode="auto">
                  <a:xfrm>
                    <a:off x="102" y="728"/>
                    <a:ext cx="860"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grpSp>
            <p:sp>
              <p:nvSpPr>
                <p:cNvPr id="44" name="TextBox 45"/>
                <p:cNvSpPr txBox="1">
                  <a:spLocks noChangeArrowheads="1"/>
                </p:cNvSpPr>
                <p:nvPr/>
              </p:nvSpPr>
              <p:spPr bwMode="auto">
                <a:xfrm>
                  <a:off x="4329111" y="782528"/>
                  <a:ext cx="1267605" cy="719100"/>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1200" dirty="0" smtClean="0">
                      <a:solidFill>
                        <a:srgbClr val="000000"/>
                      </a:solidFill>
                      <a:latin typeface="+mj-lt"/>
                      <a:cs typeface="Arial" charset="0"/>
                    </a:rPr>
                    <a:t>Scale-up Fuel Conversion &amp; Production</a:t>
                  </a:r>
                </a:p>
              </p:txBody>
            </p:sp>
          </p:grpSp>
          <p:grpSp>
            <p:nvGrpSpPr>
              <p:cNvPr id="25" name="Group 92"/>
              <p:cNvGrpSpPr>
                <a:grpSpLocks/>
              </p:cNvGrpSpPr>
              <p:nvPr/>
            </p:nvGrpSpPr>
            <p:grpSpPr bwMode="auto">
              <a:xfrm>
                <a:off x="5266495" y="3905892"/>
                <a:ext cx="1871820" cy="445824"/>
                <a:chOff x="5977183" y="1955315"/>
                <a:chExt cx="1919584" cy="598486"/>
              </a:xfrm>
            </p:grpSpPr>
            <p:grpSp>
              <p:nvGrpSpPr>
                <p:cNvPr id="36" name="Group 64"/>
                <p:cNvGrpSpPr>
                  <a:grpSpLocks/>
                </p:cNvGrpSpPr>
                <p:nvPr/>
              </p:nvGrpSpPr>
              <p:grpSpPr bwMode="auto">
                <a:xfrm>
                  <a:off x="5977183" y="1955315"/>
                  <a:ext cx="1834914" cy="598486"/>
                  <a:chOff x="104" y="728"/>
                  <a:chExt cx="858" cy="350"/>
                </a:xfrm>
              </p:grpSpPr>
              <p:sp>
                <p:nvSpPr>
                  <p:cNvPr id="41"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42"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grpSp>
            <p:sp>
              <p:nvSpPr>
                <p:cNvPr id="37" name="Rectangle 71"/>
                <p:cNvSpPr>
                  <a:spLocks noChangeArrowheads="1"/>
                </p:cNvSpPr>
                <p:nvPr/>
              </p:nvSpPr>
              <p:spPr bwMode="auto">
                <a:xfrm>
                  <a:off x="6121668" y="2006115"/>
                  <a:ext cx="1494067" cy="184849"/>
                </a:xfrm>
                <a:prstGeom prst="rect">
                  <a:avLst/>
                </a:prstGeom>
                <a:noFill/>
                <a:ln>
                  <a:noFill/>
                </a:ln>
                <a:extLst/>
              </p:spPr>
              <p:txBody>
                <a:bodyPr lIns="0" tIns="0" rIns="0" bIns="0">
                  <a:spAutoFit/>
                </a:bodyPr>
                <a:lstStyle/>
                <a:p>
                  <a:pPr algn="ctr" defTabSz="914400">
                    <a:lnSpc>
                      <a:spcPct val="90000"/>
                    </a:lnSpc>
                    <a:defRPr/>
                  </a:pPr>
                  <a:r>
                    <a:rPr lang="en-US" sz="1200" dirty="0">
                      <a:solidFill>
                        <a:srgbClr val="000000"/>
                      </a:solidFill>
                      <a:latin typeface="+mj-lt"/>
                      <a:ea typeface="ヒラギノ角ゴ Pro W6" charset="-128"/>
                    </a:rPr>
                    <a:t>Fuel </a:t>
                  </a:r>
                  <a:r>
                    <a:rPr lang="en-US" sz="1200" dirty="0" smtClean="0">
                      <a:solidFill>
                        <a:srgbClr val="000000"/>
                      </a:solidFill>
                      <a:latin typeface="+mj-lt"/>
                      <a:ea typeface="ヒラギノ角ゴ Pro W6" charset="-128"/>
                    </a:rPr>
                    <a:t>Testing &amp; Approval</a:t>
                  </a:r>
                  <a:endParaRPr lang="en-US" sz="1200" dirty="0">
                    <a:solidFill>
                      <a:srgbClr val="000000"/>
                    </a:solidFill>
                    <a:latin typeface="+mj-lt"/>
                    <a:ea typeface="ヒラギノ角ゴ Pro W6" charset="-128"/>
                  </a:endParaRPr>
                </a:p>
              </p:txBody>
            </p:sp>
            <p:sp>
              <p:nvSpPr>
                <p:cNvPr id="38" name="TextBox 62"/>
                <p:cNvSpPr txBox="1">
                  <a:spLocks noChangeArrowheads="1"/>
                </p:cNvSpPr>
                <p:nvPr/>
              </p:nvSpPr>
              <p:spPr bwMode="auto">
                <a:xfrm>
                  <a:off x="6012113" y="2126765"/>
                  <a:ext cx="979639" cy="400049"/>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1000" dirty="0" smtClean="0">
                      <a:latin typeface="+mj-lt"/>
                    </a:rPr>
                    <a:t>Fuel Performance</a:t>
                  </a:r>
                </a:p>
              </p:txBody>
            </p:sp>
            <p:sp>
              <p:nvSpPr>
                <p:cNvPr id="39" name="TextBox 63"/>
                <p:cNvSpPr txBox="1">
                  <a:spLocks noChangeArrowheads="1"/>
                </p:cNvSpPr>
                <p:nvPr/>
              </p:nvSpPr>
              <p:spPr bwMode="auto">
                <a:xfrm>
                  <a:off x="6917128" y="2125177"/>
                  <a:ext cx="979639" cy="401637"/>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1000" dirty="0" smtClean="0">
                      <a:latin typeface="+mj-lt"/>
                    </a:rPr>
                    <a:t>Environment Assessment</a:t>
                  </a:r>
                </a:p>
              </p:txBody>
            </p:sp>
            <p:cxnSp>
              <p:nvCxnSpPr>
                <p:cNvPr id="40" name="Straight Connector 39"/>
                <p:cNvCxnSpPr>
                  <a:cxnSpLocks noChangeShapeType="1"/>
                </p:cNvCxnSpPr>
                <p:nvPr/>
              </p:nvCxnSpPr>
              <p:spPr bwMode="auto">
                <a:xfrm rot="5400000">
                  <a:off x="6756794" y="2369651"/>
                  <a:ext cx="354011" cy="1588"/>
                </a:xfrm>
                <a:prstGeom prst="line">
                  <a:avLst/>
                </a:prstGeom>
                <a:noFill/>
                <a:ln w="9525">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6" name="Group 70"/>
              <p:cNvGrpSpPr>
                <a:grpSpLocks/>
              </p:cNvGrpSpPr>
              <p:nvPr/>
            </p:nvGrpSpPr>
            <p:grpSpPr bwMode="auto">
              <a:xfrm>
                <a:off x="8170990" y="3915352"/>
                <a:ext cx="966100" cy="445824"/>
                <a:chOff x="3337307" y="821885"/>
                <a:chExt cx="991659" cy="598486"/>
              </a:xfrm>
            </p:grpSpPr>
            <p:grpSp>
              <p:nvGrpSpPr>
                <p:cNvPr id="32" name="Group 64"/>
                <p:cNvGrpSpPr>
                  <a:grpSpLocks/>
                </p:cNvGrpSpPr>
                <p:nvPr/>
              </p:nvGrpSpPr>
              <p:grpSpPr bwMode="auto">
                <a:xfrm>
                  <a:off x="3337307" y="821885"/>
                  <a:ext cx="991659" cy="598486"/>
                  <a:chOff x="104" y="728"/>
                  <a:chExt cx="858" cy="350"/>
                </a:xfrm>
              </p:grpSpPr>
              <p:sp>
                <p:nvSpPr>
                  <p:cNvPr id="34"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35"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grpSp>
            <p:sp>
              <p:nvSpPr>
                <p:cNvPr id="33" name="Rectangle 67"/>
                <p:cNvSpPr>
                  <a:spLocks noChangeArrowheads="1"/>
                </p:cNvSpPr>
                <p:nvPr/>
              </p:nvSpPr>
              <p:spPr bwMode="auto">
                <a:xfrm>
                  <a:off x="3466032" y="945710"/>
                  <a:ext cx="800955" cy="333374"/>
                </a:xfrm>
                <a:prstGeom prst="rect">
                  <a:avLst/>
                </a:prstGeom>
                <a:noFill/>
                <a:ln>
                  <a:noFill/>
                </a:ln>
                <a:extLst/>
              </p:spPr>
              <p:txBody>
                <a:bodyPr lIns="0" tIns="0" rIns="0" bIns="0">
                  <a:spAutoFit/>
                </a:bodyPr>
                <a:lstStyle/>
                <a:p>
                  <a:pPr algn="ctr" defTabSz="914400">
                    <a:lnSpc>
                      <a:spcPct val="90000"/>
                    </a:lnSpc>
                    <a:defRPr/>
                  </a:pPr>
                  <a:r>
                    <a:rPr lang="en-US" sz="1200" dirty="0">
                      <a:solidFill>
                        <a:srgbClr val="000000"/>
                      </a:solidFill>
                      <a:latin typeface="+mj-lt"/>
                      <a:ea typeface="ヒラギノ角ゴ Pro W6" charset="-128"/>
                    </a:rPr>
                    <a:t>End User/ Buyer</a:t>
                  </a:r>
                </a:p>
              </p:txBody>
            </p:sp>
          </p:grpSp>
          <p:grpSp>
            <p:nvGrpSpPr>
              <p:cNvPr id="27" name="Group 70"/>
              <p:cNvGrpSpPr>
                <a:grpSpLocks/>
              </p:cNvGrpSpPr>
              <p:nvPr/>
            </p:nvGrpSpPr>
            <p:grpSpPr bwMode="auto">
              <a:xfrm>
                <a:off x="7138316" y="3914169"/>
                <a:ext cx="966100" cy="445824"/>
                <a:chOff x="3337307" y="821885"/>
                <a:chExt cx="991659" cy="598486"/>
              </a:xfrm>
            </p:grpSpPr>
            <p:grpSp>
              <p:nvGrpSpPr>
                <p:cNvPr id="28" name="Group 64"/>
                <p:cNvGrpSpPr>
                  <a:grpSpLocks/>
                </p:cNvGrpSpPr>
                <p:nvPr/>
              </p:nvGrpSpPr>
              <p:grpSpPr bwMode="auto">
                <a:xfrm>
                  <a:off x="3337307" y="821885"/>
                  <a:ext cx="991659" cy="598486"/>
                  <a:chOff x="104" y="728"/>
                  <a:chExt cx="858" cy="350"/>
                </a:xfrm>
              </p:grpSpPr>
              <p:sp>
                <p:nvSpPr>
                  <p:cNvPr id="30" name="Rectangle 65"/>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9525">
                    <a:no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sp>
                <p:nvSpPr>
                  <p:cNvPr id="31" name="Rectangle 66"/>
                  <p:cNvSpPr>
                    <a:spLocks noChangeArrowheads="1"/>
                  </p:cNvSpPr>
                  <p:nvPr/>
                </p:nvSpPr>
                <p:spPr bwMode="auto">
                  <a:xfrm>
                    <a:off x="104" y="728"/>
                    <a:ext cx="858" cy="350"/>
                  </a:xfrm>
                  <a:prstGeom prst="rect">
                    <a:avLst/>
                  </a:prstGeom>
                  <a:gradFill rotWithShape="1">
                    <a:gsLst>
                      <a:gs pos="0">
                        <a:srgbClr val="FDF69B"/>
                      </a:gs>
                      <a:gs pos="50000">
                        <a:srgbClr val="FFFDB7"/>
                      </a:gs>
                      <a:gs pos="100000">
                        <a:srgbClr val="FDF69B"/>
                      </a:gs>
                    </a:gsLst>
                    <a:lin ang="2700000" scaled="1"/>
                  </a:gradFill>
                  <a:ln w="15875" cap="rnd">
                    <a:solidFill>
                      <a:srgbClr val="000000"/>
                    </a:solidFill>
                    <a:miter lim="800000"/>
                    <a:headEnd/>
                    <a:tailEnd/>
                  </a:ln>
                  <a:effectLst>
                    <a:outerShdw blurRad="63500" dist="107763" dir="2700000" algn="ctr" rotWithShape="0">
                      <a:srgbClr val="000000">
                        <a:alpha val="50000"/>
                      </a:srgbClr>
                    </a:outerShdw>
                  </a:effectLst>
                </p:spPr>
                <p:txBody>
                  <a:bodyPr/>
                  <a:lstStyle/>
                  <a:p>
                    <a:pPr defTabSz="914400">
                      <a:defRPr/>
                    </a:pPr>
                    <a:endParaRPr lang="en-US" sz="1200">
                      <a:solidFill>
                        <a:prstClr val="black"/>
                      </a:solidFill>
                      <a:latin typeface="Arial" charset="0"/>
                      <a:ea typeface="ヒラギノ角ゴ Pro W6" charset="-128"/>
                      <a:cs typeface="ヒラギノ角ゴ Pro W6" charset="-128"/>
                    </a:endParaRPr>
                  </a:p>
                </p:txBody>
              </p:sp>
            </p:grpSp>
            <p:sp>
              <p:nvSpPr>
                <p:cNvPr id="29" name="Rectangle 67"/>
                <p:cNvSpPr>
                  <a:spLocks noChangeArrowheads="1"/>
                </p:cNvSpPr>
                <p:nvPr/>
              </p:nvSpPr>
              <p:spPr bwMode="auto">
                <a:xfrm>
                  <a:off x="3437426" y="956823"/>
                  <a:ext cx="800955" cy="331786"/>
                </a:xfrm>
                <a:prstGeom prst="rect">
                  <a:avLst/>
                </a:prstGeom>
                <a:noFill/>
                <a:ln>
                  <a:noFill/>
                </a:ln>
                <a:extLst/>
              </p:spPr>
              <p:txBody>
                <a:bodyPr lIns="0" tIns="0" rIns="0" bIns="0">
                  <a:spAutoFit/>
                </a:bodyPr>
                <a:lstStyle/>
                <a:p>
                  <a:pPr algn="ctr" defTabSz="914400">
                    <a:lnSpc>
                      <a:spcPct val="90000"/>
                    </a:lnSpc>
                    <a:defRPr/>
                  </a:pPr>
                  <a:r>
                    <a:rPr lang="en-US" sz="1200" dirty="0">
                      <a:solidFill>
                        <a:srgbClr val="000000"/>
                      </a:solidFill>
                      <a:latin typeface="+mj-lt"/>
                      <a:ea typeface="ヒラギノ角ゴ Pro W6" charset="-128"/>
                    </a:rPr>
                    <a:t>Enable Production</a:t>
                  </a:r>
                </a:p>
              </p:txBody>
            </p:sp>
          </p:grpSp>
        </p:grpSp>
        <p:grpSp>
          <p:nvGrpSpPr>
            <p:cNvPr id="6" name="Group 5"/>
            <p:cNvGrpSpPr/>
            <p:nvPr/>
          </p:nvGrpSpPr>
          <p:grpSpPr>
            <a:xfrm>
              <a:off x="838200" y="3179802"/>
              <a:ext cx="8162310" cy="635033"/>
              <a:chOff x="914400" y="3179802"/>
              <a:chExt cx="8162310" cy="635033"/>
            </a:xfrm>
          </p:grpSpPr>
          <p:pic>
            <p:nvPicPr>
              <p:cNvPr id="7"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539" y="3208183"/>
                <a:ext cx="904171" cy="59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583" y="3179802"/>
                <a:ext cx="966100" cy="6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179802"/>
                <a:ext cx="939779" cy="6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424" y="3199905"/>
                <a:ext cx="952167" cy="6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2993683" y="3495545"/>
                <a:ext cx="185789" cy="118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847987" y="3496728"/>
                <a:ext cx="173402" cy="118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973718" y="3496728"/>
                <a:ext cx="24617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5" name="Picture 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0182" y="3179802"/>
                <a:ext cx="812825" cy="63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1995" y="3209366"/>
                <a:ext cx="904171" cy="58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6669199" y="3500274"/>
                <a:ext cx="442796" cy="236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8006876" y="3516831"/>
                <a:ext cx="185789" cy="118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9" name="Picture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014" y="3209366"/>
                <a:ext cx="904171" cy="58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p:nvPr/>
            </p:nvCxnSpPr>
            <p:spPr>
              <a:xfrm>
                <a:off x="5185987" y="3514465"/>
                <a:ext cx="442796" cy="236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59" name="Rounded Rectangle 58"/>
          <p:cNvSpPr/>
          <p:nvPr/>
        </p:nvSpPr>
        <p:spPr>
          <a:xfrm>
            <a:off x="10886" y="951072"/>
            <a:ext cx="2393604" cy="1333004"/>
          </a:xfrm>
          <a:prstGeom prst="roundRect">
            <a:avLst/>
          </a:prstGeom>
          <a:solidFill>
            <a:srgbClr val="66FF66">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2429614" y="952500"/>
            <a:ext cx="2326190" cy="1333004"/>
          </a:xfrm>
          <a:prstGeom prst="roundRect">
            <a:avLst/>
          </a:prstGeom>
          <a:solidFill>
            <a:srgbClr val="7030A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4755804" y="937364"/>
            <a:ext cx="2073558" cy="1333004"/>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39700" y="2720638"/>
            <a:ext cx="8994353" cy="4001095"/>
          </a:xfrm>
          <a:prstGeom prst="rect">
            <a:avLst/>
          </a:prstGeom>
          <a:noFill/>
        </p:spPr>
        <p:txBody>
          <a:bodyPr wrap="square" rtlCol="0">
            <a:spAutoFit/>
          </a:bodyPr>
          <a:lstStyle/>
          <a:p>
            <a:r>
              <a:rPr lang="en-US" sz="2400" b="1" dirty="0" smtClean="0"/>
              <a:t>Organization of Strategy Goals and Objectives</a:t>
            </a:r>
          </a:p>
          <a:p>
            <a:pPr marL="569913" lvl="1" indent="-285750">
              <a:buFont typeface="Arial" panose="020B0604020202020204" pitchFamily="34" charset="0"/>
              <a:buChar char="•"/>
            </a:pPr>
            <a:r>
              <a:rPr lang="en-US" sz="2000" dirty="0" smtClean="0"/>
              <a:t>Three thematic topic sections</a:t>
            </a:r>
          </a:p>
          <a:p>
            <a:pPr marL="1084263" lvl="3" indent="-342900">
              <a:buFont typeface="Lucida Grande"/>
              <a:buChar char="-"/>
            </a:pPr>
            <a:r>
              <a:rPr lang="en-US" sz="2000" dirty="0" smtClean="0"/>
              <a:t>Feedstock Development, Production </a:t>
            </a:r>
            <a:r>
              <a:rPr lang="en-US" sz="2000" dirty="0"/>
              <a:t>and L</a:t>
            </a:r>
            <a:r>
              <a:rPr lang="en-US" sz="2000" dirty="0" smtClean="0"/>
              <a:t>ogistics</a:t>
            </a:r>
          </a:p>
          <a:p>
            <a:pPr marL="1084263" lvl="3" indent="-342900">
              <a:buFont typeface="Lucida Grande"/>
              <a:buChar char="-"/>
            </a:pPr>
            <a:r>
              <a:rPr lang="en-US" sz="2000" dirty="0" smtClean="0"/>
              <a:t>Fuel Conversion and Scale-up</a:t>
            </a:r>
          </a:p>
          <a:p>
            <a:pPr marL="1084263" lvl="3" indent="-342900">
              <a:buFont typeface="Lucida Grande"/>
              <a:buChar char="-"/>
            </a:pPr>
            <a:r>
              <a:rPr lang="en-US" sz="2000" dirty="0" smtClean="0"/>
              <a:t>Fuel Testing &amp; Evaluation (including certification </a:t>
            </a:r>
            <a:r>
              <a:rPr lang="en-US" sz="2000" dirty="0"/>
              <a:t>and </a:t>
            </a:r>
            <a:r>
              <a:rPr lang="en-US" sz="2000" dirty="0" smtClean="0"/>
              <a:t>qualification)</a:t>
            </a:r>
          </a:p>
          <a:p>
            <a:pPr marL="569913" lvl="1" indent="-285750">
              <a:spcBef>
                <a:spcPts val="1200"/>
              </a:spcBef>
              <a:buFont typeface="Arial" panose="020B0604020202020204" pitchFamily="34" charset="0"/>
              <a:buChar char="•"/>
            </a:pPr>
            <a:r>
              <a:rPr lang="en-US" sz="2000" dirty="0"/>
              <a:t>S</a:t>
            </a:r>
            <a:r>
              <a:rPr lang="en-US" sz="2000" dirty="0" smtClean="0"/>
              <a:t>ection on Integrated Challenges – considerations that span entire development path and the interfaces</a:t>
            </a:r>
          </a:p>
          <a:p>
            <a:pPr marL="569913" lvl="1" indent="-285750">
              <a:spcBef>
                <a:spcPts val="1200"/>
              </a:spcBef>
              <a:buFont typeface="Arial" panose="020B0604020202020204" pitchFamily="34" charset="0"/>
              <a:buChar char="•"/>
            </a:pPr>
            <a:r>
              <a:rPr lang="en-US" sz="2000" dirty="0" smtClean="0"/>
              <a:t>Categorized objectives along three time horizons: Near- (&lt;5 years), Mid- (5-10 years) and Far- (&gt;10 years) term  -  similar to National Aeronautics R&amp;D Plan</a:t>
            </a:r>
          </a:p>
          <a:p>
            <a:pPr marL="569913" lvl="1" indent="-285750">
              <a:spcBef>
                <a:spcPts val="1200"/>
              </a:spcBef>
              <a:buFont typeface="Arial" panose="020B0604020202020204" pitchFamily="34" charset="0"/>
              <a:buChar char="•"/>
            </a:pPr>
            <a:r>
              <a:rPr lang="en-US" sz="2000" dirty="0" smtClean="0"/>
              <a:t>Acknowledge non-R&amp;D context of policy (e.g., RFS), economic factors/challenges, &amp; international considerations </a:t>
            </a:r>
          </a:p>
        </p:txBody>
      </p:sp>
      <p:sp>
        <p:nvSpPr>
          <p:cNvPr id="2" name="TextBox 1"/>
          <p:cNvSpPr txBox="1"/>
          <p:nvPr/>
        </p:nvSpPr>
        <p:spPr>
          <a:xfrm>
            <a:off x="-76200" y="2321123"/>
            <a:ext cx="2616523" cy="307777"/>
          </a:xfrm>
          <a:prstGeom prst="rect">
            <a:avLst/>
          </a:prstGeom>
          <a:noFill/>
        </p:spPr>
        <p:txBody>
          <a:bodyPr wrap="square" rtlCol="0">
            <a:spAutoFit/>
          </a:bodyPr>
          <a:lstStyle/>
          <a:p>
            <a:pPr marL="0" lvl="1" algn="ctr"/>
            <a:r>
              <a:rPr lang="en-US" sz="1400" b="1" dirty="0"/>
              <a:t>Feedstock </a:t>
            </a:r>
            <a:r>
              <a:rPr lang="en-US" sz="1400" b="1" dirty="0" smtClean="0"/>
              <a:t>Production &amp; Logistics</a:t>
            </a:r>
            <a:endParaRPr lang="en-US" sz="1400" b="1" dirty="0"/>
          </a:p>
        </p:txBody>
      </p:sp>
      <p:sp>
        <p:nvSpPr>
          <p:cNvPr id="3" name="TextBox 2"/>
          <p:cNvSpPr txBox="1"/>
          <p:nvPr/>
        </p:nvSpPr>
        <p:spPr>
          <a:xfrm>
            <a:off x="2667000" y="2321123"/>
            <a:ext cx="1889235" cy="307777"/>
          </a:xfrm>
          <a:prstGeom prst="rect">
            <a:avLst/>
          </a:prstGeom>
          <a:noFill/>
        </p:spPr>
        <p:txBody>
          <a:bodyPr wrap="none" rtlCol="0">
            <a:spAutoFit/>
          </a:bodyPr>
          <a:lstStyle/>
          <a:p>
            <a:pPr marL="0" lvl="1" algn="ctr"/>
            <a:r>
              <a:rPr lang="en-US" sz="1400" b="1" dirty="0" smtClean="0"/>
              <a:t>Conversion &amp; Scale-up</a:t>
            </a:r>
            <a:endParaRPr lang="en-US" sz="1400" b="1" dirty="0"/>
          </a:p>
        </p:txBody>
      </p:sp>
      <p:sp>
        <p:nvSpPr>
          <p:cNvPr id="64" name="TextBox 63"/>
          <p:cNvSpPr txBox="1"/>
          <p:nvPr/>
        </p:nvSpPr>
        <p:spPr>
          <a:xfrm>
            <a:off x="4771650" y="2321123"/>
            <a:ext cx="2071814" cy="307777"/>
          </a:xfrm>
          <a:prstGeom prst="rect">
            <a:avLst/>
          </a:prstGeom>
          <a:noFill/>
        </p:spPr>
        <p:txBody>
          <a:bodyPr wrap="none" rtlCol="0">
            <a:spAutoFit/>
          </a:bodyPr>
          <a:lstStyle/>
          <a:p>
            <a:pPr marL="0" lvl="1" algn="ctr"/>
            <a:r>
              <a:rPr lang="en-US" sz="1400" b="1" dirty="0" smtClean="0"/>
              <a:t>Fuel Testing &amp; Evaluation</a:t>
            </a:r>
            <a:endParaRPr lang="en-US" sz="1400" b="1" dirty="0"/>
          </a:p>
        </p:txBody>
      </p:sp>
      <p:sp>
        <p:nvSpPr>
          <p:cNvPr id="66" name="Title 1"/>
          <p:cNvSpPr txBox="1">
            <a:spLocks/>
          </p:cNvSpPr>
          <p:nvPr/>
        </p:nvSpPr>
        <p:spPr>
          <a:xfrm>
            <a:off x="-9947" y="0"/>
            <a:ext cx="9144000" cy="457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500" b="1" dirty="0" smtClean="0">
                <a:solidFill>
                  <a:srgbClr val="003366"/>
                </a:solidFill>
                <a:cs typeface="Helvetica"/>
              </a:rPr>
              <a:t>National Alternative Jet Fuels R&amp;D Strategy</a:t>
            </a:r>
          </a:p>
        </p:txBody>
      </p:sp>
    </p:spTree>
    <p:extLst>
      <p:ext uri="{BB962C8B-B14F-4D97-AF65-F5344CB8AC3E}">
        <p14:creationId xmlns:p14="http://schemas.microsoft.com/office/powerpoint/2010/main" val="377152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66228"/>
            <a:ext cx="9144000" cy="60505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457200"/>
          </a:xfrm>
        </p:spPr>
        <p:txBody>
          <a:bodyPr>
            <a:noAutofit/>
          </a:bodyPr>
          <a:lstStyle/>
          <a:p>
            <a:pPr algn="l"/>
            <a:r>
              <a:rPr lang="en-US" sz="2300" b="1" dirty="0" smtClean="0">
                <a:solidFill>
                  <a:srgbClr val="003366"/>
                </a:solidFill>
              </a:rPr>
              <a:t>Strategy Development: Timeline and </a:t>
            </a:r>
            <a:r>
              <a:rPr lang="en-US" sz="2300" b="1" dirty="0">
                <a:solidFill>
                  <a:srgbClr val="003366"/>
                </a:solidFill>
              </a:rPr>
              <a:t>Process for Information </a:t>
            </a:r>
            <a:r>
              <a:rPr lang="en-US" sz="2300" b="1" dirty="0" smtClean="0">
                <a:solidFill>
                  <a:srgbClr val="003366"/>
                </a:solidFill>
              </a:rPr>
              <a:t>Collection</a:t>
            </a:r>
            <a:endParaRPr lang="en-US" sz="2300" dirty="0">
              <a:solidFill>
                <a:srgbClr val="003366"/>
              </a:solidFill>
            </a:endParaRPr>
          </a:p>
        </p:txBody>
      </p:sp>
      <p:sp>
        <p:nvSpPr>
          <p:cNvPr id="6" name="Diamond 5"/>
          <p:cNvSpPr/>
          <p:nvPr/>
        </p:nvSpPr>
        <p:spPr bwMode="auto">
          <a:xfrm>
            <a:off x="6400800" y="1916616"/>
            <a:ext cx="232012" cy="274320"/>
          </a:xfrm>
          <a:prstGeom prst="diamond">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z="2400" smtClean="0">
              <a:solidFill>
                <a:srgbClr val="000000"/>
              </a:solidFill>
            </a:endParaRPr>
          </a:p>
        </p:txBody>
      </p:sp>
      <p:sp>
        <p:nvSpPr>
          <p:cNvPr id="8" name="Diamond 7"/>
          <p:cNvSpPr/>
          <p:nvPr/>
        </p:nvSpPr>
        <p:spPr bwMode="auto">
          <a:xfrm>
            <a:off x="3887342" y="1923438"/>
            <a:ext cx="232012" cy="274320"/>
          </a:xfrm>
          <a:prstGeom prst="diamond">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z="2400" smtClean="0">
              <a:solidFill>
                <a:srgbClr val="000000"/>
              </a:solidFill>
            </a:endParaRPr>
          </a:p>
        </p:txBody>
      </p:sp>
      <p:grpSp>
        <p:nvGrpSpPr>
          <p:cNvPr id="4" name="Group 3"/>
          <p:cNvGrpSpPr/>
          <p:nvPr/>
        </p:nvGrpSpPr>
        <p:grpSpPr>
          <a:xfrm>
            <a:off x="0" y="1089445"/>
            <a:ext cx="1254460" cy="1108313"/>
            <a:chOff x="40940" y="1976735"/>
            <a:chExt cx="1254460" cy="1108313"/>
          </a:xfrm>
        </p:grpSpPr>
        <p:sp>
          <p:nvSpPr>
            <p:cNvPr id="10" name="Diamond 9"/>
            <p:cNvSpPr/>
            <p:nvPr/>
          </p:nvSpPr>
          <p:spPr bwMode="auto">
            <a:xfrm>
              <a:off x="40940" y="2810728"/>
              <a:ext cx="232012" cy="274320"/>
            </a:xfrm>
            <a:prstGeom prst="diamond">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z="2400" smtClean="0">
                <a:solidFill>
                  <a:srgbClr val="000000"/>
                </a:solidFill>
              </a:endParaRPr>
            </a:p>
          </p:txBody>
        </p:sp>
        <p:cxnSp>
          <p:nvCxnSpPr>
            <p:cNvPr id="11" name="Straight Connector 10"/>
            <p:cNvCxnSpPr/>
            <p:nvPr/>
          </p:nvCxnSpPr>
          <p:spPr bwMode="auto">
            <a:xfrm flipV="1">
              <a:off x="156946" y="2442919"/>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136475" y="1976735"/>
              <a:ext cx="1158925" cy="461665"/>
            </a:xfrm>
            <a:prstGeom prst="rect">
              <a:avLst/>
            </a:prstGeom>
            <a:noFill/>
            <a:ln>
              <a:solidFill>
                <a:schemeClr val="tx1"/>
              </a:solidFill>
            </a:ln>
          </p:spPr>
          <p:txBody>
            <a:bodyPr wrap="square" rtlCol="0">
              <a:spAutoFit/>
            </a:bodyPr>
            <a:lstStyle/>
            <a:p>
              <a:r>
                <a:rPr lang="en-US" sz="1200" b="1" dirty="0" smtClean="0">
                  <a:solidFill>
                    <a:srgbClr val="000000"/>
                  </a:solidFill>
                </a:rPr>
                <a:t>Summer, 2010: Idea seeded</a:t>
              </a:r>
              <a:endParaRPr lang="en-US" sz="1200" b="1" dirty="0">
                <a:solidFill>
                  <a:srgbClr val="000000"/>
                </a:solidFill>
              </a:endParaRPr>
            </a:p>
          </p:txBody>
        </p:sp>
      </p:grpSp>
      <p:grpSp>
        <p:nvGrpSpPr>
          <p:cNvPr id="28" name="Group 27"/>
          <p:cNvGrpSpPr/>
          <p:nvPr/>
        </p:nvGrpSpPr>
        <p:grpSpPr>
          <a:xfrm>
            <a:off x="685800" y="1923438"/>
            <a:ext cx="1282894" cy="1117442"/>
            <a:chOff x="698306" y="2810728"/>
            <a:chExt cx="1282894" cy="1117442"/>
          </a:xfrm>
        </p:grpSpPr>
        <p:sp>
          <p:nvSpPr>
            <p:cNvPr id="9" name="Diamond 8"/>
            <p:cNvSpPr/>
            <p:nvPr/>
          </p:nvSpPr>
          <p:spPr bwMode="auto">
            <a:xfrm>
              <a:off x="698306" y="2810728"/>
              <a:ext cx="232012" cy="274320"/>
            </a:xfrm>
            <a:prstGeom prst="diamond">
              <a:avLst/>
            </a:prstGeom>
            <a:solidFill>
              <a:srgbClr val="00B050"/>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z="2400" smtClean="0">
                <a:solidFill>
                  <a:srgbClr val="000000"/>
                </a:solidFill>
              </a:endParaRPr>
            </a:p>
          </p:txBody>
        </p:sp>
        <p:grpSp>
          <p:nvGrpSpPr>
            <p:cNvPr id="13" name="Group 12"/>
            <p:cNvGrpSpPr/>
            <p:nvPr/>
          </p:nvGrpSpPr>
          <p:grpSpPr>
            <a:xfrm>
              <a:off x="814311" y="3085048"/>
              <a:ext cx="1166889" cy="843122"/>
              <a:chOff x="814311" y="4831992"/>
              <a:chExt cx="1166889" cy="843122"/>
            </a:xfrm>
          </p:grpSpPr>
          <p:cxnSp>
            <p:nvCxnSpPr>
              <p:cNvPr id="14" name="Straight Connector 13"/>
              <p:cNvCxnSpPr/>
              <p:nvPr/>
            </p:nvCxnSpPr>
            <p:spPr bwMode="auto">
              <a:xfrm flipV="1">
                <a:off x="814312" y="4831992"/>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814311" y="5213449"/>
                <a:ext cx="1166889" cy="461665"/>
              </a:xfrm>
              <a:prstGeom prst="rect">
                <a:avLst/>
              </a:prstGeom>
              <a:noFill/>
              <a:ln>
                <a:solidFill>
                  <a:schemeClr val="tx1"/>
                </a:solidFill>
              </a:ln>
            </p:spPr>
            <p:txBody>
              <a:bodyPr wrap="square" rtlCol="0">
                <a:spAutoFit/>
              </a:bodyPr>
              <a:lstStyle/>
              <a:p>
                <a:r>
                  <a:rPr lang="en-US" sz="1200" b="1" dirty="0" err="1" smtClean="0">
                    <a:solidFill>
                      <a:srgbClr val="000000"/>
                    </a:solidFill>
                  </a:rPr>
                  <a:t>Ist</a:t>
                </a:r>
                <a:r>
                  <a:rPr lang="en-US" sz="1200" b="1" dirty="0" smtClean="0">
                    <a:solidFill>
                      <a:srgbClr val="000000"/>
                    </a:solidFill>
                  </a:rPr>
                  <a:t> </a:t>
                </a:r>
                <a:r>
                  <a:rPr lang="en-US" sz="1200" b="1" dirty="0" err="1" smtClean="0">
                    <a:solidFill>
                      <a:srgbClr val="000000"/>
                    </a:solidFill>
                  </a:rPr>
                  <a:t>Qtr</a:t>
                </a:r>
                <a:r>
                  <a:rPr lang="en-US" sz="1200" b="1" dirty="0" smtClean="0">
                    <a:solidFill>
                      <a:srgbClr val="000000"/>
                    </a:solidFill>
                  </a:rPr>
                  <a:t> 2013: ASTS Go Ahead</a:t>
                </a:r>
              </a:p>
            </p:txBody>
          </p:sp>
        </p:grpSp>
      </p:grpSp>
      <p:cxnSp>
        <p:nvCxnSpPr>
          <p:cNvPr id="16" name="Straight Connector 15"/>
          <p:cNvCxnSpPr/>
          <p:nvPr/>
        </p:nvCxnSpPr>
        <p:spPr bwMode="auto">
          <a:xfrm flipV="1">
            <a:off x="1502281" y="1537940"/>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1485332" y="904779"/>
            <a:ext cx="1181668" cy="646331"/>
          </a:xfrm>
          <a:prstGeom prst="rect">
            <a:avLst/>
          </a:prstGeom>
          <a:noFill/>
          <a:ln>
            <a:solidFill>
              <a:schemeClr val="tx1"/>
            </a:solidFill>
          </a:ln>
        </p:spPr>
        <p:txBody>
          <a:bodyPr wrap="square" rtlCol="0">
            <a:spAutoFit/>
          </a:bodyPr>
          <a:lstStyle/>
          <a:p>
            <a:r>
              <a:rPr lang="en-US" sz="1200" b="1" dirty="0" smtClean="0">
                <a:solidFill>
                  <a:srgbClr val="000000"/>
                </a:solidFill>
              </a:rPr>
              <a:t>April 4, 2013: Interagency kickoff meeting</a:t>
            </a:r>
            <a:endParaRPr lang="en-US" sz="1200" b="1" dirty="0">
              <a:solidFill>
                <a:srgbClr val="000000"/>
              </a:solidFill>
            </a:endParaRPr>
          </a:p>
        </p:txBody>
      </p:sp>
      <p:sp>
        <p:nvSpPr>
          <p:cNvPr id="18" name="Diamond 17"/>
          <p:cNvSpPr/>
          <p:nvPr/>
        </p:nvSpPr>
        <p:spPr bwMode="auto">
          <a:xfrm>
            <a:off x="1389796" y="1925030"/>
            <a:ext cx="232012" cy="274320"/>
          </a:xfrm>
          <a:prstGeom prst="diamond">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z="2400" smtClean="0">
              <a:solidFill>
                <a:srgbClr val="000000"/>
              </a:solidFill>
            </a:endParaRPr>
          </a:p>
        </p:txBody>
      </p:sp>
      <p:grpSp>
        <p:nvGrpSpPr>
          <p:cNvPr id="19" name="Group 18"/>
          <p:cNvGrpSpPr/>
          <p:nvPr/>
        </p:nvGrpSpPr>
        <p:grpSpPr>
          <a:xfrm>
            <a:off x="4003347" y="2204068"/>
            <a:ext cx="1178253" cy="977057"/>
            <a:chOff x="814310" y="4831992"/>
            <a:chExt cx="1147941" cy="1175440"/>
          </a:xfrm>
        </p:grpSpPr>
        <p:cxnSp>
          <p:nvCxnSpPr>
            <p:cNvPr id="20" name="Straight Connector 19"/>
            <p:cNvCxnSpPr/>
            <p:nvPr/>
          </p:nvCxnSpPr>
          <p:spPr bwMode="auto">
            <a:xfrm flipV="1">
              <a:off x="814312" y="4831992"/>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814310" y="5229869"/>
              <a:ext cx="1147941" cy="777563"/>
            </a:xfrm>
            <a:prstGeom prst="rect">
              <a:avLst/>
            </a:prstGeom>
            <a:noFill/>
            <a:ln>
              <a:solidFill>
                <a:schemeClr val="tx1"/>
              </a:solidFill>
            </a:ln>
          </p:spPr>
          <p:txBody>
            <a:bodyPr wrap="square" rtlCol="0">
              <a:spAutoFit/>
            </a:bodyPr>
            <a:lstStyle/>
            <a:p>
              <a:r>
                <a:rPr lang="en-US" sz="1200" b="1" dirty="0" smtClean="0">
                  <a:solidFill>
                    <a:srgbClr val="000000"/>
                  </a:solidFill>
                </a:rPr>
                <a:t>Jan 7, 2014:</a:t>
              </a:r>
            </a:p>
            <a:p>
              <a:r>
                <a:rPr lang="en-US" sz="1200" b="1" dirty="0" smtClean="0">
                  <a:solidFill>
                    <a:srgbClr val="000000"/>
                  </a:solidFill>
                </a:rPr>
                <a:t>Workshop with stakeholders</a:t>
              </a:r>
              <a:endParaRPr lang="en-US" sz="1200" b="1" dirty="0">
                <a:solidFill>
                  <a:srgbClr val="000000"/>
                </a:solidFill>
              </a:endParaRPr>
            </a:p>
          </p:txBody>
        </p:sp>
      </p:grpSp>
      <p:cxnSp>
        <p:nvCxnSpPr>
          <p:cNvPr id="22" name="Straight Connector 21"/>
          <p:cNvCxnSpPr/>
          <p:nvPr/>
        </p:nvCxnSpPr>
        <p:spPr bwMode="auto">
          <a:xfrm flipV="1">
            <a:off x="6521259" y="2188579"/>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6505920" y="2582454"/>
            <a:ext cx="1251046" cy="646331"/>
          </a:xfrm>
          <a:prstGeom prst="rect">
            <a:avLst/>
          </a:prstGeom>
          <a:noFill/>
          <a:ln>
            <a:solidFill>
              <a:schemeClr val="tx1"/>
            </a:solidFill>
          </a:ln>
        </p:spPr>
        <p:txBody>
          <a:bodyPr wrap="square" rtlCol="0">
            <a:spAutoFit/>
          </a:bodyPr>
          <a:lstStyle/>
          <a:p>
            <a:r>
              <a:rPr lang="en-US" sz="1200" b="1" dirty="0" smtClean="0">
                <a:solidFill>
                  <a:srgbClr val="000000"/>
                </a:solidFill>
              </a:rPr>
              <a:t>Aug/Sep, 2014:</a:t>
            </a:r>
          </a:p>
          <a:p>
            <a:r>
              <a:rPr lang="en-US" sz="1200" b="1" dirty="0" smtClean="0">
                <a:solidFill>
                  <a:srgbClr val="000000"/>
                </a:solidFill>
              </a:rPr>
              <a:t>Briefings to IAWG and BRDI</a:t>
            </a:r>
          </a:p>
        </p:txBody>
      </p:sp>
      <p:sp>
        <p:nvSpPr>
          <p:cNvPr id="29" name="Diamond 28"/>
          <p:cNvSpPr/>
          <p:nvPr/>
        </p:nvSpPr>
        <p:spPr bwMode="auto">
          <a:xfrm>
            <a:off x="1993706" y="1932110"/>
            <a:ext cx="232012" cy="274320"/>
          </a:xfrm>
          <a:prstGeom prst="diamond">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z="2400" smtClean="0">
              <a:solidFill>
                <a:srgbClr val="000000"/>
              </a:solidFill>
            </a:endParaRPr>
          </a:p>
        </p:txBody>
      </p:sp>
      <p:grpSp>
        <p:nvGrpSpPr>
          <p:cNvPr id="30" name="Group 29"/>
          <p:cNvGrpSpPr/>
          <p:nvPr/>
        </p:nvGrpSpPr>
        <p:grpSpPr>
          <a:xfrm>
            <a:off x="2109711" y="2206430"/>
            <a:ext cx="1166889" cy="1027788"/>
            <a:chOff x="814311" y="4831992"/>
            <a:chExt cx="1166889" cy="1027788"/>
          </a:xfrm>
        </p:grpSpPr>
        <p:cxnSp>
          <p:nvCxnSpPr>
            <p:cNvPr id="31" name="Straight Connector 30"/>
            <p:cNvCxnSpPr/>
            <p:nvPr/>
          </p:nvCxnSpPr>
          <p:spPr bwMode="auto">
            <a:xfrm flipV="1">
              <a:off x="814312" y="4831992"/>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814311" y="5213449"/>
              <a:ext cx="1166889" cy="646331"/>
            </a:xfrm>
            <a:prstGeom prst="rect">
              <a:avLst/>
            </a:prstGeom>
            <a:noFill/>
            <a:ln>
              <a:solidFill>
                <a:schemeClr val="tx1"/>
              </a:solidFill>
            </a:ln>
          </p:spPr>
          <p:txBody>
            <a:bodyPr wrap="square" rtlCol="0">
              <a:spAutoFit/>
            </a:bodyPr>
            <a:lstStyle/>
            <a:p>
              <a:r>
                <a:rPr lang="en-US" sz="1200" b="1" dirty="0" smtClean="0">
                  <a:solidFill>
                    <a:srgbClr val="000000"/>
                  </a:solidFill>
                </a:rPr>
                <a:t>2nd </a:t>
              </a:r>
              <a:r>
                <a:rPr lang="en-US" sz="1200" b="1" dirty="0" err="1" smtClean="0">
                  <a:solidFill>
                    <a:srgbClr val="000000"/>
                  </a:solidFill>
                </a:rPr>
                <a:t>Qtr</a:t>
              </a:r>
              <a:r>
                <a:rPr lang="en-US" sz="1200" b="1" dirty="0" smtClean="0">
                  <a:solidFill>
                    <a:srgbClr val="000000"/>
                  </a:solidFill>
                </a:rPr>
                <a:t> 2013: OSTP meetings with Industry</a:t>
              </a:r>
            </a:p>
          </p:txBody>
        </p:sp>
      </p:grpSp>
      <p:grpSp>
        <p:nvGrpSpPr>
          <p:cNvPr id="49" name="Group 48"/>
          <p:cNvGrpSpPr/>
          <p:nvPr/>
        </p:nvGrpSpPr>
        <p:grpSpPr>
          <a:xfrm>
            <a:off x="2989996" y="942339"/>
            <a:ext cx="1277204" cy="1294571"/>
            <a:chOff x="2761396" y="1829629"/>
            <a:chExt cx="1277204" cy="1294571"/>
          </a:xfrm>
        </p:grpSpPr>
        <p:cxnSp>
          <p:nvCxnSpPr>
            <p:cNvPr id="33" name="Straight Connector 32"/>
            <p:cNvCxnSpPr/>
            <p:nvPr/>
          </p:nvCxnSpPr>
          <p:spPr bwMode="auto">
            <a:xfrm flipV="1">
              <a:off x="2873881" y="2462790"/>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2856932" y="1829629"/>
              <a:ext cx="1181668" cy="646331"/>
            </a:xfrm>
            <a:prstGeom prst="rect">
              <a:avLst/>
            </a:prstGeom>
            <a:noFill/>
            <a:ln>
              <a:solidFill>
                <a:schemeClr val="tx1"/>
              </a:solidFill>
            </a:ln>
          </p:spPr>
          <p:txBody>
            <a:bodyPr wrap="square" rtlCol="0">
              <a:spAutoFit/>
            </a:bodyPr>
            <a:lstStyle/>
            <a:p>
              <a:r>
                <a:rPr lang="en-US" sz="1200" b="1" dirty="0" smtClean="0">
                  <a:solidFill>
                    <a:srgbClr val="000000"/>
                  </a:solidFill>
                </a:rPr>
                <a:t>Fall, 2013: Stakeholders online </a:t>
              </a:r>
              <a:r>
                <a:rPr lang="en-US" sz="1200" b="1" dirty="0">
                  <a:solidFill>
                    <a:srgbClr val="000000"/>
                  </a:solidFill>
                </a:rPr>
                <a:t>s</a:t>
              </a:r>
              <a:r>
                <a:rPr lang="en-US" sz="1200" b="1" dirty="0" smtClean="0">
                  <a:solidFill>
                    <a:srgbClr val="000000"/>
                  </a:solidFill>
                </a:rPr>
                <a:t>urvey</a:t>
              </a:r>
              <a:endParaRPr lang="en-US" sz="1200" b="1" dirty="0">
                <a:solidFill>
                  <a:srgbClr val="000000"/>
                </a:solidFill>
              </a:endParaRPr>
            </a:p>
          </p:txBody>
        </p:sp>
        <p:sp>
          <p:nvSpPr>
            <p:cNvPr id="35" name="Diamond 34"/>
            <p:cNvSpPr/>
            <p:nvPr/>
          </p:nvSpPr>
          <p:spPr bwMode="auto">
            <a:xfrm>
              <a:off x="2761396" y="2849880"/>
              <a:ext cx="232012" cy="274320"/>
            </a:xfrm>
            <a:prstGeom prst="diamond">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z="2400" smtClean="0">
                <a:solidFill>
                  <a:srgbClr val="000000"/>
                </a:solidFill>
              </a:endParaRPr>
            </a:p>
          </p:txBody>
        </p:sp>
      </p:grpSp>
      <p:grpSp>
        <p:nvGrpSpPr>
          <p:cNvPr id="50" name="Group 49"/>
          <p:cNvGrpSpPr/>
          <p:nvPr/>
        </p:nvGrpSpPr>
        <p:grpSpPr>
          <a:xfrm>
            <a:off x="4800600" y="789110"/>
            <a:ext cx="1505804" cy="1447800"/>
            <a:chOff x="4818796" y="1676400"/>
            <a:chExt cx="1505804" cy="1447800"/>
          </a:xfrm>
        </p:grpSpPr>
        <p:cxnSp>
          <p:nvCxnSpPr>
            <p:cNvPr id="37" name="Straight Connector 36"/>
            <p:cNvCxnSpPr/>
            <p:nvPr/>
          </p:nvCxnSpPr>
          <p:spPr bwMode="auto">
            <a:xfrm flipV="1">
              <a:off x="4931281" y="2462790"/>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p:cNvSpPr txBox="1"/>
            <p:nvPr/>
          </p:nvSpPr>
          <p:spPr>
            <a:xfrm>
              <a:off x="4914332" y="1676400"/>
              <a:ext cx="1410268" cy="830997"/>
            </a:xfrm>
            <a:prstGeom prst="rect">
              <a:avLst/>
            </a:prstGeom>
            <a:noFill/>
            <a:ln>
              <a:solidFill>
                <a:schemeClr val="tx1"/>
              </a:solidFill>
            </a:ln>
          </p:spPr>
          <p:txBody>
            <a:bodyPr wrap="square" rtlCol="0">
              <a:spAutoFit/>
            </a:bodyPr>
            <a:lstStyle/>
            <a:p>
              <a:r>
                <a:rPr lang="en-US" sz="1200" b="1" dirty="0" smtClean="0">
                  <a:solidFill>
                    <a:srgbClr val="000000"/>
                  </a:solidFill>
                </a:rPr>
                <a:t>June, 2014: First draft released following interagency review</a:t>
              </a:r>
              <a:endParaRPr lang="en-US" sz="1200" b="1" dirty="0">
                <a:solidFill>
                  <a:srgbClr val="000000"/>
                </a:solidFill>
              </a:endParaRPr>
            </a:p>
          </p:txBody>
        </p:sp>
        <p:sp>
          <p:nvSpPr>
            <p:cNvPr id="39" name="Diamond 38"/>
            <p:cNvSpPr/>
            <p:nvPr/>
          </p:nvSpPr>
          <p:spPr bwMode="auto">
            <a:xfrm>
              <a:off x="4818796" y="2849880"/>
              <a:ext cx="232012" cy="274320"/>
            </a:xfrm>
            <a:prstGeom prst="diamond">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z="2400" smtClean="0">
                <a:solidFill>
                  <a:srgbClr val="000000"/>
                </a:solidFill>
              </a:endParaRPr>
            </a:p>
          </p:txBody>
        </p:sp>
      </p:grpSp>
      <p:sp>
        <p:nvSpPr>
          <p:cNvPr id="44" name="TextBox 43"/>
          <p:cNvSpPr txBox="1"/>
          <p:nvPr/>
        </p:nvSpPr>
        <p:spPr>
          <a:xfrm>
            <a:off x="0" y="2371278"/>
            <a:ext cx="568660" cy="276999"/>
          </a:xfrm>
          <a:prstGeom prst="rect">
            <a:avLst/>
          </a:prstGeom>
          <a:noFill/>
        </p:spPr>
        <p:txBody>
          <a:bodyPr wrap="square" rtlCol="0">
            <a:spAutoFit/>
          </a:bodyPr>
          <a:lstStyle/>
          <a:p>
            <a:pPr algn="ctr"/>
            <a:r>
              <a:rPr lang="en-US" sz="1200" b="1" dirty="0" smtClean="0">
                <a:solidFill>
                  <a:srgbClr val="FF0000"/>
                </a:solidFill>
              </a:rPr>
              <a:t>2010</a:t>
            </a:r>
            <a:endParaRPr lang="en-US" sz="1200" b="1" dirty="0">
              <a:solidFill>
                <a:srgbClr val="FF0000"/>
              </a:solidFill>
            </a:endParaRPr>
          </a:p>
        </p:txBody>
      </p:sp>
      <p:sp>
        <p:nvSpPr>
          <p:cNvPr id="46" name="Diamond 45"/>
          <p:cNvSpPr/>
          <p:nvPr/>
        </p:nvSpPr>
        <p:spPr bwMode="auto">
          <a:xfrm>
            <a:off x="7894072" y="1962590"/>
            <a:ext cx="232012" cy="274320"/>
          </a:xfrm>
          <a:prstGeom prst="diamond">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z="2400" smtClean="0">
              <a:solidFill>
                <a:srgbClr val="000000"/>
              </a:solidFill>
            </a:endParaRPr>
          </a:p>
        </p:txBody>
      </p:sp>
      <p:cxnSp>
        <p:nvCxnSpPr>
          <p:cNvPr id="47" name="Straight Connector 46"/>
          <p:cNvCxnSpPr/>
          <p:nvPr/>
        </p:nvCxnSpPr>
        <p:spPr bwMode="auto">
          <a:xfrm flipV="1">
            <a:off x="8003287" y="1599743"/>
            <a:ext cx="0" cy="381457"/>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p:cNvSpPr txBox="1"/>
          <p:nvPr/>
        </p:nvSpPr>
        <p:spPr>
          <a:xfrm>
            <a:off x="7996429" y="789110"/>
            <a:ext cx="1147571" cy="830997"/>
          </a:xfrm>
          <a:prstGeom prst="rect">
            <a:avLst/>
          </a:prstGeom>
          <a:noFill/>
          <a:ln>
            <a:solidFill>
              <a:schemeClr val="tx1"/>
            </a:solidFill>
          </a:ln>
        </p:spPr>
        <p:txBody>
          <a:bodyPr wrap="square" rtlCol="0">
            <a:spAutoFit/>
          </a:bodyPr>
          <a:lstStyle/>
          <a:p>
            <a:r>
              <a:rPr lang="en-US" sz="1200" b="1" dirty="0" smtClean="0">
                <a:solidFill>
                  <a:srgbClr val="000000"/>
                </a:solidFill>
              </a:rPr>
              <a:t>Nov 3, 2014:</a:t>
            </a:r>
          </a:p>
          <a:p>
            <a:r>
              <a:rPr lang="en-US" sz="1200" b="1" dirty="0" smtClean="0">
                <a:solidFill>
                  <a:srgbClr val="000000"/>
                </a:solidFill>
              </a:rPr>
              <a:t>Meeting with ASTS on next steps</a:t>
            </a:r>
          </a:p>
        </p:txBody>
      </p:sp>
      <p:sp>
        <p:nvSpPr>
          <p:cNvPr id="51" name="Diamond 50"/>
          <p:cNvSpPr/>
          <p:nvPr/>
        </p:nvSpPr>
        <p:spPr bwMode="auto">
          <a:xfrm>
            <a:off x="8911988" y="1951643"/>
            <a:ext cx="232012" cy="274320"/>
          </a:xfrm>
          <a:prstGeom prst="diamond">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z="2400" smtClean="0">
              <a:solidFill>
                <a:srgbClr val="000000"/>
              </a:solidFill>
            </a:endParaRPr>
          </a:p>
        </p:txBody>
      </p:sp>
      <p:grpSp>
        <p:nvGrpSpPr>
          <p:cNvPr id="52" name="Group 51"/>
          <p:cNvGrpSpPr/>
          <p:nvPr/>
        </p:nvGrpSpPr>
        <p:grpSpPr>
          <a:xfrm>
            <a:off x="8010078" y="2236910"/>
            <a:ext cx="1017917" cy="2311754"/>
            <a:chOff x="1003739" y="3759554"/>
            <a:chExt cx="811269" cy="3667627"/>
          </a:xfrm>
        </p:grpSpPr>
        <p:cxnSp>
          <p:nvCxnSpPr>
            <p:cNvPr id="53" name="Straight Connector 52"/>
            <p:cNvCxnSpPr/>
            <p:nvPr/>
          </p:nvCxnSpPr>
          <p:spPr bwMode="auto">
            <a:xfrm flipV="1">
              <a:off x="1815008" y="3759554"/>
              <a:ext cx="0" cy="1476821"/>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Box 53"/>
            <p:cNvSpPr txBox="1"/>
            <p:nvPr/>
          </p:nvSpPr>
          <p:spPr>
            <a:xfrm>
              <a:off x="1003739" y="5229869"/>
              <a:ext cx="811269" cy="2197312"/>
            </a:xfrm>
            <a:prstGeom prst="rect">
              <a:avLst/>
            </a:prstGeom>
            <a:noFill/>
            <a:ln>
              <a:solidFill>
                <a:schemeClr val="tx1"/>
              </a:solidFill>
            </a:ln>
          </p:spPr>
          <p:txBody>
            <a:bodyPr wrap="square" rtlCol="0">
              <a:spAutoFit/>
            </a:bodyPr>
            <a:lstStyle/>
            <a:p>
              <a:r>
                <a:rPr lang="en-US" sz="1200" b="1" dirty="0" smtClean="0">
                  <a:solidFill>
                    <a:srgbClr val="000000"/>
                  </a:solidFill>
                </a:rPr>
                <a:t>Jan 19, 2015: </a:t>
              </a:r>
              <a:r>
                <a:rPr lang="en-US" sz="1200" b="1" dirty="0">
                  <a:solidFill>
                    <a:srgbClr val="000000"/>
                  </a:solidFill>
                </a:rPr>
                <a:t>R</a:t>
              </a:r>
              <a:r>
                <a:rPr lang="en-US" sz="1200" b="1" dirty="0" smtClean="0">
                  <a:solidFill>
                    <a:srgbClr val="000000"/>
                  </a:solidFill>
                </a:rPr>
                <a:t>eceived Workshop participants comments on the draft Strategy</a:t>
              </a:r>
              <a:endParaRPr lang="en-US" sz="1200" b="1" dirty="0">
                <a:solidFill>
                  <a:srgbClr val="000000"/>
                </a:solidFill>
              </a:endParaRPr>
            </a:p>
          </p:txBody>
        </p:sp>
      </p:grpSp>
      <p:sp>
        <p:nvSpPr>
          <p:cNvPr id="55" name="Content Placeholder 2"/>
          <p:cNvSpPr>
            <a:spLocks noGrp="1"/>
          </p:cNvSpPr>
          <p:nvPr>
            <p:ph idx="1"/>
          </p:nvPr>
        </p:nvSpPr>
        <p:spPr>
          <a:xfrm>
            <a:off x="0" y="4419600"/>
            <a:ext cx="9144000" cy="2057400"/>
          </a:xfrm>
        </p:spPr>
        <p:txBody>
          <a:bodyPr>
            <a:noAutofit/>
          </a:bodyPr>
          <a:lstStyle/>
          <a:p>
            <a:pPr marL="0" indent="0">
              <a:spcBef>
                <a:spcPts val="0"/>
              </a:spcBef>
              <a:buNone/>
            </a:pPr>
            <a:r>
              <a:rPr lang="en-US" sz="2000" b="1" dirty="0" smtClean="0"/>
              <a:t>Current Status</a:t>
            </a:r>
          </a:p>
          <a:p>
            <a:pPr marL="228600" indent="-228600">
              <a:spcBef>
                <a:spcPts val="0"/>
              </a:spcBef>
              <a:buFont typeface="Arial"/>
              <a:buChar char="•"/>
            </a:pPr>
            <a:r>
              <a:rPr lang="en-US" sz="2000" dirty="0" smtClean="0"/>
              <a:t>Addressing comments received from the stakeholders</a:t>
            </a:r>
          </a:p>
          <a:p>
            <a:pPr marL="0" indent="0">
              <a:spcBef>
                <a:spcPts val="0"/>
              </a:spcBef>
              <a:buNone/>
            </a:pPr>
            <a:endParaRPr lang="en-US" sz="2000" b="1" dirty="0" smtClean="0"/>
          </a:p>
          <a:p>
            <a:pPr marL="0" indent="0">
              <a:spcBef>
                <a:spcPts val="0"/>
              </a:spcBef>
              <a:buNone/>
            </a:pPr>
            <a:r>
              <a:rPr lang="en-US" sz="2000" b="1" dirty="0" smtClean="0"/>
              <a:t>Next Step</a:t>
            </a:r>
            <a:endParaRPr lang="en-US" sz="2000" dirty="0" smtClean="0"/>
          </a:p>
          <a:p>
            <a:pPr>
              <a:spcBef>
                <a:spcPts val="0"/>
              </a:spcBef>
            </a:pPr>
            <a:r>
              <a:rPr lang="en-US" sz="2000" dirty="0" smtClean="0"/>
              <a:t>Conduct another round of D&amp;A review</a:t>
            </a:r>
          </a:p>
          <a:p>
            <a:pPr>
              <a:spcBef>
                <a:spcPts val="0"/>
              </a:spcBef>
            </a:pPr>
            <a:r>
              <a:rPr lang="en-US" sz="2000" dirty="0" smtClean="0"/>
              <a:t>Secure review and approval from ASTS and </a:t>
            </a:r>
            <a:r>
              <a:rPr lang="en-US" sz="2000" dirty="0" err="1" smtClean="0"/>
              <a:t>CoT</a:t>
            </a:r>
            <a:r>
              <a:rPr lang="en-US" sz="2000" dirty="0" smtClean="0"/>
              <a:t>/NSTC for Strategy release</a:t>
            </a:r>
            <a:endParaRPr lang="en-US" sz="2000" dirty="0"/>
          </a:p>
        </p:txBody>
      </p:sp>
    </p:spTree>
    <p:extLst>
      <p:ext uri="{BB962C8B-B14F-4D97-AF65-F5344CB8AC3E}">
        <p14:creationId xmlns:p14="http://schemas.microsoft.com/office/powerpoint/2010/main" val="7053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289C86-89BF-4871-8553-AE0466B9CB2F}"/>
</file>

<file path=customXml/itemProps2.xml><?xml version="1.0" encoding="utf-8"?>
<ds:datastoreItem xmlns:ds="http://schemas.openxmlformats.org/officeDocument/2006/customXml" ds:itemID="{787DB6B3-5FD1-4B4F-8F21-65C6878EEFE9}"/>
</file>

<file path=customXml/itemProps3.xml><?xml version="1.0" encoding="utf-8"?>
<ds:datastoreItem xmlns:ds="http://schemas.openxmlformats.org/officeDocument/2006/customXml" ds:itemID="{E0FF2A96-E8E6-44E8-8489-1B1DC3D15F48}"/>
</file>

<file path=docProps/app.xml><?xml version="1.0" encoding="utf-8"?>
<Properties xmlns="http://schemas.openxmlformats.org/officeDocument/2006/extended-properties" xmlns:vt="http://schemas.openxmlformats.org/officeDocument/2006/docPropsVTypes">
  <TotalTime>10420</TotalTime>
  <Words>1516</Words>
  <Application>Microsoft Office PowerPoint</Application>
  <PresentationFormat>On-screen Show (4:3)</PresentationFormat>
  <Paragraphs>258</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Development of National Alternative Jet Fuels (AJF) R&amp;D Strategy – An Update  Research, Development, Demonstration, and Deployment Challenges, Opportunities, and Strategic Way Forward</vt:lpstr>
      <vt:lpstr>Presentation Outline</vt:lpstr>
      <vt:lpstr>NAJFS - Background</vt:lpstr>
      <vt:lpstr>PowerPoint Presentation</vt:lpstr>
      <vt:lpstr>PowerPoint Presentation</vt:lpstr>
      <vt:lpstr>Development of National Alternative Jet Fuels (AJF) R&amp;D Strategy</vt:lpstr>
      <vt:lpstr>PowerPoint Presentation</vt:lpstr>
      <vt:lpstr>PowerPoint Presentation</vt:lpstr>
      <vt:lpstr>Strategy Development: Timeline and Process for Information Collection</vt:lpstr>
      <vt:lpstr>PowerPoint Presentation</vt:lpstr>
      <vt:lpstr>US Agencies recognize the complex, inter-related nature of the alternative jet fuel enterprise.</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Mohan L Gupta</dc:creator>
  <cp:lastModifiedBy>Gupta, Mohan L (FAA)</cp:lastModifiedBy>
  <cp:revision>510</cp:revision>
  <cp:lastPrinted>2015-02-27T13:44:32Z</cp:lastPrinted>
  <dcterms:created xsi:type="dcterms:W3CDTF">2013-03-28T13:05:27Z</dcterms:created>
  <dcterms:modified xsi:type="dcterms:W3CDTF">2015-03-03T13:35:59Z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