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slideMasters/slideMaster2.xml" ContentType="application/vnd.openxmlformats-officedocument.presentationml.slideMaster+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Lst>
  <p:notesMasterIdLst>
    <p:notesMasterId r:id="rId12"/>
  </p:notesMasterIdLst>
  <p:handoutMasterIdLst>
    <p:handoutMasterId r:id="rId13"/>
  </p:handoutMasterIdLst>
  <p:sldIdLst>
    <p:sldId id="273" r:id="rId3"/>
    <p:sldId id="280" r:id="rId4"/>
    <p:sldId id="274" r:id="rId5"/>
    <p:sldId id="279" r:id="rId6"/>
    <p:sldId id="282" r:id="rId7"/>
    <p:sldId id="275" r:id="rId8"/>
    <p:sldId id="276" r:id="rId9"/>
    <p:sldId id="277" r:id="rId10"/>
    <p:sldId id="281" r:id="rId11"/>
  </p:sldIdLst>
  <p:sldSz cx="9144000" cy="6858000" type="screen4x3"/>
  <p:notesSz cx="68580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80"/>
            <p14:sldId id="274"/>
            <p14:sldId id="279"/>
            <p14:sldId id="282"/>
            <p14:sldId id="275"/>
            <p14:sldId id="276"/>
            <p14:sldId id="277"/>
            <p14:sldId id="28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22" autoAdjust="0"/>
    <p:restoredTop sz="85049" autoAdjust="0"/>
  </p:normalViewPr>
  <p:slideViewPr>
    <p:cSldViewPr snapToGrid="0">
      <p:cViewPr varScale="1">
        <p:scale>
          <a:sx n="90" d="100"/>
          <a:sy n="90" d="100"/>
        </p:scale>
        <p:origin x="-1422" y="-108"/>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3</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buFontTx/>
              <a:buNone/>
            </a:pPr>
            <a:r>
              <a:rPr lang="en-US" sz="1200" b="1" dirty="0" smtClean="0"/>
              <a:t>EAG</a:t>
            </a:r>
            <a:r>
              <a:rPr lang="en-US" sz="1200" dirty="0" smtClean="0"/>
              <a:t> – oversees aspects of the GMBM</a:t>
            </a:r>
          </a:p>
          <a:p>
            <a:pPr marL="274320" indent="-171450">
              <a:spcBef>
                <a:spcPts val="0"/>
              </a:spcBef>
              <a:buFont typeface="Arial" charset="0"/>
              <a:buChar char="•"/>
            </a:pPr>
            <a:r>
              <a:rPr lang="en-US" sz="1200" dirty="0" smtClean="0"/>
              <a:t>Develops a “</a:t>
            </a:r>
            <a:r>
              <a:rPr lang="en-US" sz="1200" dirty="0" err="1" smtClean="0"/>
              <a:t>strawman</a:t>
            </a:r>
            <a:r>
              <a:rPr lang="en-US" sz="1200" dirty="0" smtClean="0"/>
              <a:t>” proposal to form the basis of the GMBM</a:t>
            </a:r>
          </a:p>
          <a:p>
            <a:pPr marL="274320" indent="-171450">
              <a:spcBef>
                <a:spcPts val="0"/>
              </a:spcBef>
              <a:buFont typeface="Arial" charset="0"/>
              <a:buChar char="•"/>
            </a:pPr>
            <a:r>
              <a:rPr lang="en-US" sz="1200" dirty="0" smtClean="0"/>
              <a:t>Requests analysis of GMBM elements</a:t>
            </a:r>
          </a:p>
          <a:p>
            <a:pPr marL="274320" indent="-171450">
              <a:spcBef>
                <a:spcPts val="0"/>
              </a:spcBef>
              <a:buFont typeface="Arial" charset="0"/>
              <a:buChar char="•"/>
            </a:pPr>
            <a:r>
              <a:rPr lang="en-US" sz="1200" dirty="0" smtClean="0"/>
              <a:t>Organizing GLADs</a:t>
            </a:r>
          </a:p>
          <a:p>
            <a:pPr marL="0" lvl="1">
              <a:spcBef>
                <a:spcPts val="600"/>
              </a:spcBef>
              <a:spcAft>
                <a:spcPts val="600"/>
              </a:spcAft>
              <a:buNone/>
            </a:pPr>
            <a:endParaRPr lang="en-US" sz="1200" b="1" dirty="0" smtClean="0">
              <a:solidFill>
                <a:srgbClr val="000000"/>
              </a:solidFill>
            </a:endParaRPr>
          </a:p>
          <a:p>
            <a:pPr marL="0" lvl="1">
              <a:spcBef>
                <a:spcPts val="600"/>
              </a:spcBef>
              <a:spcAft>
                <a:spcPts val="600"/>
              </a:spcAft>
              <a:buNone/>
            </a:pPr>
            <a:endParaRPr lang="en-US" sz="1200" b="1" dirty="0" smtClean="0">
              <a:solidFill>
                <a:srgbClr val="000000"/>
              </a:solidFill>
            </a:endParaRPr>
          </a:p>
          <a:p>
            <a:pPr marL="0" lvl="1">
              <a:spcBef>
                <a:spcPts val="600"/>
              </a:spcBef>
              <a:spcAft>
                <a:spcPts val="600"/>
              </a:spcAft>
              <a:buNone/>
            </a:pPr>
            <a:r>
              <a:rPr lang="en-US" sz="1200" b="1" dirty="0" smtClean="0">
                <a:solidFill>
                  <a:srgbClr val="000000"/>
                </a:solidFill>
              </a:rPr>
              <a:t>GMTF</a:t>
            </a:r>
            <a:r>
              <a:rPr lang="en-US" sz="1200" dirty="0" smtClean="0">
                <a:solidFill>
                  <a:srgbClr val="000000"/>
                </a:solidFill>
              </a:rPr>
              <a:t> - provides recommendations on the technical aspects of the GMBM design elements:</a:t>
            </a:r>
          </a:p>
          <a:p>
            <a:pPr marL="274320" lvl="2" indent="-176213" eaLnBrk="0" hangingPunct="0">
              <a:spcBef>
                <a:spcPts val="0"/>
              </a:spcBef>
              <a:spcAft>
                <a:spcPts val="0"/>
              </a:spcAft>
              <a:defRPr/>
            </a:pPr>
            <a:r>
              <a:rPr lang="en-US" sz="1200" kern="0" dirty="0" smtClean="0">
                <a:solidFill>
                  <a:srgbClr val="000000"/>
                </a:solidFill>
              </a:rPr>
              <a:t>Recommendations on “offset eligibility criteria”</a:t>
            </a:r>
          </a:p>
          <a:p>
            <a:pPr marL="274320" lvl="2" indent="-176213" eaLnBrk="0" hangingPunct="0">
              <a:spcBef>
                <a:spcPts val="0"/>
              </a:spcBef>
              <a:spcAft>
                <a:spcPts val="0"/>
              </a:spcAft>
              <a:defRPr/>
            </a:pPr>
            <a:r>
              <a:rPr lang="en-US" sz="1200" kern="0" dirty="0" smtClean="0">
                <a:solidFill>
                  <a:srgbClr val="000000"/>
                </a:solidFill>
              </a:rPr>
              <a:t>Recommendations for “monitoring, reporting, and verification”</a:t>
            </a:r>
          </a:p>
          <a:p>
            <a:pPr marL="274320" lvl="2" indent="-176213" eaLnBrk="0" hangingPunct="0">
              <a:spcBef>
                <a:spcPts val="0"/>
              </a:spcBef>
              <a:spcAft>
                <a:spcPts val="0"/>
              </a:spcAft>
              <a:defRPr/>
            </a:pPr>
            <a:r>
              <a:rPr lang="en-US" sz="1200" kern="0" dirty="0" smtClean="0">
                <a:solidFill>
                  <a:srgbClr val="000000"/>
                </a:solidFill>
              </a:rPr>
              <a:t>Analysis of design elements of the </a:t>
            </a:r>
            <a:r>
              <a:rPr lang="en-US" sz="1200" kern="0" dirty="0" err="1" smtClean="0">
                <a:solidFill>
                  <a:srgbClr val="000000"/>
                </a:solidFill>
              </a:rPr>
              <a:t>Strawman</a:t>
            </a:r>
            <a:endParaRPr lang="en-US" sz="1200" kern="0" dirty="0" smtClean="0">
              <a:solidFill>
                <a:srgbClr val="000000"/>
              </a:solidFill>
            </a:endParaRPr>
          </a:p>
          <a:p>
            <a:endParaRPr lang="en-US" dirty="0" smtClean="0"/>
          </a:p>
          <a:p>
            <a:pPr marL="0" marR="0" lvl="3" indent="0" algn="l" defTabSz="914400" rtl="0" eaLnBrk="1" fontAlgn="base" latinLnBrk="0" hangingPunct="1">
              <a:lnSpc>
                <a:spcPct val="100000"/>
              </a:lnSpc>
              <a:spcBef>
                <a:spcPct val="30000"/>
              </a:spcBef>
              <a:spcAft>
                <a:spcPct val="0"/>
              </a:spcAft>
              <a:buClrTx/>
              <a:buSzTx/>
              <a:buFontTx/>
              <a:buNone/>
              <a:tabLst/>
              <a:defRPr/>
            </a:pPr>
            <a:r>
              <a:rPr lang="en-US" sz="1700" b="1" kern="0" dirty="0" err="1" smtClean="0">
                <a:solidFill>
                  <a:srgbClr val="000000"/>
                </a:solidFill>
              </a:rPr>
              <a:t>Strawman</a:t>
            </a:r>
            <a:r>
              <a:rPr lang="en-US" sz="1700" kern="0" dirty="0" smtClean="0">
                <a:solidFill>
                  <a:srgbClr val="000000"/>
                </a:solidFill>
              </a:rPr>
              <a:t>: </a:t>
            </a:r>
            <a:r>
              <a:rPr lang="en-US" sz="1700" i="0" kern="0" dirty="0" smtClean="0">
                <a:solidFill>
                  <a:srgbClr val="000000"/>
                </a:solidFill>
              </a:rPr>
              <a:t>A living document that is intended to generate discussion of its advantages and disadvantages and to provoke the generation of new or better proposals.</a:t>
            </a:r>
          </a:p>
          <a:p>
            <a:pPr marL="0" marR="0" lvl="1" indent="0" algn="l" defTabSz="914400" rtl="0" eaLnBrk="1" fontAlgn="base" latinLnBrk="0" hangingPunct="1">
              <a:lnSpc>
                <a:spcPct val="100000"/>
              </a:lnSpc>
              <a:spcBef>
                <a:spcPct val="30000"/>
              </a:spcBef>
              <a:spcAft>
                <a:spcPct val="0"/>
              </a:spcAft>
              <a:buClrTx/>
              <a:buSzTx/>
              <a:buFontTx/>
              <a:buNone/>
              <a:tabLst/>
              <a:defRPr/>
            </a:pPr>
            <a:r>
              <a:rPr lang="en-US" dirty="0" smtClean="0"/>
              <a:t>The intent of using the </a:t>
            </a:r>
            <a:r>
              <a:rPr lang="en-US" dirty="0" err="1" smtClean="0"/>
              <a:t>Strawman</a:t>
            </a:r>
            <a:r>
              <a:rPr lang="en-US" dirty="0" smtClean="0"/>
              <a:t> is to avoid starting from scratch and instead starting with a relatively detailed design for a measure that has the potential for broad support from countries and IATA.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4</a:t>
            </a:fld>
            <a:endParaRPr lang="en-US"/>
          </a:p>
        </p:txBody>
      </p:sp>
    </p:spTree>
    <p:extLst>
      <p:ext uri="{BB962C8B-B14F-4D97-AF65-F5344CB8AC3E}">
        <p14:creationId xmlns:p14="http://schemas.microsoft.com/office/powerpoint/2010/main" val="1202536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Pursuant to the President’s memorandum of August 11, 1960 (and related Executive Order No. 10883 from 1960), the Interagency Group on International Aviation (IGIA) was established to facilitate coordinated recommendations to the Secretary of State on issues pertaining to international aviation.  The DOT/FAA is the chair of IGIA, and as such, the FAA represents the U.S. </a:t>
            </a:r>
            <a:r>
              <a:rPr lang="en-US" smtClean="0"/>
              <a:t>on environmental matters at CAEP. </a:t>
            </a:r>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6</a:t>
            </a:fld>
            <a:endParaRPr lang="en-US"/>
          </a:p>
        </p:txBody>
      </p:sp>
    </p:spTree>
    <p:extLst>
      <p:ext uri="{BB962C8B-B14F-4D97-AF65-F5344CB8AC3E}">
        <p14:creationId xmlns:p14="http://schemas.microsoft.com/office/powerpoint/2010/main" val="233208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dirty="0" smtClean="0">
                <a:solidFill>
                  <a:schemeClr val="accent2"/>
                </a:solidFill>
              </a:rPr>
              <a:t>These calls are also generally attended by members of the “interagency team,” which allows for further collaboration among stakeholders and government.</a:t>
            </a:r>
          </a:p>
          <a:p>
            <a:endParaRPr lang="en-US" b="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dirty="0" smtClean="0"/>
              <a:t>FAA also strives to be available to stakeholders as needed and frequently hosts stakeholders for meetings and provides briefings as requested.</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b="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dirty="0" smtClean="0"/>
              <a:t>FAA hosts monthly stakeholder calls to provide updates on GMBM work and ask questions and express concerns.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b="1" dirty="0" smtClean="0"/>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7</a:t>
            </a:fld>
            <a:endParaRPr lang="en-US"/>
          </a:p>
        </p:txBody>
      </p:sp>
    </p:spTree>
    <p:extLst>
      <p:ext uri="{BB962C8B-B14F-4D97-AF65-F5344CB8AC3E}">
        <p14:creationId xmlns:p14="http://schemas.microsoft.com/office/powerpoint/2010/main" val="1752244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dirty="0" smtClean="0"/>
              <a:t>The GMTF is the technical body analyzing aspects of the GMBM</a:t>
            </a:r>
          </a:p>
          <a:p>
            <a:r>
              <a:rPr lang="en-US" dirty="0" smtClean="0"/>
              <a:t>- U.S. experts play a key role in these analyses</a:t>
            </a:r>
          </a:p>
          <a:p>
            <a:endParaRPr lang="en-US" dirty="0" smtClean="0"/>
          </a:p>
        </p:txBody>
      </p:sp>
      <p:sp>
        <p:nvSpPr>
          <p:cNvPr id="4" name="Slide Number Placeholder 3"/>
          <p:cNvSpPr>
            <a:spLocks noGrp="1"/>
          </p:cNvSpPr>
          <p:nvPr>
            <p:ph type="sldNum" sz="quarter" idx="10"/>
          </p:nvPr>
        </p:nvSpPr>
        <p:spPr/>
        <p:txBody>
          <a:bodyPr/>
          <a:lstStyle/>
          <a:p>
            <a:fld id="{55D68406-F15C-4303-97CE-0E3EE59880C4}" type="slidenum">
              <a:rPr lang="en-US" smtClean="0"/>
              <a:pPr/>
              <a:t>8</a:t>
            </a:fld>
            <a:endParaRPr lang="en-US"/>
          </a:p>
        </p:txBody>
      </p:sp>
    </p:spTree>
    <p:extLst>
      <p:ext uri="{BB962C8B-B14F-4D97-AF65-F5344CB8AC3E}">
        <p14:creationId xmlns:p14="http://schemas.microsoft.com/office/powerpoint/2010/main" val="15251363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PPT template photo_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1523" y="10411"/>
            <a:ext cx="4761999" cy="6858000"/>
          </a:xfrm>
          <a:prstGeom prst="rect">
            <a:avLst/>
          </a:prstGeom>
        </p:spPr>
      </p:pic>
      <p:sp>
        <p:nvSpPr>
          <p:cNvPr id="63490" name="Rectangle 1026"/>
          <p:cNvSpPr>
            <a:spLocks noGrp="1" noChangeArrowheads="1"/>
          </p:cNvSpPr>
          <p:nvPr>
            <p:ph type="ctrTitle"/>
          </p:nvPr>
        </p:nvSpPr>
        <p:spPr>
          <a:xfrm>
            <a:off x="227476" y="354380"/>
            <a:ext cx="4134369" cy="1395412"/>
          </a:xfrm>
        </p:spPr>
        <p:txBody>
          <a:bodyPr anchor="t"/>
          <a:lstStyle>
            <a:lvl1pPr>
              <a:defRPr/>
            </a:lvl1pPr>
          </a:lstStyle>
          <a:p>
            <a:pPr lvl="0"/>
            <a:r>
              <a:rPr lang="en-US" noProof="0" dirty="0" smtClean="0"/>
              <a:t>Select to edit master title</a:t>
            </a:r>
          </a:p>
        </p:txBody>
      </p:sp>
      <p:sp>
        <p:nvSpPr>
          <p:cNvPr id="63491" name="Rectangle 1027"/>
          <p:cNvSpPr>
            <a:spLocks noGrp="1" noChangeArrowheads="1"/>
          </p:cNvSpPr>
          <p:nvPr>
            <p:ph type="subTitle" idx="1"/>
          </p:nvPr>
        </p:nvSpPr>
        <p:spPr>
          <a:xfrm>
            <a:off x="230651" y="1795830"/>
            <a:ext cx="4108027" cy="1067092"/>
          </a:xfrm>
        </p:spPr>
        <p:txBody>
          <a:bodyPr/>
          <a:lstStyle>
            <a:lvl1pPr marL="0" indent="0">
              <a:buFontTx/>
              <a:buNone/>
              <a:defRPr sz="3200">
                <a:solidFill>
                  <a:schemeClr val="bg2"/>
                </a:solidFill>
              </a:defRPr>
            </a:lvl1pPr>
          </a:lstStyle>
          <a:p>
            <a:pPr lvl="0"/>
            <a:r>
              <a:rPr lang="en-US" noProof="0" dirty="0" smtClean="0"/>
              <a:t>Select to edit master subtitle</a:t>
            </a:r>
          </a:p>
        </p:txBody>
      </p:sp>
      <p:sp>
        <p:nvSpPr>
          <p:cNvPr id="63515" name="Text Box 1051"/>
          <p:cNvSpPr txBox="1">
            <a:spLocks noChangeArrowheads="1"/>
          </p:cNvSpPr>
          <p:nvPr userDrawn="1"/>
        </p:nvSpPr>
        <p:spPr bwMode="auto">
          <a:xfrm>
            <a:off x="270886" y="3393862"/>
            <a:ext cx="405973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5977852" y="177768"/>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grpSp>
        <p:nvGrpSpPr>
          <p:cNvPr id="9" name="Group 25"/>
          <p:cNvGrpSpPr>
            <a:grpSpLocks/>
          </p:cNvGrpSpPr>
          <p:nvPr userDrawn="1"/>
        </p:nvGrpSpPr>
        <p:grpSpPr bwMode="auto">
          <a:xfrm>
            <a:off x="6997474" y="6097937"/>
            <a:ext cx="2047875" cy="660400"/>
            <a:chOff x="3596" y="3859"/>
            <a:chExt cx="1290" cy="416"/>
          </a:xfrm>
        </p:grpSpPr>
        <p:pic>
          <p:nvPicPr>
            <p:cNvPr id="10" name="Picture 26"/>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1" name="Footer Placeholder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12" name="Slide Number Placeholder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bg1">
                    <a:lumMod val="65000"/>
                  </a:schemeClr>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478889" y="6248400"/>
            <a:ext cx="107727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bg1">
                    <a:lumMod val="65000"/>
                  </a:schemeClr>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b="0" i="0">
                <a:solidFill>
                  <a:schemeClr val="accent6"/>
                </a:solidFill>
                <a:latin typeface="Helvetica Neue Medium"/>
                <a:cs typeface="Helvetica Neue Medium"/>
              </a:defRPr>
            </a:lvl1pPr>
          </a:lstStyle>
          <a:p>
            <a:endParaRPr lang="en-US" dirty="0"/>
          </a:p>
        </p:txBody>
      </p:sp>
      <p:sp>
        <p:nvSpPr>
          <p:cNvPr id="56331" name="Rectangle 11"/>
          <p:cNvSpPr>
            <a:spLocks noGrp="1" noChangeArrowheads="1"/>
          </p:cNvSpPr>
          <p:nvPr>
            <p:ph type="sldNum" sz="quarter" idx="4"/>
          </p:nvPr>
        </p:nvSpPr>
        <p:spPr bwMode="auto">
          <a:xfrm>
            <a:off x="7507110" y="6248400"/>
            <a:ext cx="10490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b="0" i="0">
                <a:solidFill>
                  <a:schemeClr val="accent6"/>
                </a:solidFill>
                <a:latin typeface="Helvetica Neue Medium"/>
                <a:cs typeface="Helvetica Neue Medium"/>
              </a:defRPr>
            </a:lvl1pPr>
          </a:lstStyle>
          <a:p>
            <a:fld id="{74438B1A-AF1B-4C8B-993E-1BADE62A2451}" type="slidenum">
              <a:rPr lang="en-US" smtClean="0"/>
              <a:pPr/>
              <a:t>‹#›</a:t>
            </a:fld>
            <a:endParaRPr lang="en-US" dirty="0"/>
          </a:p>
        </p:txBody>
      </p:sp>
      <p:grpSp>
        <p:nvGrpSpPr>
          <p:cNvPr id="56345" name="Group 25"/>
          <p:cNvGrpSpPr>
            <a:grpSpLocks/>
          </p:cNvGrpSpPr>
          <p:nvPr/>
        </p:nvGrpSpPr>
        <p:grpSpPr bwMode="auto">
          <a:xfrm>
            <a:off x="5492289"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p:txBody>
          <a:bodyPr/>
          <a:lstStyle/>
          <a:p>
            <a:r>
              <a:rPr lang="en-US" dirty="0" smtClean="0"/>
              <a:t>R&amp;D Efforts to Support a Global Market-Based Measure</a:t>
            </a:r>
            <a:endParaRPr lang="en-US" dirty="0"/>
          </a:p>
        </p:txBody>
      </p:sp>
      <p:sp>
        <p:nvSpPr>
          <p:cNvPr id="32785" name="Text Box 17"/>
          <p:cNvSpPr txBox="1">
            <a:spLocks noChangeArrowheads="1"/>
          </p:cNvSpPr>
          <p:nvPr/>
        </p:nvSpPr>
        <p:spPr bwMode="auto">
          <a:xfrm>
            <a:off x="1700965" y="3414310"/>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REDAC E&amp;E Subcommittee</a:t>
            </a:r>
            <a:endParaRPr lang="en-US" sz="1600" dirty="0"/>
          </a:p>
        </p:txBody>
      </p:sp>
      <p:sp>
        <p:nvSpPr>
          <p:cNvPr id="32786" name="Text Box 18"/>
          <p:cNvSpPr txBox="1">
            <a:spLocks noChangeArrowheads="1"/>
          </p:cNvSpPr>
          <p:nvPr/>
        </p:nvSpPr>
        <p:spPr bwMode="auto">
          <a:xfrm>
            <a:off x="1688322" y="3794172"/>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Dan Williams</a:t>
            </a:r>
            <a:endParaRPr lang="en-US" sz="1600" dirty="0"/>
          </a:p>
        </p:txBody>
      </p:sp>
      <p:sp>
        <p:nvSpPr>
          <p:cNvPr id="32787" name="Text Box 19"/>
          <p:cNvSpPr txBox="1">
            <a:spLocks noChangeArrowheads="1"/>
          </p:cNvSpPr>
          <p:nvPr/>
        </p:nvSpPr>
        <p:spPr bwMode="auto">
          <a:xfrm>
            <a:off x="1694605" y="4163908"/>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t>17 March 2015</a:t>
            </a:r>
            <a:endParaRPr lang="en-US" sz="1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Background</a:t>
            </a:r>
          </a:p>
          <a:p>
            <a:r>
              <a:rPr lang="en-US" dirty="0" smtClean="0"/>
              <a:t>Market-Based Measures</a:t>
            </a:r>
          </a:p>
          <a:p>
            <a:r>
              <a:rPr lang="en-US" dirty="0" smtClean="0"/>
              <a:t>Collaboration</a:t>
            </a:r>
          </a:p>
          <a:p>
            <a:r>
              <a:rPr lang="en-US" dirty="0" smtClean="0"/>
              <a:t>Engagement</a:t>
            </a:r>
          </a:p>
          <a:p>
            <a:r>
              <a:rPr lang="en-US" dirty="0" smtClean="0"/>
              <a:t>Research</a:t>
            </a:r>
          </a:p>
          <a:p>
            <a:r>
              <a:rPr lang="en-US" dirty="0" smtClean="0"/>
              <a:t>Next Steps</a:t>
            </a:r>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2</a:t>
            </a:fld>
            <a:endParaRPr lang="en-US" dirty="0"/>
          </a:p>
        </p:txBody>
      </p:sp>
    </p:spTree>
    <p:extLst>
      <p:ext uri="{BB962C8B-B14F-4D97-AF65-F5344CB8AC3E}">
        <p14:creationId xmlns:p14="http://schemas.microsoft.com/office/powerpoint/2010/main" val="5583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905" name="Group 80904"/>
          <p:cNvGrpSpPr/>
          <p:nvPr/>
        </p:nvGrpSpPr>
        <p:grpSpPr>
          <a:xfrm>
            <a:off x="6352111" y="3138398"/>
            <a:ext cx="2688377" cy="2794034"/>
            <a:chOff x="6352111" y="3138398"/>
            <a:chExt cx="2688377" cy="2794034"/>
          </a:xfrm>
        </p:grpSpPr>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2111" y="3138398"/>
              <a:ext cx="2688377" cy="27940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0900" name="TextBox 80899"/>
            <p:cNvSpPr txBox="1"/>
            <p:nvPr/>
          </p:nvSpPr>
          <p:spPr bwMode="auto">
            <a:xfrm>
              <a:off x="6797615" y="5102351"/>
              <a:ext cx="178566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200" b="1" dirty="0" smtClean="0">
                  <a:solidFill>
                    <a:schemeClr val="accent2"/>
                  </a:solidFill>
                </a:rPr>
                <a:t>ICAO’s </a:t>
              </a:r>
            </a:p>
            <a:p>
              <a:pPr algn="ctr">
                <a:buFontTx/>
                <a:buNone/>
              </a:pPr>
              <a:r>
                <a:rPr lang="en-US" sz="1200" b="1" dirty="0" smtClean="0">
                  <a:solidFill>
                    <a:schemeClr val="accent2"/>
                  </a:solidFill>
                </a:rPr>
                <a:t>Basket of Measures</a:t>
              </a:r>
              <a:endParaRPr lang="en-US" sz="1200" b="1" dirty="0">
                <a:solidFill>
                  <a:schemeClr val="accent2"/>
                </a:solidFill>
              </a:endParaRPr>
            </a:p>
          </p:txBody>
        </p:sp>
        <p:sp>
          <p:nvSpPr>
            <p:cNvPr id="80901" name="TextBox 80900"/>
            <p:cNvSpPr txBox="1"/>
            <p:nvPr/>
          </p:nvSpPr>
          <p:spPr bwMode="auto">
            <a:xfrm rot="18487238">
              <a:off x="6608868" y="4241974"/>
              <a:ext cx="62451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000" b="1" dirty="0" smtClean="0"/>
                <a:t>GMBM</a:t>
              </a:r>
              <a:endParaRPr lang="en-US" sz="1000" b="1" dirty="0"/>
            </a:p>
          </p:txBody>
        </p:sp>
        <p:sp>
          <p:nvSpPr>
            <p:cNvPr id="80902" name="TextBox 80901"/>
            <p:cNvSpPr txBox="1"/>
            <p:nvPr/>
          </p:nvSpPr>
          <p:spPr bwMode="auto">
            <a:xfrm>
              <a:off x="7099357" y="4215381"/>
              <a:ext cx="5883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200" b="1" dirty="0" smtClean="0"/>
                <a:t>Alt. Fuels</a:t>
              </a:r>
              <a:endParaRPr lang="en-US" sz="1200" b="1" dirty="0"/>
            </a:p>
          </p:txBody>
        </p:sp>
        <p:sp>
          <p:nvSpPr>
            <p:cNvPr id="80903" name="TextBox 80902"/>
            <p:cNvSpPr txBox="1"/>
            <p:nvPr/>
          </p:nvSpPr>
          <p:spPr bwMode="auto">
            <a:xfrm rot="2995922">
              <a:off x="7730717" y="4267137"/>
              <a:ext cx="5756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200" b="1" dirty="0" smtClean="0"/>
                <a:t>Tech.</a:t>
              </a:r>
              <a:endParaRPr lang="en-US" sz="1200" b="1" dirty="0"/>
            </a:p>
          </p:txBody>
        </p:sp>
        <p:sp>
          <p:nvSpPr>
            <p:cNvPr id="80904" name="TextBox 80903"/>
            <p:cNvSpPr txBox="1"/>
            <p:nvPr/>
          </p:nvSpPr>
          <p:spPr bwMode="auto">
            <a:xfrm rot="2383167">
              <a:off x="8283892" y="4287450"/>
              <a:ext cx="52770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200" b="1" dirty="0" smtClean="0"/>
                <a:t>Ops.</a:t>
              </a:r>
              <a:endParaRPr lang="en-US" sz="1200" b="1" dirty="0"/>
            </a:p>
          </p:txBody>
        </p:sp>
      </p:grpSp>
      <p:sp>
        <p:nvSpPr>
          <p:cNvPr id="80898" name="Rectangle 2"/>
          <p:cNvSpPr>
            <a:spLocks noGrp="1" noChangeArrowheads="1"/>
          </p:cNvSpPr>
          <p:nvPr>
            <p:ph type="title"/>
          </p:nvPr>
        </p:nvSpPr>
        <p:spPr/>
        <p:txBody>
          <a:bodyPr/>
          <a:lstStyle/>
          <a:p>
            <a:r>
              <a:rPr lang="en-US" dirty="0" smtClean="0"/>
              <a:t>Background</a:t>
            </a:r>
            <a:endParaRPr lang="en-US" dirty="0"/>
          </a:p>
        </p:txBody>
      </p:sp>
      <p:sp>
        <p:nvSpPr>
          <p:cNvPr id="4" name="Slide Number Placeholder 5"/>
          <p:cNvSpPr>
            <a:spLocks noGrp="1"/>
          </p:cNvSpPr>
          <p:nvPr>
            <p:ph type="sldNum" sz="quarter" idx="4"/>
          </p:nvPr>
        </p:nvSpPr>
        <p:spPr>
          <a:xfrm>
            <a:off x="6636504" y="6248400"/>
            <a:ext cx="1905000" cy="457200"/>
          </a:xfrm>
        </p:spPr>
        <p:txBody>
          <a:bodyPr/>
          <a:lstStyle/>
          <a:p>
            <a:fld id="{B3B1794D-CE01-4982-8A1C-98D478D9AB49}" type="slidenum">
              <a:rPr lang="en-US"/>
              <a:pPr/>
              <a:t>3</a:t>
            </a:fld>
            <a:endParaRPr lang="en-US"/>
          </a:p>
        </p:txBody>
      </p:sp>
      <p:sp>
        <p:nvSpPr>
          <p:cNvPr id="46" name="Rectangle 45"/>
          <p:cNvSpPr/>
          <p:nvPr/>
        </p:nvSpPr>
        <p:spPr>
          <a:xfrm>
            <a:off x="66660" y="1256550"/>
            <a:ext cx="4677499" cy="461665"/>
          </a:xfrm>
          <a:prstGeom prst="rect">
            <a:avLst/>
          </a:prstGeom>
        </p:spPr>
        <p:txBody>
          <a:bodyPr wrap="none">
            <a:spAutoFit/>
          </a:bodyPr>
          <a:lstStyle/>
          <a:p>
            <a:pPr>
              <a:buNone/>
            </a:pPr>
            <a:r>
              <a:rPr lang="en-US" b="1" u="sng" dirty="0" smtClean="0"/>
              <a:t>ICAO’s 38th </a:t>
            </a:r>
            <a:r>
              <a:rPr lang="en-US" b="1" u="sng" dirty="0"/>
              <a:t>General Assembly</a:t>
            </a:r>
          </a:p>
        </p:txBody>
      </p:sp>
      <p:sp>
        <p:nvSpPr>
          <p:cNvPr id="27" name="Rectangle 3"/>
          <p:cNvSpPr txBox="1">
            <a:spLocks noChangeArrowheads="1"/>
          </p:cNvSpPr>
          <p:nvPr/>
        </p:nvSpPr>
        <p:spPr bwMode="auto">
          <a:xfrm>
            <a:off x="2059321" y="1718215"/>
            <a:ext cx="5113982" cy="23674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114300" lvl="1" indent="0">
              <a:spcBef>
                <a:spcPts val="600"/>
              </a:spcBef>
              <a:spcAft>
                <a:spcPts val="0"/>
              </a:spcAft>
              <a:buNone/>
              <a:defRPr/>
            </a:pPr>
            <a:r>
              <a:rPr lang="en-US" sz="2000" dirty="0" smtClean="0"/>
              <a:t>Updated Resolution on Climate Change – </a:t>
            </a:r>
            <a:r>
              <a:rPr lang="en-US" sz="2000" b="1" dirty="0" smtClean="0"/>
              <a:t>A38-18</a:t>
            </a:r>
          </a:p>
          <a:p>
            <a:pPr marL="114300" lvl="1" indent="0">
              <a:spcBef>
                <a:spcPts val="600"/>
              </a:spcBef>
              <a:spcAft>
                <a:spcPts val="0"/>
              </a:spcAft>
              <a:buNone/>
              <a:defRPr/>
            </a:pPr>
            <a:r>
              <a:rPr lang="en-US" sz="2000" dirty="0" smtClean="0"/>
              <a:t>Continued support for a </a:t>
            </a:r>
            <a:r>
              <a:rPr lang="en-US" sz="2000" i="1" u="sng" dirty="0" smtClean="0"/>
              <a:t>basket of measures</a:t>
            </a:r>
            <a:r>
              <a:rPr lang="en-US" sz="2000" dirty="0" smtClean="0"/>
              <a:t>, including: Technology, Operations, Alternative Fuels, and a </a:t>
            </a:r>
            <a:r>
              <a:rPr lang="en-US" sz="2000" u="sng" dirty="0" smtClean="0"/>
              <a:t>Market-Based Measure</a:t>
            </a:r>
            <a:r>
              <a:rPr lang="en-US" sz="2000" dirty="0" smtClean="0"/>
              <a:t> (as a gap filler)</a:t>
            </a:r>
            <a:endParaRPr lang="en-US" sz="2000" u="sng" dirty="0" smtClean="0"/>
          </a:p>
        </p:txBody>
      </p:sp>
      <p:sp>
        <p:nvSpPr>
          <p:cNvPr id="2" name="TextBox 1"/>
          <p:cNvSpPr txBox="1"/>
          <p:nvPr/>
        </p:nvSpPr>
        <p:spPr bwMode="auto">
          <a:xfrm>
            <a:off x="1245165" y="4241259"/>
            <a:ext cx="4170115" cy="1384995"/>
          </a:xfrm>
          <a:prstGeom prst="rect">
            <a:avLst/>
          </a:prstGeom>
          <a:solidFill>
            <a:schemeClr val="accent1"/>
          </a:solidFill>
          <a:ln w="19050">
            <a:solidFill>
              <a:schemeClr val="tx1"/>
            </a:solidFill>
            <a:miter lim="800000"/>
            <a:headEnd/>
            <a:tailEnd/>
          </a:ln>
          <a:effectLst/>
          <a:scene3d>
            <a:camera prst="orthographicFront"/>
            <a:lightRig rig="threePt" dir="t"/>
          </a:scene3d>
          <a:sp3d>
            <a:bevelT w="139700" prst="cross"/>
          </a:sp3d>
          <a:extLst/>
        </p:spPr>
        <p:txBody>
          <a:bodyPr wrap="square" rtlCol="0">
            <a:spAutoFit/>
          </a:bodyPr>
          <a:lstStyle/>
          <a:p>
            <a:pPr marL="91440" lvl="2" algn="ctr">
              <a:spcBef>
                <a:spcPts val="0"/>
              </a:spcBef>
              <a:spcAft>
                <a:spcPts val="0"/>
              </a:spcAft>
              <a:buNone/>
              <a:defRPr/>
            </a:pPr>
            <a:r>
              <a:rPr lang="en-US" dirty="0"/>
              <a:t>Market-Based </a:t>
            </a:r>
            <a:r>
              <a:rPr lang="en-US" u="sng" dirty="0" smtClean="0"/>
              <a:t>Measures</a:t>
            </a:r>
            <a:endParaRPr lang="en-US" dirty="0" smtClean="0"/>
          </a:p>
          <a:p>
            <a:pPr marL="0" lvl="2" algn="ctr">
              <a:spcBef>
                <a:spcPts val="0"/>
              </a:spcBef>
              <a:spcAft>
                <a:spcPts val="0"/>
              </a:spcAft>
              <a:buNone/>
              <a:defRPr/>
            </a:pPr>
            <a:r>
              <a:rPr lang="en-US" sz="2000" spc="-50" dirty="0" smtClean="0"/>
              <a:t>Decision </a:t>
            </a:r>
            <a:r>
              <a:rPr lang="en-US" sz="2000" spc="-50" dirty="0"/>
              <a:t>to develop </a:t>
            </a:r>
            <a:r>
              <a:rPr lang="en-US" sz="2000" spc="-50" dirty="0" smtClean="0"/>
              <a:t>a proposed global market-based measure (GMBM) </a:t>
            </a:r>
            <a:r>
              <a:rPr lang="en-US" sz="2000" spc="-50" dirty="0"/>
              <a:t>for consideration in </a:t>
            </a:r>
            <a:r>
              <a:rPr lang="en-US" sz="2000" spc="-50" dirty="0" smtClean="0"/>
              <a:t>2016.</a:t>
            </a:r>
            <a:endParaRPr lang="en-US" spc="-50" dirty="0"/>
          </a:p>
        </p:txBody>
      </p:sp>
      <p:sp>
        <p:nvSpPr>
          <p:cNvPr id="3" name="Down Arrow 2"/>
          <p:cNvSpPr/>
          <p:nvPr/>
        </p:nvSpPr>
        <p:spPr bwMode="auto">
          <a:xfrm>
            <a:off x="3725753" y="3793782"/>
            <a:ext cx="362600" cy="321013"/>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80896" name="TextBox 80895"/>
          <p:cNvSpPr txBox="1"/>
          <p:nvPr/>
        </p:nvSpPr>
        <p:spPr bwMode="auto">
          <a:xfrm>
            <a:off x="5651337" y="1315121"/>
            <a:ext cx="27042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600" i="1" dirty="0" smtClean="0">
                <a:solidFill>
                  <a:schemeClr val="accent2"/>
                </a:solidFill>
              </a:rPr>
              <a:t>(September/October 2013)</a:t>
            </a:r>
            <a:endParaRPr lang="en-US" sz="1600" i="1" dirty="0">
              <a:solidFill>
                <a:schemeClr val="accent2"/>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265" y="1910080"/>
            <a:ext cx="2032793" cy="1678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en-US" b="0" i="1" dirty="0" smtClean="0"/>
              <a:t>(continued)</a:t>
            </a:r>
            <a:endParaRPr lang="en-US" b="0" i="1"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4</a:t>
            </a:fld>
            <a:endParaRPr lang="en-US" dirty="0"/>
          </a:p>
        </p:txBody>
      </p:sp>
      <p:sp>
        <p:nvSpPr>
          <p:cNvPr id="5" name="TextBox 4"/>
          <p:cNvSpPr txBox="1"/>
          <p:nvPr/>
        </p:nvSpPr>
        <p:spPr bwMode="auto">
          <a:xfrm>
            <a:off x="839736" y="1264907"/>
            <a:ext cx="2377959" cy="33855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600" b="1" i="1" dirty="0" smtClean="0"/>
              <a:t>Since the Assembly …</a:t>
            </a:r>
            <a:endParaRPr lang="en-US" sz="1600" b="1" i="1" dirty="0"/>
          </a:p>
        </p:txBody>
      </p:sp>
      <p:grpSp>
        <p:nvGrpSpPr>
          <p:cNvPr id="6" name="Group 5"/>
          <p:cNvGrpSpPr/>
          <p:nvPr/>
        </p:nvGrpSpPr>
        <p:grpSpPr>
          <a:xfrm>
            <a:off x="4646546" y="2215502"/>
            <a:ext cx="4100412" cy="2765572"/>
            <a:chOff x="5423923" y="506776"/>
            <a:chExt cx="2981352" cy="1012026"/>
          </a:xfrm>
        </p:grpSpPr>
        <p:sp>
          <p:nvSpPr>
            <p:cNvPr id="7" name="TextBox 6"/>
            <p:cNvSpPr txBox="1"/>
            <p:nvPr/>
          </p:nvSpPr>
          <p:spPr bwMode="auto">
            <a:xfrm>
              <a:off x="7715898" y="839834"/>
              <a:ext cx="673718" cy="142546"/>
            </a:xfrm>
            <a:prstGeom prst="roundRect">
              <a:avLst/>
            </a:prstGeom>
            <a:noFill/>
            <a:ln w="76200">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EAG</a:t>
              </a:r>
              <a:endParaRPr lang="en-US" sz="1400" b="1" dirty="0"/>
            </a:p>
          </p:txBody>
        </p:sp>
        <p:sp>
          <p:nvSpPr>
            <p:cNvPr id="8" name="TextBox 7"/>
            <p:cNvSpPr txBox="1"/>
            <p:nvPr/>
          </p:nvSpPr>
          <p:spPr bwMode="auto">
            <a:xfrm>
              <a:off x="5974543" y="839834"/>
              <a:ext cx="881867" cy="142546"/>
            </a:xfrm>
            <a:prstGeom prst="round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CAEP</a:t>
              </a:r>
              <a:endParaRPr lang="en-US" sz="1400" b="1" dirty="0"/>
            </a:p>
          </p:txBody>
        </p:sp>
        <p:sp>
          <p:nvSpPr>
            <p:cNvPr id="9" name="TextBox 8"/>
            <p:cNvSpPr txBox="1"/>
            <p:nvPr/>
          </p:nvSpPr>
          <p:spPr bwMode="auto">
            <a:xfrm>
              <a:off x="5423923" y="1388126"/>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WG/1</a:t>
              </a:r>
              <a:endParaRPr lang="en-US" sz="1400" b="1" dirty="0"/>
            </a:p>
          </p:txBody>
        </p:sp>
        <p:sp>
          <p:nvSpPr>
            <p:cNvPr id="10" name="TextBox 9"/>
            <p:cNvSpPr txBox="1"/>
            <p:nvPr/>
          </p:nvSpPr>
          <p:spPr bwMode="auto">
            <a:xfrm>
              <a:off x="7885494" y="1389963"/>
              <a:ext cx="519781" cy="128839"/>
            </a:xfrm>
            <a:prstGeom prst="rect">
              <a:avLst/>
            </a:prstGeom>
            <a:noFill/>
            <a:ln w="76200">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GMTF</a:t>
              </a:r>
              <a:endParaRPr lang="en-US" sz="1400" b="1" dirty="0"/>
            </a:p>
          </p:txBody>
        </p:sp>
        <p:sp>
          <p:nvSpPr>
            <p:cNvPr id="11" name="TextBox 10"/>
            <p:cNvSpPr txBox="1"/>
            <p:nvPr/>
          </p:nvSpPr>
          <p:spPr bwMode="auto">
            <a:xfrm>
              <a:off x="7275342" y="1388126"/>
              <a:ext cx="482413"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AFTF</a:t>
              </a:r>
              <a:endParaRPr lang="en-US" sz="1400" b="1" dirty="0"/>
            </a:p>
          </p:txBody>
        </p:sp>
        <p:sp>
          <p:nvSpPr>
            <p:cNvPr id="12" name="TextBox 11"/>
            <p:cNvSpPr txBox="1"/>
            <p:nvPr/>
          </p:nvSpPr>
          <p:spPr bwMode="auto">
            <a:xfrm>
              <a:off x="6661868" y="1385512"/>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WG/3</a:t>
              </a:r>
              <a:endParaRPr lang="en-US" sz="1400" b="1" dirty="0"/>
            </a:p>
          </p:txBody>
        </p:sp>
        <p:sp>
          <p:nvSpPr>
            <p:cNvPr id="13" name="TextBox 12"/>
            <p:cNvSpPr txBox="1"/>
            <p:nvPr/>
          </p:nvSpPr>
          <p:spPr bwMode="auto">
            <a:xfrm>
              <a:off x="6057656" y="1388126"/>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WG/2</a:t>
              </a:r>
              <a:endParaRPr lang="en-US" sz="1400" b="1" dirty="0"/>
            </a:p>
          </p:txBody>
        </p:sp>
        <p:cxnSp>
          <p:nvCxnSpPr>
            <p:cNvPr id="14" name="Elbow Connector 13"/>
            <p:cNvCxnSpPr/>
            <p:nvPr/>
          </p:nvCxnSpPr>
          <p:spPr bwMode="auto">
            <a:xfrm>
              <a:off x="7833784" y="578049"/>
              <a:ext cx="329501" cy="308916"/>
            </a:xfrm>
            <a:prstGeom prst="bentConnector2">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Elbow Connector 14"/>
            <p:cNvCxnSpPr>
              <a:stCxn id="22" idx="3"/>
              <a:endCxn id="7" idx="0"/>
            </p:cNvCxnSpPr>
            <p:nvPr/>
          </p:nvCxnSpPr>
          <p:spPr bwMode="auto">
            <a:xfrm>
              <a:off x="7833785" y="569080"/>
              <a:ext cx="218972" cy="270753"/>
            </a:xfrm>
            <a:prstGeom prst="bentConnector2">
              <a:avLst/>
            </a:prstGeom>
            <a:noFill/>
            <a:ln w="28575" cap="flat" cmpd="sng" algn="ctr">
              <a:solidFill>
                <a:srgbClr val="00B05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Elbow Connector 15"/>
            <p:cNvCxnSpPr>
              <a:stCxn id="22" idx="1"/>
              <a:endCxn id="8" idx="0"/>
            </p:cNvCxnSpPr>
            <p:nvPr/>
          </p:nvCxnSpPr>
          <p:spPr bwMode="auto">
            <a:xfrm rot="10800000" flipV="1">
              <a:off x="6415477" y="569080"/>
              <a:ext cx="371750" cy="270753"/>
            </a:xfrm>
            <a:prstGeom prst="bentConnector2">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Elbow Connector 16"/>
            <p:cNvCxnSpPr>
              <a:stCxn id="8" idx="2"/>
              <a:endCxn id="9" idx="0"/>
            </p:cNvCxnSpPr>
            <p:nvPr/>
          </p:nvCxnSpPr>
          <p:spPr bwMode="auto">
            <a:xfrm rot="5400000">
              <a:off x="5837732" y="810381"/>
              <a:ext cx="405746" cy="749744"/>
            </a:xfrm>
            <a:prstGeom prst="bentConnector3">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Elbow Connector 17"/>
            <p:cNvCxnSpPr>
              <a:stCxn id="8" idx="2"/>
              <a:endCxn id="13" idx="0"/>
            </p:cNvCxnSpPr>
            <p:nvPr/>
          </p:nvCxnSpPr>
          <p:spPr bwMode="auto">
            <a:xfrm rot="5400000">
              <a:off x="6154599" y="1127248"/>
              <a:ext cx="405746" cy="116010"/>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Elbow Connector 18"/>
            <p:cNvCxnSpPr>
              <a:stCxn id="8" idx="2"/>
              <a:endCxn id="12" idx="0"/>
            </p:cNvCxnSpPr>
            <p:nvPr/>
          </p:nvCxnSpPr>
          <p:spPr bwMode="auto">
            <a:xfrm rot="16200000" flipH="1">
              <a:off x="6458011" y="939846"/>
              <a:ext cx="403132" cy="488200"/>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Elbow Connector 19"/>
            <p:cNvCxnSpPr>
              <a:stCxn id="8" idx="2"/>
              <a:endCxn id="10" idx="0"/>
            </p:cNvCxnSpPr>
            <p:nvPr/>
          </p:nvCxnSpPr>
          <p:spPr bwMode="auto">
            <a:xfrm rot="16200000" flipH="1">
              <a:off x="7076639" y="321217"/>
              <a:ext cx="407583" cy="1729908"/>
            </a:xfrm>
            <a:prstGeom prst="bentConnector3">
              <a:avLst>
                <a:gd name="adj1" fmla="val 50000"/>
              </a:avLst>
            </a:prstGeom>
            <a:noFill/>
            <a:ln w="28575" cap="flat" cmpd="sng" algn="ctr">
              <a:solidFill>
                <a:srgbClr val="00B05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Elbow Connector 20"/>
            <p:cNvCxnSpPr>
              <a:stCxn id="8" idx="2"/>
              <a:endCxn id="11" idx="0"/>
            </p:cNvCxnSpPr>
            <p:nvPr/>
          </p:nvCxnSpPr>
          <p:spPr bwMode="auto">
            <a:xfrm rot="16200000" flipH="1">
              <a:off x="6763140" y="634717"/>
              <a:ext cx="405746" cy="1101072"/>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bwMode="auto">
            <a:xfrm>
              <a:off x="6787227" y="506776"/>
              <a:ext cx="1046557" cy="124609"/>
            </a:xfrm>
            <a:prstGeom prst="round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ICAO Council</a:t>
              </a:r>
              <a:endParaRPr lang="en-US" sz="1400" b="1" dirty="0"/>
            </a:p>
          </p:txBody>
        </p:sp>
      </p:grpSp>
      <p:sp>
        <p:nvSpPr>
          <p:cNvPr id="23" name="TextBox 22"/>
          <p:cNvSpPr txBox="1"/>
          <p:nvPr/>
        </p:nvSpPr>
        <p:spPr bwMode="auto">
          <a:xfrm>
            <a:off x="276225" y="1766645"/>
            <a:ext cx="3943350" cy="7386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400" i="1" dirty="0" smtClean="0"/>
              <a:t>… the Council created </a:t>
            </a:r>
            <a:r>
              <a:rPr lang="en-US" sz="1400" i="1" dirty="0"/>
              <a:t>the “Environmental Advisory Group” or </a:t>
            </a:r>
            <a:r>
              <a:rPr lang="en-US" sz="1400" b="1" i="1" u="sng" dirty="0" smtClean="0"/>
              <a:t>EAG</a:t>
            </a:r>
            <a:r>
              <a:rPr lang="en-US" sz="1400" b="1" i="1" dirty="0" smtClean="0"/>
              <a:t> </a:t>
            </a:r>
            <a:r>
              <a:rPr lang="en-US" sz="1400" i="1" dirty="0"/>
              <a:t>to undertake work to develop </a:t>
            </a:r>
            <a:r>
              <a:rPr lang="en-US" sz="1400" i="1" dirty="0" smtClean="0"/>
              <a:t>a GMBM.</a:t>
            </a:r>
          </a:p>
        </p:txBody>
      </p:sp>
      <p:sp>
        <p:nvSpPr>
          <p:cNvPr id="24" name="TextBox 23"/>
          <p:cNvSpPr txBox="1"/>
          <p:nvPr/>
        </p:nvSpPr>
        <p:spPr bwMode="auto">
          <a:xfrm>
            <a:off x="276225" y="2810509"/>
            <a:ext cx="3943350" cy="138499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None/>
            </a:pPr>
            <a:r>
              <a:rPr lang="en-US" sz="1400" i="1" dirty="0" smtClean="0"/>
              <a:t>… Council </a:t>
            </a:r>
            <a:r>
              <a:rPr lang="en-US" sz="1400" i="1" dirty="0"/>
              <a:t>also requested </a:t>
            </a:r>
            <a:r>
              <a:rPr lang="en-US" sz="1400" i="1" dirty="0" smtClean="0"/>
              <a:t>CAEP </a:t>
            </a:r>
            <a:r>
              <a:rPr lang="en-US" sz="1400" i="1" dirty="0"/>
              <a:t>prepare to undertake technical work associated with developing a GMBM. </a:t>
            </a:r>
            <a:r>
              <a:rPr lang="en-US" sz="1400" i="1" dirty="0" smtClean="0"/>
              <a:t>CAEP </a:t>
            </a:r>
            <a:r>
              <a:rPr lang="en-US" sz="1400" i="1" dirty="0"/>
              <a:t>Steering Group held a special session in January 2014 to adopt Terms of Reference for the “Global Market-Based Measures Task Force” or </a:t>
            </a:r>
            <a:r>
              <a:rPr lang="en-US" sz="1400" b="1" i="1" u="sng" dirty="0"/>
              <a:t>GMTF</a:t>
            </a:r>
            <a:r>
              <a:rPr lang="en-US" sz="1400" b="1" i="1" dirty="0" smtClean="0"/>
              <a:t>.</a:t>
            </a:r>
            <a:endParaRPr lang="en-US" sz="1400" b="1" i="1" dirty="0"/>
          </a:p>
        </p:txBody>
      </p:sp>
      <p:sp>
        <p:nvSpPr>
          <p:cNvPr id="25" name="TextBox 24"/>
          <p:cNvSpPr txBox="1"/>
          <p:nvPr/>
        </p:nvSpPr>
        <p:spPr bwMode="auto">
          <a:xfrm>
            <a:off x="697832" y="4862278"/>
            <a:ext cx="3521743" cy="954107"/>
          </a:xfrm>
          <a:prstGeom prst="rect">
            <a:avLst/>
          </a:prstGeom>
          <a:noFill/>
          <a:ln w="9525">
            <a:solidFill>
              <a:schemeClr val="accent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i="1" dirty="0" smtClean="0">
                <a:solidFill>
                  <a:schemeClr val="accent6"/>
                </a:solidFill>
              </a:rPr>
              <a:t>With regard to the GMBM, the U.S. Government, and FAA in particular, is extremely involved in both the EAG and GMTF</a:t>
            </a:r>
            <a:endParaRPr lang="en-US" sz="1400" b="1" i="1" dirty="0">
              <a:solidFill>
                <a:schemeClr val="accent6"/>
              </a:solidFill>
            </a:endParaRPr>
          </a:p>
        </p:txBody>
      </p:sp>
    </p:spTree>
    <p:extLst>
      <p:ext uri="{BB962C8B-B14F-4D97-AF65-F5344CB8AC3E}">
        <p14:creationId xmlns:p14="http://schemas.microsoft.com/office/powerpoint/2010/main" val="92767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mean by GMBM?</a:t>
            </a:r>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5</a:t>
            </a:fld>
            <a:endParaRPr lang="en-US" dirty="0"/>
          </a:p>
        </p:txBody>
      </p:sp>
      <p:grpSp>
        <p:nvGrpSpPr>
          <p:cNvPr id="5" name="Group 4"/>
          <p:cNvGrpSpPr/>
          <p:nvPr/>
        </p:nvGrpSpPr>
        <p:grpSpPr>
          <a:xfrm>
            <a:off x="256453" y="2188875"/>
            <a:ext cx="5287445" cy="3491253"/>
            <a:chOff x="256453" y="2188875"/>
            <a:chExt cx="5287445" cy="3491253"/>
          </a:xfrm>
        </p:grpSpPr>
        <p:grpSp>
          <p:nvGrpSpPr>
            <p:cNvPr id="6" name="Group 5"/>
            <p:cNvGrpSpPr/>
            <p:nvPr/>
          </p:nvGrpSpPr>
          <p:grpSpPr>
            <a:xfrm>
              <a:off x="256453" y="2188875"/>
              <a:ext cx="5287445" cy="3491253"/>
              <a:chOff x="208828" y="1653240"/>
              <a:chExt cx="5287445" cy="3491253"/>
            </a:xfrm>
          </p:grpSpPr>
          <p:grpSp>
            <p:nvGrpSpPr>
              <p:cNvPr id="9" name="Group 8"/>
              <p:cNvGrpSpPr/>
              <p:nvPr/>
            </p:nvGrpSpPr>
            <p:grpSpPr>
              <a:xfrm>
                <a:off x="208828" y="1653240"/>
                <a:ext cx="5287445" cy="3491253"/>
                <a:chOff x="334232" y="1695956"/>
                <a:chExt cx="8684356" cy="3555167"/>
              </a:xfrm>
            </p:grpSpPr>
            <p:sp>
              <p:nvSpPr>
                <p:cNvPr id="13" name="Freeform 2"/>
                <p:cNvSpPr>
                  <a:spLocks/>
                </p:cNvSpPr>
                <p:nvPr/>
              </p:nvSpPr>
              <p:spPr bwMode="auto">
                <a:xfrm>
                  <a:off x="2209800" y="3532188"/>
                  <a:ext cx="5453063" cy="938212"/>
                </a:xfrm>
                <a:custGeom>
                  <a:avLst/>
                  <a:gdLst>
                    <a:gd name="T0" fmla="*/ 2147483647 w 3435"/>
                    <a:gd name="T1" fmla="*/ 0 h 591"/>
                    <a:gd name="T2" fmla="*/ 2147483647 w 3435"/>
                    <a:gd name="T3" fmla="*/ 2147483647 h 591"/>
                    <a:gd name="T4" fmla="*/ 2147483647 w 3435"/>
                    <a:gd name="T5" fmla="*/ 2147483647 h 591"/>
                    <a:gd name="T6" fmla="*/ 0 w 3435"/>
                    <a:gd name="T7" fmla="*/ 2147483647 h 591"/>
                    <a:gd name="T8" fmla="*/ 2147483647 w 3435"/>
                    <a:gd name="T9" fmla="*/ 0 h 591"/>
                    <a:gd name="T10" fmla="*/ 0 60000 65536"/>
                    <a:gd name="T11" fmla="*/ 0 60000 65536"/>
                    <a:gd name="T12" fmla="*/ 0 60000 65536"/>
                    <a:gd name="T13" fmla="*/ 0 60000 65536"/>
                    <a:gd name="T14" fmla="*/ 0 60000 65536"/>
                    <a:gd name="T15" fmla="*/ 0 w 3435"/>
                    <a:gd name="T16" fmla="*/ 0 h 591"/>
                    <a:gd name="T17" fmla="*/ 3435 w 3435"/>
                    <a:gd name="T18" fmla="*/ 591 h 591"/>
                  </a:gdLst>
                  <a:ahLst/>
                  <a:cxnLst>
                    <a:cxn ang="T10">
                      <a:pos x="T0" y="T1"/>
                    </a:cxn>
                    <a:cxn ang="T11">
                      <a:pos x="T2" y="T3"/>
                    </a:cxn>
                    <a:cxn ang="T12">
                      <a:pos x="T4" y="T5"/>
                    </a:cxn>
                    <a:cxn ang="T13">
                      <a:pos x="T6" y="T7"/>
                    </a:cxn>
                    <a:cxn ang="T14">
                      <a:pos x="T8" y="T9"/>
                    </a:cxn>
                  </a:cxnLst>
                  <a:rect l="T15" t="T16" r="T17" b="T18"/>
                  <a:pathLst>
                    <a:path w="3435" h="591">
                      <a:moveTo>
                        <a:pt x="3435" y="0"/>
                      </a:moveTo>
                      <a:lnTo>
                        <a:pt x="3435" y="465"/>
                      </a:lnTo>
                      <a:lnTo>
                        <a:pt x="843" y="468"/>
                      </a:lnTo>
                      <a:lnTo>
                        <a:pt x="0" y="591"/>
                      </a:lnTo>
                      <a:lnTo>
                        <a:pt x="3435" y="0"/>
                      </a:lnTo>
                      <a:close/>
                    </a:path>
                  </a:pathLst>
                </a:custGeom>
                <a:solidFill>
                  <a:schemeClr val="accent1"/>
                </a:solidFill>
                <a:ln w="9525">
                  <a:solidFill>
                    <a:schemeClr val="tx1"/>
                  </a:solidFill>
                  <a:miter lim="800000"/>
                  <a:headEnd/>
                  <a:tailEnd/>
                </a:ln>
              </p:spPr>
              <p:txBody>
                <a:bodyPr wrap="none"/>
                <a:lstStyle/>
                <a:p>
                  <a:endParaRPr lang="en-US"/>
                </a:p>
              </p:txBody>
            </p:sp>
            <p:sp>
              <p:nvSpPr>
                <p:cNvPr id="14" name="Freeform 4"/>
                <p:cNvSpPr>
                  <a:spLocks/>
                </p:cNvSpPr>
                <p:nvPr/>
              </p:nvSpPr>
              <p:spPr bwMode="auto">
                <a:xfrm>
                  <a:off x="2185988" y="2265363"/>
                  <a:ext cx="5481637" cy="2208212"/>
                </a:xfrm>
                <a:custGeom>
                  <a:avLst/>
                  <a:gdLst>
                    <a:gd name="T0" fmla="*/ 0 w 3453"/>
                    <a:gd name="T1" fmla="*/ 2147483647 h 1391"/>
                    <a:gd name="T2" fmla="*/ 2147483647 w 3453"/>
                    <a:gd name="T3" fmla="*/ 2147483647 h 1391"/>
                    <a:gd name="T4" fmla="*/ 2147483647 w 3453"/>
                    <a:gd name="T5" fmla="*/ 2147483647 h 1391"/>
                    <a:gd name="T6" fmla="*/ 2147483647 w 3453"/>
                    <a:gd name="T7" fmla="*/ 0 h 1391"/>
                    <a:gd name="T8" fmla="*/ 2147483647 w 3453"/>
                    <a:gd name="T9" fmla="*/ 2147483647 h 1391"/>
                    <a:gd name="T10" fmla="*/ 0 w 3453"/>
                    <a:gd name="T11" fmla="*/ 2147483647 h 1391"/>
                    <a:gd name="T12" fmla="*/ 0 60000 65536"/>
                    <a:gd name="T13" fmla="*/ 0 60000 65536"/>
                    <a:gd name="T14" fmla="*/ 0 60000 65536"/>
                    <a:gd name="T15" fmla="*/ 0 60000 65536"/>
                    <a:gd name="T16" fmla="*/ 0 60000 65536"/>
                    <a:gd name="T17" fmla="*/ 0 60000 65536"/>
                    <a:gd name="T18" fmla="*/ 0 w 3453"/>
                    <a:gd name="T19" fmla="*/ 0 h 1391"/>
                    <a:gd name="T20" fmla="*/ 3453 w 3453"/>
                    <a:gd name="T21" fmla="*/ 1391 h 1391"/>
                  </a:gdLst>
                  <a:ahLst/>
                  <a:cxnLst>
                    <a:cxn ang="T12">
                      <a:pos x="T0" y="T1"/>
                    </a:cxn>
                    <a:cxn ang="T13">
                      <a:pos x="T2" y="T3"/>
                    </a:cxn>
                    <a:cxn ang="T14">
                      <a:pos x="T4" y="T5"/>
                    </a:cxn>
                    <a:cxn ang="T15">
                      <a:pos x="T6" y="T7"/>
                    </a:cxn>
                    <a:cxn ang="T16">
                      <a:pos x="T8" y="T9"/>
                    </a:cxn>
                    <a:cxn ang="T17">
                      <a:pos x="T10" y="T11"/>
                    </a:cxn>
                  </a:cxnLst>
                  <a:rect l="T18" t="T19" r="T20" b="T21"/>
                  <a:pathLst>
                    <a:path w="3453" h="1391">
                      <a:moveTo>
                        <a:pt x="0" y="1391"/>
                      </a:moveTo>
                      <a:lnTo>
                        <a:pt x="846" y="1126"/>
                      </a:lnTo>
                      <a:lnTo>
                        <a:pt x="841" y="1126"/>
                      </a:lnTo>
                      <a:lnTo>
                        <a:pt x="3453" y="0"/>
                      </a:lnTo>
                      <a:lnTo>
                        <a:pt x="3444" y="803"/>
                      </a:lnTo>
                      <a:lnTo>
                        <a:pt x="0" y="1391"/>
                      </a:lnTo>
                      <a:close/>
                    </a:path>
                  </a:pathLst>
                </a:custGeom>
                <a:solidFill>
                  <a:srgbClr val="F8DB02">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Line 5"/>
                <p:cNvSpPr>
                  <a:spLocks noChangeShapeType="1"/>
                </p:cNvSpPr>
                <p:nvPr/>
              </p:nvSpPr>
              <p:spPr bwMode="auto">
                <a:xfrm>
                  <a:off x="1331914" y="2265363"/>
                  <a:ext cx="0" cy="254630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6"/>
                <p:cNvSpPr>
                  <a:spLocks noChangeShapeType="1"/>
                </p:cNvSpPr>
                <p:nvPr/>
              </p:nvSpPr>
              <p:spPr bwMode="auto">
                <a:xfrm>
                  <a:off x="1255712" y="4820917"/>
                  <a:ext cx="671830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Text Box 8"/>
                <p:cNvSpPr txBox="1">
                  <a:spLocks noChangeArrowheads="1"/>
                </p:cNvSpPr>
                <p:nvPr/>
              </p:nvSpPr>
              <p:spPr bwMode="auto">
                <a:xfrm>
                  <a:off x="925513" y="4878488"/>
                  <a:ext cx="960437"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2005</a:t>
                  </a:r>
                </a:p>
              </p:txBody>
            </p:sp>
            <p:sp>
              <p:nvSpPr>
                <p:cNvPr id="18" name="Text Box 9"/>
                <p:cNvSpPr txBox="1">
                  <a:spLocks noChangeArrowheads="1"/>
                </p:cNvSpPr>
                <p:nvPr/>
              </p:nvSpPr>
              <p:spPr bwMode="auto">
                <a:xfrm>
                  <a:off x="7339013" y="4867373"/>
                  <a:ext cx="960437"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2050</a:t>
                  </a:r>
                </a:p>
              </p:txBody>
            </p:sp>
            <p:sp>
              <p:nvSpPr>
                <p:cNvPr id="19" name="Text Box 10"/>
                <p:cNvSpPr txBox="1">
                  <a:spLocks noChangeArrowheads="1"/>
                </p:cNvSpPr>
                <p:nvPr/>
              </p:nvSpPr>
              <p:spPr bwMode="auto">
                <a:xfrm>
                  <a:off x="3140075" y="4878488"/>
                  <a:ext cx="962024"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2020</a:t>
                  </a:r>
                </a:p>
              </p:txBody>
            </p:sp>
            <p:sp>
              <p:nvSpPr>
                <p:cNvPr id="20" name="Freeform 11"/>
                <p:cNvSpPr>
                  <a:spLocks/>
                </p:cNvSpPr>
                <p:nvPr/>
              </p:nvSpPr>
              <p:spPr bwMode="auto">
                <a:xfrm>
                  <a:off x="1331913" y="2265363"/>
                  <a:ext cx="6335712" cy="2276475"/>
                </a:xfrm>
                <a:custGeom>
                  <a:avLst/>
                  <a:gdLst>
                    <a:gd name="T0" fmla="*/ 0 w 4178"/>
                    <a:gd name="T1" fmla="*/ 2147483647 h 1728"/>
                    <a:gd name="T2" fmla="*/ 2147483647 w 4178"/>
                    <a:gd name="T3" fmla="*/ 2147483647 h 1728"/>
                    <a:gd name="T4" fmla="*/ 2147483647 w 4178"/>
                    <a:gd name="T5" fmla="*/ 2147483647 h 1728"/>
                    <a:gd name="T6" fmla="*/ 2147483647 w 4178"/>
                    <a:gd name="T7" fmla="*/ 2147483647 h 1728"/>
                    <a:gd name="T8" fmla="*/ 2147483647 w 4178"/>
                    <a:gd name="T9" fmla="*/ 2147483647 h 1728"/>
                    <a:gd name="T10" fmla="*/ 2147483647 w 4178"/>
                    <a:gd name="T11" fmla="*/ 2147483647 h 1728"/>
                    <a:gd name="T12" fmla="*/ 2147483647 w 4178"/>
                    <a:gd name="T13" fmla="*/ 0 h 1728"/>
                    <a:gd name="T14" fmla="*/ 0 60000 65536"/>
                    <a:gd name="T15" fmla="*/ 0 60000 65536"/>
                    <a:gd name="T16" fmla="*/ 0 60000 65536"/>
                    <a:gd name="T17" fmla="*/ 0 60000 65536"/>
                    <a:gd name="T18" fmla="*/ 0 60000 65536"/>
                    <a:gd name="T19" fmla="*/ 0 60000 65536"/>
                    <a:gd name="T20" fmla="*/ 0 60000 65536"/>
                    <a:gd name="T21" fmla="*/ 0 w 4178"/>
                    <a:gd name="T22" fmla="*/ 0 h 1728"/>
                    <a:gd name="T23" fmla="*/ 4178 w 4178"/>
                    <a:gd name="T24" fmla="*/ 1728 h 17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78" h="1728">
                      <a:moveTo>
                        <a:pt x="0" y="1684"/>
                      </a:moveTo>
                      <a:cubicBezTo>
                        <a:pt x="29" y="1666"/>
                        <a:pt x="102" y="1571"/>
                        <a:pt x="174" y="1577"/>
                      </a:cubicBezTo>
                      <a:cubicBezTo>
                        <a:pt x="246" y="1583"/>
                        <a:pt x="341" y="1714"/>
                        <a:pt x="432" y="1721"/>
                      </a:cubicBezTo>
                      <a:cubicBezTo>
                        <a:pt x="523" y="1728"/>
                        <a:pt x="622" y="1654"/>
                        <a:pt x="720" y="1619"/>
                      </a:cubicBezTo>
                      <a:cubicBezTo>
                        <a:pt x="818" y="1584"/>
                        <a:pt x="872" y="1570"/>
                        <a:pt x="1020" y="1511"/>
                      </a:cubicBezTo>
                      <a:cubicBezTo>
                        <a:pt x="1168" y="1452"/>
                        <a:pt x="1082" y="1517"/>
                        <a:pt x="1608" y="1265"/>
                      </a:cubicBezTo>
                      <a:cubicBezTo>
                        <a:pt x="2134" y="1013"/>
                        <a:pt x="3643" y="264"/>
                        <a:pt x="4178"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Line 12"/>
                <p:cNvSpPr>
                  <a:spLocks noChangeShapeType="1"/>
                </p:cNvSpPr>
                <p:nvPr/>
              </p:nvSpPr>
              <p:spPr bwMode="auto">
                <a:xfrm flipV="1">
                  <a:off x="3546475" y="4280561"/>
                  <a:ext cx="0" cy="5586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15"/>
                <p:cNvSpPr>
                  <a:spLocks noChangeShapeType="1"/>
                </p:cNvSpPr>
                <p:nvPr/>
              </p:nvSpPr>
              <p:spPr bwMode="auto">
                <a:xfrm flipV="1">
                  <a:off x="7667625" y="2265363"/>
                  <a:ext cx="0" cy="254630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Text Box 17"/>
                <p:cNvSpPr txBox="1">
                  <a:spLocks noChangeArrowheads="1"/>
                </p:cNvSpPr>
                <p:nvPr/>
              </p:nvSpPr>
              <p:spPr bwMode="auto">
                <a:xfrm>
                  <a:off x="7633623" y="1874163"/>
                  <a:ext cx="1273174" cy="372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solidFill>
                        <a:srgbClr val="FF3300"/>
                      </a:solidFill>
                    </a:rPr>
                    <a:t>No action</a:t>
                  </a:r>
                </a:p>
              </p:txBody>
            </p:sp>
            <p:sp>
              <p:nvSpPr>
                <p:cNvPr id="24" name="Text Box 18"/>
                <p:cNvSpPr txBox="1">
                  <a:spLocks noChangeArrowheads="1"/>
                </p:cNvSpPr>
                <p:nvPr/>
              </p:nvSpPr>
              <p:spPr bwMode="auto">
                <a:xfrm>
                  <a:off x="7696200" y="4268454"/>
                  <a:ext cx="1322388"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solidFill>
                        <a:srgbClr val="000000"/>
                      </a:solidFill>
                    </a:rPr>
                    <a:t>CNG 2020</a:t>
                  </a:r>
                </a:p>
              </p:txBody>
            </p:sp>
            <p:sp>
              <p:nvSpPr>
                <p:cNvPr id="25" name="Text Box 19"/>
                <p:cNvSpPr txBox="1">
                  <a:spLocks noChangeArrowheads="1"/>
                </p:cNvSpPr>
                <p:nvPr/>
              </p:nvSpPr>
              <p:spPr bwMode="auto">
                <a:xfrm>
                  <a:off x="4514850" y="4878488"/>
                  <a:ext cx="962024"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2030</a:t>
                  </a:r>
                </a:p>
              </p:txBody>
            </p:sp>
            <p:sp>
              <p:nvSpPr>
                <p:cNvPr id="26" name="Text Box 20"/>
                <p:cNvSpPr txBox="1">
                  <a:spLocks noChangeArrowheads="1"/>
                </p:cNvSpPr>
                <p:nvPr/>
              </p:nvSpPr>
              <p:spPr bwMode="auto">
                <a:xfrm>
                  <a:off x="5964238" y="4878488"/>
                  <a:ext cx="962024"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2040</a:t>
                  </a:r>
                </a:p>
              </p:txBody>
            </p:sp>
            <p:sp>
              <p:nvSpPr>
                <p:cNvPr id="27" name="Line 21"/>
                <p:cNvSpPr>
                  <a:spLocks noChangeShapeType="1"/>
                </p:cNvSpPr>
                <p:nvPr/>
              </p:nvSpPr>
              <p:spPr bwMode="auto">
                <a:xfrm flipV="1">
                  <a:off x="4921251" y="4277435"/>
                  <a:ext cx="0" cy="5586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22"/>
                <p:cNvSpPr>
                  <a:spLocks noChangeShapeType="1"/>
                </p:cNvSpPr>
                <p:nvPr/>
              </p:nvSpPr>
              <p:spPr bwMode="auto">
                <a:xfrm flipV="1">
                  <a:off x="6369049" y="4282419"/>
                  <a:ext cx="0" cy="55868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Text Box 24"/>
                <p:cNvSpPr txBox="1">
                  <a:spLocks noChangeArrowheads="1"/>
                </p:cNvSpPr>
                <p:nvPr/>
              </p:nvSpPr>
              <p:spPr bwMode="auto">
                <a:xfrm>
                  <a:off x="334232" y="1695956"/>
                  <a:ext cx="3286855" cy="59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None/>
                  </a:pPr>
                  <a:r>
                    <a:rPr lang="en-US" sz="1600" b="1" dirty="0" smtClean="0"/>
                    <a:t>Int’l Aviation CO</a:t>
                  </a:r>
                  <a:r>
                    <a:rPr lang="en-US" sz="1600" b="1" baseline="-25000" dirty="0" smtClean="0"/>
                    <a:t>2</a:t>
                  </a:r>
                  <a:r>
                    <a:rPr lang="en-US" sz="1600" b="1" dirty="0" smtClean="0"/>
                    <a:t> emissions</a:t>
                  </a:r>
                  <a:endParaRPr lang="en-US" sz="1600" b="1" dirty="0"/>
                </a:p>
              </p:txBody>
            </p:sp>
            <p:sp>
              <p:nvSpPr>
                <p:cNvPr id="30" name="Line 25"/>
                <p:cNvSpPr>
                  <a:spLocks noChangeShapeType="1"/>
                </p:cNvSpPr>
                <p:nvPr/>
              </p:nvSpPr>
              <p:spPr bwMode="auto">
                <a:xfrm flipV="1">
                  <a:off x="2173288" y="4484688"/>
                  <a:ext cx="0" cy="33212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26"/>
                <p:cNvSpPr txBox="1">
                  <a:spLocks noChangeArrowheads="1"/>
                </p:cNvSpPr>
                <p:nvPr/>
              </p:nvSpPr>
              <p:spPr bwMode="auto">
                <a:xfrm>
                  <a:off x="1766889" y="4876899"/>
                  <a:ext cx="960437" cy="3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spcBef>
                      <a:spcPct val="50000"/>
                    </a:spcBef>
                    <a:buNone/>
                  </a:pPr>
                  <a:r>
                    <a:rPr lang="en-US" sz="1400" b="1" dirty="0"/>
                    <a:t>2010</a:t>
                  </a:r>
                </a:p>
              </p:txBody>
            </p:sp>
            <p:sp>
              <p:nvSpPr>
                <p:cNvPr id="32" name="Line 36"/>
                <p:cNvSpPr>
                  <a:spLocks noChangeShapeType="1"/>
                </p:cNvSpPr>
                <p:nvPr/>
              </p:nvSpPr>
              <p:spPr bwMode="auto">
                <a:xfrm>
                  <a:off x="3546475" y="4275138"/>
                  <a:ext cx="412115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 name="Group 9"/>
              <p:cNvGrpSpPr/>
              <p:nvPr/>
            </p:nvGrpSpPr>
            <p:grpSpPr>
              <a:xfrm>
                <a:off x="2968572" y="3099351"/>
                <a:ext cx="1798893" cy="781987"/>
                <a:chOff x="2968572" y="3099351"/>
                <a:chExt cx="1798893" cy="781987"/>
              </a:xfrm>
            </p:grpSpPr>
            <p:sp>
              <p:nvSpPr>
                <p:cNvPr id="11" name="TextBox 10"/>
                <p:cNvSpPr txBox="1"/>
                <p:nvPr/>
              </p:nvSpPr>
              <p:spPr bwMode="auto">
                <a:xfrm rot="-1140000">
                  <a:off x="2968572" y="3099351"/>
                  <a:ext cx="16442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200" i="1" dirty="0" smtClean="0"/>
                    <a:t>Known Tech., Ops., and Infra. measures</a:t>
                  </a:r>
                  <a:endParaRPr lang="en-US" sz="1200" i="1" dirty="0"/>
                </a:p>
              </p:txBody>
            </p:sp>
            <p:sp>
              <p:nvSpPr>
                <p:cNvPr id="12" name="TextBox 11"/>
                <p:cNvSpPr txBox="1"/>
                <p:nvPr/>
              </p:nvSpPr>
              <p:spPr bwMode="auto">
                <a:xfrm rot="20685890">
                  <a:off x="3046987" y="3604339"/>
                  <a:ext cx="17204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r">
                    <a:buFontTx/>
                    <a:buNone/>
                  </a:pPr>
                  <a:r>
                    <a:rPr lang="en-US" sz="1200" i="1" dirty="0" smtClean="0"/>
                    <a:t>Sustainable alt. fuels</a:t>
                  </a:r>
                  <a:endParaRPr lang="en-US" sz="1200" i="1" dirty="0">
                    <a:solidFill>
                      <a:srgbClr val="FF0000"/>
                    </a:solidFill>
                  </a:endParaRPr>
                </a:p>
              </p:txBody>
            </p:sp>
          </p:grpSp>
        </p:grpSp>
        <p:sp>
          <p:nvSpPr>
            <p:cNvPr id="7" name="Freeform 6"/>
            <p:cNvSpPr/>
            <p:nvPr/>
          </p:nvSpPr>
          <p:spPr bwMode="auto">
            <a:xfrm>
              <a:off x="2123003" y="4500438"/>
              <a:ext cx="2146852" cy="214685"/>
            </a:xfrm>
            <a:custGeom>
              <a:avLst/>
              <a:gdLst>
                <a:gd name="connsiteX0" fmla="*/ 0 w 2146852"/>
                <a:gd name="connsiteY0" fmla="*/ 214685 h 214685"/>
                <a:gd name="connsiteX1" fmla="*/ 79513 w 2146852"/>
                <a:gd name="connsiteY1" fmla="*/ 206734 h 214685"/>
                <a:gd name="connsiteX2" fmla="*/ 127221 w 2146852"/>
                <a:gd name="connsiteY2" fmla="*/ 190832 h 214685"/>
                <a:gd name="connsiteX3" fmla="*/ 198783 w 2146852"/>
                <a:gd name="connsiteY3" fmla="*/ 174929 h 214685"/>
                <a:gd name="connsiteX4" fmla="*/ 262393 w 2146852"/>
                <a:gd name="connsiteY4" fmla="*/ 159026 h 214685"/>
                <a:gd name="connsiteX5" fmla="*/ 357809 w 2146852"/>
                <a:gd name="connsiteY5" fmla="*/ 151075 h 214685"/>
                <a:gd name="connsiteX6" fmla="*/ 389614 w 2146852"/>
                <a:gd name="connsiteY6" fmla="*/ 143124 h 214685"/>
                <a:gd name="connsiteX7" fmla="*/ 492981 w 2146852"/>
                <a:gd name="connsiteY7" fmla="*/ 127221 h 214685"/>
                <a:gd name="connsiteX8" fmla="*/ 556591 w 2146852"/>
                <a:gd name="connsiteY8" fmla="*/ 111319 h 214685"/>
                <a:gd name="connsiteX9" fmla="*/ 588397 w 2146852"/>
                <a:gd name="connsiteY9" fmla="*/ 103367 h 214685"/>
                <a:gd name="connsiteX10" fmla="*/ 628153 w 2146852"/>
                <a:gd name="connsiteY10" fmla="*/ 95416 h 214685"/>
                <a:gd name="connsiteX11" fmla="*/ 675861 w 2146852"/>
                <a:gd name="connsiteY11" fmla="*/ 79513 h 214685"/>
                <a:gd name="connsiteX12" fmla="*/ 715618 w 2146852"/>
                <a:gd name="connsiteY12" fmla="*/ 71562 h 214685"/>
                <a:gd name="connsiteX13" fmla="*/ 747423 w 2146852"/>
                <a:gd name="connsiteY13" fmla="*/ 63611 h 214685"/>
                <a:gd name="connsiteX14" fmla="*/ 795131 w 2146852"/>
                <a:gd name="connsiteY14" fmla="*/ 55659 h 214685"/>
                <a:gd name="connsiteX15" fmla="*/ 818984 w 2146852"/>
                <a:gd name="connsiteY15" fmla="*/ 47708 h 214685"/>
                <a:gd name="connsiteX16" fmla="*/ 858741 w 2146852"/>
                <a:gd name="connsiteY16" fmla="*/ 39757 h 214685"/>
                <a:gd name="connsiteX17" fmla="*/ 914400 w 2146852"/>
                <a:gd name="connsiteY17" fmla="*/ 23854 h 214685"/>
                <a:gd name="connsiteX18" fmla="*/ 962108 w 2146852"/>
                <a:gd name="connsiteY18" fmla="*/ 15903 h 214685"/>
                <a:gd name="connsiteX19" fmla="*/ 993913 w 2146852"/>
                <a:gd name="connsiteY19" fmla="*/ 7952 h 214685"/>
                <a:gd name="connsiteX20" fmla="*/ 1033670 w 2146852"/>
                <a:gd name="connsiteY20" fmla="*/ 0 h 214685"/>
                <a:gd name="connsiteX21" fmla="*/ 1343771 w 2146852"/>
                <a:gd name="connsiteY21" fmla="*/ 7952 h 214685"/>
                <a:gd name="connsiteX22" fmla="*/ 1375576 w 2146852"/>
                <a:gd name="connsiteY22" fmla="*/ 15903 h 214685"/>
                <a:gd name="connsiteX23" fmla="*/ 1510748 w 2146852"/>
                <a:gd name="connsiteY23" fmla="*/ 31805 h 214685"/>
                <a:gd name="connsiteX24" fmla="*/ 1590261 w 2146852"/>
                <a:gd name="connsiteY24" fmla="*/ 47708 h 214685"/>
                <a:gd name="connsiteX25" fmla="*/ 1637969 w 2146852"/>
                <a:gd name="connsiteY25" fmla="*/ 63611 h 214685"/>
                <a:gd name="connsiteX26" fmla="*/ 1661823 w 2146852"/>
                <a:gd name="connsiteY26" fmla="*/ 71562 h 214685"/>
                <a:gd name="connsiteX27" fmla="*/ 1693628 w 2146852"/>
                <a:gd name="connsiteY27" fmla="*/ 79513 h 214685"/>
                <a:gd name="connsiteX28" fmla="*/ 1733384 w 2146852"/>
                <a:gd name="connsiteY28" fmla="*/ 87465 h 214685"/>
                <a:gd name="connsiteX29" fmla="*/ 1836751 w 2146852"/>
                <a:gd name="connsiteY29" fmla="*/ 111319 h 214685"/>
                <a:gd name="connsiteX30" fmla="*/ 1860605 w 2146852"/>
                <a:gd name="connsiteY30" fmla="*/ 119270 h 214685"/>
                <a:gd name="connsiteX31" fmla="*/ 1956021 w 2146852"/>
                <a:gd name="connsiteY31" fmla="*/ 135172 h 214685"/>
                <a:gd name="connsiteX32" fmla="*/ 2003729 w 2146852"/>
                <a:gd name="connsiteY32" fmla="*/ 151075 h 214685"/>
                <a:gd name="connsiteX33" fmla="*/ 2027583 w 2146852"/>
                <a:gd name="connsiteY33" fmla="*/ 159026 h 214685"/>
                <a:gd name="connsiteX34" fmla="*/ 2051437 w 2146852"/>
                <a:gd name="connsiteY34" fmla="*/ 174929 h 214685"/>
                <a:gd name="connsiteX35" fmla="*/ 2107096 w 2146852"/>
                <a:gd name="connsiteY35" fmla="*/ 190832 h 214685"/>
                <a:gd name="connsiteX36" fmla="*/ 2146852 w 2146852"/>
                <a:gd name="connsiteY36" fmla="*/ 206734 h 2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146852" h="214685">
                  <a:moveTo>
                    <a:pt x="0" y="214685"/>
                  </a:moveTo>
                  <a:cubicBezTo>
                    <a:pt x="26504" y="212035"/>
                    <a:pt x="53333" y="211643"/>
                    <a:pt x="79513" y="206734"/>
                  </a:cubicBezTo>
                  <a:cubicBezTo>
                    <a:pt x="95989" y="203645"/>
                    <a:pt x="110959" y="194898"/>
                    <a:pt x="127221" y="190832"/>
                  </a:cubicBezTo>
                  <a:cubicBezTo>
                    <a:pt x="237382" y="163289"/>
                    <a:pt x="67621" y="205197"/>
                    <a:pt x="198783" y="174929"/>
                  </a:cubicBezTo>
                  <a:cubicBezTo>
                    <a:pt x="220079" y="170014"/>
                    <a:pt x="240613" y="160841"/>
                    <a:pt x="262393" y="159026"/>
                  </a:cubicBezTo>
                  <a:lnTo>
                    <a:pt x="357809" y="151075"/>
                  </a:lnTo>
                  <a:cubicBezTo>
                    <a:pt x="368411" y="148425"/>
                    <a:pt x="378898" y="145267"/>
                    <a:pt x="389614" y="143124"/>
                  </a:cubicBezTo>
                  <a:cubicBezTo>
                    <a:pt x="417212" y="137604"/>
                    <a:pt x="466229" y="131043"/>
                    <a:pt x="492981" y="127221"/>
                  </a:cubicBezTo>
                  <a:cubicBezTo>
                    <a:pt x="535610" y="113012"/>
                    <a:pt x="499016" y="124114"/>
                    <a:pt x="556591" y="111319"/>
                  </a:cubicBezTo>
                  <a:cubicBezTo>
                    <a:pt x="567259" y="108948"/>
                    <a:pt x="577729" y="105738"/>
                    <a:pt x="588397" y="103367"/>
                  </a:cubicBezTo>
                  <a:cubicBezTo>
                    <a:pt x="601590" y="100435"/>
                    <a:pt x="615115" y="98972"/>
                    <a:pt x="628153" y="95416"/>
                  </a:cubicBezTo>
                  <a:cubicBezTo>
                    <a:pt x="644325" y="91005"/>
                    <a:pt x="659424" y="82800"/>
                    <a:pt x="675861" y="79513"/>
                  </a:cubicBezTo>
                  <a:cubicBezTo>
                    <a:pt x="689113" y="76863"/>
                    <a:pt x="702425" y="74494"/>
                    <a:pt x="715618" y="71562"/>
                  </a:cubicBezTo>
                  <a:cubicBezTo>
                    <a:pt x="726286" y="69191"/>
                    <a:pt x="736707" y="65754"/>
                    <a:pt x="747423" y="63611"/>
                  </a:cubicBezTo>
                  <a:cubicBezTo>
                    <a:pt x="763232" y="60449"/>
                    <a:pt x="779393" y="59156"/>
                    <a:pt x="795131" y="55659"/>
                  </a:cubicBezTo>
                  <a:cubicBezTo>
                    <a:pt x="803312" y="53841"/>
                    <a:pt x="810853" y="49741"/>
                    <a:pt x="818984" y="47708"/>
                  </a:cubicBezTo>
                  <a:cubicBezTo>
                    <a:pt x="832095" y="44430"/>
                    <a:pt x="845630" y="43035"/>
                    <a:pt x="858741" y="39757"/>
                  </a:cubicBezTo>
                  <a:cubicBezTo>
                    <a:pt x="919377" y="24598"/>
                    <a:pt x="840023" y="38729"/>
                    <a:pt x="914400" y="23854"/>
                  </a:cubicBezTo>
                  <a:cubicBezTo>
                    <a:pt x="930209" y="20692"/>
                    <a:pt x="946299" y="19065"/>
                    <a:pt x="962108" y="15903"/>
                  </a:cubicBezTo>
                  <a:cubicBezTo>
                    <a:pt x="972824" y="13760"/>
                    <a:pt x="983245" y="10323"/>
                    <a:pt x="993913" y="7952"/>
                  </a:cubicBezTo>
                  <a:cubicBezTo>
                    <a:pt x="1007106" y="5020"/>
                    <a:pt x="1020418" y="2651"/>
                    <a:pt x="1033670" y="0"/>
                  </a:cubicBezTo>
                  <a:cubicBezTo>
                    <a:pt x="1137037" y="2651"/>
                    <a:pt x="1240482" y="3148"/>
                    <a:pt x="1343771" y="7952"/>
                  </a:cubicBezTo>
                  <a:cubicBezTo>
                    <a:pt x="1354687" y="8460"/>
                    <a:pt x="1364797" y="14107"/>
                    <a:pt x="1375576" y="15903"/>
                  </a:cubicBezTo>
                  <a:cubicBezTo>
                    <a:pt x="1488453" y="34715"/>
                    <a:pt x="1389361" y="12639"/>
                    <a:pt x="1510748" y="31805"/>
                  </a:cubicBezTo>
                  <a:cubicBezTo>
                    <a:pt x="1537446" y="36021"/>
                    <a:pt x="1564619" y="39160"/>
                    <a:pt x="1590261" y="47708"/>
                  </a:cubicBezTo>
                  <a:lnTo>
                    <a:pt x="1637969" y="63611"/>
                  </a:lnTo>
                  <a:cubicBezTo>
                    <a:pt x="1645920" y="66261"/>
                    <a:pt x="1653692" y="69529"/>
                    <a:pt x="1661823" y="71562"/>
                  </a:cubicBezTo>
                  <a:cubicBezTo>
                    <a:pt x="1672425" y="74212"/>
                    <a:pt x="1682960" y="77142"/>
                    <a:pt x="1693628" y="79513"/>
                  </a:cubicBezTo>
                  <a:cubicBezTo>
                    <a:pt x="1706821" y="82445"/>
                    <a:pt x="1720346" y="83909"/>
                    <a:pt x="1733384" y="87465"/>
                  </a:cubicBezTo>
                  <a:cubicBezTo>
                    <a:pt x="1829427" y="113659"/>
                    <a:pt x="1730336" y="96115"/>
                    <a:pt x="1836751" y="111319"/>
                  </a:cubicBezTo>
                  <a:cubicBezTo>
                    <a:pt x="1844702" y="113969"/>
                    <a:pt x="1852359" y="117771"/>
                    <a:pt x="1860605" y="119270"/>
                  </a:cubicBezTo>
                  <a:cubicBezTo>
                    <a:pt x="1927384" y="131411"/>
                    <a:pt x="1907411" y="120589"/>
                    <a:pt x="1956021" y="135172"/>
                  </a:cubicBezTo>
                  <a:cubicBezTo>
                    <a:pt x="1972077" y="139989"/>
                    <a:pt x="1987826" y="145774"/>
                    <a:pt x="2003729" y="151075"/>
                  </a:cubicBezTo>
                  <a:lnTo>
                    <a:pt x="2027583" y="159026"/>
                  </a:lnTo>
                  <a:cubicBezTo>
                    <a:pt x="2035534" y="164327"/>
                    <a:pt x="2042890" y="170655"/>
                    <a:pt x="2051437" y="174929"/>
                  </a:cubicBezTo>
                  <a:cubicBezTo>
                    <a:pt x="2064141" y="181281"/>
                    <a:pt x="2095214" y="187437"/>
                    <a:pt x="2107096" y="190832"/>
                  </a:cubicBezTo>
                  <a:cubicBezTo>
                    <a:pt x="2130025" y="197383"/>
                    <a:pt x="2128083" y="197350"/>
                    <a:pt x="2146852" y="206734"/>
                  </a:cubicBezTo>
                </a:path>
              </a:pathLst>
            </a:custGeom>
            <a:solidFill>
              <a:srgbClr val="FF66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8" name="TextBox 7"/>
            <p:cNvSpPr txBox="1"/>
            <p:nvPr/>
          </p:nvSpPr>
          <p:spPr bwMode="auto">
            <a:xfrm>
              <a:off x="2985836" y="4469280"/>
              <a:ext cx="6719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200" i="1" dirty="0" smtClean="0"/>
                <a:t>GMBM</a:t>
              </a:r>
              <a:endParaRPr lang="en-US" sz="1200" i="1" dirty="0"/>
            </a:p>
          </p:txBody>
        </p:sp>
      </p:grpSp>
      <p:sp>
        <p:nvSpPr>
          <p:cNvPr id="33" name="TextBox 32"/>
          <p:cNvSpPr txBox="1"/>
          <p:nvPr/>
        </p:nvSpPr>
        <p:spPr bwMode="auto">
          <a:xfrm>
            <a:off x="1407028" y="1083527"/>
            <a:ext cx="567957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400" i="1" dirty="0" smtClean="0"/>
              <a:t>A GMBM is a policy instrument that uses </a:t>
            </a:r>
            <a:r>
              <a:rPr lang="en-US" sz="1400" i="1" dirty="0"/>
              <a:t>markets, price, and other economic variables to provide incentives for polluters to reduce or eliminate </a:t>
            </a:r>
            <a:r>
              <a:rPr lang="en-US" sz="1400" i="1" dirty="0" smtClean="0"/>
              <a:t>their pollution.</a:t>
            </a:r>
            <a:endParaRPr lang="en-US" sz="1400" i="1" dirty="0"/>
          </a:p>
        </p:txBody>
      </p:sp>
      <p:sp>
        <p:nvSpPr>
          <p:cNvPr id="34" name="Rectangle 33"/>
          <p:cNvSpPr/>
          <p:nvPr/>
        </p:nvSpPr>
        <p:spPr>
          <a:xfrm>
            <a:off x="1106170" y="2902845"/>
            <a:ext cx="2452766" cy="954107"/>
          </a:xfrm>
          <a:prstGeom prst="rect">
            <a:avLst/>
          </a:prstGeom>
        </p:spPr>
        <p:txBody>
          <a:bodyPr wrap="square">
            <a:spAutoFit/>
          </a:bodyPr>
          <a:lstStyle/>
          <a:p>
            <a:pPr>
              <a:buFontTx/>
              <a:buNone/>
            </a:pPr>
            <a:r>
              <a:rPr lang="en-US" sz="1400" b="1" dirty="0"/>
              <a:t>A GMBM is only one part of a “basket of measures.” It is best thought of as a “gap filler.”</a:t>
            </a:r>
          </a:p>
        </p:txBody>
      </p:sp>
      <p:sp>
        <p:nvSpPr>
          <p:cNvPr id="35" name="Oval 34"/>
          <p:cNvSpPr/>
          <p:nvPr/>
        </p:nvSpPr>
        <p:spPr bwMode="auto">
          <a:xfrm>
            <a:off x="2862702" y="4475069"/>
            <a:ext cx="966788" cy="349174"/>
          </a:xfrm>
          <a:prstGeom prst="ellipse">
            <a:avLst/>
          </a:prstGeom>
          <a:noFill/>
          <a:ln w="38100" cap="flat" cmpd="sng" algn="ctr">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36" name="Up Arrow 35"/>
          <p:cNvSpPr/>
          <p:nvPr/>
        </p:nvSpPr>
        <p:spPr bwMode="auto">
          <a:xfrm rot="7708844">
            <a:off x="2287966" y="3815148"/>
            <a:ext cx="366496" cy="837801"/>
          </a:xfrm>
          <a:prstGeom prst="upArrow">
            <a:avLst/>
          </a:prstGeom>
          <a:solidFill>
            <a:schemeClr val="bg1">
              <a:lumMod val="95000"/>
            </a:schemeClr>
          </a:solidFill>
          <a:ln w="38100" cap="flat" cmpd="sng" algn="ctr">
            <a:solidFill>
              <a:srgbClr val="00B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Char char="•"/>
              <a:tabLst/>
            </a:pPr>
            <a:endParaRPr kumimoji="0" lang="en-US" sz="2400" b="0" i="0" u="none" strike="noStrike" cap="none" normalizeH="0" baseline="0" smtClean="0">
              <a:ln>
                <a:noFill/>
              </a:ln>
              <a:solidFill>
                <a:schemeClr val="tx1"/>
              </a:solidFill>
              <a:effectLst/>
              <a:latin typeface="Arial" charset="0"/>
            </a:endParaRPr>
          </a:p>
        </p:txBody>
      </p:sp>
      <p:sp>
        <p:nvSpPr>
          <p:cNvPr id="37" name="TextBox 36"/>
          <p:cNvSpPr txBox="1"/>
          <p:nvPr/>
        </p:nvSpPr>
        <p:spPr bwMode="auto">
          <a:xfrm>
            <a:off x="5900696" y="3191809"/>
            <a:ext cx="2371808" cy="143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800" b="1" u="sng" dirty="0" smtClean="0"/>
              <a:t>Why an MBM?</a:t>
            </a:r>
          </a:p>
          <a:p>
            <a:pPr marL="171450" indent="-171450">
              <a:spcBef>
                <a:spcPts val="600"/>
              </a:spcBef>
              <a:buFont typeface="Arial" charset="0"/>
              <a:buChar char="•"/>
            </a:pPr>
            <a:r>
              <a:rPr lang="en-US" sz="1800" b="1" i="1" dirty="0" smtClean="0"/>
              <a:t>Flexibility</a:t>
            </a:r>
          </a:p>
          <a:p>
            <a:pPr marL="171450" indent="-171450">
              <a:spcBef>
                <a:spcPts val="600"/>
              </a:spcBef>
              <a:buFont typeface="Arial" charset="0"/>
              <a:buChar char="•"/>
            </a:pPr>
            <a:r>
              <a:rPr lang="en-US" sz="1800" b="1" i="1" dirty="0" smtClean="0"/>
              <a:t>Cost Effective</a:t>
            </a:r>
          </a:p>
          <a:p>
            <a:pPr marL="171450" indent="-171450">
              <a:spcBef>
                <a:spcPts val="600"/>
              </a:spcBef>
              <a:buFont typeface="Arial" charset="0"/>
              <a:buChar char="•"/>
            </a:pPr>
            <a:r>
              <a:rPr lang="en-US" sz="1800" b="1" i="1" dirty="0" smtClean="0"/>
              <a:t>Ensures Success</a:t>
            </a:r>
            <a:endParaRPr lang="en-US" sz="1800" b="1" i="1" dirty="0"/>
          </a:p>
        </p:txBody>
      </p:sp>
    </p:spTree>
    <p:extLst>
      <p:ext uri="{BB962C8B-B14F-4D97-AF65-F5344CB8AC3E}">
        <p14:creationId xmlns:p14="http://schemas.microsoft.com/office/powerpoint/2010/main" val="603781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Intergovernmental Collaboration</a:t>
            </a:r>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6</a:t>
            </a:fld>
            <a:endParaRPr lang="en-US" dirty="0"/>
          </a:p>
        </p:txBody>
      </p:sp>
      <p:sp>
        <p:nvSpPr>
          <p:cNvPr id="5" name="TextBox 4"/>
          <p:cNvSpPr txBox="1"/>
          <p:nvPr/>
        </p:nvSpPr>
        <p:spPr bwMode="auto">
          <a:xfrm>
            <a:off x="364786" y="1087471"/>
            <a:ext cx="4635839"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600" b="1" dirty="0" smtClean="0"/>
              <a:t>The FAA is working in close coordination with a number of other agencies including:</a:t>
            </a:r>
          </a:p>
          <a:p>
            <a:pPr marL="171450" indent="-171450">
              <a:spcBef>
                <a:spcPts val="300"/>
              </a:spcBef>
              <a:buFontTx/>
              <a:buChar char="-"/>
            </a:pPr>
            <a:r>
              <a:rPr lang="en-US" sz="1600" b="1" dirty="0" smtClean="0"/>
              <a:t>State Department</a:t>
            </a:r>
          </a:p>
          <a:p>
            <a:pPr marL="171450" indent="-171450">
              <a:spcBef>
                <a:spcPts val="300"/>
              </a:spcBef>
              <a:buFontTx/>
              <a:buChar char="-"/>
            </a:pPr>
            <a:r>
              <a:rPr lang="en-US" sz="1600" b="1" dirty="0" smtClean="0"/>
              <a:t>EPA</a:t>
            </a:r>
          </a:p>
          <a:p>
            <a:pPr marL="171450" indent="-171450">
              <a:spcBef>
                <a:spcPts val="300"/>
              </a:spcBef>
              <a:buFontTx/>
              <a:buChar char="-"/>
            </a:pPr>
            <a:r>
              <a:rPr lang="en-US" sz="1600" b="1" dirty="0" smtClean="0"/>
              <a:t>Department of Agriculture</a:t>
            </a:r>
          </a:p>
          <a:p>
            <a:pPr marL="171450" indent="-171450">
              <a:spcBef>
                <a:spcPts val="300"/>
              </a:spcBef>
              <a:buFontTx/>
              <a:buChar char="-"/>
            </a:pPr>
            <a:r>
              <a:rPr lang="en-US" sz="1600" b="1" dirty="0" smtClean="0"/>
              <a:t>DOT (including both DOT HQ and VOLPE)</a:t>
            </a:r>
            <a:endParaRPr lang="en-US" sz="1600" b="1"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9538" y="3174225"/>
            <a:ext cx="2327561" cy="1600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http://upload.wikimedia.org/wikipedia/commons/thumb/0/0e/USDA_logo.svg/1280px-USDA_logo.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83253" y="4275306"/>
            <a:ext cx="2393497" cy="163992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upload.wikimedia.org/wikipedia/commons/thumb/3/3c/US-DeptOfTransportation-Seal.svg/2000px-US-DeptOfTransportation-Seal.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173" y="3370145"/>
            <a:ext cx="1457323" cy="14573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bwMode="auto">
          <a:xfrm>
            <a:off x="5168577" y="1349791"/>
            <a:ext cx="3818522" cy="1438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600" b="1" dirty="0" smtClean="0"/>
              <a:t>Coordination Includes:</a:t>
            </a:r>
          </a:p>
          <a:p>
            <a:pPr marL="171450" indent="-171450">
              <a:spcBef>
                <a:spcPts val="300"/>
              </a:spcBef>
              <a:buFontTx/>
              <a:buChar char="-"/>
            </a:pPr>
            <a:r>
              <a:rPr lang="en-US" sz="1600" b="1" dirty="0" smtClean="0"/>
              <a:t>Seeking/Providing input on draft documents</a:t>
            </a:r>
          </a:p>
          <a:p>
            <a:pPr marL="171450" indent="-171450">
              <a:spcBef>
                <a:spcPts val="300"/>
              </a:spcBef>
              <a:buFontTx/>
              <a:buChar char="-"/>
            </a:pPr>
            <a:r>
              <a:rPr lang="en-US" sz="1600" b="1" dirty="0" smtClean="0"/>
              <a:t>Providing expertise as requested</a:t>
            </a:r>
          </a:p>
          <a:p>
            <a:pPr marL="171450" indent="-171450">
              <a:spcBef>
                <a:spcPts val="300"/>
              </a:spcBef>
              <a:buFontTx/>
              <a:buChar char="-"/>
            </a:pPr>
            <a:r>
              <a:rPr lang="en-US" sz="1600" b="1" dirty="0" smtClean="0"/>
              <a:t>Attending ICAO meetings</a:t>
            </a:r>
            <a:endParaRPr lang="en-US" sz="1600" b="1" dirty="0"/>
          </a:p>
        </p:txBody>
      </p:sp>
      <p:sp>
        <p:nvSpPr>
          <p:cNvPr id="7" name="TextBox 6"/>
          <p:cNvSpPr txBox="1"/>
          <p:nvPr/>
        </p:nvSpPr>
        <p:spPr bwMode="auto">
          <a:xfrm>
            <a:off x="2346158" y="3199804"/>
            <a:ext cx="381400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600" b="1" dirty="0" smtClean="0">
                <a:solidFill>
                  <a:schemeClr val="accent2"/>
                </a:solidFill>
              </a:rPr>
              <a:t>Coordination is handled through monthly interagency calls and face-to-face meetings as requested.</a:t>
            </a:r>
            <a:endParaRPr lang="en-US" sz="1600" b="1" dirty="0">
              <a:solidFill>
                <a:schemeClr val="accent2"/>
              </a:solidFill>
            </a:endParaRP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5173" y="4043562"/>
            <a:ext cx="1899629" cy="1899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7597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Engagement</a:t>
            </a:r>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7</a:t>
            </a:fld>
            <a:endParaRPr lang="en-US" dirty="0"/>
          </a:p>
        </p:txBody>
      </p:sp>
      <p:sp>
        <p:nvSpPr>
          <p:cNvPr id="5" name="TextBox 4"/>
          <p:cNvSpPr txBox="1"/>
          <p:nvPr/>
        </p:nvSpPr>
        <p:spPr bwMode="auto">
          <a:xfrm>
            <a:off x="247649" y="1050587"/>
            <a:ext cx="85629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800" b="1" dirty="0" smtClean="0"/>
              <a:t>This work has significant potential implications for numerous stakeholders. </a:t>
            </a:r>
            <a:endParaRPr lang="en-US" sz="1800" b="1" dirty="0"/>
          </a:p>
        </p:txBody>
      </p:sp>
      <p:sp>
        <p:nvSpPr>
          <p:cNvPr id="9" name="TextBox 8"/>
          <p:cNvSpPr txBox="1"/>
          <p:nvPr/>
        </p:nvSpPr>
        <p:spPr bwMode="auto">
          <a:xfrm>
            <a:off x="5336568" y="2065730"/>
            <a:ext cx="3503195"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171450" indent="-171450">
              <a:buFontTx/>
              <a:buChar char="-"/>
            </a:pPr>
            <a:r>
              <a:rPr lang="en-US" sz="1800" b="1" dirty="0" smtClean="0">
                <a:solidFill>
                  <a:schemeClr val="accent2"/>
                </a:solidFill>
              </a:rPr>
              <a:t>Monthly Stakeholder Calls</a:t>
            </a:r>
          </a:p>
          <a:p>
            <a:pPr marL="171450" indent="-171450">
              <a:buFontTx/>
              <a:buChar char="-"/>
            </a:pPr>
            <a:r>
              <a:rPr lang="en-US" sz="1800" b="1" dirty="0" smtClean="0">
                <a:solidFill>
                  <a:schemeClr val="accent2"/>
                </a:solidFill>
              </a:rPr>
              <a:t>Briefings and Meetings as Requested</a:t>
            </a:r>
          </a:p>
        </p:txBody>
      </p:sp>
      <p:grpSp>
        <p:nvGrpSpPr>
          <p:cNvPr id="10" name="Group 9"/>
          <p:cNvGrpSpPr/>
          <p:nvPr/>
        </p:nvGrpSpPr>
        <p:grpSpPr>
          <a:xfrm>
            <a:off x="2031117" y="2646819"/>
            <a:ext cx="4345313" cy="2976540"/>
            <a:chOff x="178189" y="2610723"/>
            <a:chExt cx="4345313" cy="2976540"/>
          </a:xfrm>
        </p:grpSpPr>
        <p:pic>
          <p:nvPicPr>
            <p:cNvPr id="2050" name="Picture 2" descr="http://www.clker.com/cliparts/N/g/N/j/Y/3/2-puzzle-pieces-connected-h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461255">
              <a:off x="178189" y="2610723"/>
              <a:ext cx="4345313" cy="297654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bwMode="auto">
            <a:xfrm rot="1402066">
              <a:off x="841810" y="3566995"/>
              <a:ext cx="1991251" cy="697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200" b="1" dirty="0" smtClean="0">
                  <a:solidFill>
                    <a:schemeClr val="accent2"/>
                  </a:solidFill>
                </a:rPr>
                <a:t>Industry:</a:t>
              </a:r>
            </a:p>
            <a:p>
              <a:pPr marL="171450" indent="-171450">
                <a:spcBef>
                  <a:spcPts val="200"/>
                </a:spcBef>
                <a:buFontTx/>
                <a:buChar char="-"/>
              </a:pPr>
              <a:r>
                <a:rPr lang="en-US" sz="1200" b="1" dirty="0" smtClean="0">
                  <a:solidFill>
                    <a:schemeClr val="accent2"/>
                  </a:solidFill>
                </a:rPr>
                <a:t>Airlines and operators</a:t>
              </a:r>
            </a:p>
            <a:p>
              <a:pPr marL="171450" indent="-171450">
                <a:spcBef>
                  <a:spcPts val="200"/>
                </a:spcBef>
                <a:buFontTx/>
                <a:buChar char="-"/>
              </a:pPr>
              <a:r>
                <a:rPr lang="en-US" sz="1200" b="1" dirty="0" smtClean="0">
                  <a:solidFill>
                    <a:schemeClr val="accent2"/>
                  </a:solidFill>
                </a:rPr>
                <a:t>Manufacturers</a:t>
              </a:r>
            </a:p>
          </p:txBody>
        </p:sp>
        <p:sp>
          <p:nvSpPr>
            <p:cNvPr id="14" name="TextBox 13"/>
            <p:cNvSpPr txBox="1"/>
            <p:nvPr/>
          </p:nvSpPr>
          <p:spPr bwMode="auto">
            <a:xfrm rot="17656106">
              <a:off x="2742628" y="4337286"/>
              <a:ext cx="14820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None/>
              </a:pPr>
              <a:r>
                <a:rPr lang="en-US" sz="1200" b="1" dirty="0">
                  <a:solidFill>
                    <a:schemeClr val="accent2"/>
                  </a:solidFill>
                </a:rPr>
                <a:t>Environmental Organizations</a:t>
              </a:r>
            </a:p>
            <a:p>
              <a:pPr algn="ctr">
                <a:buFontTx/>
                <a:buNone/>
              </a:pPr>
              <a:endParaRPr lang="en-US" sz="1200" b="1" dirty="0">
                <a:solidFill>
                  <a:schemeClr val="accent2"/>
                </a:solidFill>
              </a:endParaRPr>
            </a:p>
          </p:txBody>
        </p:sp>
      </p:grpSp>
      <p:sp>
        <p:nvSpPr>
          <p:cNvPr id="3" name="TextBox 2"/>
          <p:cNvSpPr txBox="1"/>
          <p:nvPr/>
        </p:nvSpPr>
        <p:spPr bwMode="auto">
          <a:xfrm>
            <a:off x="450048" y="1575256"/>
            <a:ext cx="380159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600" i="1" dirty="0" smtClean="0"/>
              <a:t>FAA strives to be inclusive, transparent, and concerned with the interests of its stakeholders and tries to build consensus and agreement.</a:t>
            </a:r>
            <a:endParaRPr lang="en-US" sz="1600" i="1" dirty="0"/>
          </a:p>
        </p:txBody>
      </p:sp>
      <p:sp>
        <p:nvSpPr>
          <p:cNvPr id="6" name="TextBox 5"/>
          <p:cNvSpPr txBox="1"/>
          <p:nvPr/>
        </p:nvSpPr>
        <p:spPr bwMode="auto">
          <a:xfrm>
            <a:off x="5490410" y="1575256"/>
            <a:ext cx="296177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2000" b="1" dirty="0" smtClean="0"/>
              <a:t>Engagement Process:</a:t>
            </a:r>
          </a:p>
        </p:txBody>
      </p:sp>
    </p:spTree>
    <p:extLst>
      <p:ext uri="{BB962C8B-B14F-4D97-AF65-F5344CB8AC3E}">
        <p14:creationId xmlns:p14="http://schemas.microsoft.com/office/powerpoint/2010/main" val="2356928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ICAO GMBM Analysis Support</a:t>
            </a:r>
            <a:endParaRPr lang="en-US"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8</a:t>
            </a:fld>
            <a:endParaRPr lang="en-US" dirty="0"/>
          </a:p>
        </p:txBody>
      </p:sp>
      <p:grpSp>
        <p:nvGrpSpPr>
          <p:cNvPr id="5" name="Group 4"/>
          <p:cNvGrpSpPr/>
          <p:nvPr/>
        </p:nvGrpSpPr>
        <p:grpSpPr>
          <a:xfrm>
            <a:off x="273581" y="1165931"/>
            <a:ext cx="3825565" cy="2417570"/>
            <a:chOff x="5423923" y="506776"/>
            <a:chExt cx="2981352" cy="1012026"/>
          </a:xfrm>
        </p:grpSpPr>
        <p:sp>
          <p:nvSpPr>
            <p:cNvPr id="6" name="TextBox 5"/>
            <p:cNvSpPr txBox="1"/>
            <p:nvPr/>
          </p:nvSpPr>
          <p:spPr bwMode="auto">
            <a:xfrm>
              <a:off x="6787227" y="506776"/>
              <a:ext cx="1046557" cy="142546"/>
            </a:xfrm>
            <a:prstGeom prst="round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Council</a:t>
              </a:r>
              <a:endParaRPr lang="en-US" sz="1400" b="1" dirty="0"/>
            </a:p>
          </p:txBody>
        </p:sp>
        <p:sp>
          <p:nvSpPr>
            <p:cNvPr id="7" name="TextBox 6"/>
            <p:cNvSpPr txBox="1"/>
            <p:nvPr/>
          </p:nvSpPr>
          <p:spPr bwMode="auto">
            <a:xfrm>
              <a:off x="7715898" y="839834"/>
              <a:ext cx="673718" cy="142546"/>
            </a:xfrm>
            <a:prstGeom prst="round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EAG</a:t>
              </a:r>
              <a:endParaRPr lang="en-US" sz="1400" b="1" dirty="0"/>
            </a:p>
          </p:txBody>
        </p:sp>
        <p:sp>
          <p:nvSpPr>
            <p:cNvPr id="8" name="TextBox 7"/>
            <p:cNvSpPr txBox="1"/>
            <p:nvPr/>
          </p:nvSpPr>
          <p:spPr bwMode="auto">
            <a:xfrm>
              <a:off x="5423923" y="1388126"/>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WG/1</a:t>
              </a:r>
              <a:endParaRPr lang="en-US" sz="1400" b="1" dirty="0"/>
            </a:p>
          </p:txBody>
        </p:sp>
        <p:sp>
          <p:nvSpPr>
            <p:cNvPr id="9" name="TextBox 8"/>
            <p:cNvSpPr txBox="1"/>
            <p:nvPr/>
          </p:nvSpPr>
          <p:spPr bwMode="auto">
            <a:xfrm>
              <a:off x="7885494" y="1389963"/>
              <a:ext cx="519781" cy="128839"/>
            </a:xfrm>
            <a:prstGeom prst="rect">
              <a:avLst/>
            </a:prstGeom>
            <a:noFill/>
            <a:ln w="76200">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GMTF</a:t>
              </a:r>
              <a:endParaRPr lang="en-US" sz="1400" b="1" dirty="0"/>
            </a:p>
          </p:txBody>
        </p:sp>
        <p:sp>
          <p:nvSpPr>
            <p:cNvPr id="10" name="TextBox 9"/>
            <p:cNvSpPr txBox="1"/>
            <p:nvPr/>
          </p:nvSpPr>
          <p:spPr bwMode="auto">
            <a:xfrm>
              <a:off x="7275342" y="1388126"/>
              <a:ext cx="482413"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AFTF</a:t>
              </a:r>
              <a:endParaRPr lang="en-US" sz="1400" b="1" dirty="0"/>
            </a:p>
          </p:txBody>
        </p:sp>
        <p:sp>
          <p:nvSpPr>
            <p:cNvPr id="11" name="TextBox 10"/>
            <p:cNvSpPr txBox="1"/>
            <p:nvPr/>
          </p:nvSpPr>
          <p:spPr bwMode="auto">
            <a:xfrm>
              <a:off x="6661868" y="1385512"/>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WG/3</a:t>
              </a:r>
              <a:endParaRPr lang="en-US" sz="1400" b="1" dirty="0"/>
            </a:p>
          </p:txBody>
        </p:sp>
        <p:sp>
          <p:nvSpPr>
            <p:cNvPr id="12" name="TextBox 11"/>
            <p:cNvSpPr txBox="1"/>
            <p:nvPr/>
          </p:nvSpPr>
          <p:spPr bwMode="auto">
            <a:xfrm>
              <a:off x="6057656" y="1388126"/>
              <a:ext cx="483618" cy="128839"/>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lgn="ctr">
                <a:buFontTx/>
                <a:buNone/>
              </a:pPr>
              <a:r>
                <a:rPr lang="en-US" sz="1400" b="1" dirty="0" smtClean="0"/>
                <a:t>WG/2</a:t>
              </a:r>
              <a:endParaRPr lang="en-US" sz="1400" b="1" dirty="0"/>
            </a:p>
          </p:txBody>
        </p:sp>
        <p:cxnSp>
          <p:nvCxnSpPr>
            <p:cNvPr id="13" name="Elbow Connector 12"/>
            <p:cNvCxnSpPr/>
            <p:nvPr/>
          </p:nvCxnSpPr>
          <p:spPr bwMode="auto">
            <a:xfrm>
              <a:off x="7833784" y="578049"/>
              <a:ext cx="329501" cy="308916"/>
            </a:xfrm>
            <a:prstGeom prst="bentConnector2">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Elbow Connector 13"/>
            <p:cNvCxnSpPr>
              <a:stCxn id="6" idx="1"/>
              <a:endCxn id="21" idx="0"/>
            </p:cNvCxnSpPr>
            <p:nvPr/>
          </p:nvCxnSpPr>
          <p:spPr bwMode="auto">
            <a:xfrm rot="10800000" flipV="1">
              <a:off x="6415477" y="578049"/>
              <a:ext cx="371750" cy="261785"/>
            </a:xfrm>
            <a:prstGeom prst="bentConnector2">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Elbow Connector 14"/>
            <p:cNvCxnSpPr>
              <a:stCxn id="6" idx="3"/>
              <a:endCxn id="7" idx="0"/>
            </p:cNvCxnSpPr>
            <p:nvPr/>
          </p:nvCxnSpPr>
          <p:spPr bwMode="auto">
            <a:xfrm>
              <a:off x="7833784" y="578049"/>
              <a:ext cx="218973" cy="261785"/>
            </a:xfrm>
            <a:prstGeom prst="bentConnector2">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Elbow Connector 15"/>
            <p:cNvCxnSpPr>
              <a:stCxn id="21" idx="2"/>
              <a:endCxn id="8" idx="0"/>
            </p:cNvCxnSpPr>
            <p:nvPr/>
          </p:nvCxnSpPr>
          <p:spPr bwMode="auto">
            <a:xfrm rot="5400000">
              <a:off x="5837732" y="810381"/>
              <a:ext cx="405746" cy="749744"/>
            </a:xfrm>
            <a:prstGeom prst="bentConnector3">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Elbow Connector 16"/>
            <p:cNvCxnSpPr>
              <a:stCxn id="21" idx="2"/>
              <a:endCxn id="12" idx="0"/>
            </p:cNvCxnSpPr>
            <p:nvPr/>
          </p:nvCxnSpPr>
          <p:spPr bwMode="auto">
            <a:xfrm rot="5400000">
              <a:off x="6154599" y="1127248"/>
              <a:ext cx="405746" cy="116010"/>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Elbow Connector 17"/>
            <p:cNvCxnSpPr>
              <a:stCxn id="21" idx="2"/>
              <a:endCxn id="11" idx="0"/>
            </p:cNvCxnSpPr>
            <p:nvPr/>
          </p:nvCxnSpPr>
          <p:spPr bwMode="auto">
            <a:xfrm rot="16200000" flipH="1">
              <a:off x="6458011" y="939846"/>
              <a:ext cx="403132" cy="488200"/>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Elbow Connector 18"/>
            <p:cNvCxnSpPr>
              <a:stCxn id="21" idx="2"/>
              <a:endCxn id="9" idx="0"/>
            </p:cNvCxnSpPr>
            <p:nvPr/>
          </p:nvCxnSpPr>
          <p:spPr bwMode="auto">
            <a:xfrm rot="16200000" flipH="1">
              <a:off x="7076639" y="321217"/>
              <a:ext cx="407583" cy="1729908"/>
            </a:xfrm>
            <a:prstGeom prst="bentConnector3">
              <a:avLst>
                <a:gd name="adj1" fmla="val 50000"/>
              </a:avLst>
            </a:prstGeom>
            <a:noFill/>
            <a:ln w="28575" cap="flat" cmpd="sng" algn="ctr">
              <a:solidFill>
                <a:srgbClr val="00B05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Elbow Connector 19"/>
            <p:cNvCxnSpPr>
              <a:stCxn id="21" idx="2"/>
              <a:endCxn id="10" idx="0"/>
            </p:cNvCxnSpPr>
            <p:nvPr/>
          </p:nvCxnSpPr>
          <p:spPr bwMode="auto">
            <a:xfrm rot="16200000" flipH="1">
              <a:off x="6763140" y="634717"/>
              <a:ext cx="405746" cy="1101072"/>
            </a:xfrm>
            <a:prstGeom prst="bentConnector3">
              <a:avLst>
                <a:gd name="adj1" fmla="val 50000"/>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bwMode="auto">
            <a:xfrm>
              <a:off x="5974543" y="839834"/>
              <a:ext cx="881867" cy="142546"/>
            </a:xfrm>
            <a:prstGeom prst="roundRect">
              <a:avLst/>
            </a:prstGeom>
            <a:noFill/>
            <a:ln w="76200">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lgn="ctr">
                <a:buFontTx/>
                <a:buNone/>
              </a:pPr>
              <a:r>
                <a:rPr lang="en-US" sz="1400" b="1" dirty="0" smtClean="0"/>
                <a:t>CAEP</a:t>
              </a:r>
              <a:endParaRPr lang="en-US" sz="1400" b="1" dirty="0"/>
            </a:p>
          </p:txBody>
        </p:sp>
      </p:grpSp>
      <p:sp>
        <p:nvSpPr>
          <p:cNvPr id="25" name="TextBox 24"/>
          <p:cNvSpPr txBox="1"/>
          <p:nvPr/>
        </p:nvSpPr>
        <p:spPr bwMode="auto">
          <a:xfrm>
            <a:off x="4618341" y="1171217"/>
            <a:ext cx="42917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800" b="1" dirty="0" smtClean="0">
                <a:solidFill>
                  <a:schemeClr val="accent2"/>
                </a:solidFill>
              </a:rPr>
              <a:t>What kind of technical analyses are being done by GMTF?</a:t>
            </a:r>
          </a:p>
          <a:p>
            <a:pPr marL="171450" indent="-171450">
              <a:spcBef>
                <a:spcPts val="400"/>
              </a:spcBef>
              <a:buFontTx/>
              <a:buChar char="-"/>
            </a:pPr>
            <a:r>
              <a:rPr lang="en-US" sz="1600" b="1" dirty="0" smtClean="0"/>
              <a:t>Compiling and refining data to develop accurate emissions forecasts for the GMBM timeframe</a:t>
            </a:r>
          </a:p>
          <a:p>
            <a:pPr marL="171450" indent="-171450">
              <a:spcBef>
                <a:spcPts val="400"/>
              </a:spcBef>
              <a:buFontTx/>
              <a:buChar char="-"/>
            </a:pPr>
            <a:r>
              <a:rPr lang="en-US" sz="1600" b="1" dirty="0" smtClean="0"/>
              <a:t>Examining records to determine potential level of accuracy based on available data</a:t>
            </a:r>
          </a:p>
          <a:p>
            <a:pPr marL="171450" indent="-171450">
              <a:spcBef>
                <a:spcPts val="400"/>
              </a:spcBef>
              <a:buFontTx/>
              <a:buChar char="-"/>
            </a:pPr>
            <a:r>
              <a:rPr lang="en-US" sz="1600" b="1" dirty="0" smtClean="0"/>
              <a:t>Examining potential cost impact to States based on available data</a:t>
            </a:r>
          </a:p>
          <a:p>
            <a:pPr marL="171450" indent="-171450">
              <a:spcBef>
                <a:spcPts val="400"/>
              </a:spcBef>
              <a:buFontTx/>
              <a:buChar char="-"/>
            </a:pPr>
            <a:r>
              <a:rPr lang="en-US" sz="1600" b="1" dirty="0" smtClean="0"/>
              <a:t>Assessing available emissions and flight data to identify potential impact of proposed exemptions and adjustments</a:t>
            </a:r>
          </a:p>
          <a:p>
            <a:pPr marL="171450" indent="-171450">
              <a:spcBef>
                <a:spcPts val="400"/>
              </a:spcBef>
              <a:buFontTx/>
              <a:buChar char="-"/>
            </a:pPr>
            <a:r>
              <a:rPr lang="en-US" sz="1600" b="1" dirty="0" smtClean="0"/>
              <a:t>Assessing </a:t>
            </a:r>
            <a:r>
              <a:rPr lang="en-US" sz="1600" b="1" dirty="0"/>
              <a:t>MRV systems to provide recommendations</a:t>
            </a:r>
          </a:p>
          <a:p>
            <a:pPr marL="171450" indent="-171450">
              <a:spcBef>
                <a:spcPts val="400"/>
              </a:spcBef>
              <a:buFontTx/>
              <a:buChar char="-"/>
            </a:pPr>
            <a:r>
              <a:rPr lang="en-US" sz="1600" b="1" dirty="0"/>
              <a:t>Assessing potential eligibility criteria for emission </a:t>
            </a:r>
            <a:r>
              <a:rPr lang="en-US" sz="1600" b="1" dirty="0" smtClean="0"/>
              <a:t>offsets</a:t>
            </a:r>
            <a:endParaRPr lang="en-US" sz="1600" b="1" dirty="0"/>
          </a:p>
        </p:txBody>
      </p:sp>
      <p:sp>
        <p:nvSpPr>
          <p:cNvPr id="26" name="TextBox 25"/>
          <p:cNvSpPr txBox="1"/>
          <p:nvPr/>
        </p:nvSpPr>
        <p:spPr bwMode="auto">
          <a:xfrm>
            <a:off x="225453" y="4421117"/>
            <a:ext cx="4021693" cy="1100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a:buFontTx/>
              <a:buNone/>
            </a:pPr>
            <a:r>
              <a:rPr lang="en-US" sz="1600" b="1" dirty="0" smtClean="0"/>
              <a:t>Three Key Subgroups in GMTF:</a:t>
            </a:r>
          </a:p>
          <a:p>
            <a:pPr marL="171450" indent="-171450">
              <a:spcBef>
                <a:spcPts val="300"/>
              </a:spcBef>
              <a:buFontTx/>
              <a:buChar char="-"/>
            </a:pPr>
            <a:r>
              <a:rPr lang="en-US" sz="1400" i="1" dirty="0" smtClean="0">
                <a:solidFill>
                  <a:schemeClr val="accent2"/>
                </a:solidFill>
              </a:rPr>
              <a:t>Analysis Support Group</a:t>
            </a:r>
          </a:p>
          <a:p>
            <a:pPr marL="171450" indent="-171450">
              <a:spcBef>
                <a:spcPts val="300"/>
              </a:spcBef>
              <a:buFontTx/>
              <a:buChar char="-"/>
            </a:pPr>
            <a:r>
              <a:rPr lang="en-US" sz="1400" i="1" dirty="0" smtClean="0">
                <a:solidFill>
                  <a:schemeClr val="accent2"/>
                </a:solidFill>
              </a:rPr>
              <a:t>Monitoring, Reporting, and Verification Group</a:t>
            </a:r>
          </a:p>
          <a:p>
            <a:pPr marL="171450" indent="-171450">
              <a:spcBef>
                <a:spcPts val="300"/>
              </a:spcBef>
              <a:buFontTx/>
              <a:buChar char="-"/>
            </a:pPr>
            <a:r>
              <a:rPr lang="en-US" sz="1400" i="1" dirty="0" smtClean="0">
                <a:solidFill>
                  <a:schemeClr val="accent2"/>
                </a:solidFill>
              </a:rPr>
              <a:t>Emission Unit Criteria Group</a:t>
            </a:r>
          </a:p>
        </p:txBody>
      </p:sp>
    </p:spTree>
    <p:extLst>
      <p:ext uri="{BB962C8B-B14F-4D97-AF65-F5344CB8AC3E}">
        <p14:creationId xmlns:p14="http://schemas.microsoft.com/office/powerpoint/2010/main" val="4094605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Next Steps</a:t>
            </a:r>
            <a:endParaRPr lang="en-US" dirty="0"/>
          </a:p>
        </p:txBody>
      </p:sp>
      <p:sp>
        <p:nvSpPr>
          <p:cNvPr id="3" name="Content Placeholder 2"/>
          <p:cNvSpPr>
            <a:spLocks noGrp="1"/>
          </p:cNvSpPr>
          <p:nvPr>
            <p:ph idx="1"/>
          </p:nvPr>
        </p:nvSpPr>
        <p:spPr>
          <a:xfrm>
            <a:off x="495300" y="1640478"/>
            <a:ext cx="8050213" cy="3328570"/>
          </a:xfrm>
        </p:spPr>
        <p:txBody>
          <a:bodyPr/>
          <a:lstStyle/>
          <a:p>
            <a:r>
              <a:rPr lang="en-US" sz="2400" dirty="0" smtClean="0"/>
              <a:t>There has been significant progress since 2013 assembly</a:t>
            </a:r>
          </a:p>
          <a:p>
            <a:r>
              <a:rPr lang="en-US" sz="2400" dirty="0" smtClean="0"/>
              <a:t>FAA is encouraged by collaborative efforts thus far on technical issues related to GMBM development</a:t>
            </a:r>
          </a:p>
          <a:p>
            <a:r>
              <a:rPr lang="en-US" sz="2400" dirty="0" smtClean="0"/>
              <a:t>FAA will continue active engagement on all aspects of GMBM development to enable a successful outcome at the 2016 ICAO Assembly</a:t>
            </a:r>
            <a:endParaRPr lang="en-US" sz="2400" dirty="0"/>
          </a:p>
        </p:txBody>
      </p:sp>
      <p:sp>
        <p:nvSpPr>
          <p:cNvPr id="4" name="Slide Number Placeholder 3"/>
          <p:cNvSpPr>
            <a:spLocks noGrp="1"/>
          </p:cNvSpPr>
          <p:nvPr>
            <p:ph type="sldNum" sz="quarter" idx="4"/>
          </p:nvPr>
        </p:nvSpPr>
        <p:spPr/>
        <p:txBody>
          <a:bodyPr/>
          <a:lstStyle/>
          <a:p>
            <a:fld id="{74438B1A-AF1B-4C8B-993E-1BADE62A2451}" type="slidenum">
              <a:rPr lang="en-US" smtClean="0"/>
              <a:pPr/>
              <a:t>9</a:t>
            </a:fld>
            <a:endParaRPr lang="en-US" dirty="0"/>
          </a:p>
        </p:txBody>
      </p:sp>
    </p:spTree>
    <p:extLst>
      <p:ext uri="{BB962C8B-B14F-4D97-AF65-F5344CB8AC3E}">
        <p14:creationId xmlns:p14="http://schemas.microsoft.com/office/powerpoint/2010/main" val="1958564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B95B9E-D2D9-409A-9B19-BAD7C03F1AE0}"/>
</file>

<file path=customXml/itemProps2.xml><?xml version="1.0" encoding="utf-8"?>
<ds:datastoreItem xmlns:ds="http://schemas.openxmlformats.org/officeDocument/2006/customXml" ds:itemID="{CE8BD141-CF7F-46F4-94EA-B150547FC510}"/>
</file>

<file path=customXml/itemProps3.xml><?xml version="1.0" encoding="utf-8"?>
<ds:datastoreItem xmlns:ds="http://schemas.openxmlformats.org/officeDocument/2006/customXml" ds:itemID="{0B4EFB8F-48D8-4DE6-876B-ED29A20218D8}"/>
</file>

<file path=docProps/app.xml><?xml version="1.0" encoding="utf-8"?>
<Properties xmlns="http://schemas.openxmlformats.org/officeDocument/2006/extended-properties" xmlns:vt="http://schemas.openxmlformats.org/officeDocument/2006/docPropsVTypes">
  <Template/>
  <TotalTime>4440</TotalTime>
  <Words>867</Words>
  <Application>Microsoft Office PowerPoint</Application>
  <PresentationFormat>On-screen Show (4:3)</PresentationFormat>
  <Paragraphs>136</Paragraphs>
  <Slides>9</Slides>
  <Notes>6</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1_Custom Design</vt:lpstr>
      <vt:lpstr>2_Custom Design</vt:lpstr>
      <vt:lpstr>R&amp;D Efforts to Support a Global Market-Based Measure</vt:lpstr>
      <vt:lpstr>Agenda</vt:lpstr>
      <vt:lpstr>Background</vt:lpstr>
      <vt:lpstr>Background (continued)</vt:lpstr>
      <vt:lpstr>What do we mean by GMBM?</vt:lpstr>
      <vt:lpstr>Intergovernmental Collaboration</vt:lpstr>
      <vt:lpstr>Stakeholder Engagement</vt:lpstr>
      <vt:lpstr>ICAO GMBM Analysis Support</vt:lpstr>
      <vt:lpstr>Summary and Next Steps</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Williams, Daniel (FAA)</cp:lastModifiedBy>
  <cp:revision>181</cp:revision>
  <dcterms:created xsi:type="dcterms:W3CDTF">2005-01-28T20:32:53Z</dcterms:created>
  <dcterms:modified xsi:type="dcterms:W3CDTF">2015-03-13T20:21:05Z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