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18.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5.xml" ContentType="application/vnd.openxmlformats-officedocument.presentationml.notesSlide+xml"/>
  <Override PartName="/ppt/notesSlides/notesSlide1.xml" ContentType="application/vnd.openxmlformats-officedocument.presentationml.notesSlide+xml"/>
  <Override PartName="/ppt/theme/theme4.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5.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 id="2147483661" r:id="rId2"/>
    <p:sldMasterId id="2147483662" r:id="rId3"/>
  </p:sldMasterIdLst>
  <p:notesMasterIdLst>
    <p:notesMasterId r:id="rId22"/>
  </p:notesMasterIdLst>
  <p:handoutMasterIdLst>
    <p:handoutMasterId r:id="rId23"/>
  </p:handoutMasterIdLst>
  <p:sldIdLst>
    <p:sldId id="273" r:id="rId4"/>
    <p:sldId id="275" r:id="rId5"/>
    <p:sldId id="286" r:id="rId6"/>
    <p:sldId id="288" r:id="rId7"/>
    <p:sldId id="274" r:id="rId8"/>
    <p:sldId id="289" r:id="rId9"/>
    <p:sldId id="290" r:id="rId10"/>
    <p:sldId id="298" r:id="rId11"/>
    <p:sldId id="291" r:id="rId12"/>
    <p:sldId id="287" r:id="rId13"/>
    <p:sldId id="300" r:id="rId14"/>
    <p:sldId id="301" r:id="rId15"/>
    <p:sldId id="293" r:id="rId16"/>
    <p:sldId id="292" r:id="rId17"/>
    <p:sldId id="296" r:id="rId18"/>
    <p:sldId id="284" r:id="rId19"/>
    <p:sldId id="294" r:id="rId20"/>
    <p:sldId id="295" r:id="rId21"/>
  </p:sldIdLst>
  <p:sldSz cx="9144000" cy="6858000" type="screen4x3"/>
  <p:notesSz cx="6858000" cy="92964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0D0E1773-2C58-4A1C-9F4D-09A126D9EB70}">
          <p14:sldIdLst>
            <p14:sldId id="273"/>
            <p14:sldId id="275"/>
            <p14:sldId id="286"/>
            <p14:sldId id="288"/>
            <p14:sldId id="274"/>
            <p14:sldId id="289"/>
            <p14:sldId id="290"/>
            <p14:sldId id="298"/>
            <p14:sldId id="291"/>
            <p14:sldId id="287"/>
            <p14:sldId id="300"/>
            <p14:sldId id="301"/>
            <p14:sldId id="293"/>
            <p14:sldId id="292"/>
            <p14:sldId id="296"/>
            <p14:sldId id="284"/>
            <p14:sldId id="294"/>
            <p14:sldId id="29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99"/>
    <a:srgbClr val="FFCC00"/>
    <a:srgbClr val="DDDDDD"/>
    <a:srgbClr val="C0C0C0"/>
    <a:srgbClr val="1D2F68"/>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178" autoAdjust="0"/>
    <p:restoredTop sz="90409" autoAdjust="0"/>
  </p:normalViewPr>
  <p:slideViewPr>
    <p:cSldViewPr snapToGrid="0">
      <p:cViewPr varScale="1">
        <p:scale>
          <a:sx n="65" d="100"/>
          <a:sy n="65" d="100"/>
        </p:scale>
        <p:origin x="-1980" y="-102"/>
      </p:cViewPr>
      <p:guideLst>
        <p:guide orient="horz" pos="536"/>
        <p:guide pos="3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28" Type="http://schemas.openxmlformats.org/officeDocument/2006/relationships/customXml" Target="../customXml/item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 Id="rId30"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4579" name="Rectangle 3"/>
          <p:cNvSpPr>
            <a:spLocks noGrp="1" noChangeArrowheads="1"/>
          </p:cNvSpPr>
          <p:nvPr>
            <p:ph type="dt" sz="quarter" idx="1"/>
          </p:nvPr>
        </p:nvSpPr>
        <p:spPr bwMode="auto">
          <a:xfrm>
            <a:off x="388620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algn="r" defTabSz="911225">
              <a:spcBef>
                <a:spcPct val="0"/>
              </a:spcBef>
              <a:buFontTx/>
              <a:buNone/>
              <a:defRPr sz="1200">
                <a:latin typeface="Times New Roman" pitchFamily="18" charset="0"/>
              </a:defRPr>
            </a:lvl1pPr>
          </a:lstStyle>
          <a:p>
            <a:endParaRPr lang="en-US"/>
          </a:p>
        </p:txBody>
      </p:sp>
      <p:sp>
        <p:nvSpPr>
          <p:cNvPr id="24580" name="Rectangle 4"/>
          <p:cNvSpPr>
            <a:spLocks noGrp="1" noChangeArrowheads="1"/>
          </p:cNvSpPr>
          <p:nvPr>
            <p:ph type="ftr" sz="quarter" idx="2"/>
          </p:nvPr>
        </p:nvSpPr>
        <p:spPr bwMode="auto">
          <a:xfrm>
            <a:off x="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4581" name="Rectangle 5"/>
          <p:cNvSpPr>
            <a:spLocks noGrp="1" noChangeArrowheads="1"/>
          </p:cNvSpPr>
          <p:nvPr>
            <p:ph type="sldNum" sz="quarter" idx="3"/>
          </p:nvPr>
        </p:nvSpPr>
        <p:spPr bwMode="auto">
          <a:xfrm>
            <a:off x="388620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algn="r" defTabSz="911225">
              <a:spcBef>
                <a:spcPct val="0"/>
              </a:spcBef>
              <a:buFontTx/>
              <a:buNone/>
              <a:defRPr sz="1200">
                <a:latin typeface="Times New Roman" pitchFamily="18" charset="0"/>
              </a:defRPr>
            </a:lvl1pPr>
          </a:lstStyle>
          <a:p>
            <a:fld id="{87C48A99-3596-4E58-ABE8-9D998A9384AB}" type="slidenum">
              <a:rPr lang="en-US"/>
              <a:pPr/>
              <a:t>‹#›</a:t>
            </a:fld>
            <a:endParaRPr lang="en-US"/>
          </a:p>
        </p:txBody>
      </p:sp>
    </p:spTree>
    <p:extLst>
      <p:ext uri="{BB962C8B-B14F-4D97-AF65-F5344CB8AC3E}">
        <p14:creationId xmlns:p14="http://schemas.microsoft.com/office/powerpoint/2010/main" val="2309560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1507" name="Rectangle 3"/>
          <p:cNvSpPr>
            <a:spLocks noGrp="1" noChangeArrowheads="1"/>
          </p:cNvSpPr>
          <p:nvPr>
            <p:ph type="dt" idx="1"/>
          </p:nvPr>
        </p:nvSpPr>
        <p:spPr bwMode="auto">
          <a:xfrm>
            <a:off x="388620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algn="r" defTabSz="911225">
              <a:spcBef>
                <a:spcPct val="0"/>
              </a:spcBef>
              <a:buFontTx/>
              <a:buNone/>
              <a:defRPr sz="1200">
                <a:latin typeface="Times New Roman" pitchFamily="18" charset="0"/>
              </a:defRPr>
            </a:lvl1pPr>
          </a:lstStyle>
          <a:p>
            <a:endParaRPr lang="en-US"/>
          </a:p>
        </p:txBody>
      </p:sp>
      <p:sp>
        <p:nvSpPr>
          <p:cNvPr id="21508" name="Rectangle 4"/>
          <p:cNvSpPr>
            <a:spLocks noGrp="1" noRot="1" noChangeAspect="1" noChangeArrowheads="1" noTextEdit="1"/>
          </p:cNvSpPr>
          <p:nvPr>
            <p:ph type="sldImg" idx="2"/>
          </p:nvPr>
        </p:nvSpPr>
        <p:spPr bwMode="auto">
          <a:xfrm>
            <a:off x="1106488"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10" name="Rectangle 6"/>
          <p:cNvSpPr>
            <a:spLocks noGrp="1" noChangeArrowheads="1"/>
          </p:cNvSpPr>
          <p:nvPr>
            <p:ph type="ftr" sz="quarter" idx="4"/>
          </p:nvPr>
        </p:nvSpPr>
        <p:spPr bwMode="auto">
          <a:xfrm>
            <a:off x="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1511" name="Rectangle 7"/>
          <p:cNvSpPr>
            <a:spLocks noGrp="1" noChangeArrowheads="1"/>
          </p:cNvSpPr>
          <p:nvPr>
            <p:ph type="sldNum" sz="quarter" idx="5"/>
          </p:nvPr>
        </p:nvSpPr>
        <p:spPr bwMode="auto">
          <a:xfrm>
            <a:off x="388620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algn="r" defTabSz="911225">
              <a:spcBef>
                <a:spcPct val="0"/>
              </a:spcBef>
              <a:buFontTx/>
              <a:buNone/>
              <a:defRPr sz="1200">
                <a:latin typeface="Times New Roman" pitchFamily="18" charset="0"/>
              </a:defRPr>
            </a:lvl1pPr>
          </a:lstStyle>
          <a:p>
            <a:fld id="{55D68406-F15C-4303-97CE-0E3EE59880C4}" type="slidenum">
              <a:rPr lang="en-US"/>
              <a:pPr/>
              <a:t>‹#›</a:t>
            </a:fld>
            <a:endParaRPr lang="en-US"/>
          </a:p>
        </p:txBody>
      </p:sp>
    </p:spTree>
    <p:extLst>
      <p:ext uri="{BB962C8B-B14F-4D97-AF65-F5344CB8AC3E}">
        <p14:creationId xmlns:p14="http://schemas.microsoft.com/office/powerpoint/2010/main" val="34400677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31338345-9CBA-4181-BEB7-82A779821C66}" type="slidenum">
              <a:rPr lang="en-US"/>
              <a:pPr/>
              <a:t>1</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C9A895D-F1B2-4238-92B1-93B3C1FCF0B4}" type="slidenum">
              <a:rPr lang="en-US"/>
              <a:pPr/>
              <a:t>5</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D68406-F15C-4303-97CE-0E3EE59880C4}" type="slidenum">
              <a:rPr lang="en-US" smtClean="0"/>
              <a:pPr/>
              <a:t>7</a:t>
            </a:fld>
            <a:endParaRPr lang="en-US"/>
          </a:p>
        </p:txBody>
      </p:sp>
    </p:spTree>
    <p:extLst>
      <p:ext uri="{BB962C8B-B14F-4D97-AF65-F5344CB8AC3E}">
        <p14:creationId xmlns:p14="http://schemas.microsoft.com/office/powerpoint/2010/main" val="2050145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D68406-F15C-4303-97CE-0E3EE59880C4}" type="slidenum">
              <a:rPr lang="en-US" smtClean="0"/>
              <a:pPr/>
              <a:t>8</a:t>
            </a:fld>
            <a:endParaRPr lang="en-US"/>
          </a:p>
        </p:txBody>
      </p:sp>
    </p:spTree>
    <p:extLst>
      <p:ext uri="{BB962C8B-B14F-4D97-AF65-F5344CB8AC3E}">
        <p14:creationId xmlns:p14="http://schemas.microsoft.com/office/powerpoint/2010/main" val="2050145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p:spPr>
        <p:txBody>
          <a:bodyPr/>
          <a:lstStyle/>
          <a:p>
            <a:endParaRPr smtClean="0">
              <a:latin typeface="Times New Roman" pitchFamily="18" charset="0"/>
            </a:endParaRPr>
          </a:p>
        </p:txBody>
      </p:sp>
      <p:sp>
        <p:nvSpPr>
          <p:cNvPr id="45060" name="Slide Number Placeholder 3"/>
          <p:cNvSpPr>
            <a:spLocks noGrp="1"/>
          </p:cNvSpPr>
          <p:nvPr>
            <p:ph type="sldNum" sz="quarter" idx="5"/>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defTabSz="914400" eaLnBrk="1" hangingPunct="1"/>
            <a:fld id="{E69676A3-D234-4668-9BFB-31C25B7231F0}" type="slidenum">
              <a:rPr lang="en-US" sz="1200" smtClean="0">
                <a:latin typeface="Times New Roman" pitchFamily="18" charset="0"/>
              </a:rPr>
              <a:pPr defTabSz="914400" eaLnBrk="1" hangingPunct="1"/>
              <a:t>12</a:t>
            </a:fld>
            <a:endParaRPr lang="en-US" sz="120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3545" name="Picture 1081"/>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849" r="31892"/>
          <a:stretch/>
        </p:blipFill>
        <p:spPr bwMode="auto">
          <a:xfrm>
            <a:off x="5577840" y="-1832"/>
            <a:ext cx="3566160" cy="6861665"/>
          </a:xfrm>
          <a:prstGeom prst="rect">
            <a:avLst/>
          </a:prstGeom>
          <a:noFill/>
          <a:extLst>
            <a:ext uri="{909E8E84-426E-40DD-AFC4-6F175D3DCCD1}">
              <a14:hiddenFill xmlns:a14="http://schemas.microsoft.com/office/drawing/2010/main">
                <a:solidFill>
                  <a:srgbClr val="FFFFFF"/>
                </a:solidFill>
              </a14:hiddenFill>
            </a:ext>
          </a:extLst>
        </p:spPr>
      </p:pic>
      <p:sp>
        <p:nvSpPr>
          <p:cNvPr id="63490" name="Rectangle 1026"/>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Select to edit master title</a:t>
            </a:r>
          </a:p>
        </p:txBody>
      </p:sp>
      <p:sp>
        <p:nvSpPr>
          <p:cNvPr id="63491" name="Rectangle 1027"/>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pPr lvl="0"/>
            <a:r>
              <a:rPr lang="en-US" noProof="0" smtClean="0"/>
              <a:t>Select to edit master subtitle</a:t>
            </a:r>
          </a:p>
        </p:txBody>
      </p:sp>
      <p:sp>
        <p:nvSpPr>
          <p:cNvPr id="63515" name="Text Box 1051"/>
          <p:cNvSpPr txBox="1">
            <a:spLocks noChangeArrowheads="1"/>
          </p:cNvSpPr>
          <p:nvPr userDrawn="1"/>
        </p:nvSpPr>
        <p:spPr bwMode="auto">
          <a:xfrm>
            <a:off x="427038" y="4497388"/>
            <a:ext cx="4822825"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600" dirty="0">
                <a:solidFill>
                  <a:srgbClr val="1D2F68"/>
                </a:solidFill>
              </a:rPr>
              <a:t>Presented to:</a:t>
            </a:r>
          </a:p>
          <a:p>
            <a:pPr>
              <a:buFontTx/>
              <a:buNone/>
            </a:pPr>
            <a:r>
              <a:rPr lang="en-US" sz="1600" dirty="0">
                <a:solidFill>
                  <a:srgbClr val="1D2F68"/>
                </a:solidFill>
              </a:rPr>
              <a:t>By:</a:t>
            </a:r>
          </a:p>
          <a:p>
            <a:pPr>
              <a:buFontTx/>
              <a:buNone/>
            </a:pPr>
            <a:r>
              <a:rPr lang="en-US" sz="1600" dirty="0">
                <a:solidFill>
                  <a:srgbClr val="1D2F68"/>
                </a:solidFill>
              </a:rPr>
              <a:t>Date:</a:t>
            </a:r>
          </a:p>
        </p:txBody>
      </p:sp>
      <p:grpSp>
        <p:nvGrpSpPr>
          <p:cNvPr id="63544" name="Group 1080"/>
          <p:cNvGrpSpPr>
            <a:grpSpLocks/>
          </p:cNvGrpSpPr>
          <p:nvPr userDrawn="1"/>
        </p:nvGrpSpPr>
        <p:grpSpPr bwMode="auto">
          <a:xfrm>
            <a:off x="5873750" y="271463"/>
            <a:ext cx="2895600" cy="909638"/>
            <a:chOff x="3700" y="171"/>
            <a:chExt cx="1824" cy="573"/>
          </a:xfrm>
        </p:grpSpPr>
        <p:pic>
          <p:nvPicPr>
            <p:cNvPr id="63543" name="Picture 1079"/>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700" y="171"/>
              <a:ext cx="573" cy="573"/>
            </a:xfrm>
            <a:prstGeom prst="rect">
              <a:avLst/>
            </a:prstGeom>
            <a:noFill/>
            <a:extLst>
              <a:ext uri="{909E8E84-426E-40DD-AFC4-6F175D3DCCD1}">
                <a14:hiddenFill xmlns:a14="http://schemas.microsoft.com/office/drawing/2010/main">
                  <a:solidFill>
                    <a:srgbClr val="FFFFFF"/>
                  </a:solidFill>
                </a14:hiddenFill>
              </a:ext>
            </a:extLst>
          </p:spPr>
        </p:pic>
        <p:sp>
          <p:nvSpPr>
            <p:cNvPr id="63535" name="Text Box 1071"/>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800" b="1">
                  <a:solidFill>
                    <a:schemeClr val="bg1"/>
                  </a:solidFill>
                </a:rPr>
                <a:t>Federal Aviation</a:t>
              </a:r>
            </a:p>
            <a:p>
              <a:pPr>
                <a:lnSpc>
                  <a:spcPct val="85000"/>
                </a:lnSpc>
                <a:spcBef>
                  <a:spcPct val="0"/>
                </a:spcBef>
                <a:buFontTx/>
                <a:buNone/>
              </a:pPr>
              <a:r>
                <a:rPr lang="en-US" sz="1800" b="1">
                  <a:solidFill>
                    <a:schemeClr val="bg1"/>
                  </a:solidFill>
                </a:rPr>
                <a:t>Administration</a:t>
              </a:r>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5" name="Slide Number Placeholder 4"/>
          <p:cNvSpPr>
            <a:spLocks noGrp="1"/>
          </p:cNvSpPr>
          <p:nvPr>
            <p:ph type="sldNum" sz="quarter" idx="12"/>
          </p:nvPr>
        </p:nvSpPr>
        <p:spPr/>
        <p:txBody>
          <a:bodyPr/>
          <a:lstStyle>
            <a:lvl1pPr>
              <a:defRPr/>
            </a:lvl1pPr>
          </a:lstStyle>
          <a:p>
            <a:fld id="{F1F6FF14-FC6A-41B6-B2DC-884C6B7C3F2E}"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218744615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4" name="Slide Number Placeholder 3"/>
          <p:cNvSpPr>
            <a:spLocks noGrp="1"/>
          </p:cNvSpPr>
          <p:nvPr>
            <p:ph type="sldNum" sz="quarter" idx="12"/>
          </p:nvPr>
        </p:nvSpPr>
        <p:spPr/>
        <p:txBody>
          <a:bodyPr/>
          <a:lstStyle>
            <a:lvl1pPr>
              <a:defRPr/>
            </a:lvl1pPr>
          </a:lstStyle>
          <a:p>
            <a:fld id="{8579F915-29B1-4ADF-B1F4-B9108899500C}"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18729331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9187D554-CBC1-41AB-90CF-337CEC897EAA}"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92993968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83339" y="6248400"/>
            <a:ext cx="1672032" cy="457200"/>
          </a:xfrm>
        </p:spPr>
        <p:txBody>
          <a:bodyPr/>
          <a:lstStyle>
            <a:lvl1pPr>
              <a:defRPr>
                <a:solidFill>
                  <a:schemeClr val="bg1">
                    <a:lumMod val="75000"/>
                  </a:schemeClr>
                </a:solidFill>
              </a:defRPr>
            </a:lvl1pPr>
          </a:lstStyle>
          <a:p>
            <a:endParaRPr lang="en-US" dirty="0"/>
          </a:p>
        </p:txBody>
      </p:sp>
      <p:sp>
        <p:nvSpPr>
          <p:cNvPr id="5" name="Footer Placeholder 4"/>
          <p:cNvSpPr>
            <a:spLocks noGrp="1"/>
          </p:cNvSpPr>
          <p:nvPr>
            <p:ph type="ftr" sz="quarter" idx="11"/>
          </p:nvPr>
        </p:nvSpPr>
        <p:spPr>
          <a:xfrm>
            <a:off x="2196798" y="6248400"/>
            <a:ext cx="2895600" cy="457200"/>
          </a:xfrm>
        </p:spPr>
        <p:txBody>
          <a:bodyPr/>
          <a:lstStyle>
            <a:lvl1pPr>
              <a:defRPr>
                <a:solidFill>
                  <a:schemeClr val="bg1">
                    <a:lumMod val="75000"/>
                  </a:schemeClr>
                </a:solidFill>
              </a:defRPr>
            </a:lvl1pPr>
          </a:lstStyle>
          <a:p>
            <a:endParaRPr lang="en-US" dirty="0"/>
          </a:p>
        </p:txBody>
      </p:sp>
      <p:sp>
        <p:nvSpPr>
          <p:cNvPr id="6" name="Slide Number Placeholder 5"/>
          <p:cNvSpPr>
            <a:spLocks noGrp="1"/>
          </p:cNvSpPr>
          <p:nvPr>
            <p:ph type="sldNum" sz="quarter" idx="12"/>
          </p:nvPr>
        </p:nvSpPr>
        <p:spPr>
          <a:xfrm>
            <a:off x="6636504" y="6248400"/>
            <a:ext cx="1905000" cy="457200"/>
          </a:xfrm>
        </p:spPr>
        <p:txBody>
          <a:bodyPr/>
          <a:lstStyle>
            <a:lvl1pPr>
              <a:defRPr/>
            </a:lvl1pPr>
          </a:lstStyle>
          <a:p>
            <a:fld id="{78D3ABA1-EA94-43C0-B992-7CBCC31144F1}" type="slidenum">
              <a:rPr lang="en-US"/>
              <a:pPr/>
              <a:t>‹#›</a:t>
            </a:fld>
            <a:endParaRPr lang="en-US" dirty="0"/>
          </a:p>
        </p:txBody>
      </p:sp>
    </p:spTree>
    <p:extLst>
      <p:ext uri="{BB962C8B-B14F-4D97-AF65-F5344CB8AC3E}">
        <p14:creationId xmlns:p14="http://schemas.microsoft.com/office/powerpoint/2010/main" val="29082553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36266C2-23C9-4679-9EA6-D74DA6C8C265}" type="slidenum">
              <a:rPr lang="en-US"/>
              <a:pPr/>
              <a:t>‹#›</a:t>
            </a:fld>
            <a:endParaRPr lang="en-US"/>
          </a:p>
        </p:txBody>
      </p:sp>
    </p:spTree>
    <p:extLst>
      <p:ext uri="{BB962C8B-B14F-4D97-AF65-F5344CB8AC3E}">
        <p14:creationId xmlns:p14="http://schemas.microsoft.com/office/powerpoint/2010/main" val="31410093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1F6FF14-FC6A-41B6-B2DC-884C6B7C3F2E}" type="slidenum">
              <a:rPr lang="en-US"/>
              <a:pPr/>
              <a:t>‹#›</a:t>
            </a:fld>
            <a:endParaRPr lang="en-US"/>
          </a:p>
        </p:txBody>
      </p:sp>
    </p:spTree>
    <p:extLst>
      <p:ext uri="{BB962C8B-B14F-4D97-AF65-F5344CB8AC3E}">
        <p14:creationId xmlns:p14="http://schemas.microsoft.com/office/powerpoint/2010/main" val="24066315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579F915-29B1-4ADF-B1F4-B9108899500C}" type="slidenum">
              <a:rPr lang="en-US"/>
              <a:pPr/>
              <a:t>‹#›</a:t>
            </a:fld>
            <a:endParaRPr lang="en-US"/>
          </a:p>
        </p:txBody>
      </p:sp>
    </p:spTree>
    <p:extLst>
      <p:ext uri="{BB962C8B-B14F-4D97-AF65-F5344CB8AC3E}">
        <p14:creationId xmlns:p14="http://schemas.microsoft.com/office/powerpoint/2010/main" val="9393718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187D554-CBC1-41AB-90CF-337CEC897EAA}" type="slidenum">
              <a:rPr lang="en-US"/>
              <a:pPr/>
              <a:t>‹#›</a:t>
            </a:fld>
            <a:endParaRPr lang="en-US"/>
          </a:p>
        </p:txBody>
      </p:sp>
    </p:spTree>
    <p:extLst>
      <p:ext uri="{BB962C8B-B14F-4D97-AF65-F5344CB8AC3E}">
        <p14:creationId xmlns:p14="http://schemas.microsoft.com/office/powerpoint/2010/main" val="29799863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3545" name="Picture 1081"/>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849" r="31892"/>
          <a:stretch/>
        </p:blipFill>
        <p:spPr bwMode="auto">
          <a:xfrm>
            <a:off x="5577840" y="-1832"/>
            <a:ext cx="3566160" cy="6861665"/>
          </a:xfrm>
          <a:prstGeom prst="rect">
            <a:avLst/>
          </a:prstGeom>
          <a:noFill/>
          <a:extLst>
            <a:ext uri="{909E8E84-426E-40DD-AFC4-6F175D3DCCD1}">
              <a14:hiddenFill xmlns:a14="http://schemas.microsoft.com/office/drawing/2010/main">
                <a:solidFill>
                  <a:srgbClr val="FFFFFF"/>
                </a:solidFill>
              </a14:hiddenFill>
            </a:ext>
          </a:extLst>
        </p:spPr>
      </p:pic>
      <p:sp>
        <p:nvSpPr>
          <p:cNvPr id="63490" name="Rectangle 1026"/>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Select to edit master title</a:t>
            </a:r>
          </a:p>
        </p:txBody>
      </p:sp>
      <p:sp>
        <p:nvSpPr>
          <p:cNvPr id="63491" name="Rectangle 1027"/>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pPr lvl="0"/>
            <a:r>
              <a:rPr lang="en-US" noProof="0" smtClean="0"/>
              <a:t>Select to edit master subtitle</a:t>
            </a:r>
          </a:p>
        </p:txBody>
      </p:sp>
      <p:sp>
        <p:nvSpPr>
          <p:cNvPr id="63515" name="Text Box 1051"/>
          <p:cNvSpPr txBox="1">
            <a:spLocks noChangeArrowheads="1"/>
          </p:cNvSpPr>
          <p:nvPr userDrawn="1"/>
        </p:nvSpPr>
        <p:spPr bwMode="auto">
          <a:xfrm>
            <a:off x="427038" y="4497388"/>
            <a:ext cx="482282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auto">
              <a:spcBef>
                <a:spcPts val="0"/>
              </a:spcBef>
              <a:spcAft>
                <a:spcPts val="0"/>
              </a:spcAft>
              <a:buFontTx/>
              <a:buNone/>
            </a:pPr>
            <a:r>
              <a:rPr lang="en-US" sz="1600" dirty="0">
                <a:solidFill>
                  <a:srgbClr val="1D2F68"/>
                </a:solidFill>
                <a:latin typeface="Arial"/>
              </a:rPr>
              <a:t>Presented to</a:t>
            </a:r>
            <a:r>
              <a:rPr lang="en-US" sz="1600" dirty="0" smtClean="0">
                <a:solidFill>
                  <a:srgbClr val="1D2F68"/>
                </a:solidFill>
                <a:latin typeface="Arial"/>
              </a:rPr>
              <a:t>: E&amp;E REDAC Subcommittee</a:t>
            </a:r>
            <a:endParaRPr lang="en-US" sz="1600" dirty="0">
              <a:solidFill>
                <a:srgbClr val="1D2F68"/>
              </a:solidFill>
              <a:latin typeface="Arial"/>
            </a:endParaRPr>
          </a:p>
          <a:p>
            <a:pPr fontAlgn="auto">
              <a:spcBef>
                <a:spcPts val="0"/>
              </a:spcBef>
              <a:spcAft>
                <a:spcPts val="0"/>
              </a:spcAft>
              <a:buFontTx/>
              <a:buNone/>
            </a:pPr>
            <a:r>
              <a:rPr lang="en-US" sz="1600" dirty="0">
                <a:solidFill>
                  <a:srgbClr val="1D2F68"/>
                </a:solidFill>
                <a:latin typeface="Arial"/>
              </a:rPr>
              <a:t>By</a:t>
            </a:r>
            <a:r>
              <a:rPr lang="en-US" sz="1600" dirty="0" smtClean="0">
                <a:solidFill>
                  <a:srgbClr val="1D2F68"/>
                </a:solidFill>
                <a:latin typeface="Arial"/>
              </a:rPr>
              <a:t>: Rebecca Cointin</a:t>
            </a:r>
            <a:endParaRPr lang="en-US" sz="1600" dirty="0">
              <a:solidFill>
                <a:srgbClr val="1D2F68"/>
              </a:solidFill>
              <a:latin typeface="Arial"/>
            </a:endParaRPr>
          </a:p>
          <a:p>
            <a:pPr fontAlgn="auto">
              <a:spcBef>
                <a:spcPts val="0"/>
              </a:spcBef>
              <a:spcAft>
                <a:spcPts val="0"/>
              </a:spcAft>
              <a:buFontTx/>
              <a:buNone/>
            </a:pPr>
            <a:r>
              <a:rPr lang="en-US" sz="1600" dirty="0">
                <a:solidFill>
                  <a:srgbClr val="1D2F68"/>
                </a:solidFill>
                <a:latin typeface="Arial"/>
              </a:rPr>
              <a:t>Date</a:t>
            </a:r>
            <a:r>
              <a:rPr lang="en-US" sz="1600" dirty="0" smtClean="0">
                <a:solidFill>
                  <a:srgbClr val="1D2F68"/>
                </a:solidFill>
                <a:latin typeface="Arial"/>
              </a:rPr>
              <a:t>: August 26, 2014</a:t>
            </a:r>
            <a:endParaRPr lang="en-US" sz="1600" dirty="0">
              <a:solidFill>
                <a:srgbClr val="1D2F68"/>
              </a:solidFill>
              <a:latin typeface="Arial"/>
            </a:endParaRPr>
          </a:p>
        </p:txBody>
      </p:sp>
      <p:grpSp>
        <p:nvGrpSpPr>
          <p:cNvPr id="63544" name="Group 1080"/>
          <p:cNvGrpSpPr>
            <a:grpSpLocks/>
          </p:cNvGrpSpPr>
          <p:nvPr userDrawn="1"/>
        </p:nvGrpSpPr>
        <p:grpSpPr bwMode="auto">
          <a:xfrm>
            <a:off x="5873750" y="271463"/>
            <a:ext cx="2895600" cy="909638"/>
            <a:chOff x="3700" y="171"/>
            <a:chExt cx="1824" cy="573"/>
          </a:xfrm>
        </p:grpSpPr>
        <p:pic>
          <p:nvPicPr>
            <p:cNvPr id="63543" name="Picture 1079"/>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700" y="171"/>
              <a:ext cx="573" cy="573"/>
            </a:xfrm>
            <a:prstGeom prst="rect">
              <a:avLst/>
            </a:prstGeom>
            <a:noFill/>
            <a:extLst>
              <a:ext uri="{909E8E84-426E-40DD-AFC4-6F175D3DCCD1}">
                <a14:hiddenFill xmlns:a14="http://schemas.microsoft.com/office/drawing/2010/main">
                  <a:solidFill>
                    <a:srgbClr val="FFFFFF"/>
                  </a:solidFill>
                </a14:hiddenFill>
              </a:ext>
            </a:extLst>
          </p:spPr>
        </p:pic>
        <p:sp>
          <p:nvSpPr>
            <p:cNvPr id="63535" name="Text Box 1071"/>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auto">
                <a:lnSpc>
                  <a:spcPct val="85000"/>
                </a:lnSpc>
                <a:spcBef>
                  <a:spcPct val="0"/>
                </a:spcBef>
                <a:spcAft>
                  <a:spcPts val="0"/>
                </a:spcAft>
                <a:buFontTx/>
                <a:buNone/>
              </a:pPr>
              <a:r>
                <a:rPr lang="en-US" sz="1800" b="1">
                  <a:solidFill>
                    <a:srgbClr val="FFFFFF"/>
                  </a:solidFill>
                  <a:latin typeface="Arial"/>
                </a:rPr>
                <a:t>Federal Aviation</a:t>
              </a:r>
            </a:p>
            <a:p>
              <a:pPr fontAlgn="auto">
                <a:lnSpc>
                  <a:spcPct val="85000"/>
                </a:lnSpc>
                <a:spcBef>
                  <a:spcPct val="0"/>
                </a:spcBef>
                <a:spcAft>
                  <a:spcPts val="0"/>
                </a:spcAft>
                <a:buFontTx/>
                <a:buNone/>
              </a:pPr>
              <a:r>
                <a:rPr lang="en-US" sz="1800" b="1">
                  <a:solidFill>
                    <a:srgbClr val="FFFFFF"/>
                  </a:solidFill>
                  <a:latin typeface="Arial"/>
                </a:rPr>
                <a:t>Administration</a:t>
              </a:r>
            </a:p>
          </p:txBody>
        </p:sp>
      </p:grpSp>
    </p:spTree>
    <p:extLst>
      <p:ext uri="{BB962C8B-B14F-4D97-AF65-F5344CB8AC3E}">
        <p14:creationId xmlns:p14="http://schemas.microsoft.com/office/powerpoint/2010/main" val="123212147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83339" y="6248400"/>
            <a:ext cx="1672032"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5" name="Footer Placeholder 4"/>
          <p:cNvSpPr>
            <a:spLocks noGrp="1"/>
          </p:cNvSpPr>
          <p:nvPr>
            <p:ph type="ftr" sz="quarter" idx="11"/>
          </p:nvPr>
        </p:nvSpPr>
        <p:spPr>
          <a:xfrm>
            <a:off x="2196798" y="6248400"/>
            <a:ext cx="2895600"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6" name="Slide Number Placeholder 5"/>
          <p:cNvSpPr>
            <a:spLocks noGrp="1"/>
          </p:cNvSpPr>
          <p:nvPr>
            <p:ph type="sldNum" sz="quarter" idx="12"/>
          </p:nvPr>
        </p:nvSpPr>
        <p:spPr>
          <a:xfrm>
            <a:off x="6636504" y="6248400"/>
            <a:ext cx="1905000" cy="457200"/>
          </a:xfrm>
        </p:spPr>
        <p:txBody>
          <a:bodyPr/>
          <a:lstStyle>
            <a:lvl1pPr>
              <a:defRPr/>
            </a:lvl1pPr>
          </a:lstStyle>
          <a:p>
            <a:fld id="{78D3ABA1-EA94-43C0-B992-7CBCC31144F1}" type="slidenum">
              <a:rPr lang="en-US">
                <a:solidFill>
                  <a:srgbClr val="FFFFFF">
                    <a:lumMod val="65000"/>
                  </a:srgbClr>
                </a:solidFill>
              </a:rPr>
              <a:pPr/>
              <a:t>‹#›</a:t>
            </a:fld>
            <a:endParaRPr lang="en-US" dirty="0">
              <a:solidFill>
                <a:srgbClr val="FFFFFF">
                  <a:lumMod val="65000"/>
                </a:srgbClr>
              </a:solidFill>
            </a:endParaRPr>
          </a:p>
        </p:txBody>
      </p:sp>
    </p:spTree>
    <p:extLst>
      <p:ext uri="{BB962C8B-B14F-4D97-AF65-F5344CB8AC3E}">
        <p14:creationId xmlns:p14="http://schemas.microsoft.com/office/powerpoint/2010/main" val="411039164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836266C2-23C9-4679-9EA6-D74DA6C8C265}"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23982868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slideLayout" Target="../slideLayouts/slideLayout9.xml"/><Relationship Id="rId7" Type="http://schemas.openxmlformats.org/officeDocument/2006/relationships/theme" Target="../theme/theme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Select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a:solidFill>
                  <a:schemeClr val="bg1">
                    <a:lumMod val="65000"/>
                  </a:schemeClr>
                </a:solidFill>
                <a:latin typeface="Times New Roman" pitchFamily="18" charset="0"/>
              </a:defRPr>
            </a:lvl1pPr>
          </a:lstStyle>
          <a:p>
            <a:endParaRPr lang="en-US" dirty="0"/>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a:solidFill>
                  <a:schemeClr val="bg1">
                    <a:lumMod val="65000"/>
                  </a:schemeClr>
                </a:solidFill>
                <a:latin typeface="Times New Roman" pitchFamily="18" charset="0"/>
              </a:defRPr>
            </a:lvl1pPr>
          </a:lstStyle>
          <a:p>
            <a:endParaRPr lang="en-US" dirty="0"/>
          </a:p>
        </p:txBody>
      </p:sp>
      <p:sp>
        <p:nvSpPr>
          <p:cNvPr id="56331" name="Rectangle 11"/>
          <p:cNvSpPr>
            <a:spLocks noGrp="1" noChangeArrowheads="1"/>
          </p:cNvSpPr>
          <p:nvPr>
            <p:ph type="sldNum" sz="quarter" idx="4"/>
          </p:nvPr>
        </p:nvSpPr>
        <p:spPr bwMode="auto">
          <a:xfrm>
            <a:off x="665116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lumMod val="65000"/>
                  </a:schemeClr>
                </a:solidFill>
                <a:latin typeface="Times New Roman" pitchFamily="18" charset="0"/>
              </a:defRPr>
            </a:lvl1pPr>
          </a:lstStyle>
          <a:p>
            <a:fld id="{74438B1A-AF1B-4C8B-993E-1BADE62A2451}" type="slidenum">
              <a:rPr lang="en-US" smtClean="0"/>
              <a:pPr/>
              <a:t>‹#›</a:t>
            </a:fld>
            <a:endParaRPr lang="en-US" dirty="0"/>
          </a:p>
        </p:txBody>
      </p:sp>
      <p:grpSp>
        <p:nvGrpSpPr>
          <p:cNvPr id="56345" name="Group 25"/>
          <p:cNvGrpSpPr>
            <a:grpSpLocks/>
          </p:cNvGrpSpPr>
          <p:nvPr userDrawn="1"/>
        </p:nvGrpSpPr>
        <p:grpSpPr bwMode="auto">
          <a:xfrm>
            <a:off x="5708650" y="6126158"/>
            <a:ext cx="2047875" cy="660400"/>
            <a:chOff x="3596" y="3859"/>
            <a:chExt cx="1290" cy="416"/>
          </a:xfrm>
        </p:grpSpPr>
        <p:pic>
          <p:nvPicPr>
            <p:cNvPr id="56346" name="Picture 26"/>
            <p:cNvPicPr>
              <a:picLocks noChangeAspect="1" noChangeArrowheads="1"/>
            </p:cNvPicPr>
            <p:nvPr userDrawn="1"/>
          </p:nvPicPr>
          <p:blipFill>
            <a:blip r:embed="rId8"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chemeClr val="bg1"/>
                  </a:solidFill>
                </a:rPr>
                <a:t>Federal Aviation</a:t>
              </a:r>
            </a:p>
            <a:p>
              <a:pPr>
                <a:lnSpc>
                  <a:spcPct val="85000"/>
                </a:lnSpc>
                <a:spcBef>
                  <a:spcPct val="0"/>
                </a:spcBef>
                <a:buFontTx/>
                <a:buNone/>
              </a:pPr>
              <a:r>
                <a:rPr lang="en-US" sz="1200" b="1" dirty="0">
                  <a:solidFill>
                    <a:schemeClr val="bg1"/>
                  </a:solidFill>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b="1" dirty="0">
                <a:solidFill>
                  <a:srgbClr val="C0C0C0"/>
                </a:solidFill>
              </a:rPr>
              <a:t>&lt;Presentation Title – Change on Master Slide&gt;</a:t>
            </a:r>
            <a:endParaRPr lang="en-US" sz="1200" dirty="0">
              <a:solidFill>
                <a:srgbClr val="C0C0C0"/>
              </a:solidFill>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dirty="0">
                <a:solidFill>
                  <a:srgbClr val="C0C0C0"/>
                </a:solidFill>
              </a:rPr>
              <a:t>&lt;Date of Presentation – Change on Master Slide&gt;</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7" r:id="rId4"/>
    <p:sldLayoutId id="2147483658" r:id="rId5"/>
    <p:sldLayoutId id="2147483660" r:id="rId6"/>
  </p:sldLayoutIdLst>
  <p:timing>
    <p:tnLst>
      <p:par>
        <p:cTn id="1" dur="indefinite" restart="never" nodeType="tmRoot"/>
      </p:par>
    </p:tnLst>
  </p:timing>
  <p:hf hdr="0" ftr="0" dt="0"/>
  <p:txStyles>
    <p:titleStyle>
      <a:lvl1pPr algn="l" rtl="0" fontAlgn="base">
        <a:spcBef>
          <a:spcPct val="0"/>
        </a:spcBef>
        <a:spcAft>
          <a:spcPct val="0"/>
        </a:spcAft>
        <a:defRPr sz="40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noFill/>
          <a:ln w="9525">
            <a:noFill/>
            <a:miter lim="800000"/>
            <a:headEnd/>
            <a:tailEnd/>
          </a:ln>
          <a:effectLst/>
          <a:extLst/>
        </p:spPr>
        <p:txBody>
          <a:bodyPr wrap="none" anchor="ctr"/>
          <a:lstStyle/>
          <a:p>
            <a:endParaRPr lang="en-US"/>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Select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a:solidFill>
                  <a:schemeClr val="accent6"/>
                </a:solidFill>
                <a:latin typeface="Times New Roman" pitchFamily="18" charset="0"/>
              </a:defRPr>
            </a:lvl1pPr>
          </a:lstStyle>
          <a:p>
            <a:endParaRPr lang="en-US" dirty="0"/>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a:solidFill>
                  <a:schemeClr val="accent6"/>
                </a:solidFill>
                <a:latin typeface="Times New Roman" pitchFamily="18" charset="0"/>
              </a:defRPr>
            </a:lvl1pPr>
          </a:lstStyle>
          <a:p>
            <a:endParaRPr lang="en-US" dirty="0"/>
          </a:p>
        </p:txBody>
      </p:sp>
      <p:sp>
        <p:nvSpPr>
          <p:cNvPr id="56331" name="Rectangle 11"/>
          <p:cNvSpPr>
            <a:spLocks noGrp="1" noChangeArrowheads="1"/>
          </p:cNvSpPr>
          <p:nvPr>
            <p:ph type="sldNum" sz="quarter" idx="4"/>
          </p:nvPr>
        </p:nvSpPr>
        <p:spPr bwMode="auto">
          <a:xfrm>
            <a:off x="665116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accent6"/>
                </a:solidFill>
                <a:latin typeface="Times New Roman" pitchFamily="18" charset="0"/>
              </a:defRPr>
            </a:lvl1pPr>
          </a:lstStyle>
          <a:p>
            <a:fld id="{74438B1A-AF1B-4C8B-993E-1BADE62A2451}" type="slidenum">
              <a:rPr lang="en-US" smtClean="0"/>
              <a:pPr/>
              <a:t>‹#›</a:t>
            </a:fld>
            <a:endParaRPr lang="en-US" dirty="0"/>
          </a:p>
        </p:txBody>
      </p:sp>
      <p:grpSp>
        <p:nvGrpSpPr>
          <p:cNvPr id="56345" name="Group 25"/>
          <p:cNvGrpSpPr>
            <a:grpSpLocks/>
          </p:cNvGrpSpPr>
          <p:nvPr userDrawn="1"/>
        </p:nvGrpSpPr>
        <p:grpSpPr bwMode="auto">
          <a:xfrm>
            <a:off x="5708650" y="6126158"/>
            <a:ext cx="2047875" cy="660400"/>
            <a:chOff x="3596" y="3859"/>
            <a:chExt cx="1290" cy="416"/>
          </a:xfrm>
        </p:grpSpPr>
        <p:pic>
          <p:nvPicPr>
            <p:cNvPr id="56346" name="Picture 26"/>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chemeClr val="accent6"/>
                  </a:solidFill>
                </a:rPr>
                <a:t>Federal Aviation</a:t>
              </a:r>
            </a:p>
            <a:p>
              <a:pPr>
                <a:lnSpc>
                  <a:spcPct val="85000"/>
                </a:lnSpc>
                <a:spcBef>
                  <a:spcPct val="0"/>
                </a:spcBef>
                <a:buFontTx/>
                <a:buNone/>
              </a:pPr>
              <a:r>
                <a:rPr lang="en-US" sz="1200" b="1" dirty="0">
                  <a:solidFill>
                    <a:schemeClr val="accent6"/>
                  </a:solidFill>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b="1" dirty="0">
                <a:solidFill>
                  <a:srgbClr val="C0C0C0"/>
                </a:solidFill>
              </a:rPr>
              <a:t>&lt;Presentation Title – Change on Master Slide&gt;</a:t>
            </a:r>
            <a:endParaRPr lang="en-US" sz="1200" dirty="0">
              <a:solidFill>
                <a:srgbClr val="C0C0C0"/>
              </a:solidFill>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dirty="0">
                <a:solidFill>
                  <a:srgbClr val="C0C0C0"/>
                </a:solidFill>
              </a:rPr>
              <a:t>&lt;Date of Presentation – Change on Master Slide&gt;</a:t>
            </a:r>
          </a:p>
        </p:txBody>
      </p:sp>
    </p:spTree>
    <p:extLst>
      <p:ext uri="{BB962C8B-B14F-4D97-AF65-F5344CB8AC3E}">
        <p14:creationId xmlns:p14="http://schemas.microsoft.com/office/powerpoint/2010/main" val="2988165268"/>
      </p:ext>
    </p:extLst>
  </p:cSld>
  <p:clrMap bg1="lt1" tx1="dk1" bg2="lt2" tx2="dk2" accent1="accent1" accent2="accent2" accent3="accent3" accent4="accent4" accent5="accent5" accent6="accent6" hlink="hlink" folHlink="folHlink"/>
  <p:timing>
    <p:tnLst>
      <p:par>
        <p:cTn id="1" dur="indefinite" restart="never" nodeType="tmRoot"/>
      </p:par>
    </p:tnLst>
  </p:timing>
  <p:hf hdr="0" ftr="0" dt="0"/>
  <p:txStyles>
    <p:titleStyle>
      <a:lvl1pPr algn="l" rtl="0" fontAlgn="base">
        <a:spcBef>
          <a:spcPct val="0"/>
        </a:spcBef>
        <a:spcAft>
          <a:spcPct val="0"/>
        </a:spcAft>
        <a:defRPr sz="40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spcBef>
                <a:spcPts val="0"/>
              </a:spcBef>
              <a:spcAft>
                <a:spcPts val="0"/>
              </a:spcAft>
              <a:buFontTx/>
              <a:buNone/>
            </a:pPr>
            <a:endParaRPr lang="en-US" sz="1800">
              <a:solidFill>
                <a:srgbClr val="000000"/>
              </a:solidFill>
              <a:latin typeface="Arial"/>
            </a:endParaRPr>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Select to edit master title</a:t>
            </a:r>
          </a:p>
        </p:txBody>
      </p:sp>
      <p:sp>
        <p:nvSpPr>
          <p:cNvPr id="56328"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Select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a:solidFill>
                  <a:schemeClr val="bg1">
                    <a:lumMod val="65000"/>
                  </a:schemeClr>
                </a:solidFill>
                <a:latin typeface="Times New Roman" pitchFamily="18" charset="0"/>
              </a:defRPr>
            </a:lvl1pPr>
          </a:lstStyle>
          <a:p>
            <a:pPr fontAlgn="auto">
              <a:spcAft>
                <a:spcPts val="0"/>
              </a:spcAft>
            </a:pPr>
            <a:endParaRPr lang="en-US" dirty="0">
              <a:solidFill>
                <a:srgbClr val="FFFFFF">
                  <a:lumMod val="65000"/>
                </a:srgbClr>
              </a:solidFill>
            </a:endParaRPr>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a:solidFill>
                  <a:schemeClr val="bg1">
                    <a:lumMod val="65000"/>
                  </a:schemeClr>
                </a:solidFill>
                <a:latin typeface="Times New Roman" pitchFamily="18" charset="0"/>
              </a:defRPr>
            </a:lvl1pPr>
          </a:lstStyle>
          <a:p>
            <a:pPr fontAlgn="auto">
              <a:spcAft>
                <a:spcPts val="0"/>
              </a:spcAft>
            </a:pPr>
            <a:endParaRPr lang="en-US" dirty="0">
              <a:solidFill>
                <a:srgbClr val="FFFFFF">
                  <a:lumMod val="65000"/>
                </a:srgbClr>
              </a:solidFill>
            </a:endParaRPr>
          </a:p>
        </p:txBody>
      </p:sp>
      <p:sp>
        <p:nvSpPr>
          <p:cNvPr id="56331" name="Rectangle 11"/>
          <p:cNvSpPr>
            <a:spLocks noGrp="1" noChangeArrowheads="1"/>
          </p:cNvSpPr>
          <p:nvPr>
            <p:ph type="sldNum" sz="quarter" idx="4"/>
          </p:nvPr>
        </p:nvSpPr>
        <p:spPr bwMode="auto">
          <a:xfrm>
            <a:off x="665116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lumMod val="65000"/>
                  </a:schemeClr>
                </a:solidFill>
                <a:latin typeface="Times New Roman" pitchFamily="18" charset="0"/>
              </a:defRPr>
            </a:lvl1pPr>
          </a:lstStyle>
          <a:p>
            <a:pPr fontAlgn="auto">
              <a:spcAft>
                <a:spcPts val="0"/>
              </a:spcAft>
            </a:pPr>
            <a:fld id="{74438B1A-AF1B-4C8B-993E-1BADE62A2451}" type="slidenum">
              <a:rPr lang="en-US" smtClean="0">
                <a:solidFill>
                  <a:srgbClr val="FFFFFF">
                    <a:lumMod val="65000"/>
                  </a:srgbClr>
                </a:solidFill>
              </a:rPr>
              <a:pPr fontAlgn="auto">
                <a:spcAft>
                  <a:spcPts val="0"/>
                </a:spcAft>
              </a:pPr>
              <a:t>‹#›</a:t>
            </a:fld>
            <a:endParaRPr lang="en-US" dirty="0">
              <a:solidFill>
                <a:srgbClr val="FFFFFF">
                  <a:lumMod val="65000"/>
                </a:srgbClr>
              </a:solidFill>
            </a:endParaRPr>
          </a:p>
        </p:txBody>
      </p:sp>
      <p:grpSp>
        <p:nvGrpSpPr>
          <p:cNvPr id="56345" name="Group 25"/>
          <p:cNvGrpSpPr>
            <a:grpSpLocks/>
          </p:cNvGrpSpPr>
          <p:nvPr userDrawn="1"/>
        </p:nvGrpSpPr>
        <p:grpSpPr bwMode="auto">
          <a:xfrm>
            <a:off x="5708650" y="6126158"/>
            <a:ext cx="2047875" cy="660400"/>
            <a:chOff x="3596" y="3859"/>
            <a:chExt cx="1290" cy="416"/>
          </a:xfrm>
        </p:grpSpPr>
        <p:pic>
          <p:nvPicPr>
            <p:cNvPr id="56346" name="Picture 26"/>
            <p:cNvPicPr>
              <a:picLocks noChangeAspect="1" noChangeArrowheads="1"/>
            </p:cNvPicPr>
            <p:nvPr userDrawn="1"/>
          </p:nvPicPr>
          <p:blipFill>
            <a:blip r:embed="rId8"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auto">
                <a:lnSpc>
                  <a:spcPct val="85000"/>
                </a:lnSpc>
                <a:spcBef>
                  <a:spcPct val="0"/>
                </a:spcBef>
                <a:spcAft>
                  <a:spcPts val="0"/>
                </a:spcAft>
                <a:buFontTx/>
                <a:buNone/>
              </a:pPr>
              <a:r>
                <a:rPr lang="en-US" sz="1200" b="1" dirty="0">
                  <a:solidFill>
                    <a:srgbClr val="FFFFFF"/>
                  </a:solidFill>
                  <a:latin typeface="Arial"/>
                </a:rPr>
                <a:t>Federal Aviation</a:t>
              </a:r>
            </a:p>
            <a:p>
              <a:pPr fontAlgn="auto">
                <a:lnSpc>
                  <a:spcPct val="85000"/>
                </a:lnSpc>
                <a:spcBef>
                  <a:spcPct val="0"/>
                </a:spcBef>
                <a:spcAft>
                  <a:spcPts val="0"/>
                </a:spcAft>
                <a:buFontTx/>
                <a:buNone/>
              </a:pPr>
              <a:r>
                <a:rPr lang="en-US" sz="1200" b="1" dirty="0">
                  <a:solidFill>
                    <a:srgbClr val="FFFFFF"/>
                  </a:solidFill>
                  <a:latin typeface="Arial"/>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auto">
              <a:spcBef>
                <a:spcPts val="0"/>
              </a:spcBef>
              <a:spcAft>
                <a:spcPts val="0"/>
              </a:spcAft>
              <a:buFontTx/>
              <a:buNone/>
            </a:pPr>
            <a:r>
              <a:rPr lang="en-US" sz="1200" b="1" dirty="0">
                <a:solidFill>
                  <a:srgbClr val="C0C0C0"/>
                </a:solidFill>
                <a:latin typeface="Arial"/>
              </a:rPr>
              <a:t>&lt;Presentation Title – Change on Master Slide&gt;</a:t>
            </a:r>
            <a:endParaRPr lang="en-US" sz="1200" dirty="0">
              <a:solidFill>
                <a:srgbClr val="C0C0C0"/>
              </a:solidFill>
              <a:latin typeface="Arial"/>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auto">
              <a:spcBef>
                <a:spcPts val="0"/>
              </a:spcBef>
              <a:spcAft>
                <a:spcPts val="0"/>
              </a:spcAft>
              <a:buFontTx/>
              <a:buNone/>
            </a:pPr>
            <a:r>
              <a:rPr lang="en-US" sz="1200" dirty="0">
                <a:solidFill>
                  <a:srgbClr val="C0C0C0"/>
                </a:solidFill>
                <a:latin typeface="Arial"/>
              </a:rPr>
              <a:t>&lt;Date of Presentation – Change on Master Slide&gt;</a:t>
            </a:r>
          </a:p>
        </p:txBody>
      </p:sp>
    </p:spTree>
    <p:extLst>
      <p:ext uri="{BB962C8B-B14F-4D97-AF65-F5344CB8AC3E}">
        <p14:creationId xmlns:p14="http://schemas.microsoft.com/office/powerpoint/2010/main" val="2877604110"/>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Lst>
  <p:timing>
    <p:tnLst>
      <p:par>
        <p:cTn id="1" dur="indefinite" restart="never" nodeType="tmRoot"/>
      </p:par>
    </p:tnLst>
  </p:timing>
  <p:hf hdr="0" ftr="0" dt="0"/>
  <p:txStyles>
    <p:titleStyle>
      <a:lvl1pPr algn="l" rtl="0" fontAlgn="base">
        <a:spcBef>
          <a:spcPct val="0"/>
        </a:spcBef>
        <a:spcAft>
          <a:spcPct val="0"/>
        </a:spcAft>
        <a:defRPr sz="32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400" b="1">
          <a:solidFill>
            <a:schemeClr val="tx1"/>
          </a:solidFill>
          <a:latin typeface="+mn-lt"/>
          <a:ea typeface="+mn-ea"/>
          <a:cs typeface="+mn-cs"/>
        </a:defRPr>
      </a:lvl1pPr>
      <a:lvl2pPr marL="742950" indent="-285750" algn="l" rtl="0" fontAlgn="base">
        <a:spcBef>
          <a:spcPct val="20000"/>
        </a:spcBef>
        <a:spcAft>
          <a:spcPct val="0"/>
        </a:spcAft>
        <a:buChar char="–"/>
        <a:defRPr sz="22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9" name="Rectangle 11"/>
          <p:cNvSpPr>
            <a:spLocks noGrp="1" noChangeArrowheads="1"/>
          </p:cNvSpPr>
          <p:nvPr>
            <p:ph type="ctrTitle"/>
          </p:nvPr>
        </p:nvSpPr>
        <p:spPr>
          <a:xfrm>
            <a:off x="296213" y="312738"/>
            <a:ext cx="5138671" cy="671236"/>
          </a:xfrm>
        </p:spPr>
        <p:txBody>
          <a:bodyPr/>
          <a:lstStyle/>
          <a:p>
            <a:r>
              <a:rPr lang="en-US" b="0" dirty="0" smtClean="0"/>
              <a:t>Noise Research</a:t>
            </a:r>
            <a:br>
              <a:rPr lang="en-US" b="0" dirty="0" smtClean="0"/>
            </a:br>
            <a:endParaRPr lang="en-US" dirty="0"/>
          </a:p>
        </p:txBody>
      </p:sp>
      <p:sp>
        <p:nvSpPr>
          <p:cNvPr id="32780" name="Rectangle 12"/>
          <p:cNvSpPr>
            <a:spLocks noGrp="1" noChangeArrowheads="1"/>
          </p:cNvSpPr>
          <p:nvPr>
            <p:ph type="subTitle" idx="1"/>
          </p:nvPr>
        </p:nvSpPr>
        <p:spPr>
          <a:xfrm>
            <a:off x="268288" y="1035258"/>
            <a:ext cx="4951412" cy="604699"/>
          </a:xfrm>
        </p:spPr>
        <p:txBody>
          <a:bodyPr/>
          <a:lstStyle/>
          <a:p>
            <a:r>
              <a:rPr lang="en-US" b="0" dirty="0" smtClean="0"/>
              <a:t>Roadmap and Update</a:t>
            </a:r>
            <a:endParaRPr lang="en-US" dirty="0">
              <a:solidFill>
                <a:schemeClr val="tx1"/>
              </a:solidFill>
            </a:endParaRPr>
          </a:p>
        </p:txBody>
      </p:sp>
      <p:sp>
        <p:nvSpPr>
          <p:cNvPr id="32785" name="Text Box 17"/>
          <p:cNvSpPr txBox="1">
            <a:spLocks noChangeArrowheads="1"/>
          </p:cNvSpPr>
          <p:nvPr/>
        </p:nvSpPr>
        <p:spPr bwMode="auto">
          <a:xfrm>
            <a:off x="1754188" y="4497388"/>
            <a:ext cx="34655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buFontTx/>
              <a:buNone/>
              <a:defRPr sz="1600">
                <a:solidFill>
                  <a:srgbClr val="1D2F68"/>
                </a:solidFill>
              </a:defRPr>
            </a:lvl1pPr>
          </a:lstStyle>
          <a:p>
            <a:r>
              <a:rPr lang="en-US" dirty="0" smtClean="0"/>
              <a:t>REDAC – E&amp;E Subcommittee</a:t>
            </a:r>
            <a:endParaRPr lang="en-US" dirty="0"/>
          </a:p>
        </p:txBody>
      </p:sp>
      <p:sp>
        <p:nvSpPr>
          <p:cNvPr id="32786" name="Text Box 18"/>
          <p:cNvSpPr txBox="1">
            <a:spLocks noChangeArrowheads="1"/>
          </p:cNvSpPr>
          <p:nvPr/>
        </p:nvSpPr>
        <p:spPr bwMode="auto">
          <a:xfrm>
            <a:off x="788987" y="4875213"/>
            <a:ext cx="420045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en-US" sz="1600" dirty="0" smtClean="0">
                <a:solidFill>
                  <a:srgbClr val="1D2F68"/>
                </a:solidFill>
              </a:rPr>
              <a:t>Rebecca Cointin, Manager, AEE-100</a:t>
            </a:r>
            <a:endParaRPr lang="en-US" sz="1600" dirty="0">
              <a:solidFill>
                <a:srgbClr val="1D2F68"/>
              </a:solidFill>
            </a:endParaRPr>
          </a:p>
        </p:txBody>
      </p:sp>
      <p:sp>
        <p:nvSpPr>
          <p:cNvPr id="32787" name="Text Box 19"/>
          <p:cNvSpPr txBox="1">
            <a:spLocks noChangeArrowheads="1"/>
          </p:cNvSpPr>
          <p:nvPr/>
        </p:nvSpPr>
        <p:spPr bwMode="auto">
          <a:xfrm>
            <a:off x="1000125" y="5224463"/>
            <a:ext cx="34655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buFontTx/>
              <a:buNone/>
              <a:defRPr sz="1600">
                <a:solidFill>
                  <a:srgbClr val="1D2F68"/>
                </a:solidFill>
              </a:defRPr>
            </a:lvl1pPr>
          </a:lstStyle>
          <a:p>
            <a:r>
              <a:rPr lang="en-US" dirty="0"/>
              <a:t>March </a:t>
            </a:r>
            <a:r>
              <a:rPr lang="en-US" dirty="0" smtClean="0"/>
              <a:t>18, </a:t>
            </a:r>
            <a:r>
              <a:rPr lang="en-US" dirty="0"/>
              <a:t>2015</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645" y="108513"/>
            <a:ext cx="8472488" cy="609600"/>
          </a:xfrm>
        </p:spPr>
        <p:txBody>
          <a:bodyPr/>
          <a:lstStyle/>
          <a:p>
            <a:r>
              <a:rPr lang="en-US" sz="3600" dirty="0" smtClean="0"/>
              <a:t>Helicopter Noise </a:t>
            </a:r>
            <a:endParaRPr lang="en-US" sz="3600" dirty="0"/>
          </a:p>
        </p:txBody>
      </p:sp>
      <p:sp>
        <p:nvSpPr>
          <p:cNvPr id="3" name="Content Placeholder 2"/>
          <p:cNvSpPr>
            <a:spLocks noGrp="1"/>
          </p:cNvSpPr>
          <p:nvPr>
            <p:ph idx="1"/>
          </p:nvPr>
        </p:nvSpPr>
        <p:spPr>
          <a:xfrm>
            <a:off x="147484" y="884904"/>
            <a:ext cx="8849033" cy="4778273"/>
          </a:xfrm>
        </p:spPr>
        <p:txBody>
          <a:bodyPr/>
          <a:lstStyle/>
          <a:p>
            <a:r>
              <a:rPr lang="en-US" sz="2400" dirty="0" smtClean="0"/>
              <a:t>Los Angeles Helicopter Initiative</a:t>
            </a:r>
          </a:p>
          <a:p>
            <a:pPr lvl="1"/>
            <a:r>
              <a:rPr lang="en-US" sz="2000" dirty="0" smtClean="0"/>
              <a:t>Continuing to endorse </a:t>
            </a:r>
            <a:r>
              <a:rPr lang="en-US" sz="2000" dirty="0" smtClean="0"/>
              <a:t>Voluntary </a:t>
            </a:r>
            <a:r>
              <a:rPr lang="en-US" sz="2000" dirty="0" smtClean="0"/>
              <a:t>Measures</a:t>
            </a:r>
          </a:p>
          <a:p>
            <a:pPr lvl="2"/>
            <a:r>
              <a:rPr lang="en-US" sz="1800" dirty="0" smtClean="0"/>
              <a:t>Led by the Western-Pacific Region with AEE providing technical assistance as needed</a:t>
            </a:r>
          </a:p>
          <a:p>
            <a:pPr lvl="2"/>
            <a:r>
              <a:rPr lang="en-US" sz="1800" dirty="0" smtClean="0"/>
              <a:t>Large group of stakeholders including operators and homeowner associations</a:t>
            </a:r>
            <a:endParaRPr lang="en-US" sz="1800" dirty="0" smtClean="0"/>
          </a:p>
          <a:p>
            <a:pPr lvl="1"/>
            <a:r>
              <a:rPr lang="en-US" sz="2000" dirty="0" smtClean="0"/>
              <a:t>Correlated Complaints (i.e. Noise Complaint System) </a:t>
            </a:r>
          </a:p>
          <a:p>
            <a:pPr lvl="2"/>
            <a:r>
              <a:rPr lang="en-US" sz="1800" dirty="0" smtClean="0"/>
              <a:t>Response to Recommendations from 2013 Report to Congress</a:t>
            </a:r>
          </a:p>
          <a:p>
            <a:pPr lvl="2"/>
            <a:r>
              <a:rPr lang="en-US" sz="1800" dirty="0" smtClean="0"/>
              <a:t>Scheduled to go live March 31</a:t>
            </a:r>
          </a:p>
          <a:p>
            <a:r>
              <a:rPr lang="en-US" sz="2400" dirty="0" smtClean="0"/>
              <a:t>Helicopter Annoyance</a:t>
            </a:r>
          </a:p>
          <a:p>
            <a:pPr lvl="1"/>
            <a:r>
              <a:rPr lang="en-US" sz="2000" dirty="0" smtClean="0"/>
              <a:t>Two projects examining two potential methodologies to collect helicopter annoyance data</a:t>
            </a:r>
          </a:p>
          <a:p>
            <a:pPr lvl="1"/>
            <a:r>
              <a:rPr lang="en-US" sz="2000" dirty="0" smtClean="0"/>
              <a:t>Both projects also look at non-auditory factors and non-auditory reactions to helicopter versus jet </a:t>
            </a:r>
            <a:r>
              <a:rPr lang="en-US" sz="2000" dirty="0" smtClean="0"/>
              <a:t>traffic</a:t>
            </a:r>
            <a:endParaRPr lang="en-US" sz="2000" dirty="0" smtClean="0"/>
          </a:p>
        </p:txBody>
      </p:sp>
      <p:sp>
        <p:nvSpPr>
          <p:cNvPr id="4" name="Slide Number Placeholder 3"/>
          <p:cNvSpPr>
            <a:spLocks noGrp="1"/>
          </p:cNvSpPr>
          <p:nvPr>
            <p:ph type="sldNum" sz="quarter" idx="12"/>
          </p:nvPr>
        </p:nvSpPr>
        <p:spPr/>
        <p:txBody>
          <a:bodyPr/>
          <a:lstStyle/>
          <a:p>
            <a:fld id="{78D3ABA1-EA94-43C0-B992-7CBCC31144F1}" type="slidenum">
              <a:rPr lang="en-US" smtClean="0"/>
              <a:pPr/>
              <a:t>10</a:t>
            </a:fld>
            <a:endParaRPr lang="en-US" dirty="0"/>
          </a:p>
        </p:txBody>
      </p:sp>
    </p:spTree>
    <p:extLst>
      <p:ext uri="{BB962C8B-B14F-4D97-AF65-F5344CB8AC3E}">
        <p14:creationId xmlns:p14="http://schemas.microsoft.com/office/powerpoint/2010/main" val="41543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645" y="108513"/>
            <a:ext cx="8472488" cy="609600"/>
          </a:xfrm>
        </p:spPr>
        <p:txBody>
          <a:bodyPr/>
          <a:lstStyle/>
          <a:p>
            <a:r>
              <a:rPr lang="en-US" sz="3600" dirty="0" smtClean="0"/>
              <a:t>Helicopter </a:t>
            </a:r>
            <a:r>
              <a:rPr lang="en-US" sz="3600" dirty="0" smtClean="0"/>
              <a:t>Noise</a:t>
            </a:r>
            <a:endParaRPr lang="en-US" sz="3600" dirty="0"/>
          </a:p>
        </p:txBody>
      </p:sp>
      <p:sp>
        <p:nvSpPr>
          <p:cNvPr id="3" name="Content Placeholder 2"/>
          <p:cNvSpPr>
            <a:spLocks noGrp="1"/>
          </p:cNvSpPr>
          <p:nvPr>
            <p:ph idx="1"/>
          </p:nvPr>
        </p:nvSpPr>
        <p:spPr>
          <a:xfrm>
            <a:off x="147484" y="1106129"/>
            <a:ext cx="8849033" cy="4557048"/>
          </a:xfrm>
        </p:spPr>
        <p:txBody>
          <a:bodyPr/>
          <a:lstStyle/>
          <a:p>
            <a:r>
              <a:rPr lang="en-US" sz="2400" dirty="0" smtClean="0"/>
              <a:t>Rotorcraft </a:t>
            </a:r>
            <a:r>
              <a:rPr lang="en-US" sz="2400" dirty="0" smtClean="0"/>
              <a:t>Noise Abatement Procedures</a:t>
            </a:r>
          </a:p>
          <a:p>
            <a:pPr lvl="1"/>
            <a:r>
              <a:rPr lang="en-US" sz="2000" dirty="0" smtClean="0"/>
              <a:t>Expanding research on noise abatement procedures</a:t>
            </a:r>
          </a:p>
          <a:p>
            <a:pPr lvl="1"/>
            <a:r>
              <a:rPr lang="en-US" sz="2000" dirty="0" smtClean="0"/>
              <a:t>Collaboration with AHS and HAI to update fly Neighborly Operational Procedures </a:t>
            </a:r>
            <a:endParaRPr lang="en-US" sz="2000" dirty="0" smtClean="0"/>
          </a:p>
          <a:p>
            <a:r>
              <a:rPr lang="en-US" sz="2400" dirty="0" smtClean="0"/>
              <a:t>Exploring helicopter recertification </a:t>
            </a:r>
          </a:p>
          <a:p>
            <a:r>
              <a:rPr lang="en-US" sz="2400" dirty="0" smtClean="0"/>
              <a:t>Fleet Analysis and Technology Review</a:t>
            </a:r>
          </a:p>
          <a:p>
            <a:pPr lvl="1"/>
            <a:r>
              <a:rPr lang="en-US" sz="1800" dirty="0" smtClean="0"/>
              <a:t>Through CAEP WG1</a:t>
            </a:r>
          </a:p>
        </p:txBody>
      </p:sp>
      <p:sp>
        <p:nvSpPr>
          <p:cNvPr id="4" name="Slide Number Placeholder 3"/>
          <p:cNvSpPr>
            <a:spLocks noGrp="1"/>
          </p:cNvSpPr>
          <p:nvPr>
            <p:ph type="sldNum" sz="quarter" idx="12"/>
          </p:nvPr>
        </p:nvSpPr>
        <p:spPr/>
        <p:txBody>
          <a:bodyPr/>
          <a:lstStyle/>
          <a:p>
            <a:fld id="{78D3ABA1-EA94-43C0-B992-7CBCC31144F1}" type="slidenum">
              <a:rPr lang="en-US" smtClean="0"/>
              <a:pPr/>
              <a:t>11</a:t>
            </a:fld>
            <a:endParaRPr lang="en-US" dirty="0"/>
          </a:p>
        </p:txBody>
      </p:sp>
    </p:spTree>
    <p:extLst>
      <p:ext uri="{BB962C8B-B14F-4D97-AF65-F5344CB8AC3E}">
        <p14:creationId xmlns:p14="http://schemas.microsoft.com/office/powerpoint/2010/main" val="1392905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a:xfrm>
            <a:off x="101600" y="908050"/>
            <a:ext cx="8967788" cy="47386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a:defRPr/>
            </a:pPr>
            <a:r>
              <a:rPr lang="en-US" sz="2400" b="0" dirty="0" smtClean="0"/>
              <a:t>Domestic</a:t>
            </a:r>
          </a:p>
          <a:p>
            <a:pPr lvl="1">
              <a:defRPr/>
            </a:pPr>
            <a:r>
              <a:rPr lang="en-US" sz="2000" dirty="0"/>
              <a:t>Exploring the protocol for noise test community </a:t>
            </a:r>
            <a:r>
              <a:rPr lang="en-US" sz="2000" dirty="0" smtClean="0"/>
              <a:t>engagement</a:t>
            </a:r>
          </a:p>
          <a:p>
            <a:pPr lvl="1">
              <a:defRPr/>
            </a:pPr>
            <a:r>
              <a:rPr lang="en-US" sz="2000" dirty="0" smtClean="0"/>
              <a:t>Determining other needs for reassessment of Part 91.817</a:t>
            </a:r>
          </a:p>
          <a:p>
            <a:pPr>
              <a:defRPr/>
            </a:pPr>
            <a:r>
              <a:rPr lang="en-US" sz="2400" b="0" dirty="0" smtClean="0"/>
              <a:t>CAEP WG1</a:t>
            </a:r>
          </a:p>
          <a:p>
            <a:pPr lvl="1" eaLnBrk="1" hangingPunct="1">
              <a:defRPr/>
            </a:pPr>
            <a:r>
              <a:rPr lang="en-US" sz="2000" dirty="0" smtClean="0"/>
              <a:t>SSTG </a:t>
            </a:r>
            <a:r>
              <a:rPr lang="en-US" sz="2000" dirty="0" smtClean="0"/>
              <a:t>to formulate applicable supersonic aircraft, sonic boom noise standard by defining applicability, boom metrics, acoustical measurement &amp; acquisition, flight test procedures and noise limits</a:t>
            </a:r>
            <a:r>
              <a:rPr lang="en-US" sz="2000" dirty="0" smtClean="0"/>
              <a:t>.</a:t>
            </a:r>
          </a:p>
          <a:p>
            <a:pPr lvl="2">
              <a:defRPr/>
            </a:pPr>
            <a:r>
              <a:rPr lang="en-US" dirty="0" smtClean="0"/>
              <a:t>Metric Selection – determining appropriate metric for noise certification</a:t>
            </a:r>
          </a:p>
          <a:p>
            <a:pPr lvl="2">
              <a:defRPr/>
            </a:pPr>
            <a:r>
              <a:rPr lang="en-US" dirty="0" smtClean="0"/>
              <a:t>Procedure Development – developing flight test procedures, including flight profiles, aircraft states and ground microphone set ups</a:t>
            </a:r>
            <a:endParaRPr lang="en-US" dirty="0" smtClean="0"/>
          </a:p>
          <a:p>
            <a:pPr marL="457200" lvl="1" indent="0" eaLnBrk="1" hangingPunct="1">
              <a:buFontTx/>
              <a:buNone/>
              <a:defRPr/>
            </a:pPr>
            <a:endParaRPr lang="en-US" b="1" dirty="0" smtClean="0"/>
          </a:p>
        </p:txBody>
      </p:sp>
      <p:sp>
        <p:nvSpPr>
          <p:cNvPr id="30723" name="Text Box 3"/>
          <p:cNvSpPr txBox="1">
            <a:spLocks noChangeArrowheads="1"/>
          </p:cNvSpPr>
          <p:nvPr/>
        </p:nvSpPr>
        <p:spPr bwMode="auto">
          <a:xfrm>
            <a:off x="101600" y="214313"/>
            <a:ext cx="90424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spcBef>
                <a:spcPct val="0"/>
              </a:spcBef>
              <a:defRPr sz="3600" b="1">
                <a:solidFill>
                  <a:srgbClr val="1D2F68"/>
                </a:solidFill>
                <a:latin typeface="+mj-lt"/>
                <a:ea typeface="+mj-ea"/>
                <a:cs typeface="+mj-cs"/>
              </a:defRPr>
            </a:lvl1pPr>
            <a:lvl2pPr>
              <a:spcBef>
                <a:spcPct val="0"/>
              </a:spcBef>
              <a:defRPr sz="4000" b="1">
                <a:solidFill>
                  <a:srgbClr val="1D2F68"/>
                </a:solidFill>
              </a:defRPr>
            </a:lvl2pPr>
            <a:lvl3pPr>
              <a:spcBef>
                <a:spcPct val="0"/>
              </a:spcBef>
              <a:defRPr sz="4000" b="1">
                <a:solidFill>
                  <a:srgbClr val="1D2F68"/>
                </a:solidFill>
              </a:defRPr>
            </a:lvl3pPr>
            <a:lvl4pPr>
              <a:spcBef>
                <a:spcPct val="0"/>
              </a:spcBef>
              <a:defRPr sz="4000" b="1">
                <a:solidFill>
                  <a:srgbClr val="1D2F68"/>
                </a:solidFill>
              </a:defRPr>
            </a:lvl4pPr>
            <a:lvl5pPr>
              <a:spcBef>
                <a:spcPct val="0"/>
              </a:spcBef>
              <a:defRPr sz="4000" b="1">
                <a:solidFill>
                  <a:srgbClr val="1D2F68"/>
                </a:solidFill>
              </a:defRPr>
            </a:lvl5pPr>
            <a:lvl6pPr marL="457200" fontAlgn="base">
              <a:spcBef>
                <a:spcPct val="0"/>
              </a:spcBef>
              <a:spcAft>
                <a:spcPct val="0"/>
              </a:spcAft>
              <a:defRPr sz="4000" b="1">
                <a:solidFill>
                  <a:srgbClr val="1D2F68"/>
                </a:solidFill>
              </a:defRPr>
            </a:lvl6pPr>
            <a:lvl7pPr marL="914400" fontAlgn="base">
              <a:spcBef>
                <a:spcPct val="0"/>
              </a:spcBef>
              <a:spcAft>
                <a:spcPct val="0"/>
              </a:spcAft>
              <a:defRPr sz="4000" b="1">
                <a:solidFill>
                  <a:srgbClr val="1D2F68"/>
                </a:solidFill>
              </a:defRPr>
            </a:lvl7pPr>
            <a:lvl8pPr marL="1371600" fontAlgn="base">
              <a:spcBef>
                <a:spcPct val="0"/>
              </a:spcBef>
              <a:spcAft>
                <a:spcPct val="0"/>
              </a:spcAft>
              <a:defRPr sz="4000" b="1">
                <a:solidFill>
                  <a:srgbClr val="1D2F68"/>
                </a:solidFill>
              </a:defRPr>
            </a:lvl8pPr>
            <a:lvl9pPr marL="1828800" fontAlgn="base">
              <a:spcBef>
                <a:spcPct val="0"/>
              </a:spcBef>
              <a:spcAft>
                <a:spcPct val="0"/>
              </a:spcAft>
              <a:defRPr sz="4000" b="1">
                <a:solidFill>
                  <a:srgbClr val="1D2F68"/>
                </a:solidFill>
              </a:defRPr>
            </a:lvl9pPr>
          </a:lstStyle>
          <a:p>
            <a:pPr>
              <a:buNone/>
            </a:pPr>
            <a:r>
              <a:rPr lang="en-US" altLang="en-US" dirty="0"/>
              <a:t>Supersonic Aircraft Research</a:t>
            </a:r>
          </a:p>
        </p:txBody>
      </p:sp>
      <p:sp>
        <p:nvSpPr>
          <p:cNvPr id="30724" name="Rectangle 2"/>
          <p:cNvSpPr>
            <a:spLocks noChangeArrowheads="1"/>
          </p:cNvSpPr>
          <p:nvPr/>
        </p:nvSpPr>
        <p:spPr bwMode="auto">
          <a:xfrm>
            <a:off x="504825" y="6180138"/>
            <a:ext cx="4335463" cy="457200"/>
          </a:xfrm>
          <a:prstGeom prst="rect">
            <a:avLst/>
          </a:prstGeom>
          <a:solidFill>
            <a:srgbClr val="1D2F68"/>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Tree>
    <p:extLst>
      <p:ext uri="{BB962C8B-B14F-4D97-AF65-F5344CB8AC3E}">
        <p14:creationId xmlns:p14="http://schemas.microsoft.com/office/powerpoint/2010/main" val="10878685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148" y="108514"/>
            <a:ext cx="8472488" cy="609600"/>
          </a:xfrm>
        </p:spPr>
        <p:txBody>
          <a:bodyPr/>
          <a:lstStyle/>
          <a:p>
            <a:r>
              <a:rPr lang="en-US" sz="3600" dirty="0" smtClean="0"/>
              <a:t>Noise Complaint Initiative</a:t>
            </a:r>
            <a:endParaRPr lang="en-US" sz="3600" dirty="0"/>
          </a:p>
        </p:txBody>
      </p:sp>
      <p:sp>
        <p:nvSpPr>
          <p:cNvPr id="3" name="Content Placeholder 2"/>
          <p:cNvSpPr>
            <a:spLocks noGrp="1"/>
          </p:cNvSpPr>
          <p:nvPr>
            <p:ph idx="1"/>
          </p:nvPr>
        </p:nvSpPr>
        <p:spPr>
          <a:xfrm>
            <a:off x="191729" y="884903"/>
            <a:ext cx="8686799" cy="5014247"/>
          </a:xfrm>
        </p:spPr>
        <p:txBody>
          <a:bodyPr/>
          <a:lstStyle/>
          <a:p>
            <a:r>
              <a:rPr lang="en-US" b="0" dirty="0" smtClean="0"/>
              <a:t>Representatives </a:t>
            </a:r>
            <a:r>
              <a:rPr lang="en-US" b="0" dirty="0"/>
              <a:t>from across the lines of business and staff offices </a:t>
            </a:r>
            <a:endParaRPr lang="en-US" b="0" dirty="0" smtClean="0"/>
          </a:p>
          <a:p>
            <a:r>
              <a:rPr lang="en-US" b="0" dirty="0" smtClean="0"/>
              <a:t>Kicked </a:t>
            </a:r>
            <a:r>
              <a:rPr lang="en-US" b="0" dirty="0"/>
              <a:t>off in </a:t>
            </a:r>
            <a:r>
              <a:rPr lang="en-US" b="0" dirty="0" smtClean="0"/>
              <a:t>September</a:t>
            </a:r>
            <a:r>
              <a:rPr lang="en-US" b="0" dirty="0"/>
              <a:t> </a:t>
            </a:r>
            <a:r>
              <a:rPr lang="en-US" b="0" dirty="0" smtClean="0"/>
              <a:t>with about a year’s duration</a:t>
            </a:r>
            <a:endParaRPr lang="en-US" b="0" dirty="0"/>
          </a:p>
          <a:p>
            <a:r>
              <a:rPr lang="en-US" b="0" dirty="0" smtClean="0"/>
              <a:t>Two Goals:</a:t>
            </a:r>
          </a:p>
          <a:p>
            <a:pPr lvl="1"/>
            <a:r>
              <a:rPr lang="en-US" dirty="0" smtClean="0"/>
              <a:t>Identify </a:t>
            </a:r>
            <a:r>
              <a:rPr lang="en-US" dirty="0"/>
              <a:t>a consistent agency-wide process for addressing </a:t>
            </a:r>
            <a:r>
              <a:rPr lang="en-US" dirty="0" smtClean="0"/>
              <a:t>noise complaints </a:t>
            </a:r>
          </a:p>
          <a:p>
            <a:pPr lvl="1"/>
            <a:r>
              <a:rPr lang="en-US" dirty="0" smtClean="0"/>
              <a:t>Identify </a:t>
            </a:r>
            <a:r>
              <a:rPr lang="en-US" dirty="0"/>
              <a:t>actions the FAA might take to better address the underlying issues raised by the complaints, including increased community engagement and further minimizing noise impacts where </a:t>
            </a:r>
            <a:r>
              <a:rPr lang="en-US" dirty="0" smtClean="0"/>
              <a:t>possible</a:t>
            </a:r>
            <a:endParaRPr lang="en-US" b="0" dirty="0" smtClean="0"/>
          </a:p>
          <a:p>
            <a:endParaRPr lang="en-US" b="0"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13</a:t>
            </a:fld>
            <a:endParaRPr lang="en-US" dirty="0"/>
          </a:p>
        </p:txBody>
      </p:sp>
    </p:spTree>
    <p:extLst>
      <p:ext uri="{BB962C8B-B14F-4D97-AF65-F5344CB8AC3E}">
        <p14:creationId xmlns:p14="http://schemas.microsoft.com/office/powerpoint/2010/main" val="1455341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638" y="123262"/>
            <a:ext cx="8472488" cy="609600"/>
          </a:xfrm>
        </p:spPr>
        <p:txBody>
          <a:bodyPr/>
          <a:lstStyle/>
          <a:p>
            <a:r>
              <a:rPr lang="en-US" sz="3200" dirty="0" smtClean="0"/>
              <a:t>Performance Based Navigation Research</a:t>
            </a:r>
            <a:endParaRPr lang="en-US" sz="3200" dirty="0"/>
          </a:p>
        </p:txBody>
      </p:sp>
      <p:sp>
        <p:nvSpPr>
          <p:cNvPr id="3" name="Content Placeholder 2"/>
          <p:cNvSpPr>
            <a:spLocks noGrp="1"/>
          </p:cNvSpPr>
          <p:nvPr>
            <p:ph idx="1"/>
          </p:nvPr>
        </p:nvSpPr>
        <p:spPr>
          <a:xfrm>
            <a:off x="235973" y="648930"/>
            <a:ext cx="8790039" cy="5220929"/>
          </a:xfrm>
        </p:spPr>
        <p:txBody>
          <a:bodyPr/>
          <a:lstStyle/>
          <a:p>
            <a:r>
              <a:rPr lang="en-US" b="0" dirty="0" smtClean="0"/>
              <a:t>Examining the effects of PBN </a:t>
            </a:r>
            <a:r>
              <a:rPr lang="en-US" b="0" dirty="0"/>
              <a:t>procedures </a:t>
            </a:r>
            <a:r>
              <a:rPr lang="en-US" b="0" dirty="0" smtClean="0"/>
              <a:t>which may focus of </a:t>
            </a:r>
            <a:r>
              <a:rPr lang="en-US" b="0" dirty="0"/>
              <a:t>noise on </a:t>
            </a:r>
            <a:r>
              <a:rPr lang="en-US" b="0" dirty="0" smtClean="0"/>
              <a:t>populations</a:t>
            </a:r>
          </a:p>
          <a:p>
            <a:r>
              <a:rPr lang="en-US" b="0" dirty="0"/>
              <a:t>F</a:t>
            </a:r>
            <a:r>
              <a:rPr lang="en-US" b="0" dirty="0" smtClean="0"/>
              <a:t>ocused </a:t>
            </a:r>
            <a:r>
              <a:rPr lang="en-US" b="0" dirty="0"/>
              <a:t>on three airports where </a:t>
            </a:r>
            <a:r>
              <a:rPr lang="en-US" b="0" dirty="0" smtClean="0"/>
              <a:t>RNAV/RNP has been implemented</a:t>
            </a:r>
          </a:p>
          <a:p>
            <a:r>
              <a:rPr lang="en-US" b="0" dirty="0" smtClean="0"/>
              <a:t>Currently completed two phases:</a:t>
            </a:r>
          </a:p>
          <a:p>
            <a:pPr lvl="1"/>
            <a:r>
              <a:rPr lang="en-US" dirty="0" smtClean="0"/>
              <a:t>Phase I: </a:t>
            </a:r>
            <a:r>
              <a:rPr lang="en-US" b="0" dirty="0" smtClean="0"/>
              <a:t>Calculated noise levels for multiple </a:t>
            </a:r>
            <a:r>
              <a:rPr lang="en-US" b="0" dirty="0"/>
              <a:t>scenarios covering pre- and post-implementation of RNAV/RNP </a:t>
            </a:r>
            <a:r>
              <a:rPr lang="en-US" b="0" dirty="0" smtClean="0"/>
              <a:t>procedures</a:t>
            </a:r>
          </a:p>
          <a:p>
            <a:pPr lvl="1"/>
            <a:r>
              <a:rPr lang="en-US" dirty="0" smtClean="0"/>
              <a:t>Phase II: Normalized scenarios to ensure equitable comparisons and r</a:t>
            </a:r>
            <a:r>
              <a:rPr lang="en-US" b="0" dirty="0" smtClean="0"/>
              <a:t>e-examine </a:t>
            </a:r>
            <a:r>
              <a:rPr lang="en-US" b="0" dirty="0"/>
              <a:t>noise changes at each of the study airports </a:t>
            </a:r>
            <a:r>
              <a:rPr lang="en-US" b="0" dirty="0" smtClean="0"/>
              <a:t>and looked at additional </a:t>
            </a:r>
            <a:r>
              <a:rPr lang="en-US" b="0" dirty="0"/>
              <a:t>supplemental noise and operations </a:t>
            </a:r>
            <a:r>
              <a:rPr lang="en-US" b="0" dirty="0" smtClean="0"/>
              <a:t>metrics to describe noise associated with the PBN changes</a:t>
            </a:r>
            <a:endParaRPr lang="en-US" b="0"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14</a:t>
            </a:fld>
            <a:endParaRPr lang="en-US" dirty="0"/>
          </a:p>
        </p:txBody>
      </p:sp>
    </p:spTree>
    <p:extLst>
      <p:ext uri="{BB962C8B-B14F-4D97-AF65-F5344CB8AC3E}">
        <p14:creationId xmlns:p14="http://schemas.microsoft.com/office/powerpoint/2010/main" val="382062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942" y="144071"/>
            <a:ext cx="8472488" cy="609600"/>
          </a:xfrm>
        </p:spPr>
        <p:txBody>
          <a:bodyPr/>
          <a:lstStyle/>
          <a:p>
            <a:r>
              <a:rPr lang="en-US" sz="3600" dirty="0" smtClean="0"/>
              <a:t>PBN Research (continued)</a:t>
            </a:r>
            <a:endParaRPr lang="en-US" sz="3600" dirty="0"/>
          </a:p>
        </p:txBody>
      </p:sp>
      <p:sp>
        <p:nvSpPr>
          <p:cNvPr id="3" name="Content Placeholder 2"/>
          <p:cNvSpPr>
            <a:spLocks noGrp="1"/>
          </p:cNvSpPr>
          <p:nvPr>
            <p:ph idx="1"/>
          </p:nvPr>
        </p:nvSpPr>
        <p:spPr>
          <a:xfrm>
            <a:off x="187892" y="739037"/>
            <a:ext cx="8307518" cy="4909594"/>
          </a:xfrm>
        </p:spPr>
        <p:txBody>
          <a:bodyPr/>
          <a:lstStyle/>
          <a:p>
            <a:r>
              <a:rPr lang="en-US" sz="2400" dirty="0" smtClean="0"/>
              <a:t>Findings:</a:t>
            </a:r>
          </a:p>
          <a:p>
            <a:pPr lvl="1"/>
            <a:r>
              <a:rPr lang="en-US" sz="2000" dirty="0" smtClean="0"/>
              <a:t>Many changes are happening at a single airport over multiple years</a:t>
            </a:r>
          </a:p>
          <a:p>
            <a:pPr lvl="1"/>
            <a:r>
              <a:rPr lang="en-US" sz="2000" dirty="0" smtClean="0"/>
              <a:t>No single metric has yet to be identified to best represent impact of PBN procedures</a:t>
            </a:r>
          </a:p>
          <a:p>
            <a:pPr lvl="2"/>
            <a:r>
              <a:rPr lang="en-US" sz="1800" dirty="0" smtClean="0"/>
              <a:t>Metrics Examined: DNL, Number </a:t>
            </a:r>
            <a:r>
              <a:rPr lang="en-US" sz="1800" dirty="0"/>
              <a:t>Above LAMAX 75dBA </a:t>
            </a:r>
            <a:r>
              <a:rPr lang="en-US" sz="1800" dirty="0" smtClean="0"/>
              <a:t>and </a:t>
            </a:r>
            <a:r>
              <a:rPr lang="en-US" sz="1800" dirty="0"/>
              <a:t>Number of Flight Operations Over </a:t>
            </a:r>
            <a:r>
              <a:rPr lang="en-US" sz="1800" dirty="0" smtClean="0"/>
              <a:t>Receptors (within 0.5 nm of receptor)</a:t>
            </a:r>
          </a:p>
          <a:p>
            <a:pPr lvl="1"/>
            <a:r>
              <a:rPr lang="en-US" sz="2000" dirty="0" smtClean="0"/>
              <a:t>Changes seen in the study can be grouped in three categories:</a:t>
            </a:r>
          </a:p>
          <a:p>
            <a:pPr lvl="2"/>
            <a:r>
              <a:rPr lang="en-US" sz="1800" dirty="0" smtClean="0"/>
              <a:t>Lateral Shifts (conventional to RNAV or RNAV to RNAV)</a:t>
            </a:r>
          </a:p>
          <a:p>
            <a:pPr lvl="2"/>
            <a:r>
              <a:rPr lang="en-US" sz="1800" dirty="0" smtClean="0"/>
              <a:t>Change in Procedure usage</a:t>
            </a:r>
          </a:p>
          <a:p>
            <a:pPr lvl="2"/>
            <a:r>
              <a:rPr lang="en-US" sz="1800" dirty="0" smtClean="0"/>
              <a:t>Profile/Vertical changes</a:t>
            </a:r>
          </a:p>
          <a:p>
            <a:r>
              <a:rPr lang="en-US" sz="2400" dirty="0" smtClean="0"/>
              <a:t>Additional Research on Metrics will be the focus of the next phase of work</a:t>
            </a:r>
          </a:p>
          <a:p>
            <a:r>
              <a:rPr lang="en-US" sz="2400" dirty="0" smtClean="0"/>
              <a:t>Project team includes </a:t>
            </a:r>
            <a:r>
              <a:rPr lang="en-US" sz="2400" dirty="0"/>
              <a:t>members of </a:t>
            </a:r>
            <a:r>
              <a:rPr lang="en-US" sz="2400" dirty="0" smtClean="0"/>
              <a:t>AJV-114 (part of ATO)</a:t>
            </a:r>
            <a:r>
              <a:rPr lang="en-US" sz="2400" dirty="0"/>
              <a:t> </a:t>
            </a:r>
          </a:p>
        </p:txBody>
      </p:sp>
      <p:sp>
        <p:nvSpPr>
          <p:cNvPr id="4" name="Slide Number Placeholder 3"/>
          <p:cNvSpPr>
            <a:spLocks noGrp="1"/>
          </p:cNvSpPr>
          <p:nvPr>
            <p:ph type="sldNum" sz="quarter" idx="12"/>
          </p:nvPr>
        </p:nvSpPr>
        <p:spPr/>
        <p:txBody>
          <a:bodyPr/>
          <a:lstStyle/>
          <a:p>
            <a:fld id="{78D3ABA1-EA94-43C0-B992-7CBCC31144F1}" type="slidenum">
              <a:rPr lang="en-US" smtClean="0"/>
              <a:pPr/>
              <a:t>15</a:t>
            </a:fld>
            <a:endParaRPr lang="en-US" dirty="0"/>
          </a:p>
        </p:txBody>
      </p:sp>
    </p:spTree>
    <p:extLst>
      <p:ext uri="{BB962C8B-B14F-4D97-AF65-F5344CB8AC3E}">
        <p14:creationId xmlns:p14="http://schemas.microsoft.com/office/powerpoint/2010/main" val="2079908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200" y="138426"/>
            <a:ext cx="8472488" cy="609600"/>
          </a:xfrm>
        </p:spPr>
        <p:txBody>
          <a:bodyPr/>
          <a:lstStyle/>
          <a:p>
            <a:r>
              <a:rPr lang="en-US" dirty="0" smtClean="0"/>
              <a:t>Update on National Survey</a:t>
            </a:r>
            <a:endParaRPr lang="en-US" dirty="0"/>
          </a:p>
        </p:txBody>
      </p:sp>
      <p:sp>
        <p:nvSpPr>
          <p:cNvPr id="3" name="Content Placeholder 2"/>
          <p:cNvSpPr>
            <a:spLocks noGrp="1"/>
          </p:cNvSpPr>
          <p:nvPr>
            <p:ph idx="1"/>
          </p:nvPr>
        </p:nvSpPr>
        <p:spPr>
          <a:xfrm>
            <a:off x="154548" y="747121"/>
            <a:ext cx="8989452" cy="4945486"/>
          </a:xfrm>
        </p:spPr>
        <p:txBody>
          <a:bodyPr/>
          <a:lstStyle/>
          <a:p>
            <a:r>
              <a:rPr lang="en-US" sz="2400" dirty="0" smtClean="0"/>
              <a:t>Objective</a:t>
            </a:r>
          </a:p>
          <a:p>
            <a:pPr lvl="1"/>
            <a:r>
              <a:rPr lang="en-US" dirty="0" smtClean="0"/>
              <a:t>Conduct </a:t>
            </a:r>
            <a:r>
              <a:rPr lang="en-US" dirty="0"/>
              <a:t>a new </a:t>
            </a:r>
            <a:r>
              <a:rPr lang="en-US" dirty="0" smtClean="0"/>
              <a:t>nation-wide </a:t>
            </a:r>
            <a:r>
              <a:rPr lang="en-US" dirty="0"/>
              <a:t>survey to update the scientific evidence of the relationship between aircraft noise exposure and its effects on communities around </a:t>
            </a:r>
            <a:r>
              <a:rPr lang="en-US" dirty="0" smtClean="0"/>
              <a:t>airports</a:t>
            </a:r>
          </a:p>
          <a:p>
            <a:pPr>
              <a:spcAft>
                <a:spcPts val="0"/>
              </a:spcAft>
            </a:pPr>
            <a:r>
              <a:rPr lang="en-US" sz="2400" dirty="0"/>
              <a:t>Survey Method</a:t>
            </a:r>
          </a:p>
          <a:p>
            <a:pPr lvl="1">
              <a:spcAft>
                <a:spcPts val="0"/>
              </a:spcAft>
            </a:pPr>
            <a:r>
              <a:rPr lang="en-US" dirty="0"/>
              <a:t>Survey people around airports in 5 dB bands from DNL 50 </a:t>
            </a:r>
            <a:r>
              <a:rPr lang="en-US" dirty="0" smtClean="0"/>
              <a:t>to </a:t>
            </a:r>
            <a:r>
              <a:rPr lang="en-US" dirty="0"/>
              <a:t>70 dB </a:t>
            </a:r>
          </a:p>
          <a:p>
            <a:pPr lvl="1">
              <a:spcAft>
                <a:spcPts val="0"/>
              </a:spcAft>
            </a:pPr>
            <a:r>
              <a:rPr lang="en-US" dirty="0"/>
              <a:t>500 completed mail surveys around each airport (100 in each band)</a:t>
            </a:r>
          </a:p>
          <a:p>
            <a:pPr lvl="1">
              <a:spcAft>
                <a:spcPts val="0"/>
              </a:spcAft>
            </a:pPr>
            <a:r>
              <a:rPr lang="en-US" dirty="0"/>
              <a:t>Will resample the mail surveys to interview 107 people around each airport by phone (21 – 22 in each band</a:t>
            </a:r>
            <a:r>
              <a:rPr lang="en-US" dirty="0" smtClean="0"/>
              <a:t>)</a:t>
            </a:r>
          </a:p>
          <a:p>
            <a:pPr>
              <a:spcAft>
                <a:spcPts val="0"/>
              </a:spcAft>
            </a:pPr>
            <a:r>
              <a:rPr lang="en-US" sz="2400" dirty="0" smtClean="0"/>
              <a:t>Status </a:t>
            </a:r>
          </a:p>
          <a:p>
            <a:pPr lvl="1">
              <a:spcAft>
                <a:spcPts val="0"/>
              </a:spcAft>
            </a:pPr>
            <a:r>
              <a:rPr lang="en-US" dirty="0" smtClean="0"/>
              <a:t>OMB Review</a:t>
            </a:r>
            <a:endParaRPr lang="en-US" dirty="0"/>
          </a:p>
          <a:p>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16</a:t>
            </a:fld>
            <a:endParaRPr lang="en-US" dirty="0"/>
          </a:p>
        </p:txBody>
      </p:sp>
    </p:spTree>
    <p:extLst>
      <p:ext uri="{BB962C8B-B14F-4D97-AF65-F5344CB8AC3E}">
        <p14:creationId xmlns:p14="http://schemas.microsoft.com/office/powerpoint/2010/main" val="683410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564" y="0"/>
            <a:ext cx="8472488" cy="609600"/>
          </a:xfrm>
        </p:spPr>
        <p:txBody>
          <a:bodyPr/>
          <a:lstStyle/>
          <a:p>
            <a:r>
              <a:rPr lang="en-US" sz="3200" dirty="0" smtClean="0"/>
              <a:t>FY15 Noise Projects</a:t>
            </a:r>
            <a:endParaRPr lang="en-US" sz="3200" dirty="0"/>
          </a:p>
        </p:txBody>
      </p:sp>
      <p:sp>
        <p:nvSpPr>
          <p:cNvPr id="3" name="Content Placeholder 2"/>
          <p:cNvSpPr>
            <a:spLocks noGrp="1"/>
          </p:cNvSpPr>
          <p:nvPr>
            <p:ph idx="1"/>
          </p:nvPr>
        </p:nvSpPr>
        <p:spPr>
          <a:xfrm>
            <a:off x="150313" y="588723"/>
            <a:ext cx="8993688" cy="5198523"/>
          </a:xfrm>
        </p:spPr>
        <p:txBody>
          <a:bodyPr/>
          <a:lstStyle/>
          <a:p>
            <a:r>
              <a:rPr lang="en-US" sz="2000" dirty="0" smtClean="0"/>
              <a:t>AEE Funded</a:t>
            </a:r>
          </a:p>
          <a:p>
            <a:pPr lvl="1"/>
            <a:r>
              <a:rPr lang="en-US" sz="1800" dirty="0" smtClean="0"/>
              <a:t>Noise </a:t>
            </a:r>
            <a:r>
              <a:rPr lang="en-US" sz="1800" dirty="0"/>
              <a:t>Impact Health Research</a:t>
            </a:r>
          </a:p>
          <a:p>
            <a:pPr lvl="1"/>
            <a:r>
              <a:rPr lang="en-US" sz="1800" dirty="0" smtClean="0"/>
              <a:t>Noise </a:t>
            </a:r>
            <a:r>
              <a:rPr lang="en-US" sz="1800" dirty="0"/>
              <a:t>emission and propagation modeling  </a:t>
            </a:r>
          </a:p>
          <a:p>
            <a:pPr lvl="1"/>
            <a:r>
              <a:rPr lang="en-US" sz="1800" dirty="0"/>
              <a:t>Civil, supersonic over flight, sonic boom (noise) </a:t>
            </a:r>
            <a:r>
              <a:rPr lang="en-US" sz="1800" dirty="0" smtClean="0"/>
              <a:t>standards development </a:t>
            </a:r>
            <a:endParaRPr lang="en-US" sz="1800" dirty="0"/>
          </a:p>
          <a:p>
            <a:pPr lvl="1"/>
            <a:r>
              <a:rPr lang="en-US" sz="1800" dirty="0"/>
              <a:t>Noise Outreach</a:t>
            </a:r>
          </a:p>
          <a:p>
            <a:pPr lvl="1"/>
            <a:r>
              <a:rPr lang="en-US" sz="1800" dirty="0"/>
              <a:t>Sleep Disturbance</a:t>
            </a:r>
          </a:p>
          <a:p>
            <a:pPr lvl="1"/>
            <a:r>
              <a:rPr lang="en-US" sz="1800" dirty="0" smtClean="0"/>
              <a:t>Support </a:t>
            </a:r>
            <a:r>
              <a:rPr lang="en-US" sz="1800" dirty="0"/>
              <a:t>ASA Workgroup on </a:t>
            </a:r>
            <a:r>
              <a:rPr lang="en-US" sz="1800" dirty="0" smtClean="0"/>
              <a:t>dose-response for National Parks</a:t>
            </a:r>
            <a:endParaRPr lang="en-US" sz="1800" dirty="0"/>
          </a:p>
          <a:p>
            <a:pPr lvl="1"/>
            <a:r>
              <a:rPr lang="en-US" sz="1800" dirty="0" smtClean="0"/>
              <a:t>Ray </a:t>
            </a:r>
            <a:r>
              <a:rPr lang="en-US" sz="1800" dirty="0"/>
              <a:t>Tracing </a:t>
            </a:r>
            <a:r>
              <a:rPr lang="en-US" sz="1800" dirty="0" smtClean="0"/>
              <a:t>Development for Modeling</a:t>
            </a:r>
            <a:endParaRPr lang="en-US" sz="1800" dirty="0"/>
          </a:p>
          <a:p>
            <a:pPr lvl="1"/>
            <a:r>
              <a:rPr lang="en-US" sz="1800" dirty="0"/>
              <a:t>Launch Noise and Sonic </a:t>
            </a:r>
            <a:r>
              <a:rPr lang="en-US" sz="1800" dirty="0" smtClean="0"/>
              <a:t>Boom Research </a:t>
            </a:r>
          </a:p>
          <a:p>
            <a:pPr lvl="1"/>
            <a:r>
              <a:rPr lang="en-US" sz="1800" dirty="0" smtClean="0"/>
              <a:t>Aircraft Certification (CAEP support, validation tool development, validation)</a:t>
            </a:r>
          </a:p>
          <a:p>
            <a:pPr lvl="1"/>
            <a:r>
              <a:rPr lang="en-US" sz="1800" dirty="0" smtClean="0"/>
              <a:t>Rotorcraft Noise Abatement Procedure Development</a:t>
            </a:r>
          </a:p>
          <a:p>
            <a:pPr lvl="1"/>
            <a:r>
              <a:rPr lang="en-US" sz="1800" dirty="0"/>
              <a:t>Examine airline flight data to improve flight performance </a:t>
            </a:r>
            <a:r>
              <a:rPr lang="en-US" sz="1800" dirty="0" smtClean="0"/>
              <a:t>modeling</a:t>
            </a:r>
          </a:p>
          <a:p>
            <a:pPr lvl="1"/>
            <a:r>
              <a:rPr lang="en-US" sz="1800" dirty="0" smtClean="0"/>
              <a:t>PBN Research</a:t>
            </a:r>
          </a:p>
          <a:p>
            <a:r>
              <a:rPr lang="en-US" sz="2000" dirty="0" smtClean="0"/>
              <a:t>ARP Funded</a:t>
            </a:r>
          </a:p>
          <a:p>
            <a:pPr lvl="1"/>
            <a:r>
              <a:rPr lang="en-US" sz="1800" dirty="0" smtClean="0"/>
              <a:t>Annoyance Survey</a:t>
            </a:r>
          </a:p>
          <a:p>
            <a:pPr lvl="1"/>
            <a:r>
              <a:rPr lang="en-US" sz="1800" dirty="0" smtClean="0"/>
              <a:t>Noise Level Reduction Work (Potential)</a:t>
            </a:r>
            <a:endParaRPr lang="en-US" sz="1800" dirty="0"/>
          </a:p>
          <a:p>
            <a:pPr marL="0" indent="0">
              <a:buNone/>
            </a:pPr>
            <a:endParaRPr lang="en-US" sz="2000"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17</a:t>
            </a:fld>
            <a:endParaRPr lang="en-US" dirty="0"/>
          </a:p>
        </p:txBody>
      </p:sp>
    </p:spTree>
    <p:extLst>
      <p:ext uri="{BB962C8B-B14F-4D97-AF65-F5344CB8AC3E}">
        <p14:creationId xmlns:p14="http://schemas.microsoft.com/office/powerpoint/2010/main" val="541756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365" y="169123"/>
            <a:ext cx="8472488" cy="609600"/>
          </a:xfrm>
        </p:spPr>
        <p:txBody>
          <a:bodyPr/>
          <a:lstStyle/>
          <a:p>
            <a:r>
              <a:rPr lang="en-US" sz="3200" dirty="0" smtClean="0"/>
              <a:t>Considerations for FY16 and 17 Projects</a:t>
            </a:r>
            <a:endParaRPr lang="en-US" sz="3200" dirty="0"/>
          </a:p>
        </p:txBody>
      </p:sp>
      <p:sp>
        <p:nvSpPr>
          <p:cNvPr id="3" name="Content Placeholder 2"/>
          <p:cNvSpPr>
            <a:spLocks noGrp="1"/>
          </p:cNvSpPr>
          <p:nvPr>
            <p:ph idx="1"/>
          </p:nvPr>
        </p:nvSpPr>
        <p:spPr>
          <a:xfrm>
            <a:off x="288099" y="851770"/>
            <a:ext cx="8257415" cy="5047381"/>
          </a:xfrm>
        </p:spPr>
        <p:txBody>
          <a:bodyPr/>
          <a:lstStyle/>
          <a:p>
            <a:r>
              <a:rPr lang="en-US" sz="2400" b="0" dirty="0" smtClean="0"/>
              <a:t>Larger Sleep Study</a:t>
            </a:r>
          </a:p>
          <a:p>
            <a:r>
              <a:rPr lang="en-US" sz="2400" b="0" dirty="0" smtClean="0"/>
              <a:t>Metric Re-evaluation with Survey data</a:t>
            </a:r>
          </a:p>
          <a:p>
            <a:r>
              <a:rPr lang="en-US" sz="2400" b="0" dirty="0" smtClean="0"/>
              <a:t>Additional Helicopter Work </a:t>
            </a:r>
          </a:p>
          <a:p>
            <a:pPr lvl="1"/>
            <a:r>
              <a:rPr lang="en-US" sz="2000" dirty="0" smtClean="0"/>
              <a:t>Annoyance and/or Metrics</a:t>
            </a:r>
          </a:p>
          <a:p>
            <a:r>
              <a:rPr lang="en-US" sz="2400" b="0" dirty="0" smtClean="0"/>
              <a:t>Additional UAS Measurement (if needed)</a:t>
            </a:r>
          </a:p>
          <a:p>
            <a:r>
              <a:rPr lang="en-US" sz="2400" b="0" dirty="0" smtClean="0"/>
              <a:t>Children’s Learning (compliment ACRP project outcome)</a:t>
            </a:r>
          </a:p>
          <a:p>
            <a:r>
              <a:rPr lang="en-US" sz="2400" b="0" dirty="0" smtClean="0"/>
              <a:t>Additional Park Dose-Response work </a:t>
            </a:r>
          </a:p>
          <a:p>
            <a:pPr lvl="1"/>
            <a:r>
              <a:rPr lang="en-US" sz="2000" dirty="0" smtClean="0"/>
              <a:t>NPS as a partner</a:t>
            </a:r>
          </a:p>
          <a:p>
            <a:r>
              <a:rPr lang="en-US" b="0" dirty="0" smtClean="0"/>
              <a:t>Continued work in</a:t>
            </a:r>
          </a:p>
          <a:p>
            <a:pPr lvl="1"/>
            <a:r>
              <a:rPr lang="en-US" dirty="0" smtClean="0"/>
              <a:t>Supersonics</a:t>
            </a:r>
          </a:p>
          <a:p>
            <a:pPr lvl="1"/>
            <a:r>
              <a:rPr lang="en-US" dirty="0" smtClean="0"/>
              <a:t>Health</a:t>
            </a:r>
          </a:p>
          <a:p>
            <a:pPr lvl="1"/>
            <a:r>
              <a:rPr lang="en-US" b="0" dirty="0" smtClean="0"/>
              <a:t>Propagation</a:t>
            </a:r>
            <a:endParaRPr lang="en-US" b="0" dirty="0" smtClean="0"/>
          </a:p>
          <a:p>
            <a:endParaRPr lang="en-US" sz="2400" b="0"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18</a:t>
            </a:fld>
            <a:endParaRPr lang="en-US" dirty="0"/>
          </a:p>
        </p:txBody>
      </p:sp>
    </p:spTree>
    <p:extLst>
      <p:ext uri="{BB962C8B-B14F-4D97-AF65-F5344CB8AC3E}">
        <p14:creationId xmlns:p14="http://schemas.microsoft.com/office/powerpoint/2010/main" val="1487125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Noise Goal</a:t>
            </a:r>
            <a:endParaRPr lang="en-US" dirty="0"/>
          </a:p>
        </p:txBody>
      </p:sp>
      <p:sp>
        <p:nvSpPr>
          <p:cNvPr id="1191938" name="Rectangle 2"/>
          <p:cNvSpPr>
            <a:spLocks noGrp="1" noChangeArrowheads="1"/>
          </p:cNvSpPr>
          <p:nvPr>
            <p:ph idx="1"/>
          </p:nvPr>
        </p:nvSpPr>
        <p:spPr bwMode="auto">
          <a:xfrm>
            <a:off x="495300" y="1171575"/>
            <a:ext cx="8050213" cy="4391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marL="457200" lvl="1" indent="0">
              <a:buNone/>
            </a:pPr>
            <a:r>
              <a:rPr lang="en-US" sz="2000" dirty="0" smtClean="0"/>
              <a:t>Reduce </a:t>
            </a:r>
            <a:r>
              <a:rPr lang="en-US" sz="2000" dirty="0"/>
              <a:t>the number of people exposed to significant noise around U.S. airports in absolute terms, notwithstanding aviation growth, and provide additional measures to protect public health and welfare and our national resources.</a:t>
            </a:r>
          </a:p>
          <a:p>
            <a:pPr marL="914400" lvl="2" indent="0">
              <a:buNone/>
            </a:pPr>
            <a:endParaRPr lang="en-US" dirty="0" smtClean="0"/>
          </a:p>
          <a:p>
            <a:pPr marL="914400" lvl="2" indent="0">
              <a:buNone/>
            </a:pPr>
            <a:r>
              <a:rPr lang="en-US" dirty="0" smtClean="0"/>
              <a:t>Specifically, by 2018, have the U.S. population exposed to significant aircraft noise around airports have been reduced to less than 300,000 persons</a:t>
            </a:r>
          </a:p>
          <a:p>
            <a:pPr lvl="2"/>
            <a:endParaRPr lang="en-US" dirty="0" smtClean="0"/>
          </a:p>
        </p:txBody>
      </p:sp>
      <p:sp>
        <p:nvSpPr>
          <p:cNvPr id="7" name="Slide Number Placeholder 5"/>
          <p:cNvSpPr>
            <a:spLocks noGrp="1"/>
          </p:cNvSpPr>
          <p:nvPr>
            <p:ph type="sldNum" sz="quarter" idx="12"/>
          </p:nvPr>
        </p:nvSpPr>
        <p:spPr/>
        <p:txBody>
          <a:bodyPr/>
          <a:lstStyle>
            <a:lvl1pPr>
              <a:defRPr/>
            </a:lvl1pPr>
          </a:lstStyle>
          <a:p>
            <a:fld id="{78D3ABA1-EA94-43C0-B992-7CBCC31144F1}" type="slidenum">
              <a:rPr lang="en-US"/>
              <a:pPr/>
              <a:t>2</a:t>
            </a:fld>
            <a:endParaRPr lang="en-US" dirty="0"/>
          </a:p>
        </p:txBody>
      </p:sp>
    </p:spTree>
    <p:extLst>
      <p:ext uri="{BB962C8B-B14F-4D97-AF65-F5344CB8AC3E}">
        <p14:creationId xmlns:p14="http://schemas.microsoft.com/office/powerpoint/2010/main" val="1344939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Drivers of Research</a:t>
            </a:r>
            <a:endParaRPr lang="en-US" dirty="0"/>
          </a:p>
        </p:txBody>
      </p:sp>
      <p:sp>
        <p:nvSpPr>
          <p:cNvPr id="1191938" name="Rectangle 2"/>
          <p:cNvSpPr>
            <a:spLocks noGrp="1" noChangeArrowheads="1"/>
          </p:cNvSpPr>
          <p:nvPr>
            <p:ph idx="1"/>
          </p:nvPr>
        </p:nvSpPr>
        <p:spPr bwMode="auto">
          <a:xfrm>
            <a:off x="495300" y="1171575"/>
            <a:ext cx="8050213" cy="4391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marL="0" indent="0">
              <a:buNone/>
            </a:pPr>
            <a:r>
              <a:rPr lang="en-US" sz="2000" b="0" dirty="0" smtClean="0"/>
              <a:t>Even though the number of people in the U.S. exposed to significant aircraft noise since 1975 has dropped by 95 percent, complaints, opposition and challenges continue to be an issue</a:t>
            </a:r>
            <a:endParaRPr lang="en-US" sz="2400" dirty="0" smtClean="0"/>
          </a:p>
          <a:p>
            <a:pPr marL="0" lvl="0" indent="0">
              <a:buNone/>
            </a:pPr>
            <a:r>
              <a:rPr lang="en-US" dirty="0" smtClean="0"/>
              <a:t> </a:t>
            </a:r>
          </a:p>
          <a:p>
            <a:pPr marL="0" lvl="0" indent="0">
              <a:buNone/>
            </a:pPr>
            <a:r>
              <a:rPr lang="en-US" sz="2000" b="0" dirty="0" smtClean="0"/>
              <a:t>Ability to answer the question on whether there has been </a:t>
            </a:r>
            <a:r>
              <a:rPr lang="en-US" sz="2000" b="0" dirty="0"/>
              <a:t>a significant change in public perception of </a:t>
            </a:r>
            <a:r>
              <a:rPr lang="en-US" sz="2000" b="0" dirty="0" smtClean="0"/>
              <a:t>noise.</a:t>
            </a:r>
          </a:p>
          <a:p>
            <a:pPr marL="0" lvl="0" indent="0">
              <a:buNone/>
            </a:pPr>
            <a:endParaRPr lang="en-US" sz="2000" b="0" dirty="0"/>
          </a:p>
          <a:p>
            <a:pPr marL="0" lvl="0" indent="0">
              <a:buNone/>
            </a:pPr>
            <a:r>
              <a:rPr lang="en-US" sz="2000" b="0" dirty="0" smtClean="0"/>
              <a:t>Gather new, updated data to have a strong scientific support for any policy decisions regarding aviation noise</a:t>
            </a:r>
            <a:endParaRPr lang="en-US" sz="2000" b="0" dirty="0"/>
          </a:p>
          <a:p>
            <a:pPr marL="0" lvl="0" indent="0">
              <a:buNone/>
            </a:pPr>
            <a:endParaRPr lang="en-US" sz="2400" dirty="0" smtClean="0"/>
          </a:p>
        </p:txBody>
      </p:sp>
      <p:sp>
        <p:nvSpPr>
          <p:cNvPr id="7" name="Slide Number Placeholder 5"/>
          <p:cNvSpPr>
            <a:spLocks noGrp="1"/>
          </p:cNvSpPr>
          <p:nvPr>
            <p:ph type="sldNum" sz="quarter" idx="12"/>
          </p:nvPr>
        </p:nvSpPr>
        <p:spPr/>
        <p:txBody>
          <a:bodyPr/>
          <a:lstStyle>
            <a:lvl1pPr>
              <a:defRPr/>
            </a:lvl1pPr>
          </a:lstStyle>
          <a:p>
            <a:fld id="{78D3ABA1-EA94-43C0-B992-7CBCC31144F1}" type="slidenum">
              <a:rPr lang="en-US"/>
              <a:pPr/>
              <a:t>3</a:t>
            </a:fld>
            <a:endParaRPr lang="en-US" dirty="0"/>
          </a:p>
        </p:txBody>
      </p:sp>
    </p:spTree>
    <p:extLst>
      <p:ext uri="{BB962C8B-B14F-4D97-AF65-F5344CB8AC3E}">
        <p14:creationId xmlns:p14="http://schemas.microsoft.com/office/powerpoint/2010/main" val="23043230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942" y="76200"/>
            <a:ext cx="8818324" cy="609600"/>
          </a:xfrm>
        </p:spPr>
        <p:txBody>
          <a:bodyPr/>
          <a:lstStyle/>
          <a:p>
            <a:r>
              <a:rPr lang="en-US" dirty="0" smtClean="0"/>
              <a:t>Noise Research in AEE Research</a:t>
            </a:r>
            <a:endParaRPr lang="en-US" dirty="0"/>
          </a:p>
        </p:txBody>
      </p:sp>
      <p:sp>
        <p:nvSpPr>
          <p:cNvPr id="3" name="Content Placeholder 2"/>
          <p:cNvSpPr>
            <a:spLocks noGrp="1"/>
          </p:cNvSpPr>
          <p:nvPr>
            <p:ph idx="1"/>
          </p:nvPr>
        </p:nvSpPr>
        <p:spPr>
          <a:xfrm>
            <a:off x="217267" y="680583"/>
            <a:ext cx="8659447" cy="5339217"/>
          </a:xfrm>
        </p:spPr>
        <p:txBody>
          <a:bodyPr>
            <a:normAutofit/>
          </a:bodyPr>
          <a:lstStyle/>
          <a:p>
            <a:pPr marL="0" indent="0">
              <a:buNone/>
            </a:pPr>
            <a:r>
              <a:rPr lang="en-US" sz="2000" dirty="0" smtClean="0"/>
              <a:t>AEE Research Overview:</a:t>
            </a:r>
            <a:endParaRPr lang="en-US" sz="2000" dirty="0"/>
          </a:p>
          <a:p>
            <a:r>
              <a:rPr lang="en-US" sz="2000" dirty="0" smtClean="0"/>
              <a:t>Characterize the Problem and Assess Risk</a:t>
            </a:r>
            <a:endParaRPr lang="en-US" sz="800" b="0" dirty="0" smtClean="0"/>
          </a:p>
          <a:p>
            <a:r>
              <a:rPr lang="en-US" sz="2000" dirty="0" smtClean="0"/>
              <a:t>Develop mitigation solutions</a:t>
            </a:r>
            <a:endParaRPr lang="en-US" sz="800" b="0" dirty="0" smtClean="0"/>
          </a:p>
          <a:p>
            <a:r>
              <a:rPr lang="en-US" sz="2000" dirty="0" smtClean="0"/>
              <a:t>Manage system performance</a:t>
            </a:r>
          </a:p>
          <a:p>
            <a:endParaRPr lang="en-US" sz="2000" dirty="0"/>
          </a:p>
          <a:p>
            <a:pPr marL="0" indent="-165100" fontAlgn="auto">
              <a:spcBef>
                <a:spcPts val="0"/>
              </a:spcBef>
              <a:spcAft>
                <a:spcPts val="0"/>
              </a:spcAft>
              <a:buFontTx/>
              <a:buNone/>
            </a:pPr>
            <a:r>
              <a:rPr lang="en-US" sz="2000" dirty="0" err="1"/>
              <a:t>NextGen</a:t>
            </a:r>
            <a:r>
              <a:rPr lang="en-US" sz="2000" dirty="0"/>
              <a:t> Five-Pillar Environmental Approach</a:t>
            </a:r>
          </a:p>
          <a:p>
            <a:pPr marL="342900" lvl="1" indent="-342900" eaLnBrk="1" hangingPunct="1">
              <a:buChar char="•"/>
            </a:pPr>
            <a:r>
              <a:rPr lang="en-US" sz="2000" b="1" dirty="0">
                <a:ea typeface="+mn-ea"/>
                <a:cs typeface="+mn-cs"/>
              </a:rPr>
              <a:t>P1: Improved Scientific Knowledge and Integrated Modeling</a:t>
            </a:r>
          </a:p>
          <a:p>
            <a:pPr marL="342900" lvl="1" indent="-342900" eaLnBrk="1" hangingPunct="1">
              <a:buChar char="•"/>
            </a:pPr>
            <a:r>
              <a:rPr lang="en-US" sz="2000" b="1" dirty="0">
                <a:ea typeface="+mn-ea"/>
                <a:cs typeface="+mn-cs"/>
              </a:rPr>
              <a:t>P2: New Aircraft Technologies</a:t>
            </a:r>
          </a:p>
          <a:p>
            <a:pPr marL="342900" lvl="1" indent="-342900" eaLnBrk="1" hangingPunct="1">
              <a:buChar char="•"/>
            </a:pPr>
            <a:r>
              <a:rPr lang="en-US" sz="2000" b="1" dirty="0">
                <a:solidFill>
                  <a:schemeClr val="bg1">
                    <a:lumMod val="85000"/>
                  </a:schemeClr>
                </a:solidFill>
                <a:ea typeface="+mn-ea"/>
                <a:cs typeface="+mn-cs"/>
              </a:rPr>
              <a:t>P3: Sustainable Alternative Aviation Fuels</a:t>
            </a:r>
          </a:p>
          <a:p>
            <a:pPr marL="342900" lvl="1" indent="-342900" eaLnBrk="1" hangingPunct="1">
              <a:buChar char="•"/>
            </a:pPr>
            <a:r>
              <a:rPr lang="en-US" sz="2000" b="1" dirty="0">
                <a:ea typeface="+mn-ea"/>
                <a:cs typeface="+mn-cs"/>
              </a:rPr>
              <a:t>P4: Air Traffic Management Modernization and Operational Improvements</a:t>
            </a:r>
          </a:p>
          <a:p>
            <a:pPr marL="342900" lvl="1" indent="-342900" eaLnBrk="1" hangingPunct="1">
              <a:buChar char="•"/>
            </a:pPr>
            <a:r>
              <a:rPr lang="en-US" sz="2000" b="1" dirty="0">
                <a:ea typeface="+mn-ea"/>
                <a:cs typeface="+mn-cs"/>
              </a:rPr>
              <a:t>P5: Policies, Environmental Standards, and Market Based Measures</a:t>
            </a:r>
          </a:p>
          <a:p>
            <a:pPr marL="0" indent="0">
              <a:buNone/>
            </a:pPr>
            <a:endParaRPr lang="en-US" sz="2000" dirty="0" smtClean="0"/>
          </a:p>
        </p:txBody>
      </p:sp>
      <p:sp>
        <p:nvSpPr>
          <p:cNvPr id="4" name="Slide Number Placeholder 3"/>
          <p:cNvSpPr>
            <a:spLocks noGrp="1"/>
          </p:cNvSpPr>
          <p:nvPr>
            <p:ph type="sldNum" sz="quarter" idx="12"/>
          </p:nvPr>
        </p:nvSpPr>
        <p:spPr/>
        <p:txBody>
          <a:bodyPr/>
          <a:lstStyle/>
          <a:p>
            <a:fld id="{78D3ABA1-EA94-43C0-B992-7CBCC31144F1}" type="slidenum">
              <a:rPr lang="en-US" smtClean="0">
                <a:solidFill>
                  <a:schemeClr val="bg1"/>
                </a:solidFill>
              </a:rPr>
              <a:pPr/>
              <a:t>4</a:t>
            </a:fld>
            <a:endParaRPr lang="en-US" dirty="0">
              <a:solidFill>
                <a:schemeClr val="bg1"/>
              </a:solidFill>
            </a:endParaRPr>
          </a:p>
        </p:txBody>
      </p:sp>
    </p:spTree>
    <p:extLst>
      <p:ext uri="{BB962C8B-B14F-4D97-AF65-F5344CB8AC3E}">
        <p14:creationId xmlns:p14="http://schemas.microsoft.com/office/powerpoint/2010/main" val="34455846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3B1794D-CE01-4982-8A1C-98D478D9AB49}" type="slidenum">
              <a:rPr lang="en-US"/>
              <a:pPr/>
              <a:t>5</a:t>
            </a:fld>
            <a:endParaRPr lang="en-US"/>
          </a:p>
        </p:txBody>
      </p:sp>
      <p:pic>
        <p:nvPicPr>
          <p:cNvPr id="1026" name="Picture 2" descr="C:\Users\Rebecca Cointin\Desktop\Noise_Research_Roadmap_v17_Page_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79016"/>
            <a:ext cx="9144000" cy="555171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632" y="211753"/>
            <a:ext cx="8472488" cy="609600"/>
          </a:xfrm>
        </p:spPr>
        <p:txBody>
          <a:bodyPr/>
          <a:lstStyle/>
          <a:p>
            <a:r>
              <a:rPr lang="en-US" sz="3600" dirty="0" smtClean="0"/>
              <a:t>Commercial Space Noise Research</a:t>
            </a:r>
            <a:endParaRPr lang="en-US" sz="3600" dirty="0"/>
          </a:p>
        </p:txBody>
      </p:sp>
      <p:sp>
        <p:nvSpPr>
          <p:cNvPr id="3" name="Content Placeholder 2"/>
          <p:cNvSpPr>
            <a:spLocks noGrp="1"/>
          </p:cNvSpPr>
          <p:nvPr>
            <p:ph idx="1"/>
          </p:nvPr>
        </p:nvSpPr>
        <p:spPr>
          <a:xfrm>
            <a:off x="235974" y="1032387"/>
            <a:ext cx="8309539" cy="4866763"/>
          </a:xfrm>
        </p:spPr>
        <p:txBody>
          <a:bodyPr/>
          <a:lstStyle/>
          <a:p>
            <a:r>
              <a:rPr lang="en-US" dirty="0" smtClean="0"/>
              <a:t>Goal: Tool Development and Guidance</a:t>
            </a:r>
          </a:p>
          <a:p>
            <a:pPr lvl="1"/>
            <a:r>
              <a:rPr lang="en-US" dirty="0" smtClean="0"/>
              <a:t>Launch Noise  and Sonic Boom Modeling Methodology</a:t>
            </a:r>
          </a:p>
          <a:p>
            <a:pPr lvl="2"/>
            <a:r>
              <a:rPr lang="en-US" dirty="0" smtClean="0"/>
              <a:t>Developing guidance of required elements for a modeling methodology</a:t>
            </a:r>
          </a:p>
          <a:p>
            <a:pPr lvl="3"/>
            <a:r>
              <a:rPr lang="en-US" dirty="0" smtClean="0"/>
              <a:t>Goal is to have this part of the FAA Order 1050 Desk Reference</a:t>
            </a:r>
          </a:p>
          <a:p>
            <a:pPr lvl="2"/>
            <a:r>
              <a:rPr lang="en-US" dirty="0" smtClean="0"/>
              <a:t>Current Sonic Boom Modeling completed using </a:t>
            </a:r>
            <a:r>
              <a:rPr lang="en-US" dirty="0" err="1" smtClean="0"/>
              <a:t>PCBoom</a:t>
            </a:r>
            <a:endParaRPr lang="en-US" dirty="0" smtClean="0"/>
          </a:p>
          <a:p>
            <a:pPr lvl="1"/>
            <a:r>
              <a:rPr lang="en-US" dirty="0" smtClean="0"/>
              <a:t>ACRP solicitation released which will develop a launch noise and sonic boom tool</a:t>
            </a:r>
          </a:p>
          <a:p>
            <a:pPr lvl="1"/>
            <a:r>
              <a:rPr lang="en-US" dirty="0" smtClean="0"/>
              <a:t>Developing a research plan centered around NEPA needs</a:t>
            </a:r>
          </a:p>
          <a:p>
            <a:pPr lvl="2"/>
            <a:r>
              <a:rPr lang="en-US" dirty="0" smtClean="0"/>
              <a:t>Example is appropriate metrics to represent launch noise and sonic boom</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6</a:t>
            </a:fld>
            <a:endParaRPr lang="en-US" dirty="0"/>
          </a:p>
        </p:txBody>
      </p:sp>
    </p:spTree>
    <p:extLst>
      <p:ext uri="{BB962C8B-B14F-4D97-AF65-F5344CB8AC3E}">
        <p14:creationId xmlns:p14="http://schemas.microsoft.com/office/powerpoint/2010/main" val="2062375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142" y="0"/>
            <a:ext cx="8472488" cy="609600"/>
          </a:xfrm>
        </p:spPr>
        <p:txBody>
          <a:bodyPr/>
          <a:lstStyle/>
          <a:p>
            <a:r>
              <a:rPr lang="en-US" sz="3600" dirty="0" smtClean="0"/>
              <a:t>UAS Noise Certification</a:t>
            </a:r>
            <a:endParaRPr lang="en-US" sz="3600" dirty="0"/>
          </a:p>
        </p:txBody>
      </p:sp>
      <p:sp>
        <p:nvSpPr>
          <p:cNvPr id="3" name="Content Placeholder 2"/>
          <p:cNvSpPr>
            <a:spLocks noGrp="1"/>
          </p:cNvSpPr>
          <p:nvPr>
            <p:ph idx="1"/>
          </p:nvPr>
        </p:nvSpPr>
        <p:spPr>
          <a:xfrm>
            <a:off x="189237" y="569786"/>
            <a:ext cx="8777782" cy="5152587"/>
          </a:xfrm>
        </p:spPr>
        <p:txBody>
          <a:bodyPr/>
          <a:lstStyle/>
          <a:p>
            <a:pPr marL="342900" lvl="1" indent="-342900">
              <a:spcBef>
                <a:spcPts val="0"/>
              </a:spcBef>
              <a:spcAft>
                <a:spcPts val="0"/>
              </a:spcAft>
              <a:buFontTx/>
              <a:buChar char="•"/>
            </a:pPr>
            <a:r>
              <a:rPr lang="en-GB" dirty="0" smtClean="0"/>
              <a:t>Goal: Policy/Guidance on UAS Certification</a:t>
            </a:r>
          </a:p>
          <a:p>
            <a:pPr marL="342900" lvl="1" indent="-342900">
              <a:spcBef>
                <a:spcPts val="0"/>
              </a:spcBef>
              <a:spcAft>
                <a:spcPts val="0"/>
              </a:spcAft>
              <a:buFontTx/>
              <a:buChar char="•"/>
            </a:pPr>
            <a:endParaRPr lang="en-GB" dirty="0" smtClean="0"/>
          </a:p>
          <a:p>
            <a:pPr marL="342900" lvl="1" indent="-342900">
              <a:spcBef>
                <a:spcPts val="0"/>
              </a:spcBef>
              <a:spcAft>
                <a:spcPts val="0"/>
              </a:spcAft>
              <a:buFontTx/>
              <a:buChar char="•"/>
            </a:pPr>
            <a:r>
              <a:rPr lang="en-GB" dirty="0" smtClean="0"/>
              <a:t>Since </a:t>
            </a:r>
            <a:r>
              <a:rPr lang="en-GB" dirty="0"/>
              <a:t>there are no size, weight, use or other configuration specifications that preclude </a:t>
            </a:r>
            <a:r>
              <a:rPr lang="en-GB" dirty="0" smtClean="0"/>
              <a:t>UAS </a:t>
            </a:r>
            <a:r>
              <a:rPr lang="en-GB" dirty="0"/>
              <a:t>from qualifying as aircraft for certification purposes, they are </a:t>
            </a:r>
            <a:r>
              <a:rPr lang="en-GB" dirty="0" smtClean="0"/>
              <a:t>required </a:t>
            </a:r>
            <a:r>
              <a:rPr lang="en-GB" dirty="0"/>
              <a:t>to comply with the noise certification requirements of Title 14 of the U.S. Code of Federal Regulations Part </a:t>
            </a:r>
            <a:r>
              <a:rPr lang="en-GB" dirty="0" smtClean="0"/>
              <a:t>36 (Part 36) </a:t>
            </a:r>
          </a:p>
          <a:p>
            <a:endParaRPr lang="en-US" dirty="0" smtClean="0"/>
          </a:p>
          <a:p>
            <a:r>
              <a:rPr lang="en-US" sz="2400" b="0" dirty="0" smtClean="0"/>
              <a:t>Coordinating Internationally through CAEP WG1</a:t>
            </a:r>
          </a:p>
          <a:p>
            <a:pPr lvl="1"/>
            <a:r>
              <a:rPr lang="en-US" sz="2000" dirty="0" smtClean="0"/>
              <a:t>Collecting information from States on their procedures</a:t>
            </a:r>
            <a:endParaRPr lang="en-US" sz="2000" dirty="0"/>
          </a:p>
          <a:p>
            <a:pPr lvl="1"/>
            <a:r>
              <a:rPr lang="en-US" sz="2000" dirty="0" smtClean="0"/>
              <a:t>Determining if an internationall</a:t>
            </a:r>
            <a:r>
              <a:rPr lang="en-US" sz="2000" dirty="0" smtClean="0"/>
              <a:t>y agreed upon process is needed (similar to what we have developed for other aircraft types)</a:t>
            </a:r>
            <a:endParaRPr lang="en-US" sz="2000" dirty="0" smtClean="0"/>
          </a:p>
        </p:txBody>
      </p:sp>
      <p:sp>
        <p:nvSpPr>
          <p:cNvPr id="4" name="Slide Number Placeholder 3"/>
          <p:cNvSpPr>
            <a:spLocks noGrp="1"/>
          </p:cNvSpPr>
          <p:nvPr>
            <p:ph type="sldNum" sz="quarter" idx="12"/>
          </p:nvPr>
        </p:nvSpPr>
        <p:spPr/>
        <p:txBody>
          <a:bodyPr/>
          <a:lstStyle/>
          <a:p>
            <a:fld id="{78D3ABA1-EA94-43C0-B992-7CBCC31144F1}" type="slidenum">
              <a:rPr lang="en-US" smtClean="0"/>
              <a:pPr/>
              <a:t>7</a:t>
            </a:fld>
            <a:endParaRPr lang="en-US" dirty="0"/>
          </a:p>
        </p:txBody>
      </p:sp>
    </p:spTree>
    <p:extLst>
      <p:ext uri="{BB962C8B-B14F-4D97-AF65-F5344CB8AC3E}">
        <p14:creationId xmlns:p14="http://schemas.microsoft.com/office/powerpoint/2010/main" val="1909699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142" y="0"/>
            <a:ext cx="8472488" cy="609600"/>
          </a:xfrm>
        </p:spPr>
        <p:txBody>
          <a:bodyPr/>
          <a:lstStyle/>
          <a:p>
            <a:r>
              <a:rPr lang="en-US" sz="3600" dirty="0" smtClean="0"/>
              <a:t>UAS Noise Certification</a:t>
            </a:r>
            <a:endParaRPr lang="en-US" sz="3600" dirty="0"/>
          </a:p>
        </p:txBody>
      </p:sp>
      <p:sp>
        <p:nvSpPr>
          <p:cNvPr id="3" name="Content Placeholder 2"/>
          <p:cNvSpPr>
            <a:spLocks noGrp="1"/>
          </p:cNvSpPr>
          <p:nvPr>
            <p:ph idx="1"/>
          </p:nvPr>
        </p:nvSpPr>
        <p:spPr>
          <a:xfrm>
            <a:off x="191729" y="884903"/>
            <a:ext cx="8775290" cy="4837470"/>
          </a:xfrm>
        </p:spPr>
        <p:txBody>
          <a:bodyPr/>
          <a:lstStyle/>
          <a:p>
            <a:pPr marL="342900" lvl="1" indent="-342900">
              <a:spcBef>
                <a:spcPts val="0"/>
              </a:spcBef>
              <a:spcAft>
                <a:spcPts val="0"/>
              </a:spcAft>
              <a:buFontTx/>
              <a:buChar char="•"/>
            </a:pPr>
            <a:r>
              <a:rPr lang="en-GB" sz="2800" dirty="0" smtClean="0"/>
              <a:t>AEE </a:t>
            </a:r>
            <a:r>
              <a:rPr lang="en-GB" sz="2800" dirty="0"/>
              <a:t>has initiated a project aimed at </a:t>
            </a:r>
            <a:r>
              <a:rPr lang="en-GB" sz="2800" dirty="0" smtClean="0"/>
              <a:t>reviewing and developing </a:t>
            </a:r>
            <a:r>
              <a:rPr lang="en-GB" sz="2800" dirty="0"/>
              <a:t>noise certification requirements and procedures that would apply to UAS.  </a:t>
            </a:r>
          </a:p>
          <a:p>
            <a:pPr marL="742950" lvl="2" indent="-342900">
              <a:spcBef>
                <a:spcPts val="0"/>
              </a:spcBef>
              <a:spcAft>
                <a:spcPts val="0"/>
              </a:spcAft>
            </a:pPr>
            <a:r>
              <a:rPr lang="en-GB" sz="2400" dirty="0"/>
              <a:t>The objective for the project is to investigate and evaluate a broad set of options for addressing noise certification issues of the current and future UAS fleet. </a:t>
            </a:r>
          </a:p>
          <a:p>
            <a:pPr marL="742950" lvl="2" indent="-342900">
              <a:spcBef>
                <a:spcPts val="0"/>
              </a:spcBef>
              <a:spcAft>
                <a:spcPts val="0"/>
              </a:spcAft>
            </a:pPr>
            <a:r>
              <a:rPr lang="en-GB" sz="2400" dirty="0"/>
              <a:t>Working to collect UAS noise data to support possible Part 36 modifications for UAS and to obtain noise data for modelling purposes</a:t>
            </a:r>
            <a:r>
              <a:rPr lang="en-GB" sz="2400" dirty="0" smtClean="0"/>
              <a:t>.</a:t>
            </a:r>
          </a:p>
          <a:p>
            <a:pPr marL="1200150" lvl="3" indent="-342900">
              <a:spcBef>
                <a:spcPts val="0"/>
              </a:spcBef>
              <a:spcAft>
                <a:spcPts val="0"/>
              </a:spcAft>
            </a:pPr>
            <a:r>
              <a:rPr lang="en-GB" sz="2400" dirty="0" smtClean="0"/>
              <a:t>Coordinating to try to leverage the UAS Test Sites</a:t>
            </a:r>
            <a:endParaRPr lang="en-US" sz="2400" dirty="0"/>
          </a:p>
          <a:p>
            <a:endParaRPr lang="en-US" sz="3200"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8</a:t>
            </a:fld>
            <a:endParaRPr lang="en-US" dirty="0"/>
          </a:p>
        </p:txBody>
      </p:sp>
    </p:spTree>
    <p:extLst>
      <p:ext uri="{BB962C8B-B14F-4D97-AF65-F5344CB8AC3E}">
        <p14:creationId xmlns:p14="http://schemas.microsoft.com/office/powerpoint/2010/main" val="1417012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UAS Noise Research Beyond Certification</a:t>
            </a:r>
            <a:endParaRPr lang="en-US" sz="3200" dirty="0"/>
          </a:p>
        </p:txBody>
      </p:sp>
      <p:sp>
        <p:nvSpPr>
          <p:cNvPr id="3" name="Content Placeholder 2"/>
          <p:cNvSpPr>
            <a:spLocks noGrp="1"/>
          </p:cNvSpPr>
          <p:nvPr>
            <p:ph idx="1"/>
          </p:nvPr>
        </p:nvSpPr>
        <p:spPr/>
        <p:txBody>
          <a:bodyPr/>
          <a:lstStyle/>
          <a:p>
            <a:r>
              <a:rPr lang="en-US" dirty="0" smtClean="0"/>
              <a:t>Continuing to review potential uses for UAS and types of noise analysis may be needed</a:t>
            </a:r>
          </a:p>
          <a:p>
            <a:pPr lvl="1"/>
            <a:r>
              <a:rPr lang="en-US" dirty="0" smtClean="0"/>
              <a:t>Potential </a:t>
            </a:r>
            <a:r>
              <a:rPr lang="en-US" dirty="0" smtClean="0"/>
              <a:t>metrics</a:t>
            </a:r>
          </a:p>
          <a:p>
            <a:pPr lvl="1"/>
            <a:r>
              <a:rPr lang="en-US" dirty="0" smtClean="0"/>
              <a:t>Modeling </a:t>
            </a:r>
            <a:r>
              <a:rPr lang="en-US" dirty="0" smtClean="0"/>
              <a:t>methodologies</a:t>
            </a:r>
            <a:endParaRPr lang="en-US" dirty="0" smtClean="0"/>
          </a:p>
        </p:txBody>
      </p:sp>
      <p:sp>
        <p:nvSpPr>
          <p:cNvPr id="4" name="Slide Number Placeholder 3"/>
          <p:cNvSpPr>
            <a:spLocks noGrp="1"/>
          </p:cNvSpPr>
          <p:nvPr>
            <p:ph type="sldNum" sz="quarter" idx="12"/>
          </p:nvPr>
        </p:nvSpPr>
        <p:spPr/>
        <p:txBody>
          <a:bodyPr/>
          <a:lstStyle/>
          <a:p>
            <a:fld id="{78D3ABA1-EA94-43C0-B992-7CBCC31144F1}" type="slidenum">
              <a:rPr lang="en-US" smtClean="0"/>
              <a:pPr/>
              <a:t>9</a:t>
            </a:fld>
            <a:endParaRPr lang="en-US" dirty="0"/>
          </a:p>
        </p:txBody>
      </p:sp>
    </p:spTree>
    <p:extLst>
      <p:ext uri="{BB962C8B-B14F-4D97-AF65-F5344CB8AC3E}">
        <p14:creationId xmlns:p14="http://schemas.microsoft.com/office/powerpoint/2010/main" val="4025573648"/>
      </p:ext>
    </p:extLst>
  </p:cSld>
  <p:clrMapOvr>
    <a:masterClrMapping/>
  </p:clrMapOvr>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ED4A9C7-6B13-4734-9D2B-B3A7B30AE2B8}"/>
</file>

<file path=customXml/itemProps2.xml><?xml version="1.0" encoding="utf-8"?>
<ds:datastoreItem xmlns:ds="http://schemas.openxmlformats.org/officeDocument/2006/customXml" ds:itemID="{403DB3C1-F9F9-4A11-8C02-FE05DF4AE8DA}"/>
</file>

<file path=customXml/itemProps3.xml><?xml version="1.0" encoding="utf-8"?>
<ds:datastoreItem xmlns:ds="http://schemas.openxmlformats.org/officeDocument/2006/customXml" ds:itemID="{FDA77913-23B7-497E-8F7D-5E296524F95A}"/>
</file>

<file path=docProps/app.xml><?xml version="1.0" encoding="utf-8"?>
<Properties xmlns="http://schemas.openxmlformats.org/officeDocument/2006/extended-properties" xmlns:vt="http://schemas.openxmlformats.org/officeDocument/2006/docPropsVTypes">
  <Template/>
  <TotalTime>6035</TotalTime>
  <Words>1193</Words>
  <Application>Microsoft Office PowerPoint</Application>
  <PresentationFormat>On-screen Show (4:3)</PresentationFormat>
  <Paragraphs>162</Paragraphs>
  <Slides>18</Slides>
  <Notes>5</Notes>
  <HiddenSlides>0</HiddenSlides>
  <MMClips>0</MMClips>
  <ScaleCrop>false</ScaleCrop>
  <HeadingPairs>
    <vt:vector size="4" baseType="variant">
      <vt:variant>
        <vt:lpstr>Theme</vt:lpstr>
      </vt:variant>
      <vt:variant>
        <vt:i4>3</vt:i4>
      </vt:variant>
      <vt:variant>
        <vt:lpstr>Slide Titles</vt:lpstr>
      </vt:variant>
      <vt:variant>
        <vt:i4>18</vt:i4>
      </vt:variant>
    </vt:vector>
  </HeadingPairs>
  <TitlesOfParts>
    <vt:vector size="21" baseType="lpstr">
      <vt:lpstr>1_Custom Design</vt:lpstr>
      <vt:lpstr>2_Custom Design</vt:lpstr>
      <vt:lpstr>3_Custom Design</vt:lpstr>
      <vt:lpstr>Noise Research </vt:lpstr>
      <vt:lpstr>Noise Goal</vt:lpstr>
      <vt:lpstr>Drivers of Research</vt:lpstr>
      <vt:lpstr>Noise Research in AEE Research</vt:lpstr>
      <vt:lpstr>PowerPoint Presentation</vt:lpstr>
      <vt:lpstr>Commercial Space Noise Research</vt:lpstr>
      <vt:lpstr>UAS Noise Certification</vt:lpstr>
      <vt:lpstr>UAS Noise Certification</vt:lpstr>
      <vt:lpstr>UAS Noise Research Beyond Certification</vt:lpstr>
      <vt:lpstr>Helicopter Noise </vt:lpstr>
      <vt:lpstr>Helicopter Noise</vt:lpstr>
      <vt:lpstr>PowerPoint Presentation</vt:lpstr>
      <vt:lpstr>Noise Complaint Initiative</vt:lpstr>
      <vt:lpstr>Performance Based Navigation Research</vt:lpstr>
      <vt:lpstr>PBN Research (continued)</vt:lpstr>
      <vt:lpstr>Update on National Survey</vt:lpstr>
      <vt:lpstr>FY15 Noise Projects</vt:lpstr>
      <vt:lpstr>Considerations for FY16 and 17 Projects</vt:lpstr>
    </vt:vector>
  </TitlesOfParts>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MTONEY</dc:creator>
  <cp:lastModifiedBy>Cointin, Rebecca (FAA)</cp:lastModifiedBy>
  <cp:revision>186</cp:revision>
  <cp:lastPrinted>2015-03-16T14:57:20Z</cp:lastPrinted>
  <dcterms:created xsi:type="dcterms:W3CDTF">2005-01-28T20:32:53Z</dcterms:created>
  <dcterms:modified xsi:type="dcterms:W3CDTF">2015-03-18T01:15:22Z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ies>
</file>