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7" r:id="rId3"/>
  </p:sldMasterIdLst>
  <p:notesMasterIdLst>
    <p:notesMasterId r:id="rId6"/>
  </p:notesMasterIdLst>
  <p:sldIdLst>
    <p:sldId id="298" r:id="rId4"/>
    <p:sldId id="30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1181" autoAdjust="0"/>
    <p:restoredTop sz="94660"/>
  </p:normalViewPr>
  <p:slideViewPr>
    <p:cSldViewPr>
      <p:cViewPr varScale="1">
        <p:scale>
          <a:sx n="125" d="100"/>
          <a:sy n="125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F7CD4-3700-4CEB-8FE2-537F1FEEF30E}" type="datetimeFigureOut">
              <a:rPr lang="en-US" smtClean="0"/>
              <a:t>3/9/2015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7BFA3-0BEA-4DA3-8F53-8CE320A84E9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91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5946ED-269D-4F45-AC06-16D99A2E2449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D2F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77" descr="title_imagery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0"/>
            <a:ext cx="3552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71"/>
          <p:cNvSpPr txBox="1">
            <a:spLocks noChangeArrowheads="1"/>
          </p:cNvSpPr>
          <p:nvPr/>
        </p:nvSpPr>
        <p:spPr bwMode="ltGray">
          <a:xfrm>
            <a:off x="6807200" y="457200"/>
            <a:ext cx="196215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dirty="0" smtClean="0">
                <a:solidFill>
                  <a:srgbClr val="FFFFFF"/>
                </a:solidFill>
              </a:rPr>
              <a:t>Federal Aviation</a:t>
            </a:r>
          </a:p>
          <a:p>
            <a:pPr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 dirty="0" smtClean="0">
                <a:solidFill>
                  <a:srgbClr val="FFFFFF"/>
                </a:solidFill>
              </a:rPr>
              <a:t>Administration</a:t>
            </a:r>
          </a:p>
        </p:txBody>
      </p:sp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446088" y="312738"/>
            <a:ext cx="4983162" cy="1395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49263" y="1754188"/>
            <a:ext cx="4951412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347425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865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610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D2F6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78" descr="title_imagery_no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1175" y="0"/>
            <a:ext cx="3552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1080"/>
          <p:cNvGrpSpPr>
            <a:grpSpLocks/>
          </p:cNvGrpSpPr>
          <p:nvPr userDrawn="1"/>
        </p:nvGrpSpPr>
        <p:grpSpPr bwMode="auto">
          <a:xfrm>
            <a:off x="5873750" y="269875"/>
            <a:ext cx="2895600" cy="911225"/>
            <a:chOff x="3700" y="170"/>
            <a:chExt cx="1824" cy="574"/>
          </a:xfrm>
        </p:grpSpPr>
        <p:pic>
          <p:nvPicPr>
            <p:cNvPr id="6" name="Picture 1079" descr="NEW FAA LOGO"/>
            <p:cNvPicPr>
              <a:picLocks noChangeAspect="1" noChangeArrowheads="1"/>
            </p:cNvPicPr>
            <p:nvPr userDrawn="1"/>
          </p:nvPicPr>
          <p:blipFill>
            <a:blip r:embed="rId3" cstate="screen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0" y="170"/>
              <a:ext cx="573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>
                  <a:solidFill>
                    <a:srgbClr val="FFFFFF"/>
                  </a:solidFill>
                </a:rPr>
                <a:t>Federal Aviation</a:t>
              </a:r>
            </a:p>
            <a:p>
              <a:pPr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r>
              <a:rPr lang="en-US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1285046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23D07-4160-4AA3-BD5C-24CE3463A40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448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0B786-A5E0-4140-8B64-E0636640097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1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9097E-556A-456A-8628-FB6D7286892B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873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6CB97-8547-4E75-867D-3325E97CD97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6682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C693E-E464-4A62-BA2C-B5771DD67BE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954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0500A-A2B6-42F3-AF09-6D91D6E7D3B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2420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1F9A1-B516-41ED-8722-C7044DD4981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520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122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56FC5-FC49-41FE-AB9B-7A9AEF4B544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56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63925-E44F-4B77-A655-4E0C4CFC6FA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310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E844B-00F9-4751-A961-28DD154F892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7785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28625" y="344488"/>
            <a:ext cx="8472488" cy="5554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82DC1F5-F6FC-4AC1-84AF-CD0DA491C83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7031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47248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EA3E340-1222-48DC-B788-A868C3DFDEF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1336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44488"/>
            <a:ext cx="8472488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508125"/>
            <a:ext cx="8050213" cy="211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3779838"/>
            <a:ext cx="8050213" cy="2119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53DB3D-8310-4C11-91B5-84B7B1CDCA1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5439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545" name="Picture 108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" r="31892"/>
          <a:stretch/>
        </p:blipFill>
        <p:spPr bwMode="auto">
          <a:xfrm>
            <a:off x="5577840" y="-1832"/>
            <a:ext cx="3566160" cy="6861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873750" y="271463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FFFFFF"/>
                  </a:solidFill>
                </a:rPr>
                <a:t>Federal Aviation</a:t>
              </a:r>
            </a:p>
            <a:p>
              <a:pPr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9227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3339" y="6248400"/>
            <a:ext cx="1672032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9679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36504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D3ABA1-EA94-43C0-B992-7CBCC31144F1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24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845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00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0519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738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>
                <a:solidFill>
                  <a:srgbClr val="FFFFFF">
                    <a:lumMod val="6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81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B2C6A-CDC5-43B3-82E2-A956377D50BC}" type="slidenum">
              <a:rPr lang="en-US">
                <a:solidFill>
                  <a:srgbClr val="FFFFFF">
                    <a:lumMod val="6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19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52DED-2112-4C1D-A464-2CF9CBDA8C2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632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47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3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3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28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80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21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10" Type="http://schemas.openxmlformats.org/officeDocument/2006/relationships/image" Target="../media/image6.wmf"/><Relationship Id="rId4" Type="http://schemas.openxmlformats.org/officeDocument/2006/relationships/slideLayout" Target="../slideLayouts/slideLayout29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CF9AD94-7F97-4DAC-B70C-1AB4F5AA5DFA}" type="slidenum">
              <a:rPr lang="en-US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030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C05EC7D-A05A-4BE7-B49C-933CC83F5FAE}" type="slidenum">
              <a:rPr lang="en-US" sz="1200" b="1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 b="1" dirty="0">
              <a:solidFill>
                <a:srgbClr val="FFFFFF"/>
              </a:solidFill>
            </a:endParaRPr>
          </a:p>
        </p:txBody>
      </p:sp>
      <p:grpSp>
        <p:nvGrpSpPr>
          <p:cNvPr id="1031" name="Group 25"/>
          <p:cNvGrpSpPr>
            <a:grpSpLocks/>
          </p:cNvGrpSpPr>
          <p:nvPr/>
        </p:nvGrpSpPr>
        <p:grpSpPr bwMode="auto">
          <a:xfrm>
            <a:off x="5708650" y="6124575"/>
            <a:ext cx="2047875" cy="661988"/>
            <a:chOff x="3596" y="3858"/>
            <a:chExt cx="1290" cy="417"/>
          </a:xfrm>
        </p:grpSpPr>
        <p:pic>
          <p:nvPicPr>
            <p:cNvPr id="1032" name="Picture 26" descr="NEW FAA LOGO"/>
            <p:cNvPicPr>
              <a:picLocks noChangeAspect="1" noChangeArrowheads="1"/>
            </p:cNvPicPr>
            <p:nvPr userDrawn="1"/>
          </p:nvPicPr>
          <p:blipFill>
            <a:blip r:embed="rId13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333" t="3734" r="14973" b="4564"/>
            <a:stretch>
              <a:fillRect/>
            </a:stretch>
          </p:blipFill>
          <p:spPr bwMode="auto">
            <a:xfrm>
              <a:off x="3596" y="3858"/>
              <a:ext cx="4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3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fontAlgn="base" hangingPunct="1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dirty="0" smtClean="0">
                  <a:solidFill>
                    <a:srgbClr val="FFFFFF"/>
                  </a:solidFill>
                </a:rPr>
                <a:t>Federal Aviation</a:t>
              </a:r>
            </a:p>
            <a:p>
              <a:pPr eaLnBrk="1" fontAlgn="base" hangingPunct="1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 dirty="0" smtClean="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103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7505B15-8362-4FC9-9B30-CCFCD4814799}" type="slidenum">
              <a:rPr lang="en-US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56337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E17D5526-B613-46E8-9DEB-3B4711AFCE11}" type="slidenum">
              <a:rPr lang="en-US" sz="1200" b="1">
                <a:solidFill>
                  <a:srgbClr val="FFFFFF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 b="1">
              <a:solidFill>
                <a:srgbClr val="FFFFFF"/>
              </a:solidFill>
            </a:endParaRPr>
          </a:p>
        </p:txBody>
      </p:sp>
      <p:grpSp>
        <p:nvGrpSpPr>
          <p:cNvPr id="1033" name="Group 25"/>
          <p:cNvGrpSpPr>
            <a:grpSpLocks/>
          </p:cNvGrpSpPr>
          <p:nvPr/>
        </p:nvGrpSpPr>
        <p:grpSpPr bwMode="auto">
          <a:xfrm>
            <a:off x="5708650" y="6124575"/>
            <a:ext cx="2047875" cy="661988"/>
            <a:chOff x="3596" y="3858"/>
            <a:chExt cx="1290" cy="417"/>
          </a:xfrm>
        </p:grpSpPr>
        <p:pic>
          <p:nvPicPr>
            <p:cNvPr id="1036" name="Picture 26" descr="NEW FAA LOGO"/>
            <p:cNvPicPr>
              <a:picLocks noChangeAspect="1" noChangeArrowheads="1"/>
            </p:cNvPicPr>
            <p:nvPr userDrawn="1"/>
          </p:nvPicPr>
          <p:blipFill>
            <a:blip r:embed="rId16" cstate="screen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6" y="3858"/>
              <a:ext cx="4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>
                  <a:solidFill>
                    <a:srgbClr val="FFFFFF"/>
                  </a:solidFill>
                </a:rPr>
                <a:t>Federal Aviation</a:t>
              </a:r>
            </a:p>
            <a:p>
              <a:pPr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b="1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0633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2942" y="106494"/>
            <a:ext cx="881832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728" y="919402"/>
            <a:ext cx="8773960" cy="503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116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</a:defRPr>
            </a:lvl1pPr>
          </a:lstStyle>
          <a:p>
            <a:pPr fontAlgn="base">
              <a:spcAft>
                <a:spcPct val="0"/>
              </a:spcAft>
            </a:pPr>
            <a:fld id="{74438B1A-AF1B-4C8B-993E-1BADE62A245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708650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</a:rPr>
                <a:t>Federal Aviation</a:t>
              </a:r>
            </a:p>
            <a:p>
              <a:pPr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FFFFFF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374458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51"/>
          <p:cNvSpPr txBox="1">
            <a:spLocks noChangeArrowheads="1"/>
          </p:cNvSpPr>
          <p:nvPr/>
        </p:nvSpPr>
        <p:spPr bwMode="auto">
          <a:xfrm>
            <a:off x="166255" y="5543632"/>
            <a:ext cx="524063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254125" indent="-1254125" defTabSz="966788" fontAlgn="base">
              <a:spcBef>
                <a:spcPct val="50000"/>
              </a:spcBef>
              <a:spcAft>
                <a:spcPct val="0"/>
              </a:spcAft>
              <a:tabLst>
                <a:tab pos="1254125" algn="l"/>
              </a:tabLst>
            </a:pPr>
            <a:r>
              <a:rPr lang="en-US" sz="1600" dirty="0" smtClean="0">
                <a:solidFill>
                  <a:srgbClr val="000066"/>
                </a:solidFill>
                <a:ea typeface="ＭＳ Ｐゴシック" pitchFamily="-109" charset="-128"/>
              </a:rPr>
              <a:t>Discussion with E&amp;E </a:t>
            </a:r>
            <a:r>
              <a:rPr lang="en-US" sz="1600" dirty="0">
                <a:solidFill>
                  <a:srgbClr val="000066"/>
                </a:solidFill>
                <a:ea typeface="ＭＳ Ｐゴシック" pitchFamily="-109" charset="-128"/>
              </a:rPr>
              <a:t>REDAC Subcommittee </a:t>
            </a:r>
            <a:endParaRPr lang="en-US" sz="1600" dirty="0" smtClean="0">
              <a:solidFill>
                <a:srgbClr val="000066"/>
              </a:solidFill>
              <a:ea typeface="ＭＳ Ｐゴシック" pitchFamily="-109" charset="-128"/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tabLst>
                <a:tab pos="1258888" algn="l"/>
              </a:tabLst>
            </a:pPr>
            <a:r>
              <a:rPr lang="en-US" sz="1600" dirty="0" smtClean="0">
                <a:solidFill>
                  <a:srgbClr val="002060"/>
                </a:solidFill>
              </a:rPr>
              <a:t>Date</a:t>
            </a:r>
            <a:r>
              <a:rPr lang="en-US" sz="1600" dirty="0">
                <a:solidFill>
                  <a:srgbClr val="002060"/>
                </a:solidFill>
              </a:rPr>
              <a:t>: </a:t>
            </a:r>
            <a:r>
              <a:rPr lang="en-US" sz="1600" dirty="0" smtClean="0">
                <a:solidFill>
                  <a:srgbClr val="002060"/>
                </a:solidFill>
              </a:rPr>
              <a:t>March 18, 2015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66255" y="312738"/>
            <a:ext cx="5320145" cy="2297940"/>
          </a:xfrm>
        </p:spPr>
        <p:txBody>
          <a:bodyPr/>
          <a:lstStyle/>
          <a:p>
            <a:r>
              <a:rPr lang="en-US" sz="3600" dirty="0" smtClean="0"/>
              <a:t>Performance Based Navigation (PBN) - Discussion on Rollouts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187866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for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728" y="755737"/>
            <a:ext cx="8773960" cy="5111663"/>
          </a:xfrm>
        </p:spPr>
        <p:txBody>
          <a:bodyPr/>
          <a:lstStyle/>
          <a:p>
            <a:r>
              <a:rPr lang="en-US" sz="2400" b="0" dirty="0" smtClean="0"/>
              <a:t>Discussion Topic</a:t>
            </a:r>
          </a:p>
          <a:p>
            <a:pPr lvl="1"/>
            <a:r>
              <a:rPr lang="en-US" sz="2000" dirty="0" smtClean="0"/>
              <a:t>Successes </a:t>
            </a:r>
            <a:r>
              <a:rPr lang="en-US" sz="2000" dirty="0"/>
              <a:t>and challenges that </a:t>
            </a:r>
            <a:r>
              <a:rPr lang="en-US" sz="2000" dirty="0" smtClean="0"/>
              <a:t>FAA </a:t>
            </a:r>
            <a:r>
              <a:rPr lang="en-US" sz="2000" dirty="0"/>
              <a:t>is </a:t>
            </a:r>
            <a:r>
              <a:rPr lang="en-US" sz="2000" dirty="0" smtClean="0"/>
              <a:t>having with PBN rollouts </a:t>
            </a:r>
            <a:r>
              <a:rPr lang="en-US" sz="2000" dirty="0"/>
              <a:t>and how community noise </a:t>
            </a:r>
            <a:r>
              <a:rPr lang="en-US" sz="2000" dirty="0" smtClean="0"/>
              <a:t>factors into this</a:t>
            </a:r>
          </a:p>
          <a:p>
            <a:pPr lvl="1"/>
            <a:r>
              <a:rPr lang="en-US" sz="2000" dirty="0" smtClean="0"/>
              <a:t>Focus </a:t>
            </a:r>
            <a:r>
              <a:rPr lang="en-US" sz="2000" dirty="0"/>
              <a:t>on how we could use R&amp;D to improve future PBN rollouts</a:t>
            </a:r>
          </a:p>
          <a:p>
            <a:pPr lvl="1"/>
            <a:endParaRPr lang="en-US" sz="600" b="0" dirty="0" smtClean="0"/>
          </a:p>
          <a:p>
            <a:r>
              <a:rPr lang="en-US" sz="2400" b="0" dirty="0" smtClean="0"/>
              <a:t>PBN Rollouts</a:t>
            </a:r>
          </a:p>
          <a:p>
            <a:pPr lvl="1"/>
            <a:r>
              <a:rPr lang="en-US" sz="2000" dirty="0"/>
              <a:t>Seattle – Greener Skies</a:t>
            </a:r>
          </a:p>
          <a:p>
            <a:pPr lvl="1"/>
            <a:r>
              <a:rPr lang="en-US" sz="2000" dirty="0"/>
              <a:t>Phoenix</a:t>
            </a:r>
          </a:p>
          <a:p>
            <a:pPr lvl="1"/>
            <a:r>
              <a:rPr lang="en-US" sz="2000" dirty="0"/>
              <a:t>Charlotte</a:t>
            </a:r>
          </a:p>
          <a:p>
            <a:pPr lvl="1"/>
            <a:r>
              <a:rPr lang="en-US" sz="2000" dirty="0"/>
              <a:t>Houston</a:t>
            </a:r>
          </a:p>
          <a:p>
            <a:pPr lvl="1"/>
            <a:r>
              <a:rPr lang="en-US" sz="2000" dirty="0" smtClean="0"/>
              <a:t>Atlanta</a:t>
            </a:r>
          </a:p>
          <a:p>
            <a:pPr lvl="1"/>
            <a:endParaRPr lang="en-US" sz="600" dirty="0"/>
          </a:p>
          <a:p>
            <a:r>
              <a:rPr lang="en-US" sz="2400" b="0" dirty="0"/>
              <a:t>Attending:</a:t>
            </a:r>
          </a:p>
          <a:p>
            <a:pPr lvl="1"/>
            <a:r>
              <a:rPr lang="en-US" sz="2000" dirty="0" smtClean="0"/>
              <a:t>REDAC E&amp;E Subcommittee</a:t>
            </a:r>
          </a:p>
          <a:p>
            <a:pPr lvl="1"/>
            <a:r>
              <a:rPr lang="en-US" sz="2000" dirty="0" smtClean="0"/>
              <a:t>FAA AEE, FAA ATO, and FAA ANG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3ABA1-EA94-43C0-B992-7CBCC31144F1}" type="slidenum">
              <a:rPr lang="en-US" smtClean="0">
                <a:solidFill>
                  <a:srgbClr val="FFFFFF">
                    <a:lumMod val="65000"/>
                  </a:srgbClr>
                </a:solidFill>
              </a:rPr>
              <a:pPr/>
              <a:t>2</a:t>
            </a:fld>
            <a:endParaRPr lang="en-US" dirty="0">
              <a:solidFill>
                <a:srgbClr val="FFFFFF">
                  <a:lumMod val="6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4428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7B1770-7F05-41C1-8A45-B9577B590AB9}"/>
</file>

<file path=customXml/itemProps2.xml><?xml version="1.0" encoding="utf-8"?>
<ds:datastoreItem xmlns:ds="http://schemas.openxmlformats.org/officeDocument/2006/customXml" ds:itemID="{5EEC1E53-F65C-4D97-9039-5B56DB025849}"/>
</file>

<file path=customXml/itemProps3.xml><?xml version="1.0" encoding="utf-8"?>
<ds:datastoreItem xmlns:ds="http://schemas.openxmlformats.org/officeDocument/2006/customXml" ds:itemID="{06C828A5-CD62-4E47-A3F5-1E6C1D561E07}"/>
</file>

<file path=docProps/app.xml><?xml version="1.0" encoding="utf-8"?>
<Properties xmlns="http://schemas.openxmlformats.org/officeDocument/2006/extended-properties" xmlns:vt="http://schemas.openxmlformats.org/officeDocument/2006/docPropsVTypes">
  <TotalTime>5043</TotalTime>
  <Words>81</Words>
  <Application>Microsoft Office PowerPoint</Application>
  <PresentationFormat>On-screen Show (4:3)</PresentationFormat>
  <Paragraphs>20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1_Custom Design</vt:lpstr>
      <vt:lpstr>2_Custom Design</vt:lpstr>
      <vt:lpstr>3_Custom Design</vt:lpstr>
      <vt:lpstr>Performance Based Navigation (PBN) - Discussion on Rollouts</vt:lpstr>
      <vt:lpstr>Outline for Discussion</vt:lpstr>
    </vt:vector>
  </TitlesOfParts>
  <Company>Federal Aviation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Area 6 – Environmentally and Energy Efficient Gate-to-Gate Aircraft Operations</dc:title>
  <dc:creator>Pat Moran</dc:creator>
  <cp:lastModifiedBy>Hileman, James (FAA)</cp:lastModifiedBy>
  <cp:revision>151</cp:revision>
  <dcterms:created xsi:type="dcterms:W3CDTF">2012-10-12T12:42:09Z</dcterms:created>
  <dcterms:modified xsi:type="dcterms:W3CDTF">2015-03-09T18:49:19Z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