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8" r:id="rId3"/>
    <p:sldId id="317" r:id="rId4"/>
    <p:sldId id="334" r:id="rId5"/>
    <p:sldId id="345" r:id="rId6"/>
    <p:sldId id="343" r:id="rId7"/>
    <p:sldId id="344" r:id="rId8"/>
    <p:sldId id="336" r:id="rId9"/>
    <p:sldId id="335" r:id="rId10"/>
    <p:sldId id="346" r:id="rId11"/>
    <p:sldId id="347" r:id="rId12"/>
    <p:sldId id="348" r:id="rId13"/>
    <p:sldId id="337" r:id="rId14"/>
    <p:sldId id="349" r:id="rId15"/>
    <p:sldId id="352" r:id="rId16"/>
    <p:sldId id="351" r:id="rId17"/>
    <p:sldId id="338" r:id="rId18"/>
    <p:sldId id="355" r:id="rId19"/>
    <p:sldId id="353" r:id="rId20"/>
    <p:sldId id="354" r:id="rId21"/>
    <p:sldId id="341" r:id="rId22"/>
    <p:sldId id="34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>
        <p:scale>
          <a:sx n="75" d="100"/>
          <a:sy n="75" d="100"/>
        </p:scale>
        <p:origin x="-93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49E1C-B56E-4ECD-8B62-AB25C17F5489}" type="doc">
      <dgm:prSet loTypeId="urn:microsoft.com/office/officeart/2005/8/layout/hProcess9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D531D10-11BD-4DAF-BA16-C481CB765CFA}">
      <dgm:prSet phldrT="[Text]" custT="1"/>
      <dgm:spPr>
        <a:xfrm>
          <a:off x="0" y="213492"/>
          <a:ext cx="3340648" cy="1343454"/>
        </a:xfrm>
        <a:solidFill>
          <a:srgbClr val="4F81BD">
            <a:alpha val="9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200000"/>
            </a:lnSpc>
            <a:spcAft>
              <a:spcPts val="1200"/>
            </a:spcAft>
          </a:pPr>
          <a:r>
            <a:rPr lang="en-US" sz="24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Work Stream 1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en-US" sz="1400" dirty="0" smtClean="0">
              <a:solidFill>
                <a:sysClr val="window" lastClr="FFFFFF"/>
              </a:solidFill>
              <a:latin typeface="Arial Narrow" pitchFamily="34" charset="0"/>
              <a:ea typeface="+mn-ea"/>
              <a:cs typeface="+mn-cs"/>
            </a:rPr>
            <a:t>Modeling of Small UASs and VTOL Aircraft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en-US" sz="1400" dirty="0" smtClean="0">
              <a:solidFill>
                <a:sysClr val="window" lastClr="FFFFFF"/>
              </a:solidFill>
              <a:latin typeface="Arial Narrow" pitchFamily="34" charset="0"/>
              <a:ea typeface="+mn-ea"/>
              <a:cs typeface="+mn-cs"/>
            </a:rPr>
            <a:t> </a:t>
          </a:r>
        </a:p>
      </dgm:t>
    </dgm:pt>
    <dgm:pt modelId="{2589BA1A-5D2C-4621-ADA5-A1AB0FFBC020}" type="parTrans" cxnId="{2253F332-8DDD-46A7-931E-FBDDCF5E4C96}">
      <dgm:prSet/>
      <dgm:spPr/>
      <dgm:t>
        <a:bodyPr/>
        <a:lstStyle/>
        <a:p>
          <a:endParaRPr lang="en-US"/>
        </a:p>
      </dgm:t>
    </dgm:pt>
    <dgm:pt modelId="{9FEE18D9-1A07-4FD8-8C62-70DF19F79A0F}" type="sibTrans" cxnId="{2253F332-8DDD-46A7-931E-FBDDCF5E4C96}">
      <dgm:prSet/>
      <dgm:spPr/>
      <dgm:t>
        <a:bodyPr/>
        <a:lstStyle/>
        <a:p>
          <a:endParaRPr lang="en-US"/>
        </a:p>
      </dgm:t>
    </dgm:pt>
    <dgm:pt modelId="{3A366A0D-74F9-4653-A27F-414BEC1975BD}">
      <dgm:prSet phldrT="[Text]" custT="1"/>
      <dgm:spPr>
        <a:xfrm>
          <a:off x="3352510" y="225550"/>
          <a:ext cx="4019204" cy="1357543"/>
        </a:xfrm>
        <a:solidFill>
          <a:srgbClr val="4F81BD">
            <a:alpha val="90000"/>
            <a:hueOff val="0"/>
            <a:satOff val="0"/>
            <a:lumOff val="0"/>
            <a:alphaOff val="-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200000"/>
            </a:lnSpc>
            <a:spcAft>
              <a:spcPts val="600"/>
            </a:spcAft>
          </a:pPr>
          <a:r>
            <a:rPr lang="en-US" sz="24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Work Stream 2</a:t>
          </a:r>
        </a:p>
        <a:p>
          <a:pPr marL="0" indent="0">
            <a:lnSpc>
              <a:spcPct val="90000"/>
            </a:lnSpc>
            <a:spcAft>
              <a:spcPct val="35000"/>
            </a:spcAft>
          </a:pPr>
          <a:r>
            <a:rPr lang="en-US" sz="1400" dirty="0" smtClean="0">
              <a:solidFill>
                <a:sysClr val="window" lastClr="FFFFFF"/>
              </a:solidFill>
              <a:latin typeface="Arial Narrow" pitchFamily="34" charset="0"/>
              <a:ea typeface="+mn-ea"/>
              <a:cs typeface="+mn-cs"/>
            </a:rPr>
            <a:t>Development of UAS Analysis Support Roadmap</a:t>
          </a:r>
          <a:r>
            <a:rPr lang="en-US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42C8C5B-B1EB-45EB-9E37-38113EF33769}" type="sibTrans" cxnId="{C7AB2CEA-54CC-4DB3-BBCC-9CC2E59B2E50}">
      <dgm:prSet/>
      <dgm:spPr/>
      <dgm:t>
        <a:bodyPr/>
        <a:lstStyle/>
        <a:p>
          <a:endParaRPr lang="en-US"/>
        </a:p>
      </dgm:t>
    </dgm:pt>
    <dgm:pt modelId="{FD43D6B6-2262-4314-A725-C21A63B13E4D}" type="parTrans" cxnId="{C7AB2CEA-54CC-4DB3-BBCC-9CC2E59B2E50}">
      <dgm:prSet/>
      <dgm:spPr/>
      <dgm:t>
        <a:bodyPr/>
        <a:lstStyle/>
        <a:p>
          <a:endParaRPr lang="en-US"/>
        </a:p>
      </dgm:t>
    </dgm:pt>
    <dgm:pt modelId="{E7DD27F5-78CD-47D8-9407-45A43EADD3AB}" type="pres">
      <dgm:prSet presAssocID="{28549E1C-B56E-4ECD-8B62-AB25C17F54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B9189-9FD9-43E2-B3C3-5B19470CC66D}" type="pres">
      <dgm:prSet presAssocID="{28549E1C-B56E-4ECD-8B62-AB25C17F5489}" presName="arrow" presStyleLbl="bgShp" presStyleIdx="0" presStyleCnt="1" custScaleX="117647" custLinFactNeighborX="-6416" custLinFactNeighborY="-1131"/>
      <dgm:spPr>
        <a:xfrm>
          <a:off x="0" y="0"/>
          <a:ext cx="7657687" cy="1845993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FBCEE9D-7FC8-46FB-AB52-1087BF06DD82}" type="pres">
      <dgm:prSet presAssocID="{28549E1C-B56E-4ECD-8B62-AB25C17F5489}" presName="linearProcess" presStyleCnt="0"/>
      <dgm:spPr/>
    </dgm:pt>
    <dgm:pt modelId="{DB1A2BA6-3CF3-46B6-AEE8-45A92145E025}" type="pres">
      <dgm:prSet presAssocID="{9D531D10-11BD-4DAF-BA16-C481CB765CFA}" presName="textNode" presStyleLbl="node1" presStyleIdx="0" presStyleCnt="2" custScaleX="124187" custScaleY="181942" custLinFactX="-21817" custLinFactNeighborX="-100000" custLinFactNeighborY="-51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903F09-5182-49F9-8B2D-DF19A4D41822}" type="pres">
      <dgm:prSet presAssocID="{9FEE18D9-1A07-4FD8-8C62-70DF19F79A0F}" presName="sibTrans" presStyleCnt="0"/>
      <dgm:spPr/>
    </dgm:pt>
    <dgm:pt modelId="{F27406F0-0678-4380-AE6D-EB7D68346179}" type="pres">
      <dgm:prSet presAssocID="{3A366A0D-74F9-4653-A27F-414BEC1975BD}" presName="textNode" presStyleLbl="node1" presStyleIdx="1" presStyleCnt="2" custScaleX="149412" custScaleY="183850" custLinFactNeighborX="-97358" custLinFactNeighborY="-25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253F332-8DDD-46A7-931E-FBDDCF5E4C96}" srcId="{28549E1C-B56E-4ECD-8B62-AB25C17F5489}" destId="{9D531D10-11BD-4DAF-BA16-C481CB765CFA}" srcOrd="0" destOrd="0" parTransId="{2589BA1A-5D2C-4621-ADA5-A1AB0FFBC020}" sibTransId="{9FEE18D9-1A07-4FD8-8C62-70DF19F79A0F}"/>
    <dgm:cxn modelId="{EBE0A26D-FF7B-4214-8DEF-4F8844DB9E78}" type="presOf" srcId="{9D531D10-11BD-4DAF-BA16-C481CB765CFA}" destId="{DB1A2BA6-3CF3-46B6-AEE8-45A92145E025}" srcOrd="0" destOrd="0" presId="urn:microsoft.com/office/officeart/2005/8/layout/hProcess9"/>
    <dgm:cxn modelId="{C7AB2CEA-54CC-4DB3-BBCC-9CC2E59B2E50}" srcId="{28549E1C-B56E-4ECD-8B62-AB25C17F5489}" destId="{3A366A0D-74F9-4653-A27F-414BEC1975BD}" srcOrd="1" destOrd="0" parTransId="{FD43D6B6-2262-4314-A725-C21A63B13E4D}" sibTransId="{542C8C5B-B1EB-45EB-9E37-38113EF33769}"/>
    <dgm:cxn modelId="{E963EFE5-F66F-4FC3-ADCB-F9FD6FA3FD5D}" type="presOf" srcId="{3A366A0D-74F9-4653-A27F-414BEC1975BD}" destId="{F27406F0-0678-4380-AE6D-EB7D68346179}" srcOrd="0" destOrd="0" presId="urn:microsoft.com/office/officeart/2005/8/layout/hProcess9"/>
    <dgm:cxn modelId="{D4C67276-A5FF-4E37-AE74-2168C0CA384A}" type="presOf" srcId="{28549E1C-B56E-4ECD-8B62-AB25C17F5489}" destId="{E7DD27F5-78CD-47D8-9407-45A43EADD3AB}" srcOrd="0" destOrd="0" presId="urn:microsoft.com/office/officeart/2005/8/layout/hProcess9"/>
    <dgm:cxn modelId="{5D495838-4732-4EBB-ABEB-E5A6C2BBD0FF}" type="presParOf" srcId="{E7DD27F5-78CD-47D8-9407-45A43EADD3AB}" destId="{C1BB9189-9FD9-43E2-B3C3-5B19470CC66D}" srcOrd="0" destOrd="0" presId="urn:microsoft.com/office/officeart/2005/8/layout/hProcess9"/>
    <dgm:cxn modelId="{F4D9A8FB-C1CA-4922-95DE-E4E5690B975A}" type="presParOf" srcId="{E7DD27F5-78CD-47D8-9407-45A43EADD3AB}" destId="{7FBCEE9D-7FC8-46FB-AB52-1087BF06DD82}" srcOrd="1" destOrd="0" presId="urn:microsoft.com/office/officeart/2005/8/layout/hProcess9"/>
    <dgm:cxn modelId="{4DAD097A-D2DF-44C8-A3F4-CCA0CF2E2BC9}" type="presParOf" srcId="{7FBCEE9D-7FC8-46FB-AB52-1087BF06DD82}" destId="{DB1A2BA6-3CF3-46B6-AEE8-45A92145E025}" srcOrd="0" destOrd="0" presId="urn:microsoft.com/office/officeart/2005/8/layout/hProcess9"/>
    <dgm:cxn modelId="{2044F60D-BF90-48D1-92D0-0D0E06A1CE45}" type="presParOf" srcId="{7FBCEE9D-7FC8-46FB-AB52-1087BF06DD82}" destId="{1E903F09-5182-49F9-8B2D-DF19A4D41822}" srcOrd="1" destOrd="0" presId="urn:microsoft.com/office/officeart/2005/8/layout/hProcess9"/>
    <dgm:cxn modelId="{DC27D8D7-00F2-471D-BE68-07B24881A961}" type="presParOf" srcId="{7FBCEE9D-7FC8-46FB-AB52-1087BF06DD82}" destId="{F27406F0-0678-4380-AE6D-EB7D683461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9189-9FD9-43E2-B3C3-5B19470CC66D}">
      <dsp:nvSpPr>
        <dsp:cNvPr id="0" name=""/>
        <dsp:cNvSpPr/>
      </dsp:nvSpPr>
      <dsp:spPr>
        <a:xfrm>
          <a:off x="0" y="0"/>
          <a:ext cx="7657687" cy="184599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A2BA6-3CF3-46B6-AEE8-45A92145E025}">
      <dsp:nvSpPr>
        <dsp:cNvPr id="0" name=""/>
        <dsp:cNvSpPr/>
      </dsp:nvSpPr>
      <dsp:spPr>
        <a:xfrm>
          <a:off x="0" y="213492"/>
          <a:ext cx="3340648" cy="1343454"/>
        </a:xfrm>
        <a:prstGeom prst="roundRect">
          <a:avLst/>
        </a:prstGeom>
        <a:solidFill>
          <a:srgbClr val="4F81BD">
            <a:alpha val="9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200000"/>
            </a:lnSpc>
            <a:spcBef>
              <a:spcPct val="0"/>
            </a:spcBef>
            <a:spcAft>
              <a:spcPts val="12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Work Stream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Arial Narrow" pitchFamily="34" charset="0"/>
              <a:ea typeface="+mn-ea"/>
              <a:cs typeface="+mn-cs"/>
            </a:rPr>
            <a:t>Modeling of Small UASs and VTOL Aircraft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Arial Narrow" pitchFamily="34" charset="0"/>
              <a:ea typeface="+mn-ea"/>
              <a:cs typeface="+mn-cs"/>
            </a:rPr>
            <a:t> </a:t>
          </a:r>
        </a:p>
      </dsp:txBody>
      <dsp:txXfrm>
        <a:off x="65582" y="279074"/>
        <a:ext cx="3209484" cy="1212290"/>
      </dsp:txXfrm>
    </dsp:sp>
    <dsp:sp modelId="{F27406F0-0678-4380-AE6D-EB7D68346179}">
      <dsp:nvSpPr>
        <dsp:cNvPr id="0" name=""/>
        <dsp:cNvSpPr/>
      </dsp:nvSpPr>
      <dsp:spPr>
        <a:xfrm>
          <a:off x="3352510" y="225550"/>
          <a:ext cx="4019204" cy="1357543"/>
        </a:xfrm>
        <a:prstGeom prst="roundRect">
          <a:avLst/>
        </a:prstGeom>
        <a:solidFill>
          <a:srgbClr val="4F81BD">
            <a:alpha val="90000"/>
            <a:hueOff val="0"/>
            <a:satOff val="0"/>
            <a:lumOff val="0"/>
            <a:alphaOff val="-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20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+mn-cs"/>
            </a:rPr>
            <a:t>Work Stream 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Arial Narrow" pitchFamily="34" charset="0"/>
              <a:ea typeface="+mn-ea"/>
              <a:cs typeface="+mn-cs"/>
            </a:rPr>
            <a:t>Development of UAS Analysis Support Roadmap</a:t>
          </a:r>
          <a:r>
            <a:rPr lang="en-U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	</a:t>
          </a: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18780" y="291820"/>
        <a:ext cx="3886664" cy="1225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1AA659-C6BD-4050-A6FB-CE57FF8AB97D}" type="datetimeFigureOut">
              <a:rPr lang="en-US"/>
              <a:pPr>
                <a:defRPr/>
              </a:pPr>
              <a:t>3/16/2015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7582B4-34EF-4862-A7F1-A64C54CC3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6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7139D-8BBB-4A47-8B1F-C01133A9F538}" type="datetimeFigureOut">
              <a:rPr lang="en-US"/>
              <a:pPr>
                <a:defRPr/>
              </a:pPr>
              <a:t>3/16/2015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693C80-7DD3-44A9-9895-8A6B757D7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3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E68801-51B9-4666-B1E1-852B0B90AD2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3C80-7DD3-44A9-9895-8A6B757D77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5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3C80-7DD3-44A9-9895-8A6B757D77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5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MIT has another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under NEXTOR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benefits of ADS-B in the North Atlantic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3C80-7DD3-44A9-9895-8A6B757D77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noise from approach operations is a combination of engine and airframe components, the net noise impact of DDA is currently unknown given engines are at a lower thrust setting through their use, but airframe noise may be impacted by the higher airspeeds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93C80-7DD3-44A9-9895-8A6B757D77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0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19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31892"/>
          <a:stretch>
            <a:fillRect/>
          </a:stretch>
        </p:blipFill>
        <p:spPr bwMode="auto">
          <a:xfrm>
            <a:off x="5578475" y="-1588"/>
            <a:ext cx="3565525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7"/>
            <a:chOff x="3700" y="171"/>
            <a:chExt cx="1824" cy="573"/>
          </a:xfrm>
        </p:grpSpPr>
        <p:pic>
          <p:nvPicPr>
            <p:cNvPr id="7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07217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248400"/>
            <a:ext cx="1673225" cy="457200"/>
          </a:xfrm>
        </p:spPr>
        <p:txBody>
          <a:bodyPr/>
          <a:lstStyle>
            <a:lvl1pPr fontAlgn="auto">
              <a:spcAft>
                <a:spcPts val="0"/>
              </a:spcAft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16 December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7100" y="6248400"/>
            <a:ext cx="2895600" cy="457200"/>
          </a:xfrm>
        </p:spPr>
        <p:txBody>
          <a:bodyPr/>
          <a:lstStyle>
            <a:lvl1pPr fontAlgn="auto">
              <a:spcAft>
                <a:spcPts val="0"/>
              </a:spcAft>
              <a:defRPr dirty="0">
                <a:solidFill>
                  <a:srgbClr val="FFFFFF">
                    <a:lumMod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20E9658-9F5E-4DB1-90F7-B45AD0CF0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F699184-2B52-4EEB-B0BA-C5614FEDF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6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063013B-DE75-46FE-B371-44577BCC2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5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0E29A9A-6699-462E-9C24-5ED98D5B3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8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81E41B-2DCC-4B81-A869-44662F387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588" y="6248400"/>
            <a:ext cx="17367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16 December 2013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57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62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1E2EF76-5FA5-4BD0-BFB1-7F498E9E5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5708650" y="6126163"/>
            <a:ext cx="2047875" cy="660400"/>
            <a:chOff x="3596" y="3859"/>
            <a:chExt cx="1290" cy="416"/>
          </a:xfrm>
        </p:grpSpPr>
        <p:pic>
          <p:nvPicPr>
            <p:cNvPr id="1035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</p:grpSp>
      <p:sp>
        <p:nvSpPr>
          <p:cNvPr id="1033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  <a:cs typeface="Arial" charset="0"/>
              </a:rPr>
              <a:t>&lt;Presentation Title – Change on Master Slide&gt;</a:t>
            </a:r>
            <a:endParaRPr lang="en-US" sz="1200" dirty="0" smtClean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34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Arial" charset="0"/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111125"/>
            <a:ext cx="5534025" cy="22510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Office of Environment and Energy’s (AEE) </a:t>
            </a:r>
            <a:br>
              <a:rPr lang="en-US" sz="2800" dirty="0" smtClean="0"/>
            </a:br>
            <a:r>
              <a:rPr lang="en-US" sz="2800" dirty="0" smtClean="0"/>
              <a:t>Air Traffic Management Modernization / Operations Research Program Update</a:t>
            </a:r>
          </a:p>
        </p:txBody>
      </p:sp>
      <p:sp>
        <p:nvSpPr>
          <p:cNvPr id="6" name="Text Box 1051"/>
          <p:cNvSpPr txBox="1">
            <a:spLocks noChangeArrowheads="1"/>
          </p:cNvSpPr>
          <p:nvPr/>
        </p:nvSpPr>
        <p:spPr bwMode="auto">
          <a:xfrm>
            <a:off x="76200" y="4800600"/>
            <a:ext cx="182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Presented to: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By: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Date:</a:t>
            </a:r>
          </a:p>
        </p:txBody>
      </p:sp>
      <p:sp>
        <p:nvSpPr>
          <p:cNvPr id="7" name="Text Box 1051"/>
          <p:cNvSpPr txBox="1">
            <a:spLocks noChangeArrowheads="1"/>
          </p:cNvSpPr>
          <p:nvPr/>
        </p:nvSpPr>
        <p:spPr bwMode="auto">
          <a:xfrm>
            <a:off x="1524000" y="4800600"/>
            <a:ext cx="5859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REDAC E&amp;E Subcommittee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Julie Marks and Chris Dorbian (AEE-400)</a:t>
            </a:r>
          </a:p>
          <a:p>
            <a:pPr>
              <a:spcBef>
                <a:spcPct val="50000"/>
              </a:spcBef>
              <a:defRPr/>
            </a:pPr>
            <a:r>
              <a:rPr lang="en-US" sz="1600" dirty="0" smtClean="0">
                <a:solidFill>
                  <a:srgbClr val="1D2F68"/>
                </a:solidFill>
                <a:cs typeface="Arial" charset="0"/>
              </a:rPr>
              <a:t>March 18,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Content Placeholder 18"/>
          <p:cNvSpPr>
            <a:spLocks noGrp="1"/>
          </p:cNvSpPr>
          <p:nvPr>
            <p:ph idx="1"/>
          </p:nvPr>
        </p:nvSpPr>
        <p:spPr>
          <a:xfrm>
            <a:off x="328246" y="1289304"/>
            <a:ext cx="4915877" cy="4828032"/>
          </a:xfrm>
        </p:spPr>
        <p:txBody>
          <a:bodyPr/>
          <a:lstStyle/>
          <a:p>
            <a:r>
              <a:rPr lang="en-US" sz="2000" dirty="0" smtClean="0"/>
              <a:t>DDA concept has 30-50% fuel saving potential below 10,000 ft</a:t>
            </a:r>
          </a:p>
          <a:p>
            <a:r>
              <a:rPr lang="en-US" sz="2000" dirty="0" smtClean="0"/>
              <a:t>Approach speed</a:t>
            </a:r>
            <a:r>
              <a:rPr lang="en-US" sz="2000" dirty="0"/>
              <a:t> </a:t>
            </a:r>
            <a:r>
              <a:rPr lang="en-US" sz="2000" dirty="0" smtClean="0"/>
              <a:t>analysis at key US airports indicates potential for later decelerations during some operations</a:t>
            </a:r>
          </a:p>
          <a:p>
            <a:r>
              <a:rPr lang="en-US" sz="2000" dirty="0" smtClean="0"/>
              <a:t>Significant variability</a:t>
            </a:r>
            <a:br>
              <a:rPr lang="en-US" sz="2000" dirty="0" smtClean="0"/>
            </a:br>
            <a:r>
              <a:rPr lang="en-US" sz="2000" dirty="0" smtClean="0"/>
              <a:t>between airports, </a:t>
            </a:r>
            <a:br>
              <a:rPr lang="en-US" sz="2000" dirty="0" smtClean="0"/>
            </a:br>
            <a:r>
              <a:rPr lang="en-US" sz="2000" dirty="0" smtClean="0"/>
              <a:t>configurations, weather</a:t>
            </a:r>
            <a:br>
              <a:rPr lang="en-US" sz="2000" dirty="0" smtClean="0"/>
            </a:br>
            <a:r>
              <a:rPr lang="en-US" sz="2000" dirty="0" smtClean="0"/>
              <a:t>conditions, etc.</a:t>
            </a:r>
          </a:p>
          <a:p>
            <a:r>
              <a:rPr lang="en-US" sz="2000" dirty="0" smtClean="0"/>
              <a:t>Opportunity for</a:t>
            </a:r>
            <a:br>
              <a:rPr lang="en-US" sz="2000" dirty="0" smtClean="0"/>
            </a:br>
            <a:r>
              <a:rPr lang="en-US" sz="2000" dirty="0" smtClean="0"/>
              <a:t>meaningful fuel &amp;</a:t>
            </a:r>
            <a:br>
              <a:rPr lang="en-US" sz="2000" dirty="0" smtClean="0"/>
            </a:br>
            <a:r>
              <a:rPr lang="en-US" sz="2000" dirty="0" smtClean="0"/>
              <a:t>emissions reductions…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84" y="457200"/>
            <a:ext cx="3723564" cy="32427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4635" y="2984236"/>
            <a:ext cx="4782013" cy="29798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Update – FMS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893" y="1127125"/>
            <a:ext cx="8050213" cy="473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/>
              <a:t>B757 ATL RNAV DDA approaches on FMS </a:t>
            </a:r>
            <a:r>
              <a:rPr lang="en-US" sz="1600" dirty="0" err="1" smtClean="0"/>
              <a:t>testbench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1632" r="8833"/>
          <a:stretch/>
        </p:blipFill>
        <p:spPr bwMode="auto">
          <a:xfrm>
            <a:off x="0" y="1452479"/>
            <a:ext cx="9144000" cy="54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Update – Noise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5067299" cy="45116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to understand DDA noise impacts</a:t>
            </a:r>
          </a:p>
          <a:p>
            <a:pPr lvl="1"/>
            <a:r>
              <a:rPr lang="en-US" dirty="0" smtClean="0"/>
              <a:t>Reduced power = reduced engine noise</a:t>
            </a:r>
          </a:p>
          <a:p>
            <a:pPr lvl="1"/>
            <a:r>
              <a:rPr lang="en-US" dirty="0" smtClean="0"/>
              <a:t>Higher airspeed + clean configuration = ? airframe noise</a:t>
            </a:r>
          </a:p>
          <a:p>
            <a:r>
              <a:rPr lang="en-US" dirty="0" smtClean="0"/>
              <a:t>Received sample noise monitor data from </a:t>
            </a:r>
            <a:r>
              <a:rPr lang="en-US" dirty="0" err="1" smtClean="0"/>
              <a:t>Massport</a:t>
            </a:r>
            <a:endParaRPr lang="en-US" dirty="0" smtClean="0"/>
          </a:p>
          <a:p>
            <a:r>
              <a:rPr lang="en-US" dirty="0" smtClean="0"/>
              <a:t>Correlating with radar data (PDARS) to understand potential DDA noise impact</a:t>
            </a:r>
          </a:p>
          <a:p>
            <a:r>
              <a:rPr lang="en-US" dirty="0" smtClean="0"/>
              <a:t>Related project </a:t>
            </a:r>
            <a:r>
              <a:rPr lang="en-US" dirty="0" smtClean="0">
                <a:sym typeface="Wingdings" panose="05000000000000000000" pitchFamily="2" charset="2"/>
              </a:rPr>
              <a:t> ASCENT-23: Analytical Approach for Quantifying Noise from Advanced Operational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8" t="22024" r="1562" b="8185"/>
          <a:stretch/>
        </p:blipFill>
        <p:spPr bwMode="auto">
          <a:xfrm>
            <a:off x="6019800" y="950686"/>
            <a:ext cx="28387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Continue coordination with </a:t>
            </a:r>
            <a:r>
              <a:rPr lang="en-US" dirty="0" err="1" smtClean="0"/>
              <a:t>Massport</a:t>
            </a:r>
            <a:r>
              <a:rPr lang="en-US" dirty="0" smtClean="0"/>
              <a:t> to collect larger sample of noise monitor data and expand noise analysis</a:t>
            </a:r>
          </a:p>
          <a:p>
            <a:pPr marL="514350" indent="-514350"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ontinue exploring DDA integration into RNAV approach procedures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Discuss concept with airline </a:t>
            </a:r>
            <a:r>
              <a:rPr lang="en-US" dirty="0" smtClean="0"/>
              <a:t>and ATC stakeholders</a:t>
            </a:r>
            <a:endParaRPr lang="en-US" dirty="0"/>
          </a:p>
          <a:p>
            <a:pPr marL="1022350" lvl="1" indent="-342900">
              <a:lnSpc>
                <a:spcPct val="120000"/>
              </a:lnSpc>
            </a:pPr>
            <a:r>
              <a:rPr lang="en-US" dirty="0" smtClean="0"/>
              <a:t>Meeting planned with BOS </a:t>
            </a:r>
            <a:r>
              <a:rPr lang="en-US" dirty="0" err="1" smtClean="0"/>
              <a:t>Tracon</a:t>
            </a:r>
            <a:r>
              <a:rPr lang="en-US" dirty="0"/>
              <a:t> </a:t>
            </a:r>
            <a:r>
              <a:rPr lang="en-US" dirty="0" smtClean="0"/>
              <a:t>to understand current procedures, human factors considerations, etc.</a:t>
            </a:r>
          </a:p>
          <a:p>
            <a:pPr marL="514350" lvl="0" indent="-514350"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Evaluate options for knowledge transfer and deployment, including targeted opportunities</a:t>
            </a:r>
            <a:endParaRPr lang="en-US" sz="4000" dirty="0" smtClean="0"/>
          </a:p>
          <a:p>
            <a:pPr marL="914400" lvl="1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+mn-lt"/>
                <a:cs typeface="Calibri" pitchFamily="34" charset="0"/>
              </a:rPr>
              <a:t>Surface Congestion Management: N-Control</a:t>
            </a:r>
            <a:endParaRPr lang="en-US" sz="2800" dirty="0">
              <a:latin typeface="+mn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300" y="1419225"/>
            <a:ext cx="8050213" cy="4524375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Incorporation of systematic control techniques into current operational procedures with minimal controller workload and procedural modifications</a:t>
            </a:r>
          </a:p>
          <a:p>
            <a:pPr lvl="1"/>
            <a:r>
              <a:rPr lang="en-US" sz="1800" dirty="0" smtClean="0"/>
              <a:t>Rate-based control (i.e., </a:t>
            </a:r>
            <a:r>
              <a:rPr lang="en-US" sz="1800" u="sng" dirty="0" smtClean="0"/>
              <a:t>suggest</a:t>
            </a:r>
            <a:r>
              <a:rPr lang="en-US" sz="1800" dirty="0" smtClean="0"/>
              <a:t> </a:t>
            </a:r>
            <a:r>
              <a:rPr lang="en-US" sz="1800" i="1" dirty="0" smtClean="0"/>
              <a:t>rate</a:t>
            </a:r>
            <a:r>
              <a:rPr lang="en-US" sz="1800" dirty="0" smtClean="0"/>
              <a:t> of aircraft pushbacks)</a:t>
            </a:r>
          </a:p>
          <a:p>
            <a:pPr lvl="1"/>
            <a:r>
              <a:rPr lang="en-US" sz="1800" b="1" dirty="0" smtClean="0"/>
              <a:t>Aggregate control, as opposed to flight-specific control</a:t>
            </a:r>
          </a:p>
          <a:p>
            <a:pPr lvl="1"/>
            <a:r>
              <a:rPr lang="en-US" sz="1800" dirty="0" smtClean="0"/>
              <a:t>Risk-mitigation </a:t>
            </a:r>
          </a:p>
          <a:p>
            <a:pPr lvl="2"/>
            <a:r>
              <a:rPr lang="en-US" sz="1600" dirty="0" smtClean="0"/>
              <a:t>Begin at high value of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ctrl</a:t>
            </a:r>
            <a:r>
              <a:rPr lang="en-US" sz="1600" dirty="0" smtClean="0"/>
              <a:t> and decrease gradually</a:t>
            </a:r>
          </a:p>
          <a:p>
            <a:pPr lvl="2"/>
            <a:r>
              <a:rPr lang="en-US" sz="1600" dirty="0" smtClean="0"/>
              <a:t>Carefully monitor and address off-nominal events/other issues</a:t>
            </a:r>
          </a:p>
          <a:p>
            <a:r>
              <a:rPr lang="en-US" sz="2000" dirty="0" smtClean="0"/>
              <a:t>Evaluate general applicability of N-Control concept to different airport operating environments</a:t>
            </a:r>
          </a:p>
          <a:p>
            <a:r>
              <a:rPr lang="en-US" sz="2000" dirty="0" smtClean="0"/>
              <a:t>Demonstrate potential benefits (in terms of taxi-out time, fuel consumption and emissions reduction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Benefits assessment from analysis and trials used to inform/support TFDM business case</a:t>
            </a:r>
            <a:endParaRPr lang="en-US" sz="20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1905000" cy="457200"/>
          </a:xfrm>
        </p:spPr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92088"/>
            <a:ext cx="847248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N-Control Update: LGA Demo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114002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Coordinated with FAA and LGA stakeholders</a:t>
            </a:r>
          </a:p>
          <a:p>
            <a:r>
              <a:rPr lang="en-US" sz="2400" dirty="0" smtClean="0"/>
              <a:t>Addressed </a:t>
            </a:r>
            <a:r>
              <a:rPr lang="en-US" sz="2400" dirty="0"/>
              <a:t>potential implementation challenges / operator concerns through simulations</a:t>
            </a:r>
          </a:p>
          <a:p>
            <a:r>
              <a:rPr lang="en-US" sz="2400" dirty="0"/>
              <a:t>Queuing network model of airport taxi operations (</a:t>
            </a:r>
            <a:r>
              <a:rPr lang="en-US" sz="2400" dirty="0" smtClean="0"/>
              <a:t>developed &amp; validated </a:t>
            </a:r>
            <a:r>
              <a:rPr lang="en-US" sz="2400" dirty="0"/>
              <a:t>using 2012-13 ASPM data) used to:</a:t>
            </a:r>
          </a:p>
          <a:p>
            <a:pPr lvl="1"/>
            <a:r>
              <a:rPr lang="en-US" sz="2000" dirty="0" smtClean="0"/>
              <a:t>Assessed </a:t>
            </a:r>
            <a:r>
              <a:rPr lang="en-US" sz="2000" dirty="0"/>
              <a:t>impact of gate constraints</a:t>
            </a:r>
          </a:p>
          <a:p>
            <a:pPr lvl="1"/>
            <a:r>
              <a:rPr lang="en-US" sz="2000" dirty="0" smtClean="0"/>
              <a:t>Assessed </a:t>
            </a:r>
            <a:r>
              <a:rPr lang="en-US" sz="2000" dirty="0"/>
              <a:t>sequence basis and fairness</a:t>
            </a:r>
          </a:p>
          <a:p>
            <a:pPr lvl="1"/>
            <a:r>
              <a:rPr lang="en-US" sz="2000" dirty="0" smtClean="0"/>
              <a:t>Simulated </a:t>
            </a:r>
            <a:r>
              <a:rPr lang="en-US" sz="2000" dirty="0"/>
              <a:t>overall </a:t>
            </a:r>
            <a:r>
              <a:rPr lang="en-US" sz="1800" dirty="0"/>
              <a:t>benefits: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1600" u="sng" dirty="0"/>
              <a:t>Taxi-out time reduction over 62 days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47,000 min </a:t>
            </a:r>
            <a:r>
              <a:rPr lang="en-US" sz="1600" dirty="0"/>
              <a:t>(</a:t>
            </a:r>
            <a:r>
              <a:rPr lang="en-US" sz="1600" i="1" dirty="0"/>
              <a:t>No limit on </a:t>
            </a:r>
            <a:r>
              <a:rPr lang="en-US" sz="1600" i="1" dirty="0" err="1"/>
              <a:t>gatehold</a:t>
            </a:r>
            <a:r>
              <a:rPr lang="en-US" sz="1600" i="1" dirty="0"/>
              <a:t>)</a:t>
            </a:r>
            <a:br>
              <a:rPr lang="en-US" sz="1600" i="1" dirty="0"/>
            </a:br>
            <a:r>
              <a:rPr lang="en-US" sz="1600" b="1" dirty="0"/>
              <a:t>31,000 min </a:t>
            </a:r>
            <a:r>
              <a:rPr lang="en-US" sz="1600" dirty="0"/>
              <a:t>(</a:t>
            </a:r>
            <a:r>
              <a:rPr lang="en-US" sz="1600" i="1" dirty="0"/>
              <a:t>Max 10 min </a:t>
            </a:r>
            <a:r>
              <a:rPr lang="en-US" sz="1600" i="1" dirty="0" err="1"/>
              <a:t>gatehold</a:t>
            </a:r>
            <a:r>
              <a:rPr lang="en-US" sz="1600" i="1" dirty="0"/>
              <a:t>)</a:t>
            </a:r>
            <a:endParaRPr lang="en-US" sz="1600" dirty="0"/>
          </a:p>
          <a:p>
            <a:r>
              <a:rPr lang="en-US" sz="2200" dirty="0" smtClean="0"/>
              <a:t>Targeting demonstration in </a:t>
            </a:r>
            <a:r>
              <a:rPr lang="en-US" sz="2200" dirty="0" smtClean="0"/>
              <a:t>spring/summer 2015</a:t>
            </a:r>
            <a:endParaRPr lang="en-US" sz="2200" dirty="0" smtClean="0"/>
          </a:p>
          <a:p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15"/>
          <a:stretch/>
        </p:blipFill>
        <p:spPr>
          <a:xfrm>
            <a:off x="5505478" y="3242359"/>
            <a:ext cx="3625822" cy="2523441"/>
          </a:xfrm>
          <a:prstGeom prst="rect">
            <a:avLst/>
          </a:prstGeom>
        </p:spPr>
      </p:pic>
      <p:pic>
        <p:nvPicPr>
          <p:cNvPr id="7" name="Picture 6" descr="lga-flight-information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2" y="1349318"/>
            <a:ext cx="3750598" cy="168188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60509"/>
            <a:ext cx="8472488" cy="609600"/>
          </a:xfrm>
        </p:spPr>
        <p:txBody>
          <a:bodyPr/>
          <a:lstStyle/>
          <a:p>
            <a:r>
              <a:rPr lang="en-US" dirty="0" smtClean="0"/>
              <a:t>N-Control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8050213" cy="5334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Data from </a:t>
            </a:r>
            <a:r>
              <a:rPr lang="en-US" sz="1800" dirty="0" smtClean="0"/>
              <a:t>trials will </a:t>
            </a:r>
            <a:r>
              <a:rPr lang="en-US" sz="1800" dirty="0"/>
              <a:t>be analyzed </a:t>
            </a:r>
            <a:r>
              <a:rPr lang="en-US" sz="1800" dirty="0" smtClean="0"/>
              <a:t>to </a:t>
            </a:r>
            <a:r>
              <a:rPr lang="en-US" sz="1800" dirty="0"/>
              <a:t>evaluate </a:t>
            </a:r>
            <a:r>
              <a:rPr lang="en-US" sz="1800" dirty="0" smtClean="0"/>
              <a:t>impacts of </a:t>
            </a:r>
            <a:r>
              <a:rPr lang="en-US" sz="1800" dirty="0"/>
              <a:t>strategy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Focus of N-Control has been: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arenBoth"/>
            </a:pPr>
            <a:r>
              <a:rPr lang="en-US" sz="1600" dirty="0" smtClean="0"/>
              <a:t>Tactical congestion control with 15-minute planning horizon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 smtClean="0"/>
              <a:t>Aggregate rate control with no leveraging of Surface Collaborative Decision Making (S-CDM) elements (e.g., Earliest Off Block Time [EOBT])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Investigate effect on departure metering algorithms and benefits of: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Planning window increases (e.g., 30-60 min)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Incorporation of other data elements, especially EOBTs and gate information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Explore conducting further field trials incorporating lessons learned and enhanced data elements; BOS, LGA, or third site (possibly with AEFS)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Will be driven by what’s of most value to FAA (though coordination with ANG, TFDM, Surface Office, etc.)</a:t>
            </a:r>
          </a:p>
          <a:p>
            <a:pPr lvl="1"/>
            <a:endParaRPr lang="en-US" sz="1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5750" y="6248400"/>
            <a:ext cx="1905000" cy="457200"/>
          </a:xfrm>
        </p:spPr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Climb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724400" cy="48164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Climb phase characterized by high fuel flow configurations (i.e., full throttle and high gross weight)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Constraints such as airspace/sector boundaries can cause level-offs during climb </a:t>
            </a:r>
            <a:r>
              <a:rPr lang="en-US" dirty="0" smtClean="0">
                <a:sym typeface="Wingdings" panose="05000000000000000000" pitchFamily="2" charset="2"/>
              </a:rPr>
              <a:t> increased fuel, emissions, noise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 panose="05000000000000000000" pitchFamily="2" charset="2"/>
              </a:rPr>
              <a:t>Objective of AEE study: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Quantify prevalence of level-offs in NAS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Calculate potential benefits of removing level-offs</a:t>
            </a:r>
          </a:p>
          <a:p>
            <a:pPr marL="914400" lvl="1" indent="-457200">
              <a:lnSpc>
                <a:spcPct val="120000"/>
              </a:lnSpc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Identify causes of level-offs and mechanisms to implement continuous climbs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22773" r="20838" b="17420"/>
          <a:stretch/>
        </p:blipFill>
        <p:spPr bwMode="auto">
          <a:xfrm>
            <a:off x="5181600" y="1263494"/>
            <a:ext cx="3581400" cy="45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 Update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47775"/>
            <a:ext cx="4724400" cy="46705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Improved algorithm for level-off identification/removal in operational data</a:t>
            </a:r>
          </a:p>
          <a:p>
            <a:r>
              <a:rPr lang="en-US" dirty="0" smtClean="0"/>
              <a:t>Continued data mining and correlation analysis</a:t>
            </a:r>
          </a:p>
          <a:p>
            <a:r>
              <a:rPr lang="en-US" dirty="0" smtClean="0"/>
              <a:t>Planning stakeholder outreach</a:t>
            </a:r>
          </a:p>
          <a:p>
            <a:pPr lvl="1"/>
            <a:r>
              <a:rPr lang="en-US" dirty="0" smtClean="0"/>
              <a:t>Vet results</a:t>
            </a:r>
          </a:p>
          <a:p>
            <a:pPr lvl="1"/>
            <a:r>
              <a:rPr lang="en-US" dirty="0" smtClean="0"/>
              <a:t>Identify causes of departure inefficiencies</a:t>
            </a:r>
          </a:p>
          <a:p>
            <a:pPr lvl="1"/>
            <a:r>
              <a:rPr lang="en-US" dirty="0" smtClean="0"/>
              <a:t>Scope potential for implementation</a:t>
            </a:r>
          </a:p>
          <a:p>
            <a:r>
              <a:rPr lang="en-US" dirty="0" smtClean="0"/>
              <a:t>Continue noise &amp; emissions assessment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930" b="47509"/>
          <a:stretch/>
        </p:blipFill>
        <p:spPr>
          <a:xfrm>
            <a:off x="4829934" y="3886200"/>
            <a:ext cx="4279947" cy="20320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3244" y="4057861"/>
            <a:ext cx="15853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Long tail of fuel savings can be targeted for focused benefits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6263244" y="4765751"/>
            <a:ext cx="792678" cy="41584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3" descr="C:\Users\568385\Documents\Current Projects\OPC\New Analysis\REdoing tool\figure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t="7153" r="8623" b="4668"/>
          <a:stretch/>
        </p:blipFill>
        <p:spPr bwMode="auto">
          <a:xfrm>
            <a:off x="5091781" y="1165573"/>
            <a:ext cx="3928281" cy="26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91226"/>
            <a:ext cx="8472488" cy="609600"/>
          </a:xfrm>
        </p:spPr>
        <p:txBody>
          <a:bodyPr/>
          <a:lstStyle/>
          <a:p>
            <a:r>
              <a:rPr lang="en-US" sz="2800" dirty="0" smtClean="0"/>
              <a:t>Modeling </a:t>
            </a:r>
            <a:r>
              <a:rPr lang="en-US" sz="2800" dirty="0"/>
              <a:t>of Potential Environment and Energy Benefits/Impacts of UAS in the </a:t>
            </a:r>
            <a:r>
              <a:rPr lang="en-US" sz="2800" dirty="0" smtClean="0"/>
              <a:t>NAS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40930" y="924168"/>
            <a:ext cx="9222038" cy="5277015"/>
            <a:chOff x="402244" y="381696"/>
            <a:chExt cx="9222038" cy="527701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633774" y="2339429"/>
              <a:ext cx="0" cy="3087099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812133085"/>
                </p:ext>
              </p:extLst>
            </p:nvPr>
          </p:nvGraphicFramePr>
          <p:xfrm>
            <a:off x="1609938" y="381696"/>
            <a:ext cx="7657691" cy="18459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02244" y="2837527"/>
              <a:ext cx="11553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Tasks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574" y="4234904"/>
              <a:ext cx="115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Anticipated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Results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40510" y="3931841"/>
              <a:ext cx="2816446" cy="139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Documentation of areas of overlap in on-going UAS research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Refine short-term/long-term needs as necessary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Assessment of AEDT to evaluate current modeling capabilities and quantitative results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Documentation of VTOL models, methodologies and results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2964" y="3888996"/>
              <a:ext cx="2310659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Documentation of currently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available modeling tools and techniques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Guidance on assessing the life cycle emissions of small UASs</a:t>
              </a:r>
              <a:endPara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Documentation of modeling non-standard UAS for E&amp;E assessment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Development of a data collection matrix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40510" y="2190563"/>
              <a:ext cx="3162454" cy="158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6538" marR="0" lvl="0" indent="-236538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Coordination</a:t>
              </a:r>
            </a:p>
            <a:p>
              <a:pPr marL="458788" marR="0" lvl="1" indent="-285750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E.g. FAA, ACRP Projects, UAS Integration Office, NASA</a:t>
              </a:r>
            </a:p>
            <a:p>
              <a:pPr marL="236538" marR="0" lvl="0" indent="-236538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Assessment of AEDT</a:t>
              </a:r>
            </a:p>
            <a:p>
              <a:pPr marL="236538" marR="0" lvl="0" indent="-236538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Modeling of VTOL Aircraft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69545" y="3830041"/>
              <a:ext cx="8198084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Rectangle 14"/>
            <p:cNvSpPr/>
            <p:nvPr/>
          </p:nvSpPr>
          <p:spPr>
            <a:xfrm>
              <a:off x="5471546" y="2190563"/>
              <a:ext cx="3157957" cy="1838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6538" marR="0" lvl="0" indent="-236538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Modeling and Assessing Life Cycle Emissions</a:t>
              </a:r>
            </a:p>
            <a:p>
              <a:pPr marL="236538" marR="0" lvl="0" indent="-236538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Modeling Capabilities for New UAS</a:t>
              </a:r>
            </a:p>
            <a:p>
              <a:pPr marL="236538" marR="0" lvl="0" indent="-236538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New Modeling Techniques and Methodologies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3623" y="3901158"/>
              <a:ext cx="2310659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Documentation of the results of qualitative evaluation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Development of general guidance on modeling of UAS for E&amp;E assessment</a:t>
              </a:r>
            </a:p>
            <a:p>
              <a:pPr marL="171450" marR="0" lvl="0" indent="-17145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Development of a UAS Analysis Support Roadmap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72488" cy="609600"/>
          </a:xfrm>
        </p:spPr>
        <p:txBody>
          <a:bodyPr/>
          <a:lstStyle/>
          <a:p>
            <a:r>
              <a:rPr lang="en-US" sz="2400" dirty="0" smtClean="0"/>
              <a:t>Air Traffic Management Modernizations (ATMM) Offer Important Potential E&amp;E Improvements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1DAD4-E929-49B1-8CE2-51456DC299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82" name="Rounded 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164513" cy="4191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2000" u="sng" dirty="0" smtClean="0">
                <a:solidFill>
                  <a:srgbClr val="FFFFFF"/>
                </a:solidFill>
                <a:cs typeface="Arial" pitchFamily="34" charset="0"/>
              </a:rPr>
              <a:t>AEE E&amp;E ATMM Research Program Goals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Tx/>
              <a:buAutoNum type="arabicPeriod"/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Identify and accelerate the implementation of air traffic management concepts that will reduce aviation environmental impacts and/or improve energy efficiency</a:t>
            </a:r>
          </a:p>
          <a:p>
            <a:pPr marL="342900" lvl="1" indent="-342900" algn="just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Tx/>
              <a:buAutoNum type="arabicPeriod"/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Investigate the E&amp;E effects of operational changes implemented by the FAA. 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endParaRPr lang="en-US" sz="2000" u="sng" dirty="0" smtClean="0">
              <a:solidFill>
                <a:srgbClr val="FFFFFF"/>
              </a:solidFill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2000" u="sng" dirty="0" smtClean="0">
                <a:solidFill>
                  <a:srgbClr val="FFFFFF"/>
                </a:solidFill>
                <a:cs typeface="Arial" pitchFamily="34" charset="0"/>
              </a:rPr>
              <a:t>Core Program Elements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i="1" dirty="0" smtClean="0">
                <a:solidFill>
                  <a:srgbClr val="FFFFFF"/>
                </a:solidFill>
                <a:cs typeface="Arial" pitchFamily="34" charset="0"/>
              </a:rPr>
              <a:t>Research Process: Identifies, conducts, evaluates and transitions ATMM research for implementation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rgbClr val="FFFFFF"/>
                </a:solidFill>
                <a:cs typeface="Arial" pitchFamily="34" charset="0"/>
              </a:rPr>
              <a:t>Roadmap: Describes areas for ATMM Research near, medium, and long term. </a:t>
            </a:r>
          </a:p>
          <a:p>
            <a:pPr marL="342900" lvl="1" indent="-342900" eaLnBrk="1" hangingPunct="1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600" b="0" i="1" dirty="0" smtClean="0">
                <a:solidFill>
                  <a:srgbClr val="FFFFFF"/>
                </a:solidFill>
                <a:cs typeface="Arial" pitchFamily="34" charset="0"/>
              </a:rPr>
              <a:t>Portfolio Metrics: Assesses the portfolio’s balance with regard to addressing E&amp;E issues and the maturity progression of research project.</a:t>
            </a:r>
            <a:endParaRPr lang="en-US" sz="1600" b="0" i="1" dirty="0" smtClean="0"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sz="1800" b="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33400" y="5514201"/>
            <a:ext cx="807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+mn-lt"/>
              </a:rPr>
              <a:t>Coordination/collaboration key to AEE ATMM Research, e.g., with ATO, ANG, NASA, etc.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8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UAS Next Phase (FY15 Funding Proposed Task)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Continue </a:t>
            </a:r>
            <a:r>
              <a:rPr lang="en-US" dirty="0"/>
              <a:t>research to help </a:t>
            </a:r>
            <a:r>
              <a:rPr lang="en-US" dirty="0" smtClean="0"/>
              <a:t>understand short/medium </a:t>
            </a:r>
            <a:r>
              <a:rPr lang="en-US" dirty="0"/>
              <a:t>term environmental modeling needs based on research efforts of other </a:t>
            </a:r>
            <a:r>
              <a:rPr lang="en-US" dirty="0" smtClean="0"/>
              <a:t>agencies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Collect flight/aircraft data </a:t>
            </a:r>
            <a:r>
              <a:rPr lang="en-US" dirty="0"/>
              <a:t>in coordination with COE for UAS/</a:t>
            </a:r>
            <a:r>
              <a:rPr lang="en-US" dirty="0" err="1"/>
              <a:t>DoD</a:t>
            </a:r>
            <a:r>
              <a:rPr lang="en-US" dirty="0"/>
              <a:t>/NASA/Academia to model the environmental footprint of UAS </a:t>
            </a:r>
            <a:r>
              <a:rPr lang="en-US" dirty="0" smtClean="0"/>
              <a:t>platforms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and conduct case studies in order to </a:t>
            </a:r>
            <a:r>
              <a:rPr lang="en-US" dirty="0" smtClean="0"/>
              <a:t>inform/update NEPA </a:t>
            </a:r>
            <a:r>
              <a:rPr lang="en-US" dirty="0"/>
              <a:t>processes and </a:t>
            </a:r>
            <a:r>
              <a:rPr lang="en-US" dirty="0" smtClean="0"/>
              <a:t>guidance</a:t>
            </a:r>
          </a:p>
          <a:p>
            <a:pPr marL="514350" indent="-514350">
              <a:buAutoNum type="arabicPeriod"/>
            </a:pPr>
            <a:r>
              <a:rPr lang="en-US" dirty="0" smtClean="0"/>
              <a:t>Investigate </a:t>
            </a:r>
            <a:r>
              <a:rPr lang="en-US" dirty="0"/>
              <a:t>the potential system-wide changes due to UAS operations altering of aircraft </a:t>
            </a:r>
            <a:r>
              <a:rPr lang="en-US" dirty="0" smtClean="0"/>
              <a:t>fleet mix</a:t>
            </a:r>
            <a:r>
              <a:rPr lang="en-US" dirty="0"/>
              <a:t>, operations and trajectories at airports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Barriers to Steeper Approaches (FY15 Funding Proposed Task)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508125"/>
            <a:ext cx="8050213" cy="46640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Noise and emissions benefits of steeper approaches are well understood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Concept has been demonstrated/implemented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E.g., London City, Frankfurt, Boeing </a:t>
            </a:r>
            <a:r>
              <a:rPr lang="en-US" dirty="0" err="1" smtClean="0"/>
              <a:t>ecoDemonstrator</a:t>
            </a:r>
            <a:r>
              <a:rPr lang="en-US" dirty="0" smtClean="0"/>
              <a:t> trials, DLR trials…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Objective of proposed AEE research is to investigate operational barriers and implementation potential in 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Characterize the operational </a:t>
            </a:r>
            <a:r>
              <a:rPr lang="en-US" dirty="0"/>
              <a:t>challenges and safety impacts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Identify </a:t>
            </a:r>
            <a:r>
              <a:rPr lang="en-US" dirty="0"/>
              <a:t>opportunities and mechanisms for applying the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625" y="2819400"/>
            <a:ext cx="8472488" cy="6096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0" y="-29029"/>
            <a:ext cx="9401629" cy="688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3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Cruise Altitude and Speed Optimization (CASO</a:t>
            </a:r>
            <a:r>
              <a:rPr lang="en-US" altLang="en-US" sz="2800" dirty="0" smtClean="0"/>
              <a:t>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400" dirty="0"/>
              <a:t>PARTNER Project </a:t>
            </a:r>
            <a:r>
              <a:rPr lang="en-US" altLang="en-US" sz="2400" dirty="0" smtClean="0"/>
              <a:t>32 / ASCENT </a:t>
            </a:r>
            <a:r>
              <a:rPr lang="en-US" altLang="en-US" sz="2400" dirty="0"/>
              <a:t>Project 15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013B-DE75-46FE-B371-44577BCC28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18"/>
          <p:cNvSpPr txBox="1">
            <a:spLocks/>
          </p:cNvSpPr>
          <p:nvPr/>
        </p:nvSpPr>
        <p:spPr bwMode="auto">
          <a:xfrm>
            <a:off x="253619" y="1499162"/>
            <a:ext cx="3848302" cy="47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t>Identify fuel savings potential from small changes in cruise altitude &amp; speed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t>Work with airlines to understand operational &amp; business constraints</a:t>
            </a:r>
          </a:p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ea typeface="ＭＳ Ｐゴシック" pitchFamily="34" charset="-128"/>
                <a:cs typeface="Tahoma" pitchFamily="34" charset="0"/>
              </a:rPr>
              <a:t>Find opportunities to realize savings in current &amp; NextGen operations</a:t>
            </a:r>
          </a:p>
          <a:p>
            <a:pPr eaLnBrk="1" hangingPunct="1"/>
            <a:endParaRPr lang="en-US" alt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B738_SGR_Contou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5031533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400800" y="2362200"/>
            <a:ext cx="19812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Zapf Dingbats" pitchFamily="-11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-112" charset="0"/>
              </a:rPr>
              <a:t>Typical Operating Regime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Tx/>
              <a:buFont typeface="Zapf Dingbats" pitchFamily="-112" charset="2"/>
              <a:buNone/>
              <a:tabLst/>
            </a:pPr>
            <a: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  <a:t>(fast, </a:t>
            </a:r>
            <a:b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 pitchFamily="-112" charset="0"/>
              </a:rPr>
              <a:t>off-optimal alt)</a:t>
            </a:r>
            <a:endParaRPr kumimoji="0" lang="en-CA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9385" y="3048000"/>
            <a:ext cx="1290415" cy="70788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DC00"/>
                </a:solidFill>
              </a:rPr>
              <a:t>Optimal Mach/Alt</a:t>
            </a:r>
            <a:endParaRPr lang="en-CA" sz="2000" b="1" dirty="0">
              <a:solidFill>
                <a:srgbClr val="00DC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867400" y="2895600"/>
            <a:ext cx="257440" cy="17946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460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CASO High-Level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013B-DE75-46FE-B371-44577BCC28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lowchart: Magnetic Disk 3"/>
          <p:cNvSpPr/>
          <p:nvPr/>
        </p:nvSpPr>
        <p:spPr bwMode="auto">
          <a:xfrm>
            <a:off x="390869" y="1113288"/>
            <a:ext cx="2655519" cy="1315233"/>
          </a:xfrm>
          <a:prstGeom prst="flowChartMagneticDisk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Radar </a:t>
            </a:r>
            <a:r>
              <a:rPr lang="en-US" sz="2000" b="1" dirty="0"/>
              <a:t>Tracks</a:t>
            </a:r>
            <a:br>
              <a:rPr lang="en-US" sz="2000" b="1" dirty="0"/>
            </a:br>
            <a:r>
              <a:rPr lang="en-US" sz="2000" b="1" dirty="0"/>
              <a:t>(~200,000 flights)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315163" y="2599373"/>
            <a:ext cx="1819863" cy="324958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Aircraft Fuel Burn </a:t>
            </a:r>
            <a:r>
              <a:rPr lang="en-US" sz="2000" b="1" dirty="0"/>
              <a:t>Model</a:t>
            </a:r>
          </a:p>
          <a:p>
            <a:pPr algn="ctr"/>
            <a:r>
              <a:rPr lang="en-US" sz="2000" dirty="0" err="1"/>
              <a:t>Lissys</a:t>
            </a:r>
            <a:r>
              <a:rPr lang="en-US" sz="2000" dirty="0"/>
              <a:t> </a:t>
            </a:r>
            <a:r>
              <a:rPr lang="en-US" sz="2000" dirty="0" err="1" smtClean="0"/>
              <a:t>PianoX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2494" y="3786666"/>
            <a:ext cx="1578508" cy="109272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Weight</a:t>
            </a:r>
            <a:br>
              <a:rPr lang="en-US" sz="2000" b="1" dirty="0" smtClean="0"/>
            </a:br>
            <a:r>
              <a:rPr lang="en-US" sz="2000" b="1" dirty="0" smtClean="0"/>
              <a:t>Estimation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5026" y="5388114"/>
            <a:ext cx="2008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As-Flown Fuel 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5026" y="1808442"/>
            <a:ext cx="2008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Improved Fuel Burn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(from changed speed/alt)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7230" y="4006480"/>
            <a:ext cx="1002081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CASO Benefits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948" y="5448852"/>
            <a:ext cx="42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Baseline (As-Flown) Trajectory</a:t>
            </a:r>
          </a:p>
        </p:txBody>
      </p:sp>
      <p:cxnSp>
        <p:nvCxnSpPr>
          <p:cNvPr id="11" name="Elbow Connector 10"/>
          <p:cNvCxnSpPr>
            <a:stCxn id="4" idx="3"/>
            <a:endCxn id="6" idx="0"/>
          </p:cNvCxnSpPr>
          <p:nvPr/>
        </p:nvCxnSpPr>
        <p:spPr bwMode="auto">
          <a:xfrm rot="5400000">
            <a:off x="601117" y="2669153"/>
            <a:ext cx="1358145" cy="876881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3"/>
            <a:endCxn id="13" idx="0"/>
          </p:cNvCxnSpPr>
          <p:nvPr/>
        </p:nvCxnSpPr>
        <p:spPr bwMode="auto">
          <a:xfrm rot="16200000" flipH="1">
            <a:off x="1464997" y="2682152"/>
            <a:ext cx="1360863" cy="853599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1782974" y="3789384"/>
            <a:ext cx="1578508" cy="109000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Weather Correction</a:t>
            </a:r>
          </a:p>
          <a:p>
            <a:pPr algn="ctr"/>
            <a:r>
              <a:rPr lang="en-US" sz="2000" dirty="0" smtClean="0"/>
              <a:t>Wind/Temp</a:t>
            </a:r>
            <a:endParaRPr lang="en-US" sz="2000" dirty="0"/>
          </a:p>
        </p:txBody>
      </p:sp>
      <p:cxnSp>
        <p:nvCxnSpPr>
          <p:cNvPr id="14" name="Elbow Connector 13"/>
          <p:cNvCxnSpPr>
            <a:stCxn id="6" idx="2"/>
          </p:cNvCxnSpPr>
          <p:nvPr/>
        </p:nvCxnSpPr>
        <p:spPr bwMode="auto">
          <a:xfrm rot="16200000" flipH="1">
            <a:off x="2830896" y="2890238"/>
            <a:ext cx="495118" cy="4473415"/>
          </a:xfrm>
          <a:prstGeom prst="bentConnector2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2572228" y="4879387"/>
            <a:ext cx="0" cy="474777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3380529" y="2571864"/>
            <a:ext cx="1439056" cy="1032261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Speed/</a:t>
            </a:r>
            <a:br>
              <a:rPr lang="en-US" sz="2000" b="1" dirty="0" smtClean="0"/>
            </a:br>
            <a:r>
              <a:rPr lang="en-US" sz="2000" b="1" dirty="0" smtClean="0"/>
              <a:t>Altitude Optimizer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50068" y="1778573"/>
            <a:ext cx="283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Modified Trajectory</a:t>
            </a:r>
          </a:p>
          <a:p>
            <a:pPr algn="ctr"/>
            <a:r>
              <a:rPr lang="en-US" sz="2000" dirty="0" smtClean="0"/>
              <a:t>(Speed/Altitude)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>
            <a:off x="4100057" y="3604125"/>
            <a:ext cx="0" cy="175003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H="1">
            <a:off x="4819585" y="3163439"/>
            <a:ext cx="49557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9" idx="0"/>
          </p:cNvCxnSpPr>
          <p:nvPr/>
        </p:nvCxnSpPr>
        <p:spPr bwMode="auto">
          <a:xfrm>
            <a:off x="7135026" y="3163439"/>
            <a:ext cx="983245" cy="843041"/>
          </a:xfrm>
          <a:prstGeom prst="bentConnector2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9" idx="2"/>
          </p:cNvCxnSpPr>
          <p:nvPr/>
        </p:nvCxnSpPr>
        <p:spPr bwMode="auto">
          <a:xfrm flipV="1">
            <a:off x="7135026" y="4591256"/>
            <a:ext cx="983245" cy="762908"/>
          </a:xfrm>
          <a:prstGeom prst="bentConnector2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CASO Update – Global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1" y="1508125"/>
            <a:ext cx="3816107" cy="43910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Analysis of long haul int’l. flights</a:t>
            </a:r>
          </a:p>
          <a:p>
            <a:r>
              <a:rPr lang="en-US" dirty="0" smtClean="0"/>
              <a:t>IAGOS atmospheric research program</a:t>
            </a:r>
          </a:p>
          <a:p>
            <a:pPr lvl="1"/>
            <a:r>
              <a:rPr lang="en-US" dirty="0" smtClean="0"/>
              <a:t>3,763 flights from three airlines and five individual A340s from 2010-2013</a:t>
            </a:r>
          </a:p>
          <a:p>
            <a:r>
              <a:rPr lang="en-US" dirty="0" smtClean="0"/>
              <a:t>Comparison of efficiency benefits from CASO in domestic 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013B-DE75-46FE-B371-44577BCC28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routeplot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33" y="1906621"/>
            <a:ext cx="4695967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Analysis Results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0" y="2895600"/>
            <a:ext cx="4191000" cy="2819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Smaller % benefits in global operations, but absolute fuel savings potential per flight much larger</a:t>
            </a:r>
          </a:p>
          <a:p>
            <a:r>
              <a:rPr lang="en-US" sz="1800" dirty="0" smtClean="0"/>
              <a:t>Limited dataset – different operators approach flight planning / fuel management in different ways</a:t>
            </a:r>
          </a:p>
          <a:p>
            <a:r>
              <a:rPr lang="en-US" sz="1800" dirty="0" smtClean="0"/>
              <a:t>Merits further investigation w/expanded data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E9658-9F5E-4DB1-90F7-B45AD0CF07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Macintosh HD:Users:ljensen:Dropbox (MIT):A15 Team Folder:figures:MOZAIC_Output_Plots:hist_alt_step2k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/>
          <a:stretch/>
        </p:blipFill>
        <p:spPr bwMode="auto">
          <a:xfrm>
            <a:off x="533400" y="1130029"/>
            <a:ext cx="3657600" cy="2321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acintosh HD:Users:ljensen:Dropbox (MIT):A15 Team Folder:figures:MOZAIC_Output_Plots:hist_spd_mrc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/>
        </p:blipFill>
        <p:spPr bwMode="auto">
          <a:xfrm>
            <a:off x="505624" y="3581400"/>
            <a:ext cx="3609176" cy="2321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2514600" y="152400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2000-ft step climb altitude optimization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514600" y="3733800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MRC speed optimization</a:t>
            </a:r>
            <a:endParaRPr lang="en-US" sz="12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87107"/>
              </p:ext>
            </p:extLst>
          </p:nvPr>
        </p:nvGraphicFramePr>
        <p:xfrm>
          <a:off x="4724400" y="1125165"/>
          <a:ext cx="3810000" cy="1383978"/>
        </p:xfrm>
        <a:graphic>
          <a:graphicData uri="http://schemas.openxmlformats.org/drawingml/2006/table">
            <a:tbl>
              <a:tblPr firstRow="1" firstCol="1" bandRow="1"/>
              <a:tblGrid>
                <a:gridCol w="1270000"/>
                <a:gridCol w="1270000"/>
                <a:gridCol w="1270000"/>
              </a:tblGrid>
              <a:tr h="395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 smtClean="0">
                          <a:effectLst/>
                          <a:latin typeface="Times New Roman"/>
                          <a:ea typeface="MS Mincho"/>
                        </a:rPr>
                        <a:t>US Operations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 smtClean="0">
                          <a:effectLst/>
                          <a:latin typeface="Times New Roman"/>
                          <a:ea typeface="MS Mincho"/>
                        </a:rPr>
                        <a:t>IAGOS Global Operations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MS Mincho"/>
                        </a:rPr>
                        <a:t>Altitud</a:t>
                      </a:r>
                      <a:r>
                        <a:rPr lang="en-US" sz="1050" baseline="0" dirty="0" smtClean="0">
                          <a:effectLst/>
                          <a:latin typeface="Times New Roman"/>
                          <a:ea typeface="MS Mincho"/>
                        </a:rPr>
                        <a:t>e Optimization Mean Fuel Savings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MS Mincho"/>
                        </a:rPr>
                        <a:t>1.75%</a:t>
                      </a:r>
                      <a:r>
                        <a:rPr lang="en-US" sz="1050" baseline="0" dirty="0" smtClean="0">
                          <a:effectLst/>
                          <a:latin typeface="Times New Roman"/>
                          <a:ea typeface="MS Mincho"/>
                        </a:rPr>
                        <a:t> - 1.96%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MS Mincho"/>
                        </a:rPr>
                        <a:t>0.65% - 0.87%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42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MS Mincho"/>
                        </a:rPr>
                        <a:t>Speed Optimization Mean Fuel Savings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MS Mincho"/>
                        </a:rPr>
                        <a:t>0.93%</a:t>
                      </a:r>
                      <a:r>
                        <a:rPr lang="en-US" sz="1050" baseline="0" dirty="0" smtClean="0">
                          <a:effectLst/>
                          <a:latin typeface="Times New Roman"/>
                          <a:ea typeface="MS Mincho"/>
                        </a:rPr>
                        <a:t> - 1.93%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/>
                          <a:ea typeface="MS Mincho"/>
                        </a:rPr>
                        <a:t>0.89% - 1.81%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6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CASO 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 smtClean="0"/>
              <a:t>Extended analysis using ANSP flight plan, amendment, and clearance records for North Atlantic Tracks</a:t>
            </a:r>
          </a:p>
          <a:p>
            <a:pPr marL="1022350" lvl="1" indent="-342900">
              <a:lnSpc>
                <a:spcPct val="12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Coordinating with NAV CANADA via NEXTOR to get data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 smtClean="0"/>
              <a:t>Check 2012 results against 2014 operations for recent efficiency changes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 smtClean="0"/>
              <a:t>Meet with stakeholders to discuss current operational planning methods and opportunities</a:t>
            </a:r>
          </a:p>
          <a:p>
            <a:pPr marL="1022350" lvl="1" indent="-342900">
              <a:lnSpc>
                <a:spcPct val="120000"/>
              </a:lnSpc>
            </a:pPr>
            <a:r>
              <a:rPr lang="en-US" sz="2600" dirty="0"/>
              <a:t>Airline technical operations departments and dispatchers</a:t>
            </a:r>
          </a:p>
          <a:p>
            <a:pPr marL="1022350" lvl="1" indent="-342900">
              <a:lnSpc>
                <a:spcPct val="120000"/>
              </a:lnSpc>
            </a:pPr>
            <a:r>
              <a:rPr lang="en-US" sz="2600" dirty="0"/>
              <a:t>Air traffic controllers and air traffic </a:t>
            </a:r>
            <a:r>
              <a:rPr lang="en-US" sz="2600" dirty="0" smtClean="0"/>
              <a:t>managers</a:t>
            </a:r>
            <a:endParaRPr lang="en-US" sz="3500" dirty="0" smtClean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 smtClean="0"/>
              <a:t>Evaluate options for knowledge transfer and deployment</a:t>
            </a:r>
          </a:p>
          <a:p>
            <a:pPr marL="1022350" lvl="1" indent="-342900">
              <a:lnSpc>
                <a:spcPct val="12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E.g., Electronic Flight Bag (tablet) app prototype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3013B-DE75-46FE-B371-44577BCC28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52400"/>
            <a:ext cx="8472488" cy="6096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Delayed Deceleration Approach (DDA)</a:t>
            </a:r>
            <a:br>
              <a:rPr lang="en-US" altLang="en-US" sz="2800" dirty="0"/>
            </a:br>
            <a:r>
              <a:rPr lang="en-US" altLang="en-US" sz="2400" dirty="0"/>
              <a:t>PARTNER Project 32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9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9911"/>
            <a:ext cx="7872413" cy="52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189281-0CA3-46CE-B5EF-E6D232947108}"/>
</file>

<file path=customXml/itemProps2.xml><?xml version="1.0" encoding="utf-8"?>
<ds:datastoreItem xmlns:ds="http://schemas.openxmlformats.org/officeDocument/2006/customXml" ds:itemID="{A746C697-C370-4003-B651-0C758D6E7895}"/>
</file>

<file path=customXml/itemProps3.xml><?xml version="1.0" encoding="utf-8"?>
<ds:datastoreItem xmlns:ds="http://schemas.openxmlformats.org/officeDocument/2006/customXml" ds:itemID="{C63782B2-BADA-41F1-95E6-91F271658E0E}"/>
</file>

<file path=docProps/app.xml><?xml version="1.0" encoding="utf-8"?>
<Properties xmlns="http://schemas.openxmlformats.org/officeDocument/2006/extended-properties" xmlns:vt="http://schemas.openxmlformats.org/officeDocument/2006/docPropsVTypes">
  <TotalTime>10783</TotalTime>
  <Words>1399</Words>
  <Application>Microsoft Office PowerPoint</Application>
  <PresentationFormat>On-screen Show (4:3)</PresentationFormat>
  <Paragraphs>203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1_Custom Design</vt:lpstr>
      <vt:lpstr>Office of Environment and Energy’s (AEE)  Air Traffic Management Modernization / Operations Research Program Update</vt:lpstr>
      <vt:lpstr>Air Traffic Management Modernizations (ATMM) Offer Important Potential E&amp;E Improvements </vt:lpstr>
      <vt:lpstr>PowerPoint Presentation</vt:lpstr>
      <vt:lpstr>Cruise Altitude and Speed Optimization (CASO) PARTNER Project 32 / ASCENT Project 15 </vt:lpstr>
      <vt:lpstr>CASO High-Level Approach</vt:lpstr>
      <vt:lpstr>CASO Update – Global Analysis</vt:lpstr>
      <vt:lpstr>Global Analysis Results</vt:lpstr>
      <vt:lpstr>CASO Next Steps</vt:lpstr>
      <vt:lpstr>Delayed Deceleration Approach (DDA) PARTNER Project 32</vt:lpstr>
      <vt:lpstr>DDA Summary</vt:lpstr>
      <vt:lpstr>DDA Update – FMS Simulation</vt:lpstr>
      <vt:lpstr>DDA Update – Noise Analysis</vt:lpstr>
      <vt:lpstr>DDA Next Steps</vt:lpstr>
      <vt:lpstr>Surface Congestion Management: N-Control</vt:lpstr>
      <vt:lpstr>N-Control Update: LGA Demo</vt:lpstr>
      <vt:lpstr>N-Control Next Steps</vt:lpstr>
      <vt:lpstr>Continuous Climb Operations</vt:lpstr>
      <vt:lpstr>CCO Update &amp; Next Steps</vt:lpstr>
      <vt:lpstr>Modeling of Potential Environment and Energy Benefits/Impacts of UAS in the NAS </vt:lpstr>
      <vt:lpstr>UAS Next Phase (FY15 Funding Proposed Task) </vt:lpstr>
      <vt:lpstr>Barriers to Steeper Approaches (FY15 Funding Proposed Task)</vt:lpstr>
      <vt:lpstr>Questions?</vt:lpstr>
    </vt:vector>
  </TitlesOfParts>
  <Company>Federal Aviation Administraton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Environment and Energy’s Air Traffic Management Modernization /Advanced Operational Procedures Research Program</dc:title>
  <dc:creator>Moran, Pat (FAA)</dc:creator>
  <cp:lastModifiedBy>Dorbian, Christopher</cp:lastModifiedBy>
  <cp:revision>205</cp:revision>
  <dcterms:created xsi:type="dcterms:W3CDTF">2013-12-12T18:04:13Z</dcterms:created>
  <dcterms:modified xsi:type="dcterms:W3CDTF">2015-03-16T15:33:27Z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