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26"/>
  </p:notesMasterIdLst>
  <p:sldIdLst>
    <p:sldId id="298" r:id="rId4"/>
    <p:sldId id="307" r:id="rId5"/>
    <p:sldId id="328" r:id="rId6"/>
    <p:sldId id="329" r:id="rId7"/>
    <p:sldId id="330" r:id="rId8"/>
    <p:sldId id="318" r:id="rId9"/>
    <p:sldId id="323" r:id="rId10"/>
    <p:sldId id="324" r:id="rId11"/>
    <p:sldId id="325" r:id="rId12"/>
    <p:sldId id="320" r:id="rId13"/>
    <p:sldId id="321" r:id="rId14"/>
    <p:sldId id="322" r:id="rId15"/>
    <p:sldId id="332" r:id="rId16"/>
    <p:sldId id="333" r:id="rId17"/>
    <p:sldId id="331" r:id="rId18"/>
    <p:sldId id="326" r:id="rId19"/>
    <p:sldId id="319" r:id="rId20"/>
    <p:sldId id="334" r:id="rId21"/>
    <p:sldId id="303" r:id="rId22"/>
    <p:sldId id="308" r:id="rId23"/>
    <p:sldId id="310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181" autoAdjust="0"/>
    <p:restoredTop sz="94660"/>
  </p:normalViewPr>
  <p:slideViewPr>
    <p:cSldViewPr>
      <p:cViewPr varScale="1">
        <p:scale>
          <a:sx n="74" d="100"/>
          <a:sy n="74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7CD4-3700-4CEB-8FE2-537F1FEEF30E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7BFA3-0BEA-4DA3-8F53-8CE320A84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1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946ED-269D-4F45-AC06-16D99A2E2449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EAD9D-86A0-4ABB-8048-7D64F6D58A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2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EAD9D-86A0-4ABB-8048-7D64F6D58A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6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000" dirty="0"/>
              <a:t>For those technologies funded under CLEEN, proprietary test data will be used in Phase II to improve existing Phase I models.  EDS results will be compared to CLEEN company results and analysis. </a:t>
            </a:r>
          </a:p>
          <a:p>
            <a:pPr>
              <a:buFontTx/>
              <a:buChar char="-"/>
            </a:pPr>
            <a:r>
              <a:rPr lang="en-US" sz="1000" dirty="0"/>
              <a:t>In addition, a range of technologies from the various CLEEN companies will be combined on generic representations of the five aircraft classes to assess which technologies will meet CLEEN goals</a:t>
            </a:r>
          </a:p>
          <a:p>
            <a:pPr>
              <a:buFontTx/>
              <a:buChar char="-"/>
            </a:pPr>
            <a:r>
              <a:rPr lang="en-US" sz="1000" dirty="0"/>
              <a:t>EDS assessments will also identify technology combinations that are synergistic and those that are incompatible</a:t>
            </a:r>
          </a:p>
          <a:p>
            <a:r>
              <a:rPr lang="en-US" sz="1000" dirty="0"/>
              <a:t>The impact of these technologies at the aircraft level will also be assessed at the fleet level</a:t>
            </a:r>
            <a:br>
              <a:rPr lang="en-US" sz="1000" dirty="0"/>
            </a:br>
            <a:r>
              <a:rPr lang="en-US" sz="1000" dirty="0"/>
              <a:t>AEDT is a software system that dynamically models aircraft performance in space and time to produce fuel burn, emissions and noise. Full flight gate-to-gate analyses are possible for study sizes ranging from a single flight at an airport to scenarios at the regional, national, and global levels. AEDT is currently used by the U.S. government to consider the interdependencies between aircraft-related fuel burn, noise and emissions.</a:t>
            </a:r>
          </a:p>
          <a:p>
            <a:r>
              <a:rPr lang="en-US" sz="1000" dirty="0"/>
              <a:t>In 2014, AEDT2b will also become the next generation aviation environmental consequence tool, replacing the current public-use aviation air quality and noise analysis tools such as the Integrated Noise Model (INM – single airport noise analysis) and the Emissions and Dispersion Modeling System (EDMS – single airport emissions analysis).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7" descr="title_image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1"/>
          <p:cNvSpPr txBox="1">
            <a:spLocks noChangeArrowheads="1"/>
          </p:cNvSpPr>
          <p:nvPr/>
        </p:nvSpPr>
        <p:spPr bwMode="ltGray">
          <a:xfrm>
            <a:off x="6807200" y="457200"/>
            <a:ext cx="1962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Federal Aviation</a:t>
            </a:r>
          </a:p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12738"/>
            <a:ext cx="4983162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263" y="1754188"/>
            <a:ext cx="49514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47425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1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285046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3D07-4160-4AA3-BD5C-24CE3463A4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4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0B786-A5E0-4140-8B64-E063664009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097E-556A-456A-8628-FB6D728689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CB97-8547-4E75-867D-3325E97CD9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68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693E-E464-4A62-BA2C-B5771DD67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54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500A-A2B6-42F3-AF09-6D91D6E7D3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42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F9A1-B516-41ED-8722-C7044DD498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2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6FC5-FC49-41FE-AB9B-7A9AEF4B54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56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3925-E44F-4B77-A655-4E0C4CFC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1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844B-00F9-4751-A961-28DD154F89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78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DC1F5-F6FC-4AC1-84AF-CD0DA491C8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03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3E340-1222-48DC-B788-A868C3DFDE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3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80502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3DB3D-8310-4C11-91B5-84B7B1CDCA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4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22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2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4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0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51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3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2C6A-CDC5-43B3-82E2-A956377D50BC}" type="slidenum">
              <a:rPr lang="en-US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9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2DED-2112-4C1D-A464-2CF9CBDA8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7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3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6.wmf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CF9AD94-7F97-4DAC-B70C-1AB4F5AA5DFA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05EC7D-A05A-4BE7-B49C-933CC83F5FAE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0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7505B15-8362-4FC9-9B30-CCFCD481479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17D5526-B613-46E8-9DEB-3B4711AFCE11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6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3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2942" y="106494"/>
            <a:ext cx="88183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728" y="919402"/>
            <a:ext cx="8773960" cy="50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7445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51"/>
          <p:cNvSpPr txBox="1">
            <a:spLocks noChangeArrowheads="1"/>
          </p:cNvSpPr>
          <p:nvPr/>
        </p:nvSpPr>
        <p:spPr bwMode="auto">
          <a:xfrm>
            <a:off x="166255" y="4263472"/>
            <a:ext cx="52406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254125" indent="-1254125" defTabSz="966788" fontAlgn="base">
              <a:spcBef>
                <a:spcPct val="50000"/>
              </a:spcBef>
              <a:spcAft>
                <a:spcPct val="0"/>
              </a:spcAft>
              <a:tabLst>
                <a:tab pos="1254125" algn="l"/>
              </a:tabLst>
            </a:pPr>
            <a:r>
              <a:rPr lang="en-US" sz="1600" dirty="0">
                <a:solidFill>
                  <a:srgbClr val="000066"/>
                </a:solidFill>
                <a:ea typeface="ＭＳ Ｐゴシック" pitchFamily="-109" charset="-128"/>
              </a:rPr>
              <a:t>Presented to:	E&amp;E REDAC Subcommittee </a:t>
            </a:r>
            <a:endParaRPr lang="en-US" sz="1600" dirty="0" smtClean="0">
              <a:solidFill>
                <a:srgbClr val="000066"/>
              </a:solidFill>
              <a:ea typeface="ＭＳ Ｐゴシック" pitchFamily="-109" charset="-128"/>
            </a:endParaRPr>
          </a:p>
          <a:p>
            <a:pPr marL="1254125" indent="-1254125" defTabSz="966788" fontAlgn="base">
              <a:spcBef>
                <a:spcPct val="50000"/>
              </a:spcBef>
              <a:spcAft>
                <a:spcPct val="0"/>
              </a:spcAft>
              <a:tabLst>
                <a:tab pos="1254125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By:	Dr. Jim Hileman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Office of Environment and Energy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Federal Aviation Administration</a:t>
            </a:r>
            <a:endParaRPr lang="en-US" sz="1050" dirty="0" smtClean="0">
              <a:solidFill>
                <a:srgbClr val="00206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Date</a:t>
            </a:r>
            <a:r>
              <a:rPr lang="en-US" sz="1600" dirty="0">
                <a:solidFill>
                  <a:srgbClr val="002060"/>
                </a:solidFill>
              </a:rPr>
              <a:t>: </a:t>
            </a:r>
            <a:r>
              <a:rPr lang="en-US" sz="1600" dirty="0" smtClean="0">
                <a:solidFill>
                  <a:srgbClr val="002060"/>
                </a:solidFill>
              </a:rPr>
              <a:t> 	March 18, 2015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49382" y="312738"/>
            <a:ext cx="5047346" cy="2297940"/>
          </a:xfrm>
        </p:spPr>
        <p:txBody>
          <a:bodyPr/>
          <a:lstStyle/>
          <a:p>
            <a:r>
              <a:rPr lang="en-US" sz="3600" dirty="0"/>
              <a:t>Modeling &amp;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Tools </a:t>
            </a:r>
            <a:r>
              <a:rPr lang="en-US" sz="3600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401878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Fuel Efficiency (FE) Metric Research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278" y="838200"/>
                <a:ext cx="8240713" cy="5079113"/>
              </a:xfrm>
            </p:spPr>
            <p:txBody>
              <a:bodyPr/>
              <a:lstStyle/>
              <a:p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Motivation</a:t>
                </a:r>
                <a:endParaRPr lang="en-US" sz="22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/>
                <a:r>
                  <a:rPr lang="en-US" sz="1600" dirty="0">
                    <a:latin typeface="Calibri" pitchFamily="34" charset="0"/>
                    <a:cs typeface="Calibri" pitchFamily="34" charset="0"/>
                  </a:rPr>
                  <a:t>In 2003, FAA established 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a NAS-wide fuel efficiency (FE) goal </a:t>
                </a:r>
                <a:r>
                  <a:rPr lang="en-US" sz="1600" dirty="0">
                    <a:latin typeface="Calibri" pitchFamily="34" charset="0"/>
                    <a:cs typeface="Calibri" pitchFamily="34" charset="0"/>
                  </a:rPr>
                  <a:t>for the FAA Flight Plan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with a 1% annual improvement</a:t>
                </a:r>
              </a:p>
              <a:p>
                <a:pPr lvl="1"/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In 2009, FAA goal was harmonized with the annual 2% FE improvement aspirational goal set by the International Civil Aviation Organization</a:t>
                </a:r>
              </a:p>
              <a:p>
                <a:pPr lvl="1"/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However, FAA and ICAO FE metrics were not harmonized: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/>
                </a:r>
                <a:br>
                  <a:rPr lang="en-US" sz="1800" dirty="0" smtClean="0">
                    <a:latin typeface="Calibri" pitchFamily="34" charset="0"/>
                    <a:cs typeface="Calibri" pitchFamily="34" charset="0"/>
                  </a:rPr>
                </a:br>
                <a:endParaRPr lang="en-US" sz="600" i="1" dirty="0">
                  <a:latin typeface="Cambria Math"/>
                </a:endParaRPr>
              </a:p>
              <a:p>
                <a:pPr marL="338138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𝐹𝐴𝐴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𝐹𝑢𝑒𝑙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𝐵𝑢𝑟𝑛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𝑇𝑟𝑎𝑐𝑘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𝐷𝑖𝑠𝑡𝑎𝑛𝑐𝑒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38138" lvl="1" indent="0">
                  <a:buNone/>
                </a:pPr>
                <a:endParaRPr lang="en-US" sz="600" b="1" dirty="0">
                  <a:latin typeface="Calibri" pitchFamily="34" charset="0"/>
                  <a:cs typeface="Calibri" pitchFamily="34" charset="0"/>
                </a:endParaRPr>
              </a:p>
              <a:p>
                <a:pPr lvl="1"/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Historical FAA metric shortfalls:</a:t>
                </a:r>
              </a:p>
              <a:p>
                <a:pPr lvl="2"/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ot 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expected </a:t>
                </a: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to meet the 2% per year goal</a:t>
                </a:r>
              </a:p>
              <a:p>
                <a:pPr lvl="2"/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Does 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not account for </a:t>
                </a: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payload</a:t>
                </a:r>
                <a:endParaRPr lang="en-US" sz="1400" dirty="0">
                  <a:latin typeface="Calibri" pitchFamily="34" charset="0"/>
                  <a:cs typeface="Calibri" pitchFamily="34" charset="0"/>
                </a:endParaRPr>
              </a:p>
              <a:p>
                <a:pPr lvl="2"/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Use 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of track distance </a:t>
                </a: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masks technology and operational improvements</a:t>
                </a:r>
                <a:endParaRPr lang="en-US" sz="16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Objectives</a:t>
                </a:r>
                <a:endParaRPr lang="en-US" sz="22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/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Assess </a:t>
                </a:r>
                <a:r>
                  <a:rPr lang="en-US" sz="1600" dirty="0">
                    <a:latin typeface="Calibri" pitchFamily="34" charset="0"/>
                    <a:cs typeface="Calibri" pitchFamily="34" charset="0"/>
                  </a:rPr>
                  <a:t>robust system-wide fuel efficiency metrics using publically available 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data</a:t>
                </a:r>
              </a:p>
              <a:p>
                <a:pPr lvl="1"/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Harmonize </a:t>
                </a:r>
                <a:r>
                  <a:rPr lang="en-US" sz="1600" dirty="0">
                    <a:latin typeface="Calibri" pitchFamily="34" charset="0"/>
                    <a:cs typeface="Calibri" pitchFamily="34" charset="0"/>
                  </a:rPr>
                  <a:t>existing 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metrics</a:t>
                </a:r>
              </a:p>
              <a:p>
                <a:pPr lvl="1"/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Improve the </a:t>
                </a:r>
                <a:r>
                  <a:rPr lang="en-US" sz="1600" dirty="0">
                    <a:latin typeface="Calibri" pitchFamily="34" charset="0"/>
                    <a:cs typeface="Calibri" pitchFamily="34" charset="0"/>
                  </a:rPr>
                  <a:t>understanding of system-wide benefits of </a:t>
                </a:r>
                <a:r>
                  <a:rPr lang="en-US" sz="1600" dirty="0" err="1" smtClean="0">
                    <a:latin typeface="Calibri" pitchFamily="34" charset="0"/>
                    <a:cs typeface="Calibri" pitchFamily="34" charset="0"/>
                  </a:rPr>
                  <a:t>NextGen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in terms of tracking </a:t>
                </a:r>
                <a:r>
                  <a:rPr lang="en-US" sz="1600" dirty="0">
                    <a:latin typeface="Calibri" pitchFamily="34" charset="0"/>
                    <a:cs typeface="Calibri" pitchFamily="34" charset="0"/>
                  </a:rPr>
                  <a:t>of year-on-year 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changes</a:t>
                </a:r>
                <a:endParaRPr lang="en-US" sz="1800" dirty="0">
                  <a:latin typeface="Calibri" pitchFamily="34" charset="0"/>
                  <a:cs typeface="Calibri" pitchFamily="34" charset="0"/>
                </a:endParaRPr>
              </a:p>
              <a:p>
                <a:pPr lvl="1"/>
                <a:endParaRPr lang="en-US" sz="1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278" y="838200"/>
                <a:ext cx="8240713" cy="5079113"/>
              </a:xfrm>
              <a:blipFill rotWithShape="1">
                <a:blip r:embed="rId3"/>
                <a:stretch>
                  <a:fillRect l="-740" t="-720" r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3829442" y="2590800"/>
                <a:ext cx="4674549" cy="705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38138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kern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kern="0" smtClean="0">
                              <a:latin typeface="Cambria Math" panose="02040503050406030204" pitchFamily="18" charset="0"/>
                            </a:rPr>
                            <m:t>𝐹𝐸</m:t>
                          </m:r>
                        </m:e>
                        <m:sub>
                          <m:r>
                            <a:rPr lang="en-US" sz="1600" b="0" i="1" kern="0" smtClean="0">
                              <a:latin typeface="Cambria Math" panose="02040503050406030204" pitchFamily="18" charset="0"/>
                            </a:rPr>
                            <m:t>𝐼𝐶𝐴𝑂</m:t>
                          </m:r>
                        </m:sub>
                      </m:sSub>
                      <m:r>
                        <a:rPr lang="en-US" sz="1600" i="1" ker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 ker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 kern="0">
                              <a:latin typeface="Cambria Math"/>
                            </a:rPr>
                            <m:t>𝐹𝑢𝑒𝑙</m:t>
                          </m:r>
                          <m:r>
                            <a:rPr lang="en-US" sz="1600" i="1" kern="0">
                              <a:latin typeface="Cambria Math"/>
                            </a:rPr>
                            <m:t> </m:t>
                          </m:r>
                          <m:r>
                            <a:rPr lang="en-US" sz="1600" i="1" kern="0">
                              <a:latin typeface="Cambria Math"/>
                            </a:rPr>
                            <m:t>𝐵𝑢𝑟𝑛</m:t>
                          </m:r>
                          <m:r>
                            <a:rPr lang="en-US" sz="1600" i="1" ker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1600" i="1" kern="0">
                              <a:latin typeface="Cambria Math"/>
                            </a:rPr>
                            <m:t>𝑅𝑒𝑣𝑒𝑛𝑢𝑒</m:t>
                          </m:r>
                          <m:r>
                            <a:rPr lang="en-US" sz="1600" i="1" kern="0">
                              <a:latin typeface="Cambria Math"/>
                            </a:rPr>
                            <m:t> </m:t>
                          </m:r>
                          <m:r>
                            <a:rPr lang="en-US" sz="1600" i="1" kern="0">
                              <a:latin typeface="Cambria Math"/>
                            </a:rPr>
                            <m:t>𝑡𝑜𝑛𝑛𝑒</m:t>
                          </m:r>
                          <m:r>
                            <a:rPr lang="en-US" sz="1600" i="1" kern="0">
                              <a:latin typeface="Cambria Math"/>
                            </a:rPr>
                            <m:t> </m:t>
                          </m:r>
                          <m:r>
                            <a:rPr lang="en-US" sz="1600" i="1" kern="0">
                              <a:latin typeface="Cambria Math"/>
                            </a:rPr>
                            <m:t>𝑘𝑖𝑙𝑜𝑚𝑒𝑡𝑒𝑟𝑠</m:t>
                          </m:r>
                          <m:r>
                            <a:rPr lang="en-US" sz="1600" i="1" kern="0">
                              <a:latin typeface="Cambria Math"/>
                            </a:rPr>
                            <m:t> (</m:t>
                          </m:r>
                          <m:r>
                            <a:rPr lang="en-US" sz="1600" i="1" kern="0">
                              <a:latin typeface="Cambria Math"/>
                            </a:rPr>
                            <m:t>𝑅𝑇𝐾</m:t>
                          </m:r>
                          <m:r>
                            <a:rPr lang="en-US" sz="1600" i="1" ker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b="1" kern="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9442" y="2590800"/>
                <a:ext cx="4674549" cy="7050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10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Fuel Efficiency Metric Research - Approach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40271" y="762000"/>
            <a:ext cx="2561141" cy="2921609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0633" y="838200"/>
            <a:ext cx="2430471" cy="158171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Research Data Sets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Lit review of existing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metrics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Coordinate w/stakeholders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Collect data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ID relevant  data sets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20685" y="2461599"/>
            <a:ext cx="2431677" cy="39319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2.  Evaluate Data Sets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55770" y="2997809"/>
            <a:ext cx="1688664" cy="685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  Compare to CO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Metric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4817222" y="2603845"/>
            <a:ext cx="365760" cy="422166"/>
          </a:xfrm>
          <a:prstGeom prst="rightArrow">
            <a:avLst/>
          </a:prstGeom>
          <a:solidFill>
            <a:srgbClr val="1F497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98792" y="1169009"/>
            <a:ext cx="1688664" cy="128329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5.  Generate Inventory Trends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98792" y="2997808"/>
            <a:ext cx="1688664" cy="81915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6.  Investigate Operational Efficiency Trends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059035" y="1534316"/>
            <a:ext cx="422166" cy="457200"/>
          </a:xfrm>
          <a:prstGeom prst="rightArrow">
            <a:avLst/>
          </a:prstGeom>
          <a:solidFill>
            <a:srgbClr val="1F497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7075018" y="2518621"/>
            <a:ext cx="536212" cy="422166"/>
          </a:xfrm>
          <a:prstGeom prst="rightArrow">
            <a:avLst/>
          </a:prstGeom>
          <a:solidFill>
            <a:srgbClr val="1F497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9" y="1781618"/>
            <a:ext cx="1001269" cy="60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9225"/>
          <a:stretch/>
        </p:blipFill>
        <p:spPr bwMode="auto">
          <a:xfrm>
            <a:off x="2277131" y="2901767"/>
            <a:ext cx="1045363" cy="65033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72" y="2923538"/>
            <a:ext cx="1110698" cy="612034"/>
          </a:xfrm>
          <a:prstGeom prst="rect">
            <a:avLst/>
          </a:prstGeom>
          <a:noFill/>
          <a:ln w="9525">
            <a:solidFill>
              <a:sysClr val="window" lastClr="FFFFFF">
                <a:lumMod val="50000"/>
              </a:sys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3958759" y="864209"/>
            <a:ext cx="2082686" cy="18104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3.  Develop Fuel Efficiency Metric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Scope &amp; develop metrics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Statistical analysis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Compare with existing metrics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2076234" y="3605876"/>
            <a:ext cx="266700" cy="422166"/>
          </a:xfrm>
          <a:prstGeom prst="rightArrow">
            <a:avLst/>
          </a:prstGeom>
          <a:solidFill>
            <a:srgbClr val="1F497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03159" y="3950309"/>
            <a:ext cx="1410035" cy="5760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Publishable paper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638106" y="4114800"/>
            <a:ext cx="1410035" cy="5760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Final Report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7209774" y="3732267"/>
            <a:ext cx="266700" cy="422166"/>
          </a:xfrm>
          <a:prstGeom prst="rightArrow">
            <a:avLst/>
          </a:prstGeom>
          <a:solidFill>
            <a:srgbClr val="1F497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3543629" y="1534316"/>
            <a:ext cx="422166" cy="457200"/>
          </a:xfrm>
          <a:prstGeom prst="rightArrow">
            <a:avLst/>
          </a:prstGeom>
          <a:solidFill>
            <a:srgbClr val="1F497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76200" y="4648200"/>
            <a:ext cx="5562600" cy="1975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Summary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Evaluate wide range of available datasets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metrics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dentify an improved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fuel efficiency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metric and generate metric values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Analyze operational trends and document the work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11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itchFamily="34" charset="0"/>
              </a:rPr>
              <a:t>Fuel Efficiency Metric Research - Current Status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78" y="838200"/>
            <a:ext cx="8587211" cy="2853725"/>
          </a:xfrm>
        </p:spPr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</a:rPr>
              <a:t>Fuel efficiency metric that best meets all objectives is Fuel Burn / RTK</a:t>
            </a:r>
            <a:r>
              <a:rPr lang="en-US" sz="2000" baseline="30000" dirty="0" smtClean="0">
                <a:latin typeface="Calibri" panose="020F0502020204030204" pitchFamily="34" charset="0"/>
              </a:rPr>
              <a:t>1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DOT’s Bureau of Transpiration Statistics (BTS) and FAA’s Aviation Environmental Design Tool (AEDT) databases best support this metric: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BTS </a:t>
            </a:r>
            <a:r>
              <a:rPr lang="en-US" sz="1800" dirty="0">
                <a:latin typeface="Calibri" panose="020F0502020204030204" pitchFamily="34" charset="0"/>
              </a:rPr>
              <a:t>characteristics…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</a:rPr>
              <a:t>Fuel burn coverage is limited to US carriers</a:t>
            </a:r>
          </a:p>
          <a:p>
            <a:pPr lvl="2"/>
            <a:r>
              <a:rPr lang="en-US" sz="1600" dirty="0" smtClean="0">
                <a:latin typeface="Calibri" panose="020F0502020204030204" pitchFamily="34" charset="0"/>
              </a:rPr>
              <a:t>Payload</a:t>
            </a:r>
            <a:r>
              <a:rPr lang="en-US" sz="1600" baseline="30000" dirty="0" smtClean="0">
                <a:latin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coverage </a:t>
            </a:r>
            <a:r>
              <a:rPr lang="en-US" sz="1600" dirty="0" smtClean="0">
                <a:latin typeface="Calibri" panose="020F0502020204030204" pitchFamily="34" charset="0"/>
              </a:rPr>
              <a:t>has domestic and international </a:t>
            </a:r>
            <a:r>
              <a:rPr lang="en-US" sz="1600" dirty="0">
                <a:latin typeface="Calibri" panose="020F0502020204030204" pitchFamily="34" charset="0"/>
              </a:rPr>
              <a:t>operations for all carriers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AEDT characteristics…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</a:rPr>
              <a:t>Wide coverage of domestic and international operations for all carriers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</a:rPr>
              <a:t>Payload held constant at 65% </a:t>
            </a:r>
          </a:p>
          <a:p>
            <a:pPr lvl="1"/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5710" y="6304043"/>
            <a:ext cx="3538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baseline="30000" dirty="0">
                <a:latin typeface="Calibri" panose="020F0502020204030204" pitchFamily="34" charset="0"/>
              </a:rPr>
              <a:t>1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RTK = Revenue </a:t>
            </a:r>
            <a:r>
              <a:rPr lang="en-US" sz="1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Tonne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Kilometers</a:t>
            </a:r>
          </a:p>
          <a:p>
            <a:pPr eaLnBrk="0" hangingPunct="0"/>
            <a:r>
              <a:rPr lang="en-US" sz="1400" baseline="30000" dirty="0">
                <a:latin typeface="Calibri" panose="020F0502020204030204" pitchFamily="34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Payload includes passenger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, mail and freight.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131539" y="4855555"/>
            <a:ext cx="1189482" cy="932688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</a:rPr>
              <a:t>Estimate Load Factors by aircraft class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Flowchart: Magnetic Disk 21"/>
          <p:cNvSpPr/>
          <p:nvPr/>
        </p:nvSpPr>
        <p:spPr bwMode="auto">
          <a:xfrm>
            <a:off x="987883" y="5047579"/>
            <a:ext cx="557784" cy="548640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BTS</a:t>
            </a:r>
          </a:p>
        </p:txBody>
      </p:sp>
      <p:sp>
        <p:nvSpPr>
          <p:cNvPr id="23" name="Flowchart: Magnetic Disk 22"/>
          <p:cNvSpPr/>
          <p:nvPr/>
        </p:nvSpPr>
        <p:spPr bwMode="auto">
          <a:xfrm>
            <a:off x="4166185" y="3694267"/>
            <a:ext cx="734568" cy="758952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</a:rPr>
              <a:t>AEDT Inventory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805759" y="4837267"/>
            <a:ext cx="1455420" cy="969264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</a:rPr>
              <a:t>Use AEDT and BTS payload data to compute fuel burn and RTK for all the cases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5" name="Straight Arrow Connector 24"/>
          <p:cNvCxnSpPr>
            <a:stCxn id="22" idx="4"/>
            <a:endCxn id="21" idx="1"/>
          </p:cNvCxnSpPr>
          <p:nvPr/>
        </p:nvCxnSpPr>
        <p:spPr bwMode="auto">
          <a:xfrm>
            <a:off x="1545667" y="5321899"/>
            <a:ext cx="585872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23" idx="3"/>
            <a:endCxn id="24" idx="0"/>
          </p:cNvCxnSpPr>
          <p:nvPr/>
        </p:nvCxnSpPr>
        <p:spPr bwMode="auto">
          <a:xfrm>
            <a:off x="4533469" y="4453219"/>
            <a:ext cx="0" cy="38404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21" idx="3"/>
            <a:endCxn id="24" idx="1"/>
          </p:cNvCxnSpPr>
          <p:nvPr/>
        </p:nvCxnSpPr>
        <p:spPr bwMode="auto">
          <a:xfrm>
            <a:off x="3321021" y="5321899"/>
            <a:ext cx="484738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4" idx="3"/>
          </p:cNvCxnSpPr>
          <p:nvPr/>
        </p:nvCxnSpPr>
        <p:spPr bwMode="auto">
          <a:xfrm flipV="1">
            <a:off x="5261179" y="5321897"/>
            <a:ext cx="308879" cy="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225131" y="4327453"/>
            <a:ext cx="214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Complete </a:t>
            </a:r>
            <a:r>
              <a:rPr lang="en-US" sz="1200" dirty="0"/>
              <a:t>i</a:t>
            </a:r>
            <a:r>
              <a:rPr lang="en-US" sz="1200" dirty="0" smtClean="0"/>
              <a:t>nventory of flight </a:t>
            </a:r>
            <a:r>
              <a:rPr lang="en-US" sz="1200" dirty="0"/>
              <a:t>o</a:t>
            </a:r>
            <a:r>
              <a:rPr lang="en-US" sz="1200" dirty="0" smtClean="0"/>
              <a:t>perations with radar tracks</a:t>
            </a:r>
            <a:endParaRPr lang="en-US" sz="1200" dirty="0"/>
          </a:p>
        </p:txBody>
      </p:sp>
      <p:sp>
        <p:nvSpPr>
          <p:cNvPr id="30" name="Freeform 29"/>
          <p:cNvSpPr/>
          <p:nvPr/>
        </p:nvSpPr>
        <p:spPr bwMode="auto">
          <a:xfrm rot="6863784">
            <a:off x="4750346" y="4270439"/>
            <a:ext cx="310896" cy="676656"/>
          </a:xfrm>
          <a:custGeom>
            <a:avLst/>
            <a:gdLst>
              <a:gd name="connsiteX0" fmla="*/ 310896 w 310896"/>
              <a:gd name="connsiteY0" fmla="*/ 804672 h 804672"/>
              <a:gd name="connsiteX1" fmla="*/ 109728 w 310896"/>
              <a:gd name="connsiteY1" fmla="*/ 521208 h 804672"/>
              <a:gd name="connsiteX2" fmla="*/ 173736 w 310896"/>
              <a:gd name="connsiteY2" fmla="*/ 237744 h 804672"/>
              <a:gd name="connsiteX3" fmla="*/ 0 w 310896"/>
              <a:gd name="connsiteY3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" h="804672">
                <a:moveTo>
                  <a:pt x="310896" y="804672"/>
                </a:moveTo>
                <a:cubicBezTo>
                  <a:pt x="221742" y="710184"/>
                  <a:pt x="132588" y="615696"/>
                  <a:pt x="109728" y="521208"/>
                </a:cubicBezTo>
                <a:cubicBezTo>
                  <a:pt x="86868" y="426720"/>
                  <a:pt x="192024" y="324612"/>
                  <a:pt x="173736" y="237744"/>
                </a:cubicBezTo>
                <a:cubicBezTo>
                  <a:pt x="155448" y="150876"/>
                  <a:pt x="47244" y="0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1605551" y="4610446"/>
            <a:ext cx="225866" cy="711452"/>
          </a:xfrm>
          <a:custGeom>
            <a:avLst/>
            <a:gdLst>
              <a:gd name="connsiteX0" fmla="*/ 310896 w 310896"/>
              <a:gd name="connsiteY0" fmla="*/ 804672 h 804672"/>
              <a:gd name="connsiteX1" fmla="*/ 109728 w 310896"/>
              <a:gd name="connsiteY1" fmla="*/ 521208 h 804672"/>
              <a:gd name="connsiteX2" fmla="*/ 173736 w 310896"/>
              <a:gd name="connsiteY2" fmla="*/ 237744 h 804672"/>
              <a:gd name="connsiteX3" fmla="*/ 0 w 310896"/>
              <a:gd name="connsiteY3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" h="804672">
                <a:moveTo>
                  <a:pt x="310896" y="804672"/>
                </a:moveTo>
                <a:cubicBezTo>
                  <a:pt x="221742" y="710184"/>
                  <a:pt x="132588" y="615696"/>
                  <a:pt x="109728" y="521208"/>
                </a:cubicBezTo>
                <a:cubicBezTo>
                  <a:pt x="86868" y="426720"/>
                  <a:pt x="192024" y="324612"/>
                  <a:pt x="173736" y="237744"/>
                </a:cubicBezTo>
                <a:cubicBezTo>
                  <a:pt x="155448" y="150876"/>
                  <a:pt x="47244" y="0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7883" y="4148780"/>
            <a:ext cx="119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Payload information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396935" y="5000847"/>
                <a:ext cx="3274166" cy="642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𝑭𝒖𝒆𝒍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𝒗𝒊𝒂</m:t>
                              </m:r>
                              <m:r>
                                <a:rPr lang="en-US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𝑨𝑬𝑫𝑻</m:t>
                              </m:r>
                              <m:r>
                                <a:rPr lang="en-US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𝒐𝒑𝒔</m:t>
                              </m:r>
                              <m:r>
                                <a:rPr lang="en-US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&amp; </m:t>
                              </m:r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𝑩𝑻𝑺</m:t>
                              </m:r>
                              <m:r>
                                <a:rPr lang="en-US" sz="1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𝒂𝒚𝒍𝒐𝒂𝒅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𝑹𝑻𝑲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𝑩𝑻𝑺</m:t>
                              </m:r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𝑷𝒂𝒚𝒍𝒐𝒂𝒅</m:t>
                              </m:r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𝑮𝒓𝒆𝒂𝒕𝑪𝒊𝒓𝒄𝒍𝒆𝑫𝒊𝒔𝒕𝒂𝒏𝒄𝒆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1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935" y="5000847"/>
                <a:ext cx="3274166" cy="6420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12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ASCENT Project 10: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Aircraft </a:t>
            </a:r>
            <a:r>
              <a:rPr lang="en-US" dirty="0"/>
              <a:t>Technology Modeling and Assessment</a:t>
            </a:r>
          </a:p>
        </p:txBody>
      </p:sp>
      <p:sp>
        <p:nvSpPr>
          <p:cNvPr id="7170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Font typeface="Helvetica CY" charset="0"/>
              <a:buNone/>
              <a:defRPr/>
            </a:pP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Objective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Define </a:t>
            </a: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range of scenarios that bound the demand for future aviation activity and assess the effects of different fleet composition and aircraft technology on fuel burn, emissions, and noise from aviation </a:t>
            </a:r>
            <a:endParaRPr lang="en-US" sz="36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sz="36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Helvetica CY" charset="0"/>
              <a:buChar char="•"/>
              <a:defRPr/>
            </a:pP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Evaluate broad set of </a:t>
            </a: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future scenarios out to </a:t>
            </a: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2050, showing potential benefits of technology on fuel burn, emissions, and noise</a:t>
            </a:r>
          </a:p>
          <a:p>
            <a:pPr>
              <a:buFont typeface="Helvetica CY" charset="0"/>
              <a:buChar char="•"/>
              <a:defRPr/>
            </a:pP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Developing scenarios as a first step toward more probabilistic assessments</a:t>
            </a:r>
          </a:p>
          <a:p>
            <a:pPr>
              <a:buFont typeface="Helvetica CY" charset="0"/>
              <a:buChar char="•"/>
              <a:defRPr/>
            </a:pP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Goals Analysis</a:t>
            </a:r>
          </a:p>
          <a:p>
            <a:pPr lvl="1">
              <a:buFont typeface="Helvetica CY" charset="0"/>
              <a:buChar char="–"/>
              <a:defRPr/>
            </a:pP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 typeface="Helvetica CY" charset="0"/>
              <a:buNone/>
              <a:defRPr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Team: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Awarded </a:t>
            </a: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a university team of Georgia Tech, Purdue, and </a:t>
            </a: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Stanford</a:t>
            </a:r>
            <a:endParaRPr lang="en-US" sz="3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Helvetica CY" charset="0"/>
              <a:buChar char="•"/>
              <a:defRPr/>
            </a:pP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Planned as a two year </a:t>
            </a: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starting in August 2014</a:t>
            </a:r>
          </a:p>
          <a:p>
            <a:pPr>
              <a:buFont typeface="Helvetica CY" charset="0"/>
              <a:buChar char="•"/>
              <a:defRPr/>
            </a:pP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Studies </a:t>
            </a: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will be performed by </a:t>
            </a: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</a:t>
            </a: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team using </a:t>
            </a: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 organization’s in-house </a:t>
            </a: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expertise and tools in complementary </a:t>
            </a: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areas</a:t>
            </a:r>
          </a:p>
          <a:p>
            <a:pPr>
              <a:buFont typeface="Helvetica CY" charset="0"/>
              <a:buChar char="•"/>
              <a:defRPr/>
            </a:pPr>
            <a:r>
              <a:rPr lang="en-US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Leverage full expertise of ASCENT COE</a:t>
            </a:r>
          </a:p>
          <a:p>
            <a:pPr>
              <a:buFont typeface="Helvetica CY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Helvetica CY" charset="0"/>
              <a:buChar char="•"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13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ASCENT Project 10: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Aircraft Technology Modeling and Assessment</a:t>
            </a:r>
            <a:endParaRPr lang="en-US" dirty="0" smtClean="0">
              <a:solidFill>
                <a:srgbClr val="00B0F0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170" name="Rectangle 9"/>
          <p:cNvSpPr>
            <a:spLocks noGrp="1" noChangeArrowheads="1"/>
          </p:cNvSpPr>
          <p:nvPr>
            <p:ph idx="1"/>
          </p:nvPr>
        </p:nvSpPr>
        <p:spPr>
          <a:xfrm>
            <a:off x="219728" y="838200"/>
            <a:ext cx="8773960" cy="5030461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Helvetica CY" charset="0"/>
              <a:buNone/>
              <a:defRPr/>
            </a:pPr>
            <a:endParaRPr lang="en-US" sz="9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 typeface="Helvetica CY" charset="0"/>
              <a:buNone/>
              <a:defRPr/>
            </a:pPr>
            <a:r>
              <a:rPr lang="en-US" sz="9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Approach:</a:t>
            </a:r>
            <a:endParaRPr lang="en-US" sz="9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8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 a </a:t>
            </a:r>
            <a:r>
              <a:rPr lang="en-US" sz="8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range of </a:t>
            </a:r>
            <a:r>
              <a:rPr lang="en-US" sz="8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scenarios representing possible </a:t>
            </a:r>
            <a:r>
              <a:rPr lang="en-US" sz="8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futures </a:t>
            </a:r>
            <a:endParaRPr lang="en-US" sz="7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8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 </a:t>
            </a:r>
            <a:r>
              <a:rPr lang="en-US" sz="8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advanced aircraft technologies and advanced vehicles expected to enter the fleet through </a:t>
            </a:r>
            <a:r>
              <a:rPr lang="en-US" sz="8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2050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8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Perform </a:t>
            </a:r>
            <a:r>
              <a:rPr lang="en-US" sz="8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vehicle and fleet level </a:t>
            </a:r>
            <a:r>
              <a:rPr lang="en-US" sz="8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assessments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600"/>
              </a:spcBef>
              <a:buFont typeface="Helvetica CY" charset="0"/>
              <a:buNone/>
              <a:defRPr/>
            </a:pPr>
            <a:endParaRPr lang="en-US" sz="9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600"/>
              </a:spcBef>
              <a:buFont typeface="Helvetica CY" charset="0"/>
              <a:buNone/>
              <a:defRPr/>
            </a:pPr>
            <a:r>
              <a:rPr lang="en-US" sz="9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Outcomes:</a:t>
            </a:r>
          </a:p>
          <a:p>
            <a:pPr>
              <a:spcBef>
                <a:spcPts val="600"/>
              </a:spcBef>
              <a:buFont typeface="Helvetica CY" charset="0"/>
              <a:buChar char="•"/>
              <a:defRPr/>
            </a:pPr>
            <a:r>
              <a:rPr lang="en-US" sz="8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Publicly available scenario definitions developed through consensus building; available for future analyses to use/reference</a:t>
            </a:r>
          </a:p>
          <a:p>
            <a:pPr>
              <a:spcBef>
                <a:spcPts val="600"/>
              </a:spcBef>
              <a:buFont typeface="Helvetica CY" charset="0"/>
              <a:buChar char="•"/>
              <a:defRPr/>
            </a:pPr>
            <a:r>
              <a:rPr lang="en-US" sz="8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Analysis results, showing projected vehicle and fleet fuel burn, emissions, and noise for scenarios (provide tech contribution)</a:t>
            </a:r>
            <a:endParaRPr lang="en-US" sz="8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Helvetica CY" charset="0"/>
              <a:buChar char="•"/>
              <a:defRPr/>
            </a:pPr>
            <a:endParaRPr lang="en-US" sz="8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Helvetica CY" charset="0"/>
              <a:buChar char="•"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14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en-US" dirty="0"/>
              <a:t>Tools and Analysis </a:t>
            </a:r>
            <a:r>
              <a:rPr lang="en-US" dirty="0" smtClean="0"/>
              <a:t>Roadmap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55737"/>
            <a:ext cx="8773960" cy="52640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u="sng" dirty="0" smtClean="0">
                <a:latin typeface="Arial" charset="0"/>
                <a:cs typeface="Arial" charset="0"/>
              </a:rPr>
              <a:t>Objective</a:t>
            </a:r>
            <a:r>
              <a:rPr lang="en-US" sz="1800" dirty="0" smtClean="0">
                <a:latin typeface="Arial" charset="0"/>
                <a:cs typeface="Arial" charset="0"/>
              </a:rPr>
              <a:t>: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Organize AEE modeling capabilities to meet AEE analysis needs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Ensure clear linkage of research efforts to AEE analysis needs</a:t>
            </a:r>
            <a:endParaRPr lang="en-US" sz="1800" dirty="0">
              <a:latin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18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u="sng" dirty="0" smtClean="0">
                <a:latin typeface="Arial" charset="0"/>
                <a:cs typeface="Arial" charset="0"/>
              </a:rPr>
              <a:t>Process</a:t>
            </a:r>
            <a:r>
              <a:rPr lang="en-US" sz="1800" dirty="0" smtClean="0">
                <a:latin typeface="Arial" charset="0"/>
                <a:cs typeface="Arial" charset="0"/>
              </a:rPr>
              <a:t>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>
                <a:latin typeface="Arial" charset="0"/>
                <a:cs typeface="Arial" charset="0"/>
              </a:rPr>
              <a:t>Identify </a:t>
            </a:r>
            <a:r>
              <a:rPr lang="en-US" sz="1800" dirty="0" smtClean="0">
                <a:latin typeface="Arial" charset="0"/>
                <a:cs typeface="Arial" charset="0"/>
              </a:rPr>
              <a:t>analyses and deadlines for deliverables, (e.g</a:t>
            </a:r>
            <a:r>
              <a:rPr lang="en-US" sz="1800" dirty="0">
                <a:latin typeface="Arial" charset="0"/>
                <a:cs typeface="Arial" charset="0"/>
              </a:rPr>
              <a:t>., </a:t>
            </a:r>
            <a:r>
              <a:rPr lang="en-US" sz="1800" dirty="0" smtClean="0">
                <a:latin typeface="Arial" charset="0"/>
                <a:cs typeface="Arial" charset="0"/>
              </a:rPr>
              <a:t>CLEEN Tech Assessment, Goals Analysis, CAEP) </a:t>
            </a:r>
            <a:endParaRPr lang="en-US" sz="1800" dirty="0">
              <a:latin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>
                <a:latin typeface="Arial" charset="0"/>
                <a:cs typeface="Arial" charset="0"/>
              </a:rPr>
              <a:t>Create flowchart of tools and data that are required for each analysis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>
                <a:latin typeface="Arial" charset="0"/>
                <a:cs typeface="Arial" charset="0"/>
              </a:rPr>
              <a:t>Link to other </a:t>
            </a:r>
            <a:r>
              <a:rPr lang="en-US" sz="1800" dirty="0" smtClean="0">
                <a:latin typeface="Arial" charset="0"/>
                <a:cs typeface="Arial" charset="0"/>
              </a:rPr>
              <a:t>AEE roadmaps</a:t>
            </a:r>
            <a:r>
              <a:rPr lang="en-US" sz="1800" dirty="0">
                <a:latin typeface="Arial" charset="0"/>
                <a:cs typeface="Arial" charset="0"/>
              </a:rPr>
              <a:t>, as needed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Gather information on: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Existing linkages </a:t>
            </a:r>
            <a:r>
              <a:rPr lang="en-US" sz="1800" dirty="0">
                <a:latin typeface="Arial" charset="0"/>
                <a:cs typeface="Arial" charset="0"/>
              </a:rPr>
              <a:t>among tools within the AEE Tool Suite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Internal (AEE) and external (e.g., ACRP) efforts that could aid analysis and tool development</a:t>
            </a:r>
            <a:endParaRPr lang="en-US" sz="1800" dirty="0">
              <a:latin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Populate flowchart with existing tools and databases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>
                <a:latin typeface="Arial" charset="0"/>
                <a:cs typeface="Arial" charset="0"/>
              </a:rPr>
              <a:t>I</a:t>
            </a:r>
            <a:r>
              <a:rPr lang="en-US" sz="1800" dirty="0" smtClean="0">
                <a:latin typeface="Arial" charset="0"/>
                <a:cs typeface="Arial" charset="0"/>
              </a:rPr>
              <a:t>dentify gaps that need to be met to enable analysis capability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Create timeline </a:t>
            </a:r>
            <a:r>
              <a:rPr lang="en-US" sz="1800" dirty="0">
                <a:latin typeface="Arial" charset="0"/>
                <a:cs typeface="Arial" charset="0"/>
              </a:rPr>
              <a:t>of </a:t>
            </a:r>
            <a:r>
              <a:rPr lang="en-US" sz="1800" dirty="0" smtClean="0">
                <a:latin typeface="Arial" charset="0"/>
                <a:cs typeface="Arial" charset="0"/>
              </a:rPr>
              <a:t>tool and database development that overcomes identified gaps to deliver analysis capabilities as needed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15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5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"/>
          <a:stretch/>
        </p:blipFill>
        <p:spPr bwMode="auto">
          <a:xfrm>
            <a:off x="838200" y="381000"/>
            <a:ext cx="7708900" cy="564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CLEEN Technology Evaluation Flow Chart</a:t>
            </a:r>
            <a:endParaRPr lang="en-US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16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5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FY16/17 Analysis/Tools R&amp;D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Improve AEDT through targeted R&amp;D efforts</a:t>
            </a:r>
          </a:p>
          <a:p>
            <a:r>
              <a:rPr lang="en-US" sz="2400" b="0" dirty="0" smtClean="0"/>
              <a:t>Integrate results of ASCENT Projects relating to rapid </a:t>
            </a:r>
            <a:r>
              <a:rPr lang="en-US" sz="2400" b="0" dirty="0" err="1" smtClean="0"/>
              <a:t>fleetwide</a:t>
            </a:r>
            <a:r>
              <a:rPr lang="en-US" sz="2400" b="0" dirty="0" smtClean="0"/>
              <a:t> modeling, aircraft technology, alternative jet fuels and operations</a:t>
            </a:r>
          </a:p>
          <a:p>
            <a:r>
              <a:rPr lang="en-US" sz="2400" b="0" dirty="0" smtClean="0"/>
              <a:t>Stand up effort to evaluate benefits of CLEEN II Program</a:t>
            </a:r>
          </a:p>
          <a:p>
            <a:r>
              <a:rPr lang="en-US" sz="2400" b="0" dirty="0"/>
              <a:t>Develop roadmap to direct tool development to meet analysis needs for CAEP, NextGen, </a:t>
            </a:r>
            <a:r>
              <a:rPr lang="en-US" sz="2400" b="0" dirty="0" smtClean="0"/>
              <a:t>and Planning </a:t>
            </a:r>
            <a:endParaRPr lang="en-US" sz="2400" b="0" dirty="0"/>
          </a:p>
          <a:p>
            <a:r>
              <a:rPr lang="en-US" sz="2400" b="0" dirty="0" smtClean="0"/>
              <a:t>Continue to develop in-house analytical capabilities </a:t>
            </a:r>
          </a:p>
          <a:p>
            <a:endParaRPr lang="en-US" sz="24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17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APMT-Economics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73960" cy="5030461"/>
          </a:xfrm>
        </p:spPr>
        <p:txBody>
          <a:bodyPr/>
          <a:lstStyle/>
          <a:p>
            <a:r>
              <a:rPr lang="en-US" sz="2400" b="0" dirty="0"/>
              <a:t>Starting work to </a:t>
            </a:r>
            <a:r>
              <a:rPr lang="en-US" sz="2400" b="0" dirty="0" smtClean="0"/>
              <a:t>improve model</a:t>
            </a:r>
          </a:p>
          <a:p>
            <a:r>
              <a:rPr lang="en-US" sz="2400" b="0" dirty="0" smtClean="0"/>
              <a:t>Current capability: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Model long-term </a:t>
            </a:r>
            <a:r>
              <a:rPr lang="en-GB" sz="2000" dirty="0"/>
              <a:t>aviation market response to </a:t>
            </a:r>
            <a:r>
              <a:rPr lang="en-GB" sz="2000" dirty="0" smtClean="0"/>
              <a:t>introduction </a:t>
            </a:r>
            <a:r>
              <a:rPr lang="en-GB" sz="2000" dirty="0"/>
              <a:t>of </a:t>
            </a:r>
            <a:r>
              <a:rPr lang="en-GB" sz="2000" dirty="0" smtClean="0"/>
              <a:t>environmental </a:t>
            </a:r>
            <a:r>
              <a:rPr lang="en-GB" sz="2000" dirty="0"/>
              <a:t>policy measures that directly affect </a:t>
            </a:r>
            <a:r>
              <a:rPr lang="en-GB" sz="2000" dirty="0" smtClean="0"/>
              <a:t>aviation </a:t>
            </a:r>
            <a:r>
              <a:rPr lang="en-GB" sz="2000" dirty="0"/>
              <a:t>industry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Creates a fleet of aircraft and operations based on demand </a:t>
            </a:r>
            <a:r>
              <a:rPr lang="en-GB" sz="2000" dirty="0"/>
              <a:t>forecast and scenario </a:t>
            </a:r>
            <a:r>
              <a:rPr lang="en-GB" sz="2000" dirty="0" smtClean="0"/>
              <a:t>inputs (economic and policy)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Outputs: aircraft operating costs, aviation demand, and fleet</a:t>
            </a:r>
          </a:p>
          <a:p>
            <a:r>
              <a:rPr lang="en-US" sz="2400" b="0" dirty="0" smtClean="0"/>
              <a:t>Potential </a:t>
            </a:r>
            <a:r>
              <a:rPr lang="en-US" sz="2400" b="0" dirty="0"/>
              <a:t>areas for improvement </a:t>
            </a:r>
            <a:endParaRPr lang="en-US" sz="2400" b="0" dirty="0" smtClean="0"/>
          </a:p>
          <a:p>
            <a:pPr lvl="1"/>
            <a:r>
              <a:rPr lang="en-US" sz="2000" dirty="0"/>
              <a:t>Improved usability </a:t>
            </a:r>
          </a:p>
          <a:p>
            <a:pPr lvl="1"/>
            <a:r>
              <a:rPr lang="en-US" sz="2000" dirty="0" smtClean="0"/>
              <a:t>Ability to support Terminal Area Forecast (TAF) development</a:t>
            </a:r>
            <a:endParaRPr lang="en-US" sz="2000" dirty="0"/>
          </a:p>
          <a:p>
            <a:pPr lvl="1"/>
            <a:r>
              <a:rPr lang="en-US" sz="2000" dirty="0" smtClean="0"/>
              <a:t>Increased functionality to model potential industry response</a:t>
            </a:r>
            <a:endParaRPr lang="en-US" sz="2800" dirty="0"/>
          </a:p>
          <a:p>
            <a:r>
              <a:rPr lang="en-US" sz="2400" b="0" dirty="0" smtClean="0"/>
              <a:t>BAH is leading effort to examine potential tool improvements (former PARTNER students at BAH are leading this effort)</a:t>
            </a:r>
          </a:p>
        </p:txBody>
      </p:sp>
    </p:spTree>
    <p:extLst>
      <p:ext uri="{BB962C8B-B14F-4D97-AF65-F5344CB8AC3E}">
        <p14:creationId xmlns:p14="http://schemas.microsoft.com/office/powerpoint/2010/main" val="10578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Background</a:t>
            </a:r>
          </a:p>
          <a:p>
            <a:r>
              <a:rPr lang="en-US" b="0" dirty="0" smtClean="0"/>
              <a:t>AEDT Update</a:t>
            </a:r>
          </a:p>
          <a:p>
            <a:r>
              <a:rPr lang="en-US" b="0" dirty="0" smtClean="0"/>
              <a:t>Fuel Efficiency Metric Development</a:t>
            </a:r>
          </a:p>
          <a:p>
            <a:r>
              <a:rPr lang="en-US" b="0" dirty="0"/>
              <a:t>ASCENT Project 10 - Aircraft Technology Modeling and Assessment</a:t>
            </a:r>
            <a:endParaRPr lang="en-US" b="0" dirty="0" smtClean="0"/>
          </a:p>
          <a:p>
            <a:r>
              <a:rPr lang="en-US" b="0" dirty="0" smtClean="0"/>
              <a:t>Roadmap Effort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2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42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</a:t>
            </a:r>
            <a:r>
              <a:rPr lang="en-US" dirty="0" smtClean="0"/>
              <a:t>Performance Analysis (1 of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728" y="838200"/>
            <a:ext cx="8773960" cy="4954261"/>
          </a:xfrm>
        </p:spPr>
        <p:txBody>
          <a:bodyPr/>
          <a:lstStyle/>
          <a:p>
            <a:r>
              <a:rPr lang="en-US" sz="2400" b="0" dirty="0">
                <a:solidFill>
                  <a:srgbClr val="000000"/>
                </a:solidFill>
              </a:rPr>
              <a:t>PARTNER </a:t>
            </a:r>
            <a:r>
              <a:rPr lang="en-US" sz="2400" b="0" dirty="0" err="1">
                <a:solidFill>
                  <a:srgbClr val="000000"/>
                </a:solidFill>
              </a:rPr>
              <a:t>CoE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</a:rPr>
              <a:t>Projects on aircraft technology evaluation have concluded and we are currently evaluating results.</a:t>
            </a:r>
          </a:p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Environmental Design Space (EDS) - P14: Georgia Tech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CLEEN EDS - P36: Georgia Tech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Mission Specification Changes - P43: Stanford, Georgia Tech and BAH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System Level Uncertainty Quantification - P48: MIT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400" b="0" dirty="0" smtClean="0">
                <a:solidFill>
                  <a:srgbClr val="000000"/>
                </a:solidFill>
              </a:rPr>
              <a:t>New ASCENT Projects</a:t>
            </a:r>
          </a:p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Aircraft technology assessment (see next slide)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Helicopter performance (also discussed in noise briefing) </a:t>
            </a:r>
          </a:p>
          <a:p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Performance </a:t>
            </a:r>
            <a:r>
              <a:rPr lang="en-US" dirty="0" smtClean="0"/>
              <a:t>Analysis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60739"/>
            <a:ext cx="8773960" cy="5030461"/>
          </a:xfrm>
        </p:spPr>
        <p:txBody>
          <a:bodyPr/>
          <a:lstStyle/>
          <a:p>
            <a:r>
              <a:rPr lang="en-US" sz="2400" b="0" dirty="0" smtClean="0">
                <a:solidFill>
                  <a:srgbClr val="000000"/>
                </a:solidFill>
              </a:rPr>
              <a:t>ASCENT </a:t>
            </a:r>
            <a:r>
              <a:rPr lang="en-US" sz="2400" b="0" dirty="0">
                <a:solidFill>
                  <a:srgbClr val="000000"/>
                </a:solidFill>
              </a:rPr>
              <a:t>project </a:t>
            </a:r>
            <a:r>
              <a:rPr lang="en-US" sz="2400" b="0" dirty="0" smtClean="0">
                <a:solidFill>
                  <a:srgbClr val="000000"/>
                </a:solidFill>
              </a:rPr>
              <a:t>(NOI-10) for </a:t>
            </a:r>
            <a:r>
              <a:rPr lang="en-US" sz="2400" b="0" dirty="0">
                <a:solidFill>
                  <a:srgbClr val="000000"/>
                </a:solidFill>
              </a:rPr>
              <a:t>aircraft </a:t>
            </a:r>
            <a:r>
              <a:rPr lang="en-US" sz="2400" b="0" dirty="0" smtClean="0">
                <a:solidFill>
                  <a:srgbClr val="000000"/>
                </a:solidFill>
              </a:rPr>
              <a:t>technology assessment</a:t>
            </a:r>
            <a:endParaRPr lang="en-US" sz="2400" b="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Provide modeling and assessment mechanism for CLEEN / CLEEN II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Evaluate broader future </a:t>
            </a:r>
            <a:r>
              <a:rPr lang="en-US" sz="2000" dirty="0">
                <a:solidFill>
                  <a:srgbClr val="000000"/>
                </a:solidFill>
              </a:rPr>
              <a:t>scenarios </a:t>
            </a:r>
            <a:r>
              <a:rPr lang="en-US" sz="2000" dirty="0" smtClean="0">
                <a:solidFill>
                  <a:srgbClr val="000000"/>
                </a:solidFill>
              </a:rPr>
              <a:t>out to 2050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Supports </a:t>
            </a:r>
            <a:r>
              <a:rPr lang="en-US" sz="2000" dirty="0">
                <a:solidFill>
                  <a:srgbClr val="000000"/>
                </a:solidFill>
              </a:rPr>
              <a:t>NextGen Goals </a:t>
            </a:r>
            <a:r>
              <a:rPr lang="en-US" sz="2000" dirty="0" smtClean="0">
                <a:solidFill>
                  <a:srgbClr val="000000"/>
                </a:solidFill>
              </a:rPr>
              <a:t>Analysis and </a:t>
            </a:r>
            <a:r>
              <a:rPr lang="en-US" sz="2000" dirty="0">
                <a:solidFill>
                  <a:srgbClr val="000000"/>
                </a:solidFill>
              </a:rPr>
              <a:t>CAEP trends </a:t>
            </a:r>
            <a:r>
              <a:rPr lang="en-US" sz="2000" dirty="0" smtClean="0">
                <a:solidFill>
                  <a:srgbClr val="000000"/>
                </a:solidFill>
              </a:rPr>
              <a:t>assessment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400" b="0" dirty="0">
                <a:solidFill>
                  <a:srgbClr val="000000"/>
                </a:solidFill>
              </a:rPr>
              <a:t>Project </a:t>
            </a:r>
            <a:r>
              <a:rPr lang="en-US" sz="2400" b="0" dirty="0" smtClean="0">
                <a:solidFill>
                  <a:srgbClr val="000000"/>
                </a:solidFill>
              </a:rPr>
              <a:t>team: </a:t>
            </a:r>
          </a:p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Georgia </a:t>
            </a:r>
            <a:r>
              <a:rPr lang="en-US" sz="2000" b="0" dirty="0">
                <a:solidFill>
                  <a:srgbClr val="000000"/>
                </a:solidFill>
              </a:rPr>
              <a:t>Tech, Purdue and Stanford. 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Other </a:t>
            </a:r>
            <a:r>
              <a:rPr lang="en-US" sz="2000" b="0" dirty="0">
                <a:solidFill>
                  <a:srgbClr val="000000"/>
                </a:solidFill>
              </a:rPr>
              <a:t>ASCENT researchers will be invited to participate (e.g., </a:t>
            </a:r>
            <a:r>
              <a:rPr lang="en-US" sz="2000" b="0" dirty="0" smtClean="0">
                <a:solidFill>
                  <a:srgbClr val="000000"/>
                </a:solidFill>
              </a:rPr>
              <a:t>MIT) as well as gov’t and industry.</a:t>
            </a:r>
          </a:p>
          <a:p>
            <a:r>
              <a:rPr lang="en-US" sz="2400" b="0" dirty="0" smtClean="0">
                <a:solidFill>
                  <a:srgbClr val="000000"/>
                </a:solidFill>
              </a:rPr>
              <a:t>Primary </a:t>
            </a:r>
            <a:r>
              <a:rPr lang="en-US" sz="2400" b="0" dirty="0">
                <a:solidFill>
                  <a:srgbClr val="000000"/>
                </a:solidFill>
              </a:rPr>
              <a:t>Tasks: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Define scenarios and assumptions to examine with gov’t, industry, academia stakeholders in a workshop fashion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Model aircraft technologies and configurations, heavily leverage existing work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Assess vehicle and fleet level </a:t>
            </a:r>
            <a:r>
              <a:rPr lang="en-US" sz="2000" dirty="0" smtClean="0">
                <a:solidFill>
                  <a:srgbClr val="000000"/>
                </a:solidFill>
              </a:rPr>
              <a:t>performance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252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ASCENT Projects to Improve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62000"/>
            <a:ext cx="8773960" cy="51878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0" dirty="0"/>
              <a:t>Rapid Fleet-wide Environmental Assessment </a:t>
            </a:r>
            <a:r>
              <a:rPr lang="en-US" sz="2400" b="0" dirty="0" smtClean="0"/>
              <a:t>Capability</a:t>
            </a:r>
          </a:p>
          <a:p>
            <a:r>
              <a:rPr lang="en-US" sz="2000" b="0" dirty="0" smtClean="0"/>
              <a:t>Complement </a:t>
            </a:r>
            <a:r>
              <a:rPr lang="en-US" sz="2000" b="0" dirty="0"/>
              <a:t>AEDT with </a:t>
            </a:r>
            <a:r>
              <a:rPr lang="en-US" sz="2000" b="0" dirty="0" smtClean="0"/>
              <a:t>lower </a:t>
            </a:r>
            <a:r>
              <a:rPr lang="en-US" sz="2000" b="0" dirty="0"/>
              <a:t>fidelity screening tool </a:t>
            </a:r>
            <a:r>
              <a:rPr lang="en-US" sz="2000" b="0" dirty="0" smtClean="0"/>
              <a:t>capability to examine </a:t>
            </a:r>
            <a:r>
              <a:rPr lang="en-US" sz="2000" b="0" dirty="0"/>
              <a:t>large number of policy scenarios that could be quickly analyzed and reduced to a manageable set of scenarios for more focused, high fidelity analysis in the environmental tools suite.</a:t>
            </a:r>
            <a:endParaRPr lang="en-US" sz="2000" b="0" dirty="0" smtClean="0"/>
          </a:p>
          <a:p>
            <a:pPr marL="0" lvl="0" indent="0">
              <a:buNone/>
            </a:pPr>
            <a:r>
              <a:rPr lang="en-US" sz="2400" b="0" dirty="0" smtClean="0"/>
              <a:t>Aircraft </a:t>
            </a:r>
            <a:r>
              <a:rPr lang="en-US" sz="2400" b="0" dirty="0"/>
              <a:t>Design </a:t>
            </a:r>
            <a:r>
              <a:rPr lang="en-US" sz="2400" b="0" dirty="0" smtClean="0"/>
              <a:t>and </a:t>
            </a:r>
            <a:r>
              <a:rPr lang="en-US" sz="2400" b="0" dirty="0"/>
              <a:t>Performance Tool Connectivity with AEDT </a:t>
            </a:r>
            <a:endParaRPr lang="en-US" sz="2400" b="0" dirty="0" smtClean="0"/>
          </a:p>
          <a:p>
            <a:r>
              <a:rPr lang="en-US" sz="2000" b="0" dirty="0" smtClean="0"/>
              <a:t>Extend </a:t>
            </a:r>
            <a:r>
              <a:rPr lang="en-US" sz="2000" b="0" dirty="0"/>
              <a:t>compatibility of novel and existing aircraft design and performance assessment tools with AEDT to enable assessment of future scenarios using broad range of aircraft </a:t>
            </a:r>
            <a:r>
              <a:rPr lang="en-US" sz="2000" b="0" dirty="0" smtClean="0"/>
              <a:t>models</a:t>
            </a:r>
          </a:p>
          <a:p>
            <a:pPr marL="0" indent="0">
              <a:buNone/>
            </a:pPr>
            <a:r>
              <a:rPr lang="en-US" sz="2400" b="0" dirty="0" smtClean="0"/>
              <a:t>Analytical </a:t>
            </a:r>
            <a:r>
              <a:rPr lang="en-US" sz="2400" b="0" dirty="0"/>
              <a:t>Approach for Quantifying Noise from Advanced Operational </a:t>
            </a:r>
            <a:r>
              <a:rPr lang="en-US" sz="2400" b="0" dirty="0" smtClean="0"/>
              <a:t>Procedures</a:t>
            </a:r>
          </a:p>
          <a:p>
            <a:pPr marL="342900" lvl="1" indent="-342900">
              <a:buChar char="•"/>
            </a:pPr>
            <a:r>
              <a:rPr lang="en-US" sz="2000" dirty="0">
                <a:ea typeface="+mn-ea"/>
                <a:cs typeface="+mn-cs"/>
              </a:rPr>
              <a:t>Developing analytical approach to address current noise modeling gaps such that it will be possible to capture changes in community noise due to the use of advanced operational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22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6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728" y="684539"/>
            <a:ext cx="8773960" cy="5030461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We develop tools for specific purposes:</a:t>
            </a:r>
            <a:endParaRPr lang="en-US" b="0" dirty="0"/>
          </a:p>
          <a:p>
            <a:pPr lvl="0"/>
            <a:r>
              <a:rPr lang="en-US" b="0" dirty="0"/>
              <a:t>CAEP </a:t>
            </a:r>
            <a:r>
              <a:rPr lang="en-US" b="0" dirty="0" smtClean="0"/>
              <a:t>analyses</a:t>
            </a:r>
          </a:p>
          <a:p>
            <a:pPr lvl="1"/>
            <a:r>
              <a:rPr lang="en-US" dirty="0" smtClean="0"/>
              <a:t>Noise</a:t>
            </a:r>
            <a:endParaRPr lang="en-US" dirty="0"/>
          </a:p>
          <a:p>
            <a:pPr lvl="1"/>
            <a:r>
              <a:rPr lang="en-US" dirty="0" smtClean="0"/>
              <a:t>Emissions (NO</a:t>
            </a:r>
            <a:r>
              <a:rPr lang="en-US" baseline="-25000" dirty="0" smtClean="0"/>
              <a:t>X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and Black Carbon)</a:t>
            </a:r>
          </a:p>
          <a:p>
            <a:pPr lvl="1"/>
            <a:r>
              <a:rPr lang="en-US" dirty="0" smtClean="0"/>
              <a:t>Global Market Based Measure</a:t>
            </a:r>
            <a:endParaRPr lang="en-US" b="0" dirty="0" smtClean="0"/>
          </a:p>
          <a:p>
            <a:pPr lvl="0"/>
            <a:r>
              <a:rPr lang="en-US" b="0" dirty="0" smtClean="0"/>
              <a:t>Technology evaluation (e.g., CLEEN Program)</a:t>
            </a:r>
          </a:p>
          <a:p>
            <a:pPr lvl="0"/>
            <a:r>
              <a:rPr lang="en-US" b="0" dirty="0" smtClean="0"/>
              <a:t>NextGen analyses</a:t>
            </a:r>
          </a:p>
          <a:p>
            <a:pPr lvl="1"/>
            <a:r>
              <a:rPr lang="en-US" b="0" dirty="0" smtClean="0"/>
              <a:t>Performance </a:t>
            </a:r>
            <a:r>
              <a:rPr lang="en-US" b="0" dirty="0"/>
              <a:t>reporting </a:t>
            </a:r>
            <a:r>
              <a:rPr lang="en-US" b="0" dirty="0" smtClean="0"/>
              <a:t>(annual basis)</a:t>
            </a:r>
            <a:endParaRPr lang="en-US" dirty="0"/>
          </a:p>
          <a:p>
            <a:pPr lvl="1"/>
            <a:r>
              <a:rPr lang="en-US" b="0" dirty="0" smtClean="0"/>
              <a:t>Future goals </a:t>
            </a:r>
            <a:r>
              <a:rPr lang="en-US" b="0" dirty="0"/>
              <a:t>analysis </a:t>
            </a:r>
            <a:r>
              <a:rPr lang="en-US" b="0" dirty="0" smtClean="0"/>
              <a:t>(out to 2050)</a:t>
            </a:r>
          </a:p>
          <a:p>
            <a:pPr lvl="1"/>
            <a:r>
              <a:rPr lang="en-US" dirty="0"/>
              <a:t>A</a:t>
            </a:r>
            <a:r>
              <a:rPr lang="en-US" b="0" dirty="0" smtClean="0"/>
              <a:t>ssessing </a:t>
            </a:r>
            <a:r>
              <a:rPr lang="en-US" b="0" dirty="0"/>
              <a:t>benefits of </a:t>
            </a:r>
            <a:r>
              <a:rPr lang="en-US" b="0" dirty="0" smtClean="0"/>
              <a:t>NextGen </a:t>
            </a:r>
            <a:endParaRPr lang="en-US" b="0" dirty="0"/>
          </a:p>
          <a:p>
            <a:pPr lvl="0"/>
            <a:r>
              <a:rPr lang="en-US" b="0" dirty="0"/>
              <a:t>Air space and airport design &amp; </a:t>
            </a:r>
            <a:r>
              <a:rPr lang="en-US" b="0" dirty="0" smtClean="0"/>
              <a:t>planning</a:t>
            </a:r>
            <a:endParaRPr lang="en-US" sz="2400" b="0" dirty="0" smtClean="0"/>
          </a:p>
          <a:p>
            <a:pPr marL="0" lvl="0" indent="0">
              <a:buNone/>
              <a:tabLst>
                <a:tab pos="1774825" algn="l"/>
                <a:tab pos="1828800" algn="l"/>
              </a:tabLst>
            </a:pPr>
            <a:endParaRPr lang="en-US" sz="1400" i="1" dirty="0" smtClean="0"/>
          </a:p>
          <a:p>
            <a:pPr marL="0" lvl="0" indent="0">
              <a:buNone/>
              <a:tabLst>
                <a:tab pos="1828800" algn="l"/>
              </a:tabLst>
            </a:pPr>
            <a:r>
              <a:rPr lang="en-US" sz="2400" i="1" dirty="0" smtClean="0">
                <a:solidFill>
                  <a:schemeClr val="bg1"/>
                </a:solidFill>
              </a:rPr>
              <a:t>Note this is </a:t>
            </a:r>
            <a:r>
              <a:rPr lang="en-US" sz="2400" i="1" u="sng" dirty="0">
                <a:solidFill>
                  <a:schemeClr val="bg1"/>
                </a:solidFill>
              </a:rPr>
              <a:t>not</a:t>
            </a:r>
            <a:r>
              <a:rPr lang="en-US" sz="2400" i="1" dirty="0">
                <a:solidFill>
                  <a:schemeClr val="bg1"/>
                </a:solidFill>
              </a:rPr>
              <a:t> an all-inclusive list</a:t>
            </a:r>
          </a:p>
          <a:p>
            <a:endParaRPr lang="en-US" b="0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3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4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Development and Interdependencies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685800"/>
            <a:ext cx="8773960" cy="503046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400" b="0" dirty="0" smtClean="0"/>
              <a:t>Modeling wide range of solutions and their consequences on fuel use, noise and emissions (e.g., basket </a:t>
            </a:r>
            <a:r>
              <a:rPr lang="en-US" sz="2400" b="0" dirty="0"/>
              <a:t>of measures for CO</a:t>
            </a:r>
            <a:r>
              <a:rPr lang="en-US" sz="2400" b="0" baseline="-25000" dirty="0"/>
              <a:t>2</a:t>
            </a:r>
            <a:r>
              <a:rPr lang="en-US" sz="2400" b="0" dirty="0"/>
              <a:t> and a balanced approach for </a:t>
            </a:r>
            <a:r>
              <a:rPr lang="en-US" sz="2400" b="0" dirty="0" smtClean="0"/>
              <a:t>noise)</a:t>
            </a:r>
          </a:p>
          <a:p>
            <a:pPr algn="ctr"/>
            <a:endParaRPr lang="en-US" sz="2400" b="0" dirty="0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7457607" y="2350099"/>
            <a:ext cx="9993" cy="2867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7574644" y="5184085"/>
            <a:ext cx="80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Monetized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Impacts</a:t>
            </a:r>
            <a:endParaRPr lang="en-US" sz="1000" b="1" u="none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602163" y="5132594"/>
            <a:ext cx="135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Emissions, </a:t>
            </a:r>
            <a:b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</a:b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Noise, &amp; Fuel Burn </a:t>
            </a:r>
            <a:endParaRPr lang="en-US" sz="1000" b="1" u="none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564141" y="5132590"/>
            <a:ext cx="754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Collected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Costs</a:t>
            </a:r>
            <a:endParaRPr lang="en-US" sz="1000" b="1" u="none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674407" y="3815891"/>
            <a:ext cx="81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Emissions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000" b="1" u="none" dirty="0">
                <a:solidFill>
                  <a:srgbClr val="000000"/>
                </a:solidFill>
                <a:ea typeface="ＭＳ Ｐゴシック" pitchFamily="-109" charset="-128"/>
              </a:rPr>
              <a:t>&amp; Noise</a:t>
            </a:r>
            <a:endParaRPr lang="en-US" sz="1000" b="1" u="none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7543800" y="5142358"/>
            <a:ext cx="227" cy="444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Line 5"/>
          <p:cNvSpPr>
            <a:spLocks noChangeShapeType="1"/>
          </p:cNvSpPr>
          <p:nvPr/>
        </p:nvSpPr>
        <p:spPr bwMode="auto">
          <a:xfrm flipH="1">
            <a:off x="330731" y="2259445"/>
            <a:ext cx="315443" cy="2413059"/>
          </a:xfrm>
          <a:custGeom>
            <a:avLst/>
            <a:gdLst>
              <a:gd name="connsiteX0" fmla="*/ 0 w 381000"/>
              <a:gd name="connsiteY0" fmla="*/ 0 h 957943"/>
              <a:gd name="connsiteX1" fmla="*/ 381000 w 381000"/>
              <a:gd name="connsiteY1" fmla="*/ 957943 h 957943"/>
              <a:gd name="connsiteX0" fmla="*/ 0 w 381000"/>
              <a:gd name="connsiteY0" fmla="*/ 0 h 957943"/>
              <a:gd name="connsiteX1" fmla="*/ 337456 w 381000"/>
              <a:gd name="connsiteY1" fmla="*/ 326572 h 957943"/>
              <a:gd name="connsiteX2" fmla="*/ 381000 w 381000"/>
              <a:gd name="connsiteY2" fmla="*/ 957943 h 957943"/>
              <a:gd name="connsiteX0" fmla="*/ 0 w 381000"/>
              <a:gd name="connsiteY0" fmla="*/ 0 h 957943"/>
              <a:gd name="connsiteX1" fmla="*/ 337456 w 381000"/>
              <a:gd name="connsiteY1" fmla="*/ 326572 h 957943"/>
              <a:gd name="connsiteX2" fmla="*/ 381000 w 381000"/>
              <a:gd name="connsiteY2" fmla="*/ 957943 h 957943"/>
              <a:gd name="connsiteX0" fmla="*/ 0 w 381000"/>
              <a:gd name="connsiteY0" fmla="*/ 0 h 957943"/>
              <a:gd name="connsiteX1" fmla="*/ 337456 w 381000"/>
              <a:gd name="connsiteY1" fmla="*/ 326572 h 957943"/>
              <a:gd name="connsiteX2" fmla="*/ 381000 w 381000"/>
              <a:gd name="connsiteY2" fmla="*/ 957943 h 957943"/>
              <a:gd name="connsiteX0" fmla="*/ 0 w 381000"/>
              <a:gd name="connsiteY0" fmla="*/ 0 h 957943"/>
              <a:gd name="connsiteX1" fmla="*/ 337456 w 381000"/>
              <a:gd name="connsiteY1" fmla="*/ 326572 h 957943"/>
              <a:gd name="connsiteX2" fmla="*/ 381000 w 381000"/>
              <a:gd name="connsiteY2" fmla="*/ 957943 h 957943"/>
              <a:gd name="connsiteX0" fmla="*/ 0 w 337456"/>
              <a:gd name="connsiteY0" fmla="*/ 0 h 2373086"/>
              <a:gd name="connsiteX1" fmla="*/ 337456 w 337456"/>
              <a:gd name="connsiteY1" fmla="*/ 326572 h 2373086"/>
              <a:gd name="connsiteX2" fmla="*/ 261257 w 337456"/>
              <a:gd name="connsiteY2" fmla="*/ 2373086 h 2373086"/>
              <a:gd name="connsiteX0" fmla="*/ 0 w 337456"/>
              <a:gd name="connsiteY0" fmla="*/ 0 h 2405743"/>
              <a:gd name="connsiteX1" fmla="*/ 337456 w 337456"/>
              <a:gd name="connsiteY1" fmla="*/ 326572 h 2405743"/>
              <a:gd name="connsiteX2" fmla="*/ 261257 w 337456"/>
              <a:gd name="connsiteY2" fmla="*/ 2405743 h 2405743"/>
              <a:gd name="connsiteX0" fmla="*/ 0 w 338923"/>
              <a:gd name="connsiteY0" fmla="*/ 0 h 2405743"/>
              <a:gd name="connsiteX1" fmla="*/ 337456 w 338923"/>
              <a:gd name="connsiteY1" fmla="*/ 326572 h 2405743"/>
              <a:gd name="connsiteX2" fmla="*/ 261257 w 338923"/>
              <a:gd name="connsiteY2" fmla="*/ 2405743 h 2405743"/>
              <a:gd name="connsiteX0" fmla="*/ 0 w 849660"/>
              <a:gd name="connsiteY0" fmla="*/ 0 h 2405743"/>
              <a:gd name="connsiteX1" fmla="*/ 849085 w 849660"/>
              <a:gd name="connsiteY1" fmla="*/ 272143 h 2405743"/>
              <a:gd name="connsiteX2" fmla="*/ 261257 w 849660"/>
              <a:gd name="connsiteY2" fmla="*/ 2405743 h 2405743"/>
              <a:gd name="connsiteX0" fmla="*/ 0 w 849660"/>
              <a:gd name="connsiteY0" fmla="*/ 0 h 2405743"/>
              <a:gd name="connsiteX1" fmla="*/ 849085 w 849660"/>
              <a:gd name="connsiteY1" fmla="*/ 272143 h 2405743"/>
              <a:gd name="connsiteX2" fmla="*/ 261257 w 849660"/>
              <a:gd name="connsiteY2" fmla="*/ 2405743 h 2405743"/>
              <a:gd name="connsiteX0" fmla="*/ 0 w 849660"/>
              <a:gd name="connsiteY0" fmla="*/ 0 h 2405743"/>
              <a:gd name="connsiteX1" fmla="*/ 849085 w 849660"/>
              <a:gd name="connsiteY1" fmla="*/ 272143 h 2405743"/>
              <a:gd name="connsiteX2" fmla="*/ 261257 w 849660"/>
              <a:gd name="connsiteY2" fmla="*/ 2405743 h 2405743"/>
              <a:gd name="connsiteX0" fmla="*/ 0 w 621275"/>
              <a:gd name="connsiteY0" fmla="*/ 551 h 2406294"/>
              <a:gd name="connsiteX1" fmla="*/ 620485 w 621275"/>
              <a:gd name="connsiteY1" fmla="*/ 551 h 2406294"/>
              <a:gd name="connsiteX2" fmla="*/ 261257 w 621275"/>
              <a:gd name="connsiteY2" fmla="*/ 2406294 h 2406294"/>
              <a:gd name="connsiteX0" fmla="*/ 0 w 791195"/>
              <a:gd name="connsiteY0" fmla="*/ 137744 h 2543487"/>
              <a:gd name="connsiteX1" fmla="*/ 620485 w 791195"/>
              <a:gd name="connsiteY1" fmla="*/ 137744 h 2543487"/>
              <a:gd name="connsiteX2" fmla="*/ 261257 w 791195"/>
              <a:gd name="connsiteY2" fmla="*/ 2543487 h 2543487"/>
              <a:gd name="connsiteX0" fmla="*/ 131445 w 539908"/>
              <a:gd name="connsiteY0" fmla="*/ 0 h 2405743"/>
              <a:gd name="connsiteX1" fmla="*/ 267188 w 539908"/>
              <a:gd name="connsiteY1" fmla="*/ 253388 h 2405743"/>
              <a:gd name="connsiteX2" fmla="*/ 392702 w 539908"/>
              <a:gd name="connsiteY2" fmla="*/ 2405743 h 2405743"/>
              <a:gd name="connsiteX0" fmla="*/ 0 w 272155"/>
              <a:gd name="connsiteY0" fmla="*/ 0 h 2405743"/>
              <a:gd name="connsiteX1" fmla="*/ 135743 w 272155"/>
              <a:gd name="connsiteY1" fmla="*/ 253388 h 2405743"/>
              <a:gd name="connsiteX2" fmla="*/ 261257 w 272155"/>
              <a:gd name="connsiteY2" fmla="*/ 2405743 h 2405743"/>
              <a:gd name="connsiteX0" fmla="*/ 0 w 268374"/>
              <a:gd name="connsiteY0" fmla="*/ 11455 h 2417198"/>
              <a:gd name="connsiteX1" fmla="*/ 135743 w 268374"/>
              <a:gd name="connsiteY1" fmla="*/ 264843 h 2417198"/>
              <a:gd name="connsiteX2" fmla="*/ 261257 w 268374"/>
              <a:gd name="connsiteY2" fmla="*/ 2417198 h 2417198"/>
              <a:gd name="connsiteX0" fmla="*/ 0 w 287061"/>
              <a:gd name="connsiteY0" fmla="*/ 0 h 2405743"/>
              <a:gd name="connsiteX1" fmla="*/ 172319 w 287061"/>
              <a:gd name="connsiteY1" fmla="*/ 341170 h 2405743"/>
              <a:gd name="connsiteX2" fmla="*/ 261257 w 287061"/>
              <a:gd name="connsiteY2" fmla="*/ 2405743 h 2405743"/>
              <a:gd name="connsiteX0" fmla="*/ 0 w 267025"/>
              <a:gd name="connsiteY0" fmla="*/ 0 h 2405743"/>
              <a:gd name="connsiteX1" fmla="*/ 172319 w 267025"/>
              <a:gd name="connsiteY1" fmla="*/ 341170 h 2405743"/>
              <a:gd name="connsiteX2" fmla="*/ 261257 w 267025"/>
              <a:gd name="connsiteY2" fmla="*/ 2405743 h 2405743"/>
              <a:gd name="connsiteX0" fmla="*/ 0 w 267025"/>
              <a:gd name="connsiteY0" fmla="*/ 0 h 2405743"/>
              <a:gd name="connsiteX1" fmla="*/ 172319 w 267025"/>
              <a:gd name="connsiteY1" fmla="*/ 341170 h 2405743"/>
              <a:gd name="connsiteX2" fmla="*/ 261257 w 267025"/>
              <a:gd name="connsiteY2" fmla="*/ 2405743 h 2405743"/>
              <a:gd name="connsiteX0" fmla="*/ 91789 w 358814"/>
              <a:gd name="connsiteY0" fmla="*/ 155122 h 2560865"/>
              <a:gd name="connsiteX1" fmla="*/ 264108 w 358814"/>
              <a:gd name="connsiteY1" fmla="*/ 496292 h 2560865"/>
              <a:gd name="connsiteX2" fmla="*/ 353046 w 358814"/>
              <a:gd name="connsiteY2" fmla="*/ 2560865 h 2560865"/>
              <a:gd name="connsiteX0" fmla="*/ 56457 w 522539"/>
              <a:gd name="connsiteY0" fmla="*/ 144468 h 2630679"/>
              <a:gd name="connsiteX1" fmla="*/ 433601 w 522539"/>
              <a:gd name="connsiteY1" fmla="*/ 566106 h 2630679"/>
              <a:gd name="connsiteX2" fmla="*/ 522539 w 522539"/>
              <a:gd name="connsiteY2" fmla="*/ 2630679 h 2630679"/>
              <a:gd name="connsiteX0" fmla="*/ 0 w 466082"/>
              <a:gd name="connsiteY0" fmla="*/ 0 h 2486211"/>
              <a:gd name="connsiteX1" fmla="*/ 377144 w 466082"/>
              <a:gd name="connsiteY1" fmla="*/ 421638 h 2486211"/>
              <a:gd name="connsiteX2" fmla="*/ 466082 w 466082"/>
              <a:gd name="connsiteY2" fmla="*/ 2486211 h 2486211"/>
              <a:gd name="connsiteX0" fmla="*/ 0 w 253941"/>
              <a:gd name="connsiteY0" fmla="*/ 0 h 2413059"/>
              <a:gd name="connsiteX1" fmla="*/ 165003 w 253941"/>
              <a:gd name="connsiteY1" fmla="*/ 348486 h 2413059"/>
              <a:gd name="connsiteX2" fmla="*/ 253941 w 253941"/>
              <a:gd name="connsiteY2" fmla="*/ 2413059 h 2413059"/>
              <a:gd name="connsiteX0" fmla="*/ 0 w 253941"/>
              <a:gd name="connsiteY0" fmla="*/ 0 h 2413059"/>
              <a:gd name="connsiteX1" fmla="*/ 165003 w 253941"/>
              <a:gd name="connsiteY1" fmla="*/ 348486 h 2413059"/>
              <a:gd name="connsiteX2" fmla="*/ 253941 w 253941"/>
              <a:gd name="connsiteY2" fmla="*/ 2413059 h 2413059"/>
              <a:gd name="connsiteX0" fmla="*/ 0 w 253941"/>
              <a:gd name="connsiteY0" fmla="*/ 0 h 2413059"/>
              <a:gd name="connsiteX1" fmla="*/ 165003 w 253941"/>
              <a:gd name="connsiteY1" fmla="*/ 348486 h 2413059"/>
              <a:gd name="connsiteX2" fmla="*/ 253941 w 253941"/>
              <a:gd name="connsiteY2" fmla="*/ 2413059 h 2413059"/>
              <a:gd name="connsiteX0" fmla="*/ 0 w 253941"/>
              <a:gd name="connsiteY0" fmla="*/ 0 h 2413059"/>
              <a:gd name="connsiteX1" fmla="*/ 165003 w 253941"/>
              <a:gd name="connsiteY1" fmla="*/ 348486 h 2413059"/>
              <a:gd name="connsiteX2" fmla="*/ 253941 w 253941"/>
              <a:gd name="connsiteY2" fmla="*/ 2413059 h 2413059"/>
              <a:gd name="connsiteX0" fmla="*/ 0 w 297833"/>
              <a:gd name="connsiteY0" fmla="*/ 0 h 2413059"/>
              <a:gd name="connsiteX1" fmla="*/ 208895 w 297833"/>
              <a:gd name="connsiteY1" fmla="*/ 348486 h 2413059"/>
              <a:gd name="connsiteX2" fmla="*/ 297833 w 297833"/>
              <a:gd name="connsiteY2" fmla="*/ 2413059 h 2413059"/>
              <a:gd name="connsiteX0" fmla="*/ 0 w 297833"/>
              <a:gd name="connsiteY0" fmla="*/ 0 h 2413059"/>
              <a:gd name="connsiteX1" fmla="*/ 208895 w 297833"/>
              <a:gd name="connsiteY1" fmla="*/ 348486 h 2413059"/>
              <a:gd name="connsiteX2" fmla="*/ 297833 w 297833"/>
              <a:gd name="connsiteY2" fmla="*/ 2413059 h 2413059"/>
              <a:gd name="connsiteX0" fmla="*/ 0 w 297833"/>
              <a:gd name="connsiteY0" fmla="*/ 0 h 2413059"/>
              <a:gd name="connsiteX1" fmla="*/ 208895 w 297833"/>
              <a:gd name="connsiteY1" fmla="*/ 348486 h 2413059"/>
              <a:gd name="connsiteX2" fmla="*/ 297833 w 297833"/>
              <a:gd name="connsiteY2" fmla="*/ 2413059 h 2413059"/>
              <a:gd name="connsiteX0" fmla="*/ 0 w 315443"/>
              <a:gd name="connsiteY0" fmla="*/ 0 h 2413059"/>
              <a:gd name="connsiteX1" fmla="*/ 296678 w 315443"/>
              <a:gd name="connsiteY1" fmla="*/ 597203 h 2413059"/>
              <a:gd name="connsiteX2" fmla="*/ 297833 w 315443"/>
              <a:gd name="connsiteY2" fmla="*/ 2413059 h 241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443" h="2413059">
                <a:moveTo>
                  <a:pt x="0" y="0"/>
                </a:moveTo>
                <a:cubicBezTo>
                  <a:pt x="109321" y="105112"/>
                  <a:pt x="247039" y="195027"/>
                  <a:pt x="296678" y="597203"/>
                </a:cubicBezTo>
                <a:cubicBezTo>
                  <a:pt x="346317" y="999379"/>
                  <a:pt x="279691" y="2104631"/>
                  <a:pt x="297833" y="241305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H="1">
            <a:off x="4550227" y="2440933"/>
            <a:ext cx="2" cy="2068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 flipH="1">
            <a:off x="5707063" y="4247958"/>
            <a:ext cx="737280" cy="472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Line 56"/>
          <p:cNvSpPr>
            <a:spLocks noChangeShapeType="1"/>
          </p:cNvSpPr>
          <p:nvPr/>
        </p:nvSpPr>
        <p:spPr bwMode="auto">
          <a:xfrm flipH="1" flipV="1">
            <a:off x="2917371" y="4922876"/>
            <a:ext cx="542716" cy="40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 flipV="1">
            <a:off x="4572000" y="5151420"/>
            <a:ext cx="3175" cy="3810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Line 56"/>
          <p:cNvSpPr>
            <a:spLocks noChangeShapeType="1"/>
          </p:cNvSpPr>
          <p:nvPr/>
        </p:nvSpPr>
        <p:spPr bwMode="auto">
          <a:xfrm flipH="1" flipV="1">
            <a:off x="1587500" y="5094822"/>
            <a:ext cx="1814" cy="492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6452737" y="2636869"/>
            <a:ext cx="2520950" cy="2492835"/>
          </a:xfrm>
          <a:prstGeom prst="rect">
            <a:avLst/>
          </a:prstGeom>
          <a:solidFill>
            <a:srgbClr val="99CC00">
              <a:alpha val="3019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GB" sz="8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20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3473450" y="2662006"/>
            <a:ext cx="2233613" cy="2478581"/>
          </a:xfrm>
          <a:prstGeom prst="rect">
            <a:avLst/>
          </a:prstGeom>
          <a:solidFill>
            <a:srgbClr val="CCFFCC">
              <a:alpha val="59999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eaLnBrk="0" hangingPunct="0">
              <a:spcBef>
                <a:spcPct val="25000"/>
              </a:spcBef>
              <a:buFontTx/>
              <a:buNone/>
            </a:pPr>
            <a:endParaRPr lang="en-GB" sz="4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  <a:p>
            <a:pPr eaLnBrk="0" hangingPunct="0">
              <a:spcBef>
                <a:spcPct val="25000"/>
              </a:spcBef>
              <a:buFontTx/>
              <a:buNone/>
            </a:pPr>
            <a:endParaRPr lang="en-US" sz="20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422275" y="5526745"/>
            <a:ext cx="8307388" cy="422275"/>
          </a:xfrm>
          <a:prstGeom prst="ellipse">
            <a:avLst/>
          </a:prstGeom>
          <a:solidFill>
            <a:srgbClr val="008080">
              <a:alpha val="20000"/>
            </a:srgb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1" i="1" u="none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Cost Benefit Analysis</a:t>
            </a:r>
            <a:endParaRPr lang="en-US" sz="20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652238" y="3668894"/>
            <a:ext cx="2233385" cy="1307190"/>
            <a:chOff x="6570890" y="3241642"/>
            <a:chExt cx="2233385" cy="1307190"/>
          </a:xfrm>
        </p:grpSpPr>
        <p:sp>
          <p:nvSpPr>
            <p:cNvPr id="68" name="Text Box 9"/>
            <p:cNvSpPr txBox="1">
              <a:spLocks noChangeArrowheads="1"/>
            </p:cNvSpPr>
            <p:nvPr/>
          </p:nvSpPr>
          <p:spPr bwMode="auto">
            <a:xfrm>
              <a:off x="7572375" y="4142432"/>
              <a:ext cx="11509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Noise 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Impacts</a:t>
              </a:r>
            </a:p>
          </p:txBody>
        </p:sp>
        <p:sp>
          <p:nvSpPr>
            <p:cNvPr id="69" name="Text Box 10"/>
            <p:cNvSpPr txBox="1">
              <a:spLocks noChangeArrowheads="1"/>
            </p:cNvSpPr>
            <p:nvPr/>
          </p:nvSpPr>
          <p:spPr bwMode="auto">
            <a:xfrm>
              <a:off x="7572375" y="3698160"/>
              <a:ext cx="1231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Air Quality Impacts</a:t>
              </a:r>
            </a:p>
          </p:txBody>
        </p:sp>
        <p:sp>
          <p:nvSpPr>
            <p:cNvPr id="70" name="Text Box 11"/>
            <p:cNvSpPr txBox="1">
              <a:spLocks noChangeArrowheads="1"/>
            </p:cNvSpPr>
            <p:nvPr/>
          </p:nvSpPr>
          <p:spPr bwMode="auto">
            <a:xfrm>
              <a:off x="7561490" y="3241642"/>
              <a:ext cx="1077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Climate 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Impacts</a:t>
              </a:r>
            </a:p>
          </p:txBody>
        </p:sp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6637565" y="3346417"/>
              <a:ext cx="6318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sz="10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Emissions</a:t>
              </a: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auto">
            <a:xfrm>
              <a:off x="6657975" y="4380557"/>
              <a:ext cx="3444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sz="10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Noise</a:t>
              </a: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6657975" y="3879817"/>
              <a:ext cx="6794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sz="1000" b="1" i="1" u="none" dirty="0">
                  <a:solidFill>
                    <a:srgbClr val="000000"/>
                  </a:solidFill>
                  <a:ea typeface="ＭＳ Ｐゴシック" pitchFamily="-109" charset="-128"/>
                </a:rPr>
                <a:t>Emissions</a:t>
              </a:r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 flipH="1">
              <a:off x="6580709" y="3357305"/>
              <a:ext cx="1066" cy="10076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 60"/>
            <p:cNvSpPr>
              <a:spLocks noChangeShapeType="1"/>
            </p:cNvSpPr>
            <p:nvPr/>
          </p:nvSpPr>
          <p:spPr bwMode="auto">
            <a:xfrm>
              <a:off x="6570890" y="3355942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ine 61"/>
            <p:cNvSpPr>
              <a:spLocks noChangeShapeType="1"/>
            </p:cNvSpPr>
            <p:nvPr/>
          </p:nvSpPr>
          <p:spPr bwMode="auto">
            <a:xfrm>
              <a:off x="6581775" y="3879817"/>
              <a:ext cx="952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Line 60"/>
            <p:cNvSpPr>
              <a:spLocks noChangeShapeType="1"/>
            </p:cNvSpPr>
            <p:nvPr/>
          </p:nvSpPr>
          <p:spPr bwMode="auto">
            <a:xfrm>
              <a:off x="6581775" y="4380557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none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8" name="AutoShape 30"/>
          <p:cNvSpPr>
            <a:spLocks noChangeAspect="1" noChangeArrowheads="1"/>
          </p:cNvSpPr>
          <p:nvPr/>
        </p:nvSpPr>
        <p:spPr bwMode="auto">
          <a:xfrm>
            <a:off x="4724400" y="3516305"/>
            <a:ext cx="911225" cy="1558962"/>
          </a:xfrm>
          <a:prstGeom prst="roundRect">
            <a:avLst>
              <a:gd name="adj" fmla="val 16667"/>
            </a:avLst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Integrated</a:t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Noise, </a:t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Emissions,</a:t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and </a:t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Fuel Burn</a:t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Analyses</a:t>
            </a:r>
          </a:p>
        </p:txBody>
      </p:sp>
      <p:sp>
        <p:nvSpPr>
          <p:cNvPr id="79" name="AutoShape 31"/>
          <p:cNvSpPr>
            <a:spLocks noChangeAspect="1" noChangeArrowheads="1"/>
          </p:cNvSpPr>
          <p:nvPr/>
        </p:nvSpPr>
        <p:spPr bwMode="auto">
          <a:xfrm>
            <a:off x="3546475" y="3540382"/>
            <a:ext cx="1003752" cy="1545773"/>
          </a:xfrm>
          <a:prstGeom prst="roundRect">
            <a:avLst>
              <a:gd name="adj" fmla="val 16667"/>
            </a:avLst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200" b="1" u="none" dirty="0" smtClean="0">
                <a:solidFill>
                  <a:srgbClr val="000000"/>
                </a:solidFill>
                <a:latin typeface="Arial"/>
              </a:rPr>
              <a:t>Single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100" b="1" u="none" dirty="0" smtClean="0">
                <a:solidFill>
                  <a:srgbClr val="000000"/>
                </a:solidFill>
                <a:latin typeface="Arial"/>
              </a:rPr>
              <a:t>Flight/Airport</a:t>
            </a:r>
            <a:r>
              <a:rPr lang="en-US" sz="1100" b="1" u="none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1100" b="1" u="none" dirty="0">
                <a:solidFill>
                  <a:srgbClr val="000000"/>
                </a:solidFill>
                <a:latin typeface="Arial"/>
              </a:rPr>
            </a:br>
            <a:endParaRPr lang="en-US" sz="1100" b="1" u="none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200" b="1" u="none" dirty="0" smtClean="0">
                <a:solidFill>
                  <a:srgbClr val="000000"/>
                </a:solidFill>
                <a:latin typeface="Arial"/>
              </a:rPr>
              <a:t>Regional</a:t>
            </a: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1200" b="1" u="none" dirty="0">
                <a:solidFill>
                  <a:srgbClr val="000000"/>
                </a:solidFill>
                <a:latin typeface="Arial"/>
              </a:rPr>
            </a:br>
            <a:endParaRPr lang="en-US" sz="1200" b="1" u="none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200" b="1" u="none" dirty="0" smtClean="0">
                <a:solidFill>
                  <a:srgbClr val="000000"/>
                </a:solidFill>
                <a:latin typeface="Arial"/>
              </a:rPr>
              <a:t>Global</a:t>
            </a:r>
            <a:endParaRPr lang="en-US" sz="1200" b="1" u="none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200" b="1" u="none" dirty="0">
                <a:solidFill>
                  <a:srgbClr val="000000"/>
                </a:solidFill>
                <a:latin typeface="Arial"/>
              </a:rPr>
              <a:t>Studies</a:t>
            </a:r>
          </a:p>
        </p:txBody>
      </p:sp>
      <p:sp>
        <p:nvSpPr>
          <p:cNvPr id="80" name="AutoShape 32"/>
          <p:cNvSpPr>
            <a:spLocks noChangeArrowheads="1"/>
          </p:cNvSpPr>
          <p:nvPr/>
        </p:nvSpPr>
        <p:spPr bwMode="auto">
          <a:xfrm rot="-5400000">
            <a:off x="3857265" y="4436730"/>
            <a:ext cx="230911" cy="131765"/>
          </a:xfrm>
          <a:prstGeom prst="leftRightArrow">
            <a:avLst>
              <a:gd name="adj1" fmla="val 50000"/>
              <a:gd name="adj2" fmla="val 4895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AutoShape 33"/>
          <p:cNvSpPr>
            <a:spLocks noChangeArrowheads="1"/>
          </p:cNvSpPr>
          <p:nvPr/>
        </p:nvSpPr>
        <p:spPr bwMode="auto">
          <a:xfrm>
            <a:off x="4403725" y="4089615"/>
            <a:ext cx="304800" cy="342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AutoShape 35"/>
          <p:cNvSpPr>
            <a:spLocks noChangeArrowheads="1"/>
          </p:cNvSpPr>
          <p:nvPr/>
        </p:nvSpPr>
        <p:spPr bwMode="auto">
          <a:xfrm rot="-5400000">
            <a:off x="3863959" y="4018878"/>
            <a:ext cx="228410" cy="142651"/>
          </a:xfrm>
          <a:prstGeom prst="leftRightArrow">
            <a:avLst>
              <a:gd name="adj1" fmla="val 50000"/>
              <a:gd name="adj2" fmla="val 4895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56"/>
          <p:cNvSpPr>
            <a:spLocks noChangeShapeType="1"/>
          </p:cNvSpPr>
          <p:nvPr/>
        </p:nvSpPr>
        <p:spPr bwMode="auto">
          <a:xfrm flipH="1" flipV="1">
            <a:off x="2939143" y="3067523"/>
            <a:ext cx="507320" cy="245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6452737" y="2618686"/>
            <a:ext cx="252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sz="1600" b="1" i="1" u="none" dirty="0" smtClean="0">
                <a:solidFill>
                  <a:srgbClr val="000000"/>
                </a:solidFill>
                <a:ea typeface="ＭＳ Ｐゴシック" pitchFamily="-109" charset="-128"/>
              </a:rPr>
              <a:t>Aviation Environmental </a:t>
            </a:r>
            <a:r>
              <a:rPr lang="en-US" sz="1600" b="1" i="1" u="none" dirty="0" smtClean="0">
                <a:solidFill>
                  <a:srgbClr val="000000"/>
                </a:solidFill>
                <a:ea typeface="ＭＳ Ｐゴシック" pitchFamily="-109" charset="-128"/>
              </a:rPr>
              <a:t>Impacts Analysis (APMT-I)</a:t>
            </a:r>
            <a:endParaRPr lang="en-US" sz="1600" b="1" i="1" u="none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85" name="Text Box 25"/>
          <p:cNvSpPr txBox="1">
            <a:spLocks noChangeArrowheads="1"/>
          </p:cNvSpPr>
          <p:nvPr/>
        </p:nvSpPr>
        <p:spPr bwMode="auto">
          <a:xfrm>
            <a:off x="3482975" y="2668355"/>
            <a:ext cx="2224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1" i="1" u="none" dirty="0">
                <a:solidFill>
                  <a:srgbClr val="000000"/>
                </a:solidFill>
                <a:ea typeface="ＭＳ Ｐゴシック" pitchFamily="-109" charset="-128"/>
              </a:rPr>
              <a:t>A</a:t>
            </a:r>
            <a:r>
              <a:rPr lang="en-US" sz="1600" b="1" i="1" u="none" dirty="0">
                <a:solidFill>
                  <a:srgbClr val="000000"/>
                </a:solidFill>
                <a:ea typeface="ＭＳ Ｐゴシック" pitchFamily="-109" charset="-128"/>
              </a:rPr>
              <a:t>viation </a:t>
            </a:r>
            <a:r>
              <a:rPr lang="en-US" sz="1800" b="1" i="1" u="none" dirty="0">
                <a:solidFill>
                  <a:srgbClr val="000000"/>
                </a:solidFill>
                <a:ea typeface="ＭＳ Ｐゴシック" pitchFamily="-109" charset="-128"/>
              </a:rPr>
              <a:t>E</a:t>
            </a:r>
            <a:r>
              <a:rPr lang="en-US" sz="1600" b="1" i="1" u="none" dirty="0">
                <a:solidFill>
                  <a:srgbClr val="000000"/>
                </a:solidFill>
                <a:ea typeface="ＭＳ Ｐゴシック" pitchFamily="-109" charset="-128"/>
              </a:rPr>
              <a:t>nvironmental </a:t>
            </a:r>
            <a:r>
              <a:rPr lang="en-US" sz="1800" b="1" i="1" u="none" dirty="0">
                <a:solidFill>
                  <a:srgbClr val="000000"/>
                </a:solidFill>
                <a:ea typeface="ＭＳ Ｐゴシック" pitchFamily="-109" charset="-128"/>
              </a:rPr>
              <a:t>D</a:t>
            </a:r>
            <a:r>
              <a:rPr lang="en-US" sz="1600" b="1" i="1" u="none" dirty="0">
                <a:solidFill>
                  <a:srgbClr val="000000"/>
                </a:solidFill>
                <a:ea typeface="ＭＳ Ｐゴシック" pitchFamily="-109" charset="-128"/>
              </a:rPr>
              <a:t>esign </a:t>
            </a:r>
            <a:r>
              <a:rPr lang="en-US" sz="1800" b="1" i="1" u="none" dirty="0">
                <a:solidFill>
                  <a:srgbClr val="000000"/>
                </a:solidFill>
                <a:ea typeface="ＭＳ Ｐゴシック" pitchFamily="-109" charset="-128"/>
              </a:rPr>
              <a:t>T</a:t>
            </a:r>
            <a:r>
              <a:rPr lang="en-US" sz="1600" b="1" i="1" u="none" dirty="0">
                <a:solidFill>
                  <a:srgbClr val="000000"/>
                </a:solidFill>
                <a:ea typeface="ＭＳ Ｐゴシック" pitchFamily="-109" charset="-128"/>
              </a:rPr>
              <a:t>ool (AEDT)</a:t>
            </a:r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652463" y="2734849"/>
            <a:ext cx="2286680" cy="685794"/>
          </a:xfrm>
          <a:prstGeom prst="rect">
            <a:avLst/>
          </a:prstGeom>
          <a:solidFill>
            <a:srgbClr val="FFFF99">
              <a:alpha val="3215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0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220663" y="4704119"/>
            <a:ext cx="2696708" cy="392928"/>
          </a:xfrm>
          <a:prstGeom prst="rect">
            <a:avLst/>
          </a:prstGeom>
          <a:solidFill>
            <a:srgbClr val="99CCFF">
              <a:alpha val="39999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300" b="1" i="1" u="none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 </a:t>
            </a:r>
            <a:r>
              <a:rPr lang="en-US" sz="1300" b="1" i="1" u="none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Aviation Economics (APMT-E)</a:t>
            </a:r>
            <a:endParaRPr lang="en-US" sz="1300" b="1" i="1" u="none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641961" y="2803876"/>
            <a:ext cx="2547555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i="1" u="none" dirty="0">
                <a:solidFill>
                  <a:srgbClr val="000000"/>
                </a:solidFill>
                <a:ea typeface="ＭＳ Ｐゴシック" pitchFamily="-109" charset="-128"/>
              </a:rPr>
              <a:t>Aircraft </a:t>
            </a:r>
            <a:r>
              <a:rPr lang="en-US" sz="1800" b="1" i="1" u="none" dirty="0" smtClean="0">
                <a:solidFill>
                  <a:srgbClr val="000000"/>
                </a:solidFill>
                <a:ea typeface="ＭＳ Ｐゴシック" pitchFamily="-109" charset="-128"/>
              </a:rPr>
              <a:t>Design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74625" algn="l"/>
              </a:tabLst>
            </a:pPr>
            <a:r>
              <a:rPr lang="en-US" sz="1200" i="1" dirty="0" smtClean="0">
                <a:solidFill>
                  <a:srgbClr val="000000"/>
                </a:solidFill>
                <a:ea typeface="ＭＳ Ｐゴシック" pitchFamily="-109" charset="-128"/>
              </a:rPr>
              <a:t>Existing Aircraft, New </a:t>
            </a:r>
            <a:br>
              <a:rPr lang="en-US" sz="1200" i="1" dirty="0" smtClean="0">
                <a:solidFill>
                  <a:srgbClr val="000000"/>
                </a:solidFill>
                <a:ea typeface="ＭＳ Ｐゴシック" pitchFamily="-109" charset="-128"/>
              </a:rPr>
            </a:br>
            <a:r>
              <a:rPr lang="en-US" sz="1200" i="1" dirty="0" smtClean="0">
                <a:solidFill>
                  <a:srgbClr val="000000"/>
                </a:solidFill>
                <a:ea typeface="ＭＳ Ｐゴシック" pitchFamily="-109" charset="-128"/>
              </a:rPr>
              <a:t>Aircraft, and/or Generic Fleet</a:t>
            </a:r>
            <a:endParaRPr lang="en-US" sz="1200" i="1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89" name="Rectangle 39"/>
          <p:cNvSpPr>
            <a:spLocks noChangeArrowheads="1"/>
          </p:cNvSpPr>
          <p:nvPr/>
        </p:nvSpPr>
        <p:spPr bwMode="auto">
          <a:xfrm>
            <a:off x="653144" y="3508016"/>
            <a:ext cx="2296886" cy="489576"/>
          </a:xfrm>
          <a:prstGeom prst="rect">
            <a:avLst/>
          </a:prstGeom>
          <a:solidFill>
            <a:srgbClr val="FFC000">
              <a:alpha val="3215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000" b="1" i="1" u="none" dirty="0">
              <a:latin typeface="Arial"/>
              <a:ea typeface="ＭＳ Ｐゴシック" pitchFamily="-109" charset="-128"/>
            </a:endParaRPr>
          </a:p>
        </p:txBody>
      </p:sp>
      <p:sp>
        <p:nvSpPr>
          <p:cNvPr id="90" name="Text Box 42"/>
          <p:cNvSpPr txBox="1">
            <a:spLocks noChangeArrowheads="1"/>
          </p:cNvSpPr>
          <p:nvPr/>
        </p:nvSpPr>
        <p:spPr bwMode="auto">
          <a:xfrm>
            <a:off x="659041" y="3549858"/>
            <a:ext cx="21859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i="1" u="none" dirty="0">
                <a:ea typeface="ＭＳ Ｐゴシック" pitchFamily="-109" charset="-128"/>
              </a:rPr>
              <a:t>Alternative </a:t>
            </a:r>
            <a:r>
              <a:rPr lang="en-US" sz="1800" b="1" i="1" u="none" dirty="0" smtClean="0">
                <a:ea typeface="ＭＳ Ｐゴシック" pitchFamily="-109" charset="-128"/>
              </a:rPr>
              <a:t>Fuels</a:t>
            </a:r>
            <a:endParaRPr lang="en-US" sz="1600" b="1" i="1" dirty="0">
              <a:ea typeface="ＭＳ Ｐゴシック" pitchFamily="-109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200" i="1" dirty="0" smtClean="0">
                <a:ea typeface="ＭＳ Ｐゴシック" pitchFamily="-109" charset="-128"/>
              </a:rPr>
              <a:t>Source and Composition</a:t>
            </a:r>
            <a:endParaRPr lang="en-US" sz="1600" i="1" u="none" dirty="0" smtClean="0">
              <a:ea typeface="ＭＳ Ｐゴシック" pitchFamily="-109" charset="-128"/>
            </a:endParaRPr>
          </a:p>
        </p:txBody>
      </p:sp>
      <p:sp>
        <p:nvSpPr>
          <p:cNvPr id="91" name="Line 56"/>
          <p:cNvSpPr>
            <a:spLocks noChangeShapeType="1"/>
          </p:cNvSpPr>
          <p:nvPr/>
        </p:nvSpPr>
        <p:spPr bwMode="auto">
          <a:xfrm flipH="1">
            <a:off x="2964484" y="3744878"/>
            <a:ext cx="471714" cy="9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Line 56"/>
          <p:cNvSpPr>
            <a:spLocks noChangeShapeType="1"/>
          </p:cNvSpPr>
          <p:nvPr/>
        </p:nvSpPr>
        <p:spPr bwMode="auto">
          <a:xfrm flipH="1" flipV="1">
            <a:off x="352315" y="2823500"/>
            <a:ext cx="291635" cy="237773"/>
          </a:xfrm>
          <a:custGeom>
            <a:avLst/>
            <a:gdLst>
              <a:gd name="T0" fmla="*/ 0 w 318978"/>
              <a:gd name="T1" fmla="*/ 39574 h 615213"/>
              <a:gd name="T2" fmla="*/ 334810 w 318978"/>
              <a:gd name="T3" fmla="*/ 423577 h 615213"/>
              <a:gd name="T4" fmla="*/ 319928 w 318978"/>
              <a:gd name="T5" fmla="*/ 4336662 h 615213"/>
              <a:gd name="T6" fmla="*/ 0 60000 65536"/>
              <a:gd name="T7" fmla="*/ 0 60000 65536"/>
              <a:gd name="T8" fmla="*/ 0 60000 65536"/>
              <a:gd name="connsiteX0" fmla="*/ 0 w 318978"/>
              <a:gd name="connsiteY0" fmla="*/ 642 h 620528"/>
              <a:gd name="connsiteX1" fmla="*/ 318978 w 318978"/>
              <a:gd name="connsiteY1" fmla="*/ 65405 h 620528"/>
              <a:gd name="connsiteX2" fmla="*/ 304800 w 318978"/>
              <a:gd name="connsiteY2" fmla="*/ 620528 h 620528"/>
              <a:gd name="connsiteX0" fmla="*/ 0 w 318978"/>
              <a:gd name="connsiteY0" fmla="*/ 0 h 648176"/>
              <a:gd name="connsiteX1" fmla="*/ 318978 w 318978"/>
              <a:gd name="connsiteY1" fmla="*/ 93053 h 648176"/>
              <a:gd name="connsiteX2" fmla="*/ 304800 w 318978"/>
              <a:gd name="connsiteY2" fmla="*/ 648176 h 648176"/>
              <a:gd name="connsiteX0" fmla="*/ 0 w 318978"/>
              <a:gd name="connsiteY0" fmla="*/ 617 h 648793"/>
              <a:gd name="connsiteX1" fmla="*/ 318978 w 318978"/>
              <a:gd name="connsiteY1" fmla="*/ 93670 h 648793"/>
              <a:gd name="connsiteX2" fmla="*/ 304800 w 318978"/>
              <a:gd name="connsiteY2" fmla="*/ 648793 h 648793"/>
              <a:gd name="connsiteX0" fmla="*/ 0 w 304800"/>
              <a:gd name="connsiteY0" fmla="*/ 38906 h 687082"/>
              <a:gd name="connsiteX1" fmla="*/ 302937 w 304800"/>
              <a:gd name="connsiteY1" fmla="*/ 47944 h 687082"/>
              <a:gd name="connsiteX2" fmla="*/ 304800 w 304800"/>
              <a:gd name="connsiteY2" fmla="*/ 687082 h 687082"/>
              <a:gd name="connsiteX0" fmla="*/ 0 w 304800"/>
              <a:gd name="connsiteY0" fmla="*/ 8195 h 656371"/>
              <a:gd name="connsiteX1" fmla="*/ 302937 w 304800"/>
              <a:gd name="connsiteY1" fmla="*/ 17233 h 656371"/>
              <a:gd name="connsiteX2" fmla="*/ 304800 w 304800"/>
              <a:gd name="connsiteY2" fmla="*/ 656371 h 656371"/>
              <a:gd name="connsiteX0" fmla="*/ 0 w 304800"/>
              <a:gd name="connsiteY0" fmla="*/ 30567 h 678743"/>
              <a:gd name="connsiteX1" fmla="*/ 302937 w 304800"/>
              <a:gd name="connsiteY1" fmla="*/ 39605 h 678743"/>
              <a:gd name="connsiteX2" fmla="*/ 304800 w 304800"/>
              <a:gd name="connsiteY2" fmla="*/ 678743 h 678743"/>
              <a:gd name="connsiteX0" fmla="*/ 0 w 317493"/>
              <a:gd name="connsiteY0" fmla="*/ 192217 h 840393"/>
              <a:gd name="connsiteX1" fmla="*/ 302937 w 317493"/>
              <a:gd name="connsiteY1" fmla="*/ 201255 h 840393"/>
              <a:gd name="connsiteX2" fmla="*/ 304800 w 317493"/>
              <a:gd name="connsiteY2" fmla="*/ 840393 h 840393"/>
              <a:gd name="connsiteX0" fmla="*/ 0 w 309326"/>
              <a:gd name="connsiteY0" fmla="*/ 73318 h 721494"/>
              <a:gd name="connsiteX1" fmla="*/ 290104 w 309326"/>
              <a:gd name="connsiteY1" fmla="*/ 264390 h 721494"/>
              <a:gd name="connsiteX2" fmla="*/ 304800 w 309326"/>
              <a:gd name="connsiteY2" fmla="*/ 721494 h 721494"/>
              <a:gd name="connsiteX0" fmla="*/ 0 w 309326"/>
              <a:gd name="connsiteY0" fmla="*/ 63735 h 711911"/>
              <a:gd name="connsiteX1" fmla="*/ 290104 w 309326"/>
              <a:gd name="connsiteY1" fmla="*/ 254807 h 711911"/>
              <a:gd name="connsiteX2" fmla="*/ 304800 w 309326"/>
              <a:gd name="connsiteY2" fmla="*/ 711911 h 711911"/>
              <a:gd name="connsiteX0" fmla="*/ 0 w 311150"/>
              <a:gd name="connsiteY0" fmla="*/ 0 h 900224"/>
              <a:gd name="connsiteX1" fmla="*/ 290104 w 311150"/>
              <a:gd name="connsiteY1" fmla="*/ 191072 h 900224"/>
              <a:gd name="connsiteX2" fmla="*/ 288759 w 311150"/>
              <a:gd name="connsiteY2" fmla="*/ 900224 h 900224"/>
              <a:gd name="connsiteX0" fmla="*/ 0 w 288759"/>
              <a:gd name="connsiteY0" fmla="*/ 15143 h 915367"/>
              <a:gd name="connsiteX1" fmla="*/ 235563 w 288759"/>
              <a:gd name="connsiteY1" fmla="*/ 80189 h 915367"/>
              <a:gd name="connsiteX2" fmla="*/ 288759 w 288759"/>
              <a:gd name="connsiteY2" fmla="*/ 915367 h 915367"/>
              <a:gd name="connsiteX0" fmla="*/ 0 w 288759"/>
              <a:gd name="connsiteY0" fmla="*/ 0 h 900224"/>
              <a:gd name="connsiteX1" fmla="*/ 235563 w 288759"/>
              <a:gd name="connsiteY1" fmla="*/ 121058 h 900224"/>
              <a:gd name="connsiteX2" fmla="*/ 288759 w 288759"/>
              <a:gd name="connsiteY2" fmla="*/ 900224 h 900224"/>
              <a:gd name="connsiteX0" fmla="*/ 0 w 282342"/>
              <a:gd name="connsiteY0" fmla="*/ 0 h 1082262"/>
              <a:gd name="connsiteX1" fmla="*/ 235563 w 282342"/>
              <a:gd name="connsiteY1" fmla="*/ 121058 h 1082262"/>
              <a:gd name="connsiteX2" fmla="*/ 282342 w 282342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4460"/>
              <a:gd name="connsiteY0" fmla="*/ 0 h 1082262"/>
              <a:gd name="connsiteX1" fmla="*/ 235563 w 284460"/>
              <a:gd name="connsiteY1" fmla="*/ 121058 h 1082262"/>
              <a:gd name="connsiteX2" fmla="*/ 282342 w 284460"/>
              <a:gd name="connsiteY2" fmla="*/ 1082262 h 1082262"/>
              <a:gd name="connsiteX0" fmla="*/ 0 w 284460"/>
              <a:gd name="connsiteY0" fmla="*/ 0 h 1012248"/>
              <a:gd name="connsiteX1" fmla="*/ 235563 w 284460"/>
              <a:gd name="connsiteY1" fmla="*/ 121058 h 1012248"/>
              <a:gd name="connsiteX2" fmla="*/ 282342 w 284460"/>
              <a:gd name="connsiteY2" fmla="*/ 1012248 h 10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460" h="1012248">
                <a:moveTo>
                  <a:pt x="0" y="0"/>
                </a:moveTo>
                <a:cubicBezTo>
                  <a:pt x="79753" y="26701"/>
                  <a:pt x="188506" y="-47650"/>
                  <a:pt x="235563" y="121058"/>
                </a:cubicBezTo>
                <a:cubicBezTo>
                  <a:pt x="282620" y="289766"/>
                  <a:pt x="288756" y="455163"/>
                  <a:pt x="282342" y="1012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Oval 23"/>
          <p:cNvSpPr>
            <a:spLocks noChangeArrowheads="1"/>
          </p:cNvSpPr>
          <p:nvPr/>
        </p:nvSpPr>
        <p:spPr bwMode="auto">
          <a:xfrm>
            <a:off x="361950" y="1905000"/>
            <a:ext cx="8382000" cy="5359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1" i="1" u="none" dirty="0">
                <a:latin typeface="Arial"/>
                <a:ea typeface="ＭＳ Ｐゴシック" pitchFamily="-109" charset="-128"/>
              </a:rPr>
              <a:t>Policy and Scenarios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200" i="1" u="none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Including </a:t>
            </a:r>
            <a:r>
              <a:rPr lang="en-US" sz="1200" i="1" u="none" dirty="0">
                <a:latin typeface="Arial"/>
                <a:ea typeface="ＭＳ Ｐゴシック" pitchFamily="-109" charset="-128"/>
              </a:rPr>
              <a:t>outputs from </a:t>
            </a:r>
            <a:r>
              <a:rPr lang="en-US" sz="1200" i="1" u="none" dirty="0" smtClean="0">
                <a:latin typeface="Arial"/>
                <a:ea typeface="ＭＳ Ｐゴシック" pitchFamily="-109" charset="-128"/>
              </a:rPr>
              <a:t>other tools and analyses as </a:t>
            </a:r>
            <a:r>
              <a:rPr lang="en-US" sz="1200" i="1" u="none" dirty="0">
                <a:latin typeface="Arial"/>
                <a:ea typeface="ＭＳ Ｐゴシック" pitchFamily="-109" charset="-128"/>
              </a:rPr>
              <a:t>appropriate</a:t>
            </a:r>
          </a:p>
        </p:txBody>
      </p: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644614" y="4088603"/>
            <a:ext cx="2296886" cy="355044"/>
          </a:xfrm>
          <a:prstGeom prst="rect">
            <a:avLst/>
          </a:prstGeom>
          <a:solidFill>
            <a:srgbClr val="C00000">
              <a:alpha val="3215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000" b="1" i="1" u="none" dirty="0">
              <a:latin typeface="Arial"/>
              <a:ea typeface="ＭＳ Ｐゴシック" pitchFamily="-109" charset="-128"/>
            </a:endParaRPr>
          </a:p>
        </p:txBody>
      </p:sp>
      <p:sp>
        <p:nvSpPr>
          <p:cNvPr id="95" name="Text Box 42"/>
          <p:cNvSpPr txBox="1">
            <a:spLocks noChangeArrowheads="1"/>
          </p:cNvSpPr>
          <p:nvPr/>
        </p:nvSpPr>
        <p:spPr bwMode="auto">
          <a:xfrm>
            <a:off x="650511" y="4126701"/>
            <a:ext cx="218598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i="1" u="none" dirty="0" smtClean="0">
                <a:ea typeface="ＭＳ Ｐゴシック" pitchFamily="-109" charset="-128"/>
              </a:rPr>
              <a:t>Operations</a:t>
            </a:r>
            <a:endParaRPr lang="en-US" sz="1600" b="1" i="1" dirty="0">
              <a:ea typeface="ＭＳ Ｐゴシック" pitchFamily="-109" charset="-128"/>
            </a:endParaRPr>
          </a:p>
        </p:txBody>
      </p:sp>
      <p:sp>
        <p:nvSpPr>
          <p:cNvPr id="96" name="Line 56"/>
          <p:cNvSpPr>
            <a:spLocks noChangeShapeType="1"/>
          </p:cNvSpPr>
          <p:nvPr/>
        </p:nvSpPr>
        <p:spPr bwMode="auto">
          <a:xfrm flipH="1">
            <a:off x="2955954" y="4292288"/>
            <a:ext cx="471714" cy="9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Line 56"/>
          <p:cNvSpPr>
            <a:spLocks noChangeShapeType="1"/>
          </p:cNvSpPr>
          <p:nvPr/>
        </p:nvSpPr>
        <p:spPr bwMode="auto">
          <a:xfrm flipH="1" flipV="1">
            <a:off x="330283" y="3436388"/>
            <a:ext cx="311010" cy="237773"/>
          </a:xfrm>
          <a:custGeom>
            <a:avLst/>
            <a:gdLst>
              <a:gd name="T0" fmla="*/ 0 w 318978"/>
              <a:gd name="T1" fmla="*/ 39574 h 615213"/>
              <a:gd name="T2" fmla="*/ 334810 w 318978"/>
              <a:gd name="T3" fmla="*/ 423577 h 615213"/>
              <a:gd name="T4" fmla="*/ 319928 w 318978"/>
              <a:gd name="T5" fmla="*/ 4336662 h 615213"/>
              <a:gd name="T6" fmla="*/ 0 60000 65536"/>
              <a:gd name="T7" fmla="*/ 0 60000 65536"/>
              <a:gd name="T8" fmla="*/ 0 60000 65536"/>
              <a:gd name="connsiteX0" fmla="*/ 0 w 318978"/>
              <a:gd name="connsiteY0" fmla="*/ 642 h 620528"/>
              <a:gd name="connsiteX1" fmla="*/ 318978 w 318978"/>
              <a:gd name="connsiteY1" fmla="*/ 65405 h 620528"/>
              <a:gd name="connsiteX2" fmla="*/ 304800 w 318978"/>
              <a:gd name="connsiteY2" fmla="*/ 620528 h 620528"/>
              <a:gd name="connsiteX0" fmla="*/ 0 w 318978"/>
              <a:gd name="connsiteY0" fmla="*/ 0 h 648176"/>
              <a:gd name="connsiteX1" fmla="*/ 318978 w 318978"/>
              <a:gd name="connsiteY1" fmla="*/ 93053 h 648176"/>
              <a:gd name="connsiteX2" fmla="*/ 304800 w 318978"/>
              <a:gd name="connsiteY2" fmla="*/ 648176 h 648176"/>
              <a:gd name="connsiteX0" fmla="*/ 0 w 318978"/>
              <a:gd name="connsiteY0" fmla="*/ 617 h 648793"/>
              <a:gd name="connsiteX1" fmla="*/ 318978 w 318978"/>
              <a:gd name="connsiteY1" fmla="*/ 93670 h 648793"/>
              <a:gd name="connsiteX2" fmla="*/ 304800 w 318978"/>
              <a:gd name="connsiteY2" fmla="*/ 648793 h 648793"/>
              <a:gd name="connsiteX0" fmla="*/ 0 w 304800"/>
              <a:gd name="connsiteY0" fmla="*/ 38906 h 687082"/>
              <a:gd name="connsiteX1" fmla="*/ 302937 w 304800"/>
              <a:gd name="connsiteY1" fmla="*/ 47944 h 687082"/>
              <a:gd name="connsiteX2" fmla="*/ 304800 w 304800"/>
              <a:gd name="connsiteY2" fmla="*/ 687082 h 687082"/>
              <a:gd name="connsiteX0" fmla="*/ 0 w 304800"/>
              <a:gd name="connsiteY0" fmla="*/ 8195 h 656371"/>
              <a:gd name="connsiteX1" fmla="*/ 302937 w 304800"/>
              <a:gd name="connsiteY1" fmla="*/ 17233 h 656371"/>
              <a:gd name="connsiteX2" fmla="*/ 304800 w 304800"/>
              <a:gd name="connsiteY2" fmla="*/ 656371 h 656371"/>
              <a:gd name="connsiteX0" fmla="*/ 0 w 304800"/>
              <a:gd name="connsiteY0" fmla="*/ 30567 h 678743"/>
              <a:gd name="connsiteX1" fmla="*/ 302937 w 304800"/>
              <a:gd name="connsiteY1" fmla="*/ 39605 h 678743"/>
              <a:gd name="connsiteX2" fmla="*/ 304800 w 304800"/>
              <a:gd name="connsiteY2" fmla="*/ 678743 h 678743"/>
              <a:gd name="connsiteX0" fmla="*/ 0 w 317493"/>
              <a:gd name="connsiteY0" fmla="*/ 192217 h 840393"/>
              <a:gd name="connsiteX1" fmla="*/ 302937 w 317493"/>
              <a:gd name="connsiteY1" fmla="*/ 201255 h 840393"/>
              <a:gd name="connsiteX2" fmla="*/ 304800 w 317493"/>
              <a:gd name="connsiteY2" fmla="*/ 840393 h 840393"/>
              <a:gd name="connsiteX0" fmla="*/ 0 w 309326"/>
              <a:gd name="connsiteY0" fmla="*/ 73318 h 721494"/>
              <a:gd name="connsiteX1" fmla="*/ 290104 w 309326"/>
              <a:gd name="connsiteY1" fmla="*/ 264390 h 721494"/>
              <a:gd name="connsiteX2" fmla="*/ 304800 w 309326"/>
              <a:gd name="connsiteY2" fmla="*/ 721494 h 721494"/>
              <a:gd name="connsiteX0" fmla="*/ 0 w 309326"/>
              <a:gd name="connsiteY0" fmla="*/ 63735 h 711911"/>
              <a:gd name="connsiteX1" fmla="*/ 290104 w 309326"/>
              <a:gd name="connsiteY1" fmla="*/ 254807 h 711911"/>
              <a:gd name="connsiteX2" fmla="*/ 304800 w 309326"/>
              <a:gd name="connsiteY2" fmla="*/ 711911 h 711911"/>
              <a:gd name="connsiteX0" fmla="*/ 0 w 311150"/>
              <a:gd name="connsiteY0" fmla="*/ 0 h 900224"/>
              <a:gd name="connsiteX1" fmla="*/ 290104 w 311150"/>
              <a:gd name="connsiteY1" fmla="*/ 191072 h 900224"/>
              <a:gd name="connsiteX2" fmla="*/ 288759 w 311150"/>
              <a:gd name="connsiteY2" fmla="*/ 900224 h 900224"/>
              <a:gd name="connsiteX0" fmla="*/ 0 w 288759"/>
              <a:gd name="connsiteY0" fmla="*/ 15143 h 915367"/>
              <a:gd name="connsiteX1" fmla="*/ 235563 w 288759"/>
              <a:gd name="connsiteY1" fmla="*/ 80189 h 915367"/>
              <a:gd name="connsiteX2" fmla="*/ 288759 w 288759"/>
              <a:gd name="connsiteY2" fmla="*/ 915367 h 915367"/>
              <a:gd name="connsiteX0" fmla="*/ 0 w 288759"/>
              <a:gd name="connsiteY0" fmla="*/ 0 h 900224"/>
              <a:gd name="connsiteX1" fmla="*/ 235563 w 288759"/>
              <a:gd name="connsiteY1" fmla="*/ 121058 h 900224"/>
              <a:gd name="connsiteX2" fmla="*/ 288759 w 288759"/>
              <a:gd name="connsiteY2" fmla="*/ 900224 h 900224"/>
              <a:gd name="connsiteX0" fmla="*/ 0 w 282342"/>
              <a:gd name="connsiteY0" fmla="*/ 0 h 1082262"/>
              <a:gd name="connsiteX1" fmla="*/ 235563 w 282342"/>
              <a:gd name="connsiteY1" fmla="*/ 121058 h 1082262"/>
              <a:gd name="connsiteX2" fmla="*/ 282342 w 282342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4460"/>
              <a:gd name="connsiteY0" fmla="*/ 0 h 1082262"/>
              <a:gd name="connsiteX1" fmla="*/ 235563 w 284460"/>
              <a:gd name="connsiteY1" fmla="*/ 121058 h 1082262"/>
              <a:gd name="connsiteX2" fmla="*/ 282342 w 284460"/>
              <a:gd name="connsiteY2" fmla="*/ 1082262 h 1082262"/>
              <a:gd name="connsiteX0" fmla="*/ 0 w 284460"/>
              <a:gd name="connsiteY0" fmla="*/ 0 h 1012248"/>
              <a:gd name="connsiteX1" fmla="*/ 235563 w 284460"/>
              <a:gd name="connsiteY1" fmla="*/ 121058 h 1012248"/>
              <a:gd name="connsiteX2" fmla="*/ 282342 w 284460"/>
              <a:gd name="connsiteY2" fmla="*/ 1012248 h 10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460" h="1012248">
                <a:moveTo>
                  <a:pt x="0" y="0"/>
                </a:moveTo>
                <a:cubicBezTo>
                  <a:pt x="79753" y="26701"/>
                  <a:pt x="188506" y="-47650"/>
                  <a:pt x="235563" y="121058"/>
                </a:cubicBezTo>
                <a:cubicBezTo>
                  <a:pt x="282620" y="289766"/>
                  <a:pt x="288756" y="455163"/>
                  <a:pt x="282342" y="1012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Line 56"/>
          <p:cNvSpPr>
            <a:spLocks noChangeShapeType="1"/>
          </p:cNvSpPr>
          <p:nvPr/>
        </p:nvSpPr>
        <p:spPr bwMode="auto">
          <a:xfrm flipH="1" flipV="1">
            <a:off x="347748" y="4002133"/>
            <a:ext cx="291635" cy="237773"/>
          </a:xfrm>
          <a:custGeom>
            <a:avLst/>
            <a:gdLst>
              <a:gd name="T0" fmla="*/ 0 w 318978"/>
              <a:gd name="T1" fmla="*/ 39574 h 615213"/>
              <a:gd name="T2" fmla="*/ 334810 w 318978"/>
              <a:gd name="T3" fmla="*/ 423577 h 615213"/>
              <a:gd name="T4" fmla="*/ 319928 w 318978"/>
              <a:gd name="T5" fmla="*/ 4336662 h 615213"/>
              <a:gd name="T6" fmla="*/ 0 60000 65536"/>
              <a:gd name="T7" fmla="*/ 0 60000 65536"/>
              <a:gd name="T8" fmla="*/ 0 60000 65536"/>
              <a:gd name="connsiteX0" fmla="*/ 0 w 318978"/>
              <a:gd name="connsiteY0" fmla="*/ 642 h 620528"/>
              <a:gd name="connsiteX1" fmla="*/ 318978 w 318978"/>
              <a:gd name="connsiteY1" fmla="*/ 65405 h 620528"/>
              <a:gd name="connsiteX2" fmla="*/ 304800 w 318978"/>
              <a:gd name="connsiteY2" fmla="*/ 620528 h 620528"/>
              <a:gd name="connsiteX0" fmla="*/ 0 w 318978"/>
              <a:gd name="connsiteY0" fmla="*/ 0 h 648176"/>
              <a:gd name="connsiteX1" fmla="*/ 318978 w 318978"/>
              <a:gd name="connsiteY1" fmla="*/ 93053 h 648176"/>
              <a:gd name="connsiteX2" fmla="*/ 304800 w 318978"/>
              <a:gd name="connsiteY2" fmla="*/ 648176 h 648176"/>
              <a:gd name="connsiteX0" fmla="*/ 0 w 318978"/>
              <a:gd name="connsiteY0" fmla="*/ 617 h 648793"/>
              <a:gd name="connsiteX1" fmla="*/ 318978 w 318978"/>
              <a:gd name="connsiteY1" fmla="*/ 93670 h 648793"/>
              <a:gd name="connsiteX2" fmla="*/ 304800 w 318978"/>
              <a:gd name="connsiteY2" fmla="*/ 648793 h 648793"/>
              <a:gd name="connsiteX0" fmla="*/ 0 w 304800"/>
              <a:gd name="connsiteY0" fmla="*/ 38906 h 687082"/>
              <a:gd name="connsiteX1" fmla="*/ 302937 w 304800"/>
              <a:gd name="connsiteY1" fmla="*/ 47944 h 687082"/>
              <a:gd name="connsiteX2" fmla="*/ 304800 w 304800"/>
              <a:gd name="connsiteY2" fmla="*/ 687082 h 687082"/>
              <a:gd name="connsiteX0" fmla="*/ 0 w 304800"/>
              <a:gd name="connsiteY0" fmla="*/ 8195 h 656371"/>
              <a:gd name="connsiteX1" fmla="*/ 302937 w 304800"/>
              <a:gd name="connsiteY1" fmla="*/ 17233 h 656371"/>
              <a:gd name="connsiteX2" fmla="*/ 304800 w 304800"/>
              <a:gd name="connsiteY2" fmla="*/ 656371 h 656371"/>
              <a:gd name="connsiteX0" fmla="*/ 0 w 304800"/>
              <a:gd name="connsiteY0" fmla="*/ 30567 h 678743"/>
              <a:gd name="connsiteX1" fmla="*/ 302937 w 304800"/>
              <a:gd name="connsiteY1" fmla="*/ 39605 h 678743"/>
              <a:gd name="connsiteX2" fmla="*/ 304800 w 304800"/>
              <a:gd name="connsiteY2" fmla="*/ 678743 h 678743"/>
              <a:gd name="connsiteX0" fmla="*/ 0 w 317493"/>
              <a:gd name="connsiteY0" fmla="*/ 192217 h 840393"/>
              <a:gd name="connsiteX1" fmla="*/ 302937 w 317493"/>
              <a:gd name="connsiteY1" fmla="*/ 201255 h 840393"/>
              <a:gd name="connsiteX2" fmla="*/ 304800 w 317493"/>
              <a:gd name="connsiteY2" fmla="*/ 840393 h 840393"/>
              <a:gd name="connsiteX0" fmla="*/ 0 w 309326"/>
              <a:gd name="connsiteY0" fmla="*/ 73318 h 721494"/>
              <a:gd name="connsiteX1" fmla="*/ 290104 w 309326"/>
              <a:gd name="connsiteY1" fmla="*/ 264390 h 721494"/>
              <a:gd name="connsiteX2" fmla="*/ 304800 w 309326"/>
              <a:gd name="connsiteY2" fmla="*/ 721494 h 721494"/>
              <a:gd name="connsiteX0" fmla="*/ 0 w 309326"/>
              <a:gd name="connsiteY0" fmla="*/ 63735 h 711911"/>
              <a:gd name="connsiteX1" fmla="*/ 290104 w 309326"/>
              <a:gd name="connsiteY1" fmla="*/ 254807 h 711911"/>
              <a:gd name="connsiteX2" fmla="*/ 304800 w 309326"/>
              <a:gd name="connsiteY2" fmla="*/ 711911 h 711911"/>
              <a:gd name="connsiteX0" fmla="*/ 0 w 311150"/>
              <a:gd name="connsiteY0" fmla="*/ 0 h 900224"/>
              <a:gd name="connsiteX1" fmla="*/ 290104 w 311150"/>
              <a:gd name="connsiteY1" fmla="*/ 191072 h 900224"/>
              <a:gd name="connsiteX2" fmla="*/ 288759 w 311150"/>
              <a:gd name="connsiteY2" fmla="*/ 900224 h 900224"/>
              <a:gd name="connsiteX0" fmla="*/ 0 w 288759"/>
              <a:gd name="connsiteY0" fmla="*/ 15143 h 915367"/>
              <a:gd name="connsiteX1" fmla="*/ 235563 w 288759"/>
              <a:gd name="connsiteY1" fmla="*/ 80189 h 915367"/>
              <a:gd name="connsiteX2" fmla="*/ 288759 w 288759"/>
              <a:gd name="connsiteY2" fmla="*/ 915367 h 915367"/>
              <a:gd name="connsiteX0" fmla="*/ 0 w 288759"/>
              <a:gd name="connsiteY0" fmla="*/ 0 h 900224"/>
              <a:gd name="connsiteX1" fmla="*/ 235563 w 288759"/>
              <a:gd name="connsiteY1" fmla="*/ 121058 h 900224"/>
              <a:gd name="connsiteX2" fmla="*/ 288759 w 288759"/>
              <a:gd name="connsiteY2" fmla="*/ 900224 h 900224"/>
              <a:gd name="connsiteX0" fmla="*/ 0 w 282342"/>
              <a:gd name="connsiteY0" fmla="*/ 0 h 1082262"/>
              <a:gd name="connsiteX1" fmla="*/ 235563 w 282342"/>
              <a:gd name="connsiteY1" fmla="*/ 121058 h 1082262"/>
              <a:gd name="connsiteX2" fmla="*/ 282342 w 282342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7068"/>
              <a:gd name="connsiteY0" fmla="*/ 0 h 1082262"/>
              <a:gd name="connsiteX1" fmla="*/ 235563 w 287068"/>
              <a:gd name="connsiteY1" fmla="*/ 121058 h 1082262"/>
              <a:gd name="connsiteX2" fmla="*/ 282342 w 287068"/>
              <a:gd name="connsiteY2" fmla="*/ 1082262 h 1082262"/>
              <a:gd name="connsiteX0" fmla="*/ 0 w 284460"/>
              <a:gd name="connsiteY0" fmla="*/ 0 h 1082262"/>
              <a:gd name="connsiteX1" fmla="*/ 235563 w 284460"/>
              <a:gd name="connsiteY1" fmla="*/ 121058 h 1082262"/>
              <a:gd name="connsiteX2" fmla="*/ 282342 w 284460"/>
              <a:gd name="connsiteY2" fmla="*/ 1082262 h 1082262"/>
              <a:gd name="connsiteX0" fmla="*/ 0 w 284460"/>
              <a:gd name="connsiteY0" fmla="*/ 0 h 1012248"/>
              <a:gd name="connsiteX1" fmla="*/ 235563 w 284460"/>
              <a:gd name="connsiteY1" fmla="*/ 121058 h 1012248"/>
              <a:gd name="connsiteX2" fmla="*/ 282342 w 284460"/>
              <a:gd name="connsiteY2" fmla="*/ 1012248 h 10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460" h="1012248">
                <a:moveTo>
                  <a:pt x="0" y="0"/>
                </a:moveTo>
                <a:cubicBezTo>
                  <a:pt x="79753" y="26701"/>
                  <a:pt x="188506" y="-47650"/>
                  <a:pt x="235563" y="121058"/>
                </a:cubicBezTo>
                <a:cubicBezTo>
                  <a:pt x="282620" y="289766"/>
                  <a:pt x="288756" y="455163"/>
                  <a:pt x="282342" y="1012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4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5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Efforts related to AEE analytical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62000"/>
            <a:ext cx="8773960" cy="5030461"/>
          </a:xfrm>
        </p:spPr>
        <p:txBody>
          <a:bodyPr/>
          <a:lstStyle/>
          <a:p>
            <a:pPr lvl="0"/>
            <a:r>
              <a:rPr lang="en-US" sz="2400" dirty="0" smtClean="0"/>
              <a:t>AEDT </a:t>
            </a:r>
            <a:endParaRPr lang="en-US" sz="3200" dirty="0"/>
          </a:p>
          <a:p>
            <a:pPr lvl="1"/>
            <a:r>
              <a:rPr lang="en-US" sz="2000" dirty="0" smtClean="0"/>
              <a:t>AEDT Development </a:t>
            </a:r>
          </a:p>
          <a:p>
            <a:pPr lvl="1"/>
            <a:r>
              <a:rPr lang="en-US" sz="2000" dirty="0" smtClean="0"/>
              <a:t>Methods </a:t>
            </a:r>
            <a:r>
              <a:rPr lang="en-US" sz="2000" dirty="0"/>
              <a:t>to accurately capture operational procedures</a:t>
            </a:r>
            <a:endParaRPr lang="en-US" sz="2800" dirty="0"/>
          </a:p>
          <a:p>
            <a:pPr lvl="0"/>
            <a:r>
              <a:rPr lang="en-US" sz="2400" dirty="0" smtClean="0"/>
              <a:t>APMT-Economics</a:t>
            </a:r>
            <a:endParaRPr lang="en-US" sz="3200" dirty="0"/>
          </a:p>
          <a:p>
            <a:r>
              <a:rPr lang="en-US" sz="2400" dirty="0"/>
              <a:t>Aircraft performance analysis </a:t>
            </a:r>
            <a:endParaRPr lang="en-US" sz="2400" dirty="0" smtClean="0"/>
          </a:p>
          <a:p>
            <a:r>
              <a:rPr lang="en-US" sz="2400" dirty="0" smtClean="0"/>
              <a:t>Rapid, </a:t>
            </a:r>
            <a:r>
              <a:rPr lang="en-US" sz="2400" dirty="0" err="1" smtClean="0"/>
              <a:t>fleetwide</a:t>
            </a:r>
            <a:r>
              <a:rPr lang="en-US" sz="2400" dirty="0" smtClean="0"/>
              <a:t>, environmental modeling tools</a:t>
            </a:r>
            <a:endParaRPr lang="en-US" sz="2400" dirty="0"/>
          </a:p>
          <a:p>
            <a:pPr lvl="0"/>
            <a:r>
              <a:rPr lang="en-US" sz="2400" dirty="0" smtClean="0"/>
              <a:t>APMT-Impacts</a:t>
            </a:r>
          </a:p>
          <a:p>
            <a:pPr lvl="1"/>
            <a:r>
              <a:rPr lang="en-US" sz="2000" dirty="0" smtClean="0"/>
              <a:t>Covered </a:t>
            </a:r>
            <a:r>
              <a:rPr lang="en-US" sz="2000" dirty="0"/>
              <a:t>by noise and </a:t>
            </a:r>
            <a:r>
              <a:rPr lang="en-US" sz="2000" dirty="0" smtClean="0"/>
              <a:t>emissions briefings</a:t>
            </a:r>
            <a:endParaRPr lang="en-US" sz="2800" dirty="0"/>
          </a:p>
          <a:p>
            <a:pPr lvl="0"/>
            <a:r>
              <a:rPr lang="en-US" sz="2400" dirty="0" smtClean="0"/>
              <a:t>Alternative fuels analysis 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overed in alt fuels briefing</a:t>
            </a:r>
            <a:endParaRPr lang="en-US" sz="28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5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9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AEDT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9728" y="919402"/>
            <a:ext cx="4047472" cy="50304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0" dirty="0" smtClean="0"/>
              <a:t>AEDT 2a release: </a:t>
            </a:r>
            <a:br>
              <a:rPr lang="en-US" sz="2400" b="0" dirty="0" smtClean="0"/>
            </a:br>
            <a:r>
              <a:rPr lang="en-US" sz="2400" b="0" dirty="0" smtClean="0"/>
              <a:t>March </a:t>
            </a:r>
            <a:r>
              <a:rPr lang="en-US" sz="2400" b="0" dirty="0"/>
              <a:t>2012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AEDT2a Service </a:t>
            </a:r>
            <a:r>
              <a:rPr lang="en-US" sz="2400" b="0" dirty="0"/>
              <a:t>Pack </a:t>
            </a:r>
            <a:r>
              <a:rPr lang="en-US" sz="2400" b="0" dirty="0" smtClean="0"/>
              <a:t>2 release: </a:t>
            </a:r>
            <a:r>
              <a:rPr lang="en-US" sz="2400" b="0" dirty="0"/>
              <a:t>Feb. 2014 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AEDT2b Design Review Group (DRG) Evaluation: Dec 2014 - April 2015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AEDT2b code freeze: April 22, 2015</a:t>
            </a:r>
          </a:p>
          <a:p>
            <a:pPr>
              <a:spcBef>
                <a:spcPts val="600"/>
              </a:spcBef>
            </a:pPr>
            <a:endParaRPr lang="en-US" sz="800" b="0" dirty="0"/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AEDT2b release: </a:t>
            </a:r>
            <a:br>
              <a:rPr lang="en-US" sz="2400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May 29, 2015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343400" cy="282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0785"/>
            <a:ext cx="4343400" cy="268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1932" y="312420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99"/>
                </a:solidFill>
                <a:cs typeface="Calibri" pitchFamily="34" charset="0"/>
              </a:rPr>
              <a:t>AEDT </a:t>
            </a:r>
            <a:r>
              <a:rPr lang="en-US" b="1" dirty="0" smtClean="0">
                <a:solidFill>
                  <a:srgbClr val="333399"/>
                </a:solidFill>
                <a:cs typeface="Calibri" pitchFamily="34" charset="0"/>
              </a:rPr>
              <a:t>2b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114756" y="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99"/>
                </a:solidFill>
                <a:cs typeface="Calibri" pitchFamily="34" charset="0"/>
              </a:rPr>
              <a:t>AEDT </a:t>
            </a:r>
            <a:r>
              <a:rPr lang="en-US" b="1" dirty="0" smtClean="0">
                <a:solidFill>
                  <a:srgbClr val="333399"/>
                </a:solidFill>
                <a:cs typeface="Calibri" pitchFamily="34" charset="0"/>
              </a:rPr>
              <a:t>2a</a:t>
            </a:r>
            <a:endParaRPr lang="en-US" b="1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6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1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Planning to AEDT 2b release date (May 29)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95300" y="685800"/>
            <a:ext cx="8050213" cy="510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AEDT development relies on the Scrum Agile methodology </a:t>
            </a:r>
          </a:p>
          <a:p>
            <a:pPr lvl="1" eaLnBrk="1" hangingPunct="1"/>
            <a:r>
              <a:rPr lang="en-US" sz="1800" dirty="0" smtClean="0"/>
              <a:t>New product release to stakeholders feedback group every 3 weeks</a:t>
            </a:r>
          </a:p>
          <a:p>
            <a:pPr lvl="1" eaLnBrk="1" hangingPunct="1"/>
            <a:r>
              <a:rPr lang="en-US" sz="1800" dirty="0" smtClean="0"/>
              <a:t>Flexibility in planning allows responding to feedback received</a:t>
            </a:r>
          </a:p>
          <a:p>
            <a:pPr lvl="1" eaLnBrk="1" hangingPunct="1"/>
            <a:r>
              <a:rPr lang="en-US" sz="1800" dirty="0" smtClean="0"/>
              <a:t>Test driven development facilitates the product’s quality control (QC)</a:t>
            </a:r>
          </a:p>
          <a:p>
            <a:pPr eaLnBrk="1" hangingPunct="1"/>
            <a:r>
              <a:rPr lang="en-US" sz="2400" dirty="0" smtClean="0"/>
              <a:t>Short development cycles allow review and calibration of upcoming development efforts</a:t>
            </a:r>
          </a:p>
          <a:p>
            <a:pPr lvl="1" eaLnBrk="1" hangingPunct="1"/>
            <a:r>
              <a:rPr lang="en-US" sz="1800" dirty="0" smtClean="0"/>
              <a:t>Planning can readily respond to changes in development pace, unforeseen issues, or priorities changes</a:t>
            </a:r>
          </a:p>
          <a:p>
            <a:pPr lvl="1" eaLnBrk="1" hangingPunct="1"/>
            <a:r>
              <a:rPr lang="en-US" sz="1800" dirty="0" smtClean="0"/>
              <a:t>Added flexibility allows balancing of tasks and resources in the context of the overall development plan and timeline</a:t>
            </a:r>
          </a:p>
          <a:p>
            <a:pPr eaLnBrk="1" hangingPunct="1"/>
            <a:r>
              <a:rPr lang="en-US" sz="2400" dirty="0" smtClean="0"/>
              <a:t>Stakeholder Feedback Group and Design Review Group involvement provides independent real-world feedback to the development team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7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 QC and Improvements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95300" y="838200"/>
            <a:ext cx="8050213" cy="5105400"/>
          </a:xfrm>
        </p:spPr>
        <p:txBody>
          <a:bodyPr/>
          <a:lstStyle/>
          <a:p>
            <a:pPr eaLnBrk="1" hangingPunct="1"/>
            <a:r>
              <a:rPr lang="en-US" sz="2400" smtClean="0"/>
              <a:t>AEDT is going to both replace and improve upon the legacy environmental tools</a:t>
            </a:r>
          </a:p>
          <a:p>
            <a:pPr lvl="1" eaLnBrk="1" hangingPunct="1"/>
            <a:r>
              <a:rPr lang="en-US" sz="1800" smtClean="0"/>
              <a:t>Extensive testing and comparison to legacy tools output has uncovered unnoticed issues in the legacy applications (e.g. handling of runway elevation in INM, takeoff ground roll emissions distribution in EDMS)</a:t>
            </a:r>
          </a:p>
          <a:p>
            <a:pPr lvl="1" eaLnBrk="1" hangingPunct="1"/>
            <a:r>
              <a:rPr lang="en-US" sz="1800" smtClean="0"/>
              <a:t>Implementation of new integrated modeling approaches allows the tool to calculate aircraft performance in all regimes of flight from departure to arrival gate</a:t>
            </a:r>
          </a:p>
          <a:p>
            <a:pPr lvl="1" eaLnBrk="1" hangingPunct="1"/>
            <a:r>
              <a:rPr lang="en-US" sz="1800" smtClean="0"/>
              <a:t>Leveraging of new hardware and software technologies (distributed processing, database servers, and GIS) expands the tools ability to handle larger studies with greater volumes of higher detail data</a:t>
            </a:r>
          </a:p>
          <a:p>
            <a:pPr eaLnBrk="1" hangingPunct="1"/>
            <a:r>
              <a:rPr lang="en-US" sz="2400" smtClean="0"/>
              <a:t>External review groups provide independent testing of workflows and functionality and a two-way communication channel with the user base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8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03225" y="76200"/>
            <a:ext cx="8472488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Post Release Planning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95300" y="696913"/>
            <a:ext cx="8050213" cy="5181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Service Pack contingency plan</a:t>
            </a:r>
          </a:p>
          <a:p>
            <a:pPr lvl="1" eaLnBrk="1" hangingPunct="1"/>
            <a:r>
              <a:rPr lang="en-US" sz="1800" dirty="0" smtClean="0"/>
              <a:t>Plans are in place in case issues and/or deficiencies are uncovered after the official release of the software despite all planning and QA/QC procedures</a:t>
            </a:r>
          </a:p>
          <a:p>
            <a:pPr eaLnBrk="1" hangingPunct="1"/>
            <a:r>
              <a:rPr lang="en-US" sz="2400" dirty="0" smtClean="0"/>
              <a:t>AEDT 2b development projects</a:t>
            </a:r>
          </a:p>
          <a:p>
            <a:pPr lvl="1" eaLnBrk="1" hangingPunct="1"/>
            <a:r>
              <a:rPr lang="en-US" sz="1800" dirty="0" smtClean="0"/>
              <a:t>Following the release of the tool additional functionalities will be tackled in the form of smaller and focused development projects</a:t>
            </a:r>
          </a:p>
          <a:p>
            <a:pPr lvl="1" eaLnBrk="1" hangingPunct="1"/>
            <a:r>
              <a:rPr lang="en-US" sz="1800" dirty="0" smtClean="0"/>
              <a:t>Three such projects are currently planned</a:t>
            </a:r>
          </a:p>
          <a:p>
            <a:pPr lvl="2" eaLnBrk="1" hangingPunct="1"/>
            <a:r>
              <a:rPr lang="en-US" sz="1700" i="1" u="sng" dirty="0" smtClean="0"/>
              <a:t>High fidelity weather full flight modeling project</a:t>
            </a:r>
            <a:r>
              <a:rPr lang="en-US" sz="1700" dirty="0" smtClean="0"/>
              <a:t> - aimed at assessing  AEDT input data methods and required software modifications, as well as performing validation via CFDR data</a:t>
            </a:r>
          </a:p>
          <a:p>
            <a:pPr lvl="2" eaLnBrk="1" hangingPunct="1"/>
            <a:r>
              <a:rPr lang="en-US" sz="1700" i="1" u="sng" dirty="0" smtClean="0"/>
              <a:t>AEDT sensor path modeling development</a:t>
            </a:r>
            <a:r>
              <a:rPr lang="en-US" sz="1700" dirty="0" smtClean="0"/>
              <a:t> – aimed at implementing BADA 4 modeling with high fidelity weather for sensor path trajectories</a:t>
            </a:r>
          </a:p>
          <a:p>
            <a:pPr lvl="2" eaLnBrk="1" hangingPunct="1"/>
            <a:r>
              <a:rPr lang="en-US" sz="1700" i="1" u="sng" dirty="0" smtClean="0"/>
              <a:t>Flight performance modeling improvements based on airline data</a:t>
            </a:r>
            <a:r>
              <a:rPr lang="en-US" sz="1700" dirty="0" smtClean="0"/>
              <a:t> - research project focusing on key performance related parameters such as </a:t>
            </a:r>
            <a:r>
              <a:rPr lang="en-US" sz="1800" dirty="0" smtClean="0"/>
              <a:t>takeoff weight and reduced takeoff thrust</a:t>
            </a:r>
            <a:endParaRPr lang="en-US" sz="1700" i="1" u="sng" dirty="0" smtClean="0"/>
          </a:p>
          <a:p>
            <a:pPr lvl="2" eaLnBrk="1" hangingPunct="1"/>
            <a:endParaRPr lang="en-US" sz="1800" i="1" u="sng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EC2E8D44-CF14-4A5F-9DA3-01EF5F2D5A29}" type="slidenum">
              <a:rPr lang="en-US" sz="1200" b="1">
                <a:solidFill>
                  <a:srgbClr val="FFFFFF"/>
                </a:solidFill>
              </a:rPr>
              <a:pPr algn="r"/>
              <a:t>9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E6F910-A31F-4950-9065-61834FA2C948}"/>
</file>

<file path=customXml/itemProps2.xml><?xml version="1.0" encoding="utf-8"?>
<ds:datastoreItem xmlns:ds="http://schemas.openxmlformats.org/officeDocument/2006/customXml" ds:itemID="{A529B3A9-1D45-4475-A5CF-BE48B87E6E5C}"/>
</file>

<file path=customXml/itemProps3.xml><?xml version="1.0" encoding="utf-8"?>
<ds:datastoreItem xmlns:ds="http://schemas.openxmlformats.org/officeDocument/2006/customXml" ds:itemID="{85F8F38D-9277-4F42-967C-6F1242F71535}"/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1860</Words>
  <Application>Microsoft Office PowerPoint</Application>
  <PresentationFormat>On-screen Show (4:3)</PresentationFormat>
  <Paragraphs>267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1_Custom Design</vt:lpstr>
      <vt:lpstr>2_Custom Design</vt:lpstr>
      <vt:lpstr>3_Custom Design</vt:lpstr>
      <vt:lpstr>Modeling &amp;  Tools Update</vt:lpstr>
      <vt:lpstr>Outline</vt:lpstr>
      <vt:lpstr>Tools and Analysis</vt:lpstr>
      <vt:lpstr>Solution Development and Interdependencies</vt:lpstr>
      <vt:lpstr>Efforts related to AEE analytical capabilities</vt:lpstr>
      <vt:lpstr>AEDT Development</vt:lpstr>
      <vt:lpstr>Planning to AEDT 2b release date (May 29)</vt:lpstr>
      <vt:lpstr>Tool QC and Improvements</vt:lpstr>
      <vt:lpstr>Post Release Planning</vt:lpstr>
      <vt:lpstr>Fuel Efficiency (FE) Metric Research</vt:lpstr>
      <vt:lpstr>Fuel Efficiency Metric Research - Approach</vt:lpstr>
      <vt:lpstr>Fuel Efficiency Metric Research - Current Status</vt:lpstr>
      <vt:lpstr>ASCENT Project 10:  Aircraft Technology Modeling and Assessment</vt:lpstr>
      <vt:lpstr>ASCENT Project 10:  Aircraft Technology Modeling and Assessment</vt:lpstr>
      <vt:lpstr>Tools and Analysis Roadmap</vt:lpstr>
      <vt:lpstr>CLEEN Technology Evaluation Flow Chart</vt:lpstr>
      <vt:lpstr>FY16/17 Analysis/Tools R&amp;D Direction</vt:lpstr>
      <vt:lpstr>Backup</vt:lpstr>
      <vt:lpstr>APMT-Economics</vt:lpstr>
      <vt:lpstr>Aircraft Performance Analysis (1 of 2)</vt:lpstr>
      <vt:lpstr>Aircraft Performance Analysis (2 of 2)</vt:lpstr>
      <vt:lpstr>ASCENT Projects to Improve Modeling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Area 6 – Environmentally and Energy Efficient Gate-to-Gate Aircraft Operations</dc:title>
  <dc:creator>Pat Moran</dc:creator>
  <cp:lastModifiedBy>Hileman, James (FAA)</cp:lastModifiedBy>
  <cp:revision>158</cp:revision>
  <dcterms:created xsi:type="dcterms:W3CDTF">2012-10-12T12:42:09Z</dcterms:created>
  <dcterms:modified xsi:type="dcterms:W3CDTF">2015-03-17T02:26:29Z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