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Override4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51" r:id="rId1"/>
    <p:sldMasterId id="2147483661" r:id="rId2"/>
    <p:sldMasterId id="2147483676" r:id="rId3"/>
  </p:sldMasterIdLst>
  <p:notesMasterIdLst>
    <p:notesMasterId r:id="rId14"/>
  </p:notesMasterIdLst>
  <p:handoutMasterIdLst>
    <p:handoutMasterId r:id="rId15"/>
  </p:handoutMasterIdLst>
  <p:sldIdLst>
    <p:sldId id="273" r:id="rId4"/>
    <p:sldId id="289" r:id="rId5"/>
    <p:sldId id="344" r:id="rId6"/>
    <p:sldId id="349" r:id="rId7"/>
    <p:sldId id="353" r:id="rId8"/>
    <p:sldId id="346" r:id="rId9"/>
    <p:sldId id="354" r:id="rId10"/>
    <p:sldId id="348" r:id="rId11"/>
    <p:sldId id="355" r:id="rId12"/>
    <p:sldId id="356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89"/>
            <p14:sldId id="344"/>
            <p14:sldId id="349"/>
            <p14:sldId id="353"/>
            <p14:sldId id="346"/>
            <p14:sldId id="354"/>
            <p14:sldId id="348"/>
            <p14:sldId id="355"/>
            <p14:sldId id="35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n Scata" initials="DS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1D2F68"/>
    <a:srgbClr val="CC0000"/>
    <a:srgbClr val="008000"/>
    <a:srgbClr val="663300"/>
    <a:srgbClr val="FF0000"/>
    <a:srgbClr val="FFFF99"/>
    <a:srgbClr val="FFCC00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1941" autoAdjust="0"/>
  </p:normalViewPr>
  <p:slideViewPr>
    <p:cSldViewPr snapToGrid="0">
      <p:cViewPr varScale="1">
        <p:scale>
          <a:sx n="62" d="100"/>
          <a:sy n="62" d="100"/>
        </p:scale>
        <p:origin x="-582" y="-78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2040" y="-126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http://spsites.volpe.dot.gov/RVT-1/rvt40/rvt41/Benefits/Shared%20Documents/Analysis/Round%202/Climate%20Action/Goals_and_Targets--LCCO2_climate_action_low-low_hardcodes_OIs_first_alt_fuels_2011-2015.xlsm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http://spsites.volpe.dot.gov/RVT-1/rvt40/rvt41/Benefits/Shared%20Documents/Analysis/Round%202/Climate%20Action/Goals_and_Targets--LCCO2_climate_action_high-high_hardcodes_OIs_first_alt_fuels_2011-2015.xlsm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http://spsites.volpe.dot.gov/RVT-1/rvt40/rvt41/Benefits/Shared%20Documents/Analysis/Round%202/REDAC/Goals_and_Targets--LCCO2_departures_only_climate_action_high-high_hardcodes_OIs_first_alt_fuels_2011-2015.xlsm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http://spsites.volpe.dot.gov/RVT-1/rvt40/rvt41/Benefits/Shared%20Documents/Analysis/Round%202/REDAC/Tech%20Adoption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127498182510157"/>
          <c:y val="2.2201154498713304E-2"/>
          <c:w val="0.77186784377808804"/>
          <c:h val="0.83843117463028138"/>
        </c:manualLayout>
      </c:layout>
      <c:areaChart>
        <c:grouping val="stacked"/>
        <c:varyColors val="0"/>
        <c:ser>
          <c:idx val="6"/>
          <c:order val="0"/>
          <c:tx>
            <c:strRef>
              <c:f>'Chart Data -- indexed'!$D$17</c:f>
              <c:strCache>
                <c:ptCount val="1"/>
                <c:pt idx="0">
                  <c:v>dummy</c:v>
                </c:pt>
              </c:strCache>
            </c:strRef>
          </c:tx>
          <c:spPr>
            <a:noFill/>
          </c:spPr>
          <c:cat>
            <c:numRef>
              <c:f>'Chart Data -- indexed'!$E$7:$Y$7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'Chart Data -- indexed'!$E$17:$AN$17</c:f>
              <c:numCache>
                <c:formatCode>#,##0</c:formatCode>
                <c:ptCount val="36"/>
                <c:pt idx="0">
                  <c:v>100</c:v>
                </c:pt>
                <c:pt idx="1">
                  <c:v>98.621617339394646</c:v>
                </c:pt>
                <c:pt idx="2">
                  <c:v>97.243234678789278</c:v>
                </c:pt>
                <c:pt idx="3">
                  <c:v>95.864852018183953</c:v>
                </c:pt>
                <c:pt idx="4">
                  <c:v>94.486469357578599</c:v>
                </c:pt>
                <c:pt idx="5">
                  <c:v>93.108086696973231</c:v>
                </c:pt>
                <c:pt idx="6">
                  <c:v>93.931702334604779</c:v>
                </c:pt>
                <c:pt idx="7">
                  <c:v>94.755317972236313</c:v>
                </c:pt>
                <c:pt idx="8">
                  <c:v>95.57893360986786</c:v>
                </c:pt>
                <c:pt idx="9">
                  <c:v>97.851303940305058</c:v>
                </c:pt>
                <c:pt idx="10">
                  <c:v>100.12367427074224</c:v>
                </c:pt>
                <c:pt idx="11">
                  <c:v>102.39604460117945</c:v>
                </c:pt>
                <c:pt idx="12">
                  <c:v>104.66841493161665</c:v>
                </c:pt>
                <c:pt idx="13">
                  <c:v>106.94078526205386</c:v>
                </c:pt>
                <c:pt idx="14">
                  <c:v>108.14151378599963</c:v>
                </c:pt>
                <c:pt idx="15">
                  <c:v>109.34224230994538</c:v>
                </c:pt>
                <c:pt idx="16">
                  <c:v>110.54297083389115</c:v>
                </c:pt>
                <c:pt idx="17">
                  <c:v>111.7436993578369</c:v>
                </c:pt>
                <c:pt idx="18">
                  <c:v>112.94442788178267</c:v>
                </c:pt>
                <c:pt idx="19">
                  <c:v>114.14515640572844</c:v>
                </c:pt>
                <c:pt idx="20">
                  <c:v>115.34588492967421</c:v>
                </c:pt>
                <c:pt idx="21">
                  <c:v>115.99777408606788</c:v>
                </c:pt>
                <c:pt idx="22">
                  <c:v>116.64966324246156</c:v>
                </c:pt>
                <c:pt idx="23">
                  <c:v>117.30155239885525</c:v>
                </c:pt>
                <c:pt idx="24">
                  <c:v>117.95344155524892</c:v>
                </c:pt>
                <c:pt idx="25">
                  <c:v>118.60533071164258</c:v>
                </c:pt>
                <c:pt idx="26">
                  <c:v>119.02771267482721</c:v>
                </c:pt>
                <c:pt idx="27">
                  <c:v>119.45009463801188</c:v>
                </c:pt>
                <c:pt idx="28">
                  <c:v>119.87247660119651</c:v>
                </c:pt>
                <c:pt idx="29">
                  <c:v>120.29485856438116</c:v>
                </c:pt>
                <c:pt idx="30">
                  <c:v>120.71724052756578</c:v>
                </c:pt>
                <c:pt idx="31">
                  <c:v>121.13962249075041</c:v>
                </c:pt>
                <c:pt idx="32">
                  <c:v>121.56200445393506</c:v>
                </c:pt>
                <c:pt idx="33">
                  <c:v>121.98438641711971</c:v>
                </c:pt>
                <c:pt idx="34">
                  <c:v>122.40676838030436</c:v>
                </c:pt>
                <c:pt idx="35">
                  <c:v>122.82915034348898</c:v>
                </c:pt>
              </c:numCache>
            </c:numRef>
          </c:val>
        </c:ser>
        <c:ser>
          <c:idx val="5"/>
          <c:order val="1"/>
          <c:tx>
            <c:strRef>
              <c:f>'Chart Data -- indexed'!$D$15</c:f>
              <c:strCache>
                <c:ptCount val="1"/>
                <c:pt idx="0">
                  <c:v>Alternative Fuels</c:v>
                </c:pt>
              </c:strCache>
            </c:strRef>
          </c:tx>
          <c:cat>
            <c:numRef>
              <c:f>'Chart Data -- indexed'!$E$7:$Y$7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'Chart Data -- indexed'!$E$15:$AN$15</c:f>
              <c:numCache>
                <c:formatCode>#,##0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0.80092234852567401</c:v>
                </c:pt>
                <c:pt idx="10">
                  <c:v>1.6018446970513622</c:v>
                </c:pt>
                <c:pt idx="11">
                  <c:v>2.4027670455770505</c:v>
                </c:pt>
                <c:pt idx="12">
                  <c:v>3.2036893941027387</c:v>
                </c:pt>
                <c:pt idx="13">
                  <c:v>4.0046117426283985</c:v>
                </c:pt>
                <c:pt idx="14">
                  <c:v>4.4755028238563597</c:v>
                </c:pt>
                <c:pt idx="15">
                  <c:v>4.9463939050843351</c:v>
                </c:pt>
                <c:pt idx="16">
                  <c:v>5.4172849863123105</c:v>
                </c:pt>
                <c:pt idx="17">
                  <c:v>5.8881760675403001</c:v>
                </c:pt>
                <c:pt idx="18">
                  <c:v>6.3590671487682613</c:v>
                </c:pt>
                <c:pt idx="19">
                  <c:v>6.8299582299962083</c:v>
                </c:pt>
                <c:pt idx="20">
                  <c:v>7.3008493112241837</c:v>
                </c:pt>
                <c:pt idx="21">
                  <c:v>7.7704933889043417</c:v>
                </c:pt>
                <c:pt idx="22">
                  <c:v>8.240137466584514</c:v>
                </c:pt>
                <c:pt idx="23">
                  <c:v>8.709781544264672</c:v>
                </c:pt>
                <c:pt idx="24">
                  <c:v>9.17942562194483</c:v>
                </c:pt>
                <c:pt idx="25">
                  <c:v>9.6490696996250165</c:v>
                </c:pt>
                <c:pt idx="26">
                  <c:v>10.1159818613623</c:v>
                </c:pt>
                <c:pt idx="27">
                  <c:v>10.582894023099584</c:v>
                </c:pt>
                <c:pt idx="28">
                  <c:v>11.049806184836896</c:v>
                </c:pt>
                <c:pt idx="29">
                  <c:v>11.516718346574166</c:v>
                </c:pt>
                <c:pt idx="30">
                  <c:v>11.983630508311464</c:v>
                </c:pt>
                <c:pt idx="31">
                  <c:v>12.450542670048748</c:v>
                </c:pt>
                <c:pt idx="32">
                  <c:v>12.917454831786046</c:v>
                </c:pt>
                <c:pt idx="33">
                  <c:v>13.384366993523315</c:v>
                </c:pt>
                <c:pt idx="34">
                  <c:v>13.851279155260613</c:v>
                </c:pt>
                <c:pt idx="35">
                  <c:v>14.318191316997911</c:v>
                </c:pt>
              </c:numCache>
            </c:numRef>
          </c:val>
        </c:ser>
        <c:ser>
          <c:idx val="4"/>
          <c:order val="2"/>
          <c:tx>
            <c:strRef>
              <c:f>'Chart Data -- indexed'!$D$14</c:f>
              <c:strCache>
                <c:ptCount val="1"/>
                <c:pt idx="0">
                  <c:v>Airframe and Engine Improvements</c:v>
                </c:pt>
              </c:strCache>
            </c:strRef>
          </c:tx>
          <c:spPr>
            <a:solidFill>
              <a:srgbClr val="8064A2"/>
            </a:solidFill>
          </c:spPr>
          <c:cat>
            <c:numRef>
              <c:f>'Chart Data -- indexed'!$E$7:$Y$7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'Chart Data -- indexed'!$E$14:$AN$14</c:f>
              <c:numCache>
                <c:formatCode>#,##0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0.12831910649005351</c:v>
                </c:pt>
                <c:pt idx="7">
                  <c:v>0.25663821298012124</c:v>
                </c:pt>
                <c:pt idx="8">
                  <c:v>0.38495731947016054</c:v>
                </c:pt>
                <c:pt idx="9">
                  <c:v>0.79502835755671697</c:v>
                </c:pt>
                <c:pt idx="10">
                  <c:v>1.2050993956432592</c:v>
                </c:pt>
                <c:pt idx="11">
                  <c:v>1.6151704337297872</c:v>
                </c:pt>
                <c:pt idx="12">
                  <c:v>2.025241471816301</c:v>
                </c:pt>
                <c:pt idx="13">
                  <c:v>2.4353125099028574</c:v>
                </c:pt>
                <c:pt idx="14">
                  <c:v>3.1124187726560706</c:v>
                </c:pt>
                <c:pt idx="15">
                  <c:v>3.7895250354092553</c:v>
                </c:pt>
                <c:pt idx="16">
                  <c:v>4.4666312981624543</c:v>
                </c:pt>
                <c:pt idx="17">
                  <c:v>5.1437375609156248</c:v>
                </c:pt>
                <c:pt idx="18">
                  <c:v>5.8208438236688238</c:v>
                </c:pt>
                <c:pt idx="19">
                  <c:v>6.4979500864220512</c:v>
                </c:pt>
                <c:pt idx="20">
                  <c:v>7.1750563491752217</c:v>
                </c:pt>
                <c:pt idx="21">
                  <c:v>8.6640286885355522</c:v>
                </c:pt>
                <c:pt idx="22">
                  <c:v>10.153001027895883</c:v>
                </c:pt>
                <c:pt idx="23">
                  <c:v>11.641973367256213</c:v>
                </c:pt>
                <c:pt idx="24">
                  <c:v>13.130945706616544</c:v>
                </c:pt>
                <c:pt idx="25">
                  <c:v>14.619918045976846</c:v>
                </c:pt>
                <c:pt idx="26">
                  <c:v>16.469995544855124</c:v>
                </c:pt>
                <c:pt idx="27">
                  <c:v>18.320073043733402</c:v>
                </c:pt>
                <c:pt idx="28">
                  <c:v>20.170150542611651</c:v>
                </c:pt>
                <c:pt idx="29">
                  <c:v>22.020228041489958</c:v>
                </c:pt>
                <c:pt idx="30">
                  <c:v>23.870305540368236</c:v>
                </c:pt>
                <c:pt idx="31">
                  <c:v>25.720383039246542</c:v>
                </c:pt>
                <c:pt idx="32">
                  <c:v>27.570460538124792</c:v>
                </c:pt>
                <c:pt idx="33">
                  <c:v>29.42053803700307</c:v>
                </c:pt>
                <c:pt idx="34">
                  <c:v>31.270615535881348</c:v>
                </c:pt>
                <c:pt idx="35">
                  <c:v>33.120693034759626</c:v>
                </c:pt>
              </c:numCache>
            </c:numRef>
          </c:val>
        </c:ser>
        <c:ser>
          <c:idx val="3"/>
          <c:order val="3"/>
          <c:tx>
            <c:strRef>
              <c:f>'Chart Data -- indexed'!$D$13</c:f>
              <c:strCache>
                <c:ptCount val="1"/>
                <c:pt idx="0">
                  <c:v>Operational Improvements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cat>
            <c:numRef>
              <c:f>'Chart Data -- indexed'!$E$7:$Y$7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'Chart Data -- indexed'!$E$13:$AN$13</c:f>
              <c:numCache>
                <c:formatCode>#,##0</c:formatCode>
                <c:ptCount val="36"/>
                <c:pt idx="0">
                  <c:v>0</c:v>
                </c:pt>
                <c:pt idx="1">
                  <c:v>2.1480094429492169E-2</c:v>
                </c:pt>
                <c:pt idx="2">
                  <c:v>4.2960188858998549E-2</c:v>
                </c:pt>
                <c:pt idx="3">
                  <c:v>6.4440283288476508E-2</c:v>
                </c:pt>
                <c:pt idx="4">
                  <c:v>8.5920377717954466E-2</c:v>
                </c:pt>
                <c:pt idx="5">
                  <c:v>0.10740047214747506</c:v>
                </c:pt>
                <c:pt idx="6">
                  <c:v>0.11484833733520361</c:v>
                </c:pt>
                <c:pt idx="7">
                  <c:v>0.1222962025229748</c:v>
                </c:pt>
                <c:pt idx="8">
                  <c:v>0.12974406771073177</c:v>
                </c:pt>
                <c:pt idx="9">
                  <c:v>0.29975429477472915</c:v>
                </c:pt>
                <c:pt idx="10">
                  <c:v>0.46976452183875494</c:v>
                </c:pt>
                <c:pt idx="11">
                  <c:v>0.63977474890275232</c:v>
                </c:pt>
                <c:pt idx="12">
                  <c:v>0.80978497596680654</c:v>
                </c:pt>
                <c:pt idx="13">
                  <c:v>0.97979520303080392</c:v>
                </c:pt>
                <c:pt idx="14">
                  <c:v>1.2905108275426045</c:v>
                </c:pt>
                <c:pt idx="15">
                  <c:v>1.6012264520544619</c:v>
                </c:pt>
                <c:pt idx="16">
                  <c:v>1.9119420765662625</c:v>
                </c:pt>
                <c:pt idx="17">
                  <c:v>2.2226577010780773</c:v>
                </c:pt>
                <c:pt idx="18">
                  <c:v>2.5333733255898778</c:v>
                </c:pt>
                <c:pt idx="19">
                  <c:v>2.8440889501016926</c:v>
                </c:pt>
                <c:pt idx="20">
                  <c:v>3.1548045746135074</c:v>
                </c:pt>
                <c:pt idx="21">
                  <c:v>3.3561623357473991</c:v>
                </c:pt>
                <c:pt idx="22">
                  <c:v>3.5575200968812055</c:v>
                </c:pt>
                <c:pt idx="23">
                  <c:v>3.7588778580150688</c:v>
                </c:pt>
                <c:pt idx="24">
                  <c:v>3.9602356191489037</c:v>
                </c:pt>
                <c:pt idx="25">
                  <c:v>4.1615933802827669</c:v>
                </c:pt>
                <c:pt idx="26">
                  <c:v>4.3384306652317548</c:v>
                </c:pt>
                <c:pt idx="27">
                  <c:v>4.5152679501807143</c:v>
                </c:pt>
                <c:pt idx="28">
                  <c:v>4.6921052351296737</c:v>
                </c:pt>
                <c:pt idx="29">
                  <c:v>4.8689425200786616</c:v>
                </c:pt>
                <c:pt idx="30">
                  <c:v>5.0457798050276494</c:v>
                </c:pt>
                <c:pt idx="31">
                  <c:v>5.2226170899765521</c:v>
                </c:pt>
                <c:pt idx="32">
                  <c:v>5.3994543749255683</c:v>
                </c:pt>
                <c:pt idx="33">
                  <c:v>5.5762916598745562</c:v>
                </c:pt>
                <c:pt idx="34">
                  <c:v>5.7531289448235157</c:v>
                </c:pt>
                <c:pt idx="35">
                  <c:v>5.9299662297725035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564480"/>
        <c:axId val="115963776"/>
      </c:areaChart>
      <c:barChart>
        <c:barDir val="col"/>
        <c:grouping val="clustered"/>
        <c:varyColors val="0"/>
        <c:ser>
          <c:idx val="19"/>
          <c:order val="9"/>
          <c:tx>
            <c:strRef>
              <c:f>'Chart Data -- indexed'!$D$18</c:f>
              <c:strCache>
                <c:ptCount val="1"/>
                <c:pt idx="0">
                  <c:v>Historical
('05-'10)</c:v>
                </c:pt>
              </c:strCache>
            </c:strRef>
          </c:tx>
          <c:spPr>
            <a:solidFill>
              <a:srgbClr val="F99F55">
                <a:alpha val="29804"/>
              </a:srgbClr>
            </a:solidFill>
            <a:ln w="28575">
              <a:noFill/>
            </a:ln>
          </c:spPr>
          <c:invertIfNegative val="0"/>
          <c:dLbls>
            <c:dLbl>
              <c:idx val="2"/>
              <c:layout>
                <c:manualLayout>
                  <c:x val="8.7474861096908333E-3"/>
                  <c:y val="5.6644379306601274E-2"/>
                </c:manualLayout>
              </c:layout>
              <c:spPr/>
              <c:txPr>
                <a:bodyPr/>
                <a:lstStyle/>
                <a:p>
                  <a:pPr>
                    <a:defRPr sz="1050" b="1" i="1">
                      <a:solidFill>
                        <a:schemeClr val="accent2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indexed'!$E$18:$AN$18</c:f>
              <c:numCache>
                <c:formatCode>#,##0</c:formatCode>
                <c:ptCount val="36"/>
                <c:pt idx="0">
                  <c:v>200</c:v>
                </c:pt>
                <c:pt idx="1">
                  <c:v>200</c:v>
                </c:pt>
                <c:pt idx="2">
                  <c:v>200</c:v>
                </c:pt>
                <c:pt idx="3">
                  <c:v>200</c:v>
                </c:pt>
                <c:pt idx="4">
                  <c:v>200</c:v>
                </c:pt>
                <c:pt idx="5">
                  <c:v>200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</c:numCache>
            </c:numRef>
          </c:val>
        </c:ser>
        <c:ser>
          <c:idx val="2"/>
          <c:order val="10"/>
          <c:tx>
            <c:strRef>
              <c:f>'Chart Data -- indexed'!$D$20</c:f>
              <c:strCache>
                <c:ptCount val="1"/>
                <c:pt idx="0">
                  <c:v>Projected
(2014-2040)</c:v>
                </c:pt>
              </c:strCache>
            </c:strRef>
          </c:tx>
          <c:spPr>
            <a:solidFill>
              <a:srgbClr val="C4BD97">
                <a:alpha val="26000"/>
              </a:srgbClr>
            </a:solidFill>
            <a:ln w="28575">
              <a:noFill/>
            </a:ln>
          </c:spPr>
          <c:invertIfNegative val="0"/>
          <c:dLbls>
            <c:dLbl>
              <c:idx val="23"/>
              <c:layout>
                <c:manualLayout>
                  <c:x val="-1.3198163203659552E-2"/>
                  <c:y val="0.7480661558569329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200" b="1" i="1" u="none" strike="noStrike" kern="1200" baseline="0">
                      <a:solidFill>
                        <a:srgbClr val="C0504D">
                          <a:lumMod val="75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 rtl="0">
                  <a:defRPr lang="en-US" sz="1600" b="1" i="1" u="none" strike="noStrike" kern="1200" baseline="0">
                    <a:solidFill>
                      <a:srgbClr val="C0504D">
                        <a:lumMod val="7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indexed'!$E$20:$AX$20</c:f>
              <c:numCache>
                <c:formatCode>#,##0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200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200</c:v>
                </c:pt>
                <c:pt idx="16">
                  <c:v>200</c:v>
                </c:pt>
                <c:pt idx="17">
                  <c:v>200</c:v>
                </c:pt>
                <c:pt idx="18">
                  <c:v>200</c:v>
                </c:pt>
                <c:pt idx="19">
                  <c:v>200</c:v>
                </c:pt>
                <c:pt idx="20">
                  <c:v>200</c:v>
                </c:pt>
                <c:pt idx="21">
                  <c:v>200</c:v>
                </c:pt>
                <c:pt idx="22">
                  <c:v>200</c:v>
                </c:pt>
                <c:pt idx="23">
                  <c:v>200</c:v>
                </c:pt>
                <c:pt idx="24">
                  <c:v>200</c:v>
                </c:pt>
                <c:pt idx="25">
                  <c:v>200</c:v>
                </c:pt>
                <c:pt idx="26">
                  <c:v>200</c:v>
                </c:pt>
                <c:pt idx="27">
                  <c:v>200</c:v>
                </c:pt>
                <c:pt idx="28">
                  <c:v>200</c:v>
                </c:pt>
                <c:pt idx="29">
                  <c:v>200</c:v>
                </c:pt>
                <c:pt idx="30">
                  <c:v>200</c:v>
                </c:pt>
                <c:pt idx="31">
                  <c:v>200</c:v>
                </c:pt>
                <c:pt idx="32">
                  <c:v>200</c:v>
                </c:pt>
                <c:pt idx="33">
                  <c:v>200</c:v>
                </c:pt>
                <c:pt idx="34">
                  <c:v>200</c:v>
                </c:pt>
                <c:pt idx="35">
                  <c:v>200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</c:numCache>
            </c:numRef>
          </c:val>
        </c:ser>
        <c:ser>
          <c:idx val="7"/>
          <c:order val="11"/>
          <c:tx>
            <c:strRef>
              <c:f>'Chart Data -- indexed'!$D$21</c:f>
              <c:strCache>
                <c:ptCount val="1"/>
                <c:pt idx="0">
                  <c:v>Extrapolated
(2041-2050)</c:v>
                </c:pt>
              </c:strCache>
            </c:strRef>
          </c:tx>
          <c:spPr>
            <a:solidFill>
              <a:srgbClr val="C0504D">
                <a:lumMod val="75000"/>
                <a:alpha val="26000"/>
              </a:srgbClr>
            </a:solidFill>
            <a:ln w="28575">
              <a:noFill/>
            </a:ln>
          </c:spPr>
          <c:invertIfNegative val="0"/>
          <c:dLbls>
            <c:dLbl>
              <c:idx val="41"/>
              <c:layout>
                <c:manualLayout>
                  <c:x val="-8.7987754691063683E-3"/>
                  <c:y val="0.73997895417199311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200" b="1" i="1" u="none" strike="noStrike" kern="1200" baseline="0">
                      <a:solidFill>
                        <a:srgbClr val="C0504D">
                          <a:lumMod val="75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 rtl="0">
                  <a:defRPr lang="en-US" sz="1600" b="1" i="1" u="none" strike="noStrike" kern="1200" baseline="0">
                    <a:solidFill>
                      <a:srgbClr val="C0504D">
                        <a:lumMod val="7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indexed'!$E$21:$AX$21</c:f>
              <c:numCache>
                <c:formatCode>#,##0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200</c:v>
                </c:pt>
                <c:pt idx="37">
                  <c:v>200</c:v>
                </c:pt>
                <c:pt idx="38">
                  <c:v>200</c:v>
                </c:pt>
                <c:pt idx="39">
                  <c:v>200</c:v>
                </c:pt>
                <c:pt idx="40">
                  <c:v>200</c:v>
                </c:pt>
                <c:pt idx="41">
                  <c:v>200</c:v>
                </c:pt>
                <c:pt idx="42">
                  <c:v>200</c:v>
                </c:pt>
                <c:pt idx="43">
                  <c:v>200</c:v>
                </c:pt>
                <c:pt idx="44">
                  <c:v>200</c:v>
                </c:pt>
                <c:pt idx="45">
                  <c:v>200</c:v>
                </c:pt>
              </c:numCache>
            </c:numRef>
          </c:val>
        </c:ser>
        <c:ser>
          <c:idx val="9"/>
          <c:order val="14"/>
          <c:tx>
            <c:strRef>
              <c:f>'Chart Data -- indexed'!$D$19</c:f>
              <c:strCache>
                <c:ptCount val="1"/>
                <c:pt idx="0">
                  <c:v>Estmtd.
('11-'13)</c:v>
                </c:pt>
              </c:strCache>
            </c:strRef>
          </c:tx>
          <c:spPr>
            <a:solidFill>
              <a:srgbClr val="9BBB59">
                <a:lumMod val="50000"/>
                <a:alpha val="26000"/>
              </a:srgbClr>
            </a:solidFill>
            <a:ln w="28575">
              <a:noFill/>
            </a:ln>
          </c:spPr>
          <c:invertIfNegative val="0"/>
          <c:dLbls>
            <c:dLbl>
              <c:idx val="7"/>
              <c:layout>
                <c:manualLayout>
                  <c:x val="4.4359985304867197E-3"/>
                  <c:y val="5.612730776353686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050" b="1" i="1" u="none" strike="noStrike" kern="1200" baseline="0">
                      <a:solidFill>
                        <a:srgbClr val="C0504D">
                          <a:lumMod val="75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 rtl="0">
                  <a:defRPr lang="en-US" sz="1400" b="1" i="1" u="none" strike="noStrike" kern="1200" baseline="0">
                    <a:solidFill>
                      <a:srgbClr val="C0504D">
                        <a:lumMod val="7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indexed'!$E$19:$AX$19</c:f>
              <c:numCache>
                <c:formatCode>#,##0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200</c:v>
                </c:pt>
                <c:pt idx="7">
                  <c:v>200</c:v>
                </c:pt>
                <c:pt idx="8">
                  <c:v>200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6246400"/>
        <c:axId val="116244480"/>
      </c:barChart>
      <c:lineChart>
        <c:grouping val="standard"/>
        <c:varyColors val="0"/>
        <c:ser>
          <c:idx val="0"/>
          <c:order val="4"/>
          <c:tx>
            <c:strRef>
              <c:f>'Chart Data -- indexed'!$D$12</c:f>
              <c:strCache>
                <c:ptCount val="1"/>
                <c:pt idx="0">
                  <c:v>Baseline 
Scenario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'Chart Data -- indexed'!$E$7:$AX$7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indexed'!$E$12:$AN$12</c:f>
              <c:numCache>
                <c:formatCode>#,##0</c:formatCode>
                <c:ptCount val="36"/>
                <c:pt idx="0">
                  <c:v>100</c:v>
                </c:pt>
                <c:pt idx="1">
                  <c:v>98.643097433824138</c:v>
                </c:pt>
                <c:pt idx="2">
                  <c:v>97.286194867648277</c:v>
                </c:pt>
                <c:pt idx="3">
                  <c:v>95.929292301472429</c:v>
                </c:pt>
                <c:pt idx="4">
                  <c:v>94.572389735296554</c:v>
                </c:pt>
                <c:pt idx="5">
                  <c:v>93.215487169120706</c:v>
                </c:pt>
                <c:pt idx="6">
                  <c:v>94.174869778430036</c:v>
                </c:pt>
                <c:pt idx="7">
                  <c:v>95.134252387739409</c:v>
                </c:pt>
                <c:pt idx="8">
                  <c:v>96.093634997048753</c:v>
                </c:pt>
                <c:pt idx="9">
                  <c:v>99.747008941162179</c:v>
                </c:pt>
                <c:pt idx="10">
                  <c:v>103.40038288527562</c:v>
                </c:pt>
                <c:pt idx="11">
                  <c:v>107.05375682938904</c:v>
                </c:pt>
                <c:pt idx="12">
                  <c:v>110.7071307735025</c:v>
                </c:pt>
                <c:pt idx="13">
                  <c:v>114.36050471761592</c:v>
                </c:pt>
                <c:pt idx="14">
                  <c:v>117.01994621005467</c:v>
                </c:pt>
                <c:pt idx="15">
                  <c:v>119.67938770249343</c:v>
                </c:pt>
                <c:pt idx="16">
                  <c:v>122.33882919493217</c:v>
                </c:pt>
                <c:pt idx="17">
                  <c:v>124.9982706873709</c:v>
                </c:pt>
                <c:pt idx="18">
                  <c:v>127.65771217980964</c:v>
                </c:pt>
                <c:pt idx="19">
                  <c:v>130.31715367224839</c:v>
                </c:pt>
                <c:pt idx="20">
                  <c:v>132.97659516468713</c:v>
                </c:pt>
                <c:pt idx="21">
                  <c:v>135.78845849925517</c:v>
                </c:pt>
                <c:pt idx="22">
                  <c:v>138.60032183382316</c:v>
                </c:pt>
                <c:pt idx="23">
                  <c:v>141.4121851683912</c:v>
                </c:pt>
                <c:pt idx="24">
                  <c:v>144.22404850295919</c:v>
                </c:pt>
                <c:pt idx="25">
                  <c:v>147.03591183752721</c:v>
                </c:pt>
                <c:pt idx="26">
                  <c:v>149.95212074627639</c:v>
                </c:pt>
                <c:pt idx="27">
                  <c:v>152.86832965502558</c:v>
                </c:pt>
                <c:pt idx="28">
                  <c:v>155.78453856377473</c:v>
                </c:pt>
                <c:pt idx="29">
                  <c:v>158.70074747252394</c:v>
                </c:pt>
                <c:pt idx="30">
                  <c:v>161.61695638127313</c:v>
                </c:pt>
                <c:pt idx="31">
                  <c:v>164.53316529002225</c:v>
                </c:pt>
                <c:pt idx="32">
                  <c:v>167.44937419877147</c:v>
                </c:pt>
                <c:pt idx="33">
                  <c:v>170.36558310752065</c:v>
                </c:pt>
                <c:pt idx="34">
                  <c:v>173.28179201626983</c:v>
                </c:pt>
                <c:pt idx="35">
                  <c:v>176.19800092501902</c:v>
                </c:pt>
              </c:numCache>
            </c:numRef>
          </c:val>
          <c:smooth val="0"/>
        </c:ser>
        <c:ser>
          <c:idx val="1"/>
          <c:order val="5"/>
          <c:tx>
            <c:strRef>
              <c:f>'Chart Data -- indexed'!$D$16</c:f>
              <c:strCache>
                <c:ptCount val="1"/>
                <c:pt idx="0">
                  <c:v>Improvement Scenario</c:v>
                </c:pt>
              </c:strCache>
            </c:strRef>
          </c:tx>
          <c:spPr>
            <a:ln w="25400">
              <a:solidFill>
                <a:srgbClr val="FF0000"/>
              </a:solidFill>
              <a:prstDash val="dash"/>
            </a:ln>
          </c:spPr>
          <c:marker>
            <c:symbol val="none"/>
          </c:marker>
          <c:cat>
            <c:numRef>
              <c:f>'Chart Data -- indexed'!$E$7:$AX$7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indexed'!$E$16:$AN$16</c:f>
              <c:numCache>
                <c:formatCode>#,##0</c:formatCode>
                <c:ptCount val="36"/>
                <c:pt idx="0">
                  <c:v>100</c:v>
                </c:pt>
                <c:pt idx="1">
                  <c:v>98.621617339394646</c:v>
                </c:pt>
                <c:pt idx="2">
                  <c:v>97.243234678789278</c:v>
                </c:pt>
                <c:pt idx="3">
                  <c:v>95.864852018183953</c:v>
                </c:pt>
                <c:pt idx="4">
                  <c:v>94.486469357578599</c:v>
                </c:pt>
                <c:pt idx="5">
                  <c:v>93.108086696973231</c:v>
                </c:pt>
                <c:pt idx="6">
                  <c:v>93.931702334604779</c:v>
                </c:pt>
                <c:pt idx="7">
                  <c:v>94.755317972236313</c:v>
                </c:pt>
                <c:pt idx="8">
                  <c:v>95.57893360986786</c:v>
                </c:pt>
                <c:pt idx="9">
                  <c:v>97.851303940305058</c:v>
                </c:pt>
                <c:pt idx="10">
                  <c:v>100.12367427074224</c:v>
                </c:pt>
                <c:pt idx="11">
                  <c:v>102.39604460117945</c:v>
                </c:pt>
                <c:pt idx="12">
                  <c:v>104.66841493161665</c:v>
                </c:pt>
                <c:pt idx="13">
                  <c:v>106.94078526205386</c:v>
                </c:pt>
                <c:pt idx="14">
                  <c:v>108.14151378599963</c:v>
                </c:pt>
                <c:pt idx="15">
                  <c:v>109.34224230994538</c:v>
                </c:pt>
                <c:pt idx="16">
                  <c:v>110.54297083389115</c:v>
                </c:pt>
                <c:pt idx="17">
                  <c:v>111.7436993578369</c:v>
                </c:pt>
                <c:pt idx="18">
                  <c:v>112.94442788178267</c:v>
                </c:pt>
                <c:pt idx="19">
                  <c:v>114.14515640572844</c:v>
                </c:pt>
                <c:pt idx="20">
                  <c:v>115.34588492967421</c:v>
                </c:pt>
                <c:pt idx="21">
                  <c:v>115.99777408606788</c:v>
                </c:pt>
                <c:pt idx="22">
                  <c:v>116.64966324246156</c:v>
                </c:pt>
                <c:pt idx="23">
                  <c:v>117.30155239885525</c:v>
                </c:pt>
                <c:pt idx="24">
                  <c:v>117.95344155524892</c:v>
                </c:pt>
                <c:pt idx="25">
                  <c:v>118.60533071164258</c:v>
                </c:pt>
                <c:pt idx="26">
                  <c:v>119.02771267482721</c:v>
                </c:pt>
                <c:pt idx="27">
                  <c:v>119.45009463801188</c:v>
                </c:pt>
                <c:pt idx="28">
                  <c:v>119.87247660119651</c:v>
                </c:pt>
                <c:pt idx="29">
                  <c:v>120.29485856438116</c:v>
                </c:pt>
                <c:pt idx="30">
                  <c:v>120.71724052756578</c:v>
                </c:pt>
                <c:pt idx="31">
                  <c:v>121.13962249075041</c:v>
                </c:pt>
                <c:pt idx="32">
                  <c:v>121.56200445393506</c:v>
                </c:pt>
                <c:pt idx="33">
                  <c:v>121.98438641711971</c:v>
                </c:pt>
                <c:pt idx="34">
                  <c:v>122.40676838030436</c:v>
                </c:pt>
                <c:pt idx="35">
                  <c:v>122.82915034348898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'Chart Data -- indexed'!$D$12</c:f>
              <c:strCache>
                <c:ptCount val="1"/>
                <c:pt idx="0">
                  <c:v>Baseline 
Scenario</c:v>
                </c:pt>
              </c:strCache>
            </c:strRef>
          </c:tx>
          <c:spPr>
            <a:ln w="22225">
              <a:solidFill>
                <a:schemeClr val="tx1"/>
              </a:solidFill>
              <a:prstDash val="sysDash"/>
            </a:ln>
          </c:spPr>
          <c:marker>
            <c:symbol val="none"/>
          </c:marker>
          <c:dLbls>
            <c:dLbl>
              <c:idx val="34"/>
              <c:layout>
                <c:manualLayout>
                  <c:x val="-6.5990931487792101E-2"/>
                  <c:y val="-2.2239804633584492E-2"/>
                </c:manualLayout>
              </c:layout>
              <c:spPr/>
              <c:txPr>
                <a:bodyPr/>
                <a:lstStyle/>
                <a:p>
                  <a:pPr>
                    <a:defRPr b="0"/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'Chart Data -- indexed'!$E$7:$AX$7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indexed'!$E$12:$AN$12</c:f>
              <c:numCache>
                <c:formatCode>#,##0</c:formatCode>
                <c:ptCount val="36"/>
                <c:pt idx="0">
                  <c:v>100</c:v>
                </c:pt>
                <c:pt idx="1">
                  <c:v>98.643097433824138</c:v>
                </c:pt>
                <c:pt idx="2">
                  <c:v>97.286194867648277</c:v>
                </c:pt>
                <c:pt idx="3">
                  <c:v>95.929292301472429</c:v>
                </c:pt>
                <c:pt idx="4">
                  <c:v>94.572389735296554</c:v>
                </c:pt>
                <c:pt idx="5">
                  <c:v>93.215487169120706</c:v>
                </c:pt>
                <c:pt idx="6">
                  <c:v>94.174869778430036</c:v>
                </c:pt>
                <c:pt idx="7">
                  <c:v>95.134252387739409</c:v>
                </c:pt>
                <c:pt idx="8">
                  <c:v>96.093634997048753</c:v>
                </c:pt>
                <c:pt idx="9">
                  <c:v>99.747008941162179</c:v>
                </c:pt>
                <c:pt idx="10">
                  <c:v>103.40038288527562</c:v>
                </c:pt>
                <c:pt idx="11">
                  <c:v>107.05375682938904</c:v>
                </c:pt>
                <c:pt idx="12">
                  <c:v>110.7071307735025</c:v>
                </c:pt>
                <c:pt idx="13">
                  <c:v>114.36050471761592</c:v>
                </c:pt>
                <c:pt idx="14">
                  <c:v>117.01994621005467</c:v>
                </c:pt>
                <c:pt idx="15">
                  <c:v>119.67938770249343</c:v>
                </c:pt>
                <c:pt idx="16">
                  <c:v>122.33882919493217</c:v>
                </c:pt>
                <c:pt idx="17">
                  <c:v>124.9982706873709</c:v>
                </c:pt>
                <c:pt idx="18">
                  <c:v>127.65771217980964</c:v>
                </c:pt>
                <c:pt idx="19">
                  <c:v>130.31715367224839</c:v>
                </c:pt>
                <c:pt idx="20">
                  <c:v>132.97659516468713</c:v>
                </c:pt>
                <c:pt idx="21">
                  <c:v>135.78845849925517</c:v>
                </c:pt>
                <c:pt idx="22">
                  <c:v>138.60032183382316</c:v>
                </c:pt>
                <c:pt idx="23">
                  <c:v>141.4121851683912</c:v>
                </c:pt>
                <c:pt idx="24">
                  <c:v>144.22404850295919</c:v>
                </c:pt>
                <c:pt idx="25">
                  <c:v>147.03591183752721</c:v>
                </c:pt>
                <c:pt idx="26">
                  <c:v>149.95212074627639</c:v>
                </c:pt>
                <c:pt idx="27">
                  <c:v>152.86832965502558</c:v>
                </c:pt>
                <c:pt idx="28">
                  <c:v>155.78453856377473</c:v>
                </c:pt>
                <c:pt idx="29">
                  <c:v>158.70074747252394</c:v>
                </c:pt>
                <c:pt idx="30">
                  <c:v>161.61695638127313</c:v>
                </c:pt>
                <c:pt idx="31">
                  <c:v>164.53316529002225</c:v>
                </c:pt>
                <c:pt idx="32">
                  <c:v>167.44937419877147</c:v>
                </c:pt>
                <c:pt idx="33">
                  <c:v>170.36558310752065</c:v>
                </c:pt>
                <c:pt idx="34">
                  <c:v>173.28179201626983</c:v>
                </c:pt>
                <c:pt idx="35">
                  <c:v>176.19800092501902</c:v>
                </c:pt>
              </c:numCache>
            </c:numRef>
          </c:val>
          <c:smooth val="0"/>
        </c:ser>
        <c:ser>
          <c:idx val="12"/>
          <c:order val="7"/>
          <c:tx>
            <c:strRef>
              <c:f>'Chart Data -- indexed'!$D$89</c:f>
              <c:strCache>
                <c:ptCount val="1"/>
                <c:pt idx="0">
                  <c:v>Aspirational Goal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35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rgbClr val="00B050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'Chart Data -- indexed'!$E$7:$AX$7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indexed'!$E$89:$AN$89</c:f>
              <c:numCache>
                <c:formatCode>#,##0</c:formatCode>
                <c:ptCount val="3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</c:numCache>
            </c:numRef>
          </c:val>
          <c:smooth val="0"/>
        </c:ser>
        <c:ser>
          <c:idx val="45"/>
          <c:order val="12"/>
          <c:tx>
            <c:strRef>
              <c:f>'Chart Data -- extrapolation'!$D$11</c:f>
              <c:strCache>
                <c:ptCount val="1"/>
                <c:pt idx="0">
                  <c:v>Baseline 
Scenario_Extrapolated</c:v>
                </c:pt>
              </c:strCache>
            </c:strRef>
          </c:tx>
          <c:spPr>
            <a:ln w="285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cat>
            <c:numRef>
              <c:f>'Chart Data -- extrapolation'!$E$8:$AX$8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extrapolation'!$E$11:$AX$11</c:f>
              <c:numCache>
                <c:formatCode>General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 formatCode="0.00">
                  <c:v>176.19800092501902</c:v>
                </c:pt>
                <c:pt idx="36" formatCode="0.00">
                  <c:v>179.11420983376814</c:v>
                </c:pt>
                <c:pt idx="37" formatCode="0.00">
                  <c:v>182.03041874251733</c:v>
                </c:pt>
                <c:pt idx="38" formatCode="0.00">
                  <c:v>184.94662765126654</c:v>
                </c:pt>
                <c:pt idx="39" formatCode="0.00">
                  <c:v>187.86283656001572</c:v>
                </c:pt>
                <c:pt idx="40" formatCode="0.00">
                  <c:v>190.77904546876488</c:v>
                </c:pt>
                <c:pt idx="41" formatCode="0.00">
                  <c:v>193.69525437751406</c:v>
                </c:pt>
                <c:pt idx="42" formatCode="0.00">
                  <c:v>196.61146328626322</c:v>
                </c:pt>
                <c:pt idx="43" formatCode="0.00">
                  <c:v>199.52767219501243</c:v>
                </c:pt>
                <c:pt idx="44" formatCode="0.00">
                  <c:v>202.44388110376161</c:v>
                </c:pt>
                <c:pt idx="45" formatCode="0.00">
                  <c:v>205.36009001251077</c:v>
                </c:pt>
              </c:numCache>
            </c:numRef>
          </c:val>
          <c:smooth val="0"/>
        </c:ser>
        <c:ser>
          <c:idx val="46"/>
          <c:order val="13"/>
          <c:tx>
            <c:strRef>
              <c:f>'Chart Data -- extrapolation'!$D$15</c:f>
              <c:strCache>
                <c:ptCount val="1"/>
                <c:pt idx="0">
                  <c:v>Improvement Scenario_Extrapolated</c:v>
                </c:pt>
              </c:strCache>
            </c:strRef>
          </c:tx>
          <c:spPr>
            <a:ln w="28575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'Chart Data -- extrapolation'!$E$8:$AX$8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extrapolation'!$E$15:$AX$15</c:f>
              <c:numCache>
                <c:formatCode>General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122.82915034348898</c:v>
                </c:pt>
                <c:pt idx="36">
                  <c:v>123.25153230667361</c:v>
                </c:pt>
                <c:pt idx="37">
                  <c:v>123.67391426985826</c:v>
                </c:pt>
                <c:pt idx="38">
                  <c:v>124.09629623304291</c:v>
                </c:pt>
                <c:pt idx="39">
                  <c:v>124.51867819622755</c:v>
                </c:pt>
                <c:pt idx="40">
                  <c:v>124.94106015941217</c:v>
                </c:pt>
                <c:pt idx="41">
                  <c:v>125.36344212259681</c:v>
                </c:pt>
                <c:pt idx="42">
                  <c:v>125.78582408578146</c:v>
                </c:pt>
                <c:pt idx="43">
                  <c:v>126.20820604896608</c:v>
                </c:pt>
                <c:pt idx="44">
                  <c:v>126.63058801215075</c:v>
                </c:pt>
                <c:pt idx="45">
                  <c:v>127.05296997533537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564480"/>
        <c:axId val="115963776"/>
      </c:lineChart>
      <c:lineChart>
        <c:grouping val="standard"/>
        <c:varyColors val="0"/>
        <c:ser>
          <c:idx val="14"/>
          <c:order val="8"/>
          <c:tx>
            <c:strRef>
              <c:f>'Chart Data -- indexed'!$D$87</c:f>
              <c:strCache>
                <c:ptCount val="1"/>
                <c:pt idx="0">
                  <c:v>2018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1">
                  <a:alpha val="0"/>
                </a:schemeClr>
              </a:solidFill>
              <a:ln>
                <a:noFill/>
              </a:ln>
            </c:spPr>
          </c:marker>
          <c:cat>
            <c:numRef>
              <c:f>'Chart Data -- extrapolation'!$E$8:$AX$8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indexed'!$E$87:$AN$87</c:f>
              <c:numCache>
                <c:formatCode>#,##0</c:formatCode>
                <c:ptCount val="36"/>
                <c:pt idx="0">
                  <c:v>100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114.36050471761592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</c:numCache>
            </c:numRef>
          </c:val>
          <c:smooth val="0"/>
        </c:ser>
        <c:ser>
          <c:idx val="10"/>
          <c:order val="15"/>
          <c:tx>
            <c:strRef>
              <c:f>'Chart Data -- indexed'!$D$102</c:f>
              <c:strCache>
                <c:ptCount val="1"/>
                <c:pt idx="0">
                  <c:v>Benchmark: Baseline Scenario with "Business Case for NextGen" OIs effect</c:v>
                </c:pt>
              </c:strCache>
            </c:strRef>
          </c:tx>
          <c:spPr>
            <a:ln w="28575">
              <a:noFill/>
            </a:ln>
          </c:spPr>
          <c:dPt>
            <c:idx val="0"/>
            <c:marker>
              <c:symbol val="none"/>
            </c:marker>
            <c:bubble3D val="0"/>
          </c:dPt>
          <c:dPt>
            <c:idx val="8"/>
            <c:marker>
              <c:symbol val="none"/>
            </c:marker>
            <c:bubble3D val="0"/>
          </c:dPt>
          <c:dPt>
            <c:idx val="13"/>
            <c:marker>
              <c:symbol val="none"/>
            </c:marker>
            <c:bubble3D val="0"/>
          </c:dPt>
          <c:dPt>
            <c:idx val="20"/>
            <c:marker>
              <c:symbol val="circle"/>
              <c:size val="4"/>
            </c:marker>
            <c:bubble3D val="0"/>
          </c:dPt>
          <c:dPt>
            <c:idx val="25"/>
            <c:marker>
              <c:symbol val="circle"/>
              <c:size val="4"/>
            </c:marker>
            <c:bubble3D val="0"/>
          </c:dPt>
          <c:dLbls>
            <c:dLbl>
              <c:idx val="20"/>
              <c:layout>
                <c:manualLayout>
                  <c:x val="-0.16746663769301565"/>
                  <c:y val="0.23890102240869526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2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indexed'!$E$102:$AX$102</c:f>
              <c:numCache>
                <c:formatCode>0.00E+00</c:formatCode>
                <c:ptCount val="46"/>
                <c:pt idx="0">
                  <c:v>100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96.088593432934104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113.9181000180221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131.4411964465005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143.49054792853795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246400"/>
        <c:axId val="116244480"/>
      </c:lineChart>
      <c:catAx>
        <c:axId val="11456448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strRef>
              <c:f>'Chart Setup'!$F$10</c:f>
              <c:strCache>
                <c:ptCount val="1"/>
                <c:pt idx="0">
                  <c:v>Year</c:v>
                </c:pt>
              </c:strCache>
            </c:strRef>
          </c:tx>
          <c:layout>
            <c:manualLayout>
              <c:xMode val="edge"/>
              <c:yMode val="edge"/>
              <c:x val="0.5370208859359924"/>
              <c:y val="0.92482025543345059"/>
            </c:manualLayout>
          </c:layout>
          <c:overlay val="0"/>
          <c:txPr>
            <a:bodyPr/>
            <a:lstStyle/>
            <a:p>
              <a:pPr>
                <a:defRPr sz="1400"/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596377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15963776"/>
        <c:scaling>
          <c:orientation val="minMax"/>
          <c:max val="20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minorGridlines/>
        <c:title>
          <c:tx>
            <c:strRef>
              <c:f>'Chart Data -- indexed'!$B$2</c:f>
              <c:strCache>
                <c:ptCount val="1"/>
                <c:pt idx="0">
                  <c:v>Percent of
 2005 level</c:v>
                </c:pt>
              </c:strCache>
            </c:strRef>
          </c:tx>
          <c:layout>
            <c:manualLayout>
              <c:xMode val="edge"/>
              <c:yMode val="edge"/>
              <c:x val="1.6866744508501789E-2"/>
              <c:y val="0.32528603700053965"/>
            </c:manualLayout>
          </c:layout>
          <c:overlay val="0"/>
          <c:txPr>
            <a:bodyPr rot="0" vert="horz"/>
            <a:lstStyle/>
            <a:p>
              <a:pPr>
                <a:defRPr sz="1400"/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4564480"/>
        <c:crosses val="autoZero"/>
        <c:crossBetween val="midCat"/>
        <c:majorUnit val="50"/>
        <c:minorUnit val="50"/>
      </c:valAx>
      <c:valAx>
        <c:axId val="116244480"/>
        <c:scaling>
          <c:orientation val="minMax"/>
          <c:max val="200"/>
          <c:min val="0"/>
        </c:scaling>
        <c:delete val="0"/>
        <c:axPos val="r"/>
        <c:numFmt formatCode="#,##0.0" sourceLinked="0"/>
        <c:majorTickMark val="none"/>
        <c:minorTickMark val="none"/>
        <c:tickLblPos val="none"/>
        <c:crossAx val="116246400"/>
        <c:crosses val="max"/>
        <c:crossBetween val="between"/>
        <c:majorUnit val="50"/>
        <c:minorUnit val="50"/>
      </c:valAx>
      <c:catAx>
        <c:axId val="116246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6244480"/>
        <c:crosses val="autoZero"/>
        <c:auto val="1"/>
        <c:lblAlgn val="ctr"/>
        <c:lblOffset val="100"/>
        <c:noMultiLvlLbl val="0"/>
      </c:catAx>
    </c:plotArea>
    <c:plotVisOnly val="1"/>
    <c:dispBlanksAs val="zero"/>
    <c:showDLblsOverMax val="0"/>
  </c:chart>
  <c:spPr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127498182510157"/>
          <c:y val="2.2201154498713304E-2"/>
          <c:w val="0.77186784377808804"/>
          <c:h val="0.83843117463028138"/>
        </c:manualLayout>
      </c:layout>
      <c:areaChart>
        <c:grouping val="stacked"/>
        <c:varyColors val="0"/>
        <c:ser>
          <c:idx val="6"/>
          <c:order val="0"/>
          <c:tx>
            <c:strRef>
              <c:f>'Chart Data -- indexed'!$D$17</c:f>
              <c:strCache>
                <c:ptCount val="1"/>
                <c:pt idx="0">
                  <c:v>dummy</c:v>
                </c:pt>
              </c:strCache>
            </c:strRef>
          </c:tx>
          <c:spPr>
            <a:noFill/>
          </c:spPr>
          <c:cat>
            <c:numRef>
              <c:f>'Chart Data -- indexed'!$E$7:$Y$7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'Chart Data -- indexed'!$E$17:$AN$17</c:f>
              <c:numCache>
                <c:formatCode>#,##0</c:formatCode>
                <c:ptCount val="36"/>
                <c:pt idx="0">
                  <c:v>100</c:v>
                </c:pt>
                <c:pt idx="1">
                  <c:v>98.621088614756616</c:v>
                </c:pt>
                <c:pt idx="2">
                  <c:v>97.242177229513231</c:v>
                </c:pt>
                <c:pt idx="3">
                  <c:v>95.863265844269847</c:v>
                </c:pt>
                <c:pt idx="4">
                  <c:v>94.484354459026449</c:v>
                </c:pt>
                <c:pt idx="5">
                  <c:v>93.105443073783064</c:v>
                </c:pt>
                <c:pt idx="6">
                  <c:v>93.930210337884688</c:v>
                </c:pt>
                <c:pt idx="7">
                  <c:v>94.754977601986312</c:v>
                </c:pt>
                <c:pt idx="8">
                  <c:v>95.579744866087935</c:v>
                </c:pt>
                <c:pt idx="9">
                  <c:v>96.1933318723284</c:v>
                </c:pt>
                <c:pt idx="10">
                  <c:v>96.806918878568879</c:v>
                </c:pt>
                <c:pt idx="11">
                  <c:v>97.420505884809373</c:v>
                </c:pt>
                <c:pt idx="12">
                  <c:v>98.034092891049838</c:v>
                </c:pt>
                <c:pt idx="13">
                  <c:v>98.647679897290303</c:v>
                </c:pt>
                <c:pt idx="14">
                  <c:v>98.544938622964281</c:v>
                </c:pt>
                <c:pt idx="15">
                  <c:v>98.44219734863826</c:v>
                </c:pt>
                <c:pt idx="16">
                  <c:v>98.339456074312238</c:v>
                </c:pt>
                <c:pt idx="17">
                  <c:v>98.236714799986231</c:v>
                </c:pt>
                <c:pt idx="18">
                  <c:v>98.13397352566021</c:v>
                </c:pt>
                <c:pt idx="19">
                  <c:v>98.031232251334188</c:v>
                </c:pt>
                <c:pt idx="20">
                  <c:v>97.928490977008167</c:v>
                </c:pt>
                <c:pt idx="21">
                  <c:v>96.95672411702283</c:v>
                </c:pt>
                <c:pt idx="22">
                  <c:v>95.984957257037479</c:v>
                </c:pt>
                <c:pt idx="23">
                  <c:v>95.013190397052128</c:v>
                </c:pt>
                <c:pt idx="24">
                  <c:v>94.041423537066777</c:v>
                </c:pt>
                <c:pt idx="25">
                  <c:v>93.06965667708144</c:v>
                </c:pt>
                <c:pt idx="26">
                  <c:v>91.519717624684986</c:v>
                </c:pt>
                <c:pt idx="27">
                  <c:v>89.969778572288504</c:v>
                </c:pt>
                <c:pt idx="28">
                  <c:v>88.419839519892051</c:v>
                </c:pt>
                <c:pt idx="29">
                  <c:v>86.869900467495583</c:v>
                </c:pt>
                <c:pt idx="30">
                  <c:v>85.319961415099115</c:v>
                </c:pt>
                <c:pt idx="31">
                  <c:v>83.770022362702662</c:v>
                </c:pt>
                <c:pt idx="32">
                  <c:v>82.220083310306208</c:v>
                </c:pt>
                <c:pt idx="33">
                  <c:v>80.670144257909755</c:v>
                </c:pt>
                <c:pt idx="34">
                  <c:v>79.120205205513273</c:v>
                </c:pt>
                <c:pt idx="35">
                  <c:v>77.570266153116819</c:v>
                </c:pt>
              </c:numCache>
            </c:numRef>
          </c:val>
        </c:ser>
        <c:ser>
          <c:idx val="5"/>
          <c:order val="1"/>
          <c:tx>
            <c:strRef>
              <c:f>'Chart Data -- indexed'!$D$15</c:f>
              <c:strCache>
                <c:ptCount val="1"/>
                <c:pt idx="0">
                  <c:v>Alternative Fuels</c:v>
                </c:pt>
              </c:strCache>
            </c:strRef>
          </c:tx>
          <c:cat>
            <c:numRef>
              <c:f>'Chart Data -- indexed'!$E$7:$Y$7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'Chart Data -- indexed'!$E$15:$AN$15</c:f>
              <c:numCache>
                <c:formatCode>#,##0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2.4106853620371993</c:v>
                </c:pt>
                <c:pt idx="10">
                  <c:v>4.821370724074356</c:v>
                </c:pt>
                <c:pt idx="11">
                  <c:v>7.2320560861115268</c:v>
                </c:pt>
                <c:pt idx="12">
                  <c:v>9.6427414481487119</c:v>
                </c:pt>
                <c:pt idx="13">
                  <c:v>12.053426810185911</c:v>
                </c:pt>
                <c:pt idx="14">
                  <c:v>13.524671883289756</c:v>
                </c:pt>
                <c:pt idx="15">
                  <c:v>14.995916956393643</c:v>
                </c:pt>
                <c:pt idx="16">
                  <c:v>16.467162029497487</c:v>
                </c:pt>
                <c:pt idx="17">
                  <c:v>17.938407102601332</c:v>
                </c:pt>
                <c:pt idx="18">
                  <c:v>19.409652175705176</c:v>
                </c:pt>
                <c:pt idx="19">
                  <c:v>20.880897248809063</c:v>
                </c:pt>
                <c:pt idx="20">
                  <c:v>22.352142321912908</c:v>
                </c:pt>
                <c:pt idx="21">
                  <c:v>23.821648830367053</c:v>
                </c:pt>
                <c:pt idx="22">
                  <c:v>25.291155338821227</c:v>
                </c:pt>
                <c:pt idx="23">
                  <c:v>26.760661847275387</c:v>
                </c:pt>
                <c:pt idx="24">
                  <c:v>28.230168355729546</c:v>
                </c:pt>
                <c:pt idx="25">
                  <c:v>29.699674864183706</c:v>
                </c:pt>
                <c:pt idx="26">
                  <c:v>31.154816938373997</c:v>
                </c:pt>
                <c:pt idx="27">
                  <c:v>32.609959012564332</c:v>
                </c:pt>
                <c:pt idx="28">
                  <c:v>34.065101086754623</c:v>
                </c:pt>
                <c:pt idx="29">
                  <c:v>35.520243160944929</c:v>
                </c:pt>
                <c:pt idx="30">
                  <c:v>36.975385235135249</c:v>
                </c:pt>
                <c:pt idx="31">
                  <c:v>38.430527309325541</c:v>
                </c:pt>
                <c:pt idx="32">
                  <c:v>39.885669383515861</c:v>
                </c:pt>
                <c:pt idx="33">
                  <c:v>41.340811457706153</c:v>
                </c:pt>
                <c:pt idx="34">
                  <c:v>42.795953531896473</c:v>
                </c:pt>
                <c:pt idx="35">
                  <c:v>44.251095606086778</c:v>
                </c:pt>
              </c:numCache>
            </c:numRef>
          </c:val>
        </c:ser>
        <c:ser>
          <c:idx val="4"/>
          <c:order val="2"/>
          <c:tx>
            <c:strRef>
              <c:f>'Chart Data -- indexed'!$D$14</c:f>
              <c:strCache>
                <c:ptCount val="1"/>
                <c:pt idx="0">
                  <c:v>Airframe and Engine Improvements</c:v>
                </c:pt>
              </c:strCache>
            </c:strRef>
          </c:tx>
          <c:spPr>
            <a:solidFill>
              <a:srgbClr val="8064A2"/>
            </a:solidFill>
          </c:spPr>
          <c:cat>
            <c:numRef>
              <c:f>'Chart Data -- indexed'!$E$7:$Y$7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'Chart Data -- indexed'!$E$14:$AN$14</c:f>
              <c:numCache>
                <c:formatCode>#,##0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0.12832019563879271</c:v>
                </c:pt>
                <c:pt idx="7">
                  <c:v>0.25664039127754279</c:v>
                </c:pt>
                <c:pt idx="8">
                  <c:v>0.38496058691632129</c:v>
                </c:pt>
                <c:pt idx="9">
                  <c:v>0.84545794725418943</c:v>
                </c:pt>
                <c:pt idx="10">
                  <c:v>1.3059553075921144</c:v>
                </c:pt>
                <c:pt idx="11">
                  <c:v>1.766452667930011</c:v>
                </c:pt>
                <c:pt idx="12">
                  <c:v>2.2269500282679076</c:v>
                </c:pt>
                <c:pt idx="13">
                  <c:v>2.6874473886057757</c:v>
                </c:pt>
                <c:pt idx="14">
                  <c:v>3.6669338079330629</c:v>
                </c:pt>
                <c:pt idx="15">
                  <c:v>4.6464202272602932</c:v>
                </c:pt>
                <c:pt idx="16">
                  <c:v>5.6259066465875662</c:v>
                </c:pt>
                <c:pt idx="17">
                  <c:v>6.6053930659148392</c:v>
                </c:pt>
                <c:pt idx="18">
                  <c:v>7.5848794852421122</c:v>
                </c:pt>
                <c:pt idx="19">
                  <c:v>8.5643659045693283</c:v>
                </c:pt>
                <c:pt idx="20">
                  <c:v>9.5438523238966155</c:v>
                </c:pt>
                <c:pt idx="21">
                  <c:v>11.656397107631406</c:v>
                </c:pt>
                <c:pt idx="22">
                  <c:v>13.768941891366211</c:v>
                </c:pt>
                <c:pt idx="23">
                  <c:v>15.88148667510103</c:v>
                </c:pt>
                <c:pt idx="24">
                  <c:v>17.994031458835821</c:v>
                </c:pt>
                <c:pt idx="25">
                  <c:v>20.106576242570625</c:v>
                </c:pt>
                <c:pt idx="26">
                  <c:v>22.724273124930164</c:v>
                </c:pt>
                <c:pt idx="27">
                  <c:v>25.341970007289689</c:v>
                </c:pt>
                <c:pt idx="28">
                  <c:v>27.959666889649228</c:v>
                </c:pt>
                <c:pt idx="29">
                  <c:v>30.577363772008766</c:v>
                </c:pt>
                <c:pt idx="30">
                  <c:v>33.195060654368262</c:v>
                </c:pt>
                <c:pt idx="31">
                  <c:v>35.812757536727801</c:v>
                </c:pt>
                <c:pt idx="32">
                  <c:v>38.430454419087312</c:v>
                </c:pt>
                <c:pt idx="33">
                  <c:v>41.04815130144685</c:v>
                </c:pt>
                <c:pt idx="34">
                  <c:v>43.665848183806389</c:v>
                </c:pt>
                <c:pt idx="35">
                  <c:v>46.283545066165914</c:v>
                </c:pt>
              </c:numCache>
            </c:numRef>
          </c:val>
        </c:ser>
        <c:ser>
          <c:idx val="3"/>
          <c:order val="3"/>
          <c:tx>
            <c:strRef>
              <c:f>'Chart Data -- indexed'!$D$13</c:f>
              <c:strCache>
                <c:ptCount val="1"/>
                <c:pt idx="0">
                  <c:v>Operational Improvements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cat>
            <c:numRef>
              <c:f>'Chart Data -- indexed'!$E$7:$Y$7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'Chart Data -- indexed'!$E$13:$AN$13</c:f>
              <c:numCache>
                <c:formatCode>#,##0</c:formatCode>
                <c:ptCount val="36"/>
                <c:pt idx="0">
                  <c:v>0</c:v>
                </c:pt>
                <c:pt idx="1">
                  <c:v>2.2008819067522722E-2</c:v>
                </c:pt>
                <c:pt idx="2">
                  <c:v>4.4017638135045445E-2</c:v>
                </c:pt>
                <c:pt idx="3">
                  <c:v>6.6026457202582378E-2</c:v>
                </c:pt>
                <c:pt idx="4">
                  <c:v>8.8035276270105101E-2</c:v>
                </c:pt>
                <c:pt idx="5">
                  <c:v>0.11004409533764203</c:v>
                </c:pt>
                <c:pt idx="6">
                  <c:v>0.11633924490655545</c:v>
                </c:pt>
                <c:pt idx="7">
                  <c:v>0.12263439447555413</c:v>
                </c:pt>
                <c:pt idx="8">
                  <c:v>0.12892954404449597</c:v>
                </c:pt>
                <c:pt idx="9">
                  <c:v>0.29753375954231842</c:v>
                </c:pt>
                <c:pt idx="10">
                  <c:v>0.46613797504014087</c:v>
                </c:pt>
                <c:pt idx="11">
                  <c:v>0.6347421905379349</c:v>
                </c:pt>
                <c:pt idx="12">
                  <c:v>0.80334640603577157</c:v>
                </c:pt>
                <c:pt idx="13">
                  <c:v>0.97195062153359402</c:v>
                </c:pt>
                <c:pt idx="14">
                  <c:v>1.2834018958673283</c:v>
                </c:pt>
                <c:pt idx="15">
                  <c:v>1.5948531702010769</c:v>
                </c:pt>
                <c:pt idx="16">
                  <c:v>1.9063044445348112</c:v>
                </c:pt>
                <c:pt idx="17">
                  <c:v>2.2177557188685455</c:v>
                </c:pt>
                <c:pt idx="18">
                  <c:v>2.5292069932023082</c:v>
                </c:pt>
                <c:pt idx="19">
                  <c:v>2.8406582675360426</c:v>
                </c:pt>
                <c:pt idx="20">
                  <c:v>3.1521095418697769</c:v>
                </c:pt>
                <c:pt idx="21">
                  <c:v>3.3536884442341375</c:v>
                </c:pt>
                <c:pt idx="22">
                  <c:v>3.5552673465984697</c:v>
                </c:pt>
                <c:pt idx="23">
                  <c:v>3.7568462489627734</c:v>
                </c:pt>
                <c:pt idx="24">
                  <c:v>3.958425151327134</c:v>
                </c:pt>
                <c:pt idx="25">
                  <c:v>4.1600040536914378</c:v>
                </c:pt>
                <c:pt idx="26">
                  <c:v>4.553313058287273</c:v>
                </c:pt>
                <c:pt idx="27">
                  <c:v>4.9466220628831081</c:v>
                </c:pt>
                <c:pt idx="28">
                  <c:v>5.3399310674789717</c:v>
                </c:pt>
                <c:pt idx="29">
                  <c:v>5.7332400720748069</c:v>
                </c:pt>
                <c:pt idx="30">
                  <c:v>6.1265490766706705</c:v>
                </c:pt>
                <c:pt idx="31">
                  <c:v>6.5198580812664773</c:v>
                </c:pt>
                <c:pt idx="32">
                  <c:v>6.9131670858623124</c:v>
                </c:pt>
                <c:pt idx="33">
                  <c:v>7.306476090458176</c:v>
                </c:pt>
                <c:pt idx="34">
                  <c:v>7.6997850950540112</c:v>
                </c:pt>
                <c:pt idx="35">
                  <c:v>8.0930940996498464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408064"/>
        <c:axId val="152409984"/>
      </c:areaChart>
      <c:barChart>
        <c:barDir val="col"/>
        <c:grouping val="clustered"/>
        <c:varyColors val="0"/>
        <c:ser>
          <c:idx val="19"/>
          <c:order val="9"/>
          <c:tx>
            <c:strRef>
              <c:f>'Chart Data -- indexed'!$D$18</c:f>
              <c:strCache>
                <c:ptCount val="1"/>
                <c:pt idx="0">
                  <c:v>Historical
('05-'10)</c:v>
                </c:pt>
              </c:strCache>
            </c:strRef>
          </c:tx>
          <c:spPr>
            <a:solidFill>
              <a:srgbClr val="F99F55">
                <a:alpha val="29804"/>
              </a:srgbClr>
            </a:solidFill>
            <a:ln w="28575">
              <a:noFill/>
            </a:ln>
          </c:spPr>
          <c:invertIfNegative val="0"/>
          <c:dLbls>
            <c:dLbl>
              <c:idx val="2"/>
              <c:layout>
                <c:manualLayout>
                  <c:x val="7.2443596065643306E-3"/>
                  <c:y val="7.1851191958669416E-2"/>
                </c:manualLayout>
              </c:layout>
              <c:spPr/>
              <c:txPr>
                <a:bodyPr/>
                <a:lstStyle/>
                <a:p>
                  <a:pPr>
                    <a:defRPr sz="1050" b="1" i="1">
                      <a:solidFill>
                        <a:schemeClr val="accent2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indexed'!$E$18:$AN$18</c:f>
              <c:numCache>
                <c:formatCode>#,##0</c:formatCode>
                <c:ptCount val="36"/>
                <c:pt idx="0">
                  <c:v>200</c:v>
                </c:pt>
                <c:pt idx="1">
                  <c:v>200</c:v>
                </c:pt>
                <c:pt idx="2">
                  <c:v>200</c:v>
                </c:pt>
                <c:pt idx="3">
                  <c:v>200</c:v>
                </c:pt>
                <c:pt idx="4">
                  <c:v>200</c:v>
                </c:pt>
                <c:pt idx="5">
                  <c:v>200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</c:numCache>
            </c:numRef>
          </c:val>
        </c:ser>
        <c:ser>
          <c:idx val="2"/>
          <c:order val="10"/>
          <c:tx>
            <c:strRef>
              <c:f>'Chart Data -- indexed'!$D$20</c:f>
              <c:strCache>
                <c:ptCount val="1"/>
                <c:pt idx="0">
                  <c:v>Projected
(2014-2040)</c:v>
                </c:pt>
              </c:strCache>
            </c:strRef>
          </c:tx>
          <c:spPr>
            <a:solidFill>
              <a:srgbClr val="C4BD97">
                <a:alpha val="26000"/>
              </a:srgbClr>
            </a:solidFill>
            <a:ln w="28575">
              <a:noFill/>
            </a:ln>
          </c:spPr>
          <c:invertIfNegative val="0"/>
          <c:dLbls>
            <c:dLbl>
              <c:idx val="23"/>
              <c:layout>
                <c:manualLayout>
                  <c:x val="-1.3198163203659552E-2"/>
                  <c:y val="0.7480661558569329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200" b="1" i="1" u="none" strike="noStrike" kern="1200" baseline="0">
                      <a:solidFill>
                        <a:srgbClr val="C0504D">
                          <a:lumMod val="75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 rtl="0">
                  <a:defRPr lang="en-US" sz="1600" b="1" i="1" u="none" strike="noStrike" kern="1200" baseline="0">
                    <a:solidFill>
                      <a:srgbClr val="C0504D">
                        <a:lumMod val="7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indexed'!$E$20:$AX$20</c:f>
              <c:numCache>
                <c:formatCode>#,##0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200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200</c:v>
                </c:pt>
                <c:pt idx="16">
                  <c:v>200</c:v>
                </c:pt>
                <c:pt idx="17">
                  <c:v>200</c:v>
                </c:pt>
                <c:pt idx="18">
                  <c:v>200</c:v>
                </c:pt>
                <c:pt idx="19">
                  <c:v>200</c:v>
                </c:pt>
                <c:pt idx="20">
                  <c:v>200</c:v>
                </c:pt>
                <c:pt idx="21">
                  <c:v>200</c:v>
                </c:pt>
                <c:pt idx="22">
                  <c:v>200</c:v>
                </c:pt>
                <c:pt idx="23">
                  <c:v>200</c:v>
                </c:pt>
                <c:pt idx="24">
                  <c:v>200</c:v>
                </c:pt>
                <c:pt idx="25">
                  <c:v>200</c:v>
                </c:pt>
                <c:pt idx="26">
                  <c:v>200</c:v>
                </c:pt>
                <c:pt idx="27">
                  <c:v>200</c:v>
                </c:pt>
                <c:pt idx="28">
                  <c:v>200</c:v>
                </c:pt>
                <c:pt idx="29">
                  <c:v>200</c:v>
                </c:pt>
                <c:pt idx="30">
                  <c:v>200</c:v>
                </c:pt>
                <c:pt idx="31">
                  <c:v>200</c:v>
                </c:pt>
                <c:pt idx="32">
                  <c:v>200</c:v>
                </c:pt>
                <c:pt idx="33">
                  <c:v>200</c:v>
                </c:pt>
                <c:pt idx="34">
                  <c:v>200</c:v>
                </c:pt>
                <c:pt idx="35">
                  <c:v>200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</c:numCache>
            </c:numRef>
          </c:val>
        </c:ser>
        <c:ser>
          <c:idx val="7"/>
          <c:order val="11"/>
          <c:tx>
            <c:strRef>
              <c:f>'Chart Data -- indexed'!$D$21</c:f>
              <c:strCache>
                <c:ptCount val="1"/>
                <c:pt idx="0">
                  <c:v>Extrapolated
(2041-2050)</c:v>
                </c:pt>
              </c:strCache>
            </c:strRef>
          </c:tx>
          <c:spPr>
            <a:solidFill>
              <a:srgbClr val="C0504D">
                <a:lumMod val="75000"/>
                <a:alpha val="26000"/>
              </a:srgbClr>
            </a:solidFill>
            <a:ln w="28575">
              <a:noFill/>
            </a:ln>
          </c:spPr>
          <c:invertIfNegative val="0"/>
          <c:dLbls>
            <c:dLbl>
              <c:idx val="41"/>
              <c:layout>
                <c:manualLayout>
                  <c:x val="-8.7987754691063683E-3"/>
                  <c:y val="0.73997895417199311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200" b="1" i="1" u="none" strike="noStrike" kern="1200" baseline="0">
                      <a:solidFill>
                        <a:srgbClr val="C0504D">
                          <a:lumMod val="75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 rtl="0">
                  <a:defRPr lang="en-US" sz="1600" b="1" i="1" u="none" strike="noStrike" kern="1200" baseline="0">
                    <a:solidFill>
                      <a:srgbClr val="C0504D">
                        <a:lumMod val="7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indexed'!$E$21:$AX$21</c:f>
              <c:numCache>
                <c:formatCode>#,##0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200</c:v>
                </c:pt>
                <c:pt idx="37">
                  <c:v>200</c:v>
                </c:pt>
                <c:pt idx="38">
                  <c:v>200</c:v>
                </c:pt>
                <c:pt idx="39">
                  <c:v>200</c:v>
                </c:pt>
                <c:pt idx="40">
                  <c:v>200</c:v>
                </c:pt>
                <c:pt idx="41">
                  <c:v>200</c:v>
                </c:pt>
                <c:pt idx="42">
                  <c:v>200</c:v>
                </c:pt>
                <c:pt idx="43">
                  <c:v>200</c:v>
                </c:pt>
                <c:pt idx="44">
                  <c:v>200</c:v>
                </c:pt>
                <c:pt idx="45">
                  <c:v>200</c:v>
                </c:pt>
              </c:numCache>
            </c:numRef>
          </c:val>
        </c:ser>
        <c:ser>
          <c:idx val="9"/>
          <c:order val="14"/>
          <c:tx>
            <c:strRef>
              <c:f>'Chart Data -- indexed'!$D$19</c:f>
              <c:strCache>
                <c:ptCount val="1"/>
                <c:pt idx="0">
                  <c:v>Estmtd.
('11-'13)</c:v>
                </c:pt>
              </c:strCache>
            </c:strRef>
          </c:tx>
          <c:spPr>
            <a:solidFill>
              <a:srgbClr val="9BBB59">
                <a:lumMod val="50000"/>
                <a:alpha val="26000"/>
              </a:srgbClr>
            </a:solidFill>
            <a:ln w="28575">
              <a:noFill/>
            </a:ln>
          </c:spPr>
          <c:invertIfNegative val="0"/>
          <c:dLbls>
            <c:dLbl>
              <c:idx val="7"/>
              <c:layout>
                <c:manualLayout>
                  <c:x val="4.4359985304867197E-3"/>
                  <c:y val="7.640305796629436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050" b="1" i="1" u="none" strike="noStrike" kern="1200" baseline="0">
                      <a:solidFill>
                        <a:srgbClr val="C0504D">
                          <a:lumMod val="75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 rtl="0">
                  <a:defRPr lang="en-US" sz="1400" b="1" i="1" u="none" strike="noStrike" kern="1200" baseline="0">
                    <a:solidFill>
                      <a:srgbClr val="C0504D">
                        <a:lumMod val="7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indexed'!$E$19:$AX$19</c:f>
              <c:numCache>
                <c:formatCode>#,##0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200</c:v>
                </c:pt>
                <c:pt idx="7">
                  <c:v>200</c:v>
                </c:pt>
                <c:pt idx="8">
                  <c:v>200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52783872"/>
        <c:axId val="152415232"/>
      </c:barChart>
      <c:lineChart>
        <c:grouping val="standard"/>
        <c:varyColors val="0"/>
        <c:ser>
          <c:idx val="0"/>
          <c:order val="4"/>
          <c:tx>
            <c:strRef>
              <c:f>'Chart Data -- indexed'!$D$12</c:f>
              <c:strCache>
                <c:ptCount val="1"/>
                <c:pt idx="0">
                  <c:v>Baseline 
Scenario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'Chart Data -- indexed'!$E$7:$AX$7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indexed'!$E$12:$AN$12</c:f>
              <c:numCache>
                <c:formatCode>#,##0</c:formatCode>
                <c:ptCount val="36"/>
                <c:pt idx="0">
                  <c:v>100</c:v>
                </c:pt>
                <c:pt idx="1">
                  <c:v>98.643097433824138</c:v>
                </c:pt>
                <c:pt idx="2">
                  <c:v>97.286194867648277</c:v>
                </c:pt>
                <c:pt idx="3">
                  <c:v>95.929292301472429</c:v>
                </c:pt>
                <c:pt idx="4">
                  <c:v>94.572389735296554</c:v>
                </c:pt>
                <c:pt idx="5">
                  <c:v>93.215487169120706</c:v>
                </c:pt>
                <c:pt idx="6">
                  <c:v>94.174869778430036</c:v>
                </c:pt>
                <c:pt idx="7">
                  <c:v>95.134252387739409</c:v>
                </c:pt>
                <c:pt idx="8">
                  <c:v>96.093634997048753</c:v>
                </c:pt>
                <c:pt idx="9">
                  <c:v>99.747008941162107</c:v>
                </c:pt>
                <c:pt idx="10">
                  <c:v>103.40038288527549</c:v>
                </c:pt>
                <c:pt idx="11">
                  <c:v>107.05375682938885</c:v>
                </c:pt>
                <c:pt idx="12">
                  <c:v>110.70713077350223</c:v>
                </c:pt>
                <c:pt idx="13">
                  <c:v>114.36050471761558</c:v>
                </c:pt>
                <c:pt idx="14">
                  <c:v>117.01994621005443</c:v>
                </c:pt>
                <c:pt idx="15">
                  <c:v>119.67938770249327</c:v>
                </c:pt>
                <c:pt idx="16">
                  <c:v>122.3388291949321</c:v>
                </c:pt>
                <c:pt idx="17">
                  <c:v>124.99827068737095</c:v>
                </c:pt>
                <c:pt idx="18">
                  <c:v>127.65771217980981</c:v>
                </c:pt>
                <c:pt idx="19">
                  <c:v>130.31715367224862</c:v>
                </c:pt>
                <c:pt idx="20">
                  <c:v>132.97659516468747</c:v>
                </c:pt>
                <c:pt idx="21">
                  <c:v>135.78845849925543</c:v>
                </c:pt>
                <c:pt idx="22">
                  <c:v>138.60032183382339</c:v>
                </c:pt>
                <c:pt idx="23">
                  <c:v>141.41218516839132</c:v>
                </c:pt>
                <c:pt idx="24">
                  <c:v>144.22404850295928</c:v>
                </c:pt>
                <c:pt idx="25">
                  <c:v>147.03591183752721</c:v>
                </c:pt>
                <c:pt idx="26">
                  <c:v>149.95212074627642</c:v>
                </c:pt>
                <c:pt idx="27">
                  <c:v>152.86832965502563</c:v>
                </c:pt>
                <c:pt idx="28">
                  <c:v>155.78453856377487</c:v>
                </c:pt>
                <c:pt idx="29">
                  <c:v>158.70074747252409</c:v>
                </c:pt>
                <c:pt idx="30">
                  <c:v>161.6169563812733</c:v>
                </c:pt>
                <c:pt idx="31">
                  <c:v>164.53316529002248</c:v>
                </c:pt>
                <c:pt idx="32">
                  <c:v>167.44937419877169</c:v>
                </c:pt>
                <c:pt idx="33">
                  <c:v>170.36558310752093</c:v>
                </c:pt>
                <c:pt idx="34">
                  <c:v>173.28179201627015</c:v>
                </c:pt>
                <c:pt idx="35">
                  <c:v>176.19800092501936</c:v>
                </c:pt>
              </c:numCache>
            </c:numRef>
          </c:val>
          <c:smooth val="0"/>
        </c:ser>
        <c:ser>
          <c:idx val="1"/>
          <c:order val="5"/>
          <c:tx>
            <c:strRef>
              <c:f>'Chart Data -- indexed'!$D$16</c:f>
              <c:strCache>
                <c:ptCount val="1"/>
                <c:pt idx="0">
                  <c:v>Improvement Scenario</c:v>
                </c:pt>
              </c:strCache>
            </c:strRef>
          </c:tx>
          <c:spPr>
            <a:ln w="25400">
              <a:solidFill>
                <a:srgbClr val="FF0000"/>
              </a:solidFill>
              <a:prstDash val="dash"/>
            </a:ln>
          </c:spPr>
          <c:marker>
            <c:symbol val="none"/>
          </c:marker>
          <c:cat>
            <c:numRef>
              <c:f>'Chart Data -- indexed'!$E$7:$AX$7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indexed'!$E$16:$AN$16</c:f>
              <c:numCache>
                <c:formatCode>#,##0</c:formatCode>
                <c:ptCount val="36"/>
                <c:pt idx="0">
                  <c:v>100</c:v>
                </c:pt>
                <c:pt idx="1">
                  <c:v>98.621088614756616</c:v>
                </c:pt>
                <c:pt idx="2">
                  <c:v>97.242177229513231</c:v>
                </c:pt>
                <c:pt idx="3">
                  <c:v>95.863265844269847</c:v>
                </c:pt>
                <c:pt idx="4">
                  <c:v>94.484354459026449</c:v>
                </c:pt>
                <c:pt idx="5">
                  <c:v>93.105443073783064</c:v>
                </c:pt>
                <c:pt idx="6">
                  <c:v>93.930210337884688</c:v>
                </c:pt>
                <c:pt idx="7">
                  <c:v>94.754977601986312</c:v>
                </c:pt>
                <c:pt idx="8">
                  <c:v>95.579744866087935</c:v>
                </c:pt>
                <c:pt idx="9">
                  <c:v>96.1933318723284</c:v>
                </c:pt>
                <c:pt idx="10">
                  <c:v>96.806918878568879</c:v>
                </c:pt>
                <c:pt idx="11">
                  <c:v>97.420505884809373</c:v>
                </c:pt>
                <c:pt idx="12">
                  <c:v>98.034092891049838</c:v>
                </c:pt>
                <c:pt idx="13">
                  <c:v>98.647679897290303</c:v>
                </c:pt>
                <c:pt idx="14">
                  <c:v>98.544938622964281</c:v>
                </c:pt>
                <c:pt idx="15">
                  <c:v>98.44219734863826</c:v>
                </c:pt>
                <c:pt idx="16">
                  <c:v>98.339456074312238</c:v>
                </c:pt>
                <c:pt idx="17">
                  <c:v>98.236714799986231</c:v>
                </c:pt>
                <c:pt idx="18">
                  <c:v>98.13397352566021</c:v>
                </c:pt>
                <c:pt idx="19">
                  <c:v>98.031232251334188</c:v>
                </c:pt>
                <c:pt idx="20">
                  <c:v>97.928490977008167</c:v>
                </c:pt>
                <c:pt idx="21">
                  <c:v>96.95672411702283</c:v>
                </c:pt>
                <c:pt idx="22">
                  <c:v>95.984957257037479</c:v>
                </c:pt>
                <c:pt idx="23">
                  <c:v>95.013190397052128</c:v>
                </c:pt>
                <c:pt idx="24">
                  <c:v>94.041423537066777</c:v>
                </c:pt>
                <c:pt idx="25">
                  <c:v>93.06965667708144</c:v>
                </c:pt>
                <c:pt idx="26">
                  <c:v>91.519717624684986</c:v>
                </c:pt>
                <c:pt idx="27">
                  <c:v>89.969778572288504</c:v>
                </c:pt>
                <c:pt idx="28">
                  <c:v>88.419839519892051</c:v>
                </c:pt>
                <c:pt idx="29">
                  <c:v>86.869900467495583</c:v>
                </c:pt>
                <c:pt idx="30">
                  <c:v>85.319961415099115</c:v>
                </c:pt>
                <c:pt idx="31">
                  <c:v>83.770022362702662</c:v>
                </c:pt>
                <c:pt idx="32">
                  <c:v>82.220083310306208</c:v>
                </c:pt>
                <c:pt idx="33">
                  <c:v>80.670144257909755</c:v>
                </c:pt>
                <c:pt idx="34">
                  <c:v>79.120205205513273</c:v>
                </c:pt>
                <c:pt idx="35">
                  <c:v>77.570266153116819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'Chart Data -- indexed'!$D$12</c:f>
              <c:strCache>
                <c:ptCount val="1"/>
                <c:pt idx="0">
                  <c:v>Baseline 
Scenario</c:v>
                </c:pt>
              </c:strCache>
            </c:strRef>
          </c:tx>
          <c:spPr>
            <a:ln w="22225">
              <a:solidFill>
                <a:schemeClr val="tx1"/>
              </a:solidFill>
              <a:prstDash val="sysDash"/>
            </a:ln>
          </c:spPr>
          <c:marker>
            <c:symbol val="none"/>
          </c:marker>
          <c:dLbls>
            <c:dLbl>
              <c:idx val="34"/>
              <c:layout>
                <c:manualLayout>
                  <c:x val="-6.5990931487792101E-2"/>
                  <c:y val="-2.2239804633584492E-2"/>
                </c:manualLayout>
              </c:layout>
              <c:spPr/>
              <c:txPr>
                <a:bodyPr/>
                <a:lstStyle/>
                <a:p>
                  <a:pPr>
                    <a:defRPr b="0"/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'Chart Data -- indexed'!$E$7:$AX$7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indexed'!$E$12:$AN$12</c:f>
              <c:numCache>
                <c:formatCode>#,##0</c:formatCode>
                <c:ptCount val="36"/>
                <c:pt idx="0">
                  <c:v>100</c:v>
                </c:pt>
                <c:pt idx="1">
                  <c:v>98.643097433824138</c:v>
                </c:pt>
                <c:pt idx="2">
                  <c:v>97.286194867648277</c:v>
                </c:pt>
                <c:pt idx="3">
                  <c:v>95.929292301472429</c:v>
                </c:pt>
                <c:pt idx="4">
                  <c:v>94.572389735296554</c:v>
                </c:pt>
                <c:pt idx="5">
                  <c:v>93.215487169120706</c:v>
                </c:pt>
                <c:pt idx="6">
                  <c:v>94.174869778430036</c:v>
                </c:pt>
                <c:pt idx="7">
                  <c:v>95.134252387739409</c:v>
                </c:pt>
                <c:pt idx="8">
                  <c:v>96.093634997048753</c:v>
                </c:pt>
                <c:pt idx="9">
                  <c:v>99.747008941162107</c:v>
                </c:pt>
                <c:pt idx="10">
                  <c:v>103.40038288527549</c:v>
                </c:pt>
                <c:pt idx="11">
                  <c:v>107.05375682938885</c:v>
                </c:pt>
                <c:pt idx="12">
                  <c:v>110.70713077350223</c:v>
                </c:pt>
                <c:pt idx="13">
                  <c:v>114.36050471761558</c:v>
                </c:pt>
                <c:pt idx="14">
                  <c:v>117.01994621005443</c:v>
                </c:pt>
                <c:pt idx="15">
                  <c:v>119.67938770249327</c:v>
                </c:pt>
                <c:pt idx="16">
                  <c:v>122.3388291949321</c:v>
                </c:pt>
                <c:pt idx="17">
                  <c:v>124.99827068737095</c:v>
                </c:pt>
                <c:pt idx="18">
                  <c:v>127.65771217980981</c:v>
                </c:pt>
                <c:pt idx="19">
                  <c:v>130.31715367224862</c:v>
                </c:pt>
                <c:pt idx="20">
                  <c:v>132.97659516468747</c:v>
                </c:pt>
                <c:pt idx="21">
                  <c:v>135.78845849925543</c:v>
                </c:pt>
                <c:pt idx="22">
                  <c:v>138.60032183382339</c:v>
                </c:pt>
                <c:pt idx="23">
                  <c:v>141.41218516839132</c:v>
                </c:pt>
                <c:pt idx="24">
                  <c:v>144.22404850295928</c:v>
                </c:pt>
                <c:pt idx="25">
                  <c:v>147.03591183752721</c:v>
                </c:pt>
                <c:pt idx="26">
                  <c:v>149.95212074627642</c:v>
                </c:pt>
                <c:pt idx="27">
                  <c:v>152.86832965502563</c:v>
                </c:pt>
                <c:pt idx="28">
                  <c:v>155.78453856377487</c:v>
                </c:pt>
                <c:pt idx="29">
                  <c:v>158.70074747252409</c:v>
                </c:pt>
                <c:pt idx="30">
                  <c:v>161.6169563812733</c:v>
                </c:pt>
                <c:pt idx="31">
                  <c:v>164.53316529002248</c:v>
                </c:pt>
                <c:pt idx="32">
                  <c:v>167.44937419877169</c:v>
                </c:pt>
                <c:pt idx="33">
                  <c:v>170.36558310752093</c:v>
                </c:pt>
                <c:pt idx="34">
                  <c:v>173.28179201627015</c:v>
                </c:pt>
                <c:pt idx="35">
                  <c:v>176.19800092501936</c:v>
                </c:pt>
              </c:numCache>
            </c:numRef>
          </c:val>
          <c:smooth val="0"/>
        </c:ser>
        <c:ser>
          <c:idx val="12"/>
          <c:order val="7"/>
          <c:tx>
            <c:strRef>
              <c:f>'Chart Data -- indexed'!$D$89</c:f>
              <c:strCache>
                <c:ptCount val="1"/>
                <c:pt idx="0">
                  <c:v>Aspirational Goal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35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rgbClr val="00B050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'Chart Data -- indexed'!$E$7:$AX$7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indexed'!$E$89:$AN$89</c:f>
              <c:numCache>
                <c:formatCode>#,##0</c:formatCode>
                <c:ptCount val="3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</c:numCache>
            </c:numRef>
          </c:val>
          <c:smooth val="0"/>
        </c:ser>
        <c:ser>
          <c:idx val="45"/>
          <c:order val="12"/>
          <c:tx>
            <c:strRef>
              <c:f>'Chart Data -- extrapolation'!$D$11</c:f>
              <c:strCache>
                <c:ptCount val="1"/>
                <c:pt idx="0">
                  <c:v>Baseline 
Scenario_Extrapolated</c:v>
                </c:pt>
              </c:strCache>
            </c:strRef>
          </c:tx>
          <c:spPr>
            <a:ln w="285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cat>
            <c:numRef>
              <c:f>'Chart Data -- extrapolation'!$E$8:$AX$8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extrapolation'!$E$11:$AX$11</c:f>
              <c:numCache>
                <c:formatCode>General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 formatCode="0.00">
                  <c:v>176.19800092501936</c:v>
                </c:pt>
                <c:pt idx="36" formatCode="0.00">
                  <c:v>179.11420983376857</c:v>
                </c:pt>
                <c:pt idx="37" formatCode="0.00">
                  <c:v>182.03041874251778</c:v>
                </c:pt>
                <c:pt idx="38" formatCode="0.00">
                  <c:v>184.94662765126699</c:v>
                </c:pt>
                <c:pt idx="39" formatCode="0.00">
                  <c:v>187.86283656001618</c:v>
                </c:pt>
                <c:pt idx="40" formatCode="0.00">
                  <c:v>190.77904546876545</c:v>
                </c:pt>
                <c:pt idx="41" formatCode="0.00">
                  <c:v>193.69525437751466</c:v>
                </c:pt>
                <c:pt idx="42" formatCode="0.00">
                  <c:v>196.61146328626387</c:v>
                </c:pt>
                <c:pt idx="43" formatCode="0.00">
                  <c:v>199.52767219501308</c:v>
                </c:pt>
                <c:pt idx="44" formatCode="0.00">
                  <c:v>202.44388110376229</c:v>
                </c:pt>
                <c:pt idx="45" formatCode="0.00">
                  <c:v>205.36009001251148</c:v>
                </c:pt>
              </c:numCache>
            </c:numRef>
          </c:val>
          <c:smooth val="0"/>
        </c:ser>
        <c:ser>
          <c:idx val="46"/>
          <c:order val="13"/>
          <c:tx>
            <c:strRef>
              <c:f>'Chart Data -- extrapolation'!$D$15</c:f>
              <c:strCache>
                <c:ptCount val="1"/>
                <c:pt idx="0">
                  <c:v>Improvement Scenario_Extrapolated</c:v>
                </c:pt>
              </c:strCache>
            </c:strRef>
          </c:tx>
          <c:spPr>
            <a:ln w="28575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'Chart Data -- extrapolation'!$E$8:$AX$8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extrapolation'!$E$15:$AX$15</c:f>
              <c:numCache>
                <c:formatCode>General</c:formatCode>
                <c:ptCount val="46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77.570266153116819</c:v>
                </c:pt>
                <c:pt idx="36">
                  <c:v>76.020327100720351</c:v>
                </c:pt>
                <c:pt idx="37">
                  <c:v>74.470388048323883</c:v>
                </c:pt>
                <c:pt idx="38">
                  <c:v>72.92044899592743</c:v>
                </c:pt>
                <c:pt idx="39">
                  <c:v>71.370509943530962</c:v>
                </c:pt>
                <c:pt idx="40">
                  <c:v>69.820570891134508</c:v>
                </c:pt>
                <c:pt idx="41">
                  <c:v>68.270631838738041</c:v>
                </c:pt>
                <c:pt idx="42">
                  <c:v>66.720692786341601</c:v>
                </c:pt>
                <c:pt idx="43">
                  <c:v>65.170753733945133</c:v>
                </c:pt>
                <c:pt idx="44">
                  <c:v>63.620814681548666</c:v>
                </c:pt>
                <c:pt idx="45">
                  <c:v>62.070875629152198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408064"/>
        <c:axId val="152409984"/>
      </c:lineChart>
      <c:lineChart>
        <c:grouping val="standard"/>
        <c:varyColors val="0"/>
        <c:ser>
          <c:idx val="14"/>
          <c:order val="8"/>
          <c:tx>
            <c:strRef>
              <c:f>'Chart Data -- indexed'!$D$87</c:f>
              <c:strCache>
                <c:ptCount val="1"/>
                <c:pt idx="0">
                  <c:v>2018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1">
                  <a:alpha val="0"/>
                </a:schemeClr>
              </a:solidFill>
              <a:ln>
                <a:noFill/>
              </a:ln>
            </c:spPr>
          </c:marker>
          <c:cat>
            <c:numRef>
              <c:f>'Chart Data -- extrapolation'!$E$8:$AX$8</c:f>
              <c:numCache>
                <c:formatCode>General</c:formatCode>
                <c:ptCount val="4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  <c:pt idx="36">
                  <c:v>2041</c:v>
                </c:pt>
                <c:pt idx="37">
                  <c:v>2042</c:v>
                </c:pt>
                <c:pt idx="38">
                  <c:v>2043</c:v>
                </c:pt>
                <c:pt idx="39">
                  <c:v>2044</c:v>
                </c:pt>
                <c:pt idx="40">
                  <c:v>2045</c:v>
                </c:pt>
                <c:pt idx="41">
                  <c:v>2046</c:v>
                </c:pt>
                <c:pt idx="42">
                  <c:v>2047</c:v>
                </c:pt>
                <c:pt idx="43">
                  <c:v>2048</c:v>
                </c:pt>
                <c:pt idx="44">
                  <c:v>2049</c:v>
                </c:pt>
                <c:pt idx="45">
                  <c:v>2050</c:v>
                </c:pt>
              </c:numCache>
            </c:numRef>
          </c:cat>
          <c:val>
            <c:numRef>
              <c:f>'Chart Data -- indexed'!$E$87:$AN$87</c:f>
              <c:numCache>
                <c:formatCode>#,##0</c:formatCode>
                <c:ptCount val="36"/>
                <c:pt idx="0">
                  <c:v>100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114.36050471761558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</c:numCache>
            </c:numRef>
          </c:val>
          <c:smooth val="0"/>
        </c:ser>
        <c:ser>
          <c:idx val="10"/>
          <c:order val="15"/>
          <c:tx>
            <c:strRef>
              <c:f>'Chart Data -- indexed'!$D$102</c:f>
              <c:strCache>
                <c:ptCount val="1"/>
                <c:pt idx="0">
                  <c:v>Benchmark: Baseline Scenario with "Business Case for NextGen" OIs effect</c:v>
                </c:pt>
              </c:strCache>
            </c:strRef>
          </c:tx>
          <c:spPr>
            <a:ln w="28575">
              <a:noFill/>
            </a:ln>
          </c:spPr>
          <c:dPt>
            <c:idx val="0"/>
            <c:marker>
              <c:symbol val="none"/>
            </c:marker>
            <c:bubble3D val="0"/>
          </c:dPt>
          <c:dPt>
            <c:idx val="8"/>
            <c:marker>
              <c:symbol val="none"/>
            </c:marker>
            <c:bubble3D val="0"/>
          </c:dPt>
          <c:dPt>
            <c:idx val="13"/>
            <c:marker>
              <c:symbol val="none"/>
            </c:marker>
            <c:bubble3D val="0"/>
          </c:dPt>
          <c:dPt>
            <c:idx val="20"/>
            <c:marker>
              <c:symbol val="circle"/>
              <c:size val="4"/>
            </c:marker>
            <c:bubble3D val="0"/>
          </c:dPt>
          <c:dPt>
            <c:idx val="25"/>
            <c:marker>
              <c:symbol val="circle"/>
              <c:size val="4"/>
            </c:marker>
            <c:bubble3D val="0"/>
          </c:dPt>
          <c:dLbls>
            <c:dLbl>
              <c:idx val="20"/>
              <c:layout>
                <c:manualLayout>
                  <c:x val="-0.16746663769301565"/>
                  <c:y val="0.23890102240869526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2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'Chart Data -- indexed'!$E$102:$AX$102</c:f>
              <c:numCache>
                <c:formatCode>0.00E+00</c:formatCode>
                <c:ptCount val="46"/>
                <c:pt idx="0">
                  <c:v>100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96.088593432934104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113.91810001802176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131.44119644650084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143.49054792853795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783872"/>
        <c:axId val="152415232"/>
      </c:lineChart>
      <c:catAx>
        <c:axId val="152408064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strRef>
              <c:f>'Chart Setup'!$F$10</c:f>
              <c:strCache>
                <c:ptCount val="1"/>
                <c:pt idx="0">
                  <c:v>Year</c:v>
                </c:pt>
              </c:strCache>
            </c:strRef>
          </c:tx>
          <c:layout>
            <c:manualLayout>
              <c:xMode val="edge"/>
              <c:yMode val="edge"/>
              <c:x val="0.5370208859359924"/>
              <c:y val="0.92482025543345059"/>
            </c:manualLayout>
          </c:layout>
          <c:overlay val="0"/>
          <c:txPr>
            <a:bodyPr/>
            <a:lstStyle/>
            <a:p>
              <a:pPr>
                <a:defRPr sz="1400"/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2409984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52409984"/>
        <c:scaling>
          <c:orientation val="minMax"/>
          <c:max val="20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minorGridlines/>
        <c:title>
          <c:tx>
            <c:strRef>
              <c:f>'Chart Data -- indexed'!$B$2</c:f>
              <c:strCache>
                <c:ptCount val="1"/>
                <c:pt idx="0">
                  <c:v>Percent of
 2005 level</c:v>
                </c:pt>
              </c:strCache>
            </c:strRef>
          </c:tx>
          <c:layout>
            <c:manualLayout>
              <c:xMode val="edge"/>
              <c:yMode val="edge"/>
              <c:x val="1.6866744508501789E-2"/>
              <c:y val="0.32528603700053965"/>
            </c:manualLayout>
          </c:layout>
          <c:overlay val="0"/>
          <c:txPr>
            <a:bodyPr rot="0" vert="horz"/>
            <a:lstStyle/>
            <a:p>
              <a:pPr>
                <a:defRPr sz="1400"/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2408064"/>
        <c:crosses val="autoZero"/>
        <c:crossBetween val="midCat"/>
        <c:majorUnit val="50"/>
        <c:minorUnit val="50"/>
      </c:valAx>
      <c:valAx>
        <c:axId val="152415232"/>
        <c:scaling>
          <c:orientation val="minMax"/>
          <c:max val="200"/>
          <c:min val="0"/>
        </c:scaling>
        <c:delete val="0"/>
        <c:axPos val="r"/>
        <c:numFmt formatCode="#,##0.0" sourceLinked="0"/>
        <c:majorTickMark val="none"/>
        <c:minorTickMark val="none"/>
        <c:tickLblPos val="none"/>
        <c:crossAx val="152783872"/>
        <c:crosses val="max"/>
        <c:crossBetween val="between"/>
        <c:majorUnit val="50"/>
        <c:minorUnit val="50"/>
      </c:valAx>
      <c:catAx>
        <c:axId val="1527838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415232"/>
        <c:crosses val="autoZero"/>
        <c:auto val="1"/>
        <c:lblAlgn val="ctr"/>
        <c:lblOffset val="100"/>
        <c:noMultiLvlLbl val="0"/>
      </c:catAx>
    </c:plotArea>
    <c:plotVisOnly val="1"/>
    <c:dispBlanksAs val="zero"/>
    <c:showDLblsOverMax val="0"/>
  </c:chart>
  <c:spPr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127498182510157"/>
          <c:y val="2.2201154498713304E-2"/>
          <c:w val="0.58797625547791532"/>
          <c:h val="0.838431174630281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'Chart Data -- unindexed'!$D$18</c:f>
              <c:strCache>
                <c:ptCount val="1"/>
                <c:pt idx="0">
                  <c:v>Historical</c:v>
                </c:pt>
              </c:strCache>
            </c:strRef>
          </c:tx>
          <c:spPr>
            <a:solidFill>
              <a:srgbClr val="F99F55">
                <a:alpha val="49000"/>
              </a:srgbClr>
            </a:solidFill>
          </c:spPr>
          <c:invertIfNegative val="0"/>
          <c:dLbls>
            <c:dLbl>
              <c:idx val="0"/>
              <c:layout>
                <c:manualLayout>
                  <c:x val="1.6717415650765552E-3"/>
                  <c:y val="0.71929943336522184"/>
                </c:manualLayout>
              </c:layout>
              <c:spPr/>
              <c:txPr>
                <a:bodyPr/>
                <a:lstStyle/>
                <a:p>
                  <a:pPr algn="ctr">
                    <a:defRPr lang="en-US" sz="1400" b="1" i="1" u="none" strike="noStrike" kern="1200" baseline="0">
                      <a:solidFill>
                        <a:srgbClr val="95373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'Chart Data -- unindexed'!$J$7:$M$7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'Chart Data -- unindexed'!$J$18:$M$18</c:f>
              <c:numCache>
                <c:formatCode>#,##0</c:formatCode>
                <c:ptCount val="4"/>
                <c:pt idx="0">
                  <c:v>100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</c:numCache>
            </c:numRef>
          </c:val>
        </c:ser>
        <c:ser>
          <c:idx val="1"/>
          <c:order val="1"/>
          <c:tx>
            <c:strRef>
              <c:f>'Chart Data -- unindexed'!$D$19</c:f>
              <c:strCache>
                <c:ptCount val="1"/>
                <c:pt idx="0">
                  <c:v>Estimated</c:v>
                </c:pt>
              </c:strCache>
            </c:strRef>
          </c:tx>
          <c:spPr>
            <a:solidFill>
              <a:srgbClr val="4F6228">
                <a:alpha val="44000"/>
              </a:srgbClr>
            </a:solidFill>
          </c:spPr>
          <c:invertIfNegative val="0"/>
          <c:dLbls>
            <c:dLbl>
              <c:idx val="2"/>
              <c:layout>
                <c:manualLayout>
                  <c:x val="1.5045674085688998E-2"/>
                  <c:y val="0.71306890377020626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 rtl="0">
                  <a:defRPr lang="en-US" sz="1400" b="1" i="1" u="none" strike="noStrike" kern="1200" baseline="0">
                    <a:solidFill>
                      <a:srgbClr val="95373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'Chart Data -- unindexed'!$J$7:$M$7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'Chart Data -- unindexed'!$J$19:$M$19</c:f>
              <c:numCache>
                <c:formatCode>#,##0</c:formatCode>
                <c:ptCount val="4"/>
                <c:pt idx="0">
                  <c:v>#N/A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1862784"/>
        <c:axId val="162006528"/>
      </c:barChart>
      <c:lineChart>
        <c:grouping val="standard"/>
        <c:varyColors val="0"/>
        <c:ser>
          <c:idx val="2"/>
          <c:order val="2"/>
          <c:tx>
            <c:strRef>
              <c:f>'Chart Data -- unindexed'!$D$170</c:f>
              <c:strCache>
                <c:ptCount val="1"/>
                <c:pt idx="0">
                  <c:v>U.S. EIA Jet Fuel Consumption</c:v>
                </c:pt>
              </c:strCache>
            </c:strRef>
          </c:tx>
          <c:spPr>
            <a:ln>
              <a:noFill/>
            </a:ln>
          </c:spPr>
          <c:marker>
            <c:symbol val="triangle"/>
            <c:size val="9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</c:spPr>
          </c:marker>
          <c:cat>
            <c:numRef>
              <c:f>'Chart Data -- unindexed'!$J$7:$M$7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'Chart Data -- unindexed'!$J$170:$M$170</c:f>
              <c:numCache>
                <c:formatCode>General</c:formatCode>
                <c:ptCount val="4"/>
                <c:pt idx="0">
                  <c:v>53.999835420600455</c:v>
                </c:pt>
                <c:pt idx="1">
                  <c:v>54.105727363104414</c:v>
                </c:pt>
                <c:pt idx="2">
                  <c:v>54.374149513712361</c:v>
                </c:pt>
                <c:pt idx="3">
                  <c:v>54.520927871966123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'Chart Data -- unindexed'!$D$12</c:f>
              <c:strCache>
                <c:ptCount val="1"/>
                <c:pt idx="0">
                  <c:v>Modeled 
(Only Flights with U.S. Origin)</c:v>
                </c:pt>
              </c:strCache>
            </c:strRef>
          </c:tx>
          <c:spPr>
            <a:ln w="28575">
              <a:noFill/>
            </a:ln>
          </c:spPr>
          <c:marker>
            <c:spPr>
              <a:ln w="22225">
                <a:solidFill>
                  <a:sysClr val="windowText" lastClr="000000"/>
                </a:solidFill>
              </a:ln>
            </c:spPr>
          </c:marker>
          <c:val>
            <c:numRef>
              <c:f>'Chart Data -- unindexed'!$J$12:$M$12</c:f>
              <c:numCache>
                <c:formatCode>#,##0</c:formatCode>
                <c:ptCount val="4"/>
                <c:pt idx="0">
                  <c:v>52.7297537507811</c:v>
                </c:pt>
                <c:pt idx="1">
                  <c:v>53.17241322776507</c:v>
                </c:pt>
                <c:pt idx="2">
                  <c:v>53.615072704749032</c:v>
                </c:pt>
                <c:pt idx="3">
                  <c:v>54.057732181733002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862784"/>
        <c:axId val="162006528"/>
      </c:lineChart>
      <c:catAx>
        <c:axId val="161862784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strRef>
              <c:f>'Chart Setup'!$F$10</c:f>
              <c:strCache>
                <c:ptCount val="1"/>
                <c:pt idx="0">
                  <c:v>Year</c:v>
                </c:pt>
              </c:strCache>
            </c:strRef>
          </c:tx>
          <c:layout>
            <c:manualLayout>
              <c:xMode val="edge"/>
              <c:yMode val="edge"/>
              <c:x val="0.45176209458950717"/>
              <c:y val="0.93728137954718282"/>
            </c:manualLayout>
          </c:layout>
          <c:overlay val="0"/>
          <c:txPr>
            <a:bodyPr/>
            <a:lstStyle/>
            <a:p>
              <a:pPr>
                <a:defRPr sz="1400"/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2006528"/>
        <c:crosses val="autoZero"/>
        <c:auto val="1"/>
        <c:lblAlgn val="ctr"/>
        <c:lblOffset val="100"/>
        <c:tickLblSkip val="1"/>
        <c:tickMarkSkip val="5"/>
        <c:noMultiLvlLbl val="0"/>
      </c:catAx>
      <c:valAx>
        <c:axId val="162006528"/>
        <c:scaling>
          <c:orientation val="minMax"/>
          <c:max val="60"/>
          <c:min val="5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min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/>
                  <a:t>Fuelburn                     (Mt)</a:t>
                </a:r>
              </a:p>
            </c:rich>
          </c:tx>
          <c:layout>
            <c:manualLayout>
              <c:xMode val="edge"/>
              <c:yMode val="edge"/>
              <c:x val="1.492720421099862E-4"/>
              <c:y val="0.4071275617402044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1862784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78054140206200762"/>
          <c:y val="0.23494419505972969"/>
          <c:w val="0.21945859793799233"/>
          <c:h val="0.3592886403218289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[Tech Adoption.xlsx]All airframe-engine scenarios!PivotTable2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spPr>
          <a:solidFill>
            <a:schemeClr val="bg1">
              <a:lumMod val="50000"/>
            </a:schemeClr>
          </a:solidFill>
        </c:spP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spPr>
          <a:solidFill>
            <a:schemeClr val="bg1">
              <a:lumMod val="50000"/>
            </a:schemeClr>
          </a:solidFill>
        </c:spP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spPr>
          <a:solidFill>
            <a:schemeClr val="bg1">
              <a:lumMod val="50000"/>
            </a:schemeClr>
          </a:solidFill>
        </c:spP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'All airframe-engine scenarios'!$L$1</c:f>
              <c:strCache>
                <c:ptCount val="1"/>
                <c:pt idx="0">
                  <c:v>N+2</c:v>
                </c:pt>
              </c:strCache>
            </c:strRef>
          </c:tx>
          <c:invertIfNegative val="0"/>
          <c:cat>
            <c:strRef>
              <c:f>'All airframe-engine scenarios'!$K$2:$K$9</c:f>
              <c:strCache>
                <c:ptCount val="8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  <c:pt idx="7">
                  <c:v>2040</c:v>
                </c:pt>
              </c:strCache>
            </c:strRef>
          </c:cat>
          <c:val>
            <c:numRef>
              <c:f>'All airframe-engine scenarios'!$L$2:$L$9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362522</c:v>
                </c:pt>
                <c:pt idx="5">
                  <c:v>2284112</c:v>
                </c:pt>
                <c:pt idx="6">
                  <c:v>4242221</c:v>
                </c:pt>
                <c:pt idx="7">
                  <c:v>7936698</c:v>
                </c:pt>
              </c:numCache>
            </c:numRef>
          </c:val>
        </c:ser>
        <c:ser>
          <c:idx val="1"/>
          <c:order val="1"/>
          <c:tx>
            <c:strRef>
              <c:f>'All airframe-engine scenarios'!$M$1</c:f>
              <c:strCache>
                <c:ptCount val="1"/>
                <c:pt idx="0">
                  <c:v>N+1</c:v>
                </c:pt>
              </c:strCache>
            </c:strRef>
          </c:tx>
          <c:invertIfNegative val="0"/>
          <c:cat>
            <c:strRef>
              <c:f>'All airframe-engine scenarios'!$K$2:$K$9</c:f>
              <c:strCache>
                <c:ptCount val="8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  <c:pt idx="7">
                  <c:v>2040</c:v>
                </c:pt>
              </c:strCache>
            </c:strRef>
          </c:cat>
          <c:val>
            <c:numRef>
              <c:f>'All airframe-engine scenarios'!$M$2:$M$9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137687</c:v>
                </c:pt>
                <c:pt idx="3">
                  <c:v>2040468</c:v>
                </c:pt>
                <c:pt idx="4">
                  <c:v>3544501</c:v>
                </c:pt>
                <c:pt idx="5">
                  <c:v>3692475</c:v>
                </c:pt>
                <c:pt idx="6">
                  <c:v>3665020</c:v>
                </c:pt>
                <c:pt idx="7">
                  <c:v>3487188</c:v>
                </c:pt>
              </c:numCache>
            </c:numRef>
          </c:val>
        </c:ser>
        <c:ser>
          <c:idx val="2"/>
          <c:order val="2"/>
          <c:tx>
            <c:strRef>
              <c:f>'All airframe-engine scenarios'!$N$1</c:f>
              <c:strCache>
                <c:ptCount val="1"/>
                <c:pt idx="0">
                  <c:v>In-Production (2010) Technology</c:v>
                </c:pt>
              </c:strCache>
            </c:strRef>
          </c:tx>
          <c:invertIfNegative val="0"/>
          <c:cat>
            <c:strRef>
              <c:f>'All airframe-engine scenarios'!$K$2:$K$9</c:f>
              <c:strCache>
                <c:ptCount val="8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  <c:pt idx="7">
                  <c:v>2040</c:v>
                </c:pt>
              </c:strCache>
            </c:strRef>
          </c:cat>
          <c:val>
            <c:numRef>
              <c:f>'All airframe-engine scenarios'!$N$2:$N$9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2572875</c:v>
                </c:pt>
                <c:pt idx="3">
                  <c:v>2641180</c:v>
                </c:pt>
                <c:pt idx="4">
                  <c:v>2638683</c:v>
                </c:pt>
                <c:pt idx="5">
                  <c:v>2637083</c:v>
                </c:pt>
                <c:pt idx="6">
                  <c:v>2603702</c:v>
                </c:pt>
                <c:pt idx="7">
                  <c:v>241980</c:v>
                </c:pt>
              </c:numCache>
            </c:numRef>
          </c:val>
        </c:ser>
        <c:ser>
          <c:idx val="3"/>
          <c:order val="3"/>
          <c:tx>
            <c:strRef>
              <c:f>'All airframe-engine scenarios'!$O$1</c:f>
              <c:strCache>
                <c:ptCount val="1"/>
                <c:pt idx="0">
                  <c:v>2010 In-Service Fleet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cat>
            <c:strRef>
              <c:f>'All airframe-engine scenarios'!$K$2:$K$9</c:f>
              <c:strCache>
                <c:ptCount val="8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  <c:pt idx="7">
                  <c:v>2040</c:v>
                </c:pt>
              </c:strCache>
            </c:strRef>
          </c:cat>
          <c:val>
            <c:numRef>
              <c:f>'All airframe-engine scenarios'!$O$2:$O$9</c:f>
              <c:numCache>
                <c:formatCode>General</c:formatCode>
                <c:ptCount val="8"/>
                <c:pt idx="0">
                  <c:v>12963807</c:v>
                </c:pt>
                <c:pt idx="1">
                  <c:v>11163141</c:v>
                </c:pt>
                <c:pt idx="2">
                  <c:v>9951157</c:v>
                </c:pt>
                <c:pt idx="3">
                  <c:v>9730244</c:v>
                </c:pt>
                <c:pt idx="4">
                  <c:v>9106424</c:v>
                </c:pt>
                <c:pt idx="5">
                  <c:v>8468330</c:v>
                </c:pt>
                <c:pt idx="6">
                  <c:v>8022881</c:v>
                </c:pt>
                <c:pt idx="7">
                  <c:v>8318662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980288"/>
        <c:axId val="174109440"/>
      </c:barChart>
      <c:catAx>
        <c:axId val="173980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109440"/>
        <c:crosses val="autoZero"/>
        <c:auto val="1"/>
        <c:lblAlgn val="ctr"/>
        <c:lblOffset val="100"/>
        <c:noMultiLvlLbl val="0"/>
      </c:catAx>
      <c:valAx>
        <c:axId val="17410944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 sz="1400"/>
                  <a:t>Flights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9802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0.32968</cdr:x>
      <cdr:y>0.17249</cdr:y>
    </cdr:from>
    <cdr:to>
      <cdr:x>0.57386</cdr:x>
      <cdr:y>0.31894</cdr:y>
    </cdr:to>
    <cdr:grpSp>
      <cdr:nvGrpSpPr>
        <cdr:cNvPr id="34" name="Group 33"/>
        <cdr:cNvGrpSpPr/>
      </cdr:nvGrpSpPr>
      <cdr:grpSpPr>
        <a:xfrm xmlns:a="http://schemas.openxmlformats.org/drawingml/2006/main">
          <a:off x="2785485" y="864332"/>
          <a:ext cx="2063090" cy="733848"/>
          <a:chOff x="5687838" y="210189"/>
          <a:chExt cx="1698475" cy="726937"/>
        </a:xfrm>
      </cdr:grpSpPr>
      <cdr:sp macro="" textlink="">
        <cdr:nvSpPr>
          <cdr:cNvPr id="6" name="TextBox 1"/>
          <cdr:cNvSpPr txBox="1"/>
        </cdr:nvSpPr>
        <cdr:spPr>
          <a:xfrm xmlns:a="http://schemas.openxmlformats.org/drawingml/2006/main">
            <a:off x="5687838" y="210189"/>
            <a:ext cx="1343619" cy="726937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square" lIns="0" tIns="0" rIns="0" bIns="0" rtlCol="0" anchor="ctr"/>
          <a:lstStyle xmlns:a="http://schemas.openxmlformats.org/drawingml/2006/main"/>
          <a:p xmlns:a="http://schemas.openxmlformats.org/drawingml/2006/main">
            <a:pPr algn="ctr"/>
            <a:fld id="{E86E8D09-946D-4216-A066-0BE9CF022F69}" type="TxLink">
              <a:rPr lang="en-US" sz="1100" b="1">
                <a:solidFill>
                  <a:srgbClr val="7030A0"/>
                </a:solidFill>
              </a:rPr>
              <a:pPr algn="ctr"/>
              <a:t>Airframe and Engine Improvements</a:t>
            </a:fld>
            <a:endParaRPr lang="en-US" sz="1100" b="1" dirty="0">
              <a:solidFill>
                <a:srgbClr val="7030A0"/>
              </a:solidFill>
            </a:endParaRPr>
          </a:p>
        </cdr:txBody>
      </cdr:sp>
      <cdr:cxnSp macro="">
        <cdr:nvCxnSpPr>
          <cdr:cNvPr id="11" name="Straight Connector 10"/>
          <cdr:cNvCxnSpPr/>
        </cdr:nvCxnSpPr>
        <cdr:spPr>
          <a:xfrm xmlns:a="http://schemas.openxmlformats.org/drawingml/2006/main">
            <a:off x="6726823" y="665032"/>
            <a:ext cx="659490" cy="196348"/>
          </a:xfrm>
          <a:prstGeom xmlns:a="http://schemas.openxmlformats.org/drawingml/2006/main" prst="line">
            <a:avLst/>
          </a:prstGeom>
          <a:ln xmlns:a="http://schemas.openxmlformats.org/drawingml/2006/main" w="12700">
            <a:solidFill>
              <a:srgbClr val="7030A0"/>
            </a:solidFill>
            <a:prstDash val="soli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0.40875</cdr:x>
      <cdr:y>0.10988</cdr:y>
    </cdr:from>
    <cdr:to>
      <cdr:x>0.63767</cdr:x>
      <cdr:y>0.23452</cdr:y>
    </cdr:to>
    <cdr:grpSp>
      <cdr:nvGrpSpPr>
        <cdr:cNvPr id="5" name="Group 32"/>
        <cdr:cNvGrpSpPr/>
      </cdr:nvGrpSpPr>
      <cdr:grpSpPr>
        <a:xfrm xmlns:a="http://schemas.openxmlformats.org/drawingml/2006/main">
          <a:off x="3453552" y="550599"/>
          <a:ext cx="1934158" cy="624560"/>
          <a:chOff x="5759970" y="959789"/>
          <a:chExt cx="1592258" cy="618704"/>
        </a:xfrm>
      </cdr:grpSpPr>
      <cdr:grpSp>
        <cdr:nvGrpSpPr>
          <cdr:cNvPr id="7" name="Group 24"/>
          <cdr:cNvGrpSpPr/>
        </cdr:nvGrpSpPr>
        <cdr:grpSpPr>
          <a:xfrm xmlns:a="http://schemas.openxmlformats.org/drawingml/2006/main">
            <a:off x="5759970" y="959789"/>
            <a:ext cx="1016235" cy="561511"/>
            <a:chOff x="7356572" y="1262924"/>
            <a:chExt cx="1288186" cy="663592"/>
          </a:xfrm>
        </cdr:grpSpPr>
        <cdr:sp macro="" textlink="">
          <cdr:nvSpPr>
            <cdr:cNvPr id="8" name="TextBox 17"/>
            <cdr:cNvSpPr txBox="1"/>
          </cdr:nvSpPr>
          <cdr:spPr>
            <a:xfrm xmlns:a="http://schemas.openxmlformats.org/drawingml/2006/main">
              <a:off x="7356572" y="1262924"/>
              <a:ext cx="1288186" cy="663592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vertOverflow="clip" wrap="square" lIns="0" tIns="0" rIns="0" bIns="0" rtlCol="0" anchor="ctr"/>
            <a:lstStyle xmlns:a="http://schemas.openxmlformats.org/drawingml/2006/main"/>
            <a:p xmlns:a="http://schemas.openxmlformats.org/drawingml/2006/main">
              <a:pPr algn="ctr"/>
              <a:fld id="{C04CB68E-C8DA-4C52-A6A6-BE2D40C54B50}" type="TxLink">
                <a:rPr lang="en-US" sz="1100" b="1">
                  <a:solidFill>
                    <a:srgbClr val="0070C0"/>
                  </a:solidFill>
                </a:rPr>
                <a:pPr algn="ctr"/>
                <a:t>Operational Improvements</a:t>
              </a:fld>
              <a:endParaRPr lang="en-US" sz="1100" b="1" dirty="0">
                <a:solidFill>
                  <a:srgbClr val="0070C0"/>
                </a:solidFill>
              </a:endParaRPr>
            </a:p>
          </cdr:txBody>
        </cdr:sp>
      </cdr:grpSp>
      <cdr:cxnSp macro="">
        <cdr:nvCxnSpPr>
          <cdr:cNvPr id="9" name="Straight Connector 28"/>
          <cdr:cNvCxnSpPr/>
        </cdr:nvCxnSpPr>
        <cdr:spPr>
          <a:xfrm xmlns:a="http://schemas.openxmlformats.org/drawingml/2006/main">
            <a:off x="6645031" y="1356476"/>
            <a:ext cx="707197" cy="222017"/>
          </a:xfrm>
          <a:prstGeom xmlns:a="http://schemas.openxmlformats.org/drawingml/2006/main" prst="line">
            <a:avLst/>
          </a:prstGeom>
          <a:ln xmlns:a="http://schemas.openxmlformats.org/drawingml/2006/main" w="12700">
            <a:solidFill>
              <a:srgbClr val="0070C0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0.5017</cdr:x>
      <cdr:y>0.31128</cdr:y>
    </cdr:from>
    <cdr:to>
      <cdr:x>0.52096</cdr:x>
      <cdr:y>0.49855</cdr:y>
    </cdr:to>
    <cdr:cxnSp macro="">
      <cdr:nvCxnSpPr>
        <cdr:cNvPr id="4" name="Straight Connector 3"/>
        <cdr:cNvCxnSpPr/>
      </cdr:nvCxnSpPr>
      <cdr:spPr>
        <a:xfrm xmlns:a="http://schemas.openxmlformats.org/drawingml/2006/main" flipV="1">
          <a:off x="4341813" y="1952625"/>
          <a:ext cx="166687" cy="11747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0.50079</cdr:x>
      <cdr:y>0.2594</cdr:y>
    </cdr:from>
    <cdr:to>
      <cdr:x>0.60535</cdr:x>
      <cdr:y>0.49855</cdr:y>
    </cdr:to>
    <cdr:cxnSp macro="">
      <cdr:nvCxnSpPr>
        <cdr:cNvPr id="12" name="Straight Connector 11"/>
        <cdr:cNvCxnSpPr/>
      </cdr:nvCxnSpPr>
      <cdr:spPr>
        <a:xfrm xmlns:a="http://schemas.openxmlformats.org/drawingml/2006/main" flipV="1">
          <a:off x="4333875" y="1627188"/>
          <a:ext cx="904875" cy="150018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0.18246</cdr:x>
      <cdr:y>0.43967</cdr:y>
    </cdr:from>
    <cdr:to>
      <cdr:x>0.19564</cdr:x>
      <cdr:y>0.8591</cdr:y>
    </cdr:to>
    <cdr:pic>
      <cdr:nvPicPr>
        <cdr:cNvPr id="14" name="Picture 13"/>
        <cdr:cNvPicPr>
          <a:picLocks xmlns:a="http://schemas.openxmlformats.org/drawingml/2006/main" noChangeAspect="1"/>
        </cdr:cNvPicPr>
      </cdr:nvPicPr>
      <cdr:blipFill rotWithShape="1">
        <a:blip xmlns:a="http://schemas.openxmlformats.org/drawingml/2006/main" xmlns:r="http://schemas.openxmlformats.org/officeDocument/2006/relationships" r:embed="rId1"/>
        <a:srcRect xmlns:a="http://schemas.openxmlformats.org/drawingml/2006/main" l="55585" t="39348" r="37073" b="4255"/>
        <a:stretch xmlns:a="http://schemas.openxmlformats.org/drawingml/2006/main"/>
      </cdr:blipFill>
      <cdr:spPr>
        <a:xfrm xmlns:a="http://schemas.openxmlformats.org/drawingml/2006/main" flipV="1">
          <a:off x="1541615" y="2203148"/>
          <a:ext cx="111358" cy="210172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0.19627</cdr:x>
      <cdr:y>0.71689</cdr:y>
    </cdr:from>
    <cdr:to>
      <cdr:x>0.33894</cdr:x>
      <cdr:y>0.83129</cdr:y>
    </cdr:to>
    <cdr:grpSp>
      <cdr:nvGrpSpPr>
        <cdr:cNvPr id="15" name="Group 14"/>
        <cdr:cNvGrpSpPr/>
      </cdr:nvGrpSpPr>
      <cdr:grpSpPr>
        <a:xfrm xmlns:a="http://schemas.openxmlformats.org/drawingml/2006/main">
          <a:off x="1658296" y="3592273"/>
          <a:ext cx="1205427" cy="573248"/>
          <a:chOff x="77576" y="-112922"/>
          <a:chExt cx="836413" cy="451942"/>
        </a:xfrm>
      </cdr:grpSpPr>
      <cdr:sp macro="" textlink="">
        <cdr:nvSpPr>
          <cdr:cNvPr id="19" name="TextBox 1"/>
          <cdr:cNvSpPr txBox="1"/>
        </cdr:nvSpPr>
        <cdr:spPr>
          <a:xfrm xmlns:a="http://schemas.openxmlformats.org/drawingml/2006/main">
            <a:off x="229040" y="-112922"/>
            <a:ext cx="684949" cy="45194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lIns="0" tIns="0" rIns="0" bIns="0" rtlCol="0" anchor="ctr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000" b="1" dirty="0">
                <a:solidFill>
                  <a:srgbClr val="C00000"/>
                </a:solidFill>
              </a:rPr>
              <a:t>Non-combustion / non-tailpipe CO2e</a:t>
            </a:r>
          </a:p>
        </cdr:txBody>
      </cdr:sp>
      <cdr:cxnSp macro="">
        <cdr:nvCxnSpPr>
          <cdr:cNvPr id="20" name="Straight Connector 19"/>
          <cdr:cNvCxnSpPr/>
        </cdr:nvCxnSpPr>
        <cdr:spPr>
          <a:xfrm xmlns:a="http://schemas.openxmlformats.org/drawingml/2006/main" flipV="1">
            <a:off x="77576" y="127995"/>
            <a:ext cx="120783" cy="180196"/>
          </a:xfrm>
          <a:prstGeom xmlns:a="http://schemas.openxmlformats.org/drawingml/2006/main" prst="line">
            <a:avLst/>
          </a:prstGeom>
          <a:ln xmlns:a="http://schemas.openxmlformats.org/drawingml/2006/main" w="12700">
            <a:solidFill>
              <a:srgbClr val="C00000"/>
            </a:solidFill>
            <a:prstDash val="soli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0.18302</cdr:x>
      <cdr:y>0.51848</cdr:y>
    </cdr:from>
    <cdr:to>
      <cdr:x>0.32243</cdr:x>
      <cdr:y>0.62153</cdr:y>
    </cdr:to>
    <cdr:grpSp>
      <cdr:nvGrpSpPr>
        <cdr:cNvPr id="16" name="Group 15"/>
        <cdr:cNvGrpSpPr/>
      </cdr:nvGrpSpPr>
      <cdr:grpSpPr>
        <a:xfrm xmlns:a="http://schemas.openxmlformats.org/drawingml/2006/main">
          <a:off x="1546346" y="2598058"/>
          <a:ext cx="1177883" cy="516374"/>
          <a:chOff x="76883" y="1263297"/>
          <a:chExt cx="945266" cy="407098"/>
        </a:xfrm>
      </cdr:grpSpPr>
      <cdr:sp macro="" textlink="">
        <cdr:nvSpPr>
          <cdr:cNvPr id="17" name="TextBox 1"/>
          <cdr:cNvSpPr txBox="1"/>
        </cdr:nvSpPr>
        <cdr:spPr>
          <a:xfrm xmlns:a="http://schemas.openxmlformats.org/drawingml/2006/main">
            <a:off x="327761" y="1314001"/>
            <a:ext cx="694388" cy="356394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lIns="0" tIns="0" rIns="0" bIns="0" rtlCol="0" anchor="ctr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000" b="1" dirty="0">
                <a:solidFill>
                  <a:schemeClr val="accent1"/>
                </a:solidFill>
              </a:rPr>
              <a:t>Combustion  / tailpipe CO2e</a:t>
            </a:r>
          </a:p>
        </cdr:txBody>
      </cdr:sp>
      <cdr:cxnSp macro="">
        <cdr:nvCxnSpPr>
          <cdr:cNvPr id="18" name="Straight Connector 17"/>
          <cdr:cNvCxnSpPr/>
        </cdr:nvCxnSpPr>
        <cdr:spPr>
          <a:xfrm xmlns:a="http://schemas.openxmlformats.org/drawingml/2006/main">
            <a:off x="76883" y="1263297"/>
            <a:ext cx="234249" cy="181720"/>
          </a:xfrm>
          <a:prstGeom xmlns:a="http://schemas.openxmlformats.org/drawingml/2006/main" prst="line">
            <a:avLst/>
          </a:prstGeom>
          <a:ln xmlns:a="http://schemas.openxmlformats.org/drawingml/2006/main" w="12700">
            <a:solidFill>
              <a:schemeClr val="accent1"/>
            </a:solidFill>
            <a:prstDash val="soli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0.32968</cdr:x>
      <cdr:y>0.17249</cdr:y>
    </cdr:from>
    <cdr:to>
      <cdr:x>0.61572</cdr:x>
      <cdr:y>0.31894</cdr:y>
    </cdr:to>
    <cdr:grpSp>
      <cdr:nvGrpSpPr>
        <cdr:cNvPr id="34" name="Group 33"/>
        <cdr:cNvGrpSpPr/>
      </cdr:nvGrpSpPr>
      <cdr:grpSpPr>
        <a:xfrm xmlns:a="http://schemas.openxmlformats.org/drawingml/2006/main">
          <a:off x="2785485" y="864332"/>
          <a:ext cx="2416768" cy="733848"/>
          <a:chOff x="5687838" y="210189"/>
          <a:chExt cx="1989619" cy="726937"/>
        </a:xfrm>
      </cdr:grpSpPr>
      <cdr:sp macro="" textlink="">
        <cdr:nvSpPr>
          <cdr:cNvPr id="6" name="TextBox 1"/>
          <cdr:cNvSpPr txBox="1"/>
        </cdr:nvSpPr>
        <cdr:spPr>
          <a:xfrm xmlns:a="http://schemas.openxmlformats.org/drawingml/2006/main">
            <a:off x="5687838" y="210189"/>
            <a:ext cx="1343619" cy="726937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square" lIns="0" tIns="0" rIns="0" bIns="0" rtlCol="0" anchor="ctr"/>
          <a:lstStyle xmlns:a="http://schemas.openxmlformats.org/drawingml/2006/main"/>
          <a:p xmlns:a="http://schemas.openxmlformats.org/drawingml/2006/main">
            <a:pPr algn="ctr"/>
            <a:fld id="{E86E8D09-946D-4216-A066-0BE9CF022F69}" type="TxLink">
              <a:rPr lang="en-US" sz="1100" b="1">
                <a:solidFill>
                  <a:srgbClr val="7030A0"/>
                </a:solidFill>
              </a:rPr>
              <a:pPr algn="ctr"/>
              <a:t>Airframe and Engine Improvements</a:t>
            </a:fld>
            <a:endParaRPr lang="en-US" sz="1100" b="1" dirty="0">
              <a:solidFill>
                <a:srgbClr val="7030A0"/>
              </a:solidFill>
            </a:endParaRPr>
          </a:p>
        </cdr:txBody>
      </cdr:sp>
      <cdr:cxnSp macro="">
        <cdr:nvCxnSpPr>
          <cdr:cNvPr id="11" name="Straight Connector 10"/>
          <cdr:cNvCxnSpPr/>
        </cdr:nvCxnSpPr>
        <cdr:spPr>
          <a:xfrm xmlns:a="http://schemas.openxmlformats.org/drawingml/2006/main">
            <a:off x="6726824" y="665032"/>
            <a:ext cx="950633" cy="265297"/>
          </a:xfrm>
          <a:prstGeom xmlns:a="http://schemas.openxmlformats.org/drawingml/2006/main" prst="line">
            <a:avLst/>
          </a:prstGeom>
          <a:ln xmlns:a="http://schemas.openxmlformats.org/drawingml/2006/main" w="12700">
            <a:solidFill>
              <a:srgbClr val="7030A0"/>
            </a:solidFill>
            <a:prstDash val="soli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0.40875</cdr:x>
      <cdr:y>0.10988</cdr:y>
    </cdr:from>
    <cdr:to>
      <cdr:x>0.63767</cdr:x>
      <cdr:y>0.23452</cdr:y>
    </cdr:to>
    <cdr:grpSp>
      <cdr:nvGrpSpPr>
        <cdr:cNvPr id="5" name="Group 32"/>
        <cdr:cNvGrpSpPr/>
      </cdr:nvGrpSpPr>
      <cdr:grpSpPr>
        <a:xfrm xmlns:a="http://schemas.openxmlformats.org/drawingml/2006/main">
          <a:off x="3453552" y="550599"/>
          <a:ext cx="1934158" cy="624560"/>
          <a:chOff x="5759970" y="959789"/>
          <a:chExt cx="1592258" cy="618704"/>
        </a:xfrm>
      </cdr:grpSpPr>
      <cdr:grpSp>
        <cdr:nvGrpSpPr>
          <cdr:cNvPr id="7" name="Group 24"/>
          <cdr:cNvGrpSpPr/>
        </cdr:nvGrpSpPr>
        <cdr:grpSpPr>
          <a:xfrm xmlns:a="http://schemas.openxmlformats.org/drawingml/2006/main">
            <a:off x="5759970" y="959789"/>
            <a:ext cx="1016235" cy="561511"/>
            <a:chOff x="7356572" y="1262924"/>
            <a:chExt cx="1288186" cy="663592"/>
          </a:xfrm>
        </cdr:grpSpPr>
        <cdr:sp macro="" textlink="">
          <cdr:nvSpPr>
            <cdr:cNvPr id="8" name="TextBox 17"/>
            <cdr:cNvSpPr txBox="1"/>
          </cdr:nvSpPr>
          <cdr:spPr>
            <a:xfrm xmlns:a="http://schemas.openxmlformats.org/drawingml/2006/main">
              <a:off x="7356572" y="1262924"/>
              <a:ext cx="1288186" cy="663592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vertOverflow="clip" wrap="square" lIns="0" tIns="0" rIns="0" bIns="0" rtlCol="0" anchor="ctr"/>
            <a:lstStyle xmlns:a="http://schemas.openxmlformats.org/drawingml/2006/main"/>
            <a:p xmlns:a="http://schemas.openxmlformats.org/drawingml/2006/main">
              <a:pPr algn="ctr"/>
              <a:fld id="{C04CB68E-C8DA-4C52-A6A6-BE2D40C54B50}" type="TxLink">
                <a:rPr lang="en-US" sz="1100" b="1">
                  <a:solidFill>
                    <a:srgbClr val="0070C0"/>
                  </a:solidFill>
                </a:rPr>
                <a:pPr algn="ctr"/>
                <a:t>Operational Improvements</a:t>
              </a:fld>
              <a:endParaRPr lang="en-US" sz="1100" b="1" dirty="0">
                <a:solidFill>
                  <a:srgbClr val="0070C0"/>
                </a:solidFill>
              </a:endParaRPr>
            </a:p>
          </cdr:txBody>
        </cdr:sp>
      </cdr:grpSp>
      <cdr:cxnSp macro="">
        <cdr:nvCxnSpPr>
          <cdr:cNvPr id="9" name="Straight Connector 28"/>
          <cdr:cNvCxnSpPr/>
        </cdr:nvCxnSpPr>
        <cdr:spPr>
          <a:xfrm xmlns:a="http://schemas.openxmlformats.org/drawingml/2006/main">
            <a:off x="6645031" y="1356476"/>
            <a:ext cx="707197" cy="222017"/>
          </a:xfrm>
          <a:prstGeom xmlns:a="http://schemas.openxmlformats.org/drawingml/2006/main" prst="line">
            <a:avLst/>
          </a:prstGeom>
          <a:ln xmlns:a="http://schemas.openxmlformats.org/drawingml/2006/main" w="12700">
            <a:solidFill>
              <a:srgbClr val="0070C0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0.5017</cdr:x>
      <cdr:y>0.31128</cdr:y>
    </cdr:from>
    <cdr:to>
      <cdr:x>0.52096</cdr:x>
      <cdr:y>0.49855</cdr:y>
    </cdr:to>
    <cdr:cxnSp macro="">
      <cdr:nvCxnSpPr>
        <cdr:cNvPr id="4" name="Straight Connector 3"/>
        <cdr:cNvCxnSpPr/>
      </cdr:nvCxnSpPr>
      <cdr:spPr>
        <a:xfrm xmlns:a="http://schemas.openxmlformats.org/drawingml/2006/main" flipV="1">
          <a:off x="4341813" y="1952625"/>
          <a:ext cx="166687" cy="11747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0.50079</cdr:x>
      <cdr:y>0.2594</cdr:y>
    </cdr:from>
    <cdr:to>
      <cdr:x>0.60535</cdr:x>
      <cdr:y>0.49855</cdr:y>
    </cdr:to>
    <cdr:cxnSp macro="">
      <cdr:nvCxnSpPr>
        <cdr:cNvPr id="12" name="Straight Connector 11"/>
        <cdr:cNvCxnSpPr/>
      </cdr:nvCxnSpPr>
      <cdr:spPr>
        <a:xfrm xmlns:a="http://schemas.openxmlformats.org/drawingml/2006/main" flipV="1">
          <a:off x="4333875" y="1627188"/>
          <a:ext cx="904875" cy="150018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0.18157</cdr:x>
      <cdr:y>0.43967</cdr:y>
    </cdr:from>
    <cdr:to>
      <cdr:x>0.19476</cdr:x>
      <cdr:y>0.8591</cdr:y>
    </cdr:to>
    <cdr:pic>
      <cdr:nvPicPr>
        <cdr:cNvPr id="14" name="Picture 13"/>
        <cdr:cNvPicPr>
          <a:picLocks xmlns:a="http://schemas.openxmlformats.org/drawingml/2006/main" noChangeAspect="1"/>
        </cdr:cNvPicPr>
      </cdr:nvPicPr>
      <cdr:blipFill rotWithShape="1">
        <a:blip xmlns:a="http://schemas.openxmlformats.org/drawingml/2006/main" xmlns:r="http://schemas.openxmlformats.org/officeDocument/2006/relationships" r:embed="rId1"/>
        <a:srcRect xmlns:a="http://schemas.openxmlformats.org/drawingml/2006/main" l="55585" t="39348" r="37073" b="4255"/>
        <a:stretch xmlns:a="http://schemas.openxmlformats.org/drawingml/2006/main"/>
      </cdr:blipFill>
      <cdr:spPr>
        <a:xfrm xmlns:a="http://schemas.openxmlformats.org/drawingml/2006/main" flipV="1">
          <a:off x="1534095" y="2203148"/>
          <a:ext cx="111443" cy="210172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0.18981</cdr:x>
      <cdr:y>0.7536</cdr:y>
    </cdr:from>
    <cdr:to>
      <cdr:x>0.34312</cdr:x>
      <cdr:y>0.8438</cdr:y>
    </cdr:to>
    <cdr:grpSp>
      <cdr:nvGrpSpPr>
        <cdr:cNvPr id="15" name="Group 14"/>
        <cdr:cNvGrpSpPr/>
      </cdr:nvGrpSpPr>
      <cdr:grpSpPr>
        <a:xfrm xmlns:a="http://schemas.openxmlformats.org/drawingml/2006/main">
          <a:off x="1603715" y="3776223"/>
          <a:ext cx="1295325" cy="451985"/>
          <a:chOff x="-1043934" y="-1573437"/>
          <a:chExt cx="679958" cy="356302"/>
        </a:xfrm>
      </cdr:grpSpPr>
      <cdr:sp macro="" textlink="">
        <cdr:nvSpPr>
          <cdr:cNvPr id="19" name="TextBox 1"/>
          <cdr:cNvSpPr txBox="1"/>
        </cdr:nvSpPr>
        <cdr:spPr>
          <a:xfrm xmlns:a="http://schemas.openxmlformats.org/drawingml/2006/main">
            <a:off x="-919269" y="-1573437"/>
            <a:ext cx="555293" cy="35630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lIns="0" tIns="0" rIns="0" bIns="0" rtlCol="0" anchor="ctr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000" b="1" dirty="0">
                <a:solidFill>
                  <a:srgbClr val="C00000"/>
                </a:solidFill>
              </a:rPr>
              <a:t>Non-combustion / non-tailpipe CO2e</a:t>
            </a:r>
          </a:p>
        </cdr:txBody>
      </cdr:sp>
      <cdr:cxnSp macro="">
        <cdr:nvCxnSpPr>
          <cdr:cNvPr id="20" name="Straight Connector 19"/>
          <cdr:cNvCxnSpPr/>
        </cdr:nvCxnSpPr>
        <cdr:spPr>
          <a:xfrm xmlns:a="http://schemas.openxmlformats.org/drawingml/2006/main" flipV="1">
            <a:off x="-1043934" y="-1407459"/>
            <a:ext cx="120003" cy="130159"/>
          </a:xfrm>
          <a:prstGeom xmlns:a="http://schemas.openxmlformats.org/drawingml/2006/main" prst="line">
            <a:avLst/>
          </a:prstGeom>
          <a:ln xmlns:a="http://schemas.openxmlformats.org/drawingml/2006/main" w="12700">
            <a:solidFill>
              <a:srgbClr val="C00000"/>
            </a:solidFill>
            <a:prstDash val="soli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0.19286</cdr:x>
      <cdr:y>0.54634</cdr:y>
    </cdr:from>
    <cdr:to>
      <cdr:x>0.32088</cdr:x>
      <cdr:y>0.64101</cdr:y>
    </cdr:to>
    <cdr:grpSp>
      <cdr:nvGrpSpPr>
        <cdr:cNvPr id="16" name="Group 15"/>
        <cdr:cNvGrpSpPr/>
      </cdr:nvGrpSpPr>
      <cdr:grpSpPr>
        <a:xfrm xmlns:a="http://schemas.openxmlformats.org/drawingml/2006/main">
          <a:off x="1629485" y="2737662"/>
          <a:ext cx="1081648" cy="474383"/>
          <a:chOff x="-1204274" y="-425275"/>
          <a:chExt cx="868020" cy="373975"/>
        </a:xfrm>
      </cdr:grpSpPr>
      <cdr:sp macro="" textlink="">
        <cdr:nvSpPr>
          <cdr:cNvPr id="17" name="TextBox 1"/>
          <cdr:cNvSpPr txBox="1"/>
        </cdr:nvSpPr>
        <cdr:spPr>
          <a:xfrm xmlns:a="http://schemas.openxmlformats.org/drawingml/2006/main">
            <a:off x="-1072041" y="-332273"/>
            <a:ext cx="735787" cy="280973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lIns="0" tIns="0" rIns="0" bIns="0" rtlCol="0" anchor="ctr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000" b="1" dirty="0">
                <a:solidFill>
                  <a:schemeClr val="accent1"/>
                </a:solidFill>
              </a:rPr>
              <a:t>Combustion  / tailpipe CO2e</a:t>
            </a:r>
          </a:p>
        </cdr:txBody>
      </cdr:sp>
      <cdr:cxnSp macro="">
        <cdr:nvCxnSpPr>
          <cdr:cNvPr id="18" name="Straight Connector 17"/>
          <cdr:cNvCxnSpPr/>
        </cdr:nvCxnSpPr>
        <cdr:spPr>
          <a:xfrm xmlns:a="http://schemas.openxmlformats.org/drawingml/2006/main">
            <a:off x="-1204274" y="-425275"/>
            <a:ext cx="187986" cy="143264"/>
          </a:xfrm>
          <a:prstGeom xmlns:a="http://schemas.openxmlformats.org/drawingml/2006/main" prst="line">
            <a:avLst/>
          </a:prstGeom>
          <a:ln xmlns:a="http://schemas.openxmlformats.org/drawingml/2006/main" w="12700">
            <a:solidFill>
              <a:schemeClr val="accent1"/>
            </a:solidFill>
            <a:prstDash val="soli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8406-F15C-4303-97CE-0E3EE59880C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43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8406-F15C-4303-97CE-0E3EE59880C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94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9A16B-8080-4497-A731-6F7F64D8BE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92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9A16B-8080-4497-A731-6F7F64D8BE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9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41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20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01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59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B2C6A-CDC5-43B3-82E2-A956377D50BC}" type="slidenum">
              <a:rPr 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656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52DED-2112-4C1D-A464-2CF9CBDA8C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72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35559"/>
            <a:ext cx="8305800" cy="391161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084521"/>
            <a:ext cx="8223250" cy="4888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428486"/>
            <a:ext cx="8686800" cy="20986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US" sz="1600" b="0" u="none" kern="1200" dirty="0" smtClean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1010" y="656647"/>
            <a:ext cx="8682989" cy="193531"/>
          </a:xfr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0070C0"/>
                </a:solidFill>
              </a:defRPr>
            </a:lvl1pPr>
            <a:lvl2pPr marL="457200" indent="0">
              <a:buNone/>
              <a:defRPr sz="1800" b="0">
                <a:solidFill>
                  <a:srgbClr val="0070C0"/>
                </a:solidFill>
              </a:defRPr>
            </a:lvl2pPr>
            <a:lvl3pPr marL="914400" indent="0">
              <a:buNone/>
              <a:defRPr sz="1600" b="0">
                <a:solidFill>
                  <a:srgbClr val="0070C0"/>
                </a:solidFill>
              </a:defRPr>
            </a:lvl3pPr>
            <a:lvl4pPr marL="1371600" indent="0">
              <a:buNone/>
              <a:defRPr sz="1400" b="0">
                <a:solidFill>
                  <a:srgbClr val="0070C0"/>
                </a:solidFill>
              </a:defRPr>
            </a:lvl4pPr>
            <a:lvl5pPr marL="1828800" indent="0">
              <a:buNone/>
              <a:defRPr sz="1400" b="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819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rgbClr val="FFFFFF"/>
                  </a:solidFill>
                  <a:latin typeface="Arial"/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rgbClr val="FFFFFF"/>
                  </a:solidFill>
                  <a:latin typeface="Arial"/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4744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53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  <p:sldLayoutId id="214748368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2942" y="106494"/>
            <a:ext cx="881832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728" y="919402"/>
            <a:ext cx="8773960" cy="50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grpSp>
        <p:nvGrpSpPr>
          <p:cNvPr id="56345" name="Group 25"/>
          <p:cNvGrpSpPr>
            <a:grpSpLocks/>
          </p:cNvGrpSpPr>
          <p:nvPr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rgbClr val="FFFFFF"/>
                  </a:solidFill>
                  <a:latin typeface="Arial"/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rgbClr val="FFFFFF"/>
                  </a:solidFill>
                  <a:latin typeface="Arial"/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  <a:latin typeface="Arial"/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  <a:latin typeface="Arial"/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  <a:latin typeface="Arial"/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354023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err="1" smtClean="0"/>
              <a:t>NextGen</a:t>
            </a:r>
            <a:r>
              <a:rPr lang="en-US" sz="3200" dirty="0" smtClean="0"/>
              <a:t> Environmental Management System</a:t>
            </a:r>
            <a:endParaRPr lang="en-US" sz="3200" dirty="0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400" dirty="0">
                <a:solidFill>
                  <a:srgbClr val="808080"/>
                </a:solidFill>
              </a:rPr>
              <a:t>Goals </a:t>
            </a:r>
            <a:r>
              <a:rPr lang="en-US" sz="2400" dirty="0" smtClean="0">
                <a:solidFill>
                  <a:srgbClr val="808080"/>
                </a:solidFill>
              </a:rPr>
              <a:t>Analysis Status Update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754188" y="450559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REDAC E&amp;E Subcommittee</a:t>
            </a:r>
            <a:endParaRPr lang="en-US" sz="1600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788988" y="487521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Chris </a:t>
            </a:r>
            <a:r>
              <a:rPr lang="en-US" sz="1600" dirty="0" err="1" smtClean="0"/>
              <a:t>Dorbian</a:t>
            </a:r>
            <a:r>
              <a:rPr lang="en-US" sz="1600" dirty="0" smtClean="0"/>
              <a:t>, AEE-400</a:t>
            </a:r>
            <a:endParaRPr lang="en-US" sz="16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000125" y="5224463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March 18, 2015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267631"/>
              </p:ext>
            </p:extLst>
          </p:nvPr>
        </p:nvGraphicFramePr>
        <p:xfrm>
          <a:off x="363867" y="1064488"/>
          <a:ext cx="8449056" cy="5010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35559"/>
            <a:ext cx="8682038" cy="391161"/>
          </a:xfrm>
        </p:spPr>
        <p:txBody>
          <a:bodyPr>
            <a:noAutofit/>
          </a:bodyPr>
          <a:lstStyle/>
          <a:p>
            <a:r>
              <a:rPr lang="en-US" sz="1900" dirty="0" smtClean="0"/>
              <a:t>Technology Adoption Rates: Airframe and Engine Improvements</a:t>
            </a:r>
            <a:endParaRPr lang="en-US" sz="19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Goals and Targets Background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63" y="1293813"/>
            <a:ext cx="4733861" cy="4391025"/>
          </a:xfrm>
        </p:spPr>
        <p:txBody>
          <a:bodyPr/>
          <a:lstStyle/>
          <a:p>
            <a:r>
              <a:rPr lang="en-US" sz="2000" dirty="0" smtClean="0"/>
              <a:t>Aviation Environmental and Energy (E&amp;E) Goals</a:t>
            </a:r>
          </a:p>
          <a:p>
            <a:pPr lvl="1"/>
            <a:r>
              <a:rPr lang="en-US" sz="1800" dirty="0" smtClean="0"/>
              <a:t>U.S. Climate Action Plan, E&amp;E Policy Statement</a:t>
            </a:r>
          </a:p>
          <a:p>
            <a:pPr lvl="1"/>
            <a:r>
              <a:rPr lang="en-US" sz="1800" dirty="0" smtClean="0"/>
              <a:t>Noise, air quality, climate, and energy</a:t>
            </a:r>
          </a:p>
          <a:p>
            <a:r>
              <a:rPr lang="en-US" sz="2000" dirty="0" smtClean="0"/>
              <a:t>“Goals Analysis” </a:t>
            </a:r>
          </a:p>
          <a:p>
            <a:pPr lvl="1"/>
            <a:r>
              <a:rPr lang="en-US" sz="1800" dirty="0" smtClean="0"/>
              <a:t>Forecasting progress against FAA performance goals using AEDT</a:t>
            </a:r>
          </a:p>
          <a:p>
            <a:pPr lvl="1"/>
            <a:r>
              <a:rPr lang="en-US" sz="1800" dirty="0" smtClean="0"/>
              <a:t>“</a:t>
            </a:r>
            <a:r>
              <a:rPr lang="en-US" sz="1800" dirty="0"/>
              <a:t>System Improvements” scenario considers improvements from operations, technology, and alternative fuels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186875"/>
              </p:ext>
            </p:extLst>
          </p:nvPr>
        </p:nvGraphicFramePr>
        <p:xfrm>
          <a:off x="4965700" y="1125220"/>
          <a:ext cx="4038600" cy="4416552"/>
        </p:xfrm>
        <a:graphic>
          <a:graphicData uri="http://schemas.openxmlformats.org/drawingml/2006/table">
            <a:tbl>
              <a:tblPr firstRow="1" firstCol="1" bandRow="1"/>
              <a:tblGrid>
                <a:gridCol w="1249714"/>
                <a:gridCol w="2788886"/>
              </a:tblGrid>
              <a:tr h="4840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FAA Goal Category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FAA Performance</a:t>
                      </a:r>
                      <a:r>
                        <a:rPr lang="en-US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Metric*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546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Climate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Carbon neutral growth, starting in 2020, relative to the 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 </a:t>
                      </a: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emissions level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Energy: Alternative Fuels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billion gallons of renewable jet fuel used by aviation by 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r>
                        <a:rPr lang="en-US" sz="1400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Energy:       Energy-Efficiency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Notional annual improvement of 2% NAS-wide using metric of fuel burned per revenue </a:t>
                      </a:r>
                      <a:r>
                        <a:rPr lang="en-US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tonne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kilometers (kg/RTK)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Noise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Less than 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300,000 people exposed to “significant aircraft noise”  </a:t>
                      </a: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by 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0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Air Quality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Minimize aviation air quality impacts, notwithstanding aviation growth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4978400" y="5506676"/>
            <a:ext cx="4254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smtClean="0"/>
              <a:t>* Goals are subject to revision based on Administrator’s strategic priorities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808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4" y="1018604"/>
            <a:ext cx="7922111" cy="255230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486137"/>
              </p:ext>
            </p:extLst>
          </p:nvPr>
        </p:nvGraphicFramePr>
        <p:xfrm>
          <a:off x="476731" y="3771328"/>
          <a:ext cx="7962419" cy="21937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7769"/>
                <a:gridCol w="3038475"/>
                <a:gridCol w="1304925"/>
                <a:gridCol w="2381250"/>
              </a:tblGrid>
              <a:tr h="35306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Scenario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Airframe and Engine Tech</a:t>
                      </a:r>
                      <a:r>
                        <a:rPr lang="en-US" sz="1100" baseline="0" dirty="0" smtClean="0"/>
                        <a:t> Assumption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Operational Improvements Assumption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Alternative Jet Fuels Assumption</a:t>
                      </a:r>
                      <a:endParaRPr lang="en-US" sz="1100" dirty="0"/>
                    </a:p>
                  </a:txBody>
                  <a:tcPr/>
                </a:tc>
              </a:tr>
              <a:tr h="685762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Baseline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11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 post-2010 technology</a:t>
                      </a:r>
                    </a:p>
                    <a:p>
                      <a:pPr marL="228600" marR="0" lvl="0" indent="-22860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11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In-production (2010) technology  for 100% of fleet growth and replacement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Operational efficiency fixed at 2010</a:t>
                      </a:r>
                      <a:r>
                        <a:rPr lang="en-US" sz="1100" baseline="0" dirty="0" smtClean="0"/>
                        <a:t> levels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Conventional</a:t>
                      </a:r>
                      <a:r>
                        <a:rPr lang="en-US" sz="1100" baseline="0" dirty="0" smtClean="0"/>
                        <a:t> jet only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600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System Improvements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effectLst/>
                        </a:rPr>
                        <a:t>PARTNER P36 (</a:t>
                      </a:r>
                      <a:r>
                        <a:rPr lang="en-US" sz="1100" kern="1200" baseline="0" dirty="0" smtClean="0">
                          <a:effectLst/>
                        </a:rPr>
                        <a:t>EDS Assessment of CLEEN Technologies) – Includes </a:t>
                      </a:r>
                      <a:r>
                        <a:rPr lang="en-US" sz="1100" kern="1200" dirty="0" smtClean="0">
                          <a:effectLst/>
                        </a:rPr>
                        <a:t>CLEEN-funded tech as well as NASA N+1 and N+2 tech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Unimpeded, laterally-direct travel</a:t>
                      </a:r>
                      <a:endParaRPr kumimoji="0" lang="en-US" sz="1100" u="none" strike="noStrike" kern="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Derived from</a:t>
                      </a:r>
                      <a:r>
                        <a:rPr lang="en-US" sz="1100" baseline="0" dirty="0" smtClean="0"/>
                        <a:t> One Billion Ton Study (US DOE)</a:t>
                      </a:r>
                    </a:p>
                    <a:p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- 1/3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of available biomass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  <a:sym typeface="Wingdings" panose="05000000000000000000" pitchFamily="2" charset="2"/>
                        </a:rPr>
                        <a:t> AJF</a:t>
                      </a:r>
                    </a:p>
                    <a:p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  <a:sym typeface="Wingdings" panose="05000000000000000000" pitchFamily="2" charset="2"/>
                        </a:rPr>
                        <a:t>- 75% LC-CO2 reduction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58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586" y="85725"/>
            <a:ext cx="8472488" cy="609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Latest Results </a:t>
            </a:r>
            <a:r>
              <a:rPr lang="en-US" sz="2000" dirty="0"/>
              <a:t>– Moderate </a:t>
            </a:r>
            <a:r>
              <a:rPr lang="en-US" sz="2000" dirty="0" smtClean="0"/>
              <a:t>Airframe/Engine </a:t>
            </a:r>
            <a:r>
              <a:rPr lang="en-US" sz="2000" dirty="0"/>
              <a:t>Improvements and </a:t>
            </a:r>
            <a:r>
              <a:rPr lang="en-US" sz="2000" dirty="0" smtClean="0"/>
              <a:t>Alternative Jet </a:t>
            </a:r>
            <a:r>
              <a:rPr lang="en-US" sz="2000" dirty="0"/>
              <a:t>Fuels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8" name="Char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853246"/>
              </p:ext>
            </p:extLst>
          </p:nvPr>
        </p:nvGraphicFramePr>
        <p:xfrm>
          <a:off x="237744" y="978932"/>
          <a:ext cx="8449056" cy="5010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Rectangle 18"/>
          <p:cNvSpPr/>
          <p:nvPr/>
        </p:nvSpPr>
        <p:spPr>
          <a:xfrm>
            <a:off x="0" y="779627"/>
            <a:ext cx="91439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Life-Cycle CO</a:t>
            </a:r>
            <a:r>
              <a:rPr kumimoji="0" lang="en-US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 (Indexed to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2005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94830" y="4140324"/>
            <a:ext cx="1296537" cy="430887"/>
          </a:xfrm>
          <a:prstGeom prst="rect">
            <a:avLst/>
          </a:prstGeom>
          <a:solidFill>
            <a:srgbClr val="9BBB59">
              <a:lumMod val="75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3.6 billion gallons, 0.25 LCA value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cxnSp>
        <p:nvCxnSpPr>
          <p:cNvPr id="21" name="Straight Arrow Connector 20"/>
          <p:cNvCxnSpPr>
            <a:stCxn id="20" idx="0"/>
          </p:cNvCxnSpPr>
          <p:nvPr/>
        </p:nvCxnSpPr>
        <p:spPr>
          <a:xfrm flipV="1">
            <a:off x="5343099" y="2801181"/>
            <a:ext cx="3954" cy="1339143"/>
          </a:xfrm>
          <a:prstGeom prst="straightConnector1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066430" y="4232938"/>
            <a:ext cx="1433015" cy="430887"/>
          </a:xfrm>
          <a:prstGeom prst="rect">
            <a:avLst/>
          </a:prstGeom>
          <a:solidFill>
            <a:srgbClr val="9BBB59">
              <a:lumMod val="75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5.5 billion gallons, 0.25 LCA value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cxnSp>
        <p:nvCxnSpPr>
          <p:cNvPr id="23" name="Straight Arrow Connector 22"/>
          <p:cNvCxnSpPr>
            <a:stCxn id="22" idx="0"/>
          </p:cNvCxnSpPr>
          <p:nvPr/>
        </p:nvCxnSpPr>
        <p:spPr>
          <a:xfrm flipH="1" flipV="1">
            <a:off x="6780963" y="2724573"/>
            <a:ext cx="1975" cy="1508365"/>
          </a:xfrm>
          <a:prstGeom prst="straightConnector1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tailEnd type="arrow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607884" y="2219124"/>
            <a:ext cx="1366118" cy="702152"/>
            <a:chOff x="0" y="0"/>
            <a:chExt cx="1098028" cy="555607"/>
          </a:xfrm>
        </p:grpSpPr>
        <p:grpSp>
          <p:nvGrpSpPr>
            <p:cNvPr id="25" name="Group 24"/>
            <p:cNvGrpSpPr/>
            <p:nvPr/>
          </p:nvGrpSpPr>
          <p:grpSpPr>
            <a:xfrm>
              <a:off x="0" y="0"/>
              <a:ext cx="768164" cy="525095"/>
              <a:chOff x="0" y="0"/>
              <a:chExt cx="1211471" cy="784231"/>
            </a:xfrm>
          </p:grpSpPr>
          <p:sp>
            <p:nvSpPr>
              <p:cNvPr id="27" name="TextBox 35"/>
              <p:cNvSpPr txBox="1"/>
              <p:nvPr/>
            </p:nvSpPr>
            <p:spPr>
              <a:xfrm>
                <a:off x="0" y="0"/>
                <a:ext cx="1211471" cy="784231"/>
              </a:xfrm>
              <a:prstGeom prst="rect">
                <a:avLst/>
              </a:prstGeom>
            </p:spPr>
            <p:txBody>
              <a:bodyPr wrap="square" lIns="0" tIns="0" rIns="0" bIns="0" rtlCol="0" anchor="ctr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79646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</a:rPr>
                  <a:t>Alternative Fuels</a:t>
                </a:r>
              </a:p>
            </p:txBody>
          </p:sp>
        </p:grpSp>
        <p:cxnSp>
          <p:nvCxnSpPr>
            <p:cNvPr id="26" name="Straight Connector 25"/>
            <p:cNvCxnSpPr/>
            <p:nvPr/>
          </p:nvCxnSpPr>
          <p:spPr>
            <a:xfrm>
              <a:off x="531715" y="381407"/>
              <a:ext cx="566313" cy="174200"/>
            </a:xfrm>
            <a:prstGeom prst="line">
              <a:avLst/>
            </a:prstGeom>
            <a:noFill/>
            <a:ln w="12700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6331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586" y="85725"/>
            <a:ext cx="8472488" cy="609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Latest Results </a:t>
            </a:r>
            <a:r>
              <a:rPr lang="en-US" sz="2000" dirty="0"/>
              <a:t>– </a:t>
            </a:r>
            <a:r>
              <a:rPr lang="en-US" sz="2000" dirty="0" smtClean="0"/>
              <a:t>Aggressive Airframe/Engine </a:t>
            </a:r>
            <a:r>
              <a:rPr lang="en-US" sz="2000" dirty="0"/>
              <a:t>Improvements and </a:t>
            </a:r>
            <a:r>
              <a:rPr lang="en-US" sz="2000" dirty="0" smtClean="0"/>
              <a:t>Alternative Jet </a:t>
            </a:r>
            <a:r>
              <a:rPr lang="en-US" sz="2000" dirty="0"/>
              <a:t>Fuels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4" name="Chart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495982"/>
              </p:ext>
            </p:extLst>
          </p:nvPr>
        </p:nvGraphicFramePr>
        <p:xfrm>
          <a:off x="237745" y="978932"/>
          <a:ext cx="8449056" cy="5010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Rectangle 34"/>
          <p:cNvSpPr/>
          <p:nvPr/>
        </p:nvSpPr>
        <p:spPr>
          <a:xfrm>
            <a:off x="0" y="802404"/>
            <a:ext cx="91439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Life-Cycle CO</a:t>
            </a:r>
            <a:r>
              <a:rPr kumimoji="0" lang="en-US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 (Indexed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 2005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94830" y="4080370"/>
            <a:ext cx="1296537" cy="577081"/>
          </a:xfrm>
          <a:prstGeom prst="rect">
            <a:avLst/>
          </a:prstGeom>
          <a:solidFill>
            <a:srgbClr val="9BBB59">
              <a:lumMod val="75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11.5 billion gallons, 0.25 LCA value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cxnSp>
        <p:nvCxnSpPr>
          <p:cNvPr id="37" name="Straight Arrow Connector 36"/>
          <p:cNvCxnSpPr>
            <a:stCxn id="36" idx="0"/>
          </p:cNvCxnSpPr>
          <p:nvPr/>
        </p:nvCxnSpPr>
        <p:spPr>
          <a:xfrm flipH="1" flipV="1">
            <a:off x="5343098" y="3370521"/>
            <a:ext cx="1" cy="709849"/>
          </a:xfrm>
          <a:prstGeom prst="straightConnector1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6066431" y="4232938"/>
            <a:ext cx="1433015" cy="430887"/>
          </a:xfrm>
          <a:prstGeom prst="rect">
            <a:avLst/>
          </a:prstGeom>
          <a:solidFill>
            <a:srgbClr val="9BBB59">
              <a:lumMod val="75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17.25 billion gallons, 0.25 LCA value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cxnSp>
        <p:nvCxnSpPr>
          <p:cNvPr id="39" name="Straight Arrow Connector 38"/>
          <p:cNvCxnSpPr>
            <a:stCxn id="38" idx="0"/>
          </p:cNvCxnSpPr>
          <p:nvPr/>
        </p:nvCxnSpPr>
        <p:spPr>
          <a:xfrm flipH="1" flipV="1">
            <a:off x="6778989" y="3674638"/>
            <a:ext cx="3950" cy="558300"/>
          </a:xfrm>
          <a:prstGeom prst="straightConnector1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tailEnd type="arrow"/>
          </a:ln>
          <a:effectLst/>
        </p:spPr>
      </p:cxnSp>
      <p:grpSp>
        <p:nvGrpSpPr>
          <p:cNvPr id="40" name="Group 39"/>
          <p:cNvGrpSpPr/>
          <p:nvPr/>
        </p:nvGrpSpPr>
        <p:grpSpPr>
          <a:xfrm>
            <a:off x="2607885" y="2219124"/>
            <a:ext cx="1634507" cy="792327"/>
            <a:chOff x="0" y="0"/>
            <a:chExt cx="1313748" cy="626962"/>
          </a:xfrm>
        </p:grpSpPr>
        <p:grpSp>
          <p:nvGrpSpPr>
            <p:cNvPr id="41" name="Group 40"/>
            <p:cNvGrpSpPr/>
            <p:nvPr/>
          </p:nvGrpSpPr>
          <p:grpSpPr>
            <a:xfrm>
              <a:off x="0" y="0"/>
              <a:ext cx="768164" cy="525095"/>
              <a:chOff x="0" y="0"/>
              <a:chExt cx="1211471" cy="784231"/>
            </a:xfrm>
          </p:grpSpPr>
          <p:sp>
            <p:nvSpPr>
              <p:cNvPr id="43" name="TextBox 35"/>
              <p:cNvSpPr txBox="1"/>
              <p:nvPr/>
            </p:nvSpPr>
            <p:spPr>
              <a:xfrm>
                <a:off x="0" y="0"/>
                <a:ext cx="1211471" cy="784231"/>
              </a:xfrm>
              <a:prstGeom prst="rect">
                <a:avLst/>
              </a:prstGeom>
            </p:spPr>
            <p:txBody>
              <a:bodyPr wrap="square" lIns="0" tIns="0" rIns="0" bIns="0" rtlCol="0" anchor="ctr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79646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</a:rPr>
                  <a:t>Alternative Fuels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531715" y="381407"/>
              <a:ext cx="782033" cy="245555"/>
            </a:xfrm>
            <a:prstGeom prst="line">
              <a:avLst/>
            </a:prstGeom>
            <a:noFill/>
            <a:ln w="12700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29192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Noise Study: Work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</a:pPr>
            <a:r>
              <a:rPr lang="en-US" sz="2400" b="0" kern="1200" dirty="0">
                <a:solidFill>
                  <a:prstClr val="white">
                    <a:lumMod val="65000"/>
                  </a:prstClr>
                </a:solidFill>
                <a:latin typeface="Calibri"/>
              </a:rPr>
              <a:t>Baseline Scenario: 2010 Datum (complete)</a:t>
            </a:r>
          </a:p>
          <a:p>
            <a:pPr lvl="0" fontAlgn="auto"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</a:pPr>
            <a:endParaRPr lang="en-US" sz="2400" b="0" kern="1200" dirty="0">
              <a:solidFill>
                <a:prstClr val="black"/>
              </a:solidFill>
              <a:latin typeface="Calibri"/>
            </a:endParaRPr>
          </a:p>
          <a:p>
            <a:pPr lvl="0" fontAlgn="auto"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</a:pPr>
            <a:r>
              <a:rPr lang="en-US" sz="2400" b="0" kern="1200" dirty="0">
                <a:solidFill>
                  <a:prstClr val="black"/>
                </a:solidFill>
                <a:latin typeface="Calibri"/>
              </a:rPr>
              <a:t>Baseline Scenario Trends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800" kern="1200" dirty="0">
                <a:solidFill>
                  <a:prstClr val="black"/>
                </a:solidFill>
                <a:latin typeface="Calibri"/>
              </a:rPr>
              <a:t>Phase-outs and stringencies</a:t>
            </a:r>
          </a:p>
          <a:p>
            <a:pPr lvl="0" fontAlgn="auto"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</a:pPr>
            <a:endParaRPr lang="en-US" sz="2400" b="0" kern="1200" dirty="0">
              <a:solidFill>
                <a:prstClr val="black"/>
              </a:solidFill>
              <a:latin typeface="Calibri"/>
            </a:endParaRPr>
          </a:p>
          <a:p>
            <a:pPr lvl="0" fontAlgn="auto"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</a:pPr>
            <a:r>
              <a:rPr lang="en-US" sz="2400" b="0" kern="1200" dirty="0">
                <a:solidFill>
                  <a:prstClr val="black"/>
                </a:solidFill>
                <a:latin typeface="Calibri"/>
              </a:rPr>
              <a:t>Improvement Scenario Trends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800" kern="1200" dirty="0">
                <a:solidFill>
                  <a:prstClr val="black"/>
                </a:solidFill>
                <a:latin typeface="Calibri"/>
              </a:rPr>
              <a:t>Moderate Technology Improvement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800" kern="1200" dirty="0">
                <a:solidFill>
                  <a:prstClr val="black"/>
                </a:solidFill>
                <a:latin typeface="Calibri"/>
              </a:rPr>
              <a:t>Aggressive Technology Improvement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1800" kern="1200" dirty="0">
              <a:solidFill>
                <a:prstClr val="black"/>
              </a:solidFill>
              <a:latin typeface="Calibri"/>
            </a:endParaRPr>
          </a:p>
          <a:p>
            <a:pPr lvl="0" fontAlgn="auto"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</a:pPr>
            <a:r>
              <a:rPr lang="en-US" sz="2400" b="0" kern="1200" dirty="0">
                <a:solidFill>
                  <a:prstClr val="black"/>
                </a:solidFill>
                <a:latin typeface="Calibri"/>
              </a:rPr>
              <a:t>Results expected mid-2015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78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9228" y="-150588"/>
            <a:ext cx="8472488" cy="609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Future Analysis Process and Linkages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6" name="Picture 2" descr="N:\Dorbian\GATBA_CD_v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65" y="341313"/>
            <a:ext cx="8736496" cy="628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105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69" y="2666775"/>
            <a:ext cx="8472488" cy="609600"/>
          </a:xfrm>
        </p:spPr>
        <p:txBody>
          <a:bodyPr/>
          <a:lstStyle/>
          <a:p>
            <a:pPr algn="ct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15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35559"/>
            <a:ext cx="8682038" cy="391161"/>
          </a:xfrm>
        </p:spPr>
        <p:txBody>
          <a:bodyPr>
            <a:noAutofit/>
          </a:bodyPr>
          <a:lstStyle/>
          <a:p>
            <a:r>
              <a:rPr lang="en-US" sz="1900" dirty="0" smtClean="0"/>
              <a:t>Validation of Recent Fuel Consumption Trend</a:t>
            </a:r>
            <a:endParaRPr lang="en-US" sz="19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Results*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09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* Preliminary -- please do not cite or quote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78932"/>
            <a:ext cx="91439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Fuel Consumption</a:t>
            </a:r>
            <a:endParaRPr lang="en-US" sz="1600" dirty="0"/>
          </a:p>
        </p:txBody>
      </p:sp>
      <p:graphicFrame>
        <p:nvGraphicFramePr>
          <p:cNvPr id="16" name="Chart 15"/>
          <p:cNvGraphicFramePr>
            <a:graphicFrameLocks noGrp="1"/>
          </p:cNvGraphicFramePr>
          <p:nvPr/>
        </p:nvGraphicFramePr>
        <p:xfrm>
          <a:off x="773566" y="1390650"/>
          <a:ext cx="7596868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350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438100-86DA-45BB-BACB-3A7AEA81ED4E}"/>
</file>

<file path=customXml/itemProps2.xml><?xml version="1.0" encoding="utf-8"?>
<ds:datastoreItem xmlns:ds="http://schemas.openxmlformats.org/officeDocument/2006/customXml" ds:itemID="{8FE43B7F-8963-49CB-8DA7-B2150901B760}"/>
</file>

<file path=customXml/itemProps3.xml><?xml version="1.0" encoding="utf-8"?>
<ds:datastoreItem xmlns:ds="http://schemas.openxmlformats.org/officeDocument/2006/customXml" ds:itemID="{68D35510-3BB1-4580-A1D8-0BBC8D55612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13846</TotalTime>
  <Words>476</Words>
  <Application>Microsoft Office PowerPoint</Application>
  <PresentationFormat>On-screen Show (4:3)</PresentationFormat>
  <Paragraphs>108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1_Custom Design</vt:lpstr>
      <vt:lpstr>2_Custom Design</vt:lpstr>
      <vt:lpstr>3_Custom Design</vt:lpstr>
      <vt:lpstr>NextGen Environmental Management System</vt:lpstr>
      <vt:lpstr>Goals and Targets Background</vt:lpstr>
      <vt:lpstr>Current Process</vt:lpstr>
      <vt:lpstr>Latest Results – Moderate Airframe/Engine Improvements and Alternative Jet Fuels</vt:lpstr>
      <vt:lpstr>Latest Results – Aggressive Airframe/Engine Improvements and Alternative Jet Fuels</vt:lpstr>
      <vt:lpstr>Noise Study: Work Plan</vt:lpstr>
      <vt:lpstr>Proposed Future Analysis Process and Linkages</vt:lpstr>
      <vt:lpstr>Backup Slides</vt:lpstr>
      <vt:lpstr>Validation of Recent Fuel Consumption Trend</vt:lpstr>
      <vt:lpstr>Technology Adoption Rates: Airframe and Engine Improvements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Hileman, James (FAA)</cp:lastModifiedBy>
  <cp:revision>368</cp:revision>
  <dcterms:created xsi:type="dcterms:W3CDTF">2005-01-28T20:32:53Z</dcterms:created>
  <dcterms:modified xsi:type="dcterms:W3CDTF">2015-03-16T21:51:51Z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