
<file path=[Content_Types].xml><?xml version="1.0" encoding="utf-8"?>
<Types xmlns="http://schemas.openxmlformats.org/package/2006/content-types">
  <Default Extension="bin" ContentType="application/vnd.openxmlformats-officedocument.presentationml.printerSetting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23.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20.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57.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 id="2147483747" r:id="rId2"/>
    <p:sldMasterId id="2147483753" r:id="rId3"/>
    <p:sldMasterId id="2147483785" r:id="rId4"/>
    <p:sldMasterId id="2147483825" r:id="rId5"/>
    <p:sldMasterId id="2147483830" r:id="rId6"/>
    <p:sldMasterId id="2147483843" r:id="rId7"/>
    <p:sldMasterId id="2147483849" r:id="rId8"/>
    <p:sldMasterId id="2147483863" r:id="rId9"/>
  </p:sldMasterIdLst>
  <p:notesMasterIdLst>
    <p:notesMasterId r:id="rId19"/>
  </p:notesMasterIdLst>
  <p:handoutMasterIdLst>
    <p:handoutMasterId r:id="rId20"/>
  </p:handoutMasterIdLst>
  <p:sldIdLst>
    <p:sldId id="568" r:id="rId10"/>
    <p:sldId id="551" r:id="rId11"/>
    <p:sldId id="570" r:id="rId12"/>
    <p:sldId id="571" r:id="rId13"/>
    <p:sldId id="569" r:id="rId14"/>
    <p:sldId id="553" r:id="rId15"/>
    <p:sldId id="554" r:id="rId16"/>
    <p:sldId id="417" r:id="rId17"/>
    <p:sldId id="57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914400" rtl="0" eaLnBrk="1" latinLnBrk="0" hangingPunct="1">
      <a:defRPr sz="2400" kern="1200">
        <a:solidFill>
          <a:schemeClr val="tx1"/>
        </a:solidFill>
        <a:latin typeface="Times" pitchFamily="1" charset="0"/>
        <a:ea typeface="+mn-ea"/>
        <a:cs typeface="+mn-cs"/>
      </a:defRPr>
    </a:lvl6pPr>
    <a:lvl7pPr marL="2743200" algn="l" defTabSz="914400" rtl="0" eaLnBrk="1" latinLnBrk="0" hangingPunct="1">
      <a:defRPr sz="2400" kern="1200">
        <a:solidFill>
          <a:schemeClr val="tx1"/>
        </a:solidFill>
        <a:latin typeface="Times" pitchFamily="1" charset="0"/>
        <a:ea typeface="+mn-ea"/>
        <a:cs typeface="+mn-cs"/>
      </a:defRPr>
    </a:lvl7pPr>
    <a:lvl8pPr marL="3200400" algn="l" defTabSz="914400" rtl="0" eaLnBrk="1" latinLnBrk="0" hangingPunct="1">
      <a:defRPr sz="2400" kern="1200">
        <a:solidFill>
          <a:schemeClr val="tx1"/>
        </a:solidFill>
        <a:latin typeface="Times" pitchFamily="1" charset="0"/>
        <a:ea typeface="+mn-ea"/>
        <a:cs typeface="+mn-cs"/>
      </a:defRPr>
    </a:lvl8pPr>
    <a:lvl9pPr marL="3657600" algn="l" defTabSz="914400" rtl="0" eaLnBrk="1" latinLnBrk="0" hangingPunct="1">
      <a:defRPr sz="2400" kern="1200">
        <a:solidFill>
          <a:schemeClr val="tx1"/>
        </a:solidFill>
        <a:latin typeface="Times"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21107"/>
    <a:srgbClr val="E0E0E0"/>
    <a:srgbClr val="B30202"/>
    <a:srgbClr val="D6CCE1"/>
    <a:srgbClr val="800000"/>
    <a:srgbClr val="80004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22" autoAdjust="0"/>
    <p:restoredTop sz="99682" autoAdjust="0"/>
  </p:normalViewPr>
  <p:slideViewPr>
    <p:cSldViewPr>
      <p:cViewPr varScale="1">
        <p:scale>
          <a:sx n="107" d="100"/>
          <a:sy n="107" d="100"/>
        </p:scale>
        <p:origin x="-1728"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8" Type="http://schemas.openxmlformats.org/officeDocument/2006/relationships/slideMaster" Target="slideMasters/slideMaster8.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Master" Target="slideMasters/slideMaster3.xml"/><Relationship Id="rId25" Type="http://schemas.openxmlformats.org/officeDocument/2006/relationships/tableStyles" Target="tableStyles.xml"/><Relationship Id="rId12" Type="http://schemas.openxmlformats.org/officeDocument/2006/relationships/slide" Target="slides/slide3.xml"/><Relationship Id="rId17" Type="http://schemas.openxmlformats.org/officeDocument/2006/relationships/slide" Target="slides/slide8.xml"/><Relationship Id="rId7" Type="http://schemas.openxmlformats.org/officeDocument/2006/relationships/slideMaster" Target="slideMasters/slideMaster7.xml"/><Relationship Id="rId20" Type="http://schemas.openxmlformats.org/officeDocument/2006/relationships/handoutMaster" Target="handoutMasters/handoutMaster1.xml"/><Relationship Id="rId16" Type="http://schemas.openxmlformats.org/officeDocument/2006/relationships/slide" Target="slides/slide7.xml"/><Relationship Id="rId2" Type="http://schemas.openxmlformats.org/officeDocument/2006/relationships/slideMaster" Target="slideMasters/slideMaster2.xml"/><Relationship Id="rId24" Type="http://schemas.openxmlformats.org/officeDocument/2006/relationships/theme" Target="theme/theme1.xml"/><Relationship Id="rId11"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viewProps" Target="viewProps.xml"/><Relationship Id="rId15" Type="http://schemas.openxmlformats.org/officeDocument/2006/relationships/slide" Target="slides/slide6.xml"/><Relationship Id="rId5" Type="http://schemas.openxmlformats.org/officeDocument/2006/relationships/slideMaster" Target="slideMasters/slideMaster5.xml"/><Relationship Id="rId28" Type="http://schemas.openxmlformats.org/officeDocument/2006/relationships/customXml" Target="../customXml/item3.xml"/><Relationship Id="rId10" Type="http://schemas.openxmlformats.org/officeDocument/2006/relationships/slide" Target="slides/slide1.xml"/><Relationship Id="rId19" Type="http://schemas.openxmlformats.org/officeDocument/2006/relationships/notesMaster" Target="notesMasters/notesMaster1.xml"/><Relationship Id="rId9" Type="http://schemas.openxmlformats.org/officeDocument/2006/relationships/slideMaster" Target="slideMasters/slideMaster9.xml"/><Relationship Id="rId22" Type="http://schemas.openxmlformats.org/officeDocument/2006/relationships/presProps" Target="presProps.xml"/><Relationship Id="rId14" Type="http://schemas.openxmlformats.org/officeDocument/2006/relationships/slide" Target="slides/slide5.xml"/><Relationship Id="rId4" Type="http://schemas.openxmlformats.org/officeDocument/2006/relationships/slideMaster" Target="slideMasters/slideMaster4.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C7FA02-2C85-B84A-8656-121AD509EBF7}" type="datetimeFigureOut">
              <a:rPr lang="en-US" smtClean="0"/>
              <a:pPr/>
              <a:t>3/17/15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187B95-27C5-B04F-9159-C6B19FFC032B}" type="slidenum">
              <a:rPr lang="en-US" smtClean="0"/>
              <a:pPr/>
              <a:t>‹#›</a:t>
            </a:fld>
            <a:endParaRPr lang="en-US"/>
          </a:p>
        </p:txBody>
      </p:sp>
    </p:spTree>
    <p:extLst>
      <p:ext uri="{BB962C8B-B14F-4D97-AF65-F5344CB8AC3E}">
        <p14:creationId xmlns:p14="http://schemas.microsoft.com/office/powerpoint/2010/main" val="3086775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9AF2E6-842D-4301-B94B-5204CA34F134}" type="slidenum">
              <a:rPr lang="en-US"/>
              <a:pPr/>
              <a:t>‹#›</a:t>
            </a:fld>
            <a:endParaRPr lang="en-US"/>
          </a:p>
        </p:txBody>
      </p:sp>
    </p:spTree>
    <p:extLst>
      <p:ext uri="{BB962C8B-B14F-4D97-AF65-F5344CB8AC3E}">
        <p14:creationId xmlns:p14="http://schemas.microsoft.com/office/powerpoint/2010/main" val="1166342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mn-ea"/>
        <a:cs typeface="+mn-cs"/>
      </a:defRPr>
    </a:lvl2pPr>
    <a:lvl3pPr marL="914400" algn="l" rtl="0" fontAlgn="base">
      <a:spcBef>
        <a:spcPct val="30000"/>
      </a:spcBef>
      <a:spcAft>
        <a:spcPct val="0"/>
      </a:spcAft>
      <a:defRPr sz="1200" kern="1200">
        <a:solidFill>
          <a:schemeClr val="tx1"/>
        </a:solidFill>
        <a:latin typeface="Times" pitchFamily="1" charset="0"/>
        <a:ea typeface="+mn-ea"/>
        <a:cs typeface="+mn-cs"/>
      </a:defRPr>
    </a:lvl3pPr>
    <a:lvl4pPr marL="1371600" algn="l" rtl="0" fontAlgn="base">
      <a:spcBef>
        <a:spcPct val="30000"/>
      </a:spcBef>
      <a:spcAft>
        <a:spcPct val="0"/>
      </a:spcAft>
      <a:defRPr sz="1200" kern="1200">
        <a:solidFill>
          <a:schemeClr val="tx1"/>
        </a:solidFill>
        <a:latin typeface="Times" pitchFamily="1" charset="0"/>
        <a:ea typeface="+mn-ea"/>
        <a:cs typeface="+mn-cs"/>
      </a:defRPr>
    </a:lvl4pPr>
    <a:lvl5pPr marL="1828800" algn="l" rtl="0" fontAlgn="base">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0922"/>
            <a:ext cx="5486400" cy="4452945"/>
          </a:xfrm>
        </p:spPr>
        <p:txBody>
          <a:bodyPr/>
          <a:lstStyle/>
          <a:p>
            <a:r>
              <a:rPr lang="en-US" sz="1000" dirty="0"/>
              <a:t>NASA has used that updated global perspective, along with inputs from the aviation community, to organize our portfolio into six areas where we know we can conduct research and development that will have beneficial outcomes:</a:t>
            </a:r>
          </a:p>
          <a:p>
            <a:endParaRPr lang="en-US" sz="1000" dirty="0"/>
          </a:p>
          <a:p>
            <a:pPr marL="215211" indent="-215211">
              <a:buFont typeface="+mj-lt"/>
              <a:buAutoNum type="arabicPeriod"/>
            </a:pPr>
            <a:r>
              <a:rPr lang="en-US" sz="1000" b="1" dirty="0"/>
              <a:t>Safe, efficient growth in global operations. </a:t>
            </a:r>
            <a:r>
              <a:rPr lang="en-US" sz="1000" dirty="0"/>
              <a:t>For example, our Precision Departure Release Capability tool. It’s software that automatically transfers an aircraft’s predicted take-off data to its destination in order to improve arrival scheduling, saving time and fuel.  We transferred PDRC to the FAA in August 2013 for future deployment at air traffic control centers.</a:t>
            </a:r>
          </a:p>
          <a:p>
            <a:pPr marL="215211" indent="-215211">
              <a:buFont typeface="+mj-lt"/>
              <a:buAutoNum type="arabicPeriod"/>
            </a:pPr>
            <a:r>
              <a:rPr lang="en-US" sz="1000" b="1" dirty="0"/>
              <a:t>Innovation in commercial supersonic aircraft. </a:t>
            </a:r>
            <a:r>
              <a:rPr lang="en-US" sz="1000" dirty="0"/>
              <a:t> WSPR [“Whisper”] used flight tests, sensors and community surveys to help us decide how low a sonic boom has to go to not be a problem. Prove the boom can be busted and perhaps change the ruling prohibiting supersonic flight over land, and open up a whole new market.</a:t>
            </a:r>
          </a:p>
          <a:p>
            <a:pPr marL="215211" indent="-215211">
              <a:buFont typeface="+mj-lt"/>
              <a:buAutoNum type="arabicPeriod"/>
            </a:pPr>
            <a:r>
              <a:rPr lang="en-US" sz="1000" b="1" dirty="0"/>
              <a:t>Ultra-efficient commercial transports. </a:t>
            </a:r>
            <a:r>
              <a:rPr lang="en-US" sz="1000" dirty="0"/>
              <a:t>We’ve taken two designs for aircraft you might see in 15 or 20 years from paper concept to subscale models to wind-tunnel tests to see if they perform as promised. Things look good for dramatic reductions in fuel use, noise and emissions.</a:t>
            </a:r>
          </a:p>
          <a:p>
            <a:pPr marL="215211" indent="-215211">
              <a:buFont typeface="+mj-lt"/>
              <a:buAutoNum type="arabicPeriod"/>
            </a:pPr>
            <a:r>
              <a:rPr lang="en-US" sz="1000" b="1" dirty="0"/>
              <a:t>Transition to low-carbon propulsion. </a:t>
            </a:r>
            <a:r>
              <a:rPr lang="en-US" sz="1000" dirty="0"/>
              <a:t> ACCESS is a flight campaign that’s investigating emissions from alternative jet fuels to see if they really are less harmful to the environment.</a:t>
            </a:r>
          </a:p>
          <a:p>
            <a:pPr marL="215211" indent="-215211">
              <a:buFont typeface="+mj-lt"/>
              <a:buAutoNum type="arabicPeriod"/>
            </a:pPr>
            <a:r>
              <a:rPr lang="en-US" sz="1000" b="1" dirty="0"/>
              <a:t>Real-time, system-wide safety assurance. </a:t>
            </a:r>
            <a:r>
              <a:rPr lang="en-US" sz="1000" dirty="0"/>
              <a:t>Data mining is key to maintaining safety in the Next Generation Air Transportation System. We develop new algorithms – sets of rules that solve problems – to mine terabytes of aircraft data to diagnose and predict problems. Some airlines are already using our solutions to improve operations. </a:t>
            </a:r>
          </a:p>
          <a:p>
            <a:pPr marL="215211" indent="-215211">
              <a:buFont typeface="+mj-lt"/>
              <a:buAutoNum type="arabicPeriod"/>
            </a:pPr>
            <a:r>
              <a:rPr lang="en-US" sz="1000" b="1" dirty="0"/>
              <a:t>Assured autonomy for aviation transformation.  </a:t>
            </a:r>
            <a:r>
              <a:rPr lang="en-US" sz="1000" dirty="0"/>
              <a:t>For example, we’ve flight tested a technology called ADS-B on a NASA unmanned aerial system to see whether its ability to provide more detailed information improved the comfort level of air traffic controllers and other pilots with autonomous aircraft. Phase one flights went very well and tests continue.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B5CBF045-4C94-4198-82C4-31DB9D251B1C}"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045394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0921"/>
            <a:ext cx="5486400" cy="4452946"/>
          </a:xfrm>
        </p:spPr>
        <p:txBody>
          <a:bodyPr/>
          <a:lstStyle/>
          <a:p>
            <a:r>
              <a:rPr lang="en-US" sz="1000" dirty="0"/>
              <a:t>NASA has used that updated global perspective, along with inputs from the aviation community, to organize our portfolio into six areas where we know we can conduct research and development that will have beneficial outcomes:</a:t>
            </a:r>
          </a:p>
          <a:p>
            <a:endParaRPr lang="en-US" sz="1000" dirty="0"/>
          </a:p>
          <a:p>
            <a:pPr marL="219312" indent="-219312">
              <a:buFont typeface="+mj-lt"/>
              <a:buAutoNum type="arabicPeriod"/>
            </a:pPr>
            <a:r>
              <a:rPr lang="en-US" sz="1000" b="1" dirty="0"/>
              <a:t>Safe, efficient growth in global operations. </a:t>
            </a:r>
            <a:r>
              <a:rPr lang="en-US" sz="1000" dirty="0"/>
              <a:t>For example, our Precision Departure Release Capability tool. It’s software that automatically transfers an aircraft’s predicted take-off data to its destination in order to improve arrival scheduling, saving time and fuel.  We transferred PDRC to the FAA in August 2013 for future deployment at air traffic control centers.</a:t>
            </a:r>
          </a:p>
          <a:p>
            <a:pPr marL="219312" indent="-219312">
              <a:buFont typeface="+mj-lt"/>
              <a:buAutoNum type="arabicPeriod"/>
            </a:pPr>
            <a:r>
              <a:rPr lang="en-US" sz="1000" b="1" dirty="0"/>
              <a:t>Innovation in commercial supersonic aircraft. </a:t>
            </a:r>
            <a:r>
              <a:rPr lang="en-US" sz="1000" dirty="0"/>
              <a:t> WSPR [“Whisper”] used flight tests, sensors and community surveys to help us decide how low a sonic boom has to go to not be a problem. Prove the boom can be busted and perhaps change the ruling prohibiting supersonic flight over land, and open up a whole new market.</a:t>
            </a:r>
          </a:p>
          <a:p>
            <a:pPr marL="219312" indent="-219312">
              <a:buFont typeface="+mj-lt"/>
              <a:buAutoNum type="arabicPeriod"/>
            </a:pPr>
            <a:r>
              <a:rPr lang="en-US" sz="1000" b="1" dirty="0"/>
              <a:t>Ultra-efficient commercial transports. </a:t>
            </a:r>
            <a:r>
              <a:rPr lang="en-US" sz="1000" dirty="0"/>
              <a:t>We’ve taken two designs for aircraft you might see in 15 or 20 years from paper concept to subscale models to wind-tunnel tests to see if they perform as promised. Things look good for dramatic reductions in fuel use, noise and emissions.</a:t>
            </a:r>
          </a:p>
          <a:p>
            <a:pPr marL="219312" indent="-219312">
              <a:buFont typeface="+mj-lt"/>
              <a:buAutoNum type="arabicPeriod"/>
            </a:pPr>
            <a:r>
              <a:rPr lang="en-US" sz="1000" b="1" dirty="0"/>
              <a:t>Transition to low-carbon propulsion. </a:t>
            </a:r>
            <a:r>
              <a:rPr lang="en-US" sz="1000" dirty="0"/>
              <a:t> ACCESS is a flight campaign that’s investigating emissions from alternative jet fuels to see if they really are less harmful to the environment.</a:t>
            </a:r>
          </a:p>
          <a:p>
            <a:pPr marL="219312" indent="-219312">
              <a:buFont typeface="+mj-lt"/>
              <a:buAutoNum type="arabicPeriod"/>
            </a:pPr>
            <a:r>
              <a:rPr lang="en-US" sz="1000" b="1" dirty="0"/>
              <a:t>Real-time, system-wide safety assurance. </a:t>
            </a:r>
            <a:r>
              <a:rPr lang="en-US" sz="1000" dirty="0"/>
              <a:t>Data mining is key to maintaining safety in the Next Generation Air Transportation System. We develop new algorithms – sets of rules that solve problems – to mine terabytes of aircraft data to diagnose and predict problems. Some airlines are already using our solutions to improve operations. </a:t>
            </a:r>
          </a:p>
          <a:p>
            <a:pPr marL="219312" indent="-219312">
              <a:buFont typeface="+mj-lt"/>
              <a:buAutoNum type="arabicPeriod"/>
            </a:pPr>
            <a:r>
              <a:rPr lang="en-US" sz="1000" b="1" dirty="0"/>
              <a:t>Assured autonomy for aviation transformation.  </a:t>
            </a:r>
            <a:r>
              <a:rPr lang="en-US" sz="1000" dirty="0"/>
              <a:t>For example, we’ve flight tested a technology called ADS-B on a NASA unmanned aerial system to see whether its ability to provide more detailed information improved the comfort level of air traffic controllers and other pilots with autonomous aircraft. Phase one flights went very well and tests continue. 	 </a:t>
            </a:r>
          </a:p>
          <a:p>
            <a:endParaRPr lang="en-US" sz="1000" dirty="0"/>
          </a:p>
          <a:p>
            <a:endParaRPr lang="en-US" sz="1000" dirty="0"/>
          </a:p>
        </p:txBody>
      </p:sp>
      <p:sp>
        <p:nvSpPr>
          <p:cNvPr id="4" name="Slide Number Placeholder 3"/>
          <p:cNvSpPr>
            <a:spLocks noGrp="1"/>
          </p:cNvSpPr>
          <p:nvPr>
            <p:ph type="sldNum" sz="quarter" idx="10"/>
          </p:nvPr>
        </p:nvSpPr>
        <p:spPr/>
        <p:txBody>
          <a:bodyPr/>
          <a:lstStyle/>
          <a:p>
            <a:fld id="{B5CBF045-4C94-4198-82C4-31DB9D251B1C}"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045394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0B08D65-6640-4AE3-B0BF-9ADE7DA43151}" type="slidenum">
              <a:rPr lang="en-US"/>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mtClean="0">
                <a:latin typeface="Arial" charset="0"/>
                <a:ea typeface="ＭＳ Ｐゴシック" pitchFamily="-111" charset="-128"/>
              </a:rPr>
              <a:t>NASA Presentation Sign-Off Page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g"/><Relationship Id="rId3"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tif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tif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sz="1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B4B8E1FE-DB60-4DBF-A1A4-11D9D2A8B053}"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33AF908C-CF55-49ED-A01F-0DA5A1373701}"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291602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DEA6E71B-D5AD-4C68-941F-9D50874A35D3}"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2E9F9D3C-BC60-4266-9DC4-4FE206576191}"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81952732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656F80C5-4C65-4DF9-842E-BA3545C1FD56}"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DAE0ABC1-FA55-4F91-A0AB-98252A1640EA}"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28128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1536FA17-1B5F-4BB3-939F-024845E23A66}"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75664A84-7B6A-41D8-A174-E96DF7A41F15}"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823128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4EBE9200-F25B-4C3F-87DC-C33EFF3855A3}"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7C5DA3A9-8B32-4D45-9C49-606A55AF8263}" type="slidenum">
              <a:rPr lang="en-US">
                <a:solidFill>
                  <a:prstClr val="black">
                    <a:lumMod val="75000"/>
                    <a:lumOff val="25000"/>
                  </a:prstClr>
                </a:solidFill>
              </a:rPr>
              <a:pPr>
                <a:defRPr/>
              </a:pPr>
              <a:t>‹#›</a:t>
            </a:fld>
            <a:endParaRPr lang="en-US">
              <a:solidFill>
                <a:prstClr val="black">
                  <a:lumMod val="75000"/>
                  <a:lumOff val="25000"/>
                </a:prstClr>
              </a:solidFill>
            </a:endParaRPr>
          </a:p>
        </p:txBody>
      </p:sp>
      <p:sp>
        <p:nvSpPr>
          <p:cNvPr id="10" name="TextBox 9"/>
          <p:cNvSpPr txBox="1"/>
          <p:nvPr userDrawn="1"/>
        </p:nvSpPr>
        <p:spPr>
          <a:xfrm>
            <a:off x="76201" y="533400"/>
            <a:ext cx="8197644" cy="276999"/>
          </a:xfrm>
          <a:prstGeom prst="rect">
            <a:avLst/>
          </a:prstGeom>
          <a:noFill/>
        </p:spPr>
        <p:txBody>
          <a:bodyPr wrap="square" rtlCol="0">
            <a:spAutoFit/>
          </a:bodyPr>
          <a:lstStyle/>
          <a:p>
            <a:pPr eaLnBrk="1" fontAlgn="auto" hangingPunct="1">
              <a:spcBef>
                <a:spcPts val="0"/>
              </a:spcBef>
              <a:spcAft>
                <a:spcPts val="0"/>
              </a:spcAft>
            </a:pPr>
            <a:endParaRPr lang="en-US" sz="1200" dirty="0">
              <a:solidFill>
                <a:prstClr val="white">
                  <a:lumMod val="50000"/>
                </a:prstClr>
              </a:solidFill>
              <a:latin typeface="Helvetica"/>
              <a:cs typeface="Helvetica"/>
            </a:endParaRPr>
          </a:p>
        </p:txBody>
      </p:sp>
    </p:spTree>
    <p:extLst>
      <p:ext uri="{BB962C8B-B14F-4D97-AF65-F5344CB8AC3E}">
        <p14:creationId xmlns:p14="http://schemas.microsoft.com/office/powerpoint/2010/main" val="2156917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7B627D97-630E-4E90-925E-2306AAD1AB60}"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smtClean="0"/>
            </a:lvl1pPr>
          </a:lstStyle>
          <a:p>
            <a:pPr>
              <a:defRPr/>
            </a:pPr>
            <a:fld id="{FB311FA5-948D-4184-9C26-2C84B38162BC}" type="slidenum">
              <a:rPr lang="en-US">
                <a:solidFill>
                  <a:prstClr val="black">
                    <a:lumMod val="75000"/>
                    <a:lumOff val="25000"/>
                  </a:prstClr>
                </a:solidFill>
              </a:rPr>
              <a:pPr>
                <a:defRPr/>
              </a:pPr>
              <a:t>‹#›</a:t>
            </a:fld>
            <a:endParaRPr lang="en-US">
              <a:solidFill>
                <a:prstClr val="black">
                  <a:lumMod val="75000"/>
                  <a:lumOff val="25000"/>
                </a:prstClr>
              </a:solidFill>
            </a:endParaRPr>
          </a:p>
        </p:txBody>
      </p:sp>
      <p:sp>
        <p:nvSpPr>
          <p:cNvPr id="6" name="TextBox 5"/>
          <p:cNvSpPr txBox="1"/>
          <p:nvPr userDrawn="1"/>
        </p:nvSpPr>
        <p:spPr>
          <a:xfrm>
            <a:off x="76201" y="533400"/>
            <a:ext cx="8197644" cy="276999"/>
          </a:xfrm>
          <a:prstGeom prst="rect">
            <a:avLst/>
          </a:prstGeom>
          <a:noFill/>
        </p:spPr>
        <p:txBody>
          <a:bodyPr wrap="square" rtlCol="0">
            <a:spAutoFit/>
          </a:bodyPr>
          <a:lstStyle/>
          <a:p>
            <a:pPr eaLnBrk="1" fontAlgn="auto" hangingPunct="1">
              <a:spcBef>
                <a:spcPts val="0"/>
              </a:spcBef>
              <a:spcAft>
                <a:spcPts val="0"/>
              </a:spcAft>
            </a:pPr>
            <a:endParaRPr lang="en-US" sz="1200" dirty="0">
              <a:solidFill>
                <a:prstClr val="white">
                  <a:lumMod val="50000"/>
                </a:prstClr>
              </a:solidFill>
              <a:latin typeface="Helvetica"/>
              <a:cs typeface="Helvetica"/>
            </a:endParaRPr>
          </a:p>
        </p:txBody>
      </p:sp>
    </p:spTree>
    <p:extLst>
      <p:ext uri="{BB962C8B-B14F-4D97-AF65-F5344CB8AC3E}">
        <p14:creationId xmlns:p14="http://schemas.microsoft.com/office/powerpoint/2010/main" val="623220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8FCC11E8-C7EB-4044-8528-F66FB05937B8}"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mtClean="0"/>
            </a:lvl1pPr>
          </a:lstStyle>
          <a:p>
            <a:pPr>
              <a:defRPr/>
            </a:pPr>
            <a:fld id="{5C78F1F5-8443-4C1B-9E16-292056DABD92}"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10033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5DC532F0-DEA4-4CD2-B858-A206B88290D2}"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FB97BE2-C405-404C-A0C6-8D2635E7CAD5}"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34985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eaLnBrk="1" hangingPunct="1">
              <a:defRPr/>
            </a:pPr>
            <a:fld id="{A6883B6C-B227-4E6E-A2D5-283F0705208B}" type="datetime1">
              <a:rPr lang="en-US" sz="1800">
                <a:solidFill>
                  <a:prstClr val="black"/>
                </a:solidFill>
                <a:latin typeface="Arial" charset="0"/>
                <a:ea typeface="ヒラギノ角ゴ Pro W3" charset="-128"/>
              </a:rPr>
              <a:pPr eaLnBrk="1" hangingPunct="1">
                <a:defRPr/>
              </a:pPr>
              <a:t>3/17/15</a:t>
            </a:fld>
            <a:endParaRPr lang="en-US" sz="1800">
              <a:solidFill>
                <a:prstClr val="black"/>
              </a:solidFill>
              <a:latin typeface="Arial" charset="0"/>
              <a:ea typeface="ヒラギノ角ゴ Pro W3"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B4613B52-93ED-40CE-9ABD-1D3C900D7890}" type="slidenum">
              <a:rPr lang="en-US">
                <a:solidFill>
                  <a:prstClr val="black">
                    <a:lumMod val="75000"/>
                    <a:lumOff val="25000"/>
                  </a:prstClr>
                </a:solidFill>
              </a:rPr>
              <a:pPr>
                <a:def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3229975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47"/>
            <a:ext cx="9179605" cy="6875541"/>
          </a:xfrm>
          <a:prstGeom prst="rect">
            <a:avLst/>
          </a:prstGeom>
        </p:spPr>
      </p:pic>
      <p:sp>
        <p:nvSpPr>
          <p:cNvPr id="2" name="Title 1"/>
          <p:cNvSpPr>
            <a:spLocks noGrp="1"/>
          </p:cNvSpPr>
          <p:nvPr>
            <p:ph type="ctrTitle"/>
          </p:nvPr>
        </p:nvSpPr>
        <p:spPr>
          <a:xfrm>
            <a:off x="685800" y="2130429"/>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13"/>
          <p:cNvPicPr preferRelativeResize="0">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8138361" y="124014"/>
            <a:ext cx="716721" cy="622300"/>
          </a:xfrm>
          <a:prstGeom prst="rect">
            <a:avLst/>
          </a:prstGeom>
          <a:noFill/>
          <a:ln w="9525">
            <a:noFill/>
            <a:miter lim="800000"/>
            <a:headEnd/>
            <a:tailEnd/>
          </a:ln>
        </p:spPr>
      </p:pic>
      <p:sp>
        <p:nvSpPr>
          <p:cNvPr id="10" name="Text Box 15"/>
          <p:cNvSpPr txBox="1">
            <a:spLocks noChangeArrowheads="1"/>
          </p:cNvSpPr>
          <p:nvPr userDrawn="1"/>
        </p:nvSpPr>
        <p:spPr bwMode="auto">
          <a:xfrm>
            <a:off x="4" y="97971"/>
            <a:ext cx="4641851" cy="3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auto">
              <a:spcBef>
                <a:spcPct val="50000"/>
              </a:spcBef>
              <a:spcAft>
                <a:spcPct val="25000"/>
              </a:spcAft>
            </a:pPr>
            <a:r>
              <a:rPr lang="en-US" sz="1400" b="1" dirty="0">
                <a:solidFill>
                  <a:srgbClr val="FFFFFF"/>
                </a:solidFill>
              </a:rPr>
              <a:t>National Aeronautics and Space Administration</a:t>
            </a:r>
          </a:p>
        </p:txBody>
      </p:sp>
    </p:spTree>
    <p:extLst>
      <p:ext uri="{BB962C8B-B14F-4D97-AF65-F5344CB8AC3E}">
        <p14:creationId xmlns:p14="http://schemas.microsoft.com/office/powerpoint/2010/main" val="204391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36381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95940"/>
            <a:ext cx="7848600" cy="914399"/>
          </a:xfrm>
        </p:spPr>
        <p:txBody>
          <a:bodyPr>
            <a:normAutofit/>
          </a:bodyPr>
          <a:lstStyle>
            <a:lvl1pPr>
              <a:defRPr sz="2800" b="1">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34400" cy="5410200"/>
          </a:xfrm>
          <a:prstGeom prst="rect">
            <a:avLst/>
          </a:prstGeom>
        </p:spPr>
        <p:txBody>
          <a:bodyPr/>
          <a:lstStyle>
            <a:lvl1pPr>
              <a:defRPr sz="2400">
                <a:latin typeface="Arial"/>
                <a:cs typeface="Arial"/>
              </a:defRPr>
            </a:lvl1pPr>
            <a:lvl2pPr marL="684213" indent="-342900">
              <a:defRPr sz="2200">
                <a:latin typeface="Arial"/>
                <a:cs typeface="Arial"/>
              </a:defRPr>
            </a:lvl2pPr>
            <a:lvl3pPr marL="1025525" indent="-341313">
              <a:buFont typeface="Courier New" panose="02070309020205020404" pitchFamily="49" charset="0"/>
              <a:buChar char="o"/>
              <a:defRPr sz="2000">
                <a:latin typeface="Arial"/>
                <a:cs typeface="Arial"/>
              </a:defRPr>
            </a:lvl3pPr>
            <a:lvl4pPr>
              <a:defRPr>
                <a:latin typeface="Arial" panose="020B0604020202020204" pitchFamily="34" charset="0"/>
                <a:cs typeface="Arial" panose="020B0604020202020204" pitchFamily="34" charset="0"/>
              </a:defRPr>
            </a:lvl4pPr>
            <a:lvl5pPr marL="1376363" indent="-350838">
              <a:defRPr sz="18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4"/>
            <a:r>
              <a:rPr lang="en-US" dirty="0" smtClean="0"/>
              <a:t>Fourth level</a:t>
            </a:r>
            <a:endParaRPr lang="en-US" dirty="0"/>
          </a:p>
        </p:txBody>
      </p:sp>
      <p:sp>
        <p:nvSpPr>
          <p:cNvPr id="6" name="Slide Number Placeholder 5"/>
          <p:cNvSpPr>
            <a:spLocks noGrp="1"/>
          </p:cNvSpPr>
          <p:nvPr>
            <p:ph type="sldNum" sz="quarter" idx="12"/>
          </p:nvPr>
        </p:nvSpPr>
        <p:spPr>
          <a:xfrm>
            <a:off x="6705600" y="6629400"/>
            <a:ext cx="2133600" cy="228600"/>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F0E9893-8FB3-409C-B448-4EC2BA053222}" type="slidenum">
              <a:rPr lang="en-US" smtClean="0">
                <a:solidFill>
                  <a:prstClr val="black"/>
                </a:solidFill>
              </a:rPr>
              <a:pPr/>
              <a:t>‹#›</a:t>
            </a:fld>
            <a:r>
              <a:rPr lang="en-US" dirty="0" smtClean="0">
                <a:solidFill>
                  <a:prstClr val="black"/>
                </a:solidFill>
              </a:rPr>
              <a:t> of 29</a:t>
            </a:r>
            <a:endParaRPr lang="en-US" dirty="0">
              <a:solidFill>
                <a:prstClr val="black"/>
              </a:solidFill>
            </a:endParaRPr>
          </a:p>
        </p:txBody>
      </p:sp>
      <p:pic>
        <p:nvPicPr>
          <p:cNvPr id="8" name="Picture 13"/>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244309" y="188642"/>
            <a:ext cx="716721" cy="622300"/>
          </a:xfrm>
          <a:prstGeom prst="rect">
            <a:avLst/>
          </a:prstGeom>
          <a:noFill/>
          <a:ln w="9525">
            <a:noFill/>
            <a:miter lim="800000"/>
            <a:headEnd/>
            <a:tailEnd/>
          </a:ln>
        </p:spPr>
      </p:pic>
      <p:sp>
        <p:nvSpPr>
          <p:cNvPr id="10" name="Footer Placeholder 4"/>
          <p:cNvSpPr txBox="1">
            <a:spLocks/>
          </p:cNvSpPr>
          <p:nvPr userDrawn="1"/>
        </p:nvSpPr>
        <p:spPr>
          <a:xfrm>
            <a:off x="3276600" y="6613864"/>
            <a:ext cx="2895600" cy="228600"/>
          </a:xfrm>
          <a:prstGeom prst="rect">
            <a:avLst/>
          </a:prstGeom>
        </p:spPr>
        <p:txBody>
          <a:bodyPr/>
          <a:lstStyle>
            <a:defPPr>
              <a:defRPr lang="en-US"/>
            </a:defPPr>
            <a:lvl1pPr marL="0" algn="ctr" defTabSz="914400" rtl="0" eaLnBrk="1" latinLnBrk="0" hangingPunct="1">
              <a:defRPr sz="1000" b="1" kern="1200">
                <a:solidFill>
                  <a:srgbClr val="FF000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p>
        </p:txBody>
      </p:sp>
    </p:spTree>
    <p:extLst>
      <p:ext uri="{BB962C8B-B14F-4D97-AF65-F5344CB8AC3E}">
        <p14:creationId xmlns:p14="http://schemas.microsoft.com/office/powerpoint/2010/main" val="392421258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2" name="Title 1"/>
          <p:cNvSpPr>
            <a:spLocks noGrp="1"/>
          </p:cNvSpPr>
          <p:nvPr>
            <p:ph type="title"/>
          </p:nvPr>
        </p:nvSpPr>
        <p:spPr>
          <a:xfrm>
            <a:off x="228600" y="179608"/>
            <a:ext cx="7924800" cy="914400"/>
          </a:xfrm>
        </p:spPr>
        <p:txBody>
          <a:bodyPr>
            <a:normAutofit/>
          </a:bodyPr>
          <a:lstStyle>
            <a:lvl1pPr>
              <a:defRPr sz="2800" b="1">
                <a:latin typeface="Arial"/>
                <a:cs typeface="Arial"/>
              </a:defRPr>
            </a:lvl1pPr>
          </a:lstStyle>
          <a:p>
            <a:r>
              <a:rPr lang="en-US" dirty="0" smtClean="0"/>
              <a:t>Click to edit Master title style</a:t>
            </a:r>
            <a:endParaRPr lang="en-US" dirty="0"/>
          </a:p>
        </p:txBody>
      </p:sp>
      <p:pic>
        <p:nvPicPr>
          <p:cNvPr id="7" name="Picture 13"/>
          <p:cNvPicPr preferRelativeResize="0">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8244309" y="188642"/>
            <a:ext cx="716721" cy="622300"/>
          </a:xfrm>
          <a:prstGeom prst="rect">
            <a:avLst/>
          </a:prstGeom>
          <a:noFill/>
          <a:ln w="9525">
            <a:noFill/>
            <a:miter lim="800000"/>
            <a:headEnd/>
            <a:tailEnd/>
          </a:ln>
        </p:spPr>
      </p:pic>
      <p:sp>
        <p:nvSpPr>
          <p:cNvPr id="13" name="Slide Number Placeholder 5"/>
          <p:cNvSpPr>
            <a:spLocks noGrp="1"/>
          </p:cNvSpPr>
          <p:nvPr>
            <p:ph type="sldNum" sz="quarter" idx="12"/>
          </p:nvPr>
        </p:nvSpPr>
        <p:spPr>
          <a:xfrm>
            <a:off x="6705600" y="6629400"/>
            <a:ext cx="2133600" cy="228600"/>
          </a:xfrm>
          <a:prstGeom prst="rect">
            <a:avLst/>
          </a:prstGeom>
        </p:spPr>
        <p:txBody>
          <a:bodyPr/>
          <a:lstStyle>
            <a:lvl1pPr>
              <a:defRPr sz="1000">
                <a:latin typeface="Arial" panose="020B0604020202020204" pitchFamily="34" charset="0"/>
                <a:cs typeface="Arial" panose="020B0604020202020204" pitchFamily="34" charset="0"/>
              </a:defRPr>
            </a:lvl1pPr>
          </a:lstStyle>
          <a:p>
            <a:pPr algn="r"/>
            <a:fld id="{9F0E9893-8FB3-409C-B448-4EC2BA053222}" type="slidenum">
              <a:rPr lang="en-US" smtClean="0">
                <a:solidFill>
                  <a:prstClr val="black"/>
                </a:solidFill>
              </a:rPr>
              <a:pPr algn="r"/>
              <a:t>‹#›</a:t>
            </a:fld>
            <a:r>
              <a:rPr lang="en-US" dirty="0" smtClean="0">
                <a:solidFill>
                  <a:prstClr val="black"/>
                </a:solidFill>
              </a:rPr>
              <a:t> of 29</a:t>
            </a:r>
            <a:endParaRPr lang="en-US" dirty="0">
              <a:solidFill>
                <a:prstClr val="black"/>
              </a:solidFill>
            </a:endParaRPr>
          </a:p>
        </p:txBody>
      </p:sp>
      <p:sp>
        <p:nvSpPr>
          <p:cNvPr id="6" name="Footer Placeholder 4"/>
          <p:cNvSpPr txBox="1">
            <a:spLocks/>
          </p:cNvSpPr>
          <p:nvPr userDrawn="1"/>
        </p:nvSpPr>
        <p:spPr>
          <a:xfrm>
            <a:off x="3276600" y="6613864"/>
            <a:ext cx="2895600" cy="228600"/>
          </a:xfrm>
          <a:prstGeom prst="rect">
            <a:avLst/>
          </a:prstGeom>
        </p:spPr>
        <p:txBody>
          <a:bodyPr/>
          <a:lstStyle>
            <a:defPPr>
              <a:defRPr lang="en-US"/>
            </a:defPPr>
            <a:lvl1pPr marL="0" algn="ctr" defTabSz="914400" rtl="0" eaLnBrk="1" latinLnBrk="0" hangingPunct="1">
              <a:defRPr sz="1000" b="1" kern="1200">
                <a:solidFill>
                  <a:srgbClr val="FF000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endParaRPr lang="en-US" dirty="0"/>
          </a:p>
        </p:txBody>
      </p:sp>
    </p:spTree>
    <p:extLst>
      <p:ext uri="{BB962C8B-B14F-4D97-AF65-F5344CB8AC3E}">
        <p14:creationId xmlns:p14="http://schemas.microsoft.com/office/powerpoint/2010/main" val="981922227"/>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05600" y="6629400"/>
            <a:ext cx="2133600" cy="228600"/>
          </a:xfrm>
          <a:prstGeom prst="rect">
            <a:avLst/>
          </a:prstGeom>
        </p:spPr>
        <p:txBody>
          <a:bodyPr/>
          <a:lstStyle>
            <a:lvl1pPr algn="r">
              <a:defRPr sz="1000">
                <a:latin typeface="Arial" panose="020B0604020202020204" pitchFamily="34" charset="0"/>
                <a:cs typeface="Arial" panose="020B0604020202020204" pitchFamily="34" charset="0"/>
              </a:defRPr>
            </a:lvl1pPr>
          </a:lstStyle>
          <a:p>
            <a:fld id="{9F0E9893-8FB3-409C-B448-4EC2BA053222}" type="slidenum">
              <a:rPr lang="en-US" smtClean="0">
                <a:solidFill>
                  <a:prstClr val="black"/>
                </a:solidFill>
              </a:rPr>
              <a:pPr/>
              <a:t>‹#›</a:t>
            </a:fld>
            <a:r>
              <a:rPr lang="en-US" dirty="0" smtClean="0">
                <a:solidFill>
                  <a:prstClr val="black"/>
                </a:solidFill>
              </a:rPr>
              <a:t> of 29</a:t>
            </a:r>
            <a:endParaRPr lang="en-US" dirty="0">
              <a:solidFill>
                <a:prstClr val="black"/>
              </a:solidFill>
            </a:endParaRPr>
          </a:p>
        </p:txBody>
      </p:sp>
      <p:sp>
        <p:nvSpPr>
          <p:cNvPr id="2" name="Rectangle 1"/>
          <p:cNvSpPr/>
          <p:nvPr userDrawn="1"/>
        </p:nvSpPr>
        <p:spPr>
          <a:xfrm>
            <a:off x="0" y="0"/>
            <a:ext cx="9144000" cy="1281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Calibri"/>
            </a:endParaRPr>
          </a:p>
        </p:txBody>
      </p:sp>
    </p:spTree>
    <p:extLst>
      <p:ext uri="{BB962C8B-B14F-4D97-AF65-F5344CB8AC3E}">
        <p14:creationId xmlns:p14="http://schemas.microsoft.com/office/powerpoint/2010/main" val="2072618792"/>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86097287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947847522"/>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18460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28637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697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132924845"/>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17930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ster Title Slide">
    <p:spTree>
      <p:nvGrpSpPr>
        <p:cNvPr id="1" name=""/>
        <p:cNvGrpSpPr/>
        <p:nvPr/>
      </p:nvGrpSpPr>
      <p:grpSpPr>
        <a:xfrm>
          <a:off x="0" y="0"/>
          <a:ext cx="0" cy="0"/>
          <a:chOff x="0" y="0"/>
          <a:chExt cx="0" cy="0"/>
        </a:xfrm>
      </p:grpSpPr>
      <p:sp>
        <p:nvSpPr>
          <p:cNvPr id="16" name="Text Placeholder 15"/>
          <p:cNvSpPr>
            <a:spLocks noGrp="1"/>
          </p:cNvSpPr>
          <p:nvPr>
            <p:ph type="body" sz="quarter" idx="12"/>
          </p:nvPr>
        </p:nvSpPr>
        <p:spPr>
          <a:xfrm>
            <a:off x="457200" y="4127269"/>
            <a:ext cx="8229600" cy="603504"/>
          </a:xfrm>
          <a:noFill/>
          <a:ln w="9525">
            <a:noFill/>
            <a:miter lim="800000"/>
            <a:headEnd/>
            <a:tailEnd/>
          </a:ln>
        </p:spPr>
        <p:txBody>
          <a:bodyPr lIns="0" tIns="0" rIns="0" bIns="0" anchor="b">
            <a:noAutofit/>
          </a:bodyPr>
          <a:lstStyle>
            <a:lvl1pPr>
              <a:defRPr kumimoji="0" lang="en-US" sz="2800" b="0" i="0" u="none" strike="noStrike" kern="1200" cap="none" spc="0" normalizeH="0" baseline="0" noProof="0" dirty="0" smtClean="0">
                <a:ln>
                  <a:noFill/>
                </a:ln>
                <a:solidFill>
                  <a:schemeClr val="accent1"/>
                </a:solidFill>
                <a:effectLst/>
                <a:uLnTx/>
                <a:uFillTx/>
                <a:latin typeface="+mj-lt"/>
                <a:ea typeface="+mj-ea"/>
                <a:cs typeface="Arial" pitchFamily="34" charset="0"/>
              </a:defRPr>
            </a:lvl1pPr>
          </a:lstStyle>
          <a:p>
            <a:pPr lvl="0"/>
            <a:r>
              <a:rPr lang="en-US" dirty="0" smtClean="0"/>
              <a:t>Click to edit Master text styles</a:t>
            </a:r>
          </a:p>
        </p:txBody>
      </p:sp>
      <p:sp>
        <p:nvSpPr>
          <p:cNvPr id="15" name="Picture Placeholder 2"/>
          <p:cNvSpPr>
            <a:spLocks noGrp="1"/>
          </p:cNvSpPr>
          <p:nvPr>
            <p:ph type="pic" idx="13"/>
          </p:nvPr>
        </p:nvSpPr>
        <p:spPr>
          <a:xfrm>
            <a:off x="1066800" y="1828799"/>
            <a:ext cx="1568026" cy="12192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7" name="Picture Placeholder 2"/>
          <p:cNvSpPr>
            <a:spLocks noGrp="1"/>
          </p:cNvSpPr>
          <p:nvPr>
            <p:ph type="pic" idx="10"/>
          </p:nvPr>
        </p:nvSpPr>
        <p:spPr>
          <a:xfrm>
            <a:off x="1676400" y="1676399"/>
            <a:ext cx="1960033" cy="15240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8" name="Picture Placeholder 2"/>
          <p:cNvSpPr>
            <a:spLocks noGrp="1"/>
          </p:cNvSpPr>
          <p:nvPr>
            <p:ph type="pic" idx="1"/>
          </p:nvPr>
        </p:nvSpPr>
        <p:spPr>
          <a:xfrm>
            <a:off x="2705100" y="1371600"/>
            <a:ext cx="3695700" cy="20574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9" name="Picture Placeholder 2"/>
          <p:cNvSpPr>
            <a:spLocks noGrp="1"/>
          </p:cNvSpPr>
          <p:nvPr>
            <p:ph type="pic" idx="14"/>
          </p:nvPr>
        </p:nvSpPr>
        <p:spPr>
          <a:xfrm>
            <a:off x="5507567" y="1676399"/>
            <a:ext cx="1960033" cy="15240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25" name="Picture Placeholder 2"/>
          <p:cNvSpPr>
            <a:spLocks noGrp="1"/>
          </p:cNvSpPr>
          <p:nvPr>
            <p:ph type="pic" idx="15"/>
          </p:nvPr>
        </p:nvSpPr>
        <p:spPr>
          <a:xfrm>
            <a:off x="6553200" y="1828799"/>
            <a:ext cx="1568026" cy="1219200"/>
          </a:xfrm>
          <a:effectLst>
            <a:outerShdw blurRad="50800" dist="38100" dir="5400000" algn="t" rotWithShape="0">
              <a:prstClr val="black">
                <a:alpha val="40000"/>
              </a:prstClr>
            </a:outerShdw>
            <a:reflection blurRad="6350" stA="52000" endA="300" endPos="35000" dir="5400000" sy="-100000" algn="bl" rotWithShape="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989335595"/>
      </p:ext>
    </p:extLst>
  </p:cSld>
  <p:clrMapOvr>
    <a:masterClrMapping/>
  </p:clrMapOvr>
  <p:transition xmlns:p14="http://schemas.microsoft.com/office/powerpoint/2010/mai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163750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4769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723591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20417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160F9F-5A53-4DFD-BA55-8E3063BB41B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Tree>
    <p:extLst>
      <p:ext uri="{BB962C8B-B14F-4D97-AF65-F5344CB8AC3E}">
        <p14:creationId xmlns:p14="http://schemas.microsoft.com/office/powerpoint/2010/main" val="148247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11"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pic>
        <p:nvPicPr>
          <p:cNvPr id="12" name="Picture 13" descr="NASA insigniaCMYK"/>
          <p:cNvPicPr preferRelativeResize="0">
            <a:picLocks noChangeAspect="1" noChangeArrowheads="1"/>
          </p:cNvPicPr>
          <p:nvPr userDrawn="1"/>
        </p:nvPicPr>
        <p:blipFill>
          <a:blip r:embed="rId2" cstate="print"/>
          <a:srcRect/>
          <a:stretch>
            <a:fillRect/>
          </a:stretch>
        </p:blipFill>
        <p:spPr bwMode="auto">
          <a:xfrm>
            <a:off x="8129588" y="292100"/>
            <a:ext cx="777875" cy="622300"/>
          </a:xfrm>
          <a:prstGeom prst="rect">
            <a:avLst/>
          </a:prstGeom>
          <a:noFill/>
          <a:ln w="9525">
            <a:noFill/>
            <a:miter lim="800000"/>
            <a:headEnd/>
            <a:tailEnd/>
          </a:ln>
        </p:spPr>
      </p:pic>
      <p:sp>
        <p:nvSpPr>
          <p:cNvPr id="10"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Tree>
    <p:extLst>
      <p:ext uri="{BB962C8B-B14F-4D97-AF65-F5344CB8AC3E}">
        <p14:creationId xmlns:p14="http://schemas.microsoft.com/office/powerpoint/2010/main" val="2515408734"/>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457200" y="1219200"/>
            <a:ext cx="8229600" cy="493776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5"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
        <p:nvSpPr>
          <p:cNvPr id="3" name="TextBox 2"/>
          <p:cNvSpPr txBox="1"/>
          <p:nvPr userDrawn="1"/>
        </p:nvSpPr>
        <p:spPr bwMode="auto">
          <a:xfrm>
            <a:off x="0" y="0"/>
            <a:ext cx="9144000" cy="34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rtlCol="0">
            <a:spAutoFit/>
          </a:bodyPr>
          <a:lstStyle/>
          <a:p>
            <a:pPr eaLnBrk="1" fontAlgn="auto" hangingPunct="1">
              <a:spcBef>
                <a:spcPts val="200"/>
              </a:spcBef>
              <a:spcAft>
                <a:spcPts val="0"/>
              </a:spcAft>
            </a:pPr>
            <a:endParaRPr lang="en-US" sz="1600" b="1" dirty="0" smtClean="0">
              <a:solidFill>
                <a:srgbClr val="000000"/>
              </a:solidFill>
              <a:latin typeface="Gill Sans MT"/>
              <a:ea typeface="ＭＳ Ｐゴシック" pitchFamily="34" charset="-128"/>
            </a:endParaRPr>
          </a:p>
        </p:txBody>
      </p:sp>
      <p:sp>
        <p:nvSpPr>
          <p:cNvPr id="9" name="Title 1"/>
          <p:cNvSpPr>
            <a:spLocks noGrp="1"/>
          </p:cNvSpPr>
          <p:nvPr>
            <p:ph type="title"/>
          </p:nvPr>
        </p:nvSpPr>
        <p:spPr>
          <a:xfrm>
            <a:off x="1447800" y="152400"/>
            <a:ext cx="7543800" cy="685800"/>
          </a:xfrm>
        </p:spPr>
        <p:txBody>
          <a:bodyPr/>
          <a:lstStyle/>
          <a:p>
            <a:r>
              <a:rPr lang="en-US" smtClean="0"/>
              <a:t>Click to edit Master title style</a:t>
            </a:r>
            <a:endParaRPr lang="en-US"/>
          </a:p>
        </p:txBody>
      </p:sp>
    </p:spTree>
    <p:extLst>
      <p:ext uri="{BB962C8B-B14F-4D97-AF65-F5344CB8AC3E}">
        <p14:creationId xmlns:p14="http://schemas.microsoft.com/office/powerpoint/2010/main" val="2919758715"/>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696200" cy="1066800"/>
          </a:xfrm>
        </p:spPr>
        <p:txBody>
          <a:bodyPr anchor="ctr">
            <a:normAutofit/>
          </a:bodyPr>
          <a:lstStyle>
            <a:lvl1pPr>
              <a:defRPr sz="300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BA160F9F-5A53-4DFD-BA55-8E3063BB41B2}" type="slidenum">
              <a:rPr lang="en-US" smtClean="0">
                <a:solidFill>
                  <a:srgbClr val="464653"/>
                </a:solidFill>
                <a:latin typeface="Gill Sans MT"/>
              </a:rPr>
              <a:pPr/>
              <a:t>‹#›</a:t>
            </a:fld>
            <a:endParaRPr lang="en-US" dirty="0">
              <a:solidFill>
                <a:srgbClr val="464653"/>
              </a:solidFill>
              <a:latin typeface="Gill Sans MT"/>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Tree>
    <p:extLst>
      <p:ext uri="{BB962C8B-B14F-4D97-AF65-F5344CB8AC3E}">
        <p14:creationId xmlns:p14="http://schemas.microsoft.com/office/powerpoint/2010/main" val="312584453"/>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5" name="Slide Number Placeholder 5"/>
          <p:cNvSpPr>
            <a:spLocks noGrp="1"/>
          </p:cNvSpPr>
          <p:nvPr>
            <p:ph type="sldNum" sz="quarter" idx="12"/>
          </p:nvPr>
        </p:nvSpPr>
        <p:spPr/>
        <p:txBody>
          <a:bodyPr/>
          <a:lstStyle>
            <a:lvl1pPr>
              <a:defRPr/>
            </a:lvl1pPr>
          </a:lstStyle>
          <a:p>
            <a:fld id="{F6345F05-6CF1-4B84-9C57-50EAEF8118B1}" type="slidenum">
              <a:rPr lang="en-US">
                <a:solidFill>
                  <a:srgbClr val="464653"/>
                </a:solidFill>
                <a:latin typeface="Gill Sans MT"/>
              </a:rPr>
              <a:pPr/>
              <a:t>‹#›</a:t>
            </a:fld>
            <a:endParaRPr lang="en-US">
              <a:solidFill>
                <a:srgbClr val="464653"/>
              </a:solidFill>
              <a:latin typeface="Gill Sans MT"/>
            </a:endParaRPr>
          </a:p>
        </p:txBody>
      </p:sp>
    </p:spTree>
    <p:extLst>
      <p:ext uri="{BB962C8B-B14F-4D97-AF65-F5344CB8AC3E}">
        <p14:creationId xmlns:p14="http://schemas.microsoft.com/office/powerpoint/2010/main" val="1793801836"/>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endParaRPr lang="en-US" sz="1800"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016101820"/>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89625"/>
            <a:ext cx="8305800" cy="640080"/>
          </a:xfrm>
        </p:spPr>
        <p:txBody>
          <a:bodyPr>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848892"/>
            <a:ext cx="8229600" cy="347472"/>
          </a:xfrm>
        </p:spPr>
        <p:txBody>
          <a:bodyPr lIns="0" tIns="0" rIns="0" bIns="0"/>
          <a:lstStyle>
            <a:lvl1pPr marL="0" indent="0">
              <a:lnSpc>
                <a:spcPts val="1800"/>
              </a:lnSpc>
              <a:spcBef>
                <a:spcPts val="0"/>
              </a:spcBef>
              <a:buNone/>
              <a:defRPr b="0"/>
            </a:lvl1pPr>
          </a:lstStyle>
          <a:p>
            <a:pPr lvl="0"/>
            <a:r>
              <a:rPr lang="en-US" smtClean="0"/>
              <a:t>Click to edit Master text styles</a:t>
            </a:r>
          </a:p>
        </p:txBody>
      </p:sp>
      <p:sp>
        <p:nvSpPr>
          <p:cNvPr id="4" name="Slide Number Placeholder 4"/>
          <p:cNvSpPr>
            <a:spLocks noGrp="1"/>
          </p:cNvSpPr>
          <p:nvPr>
            <p:ph type="sldNum" sz="quarter" idx="12"/>
          </p:nvPr>
        </p:nvSpPr>
        <p:spPr>
          <a:xfrm>
            <a:off x="8413750" y="6430963"/>
            <a:ext cx="381000" cy="365125"/>
          </a:xfrm>
          <a:prstGeom prst="rect">
            <a:avLst/>
          </a:prstGeom>
        </p:spPr>
        <p:txBody>
          <a:bodyPr/>
          <a:lstStyle>
            <a:lvl1pPr>
              <a:defRPr>
                <a:latin typeface="Arial" pitchFamily="34" charset="0"/>
                <a:cs typeface="Arial" pitchFamily="34" charset="0"/>
              </a:defRPr>
            </a:lvl1pPr>
          </a:lstStyle>
          <a:p>
            <a:pPr eaLnBrk="1" hangingPunct="1">
              <a:defRPr/>
            </a:pPr>
            <a:fld id="{FC813530-9D60-4310-B5D4-42BFA5474877}" type="slidenum">
              <a:rPr lang="en-US" sz="1800">
                <a:solidFill>
                  <a:srgbClr val="000000"/>
                </a:solidFill>
              </a:rPr>
              <a:pPr eaLnBrk="1" hangingPunct="1">
                <a:defRPr/>
              </a:pPr>
              <a:t>‹#›</a:t>
            </a:fld>
            <a:endParaRPr lang="en-US" sz="1800" dirty="0">
              <a:solidFill>
                <a:srgbClr val="000000"/>
              </a:solidFill>
            </a:endParaRPr>
          </a:p>
        </p:txBody>
      </p:sp>
    </p:spTree>
    <p:extLst>
      <p:ext uri="{BB962C8B-B14F-4D97-AF65-F5344CB8AC3E}">
        <p14:creationId xmlns:p14="http://schemas.microsoft.com/office/powerpoint/2010/main" val="236962808"/>
      </p:ext>
    </p:extLst>
  </p:cSld>
  <p:clrMapOvr>
    <a:masterClrMapping/>
  </p:clrMapOvr>
  <p:transition xmlns:p14="http://schemas.microsoft.com/office/powerpoint/2010/mai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725919568"/>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90908743"/>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535172667"/>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47829371"/>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74239967"/>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71628974"/>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607986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51909931"/>
      </p:ext>
    </p:extLst>
  </p:cSld>
  <p:clrMapOvr>
    <a:masterClrMapping/>
  </p:clrMapOvr>
  <p:timing>
    <p:tnLst>
      <p:par>
        <p:cTn xmlns:p14="http://schemas.microsoft.com/office/powerpoint/2010/mai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6874628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9438603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89625"/>
            <a:ext cx="8305800" cy="640080"/>
          </a:xfrm>
        </p:spPr>
        <p:txBody>
          <a:bodyPr>
            <a:noAutofit/>
          </a:bodyPr>
          <a:lstStyle>
            <a:lvl1pPr algn="l">
              <a:lnSpc>
                <a:spcPts val="2600"/>
              </a:lnSpc>
              <a:defRPr sz="2800" b="0">
                <a:solidFill>
                  <a:schemeClr val="accent1"/>
                </a:solidFill>
                <a:latin typeface="+mj-l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457200" y="848892"/>
            <a:ext cx="8229600" cy="347472"/>
          </a:xfrm>
        </p:spPr>
        <p:txBody>
          <a:bodyPr/>
          <a:lstStyle>
            <a:lvl1pPr marL="0" indent="0">
              <a:lnSpc>
                <a:spcPts val="1800"/>
              </a:lnSpc>
              <a:spcBef>
                <a:spcPts val="0"/>
              </a:spcBef>
              <a:buNone/>
              <a:defRPr b="0"/>
            </a:lvl1pPr>
          </a:lstStyle>
          <a:p>
            <a:pPr lvl="0"/>
            <a:r>
              <a:rPr lang="en-US" smtClean="0"/>
              <a:t>Click to edit Master text styles</a:t>
            </a:r>
          </a:p>
        </p:txBody>
      </p:sp>
      <p:sp>
        <p:nvSpPr>
          <p:cNvPr id="4" name="Slide Number Placeholder 4"/>
          <p:cNvSpPr>
            <a:spLocks noGrp="1"/>
          </p:cNvSpPr>
          <p:nvPr>
            <p:ph type="sldNum" sz="quarter" idx="12"/>
          </p:nvPr>
        </p:nvSpPr>
        <p:spPr>
          <a:xfrm>
            <a:off x="8413750" y="6430963"/>
            <a:ext cx="381000" cy="365125"/>
          </a:xfrm>
          <a:prstGeom prst="rect">
            <a:avLst/>
          </a:prstGeom>
        </p:spPr>
        <p:txBody>
          <a:bodyPr/>
          <a:lstStyle>
            <a:lvl1pPr fontAlgn="auto">
              <a:spcBef>
                <a:spcPts val="0"/>
              </a:spcBef>
              <a:spcAft>
                <a:spcPts val="0"/>
              </a:spcAft>
              <a:defRPr>
                <a:solidFill>
                  <a:srgbClr val="000000"/>
                </a:solidFill>
                <a:latin typeface="Arial" pitchFamily="34" charset="0"/>
                <a:cs typeface="Arial" pitchFamily="34" charset="0"/>
              </a:defRPr>
            </a:lvl1pPr>
          </a:lstStyle>
          <a:p>
            <a:pPr eaLnBrk="1" hangingPunct="1">
              <a:defRPr/>
            </a:pPr>
            <a:fld id="{AF66A4BD-FD3C-451E-BBAE-934DA7019134}" type="slidenum">
              <a:rPr lang="en-US" sz="1800"/>
              <a:pPr eaLnBrk="1" hangingPunct="1">
                <a:defRPr/>
              </a:pPr>
              <a:t>‹#›</a:t>
            </a:fld>
            <a:endParaRPr lang="en-US" sz="1800" dirty="0"/>
          </a:p>
        </p:txBody>
      </p:sp>
    </p:spTree>
    <p:extLst>
      <p:ext uri="{BB962C8B-B14F-4D97-AF65-F5344CB8AC3E}">
        <p14:creationId xmlns:p14="http://schemas.microsoft.com/office/powerpoint/2010/main" val="3650192836"/>
      </p:ext>
    </p:extLst>
  </p:cSld>
  <p:clrMapOvr>
    <a:masterClrMapping/>
  </p:clrMapOvr>
  <p:transition xmlns:p14="http://schemas.microsoft.com/office/powerpoint/2010/mai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8C92E68-3781-F14A-8701-A04269329FE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33099277"/>
      </p:ext>
    </p:extLst>
  </p:cSld>
  <p:clrMapOvr>
    <a:masterClrMapping/>
  </p:clrMapOvr>
  <p:timing>
    <p:tnLst>
      <p:par>
        <p:cTn xmlns:p14="http://schemas.microsoft.com/office/powerpoint/2010/mai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A160F9F-5A53-4DFD-BA55-8E3063BB41B2}"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Pre-Decisional - For Government Use Only</a:t>
            </a:r>
            <a:endParaRPr lang="en-US" dirty="0">
              <a:solidFill>
                <a:prstClr val="black">
                  <a:tint val="75000"/>
                </a:prstClr>
              </a:solidFill>
              <a:latin typeface="Calibri"/>
            </a:endParaRPr>
          </a:p>
        </p:txBody>
      </p:sp>
    </p:spTree>
    <p:extLst>
      <p:ext uri="{BB962C8B-B14F-4D97-AF65-F5344CB8AC3E}">
        <p14:creationId xmlns:p14="http://schemas.microsoft.com/office/powerpoint/2010/main" val="6702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prstClr val="black">
                    <a:tint val="75000"/>
                  </a:prstClr>
                </a:solidFill>
              </a:rPr>
              <a:pPr>
                <a:defRPr/>
              </a:pPr>
              <a:t>3/17/15</a:t>
            </a:fld>
            <a:endParaRPr lang="en-US">
              <a:solidFill>
                <a:prstClr val="black">
                  <a:tint val="75000"/>
                </a:prstClr>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a:defRPr/>
            </a:pPr>
            <a:fld id="{AB3DA14B-89FB-4A20-9220-6E9BE7360C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45528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331654"/>
      </p:ext>
    </p:extLst>
  </p:cSld>
  <p:clrMapOvr>
    <a:masterClrMapping/>
  </p:clrMapOvr>
  <p:timing>
    <p:tnLst>
      <p:par>
        <p:cTn xmlns:p14="http://schemas.microsoft.com/office/powerpoint/2010/mai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561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49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660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4017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605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3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413750" y="6430963"/>
            <a:ext cx="381000" cy="365125"/>
          </a:xfrm>
          <a:prstGeom prst="rect">
            <a:avLst/>
          </a:prstGeom>
        </p:spPr>
        <p:txBody>
          <a:bodyPr/>
          <a:lstStyle>
            <a:lvl1pPr>
              <a:defRPr>
                <a:latin typeface="Arial" pitchFamily="34" charset="0"/>
                <a:cs typeface="Arial" pitchFamily="34" charset="0"/>
              </a:defRPr>
            </a:lvl1pPr>
          </a:lstStyle>
          <a:p>
            <a:pPr eaLnBrk="1" hangingPunct="1">
              <a:defRPr/>
            </a:pPr>
            <a:fld id="{48402643-C62A-4E0A-B599-C0AE8D3B8815}" type="slidenum">
              <a:rPr lang="en-US" sz="1800">
                <a:solidFill>
                  <a:srgbClr val="000000"/>
                </a:solidFill>
              </a:rPr>
              <a:pPr eaLnBrk="1" hangingPunct="1">
                <a:defRPr/>
              </a:pPr>
              <a:t>‹#›</a:t>
            </a:fld>
            <a:endParaRPr lang="en-US" sz="1800" dirty="0">
              <a:solidFill>
                <a:srgbClr val="000000"/>
              </a:solidFill>
            </a:endParaRPr>
          </a:p>
        </p:txBody>
      </p:sp>
    </p:spTree>
    <p:extLst>
      <p:ext uri="{BB962C8B-B14F-4D97-AF65-F5344CB8AC3E}">
        <p14:creationId xmlns:p14="http://schemas.microsoft.com/office/powerpoint/2010/main" val="20573426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819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09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7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26A8C-698E-3D4C-8FF2-8D9A53AC89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88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a:prstGeom prst="rect">
            <a:avLst/>
          </a:prstGeo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11"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Gill Sans MT"/>
              </a:rPr>
              <a:t>For Internal NASA Use Only</a:t>
            </a:r>
            <a:endParaRPr lang="en-US" dirty="0">
              <a:solidFill>
                <a:prstClr val="black">
                  <a:tint val="75000"/>
                </a:prstClr>
              </a:solidFill>
              <a:latin typeface="Gill Sans MT"/>
            </a:endParaRPr>
          </a:p>
        </p:txBody>
      </p:sp>
      <p:pic>
        <p:nvPicPr>
          <p:cNvPr id="12" name="Picture 13" descr="NASA insigniaCMYK"/>
          <p:cNvPicPr preferRelativeResize="0">
            <a:picLocks noChangeAspect="1" noChangeArrowheads="1"/>
          </p:cNvPicPr>
          <p:nvPr userDrawn="1"/>
        </p:nvPicPr>
        <p:blipFill>
          <a:blip r:embed="rId2" cstate="print"/>
          <a:srcRect/>
          <a:stretch>
            <a:fillRect/>
          </a:stretch>
        </p:blipFill>
        <p:spPr bwMode="auto">
          <a:xfrm>
            <a:off x="8129588" y="292100"/>
            <a:ext cx="777875" cy="622300"/>
          </a:xfrm>
          <a:prstGeom prst="rect">
            <a:avLst/>
          </a:prstGeom>
          <a:noFill/>
          <a:ln w="9525">
            <a:noFill/>
            <a:miter lim="800000"/>
            <a:headEnd/>
            <a:tailEnd/>
          </a:ln>
        </p:spPr>
      </p:pic>
      <p:sp>
        <p:nvSpPr>
          <p:cNvPr id="10"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Tree>
    <p:extLst>
      <p:ext uri="{BB962C8B-B14F-4D97-AF65-F5344CB8AC3E}">
        <p14:creationId xmlns:p14="http://schemas.microsoft.com/office/powerpoint/2010/main" val="423028614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28600" y="1005840"/>
            <a:ext cx="8229600" cy="493776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Gill Sans MT"/>
              </a:rPr>
              <a:t>For Internal NASA Use Only</a:t>
            </a:r>
            <a:endParaRPr lang="en-US" dirty="0">
              <a:solidFill>
                <a:prstClr val="black">
                  <a:tint val="75000"/>
                </a:prstClr>
              </a:solidFill>
              <a:latin typeface="Gill Sans MT"/>
            </a:endParaRPr>
          </a:p>
        </p:txBody>
      </p:sp>
      <p:sp>
        <p:nvSpPr>
          <p:cNvPr id="5"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32633970"/>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Gill Sans MT"/>
              </a:rPr>
              <a:t>For Internal NASA Use Only</a:t>
            </a:r>
            <a:endParaRPr lang="en-US" dirty="0">
              <a:solidFill>
                <a:prstClr val="black">
                  <a:tint val="75000"/>
                </a:prstClr>
              </a:solidFill>
              <a:latin typeface="Gill Sans MT"/>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649826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theme" Target="../theme/theme3.xm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theme" Target="../theme/theme4.xml"/><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theme" Target="../theme/theme5.xml"/><Relationship Id="rId6" Type="http://schemas.openxmlformats.org/officeDocument/2006/relationships/image" Target="../media/image3.tiff"/><Relationship Id="rId1" Type="http://schemas.openxmlformats.org/officeDocument/2006/relationships/slideLayout" Target="../slideLayouts/slideLayout19.xml"/><Relationship Id="rId2"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theme" Target="../theme/theme7.xml"/><Relationship Id="rId7" Type="http://schemas.openxmlformats.org/officeDocument/2006/relationships/image" Target="../media/image1.png"/><Relationship Id="rId1" Type="http://schemas.openxmlformats.org/officeDocument/2006/relationships/slideLayout" Target="../slideLayouts/slideLayout35.xml"/><Relationship Id="rId2"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theme" Target="../theme/theme8.xml"/><Relationship Id="rId15" Type="http://schemas.openxmlformats.org/officeDocument/2006/relationships/image" Target="../media/image1.png"/><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63.xml"/><Relationship Id="rId12" Type="http://schemas.openxmlformats.org/officeDocument/2006/relationships/theme" Target="../theme/theme9.xml"/><Relationship Id="rId13" Type="http://schemas.openxmlformats.org/officeDocument/2006/relationships/image" Target="../media/image5.png"/><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 Id="rId9" Type="http://schemas.openxmlformats.org/officeDocument/2006/relationships/slideLayout" Target="../slideLayouts/slideLayout61.xml"/><Relationship Id="rId10"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0"/>
            <a:ext cx="7924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228600" y="914400"/>
            <a:ext cx="8686800" cy="544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20" name="Straight Connector 19"/>
          <p:cNvCxnSpPr/>
          <p:nvPr userDrawn="1"/>
        </p:nvCxnSpPr>
        <p:spPr bwMode="auto">
          <a:xfrm>
            <a:off x="228600" y="762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1029" name="Picture 13" descr="NASA insigniaCMYK"/>
          <p:cNvPicPr preferRelativeResize="0">
            <a:picLocks noChangeAspect="1" noChangeArrowheads="1"/>
          </p:cNvPicPr>
          <p:nvPr userDrawn="1"/>
        </p:nvPicPr>
        <p:blipFill>
          <a:blip r:embed="rId3" cstate="print"/>
          <a:srcRect/>
          <a:stretch>
            <a:fillRect/>
          </a:stretch>
        </p:blipFill>
        <p:spPr bwMode="auto">
          <a:xfrm>
            <a:off x="8129588" y="76200"/>
            <a:ext cx="777875" cy="622300"/>
          </a:xfrm>
          <a:prstGeom prst="rect">
            <a:avLst/>
          </a:prstGeom>
          <a:noFill/>
          <a:ln w="9525">
            <a:noFill/>
            <a:miter lim="800000"/>
            <a:headEnd/>
            <a:tailEnd/>
          </a:ln>
        </p:spPr>
      </p:pic>
      <p:sp>
        <p:nvSpPr>
          <p:cNvPr id="8" name="Text Box 18"/>
          <p:cNvSpPr txBox="1">
            <a:spLocks noChangeArrowheads="1"/>
          </p:cNvSpPr>
          <p:nvPr userDrawn="1"/>
        </p:nvSpPr>
        <p:spPr bwMode="auto">
          <a:xfrm>
            <a:off x="0" y="6477000"/>
            <a:ext cx="2490787" cy="369332"/>
          </a:xfrm>
          <a:prstGeom prst="rect">
            <a:avLst/>
          </a:prstGeom>
          <a:noFill/>
          <a:ln w="9525">
            <a:noFill/>
            <a:miter lim="800000"/>
            <a:headEnd/>
            <a:tailEnd/>
          </a:ln>
        </p:spPr>
        <p:txBody>
          <a:bodyPr>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900" dirty="0" smtClean="0">
                <a:solidFill>
                  <a:srgbClr val="800000"/>
                </a:solidFill>
                <a:latin typeface="Helvetica"/>
                <a:cs typeface="Helvetica"/>
              </a:rPr>
              <a:t>NASA</a:t>
            </a:r>
          </a:p>
          <a:p>
            <a:pPr eaLnBrk="0" hangingPunct="0"/>
            <a:r>
              <a:rPr lang="en-US" sz="900" dirty="0" smtClean="0">
                <a:solidFill>
                  <a:srgbClr val="800000"/>
                </a:solidFill>
                <a:latin typeface="Helvetica"/>
                <a:cs typeface="Helvetica"/>
              </a:rPr>
              <a:t>Aeronautics Research</a:t>
            </a:r>
            <a:endParaRPr lang="en-US" sz="900" dirty="0">
              <a:solidFill>
                <a:srgbClr val="800000"/>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457200" rtl="0" fontAlgn="base">
        <a:spcBef>
          <a:spcPct val="0"/>
        </a:spcBef>
        <a:spcAft>
          <a:spcPct val="0"/>
        </a:spcAft>
        <a:defRPr lang="en-US" sz="2800" b="1" kern="1200" dirty="0">
          <a:solidFill>
            <a:schemeClr val="tx1"/>
          </a:solidFill>
          <a:latin typeface="Helvetica"/>
          <a:ea typeface="ＭＳ Ｐゴシック" charset="-128"/>
          <a:cs typeface="Helvetica"/>
        </a:defRPr>
      </a:lvl1pPr>
      <a:lvl2pPr algn="ctr" defTabSz="457200" rtl="0" fontAlgn="base">
        <a:spcBef>
          <a:spcPct val="0"/>
        </a:spcBef>
        <a:spcAft>
          <a:spcPct val="0"/>
        </a:spcAft>
        <a:defRPr sz="2800" b="1">
          <a:solidFill>
            <a:schemeClr val="tx1"/>
          </a:solidFill>
          <a:latin typeface="Helvetica" charset="0"/>
          <a:ea typeface="ＭＳ Ｐゴシック" charset="-128"/>
        </a:defRPr>
      </a:lvl2pPr>
      <a:lvl3pPr algn="ctr" defTabSz="457200" rtl="0" fontAlgn="base">
        <a:spcBef>
          <a:spcPct val="0"/>
        </a:spcBef>
        <a:spcAft>
          <a:spcPct val="0"/>
        </a:spcAft>
        <a:defRPr sz="2800" b="1">
          <a:solidFill>
            <a:schemeClr val="tx1"/>
          </a:solidFill>
          <a:latin typeface="Helvetica" charset="0"/>
          <a:ea typeface="ＭＳ Ｐゴシック" charset="-128"/>
        </a:defRPr>
      </a:lvl3pPr>
      <a:lvl4pPr algn="ctr" defTabSz="457200" rtl="0" fontAlgn="base">
        <a:spcBef>
          <a:spcPct val="0"/>
        </a:spcBef>
        <a:spcAft>
          <a:spcPct val="0"/>
        </a:spcAft>
        <a:defRPr sz="2800" b="1">
          <a:solidFill>
            <a:schemeClr val="tx1"/>
          </a:solidFill>
          <a:latin typeface="Helvetica" charset="0"/>
          <a:ea typeface="ＭＳ Ｐゴシック" charset="-128"/>
        </a:defRPr>
      </a:lvl4pPr>
      <a:lvl5pPr algn="ctr" defTabSz="457200" rtl="0" fontAlgn="base">
        <a:spcBef>
          <a:spcPct val="0"/>
        </a:spcBef>
        <a:spcAft>
          <a:spcPct val="0"/>
        </a:spcAft>
        <a:defRPr sz="2800" b="1">
          <a:solidFill>
            <a:schemeClr val="tx1"/>
          </a:solidFill>
          <a:latin typeface="Helvetica" charset="0"/>
          <a:ea typeface="ＭＳ Ｐゴシック" charset="-128"/>
        </a:defRPr>
      </a:lvl5pPr>
      <a:lvl6pPr marL="457200" algn="ctr" defTabSz="457200" rtl="0" fontAlgn="base">
        <a:spcBef>
          <a:spcPct val="0"/>
        </a:spcBef>
        <a:spcAft>
          <a:spcPct val="0"/>
        </a:spcAft>
        <a:defRPr sz="2800" b="1">
          <a:solidFill>
            <a:schemeClr val="tx1"/>
          </a:solidFill>
          <a:latin typeface="Helvetica" charset="0"/>
          <a:ea typeface="ＭＳ Ｐゴシック" charset="-128"/>
        </a:defRPr>
      </a:lvl6pPr>
      <a:lvl7pPr marL="914400" algn="ctr" defTabSz="457200" rtl="0" fontAlgn="base">
        <a:spcBef>
          <a:spcPct val="0"/>
        </a:spcBef>
        <a:spcAft>
          <a:spcPct val="0"/>
        </a:spcAft>
        <a:defRPr sz="2800" b="1">
          <a:solidFill>
            <a:schemeClr val="tx1"/>
          </a:solidFill>
          <a:latin typeface="Helvetica" charset="0"/>
          <a:ea typeface="ＭＳ Ｐゴシック" charset="-128"/>
        </a:defRPr>
      </a:lvl7pPr>
      <a:lvl8pPr marL="1371600" algn="ctr" defTabSz="457200" rtl="0" fontAlgn="base">
        <a:spcBef>
          <a:spcPct val="0"/>
        </a:spcBef>
        <a:spcAft>
          <a:spcPct val="0"/>
        </a:spcAft>
        <a:defRPr sz="2800" b="1">
          <a:solidFill>
            <a:schemeClr val="tx1"/>
          </a:solidFill>
          <a:latin typeface="Helvetica" charset="0"/>
          <a:ea typeface="ＭＳ Ｐゴシック" charset="-128"/>
        </a:defRPr>
      </a:lvl8pPr>
      <a:lvl9pPr marL="1828800" algn="ctr" defTabSz="457200" rtl="0" fontAlgn="base">
        <a:spcBef>
          <a:spcPct val="0"/>
        </a:spcBef>
        <a:spcAft>
          <a:spcPct val="0"/>
        </a:spcAft>
        <a:defRPr sz="2800" b="1">
          <a:solidFill>
            <a:schemeClr val="tx1"/>
          </a:solidFill>
          <a:latin typeface="Helvetica" charset="0"/>
          <a:ea typeface="ＭＳ Ｐゴシック" charset="-128"/>
        </a:defRPr>
      </a:lvl9pPr>
    </p:titleStyle>
    <p:bodyStyle>
      <a:lvl1pPr marL="342900" indent="-342900" algn="l" defTabSz="457200" rtl="0" fontAlgn="base">
        <a:spcBef>
          <a:spcPct val="20000"/>
        </a:spcBef>
        <a:spcAft>
          <a:spcPct val="0"/>
        </a:spcAft>
        <a:buFont typeface="Arial" pitchFamily="34" charset="0"/>
        <a:buChar char="•"/>
        <a:defRPr sz="2000" kern="1200">
          <a:solidFill>
            <a:schemeClr val="tx1"/>
          </a:solidFill>
          <a:latin typeface="Helvetica"/>
          <a:ea typeface="ＭＳ Ｐゴシック" charset="-128"/>
          <a:cs typeface="Helvetica"/>
        </a:defRPr>
      </a:lvl1pPr>
      <a:lvl2pPr marL="742950" indent="-28575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2pPr>
      <a:lvl3pPr marL="11430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3pPr>
      <a:lvl4pPr marL="16002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4pPr>
      <a:lvl5pPr marL="2057400" indent="-228600" algn="l" defTabSz="457200" rtl="0" fontAlgn="base">
        <a:spcBef>
          <a:spcPct val="20000"/>
        </a:spcBef>
        <a:spcAft>
          <a:spcPct val="0"/>
        </a:spcAft>
        <a:buFont typeface="Arial" pitchFamily="34" charset="0"/>
        <a:buChar char="»"/>
        <a:defRPr sz="16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auto">
          <a:xfrm>
            <a:off x="265113" y="1109663"/>
            <a:ext cx="8613775" cy="0"/>
          </a:xfrm>
          <a:prstGeom prst="line">
            <a:avLst/>
          </a:prstGeom>
          <a:noFill/>
          <a:ln w="25400">
            <a:solidFill>
              <a:schemeClr val="accent1"/>
            </a:solidFill>
            <a:round/>
            <a:headEnd type="none" w="sm" len="sm"/>
            <a:tailEnd type="none" w="sm" len="sm"/>
          </a:ln>
        </p:spPr>
        <p:txBody>
          <a:bodyPr/>
          <a:lstStyle/>
          <a:p>
            <a:pPr eaLnBrk="1" hangingPunct="1">
              <a:defRPr/>
            </a:pPr>
            <a:endParaRPr lang="en-US" sz="1800" dirty="0">
              <a:solidFill>
                <a:srgbClr val="000000"/>
              </a:solidFill>
              <a:latin typeface="Arial"/>
            </a:endParaRPr>
          </a:p>
        </p:txBody>
      </p:sp>
      <p:sp>
        <p:nvSpPr>
          <p:cNvPr id="1027" name="Rectangle 2"/>
          <p:cNvSpPr>
            <a:spLocks noGrp="1" noChangeArrowheads="1"/>
          </p:cNvSpPr>
          <p:nvPr>
            <p:ph type="title"/>
          </p:nvPr>
        </p:nvSpPr>
        <p:spPr bwMode="auto">
          <a:xfrm>
            <a:off x="285750" y="236538"/>
            <a:ext cx="8656638" cy="820737"/>
          </a:xfrm>
          <a:prstGeom prst="rect">
            <a:avLst/>
          </a:prstGeom>
          <a:noFill/>
          <a:ln w="9525">
            <a:noFill/>
            <a:miter lim="800000"/>
            <a:headEnd/>
            <a:tailEnd/>
          </a:ln>
        </p:spPr>
        <p:txBody>
          <a:bodyPr vert="horz" wrap="square" lIns="9142" tIns="9142" rIns="9142" bIns="9142" numCol="1" anchor="t" anchorCtr="0" compatLnSpc="1">
            <a:prstTxWarp prst="textNoShape">
              <a:avLst/>
            </a:prstTxWarp>
          </a:bodyPr>
          <a:lstStyle/>
          <a:p>
            <a:pPr lvl="0"/>
            <a:r>
              <a:rPr lang="en-US" smtClean="0"/>
              <a:t>Title: 32 Arial Bold</a:t>
            </a:r>
            <a:br>
              <a:rPr lang="en-US" smtClean="0"/>
            </a:br>
            <a:r>
              <a:rPr lang="en-US" smtClean="0"/>
              <a:t>Subtitle: 24 Arial Bold</a:t>
            </a:r>
          </a:p>
        </p:txBody>
      </p:sp>
      <p:sp>
        <p:nvSpPr>
          <p:cNvPr id="1028" name="Rectangle 4"/>
          <p:cNvSpPr>
            <a:spLocks noGrp="1" noChangeArrowheads="1"/>
          </p:cNvSpPr>
          <p:nvPr>
            <p:ph type="body" idx="1"/>
          </p:nvPr>
        </p:nvSpPr>
        <p:spPr bwMode="auto">
          <a:xfrm>
            <a:off x="404813" y="1335088"/>
            <a:ext cx="5676900" cy="16541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9"/>
          <p:cNvSpPr>
            <a:spLocks noChangeArrowheads="1"/>
          </p:cNvSpPr>
          <p:nvPr/>
        </p:nvSpPr>
        <p:spPr bwMode="auto">
          <a:xfrm>
            <a:off x="414338" y="6657975"/>
            <a:ext cx="2065337" cy="111125"/>
          </a:xfrm>
          <a:prstGeom prst="rect">
            <a:avLst/>
          </a:prstGeom>
          <a:noFill/>
          <a:ln w="12700">
            <a:noFill/>
            <a:miter lim="800000"/>
            <a:headEnd type="none" w="sm" len="sm"/>
            <a:tailEnd type="none" w="sm" len="sm"/>
          </a:ln>
          <a:effectLst/>
        </p:spPr>
        <p:txBody>
          <a:bodyPr lIns="9144" tIns="9144" rIns="9144" bIns="9144" anchor="b">
            <a:spAutoFit/>
          </a:bodyPr>
          <a:lstStyle/>
          <a:p>
            <a:pPr defTabSz="820738">
              <a:defRPr/>
            </a:pPr>
            <a:r>
              <a:rPr lang="en-US" sz="600" dirty="0">
                <a:solidFill>
                  <a:srgbClr val="000000"/>
                </a:solidFill>
                <a:latin typeface="Arial"/>
              </a:rPr>
              <a:t>Copyright © 2013 Boeing. All rights reserved.</a:t>
            </a:r>
          </a:p>
        </p:txBody>
      </p:sp>
      <p:sp>
        <p:nvSpPr>
          <p:cNvPr id="12" name="TextBox 11"/>
          <p:cNvSpPr txBox="1"/>
          <p:nvPr/>
        </p:nvSpPr>
        <p:spPr bwMode="auto">
          <a:xfrm>
            <a:off x="2417763" y="6611938"/>
            <a:ext cx="4308475" cy="246062"/>
          </a:xfrm>
          <a:prstGeom prst="rect">
            <a:avLst/>
          </a:prstGeom>
          <a:noFill/>
          <a:ln w="9525">
            <a:noFill/>
            <a:miter lim="800000"/>
            <a:headEnd/>
            <a:tailEnd/>
          </a:ln>
        </p:spPr>
        <p:txBody>
          <a:bodyPr wrap="none" lIns="0" tIns="0" rIns="0" bIns="0" anchor="b"/>
          <a:lstStyle/>
          <a:p>
            <a:pPr algn="ctr" eaLnBrk="1" fontAlgn="auto" hangingPunct="1">
              <a:lnSpc>
                <a:spcPts val="2600"/>
              </a:lnSpc>
              <a:spcBef>
                <a:spcPts val="0"/>
              </a:spcBef>
              <a:spcAft>
                <a:spcPts val="0"/>
              </a:spcAft>
              <a:defRPr/>
            </a:pPr>
            <a:r>
              <a:rPr lang="en-US" sz="1000" kern="0" dirty="0">
                <a:solidFill>
                  <a:srgbClr val="003CA2"/>
                </a:solidFill>
                <a:latin typeface="Arial"/>
                <a:cs typeface="Arial" pitchFamily="34" charset="0"/>
              </a:rPr>
              <a:t>Boeing Proprietary – Limited to Authorized Boeing and NASA Personnel</a:t>
            </a:r>
          </a:p>
        </p:txBody>
      </p:sp>
    </p:spTree>
    <p:extLst>
      <p:ext uri="{BB962C8B-B14F-4D97-AF65-F5344CB8AC3E}">
        <p14:creationId xmlns:p14="http://schemas.microsoft.com/office/powerpoint/2010/main" val="325498547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Lst>
  <p:hf hdr="0" dt="0"/>
  <p:txStyles>
    <p:titleStyle>
      <a:lvl1pPr algn="l" defTabSz="1020763" rtl="0" eaLnBrk="0" fontAlgn="base" hangingPunct="0">
        <a:lnSpc>
          <a:spcPct val="90000"/>
        </a:lnSpc>
        <a:spcBef>
          <a:spcPct val="0"/>
        </a:spcBef>
        <a:spcAft>
          <a:spcPct val="0"/>
        </a:spcAft>
        <a:defRPr sz="2400" b="1">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2400" b="1">
          <a:solidFill>
            <a:schemeClr val="hlink"/>
          </a:solidFill>
          <a:latin typeface="Arial" charset="0"/>
        </a:defRPr>
      </a:lvl2pPr>
      <a:lvl3pPr algn="l" defTabSz="1020763" rtl="0" eaLnBrk="0" fontAlgn="base" hangingPunct="0">
        <a:lnSpc>
          <a:spcPct val="90000"/>
        </a:lnSpc>
        <a:spcBef>
          <a:spcPct val="0"/>
        </a:spcBef>
        <a:spcAft>
          <a:spcPct val="0"/>
        </a:spcAft>
        <a:defRPr sz="2400" b="1">
          <a:solidFill>
            <a:schemeClr val="hlink"/>
          </a:solidFill>
          <a:latin typeface="Arial" charset="0"/>
        </a:defRPr>
      </a:lvl3pPr>
      <a:lvl4pPr algn="l" defTabSz="1020763" rtl="0" eaLnBrk="0" fontAlgn="base" hangingPunct="0">
        <a:lnSpc>
          <a:spcPct val="90000"/>
        </a:lnSpc>
        <a:spcBef>
          <a:spcPct val="0"/>
        </a:spcBef>
        <a:spcAft>
          <a:spcPct val="0"/>
        </a:spcAft>
        <a:defRPr sz="2400" b="1">
          <a:solidFill>
            <a:schemeClr val="hlink"/>
          </a:solidFill>
          <a:latin typeface="Arial" charset="0"/>
        </a:defRPr>
      </a:lvl4pPr>
      <a:lvl5pPr algn="l" defTabSz="1020763" rtl="0" eaLnBrk="0" fontAlgn="base" hangingPunct="0">
        <a:lnSpc>
          <a:spcPct val="90000"/>
        </a:lnSpc>
        <a:spcBef>
          <a:spcPct val="0"/>
        </a:spcBef>
        <a:spcAft>
          <a:spcPct val="0"/>
        </a:spcAft>
        <a:defRPr sz="2400" b="1">
          <a:solidFill>
            <a:schemeClr val="hlink"/>
          </a:solidFill>
          <a:latin typeface="Arial" charset="0"/>
        </a:defRPr>
      </a:lvl5pPr>
      <a:lvl6pPr marL="457200" algn="l" defTabSz="1020763" rtl="0" eaLnBrk="0" fontAlgn="base" hangingPunct="0">
        <a:lnSpc>
          <a:spcPct val="90000"/>
        </a:lnSpc>
        <a:spcBef>
          <a:spcPct val="0"/>
        </a:spcBef>
        <a:spcAft>
          <a:spcPct val="0"/>
        </a:spcAft>
        <a:defRPr sz="2800" b="1">
          <a:solidFill>
            <a:schemeClr val="hlink"/>
          </a:solidFill>
          <a:latin typeface="Arial" charset="0"/>
        </a:defRPr>
      </a:lvl6pPr>
      <a:lvl7pPr marL="914400" algn="l" defTabSz="1020763" rtl="0" eaLnBrk="0" fontAlgn="base" hangingPunct="0">
        <a:lnSpc>
          <a:spcPct val="90000"/>
        </a:lnSpc>
        <a:spcBef>
          <a:spcPct val="0"/>
        </a:spcBef>
        <a:spcAft>
          <a:spcPct val="0"/>
        </a:spcAft>
        <a:defRPr sz="2800" b="1">
          <a:solidFill>
            <a:schemeClr val="hlink"/>
          </a:solidFill>
          <a:latin typeface="Arial" charset="0"/>
        </a:defRPr>
      </a:lvl7pPr>
      <a:lvl8pPr marL="1371600" algn="l" defTabSz="1020763" rtl="0" eaLnBrk="0" fontAlgn="base" hangingPunct="0">
        <a:lnSpc>
          <a:spcPct val="90000"/>
        </a:lnSpc>
        <a:spcBef>
          <a:spcPct val="0"/>
        </a:spcBef>
        <a:spcAft>
          <a:spcPct val="0"/>
        </a:spcAft>
        <a:defRPr sz="2800" b="1">
          <a:solidFill>
            <a:schemeClr val="hlink"/>
          </a:solidFill>
          <a:latin typeface="Arial" charset="0"/>
        </a:defRPr>
      </a:lvl8pPr>
      <a:lvl9pPr marL="1828800" algn="l" defTabSz="1020763" rtl="0" eaLnBrk="0" fontAlgn="base" hangingPunct="0">
        <a:lnSpc>
          <a:spcPct val="90000"/>
        </a:lnSpc>
        <a:spcBef>
          <a:spcPct val="0"/>
        </a:spcBef>
        <a:spcAft>
          <a:spcPct val="0"/>
        </a:spcAft>
        <a:defRPr sz="2800" b="1">
          <a:solidFill>
            <a:schemeClr val="hlink"/>
          </a:solidFill>
          <a:latin typeface="Arial" charset="0"/>
        </a:defRPr>
      </a:lvl9pPr>
    </p:titleStyle>
    <p:bodyStyle>
      <a:lvl1pPr marL="225425" indent="-225425" algn="l" defTabSz="820738" rtl="0" eaLnBrk="0" fontAlgn="base" hangingPunct="0">
        <a:spcBef>
          <a:spcPct val="20000"/>
        </a:spcBef>
        <a:spcAft>
          <a:spcPct val="0"/>
        </a:spcAft>
        <a:buClr>
          <a:schemeClr val="hlink"/>
        </a:buClr>
        <a:buFont typeface="Wingdings" pitchFamily="2" charset="2"/>
        <a:buChar char="§"/>
        <a:defRPr sz="2200" b="1">
          <a:solidFill>
            <a:schemeClr val="tx1"/>
          </a:solidFill>
          <a:latin typeface="+mn-lt"/>
          <a:ea typeface="+mn-ea"/>
          <a:cs typeface="+mn-cs"/>
        </a:defRPr>
      </a:lvl1pPr>
      <a:lvl2pPr marL="622300" indent="-282575" algn="l" defTabSz="820738" rtl="0" eaLnBrk="0" fontAlgn="base" hangingPunct="0">
        <a:spcBef>
          <a:spcPct val="20000"/>
        </a:spcBef>
        <a:spcAft>
          <a:spcPct val="0"/>
        </a:spcAft>
        <a:buClr>
          <a:schemeClr val="hlink"/>
        </a:buClr>
        <a:buFont typeface="Arial" charset="0"/>
        <a:buChar char="–"/>
        <a:defRPr sz="2000">
          <a:solidFill>
            <a:schemeClr val="tx1"/>
          </a:solidFill>
          <a:latin typeface="+mn-lt"/>
        </a:defRPr>
      </a:lvl2pPr>
      <a:lvl3pPr marL="966788" indent="-230188" algn="l" defTabSz="820738" rtl="0" eaLnBrk="0" fontAlgn="base" hangingPunct="0">
        <a:spcBef>
          <a:spcPct val="20000"/>
        </a:spcBef>
        <a:spcAft>
          <a:spcPct val="0"/>
        </a:spcAft>
        <a:buClr>
          <a:schemeClr val="hlink"/>
        </a:buClr>
        <a:buFont typeface="Wingdings" pitchFamily="2" charset="2"/>
        <a:buChar char="§"/>
        <a:defRPr>
          <a:solidFill>
            <a:schemeClr val="tx1"/>
          </a:solidFill>
          <a:latin typeface="+mn-lt"/>
        </a:defRPr>
      </a:lvl3pPr>
      <a:lvl4pPr marL="1244600" indent="-163513" algn="l" defTabSz="820738" rtl="0" eaLnBrk="0" fontAlgn="base" hangingPunct="0">
        <a:spcBef>
          <a:spcPct val="20000"/>
        </a:spcBef>
        <a:spcAft>
          <a:spcPct val="0"/>
        </a:spcAft>
        <a:buClr>
          <a:schemeClr val="hlink"/>
        </a:buClr>
        <a:buFont typeface="Wingdings" pitchFamily="2" charset="2"/>
        <a:buChar char="§"/>
        <a:defRPr>
          <a:solidFill>
            <a:schemeClr val="tx1"/>
          </a:solidFill>
          <a:latin typeface="+mn-lt"/>
        </a:defRPr>
      </a:lvl4pPr>
      <a:lvl5pPr marL="1522413" indent="-163513" algn="l" defTabSz="820738" rtl="0" eaLnBrk="0" fontAlgn="base" hangingPunct="0">
        <a:spcBef>
          <a:spcPct val="20000"/>
        </a:spcBef>
        <a:spcAft>
          <a:spcPct val="0"/>
        </a:spcAft>
        <a:buClr>
          <a:schemeClr val="hlink"/>
        </a:buClr>
        <a:buFont typeface="Wingdings" pitchFamily="2" charset="2"/>
        <a:buChar char="§"/>
        <a:defRPr sz="1600">
          <a:solidFill>
            <a:schemeClr val="tx1"/>
          </a:solidFill>
          <a:latin typeface="+mn-lt"/>
        </a:defRPr>
      </a:lvl5pPr>
      <a:lvl6pPr marL="1979613" indent="-163513" algn="l" defTabSz="820738" rtl="0" eaLnBrk="0" fontAlgn="base" hangingPunct="0">
        <a:spcBef>
          <a:spcPct val="20000"/>
        </a:spcBef>
        <a:spcAft>
          <a:spcPct val="0"/>
        </a:spcAft>
        <a:buClr>
          <a:schemeClr val="hlink"/>
        </a:buClr>
        <a:buFont typeface="Wingdings" pitchFamily="2" charset="2"/>
        <a:buChar char="§"/>
        <a:defRPr sz="1600">
          <a:solidFill>
            <a:schemeClr val="tx1"/>
          </a:solidFill>
          <a:latin typeface="+mn-lt"/>
        </a:defRPr>
      </a:lvl6pPr>
      <a:lvl7pPr marL="2436813" indent="-163513" algn="l" defTabSz="820738" rtl="0" eaLnBrk="0" fontAlgn="base" hangingPunct="0">
        <a:spcBef>
          <a:spcPct val="20000"/>
        </a:spcBef>
        <a:spcAft>
          <a:spcPct val="0"/>
        </a:spcAft>
        <a:buClr>
          <a:schemeClr val="hlink"/>
        </a:buClr>
        <a:buFont typeface="Wingdings" pitchFamily="2" charset="2"/>
        <a:buChar char="§"/>
        <a:defRPr sz="1600">
          <a:solidFill>
            <a:schemeClr val="tx1"/>
          </a:solidFill>
          <a:latin typeface="+mn-lt"/>
        </a:defRPr>
      </a:lvl7pPr>
      <a:lvl8pPr marL="2894013" indent="-163513" algn="l" defTabSz="820738" rtl="0" eaLnBrk="0" fontAlgn="base" hangingPunct="0">
        <a:spcBef>
          <a:spcPct val="20000"/>
        </a:spcBef>
        <a:spcAft>
          <a:spcPct val="0"/>
        </a:spcAft>
        <a:buClr>
          <a:schemeClr val="hlink"/>
        </a:buClr>
        <a:buFont typeface="Wingdings" pitchFamily="2" charset="2"/>
        <a:buChar char="§"/>
        <a:defRPr sz="1600">
          <a:solidFill>
            <a:schemeClr val="tx1"/>
          </a:solidFill>
          <a:latin typeface="+mn-lt"/>
        </a:defRPr>
      </a:lvl8pPr>
      <a:lvl9pPr marL="3351213" indent="-163513" algn="l" defTabSz="820738" rtl="0" eaLnBrk="0" fontAlgn="base" hangingPunct="0">
        <a:spcBef>
          <a:spcPct val="20000"/>
        </a:spcBef>
        <a:spcAft>
          <a:spcPct val="0"/>
        </a:spcAft>
        <a:buClr>
          <a:schemeClr val="hlink"/>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228600" y="100584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pPr fontAlgn="auto">
              <a:spcBef>
                <a:spcPts val="0"/>
              </a:spcBef>
              <a:spcAft>
                <a:spcPts val="0"/>
              </a:spcAft>
            </a:pPr>
            <a:fld id="{BA160F9F-5A53-4DFD-BA55-8E3063BB41B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pic>
        <p:nvPicPr>
          <p:cNvPr id="11" name="Picture 13" descr="NASA insigniaCMYK"/>
          <p:cNvPicPr preferRelativeResize="0">
            <a:picLocks noChangeAspect="1" noChangeArrowheads="1"/>
          </p:cNvPicPr>
          <p:nvPr userDrawn="1"/>
        </p:nvPicPr>
        <p:blipFill>
          <a:blip r:embed="rId5" cstate="print"/>
          <a:srcRect/>
          <a:stretch>
            <a:fillRect/>
          </a:stretch>
        </p:blipFill>
        <p:spPr bwMode="auto">
          <a:xfrm>
            <a:off x="8305800" y="152400"/>
            <a:ext cx="777875" cy="622300"/>
          </a:xfrm>
          <a:prstGeom prst="rect">
            <a:avLst/>
          </a:prstGeom>
          <a:noFill/>
          <a:ln w="9525">
            <a:noFill/>
            <a:miter lim="800000"/>
            <a:headEnd/>
            <a:tailEnd/>
          </a:ln>
        </p:spPr>
      </p:pic>
      <p:sp>
        <p:nvSpPr>
          <p:cNvPr id="2"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Gill Sans MT"/>
              </a:rPr>
              <a:t>For Internal NASA Use Only</a:t>
            </a:r>
            <a:endParaRPr lang="en-US" dirty="0">
              <a:solidFill>
                <a:prstClr val="black">
                  <a:tint val="75000"/>
                </a:prstClr>
              </a:solidFill>
              <a:latin typeface="Gill Sans MT"/>
            </a:endParaRPr>
          </a:p>
        </p:txBody>
      </p:sp>
      <p:cxnSp>
        <p:nvCxnSpPr>
          <p:cNvPr id="9" name="Straight Connector 8"/>
          <p:cNvCxnSpPr/>
          <p:nvPr userDrawn="1"/>
        </p:nvCxnSpPr>
        <p:spPr>
          <a:xfrm>
            <a:off x="152400" y="914400"/>
            <a:ext cx="8839200"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118872" y="91440"/>
            <a:ext cx="8229600" cy="82296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20852323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970573"/>
            <a:ext cx="9144000" cy="5943600"/>
          </a:xfrm>
          <a:prstGeom prst="rect">
            <a:avLst/>
          </a:prstGeom>
          <a:gradFill flip="none" rotWithShape="1">
            <a:gsLst>
              <a:gs pos="0">
                <a:schemeClr val="bg1">
                  <a:lumMod val="95000"/>
                </a:schemeClr>
              </a:gs>
              <a:gs pos="45000">
                <a:schemeClr val="bg1">
                  <a:lumMod val="96000"/>
                  <a:alpha val="87000"/>
                </a:schemeClr>
              </a:gs>
              <a:gs pos="89000">
                <a:srgbClr val="B4B4B4"/>
              </a:gs>
            </a:gsLst>
            <a:path path="circle">
              <a:fillToRect l="50000" t="50000" r="50000" b="50000"/>
            </a:path>
            <a:tileRect/>
          </a:gradFill>
          <a:ln>
            <a:noFill/>
          </a:ln>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pPr>
            <a:endParaRPr lang="en-US">
              <a:solidFill>
                <a:prstClr val="white"/>
              </a:solidFill>
              <a:latin typeface="Arial"/>
            </a:endParaRPr>
          </a:p>
        </p:txBody>
      </p:sp>
      <p:sp>
        <p:nvSpPr>
          <p:cNvPr id="1029" name="Title Placeholder 1"/>
          <p:cNvSpPr>
            <a:spLocks noGrp="1"/>
          </p:cNvSpPr>
          <p:nvPr>
            <p:ph type="title"/>
          </p:nvPr>
        </p:nvSpPr>
        <p:spPr bwMode="auto">
          <a:xfrm>
            <a:off x="76200" y="77788"/>
            <a:ext cx="8229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lumMod val="75000"/>
                    <a:lumOff val="25000"/>
                  </a:schemeClr>
                </a:solidFill>
                <a:latin typeface="Helvetica"/>
                <a:ea typeface="+mn-ea"/>
                <a:cs typeface="Helvetica"/>
              </a:defRPr>
            </a:lvl1pPr>
          </a:lstStyle>
          <a:p>
            <a:pPr eaLnBrk="1" hangingPunct="1">
              <a:defRPr/>
            </a:pPr>
            <a:endParaRPr lang="en-US" dirty="0">
              <a:solidFill>
                <a:prstClr val="black">
                  <a:lumMod val="75000"/>
                  <a:lumOff val="25000"/>
                </a:prstClr>
              </a:solidFill>
            </a:endParaRPr>
          </a:p>
        </p:txBody>
      </p:sp>
      <p:sp>
        <p:nvSpPr>
          <p:cNvPr id="6" name="Slide Number Placeholder 5"/>
          <p:cNvSpPr>
            <a:spLocks noGrp="1"/>
          </p:cNvSpPr>
          <p:nvPr>
            <p:ph type="sldNum" sz="quarter" idx="4"/>
          </p:nvPr>
        </p:nvSpPr>
        <p:spPr>
          <a:xfrm>
            <a:off x="7010400" y="64991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000" smtClean="0">
                <a:solidFill>
                  <a:schemeClr val="tx1">
                    <a:lumMod val="75000"/>
                    <a:lumOff val="25000"/>
                  </a:schemeClr>
                </a:solidFill>
                <a:latin typeface="Helvetica"/>
                <a:cs typeface="Helvetica"/>
              </a:defRPr>
            </a:lvl1pPr>
          </a:lstStyle>
          <a:p>
            <a:pPr eaLnBrk="1" hangingPunct="1">
              <a:defRPr/>
            </a:pPr>
            <a:fld id="{AD085A2A-402C-4FB6-BDA8-DBC093DD1F3C}" type="slidenum">
              <a:rPr lang="en-US">
                <a:solidFill>
                  <a:prstClr val="black">
                    <a:lumMod val="75000"/>
                    <a:lumOff val="25000"/>
                  </a:prstClr>
                </a:solidFill>
                <a:ea typeface="ヒラギノ角ゴ Pro W3" charset="-128"/>
              </a:rPr>
              <a:pPr eaLnBrk="1" hangingPunct="1">
                <a:defRPr/>
              </a:pPr>
              <a:t>‹#›</a:t>
            </a:fld>
            <a:endParaRPr lang="en-US" dirty="0">
              <a:solidFill>
                <a:prstClr val="black">
                  <a:lumMod val="75000"/>
                  <a:lumOff val="25000"/>
                </a:prstClr>
              </a:solidFill>
              <a:ea typeface="ヒラギノ角ゴ Pro W3" charset="-128"/>
            </a:endParaRPr>
          </a:p>
        </p:txBody>
      </p:sp>
      <p:sp>
        <p:nvSpPr>
          <p:cNvPr id="7" name="TextBox 6"/>
          <p:cNvSpPr txBox="1"/>
          <p:nvPr userDrawn="1"/>
        </p:nvSpPr>
        <p:spPr>
          <a:xfrm>
            <a:off x="76201" y="533400"/>
            <a:ext cx="8197644" cy="276999"/>
          </a:xfrm>
          <a:prstGeom prst="rect">
            <a:avLst/>
          </a:prstGeom>
          <a:noFill/>
        </p:spPr>
        <p:txBody>
          <a:bodyPr wrap="square" rtlCol="0">
            <a:spAutoFit/>
          </a:bodyPr>
          <a:lstStyle/>
          <a:p>
            <a:pPr eaLnBrk="1" fontAlgn="auto" hangingPunct="1">
              <a:spcBef>
                <a:spcPts val="0"/>
              </a:spcBef>
              <a:spcAft>
                <a:spcPts val="0"/>
              </a:spcAft>
            </a:pPr>
            <a:endParaRPr lang="en-US" sz="1200" dirty="0">
              <a:solidFill>
                <a:prstClr val="white">
                  <a:lumMod val="50000"/>
                </a:prstClr>
              </a:solidFill>
              <a:latin typeface="Helvetica"/>
              <a:cs typeface="Helvetica"/>
            </a:endParaRPr>
          </a:p>
        </p:txBody>
      </p:sp>
    </p:spTree>
    <p:extLst>
      <p:ext uri="{BB962C8B-B14F-4D97-AF65-F5344CB8AC3E}">
        <p14:creationId xmlns:p14="http://schemas.microsoft.com/office/powerpoint/2010/main" val="338984622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kern="1200">
          <a:solidFill>
            <a:srgbClr val="595959"/>
          </a:solidFill>
          <a:latin typeface="Helvetica"/>
          <a:ea typeface="ヒラギノ角ゴ Pro W3" charset="-128"/>
          <a:cs typeface="Helvetica"/>
        </a:defRPr>
      </a:lvl1pPr>
      <a:lvl2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2pPr>
      <a:lvl3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3pPr>
      <a:lvl4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4pPr>
      <a:lvl5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5pPr>
      <a:lvl6pPr marL="4572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charset="0"/>
        <a:buChar char="–"/>
        <a:defRPr sz="16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79609"/>
            <a:ext cx="7772400" cy="88923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Footer Placeholder 4"/>
          <p:cNvSpPr>
            <a:spLocks noGrp="1"/>
          </p:cNvSpPr>
          <p:nvPr>
            <p:ph type="ftr" sz="quarter" idx="3"/>
          </p:nvPr>
        </p:nvSpPr>
        <p:spPr>
          <a:xfrm>
            <a:off x="3124200" y="6629400"/>
            <a:ext cx="2895600" cy="228600"/>
          </a:xfrm>
          <a:prstGeom prst="rect">
            <a:avLst/>
          </a:prstGeom>
        </p:spPr>
        <p:txBody>
          <a:bodyPr/>
          <a:lstStyle>
            <a:lvl1pPr algn="ctr">
              <a:defRPr sz="1000" b="1">
                <a:solidFill>
                  <a:srgbClr val="FF0000"/>
                </a:solidFill>
                <a:latin typeface="Arial"/>
                <a:cs typeface="Arial"/>
              </a:defRPr>
            </a:lvl1pPr>
          </a:lstStyle>
          <a:p>
            <a:pPr eaLnBrk="1" fontAlgn="auto" hangingPunct="1">
              <a:spcBef>
                <a:spcPts val="0"/>
              </a:spcBef>
              <a:spcAft>
                <a:spcPts val="0"/>
              </a:spcAft>
            </a:pPr>
            <a:endParaRPr lang="en-US" dirty="0"/>
          </a:p>
        </p:txBody>
      </p:sp>
      <p:sp>
        <p:nvSpPr>
          <p:cNvPr id="13" name="Slide Number Placeholder 5"/>
          <p:cNvSpPr>
            <a:spLocks noGrp="1"/>
          </p:cNvSpPr>
          <p:nvPr>
            <p:ph type="sldNum" sz="quarter" idx="4"/>
          </p:nvPr>
        </p:nvSpPr>
        <p:spPr>
          <a:xfrm>
            <a:off x="6705600" y="6629400"/>
            <a:ext cx="2133600" cy="228600"/>
          </a:xfrm>
          <a:prstGeom prst="rect">
            <a:avLst/>
          </a:prstGeom>
        </p:spPr>
        <p:txBody>
          <a:bodyPr/>
          <a:lstStyle>
            <a:lvl1pPr>
              <a:defRPr sz="1000">
                <a:latin typeface="Arial"/>
                <a:cs typeface="Arial"/>
              </a:defRPr>
            </a:lvl1pPr>
          </a:lstStyle>
          <a:p>
            <a:pPr algn="r" eaLnBrk="1" fontAlgn="auto" hangingPunct="1">
              <a:spcBef>
                <a:spcPts val="0"/>
              </a:spcBef>
              <a:spcAft>
                <a:spcPts val="0"/>
              </a:spcAft>
            </a:pPr>
            <a:fld id="{9F0E9893-8FB3-409C-B448-4EC2BA053222}" type="slidenum">
              <a:rPr lang="en-US" smtClean="0">
                <a:solidFill>
                  <a:prstClr val="black"/>
                </a:solidFill>
              </a:rPr>
              <a:pPr algn="r" eaLnBrk="1" fontAlgn="auto" hangingPunct="1">
                <a:spcBef>
                  <a:spcPts val="0"/>
                </a:spcBef>
                <a:spcAft>
                  <a:spcPts val="0"/>
                </a:spcAft>
              </a:pPr>
              <a:t>‹#›</a:t>
            </a:fld>
            <a:endParaRPr lang="en-US" dirty="0">
              <a:solidFill>
                <a:prstClr val="black"/>
              </a:solidFill>
            </a:endParaRPr>
          </a:p>
        </p:txBody>
      </p:sp>
      <p:cxnSp>
        <p:nvCxnSpPr>
          <p:cNvPr id="6" name="Straight Connector 5"/>
          <p:cNvCxnSpPr/>
          <p:nvPr userDrawn="1"/>
        </p:nvCxnSpPr>
        <p:spPr bwMode="auto">
          <a:xfrm>
            <a:off x="228600" y="889000"/>
            <a:ext cx="7772400" cy="1588"/>
          </a:xfrm>
          <a:prstGeom prst="line">
            <a:avLst/>
          </a:prstGeom>
          <a:solidFill>
            <a:schemeClr val="accent1"/>
          </a:solidFill>
          <a:ln w="38100" cap="flat" cmpd="sng" algn="ctr">
            <a:gradFill flip="none" rotWithShape="1">
              <a:gsLst>
                <a:gs pos="35400">
                  <a:srgbClr val="F25C60">
                    <a:alpha val="80000"/>
                  </a:srgbClr>
                </a:gs>
                <a:gs pos="0">
                  <a:srgbClr val="EB0309"/>
                </a:gs>
                <a:gs pos="100000">
                  <a:prstClr val="white"/>
                </a:gs>
              </a:gsLst>
              <a:lin ang="0" scaled="1"/>
              <a:tileRect/>
            </a:gradFill>
            <a:prstDash val="solid"/>
            <a:round/>
            <a:headEnd type="none" w="med" len="med"/>
            <a:tailEnd type="none" w="med" len="med"/>
          </a:ln>
          <a:effectLst/>
        </p:spPr>
      </p:cxnSp>
      <p:sp>
        <p:nvSpPr>
          <p:cNvPr id="8" name="Text Placeholder 2"/>
          <p:cNvSpPr>
            <a:spLocks noGrp="1"/>
          </p:cNvSpPr>
          <p:nvPr>
            <p:ph type="body" idx="1"/>
          </p:nvPr>
        </p:nvSpPr>
        <p:spPr>
          <a:xfrm>
            <a:off x="228600" y="1060714"/>
            <a:ext cx="8458200" cy="506545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3"/>
          <p:cNvPicPr preferRelativeResize="0">
            <a:picLocks noChangeAspect="1" noChangeArrowheads="1"/>
          </p:cNvPicPr>
          <p:nvPr userDrawn="1"/>
        </p:nvPicPr>
        <p:blipFill>
          <a:blip r:embed="rId6" cstate="screen">
            <a:extLst>
              <a:ext uri="{28A0092B-C50C-407E-A947-70E740481C1C}">
                <a14:useLocalDpi xmlns:a14="http://schemas.microsoft.com/office/drawing/2010/main"/>
              </a:ext>
            </a:extLst>
          </a:blip>
          <a:stretch>
            <a:fillRect/>
          </a:stretch>
        </p:blipFill>
        <p:spPr bwMode="auto">
          <a:xfrm>
            <a:off x="8244309" y="188642"/>
            <a:ext cx="716721" cy="622300"/>
          </a:xfrm>
          <a:prstGeom prst="rect">
            <a:avLst/>
          </a:prstGeom>
          <a:noFill/>
          <a:ln w="9525">
            <a:noFill/>
            <a:miter lim="800000"/>
            <a:headEnd/>
            <a:tailEnd/>
          </a:ln>
        </p:spPr>
      </p:pic>
    </p:spTree>
    <p:extLst>
      <p:ext uri="{BB962C8B-B14F-4D97-AF65-F5344CB8AC3E}">
        <p14:creationId xmlns:p14="http://schemas.microsoft.com/office/powerpoint/2010/main" val="241884344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Lst>
  <p:timing>
    <p:tnLst>
      <p:par>
        <p:cTn xmlns:p14="http://schemas.microsoft.com/office/powerpoint/2010/mai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Arial"/>
        </a:defRPr>
      </a:lvl1pPr>
      <a:lvl2pPr marL="684213" indent="-342900" algn="l" defTabSz="914400" rtl="0" eaLnBrk="1" latinLnBrk="0" hangingPunct="1">
        <a:spcBef>
          <a:spcPct val="20000"/>
        </a:spcBef>
        <a:buFont typeface="Arial" panose="020B0604020202020204" pitchFamily="34" charset="0"/>
        <a:buChar char="–"/>
        <a:defRPr sz="2200" kern="1200">
          <a:solidFill>
            <a:schemeClr val="tx1"/>
          </a:solidFill>
          <a:latin typeface="Arial"/>
          <a:ea typeface="+mn-ea"/>
          <a:cs typeface="Arial"/>
        </a:defRPr>
      </a:lvl2pPr>
      <a:lvl3pPr marL="1025525" indent="-341313" algn="l" defTabSz="914400" rtl="0" eaLnBrk="1" latinLnBrk="0" hangingPunct="1">
        <a:spcBef>
          <a:spcPct val="20000"/>
        </a:spcBef>
        <a:buFont typeface="Courier New" panose="02070309020205020404" pitchFamily="49" charset="0"/>
        <a:buChar char="o"/>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376363" indent="-350838" algn="l" defTabSz="914400" rtl="0" eaLnBrk="1" latinLnBrk="0" hangingPunct="1">
        <a:spcBef>
          <a:spcPct val="20000"/>
        </a:spcBef>
        <a:buFont typeface="Arial" panose="020B0604020202020204"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en-US" dirty="0" smtClean="0">
                <a:solidFill>
                  <a:prstClr val="black">
                    <a:tint val="75000"/>
                  </a:prstClr>
                </a:solidFill>
                <a:latin typeface="Calibri"/>
              </a:rPr>
              <a:t>Pre-Decisional - NASA Internal Use Only</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D8C92E68-3781-F14A-8701-A04269329FE2}"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dirty="0">
              <a:solidFill>
                <a:prstClr val="black">
                  <a:tint val="75000"/>
                </a:prstClr>
              </a:solidFill>
              <a:latin typeface="Calibri"/>
            </a:endParaRPr>
          </a:p>
        </p:txBody>
      </p:sp>
      <p:sp>
        <p:nvSpPr>
          <p:cNvPr id="7" name="Rectangle 6"/>
          <p:cNvSpPr/>
          <p:nvPr userDrawn="1"/>
        </p:nvSpPr>
        <p:spPr>
          <a:xfrm>
            <a:off x="0" y="0"/>
            <a:ext cx="9144000" cy="1066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latin typeface="Calibri"/>
            </a:endParaRPr>
          </a:p>
        </p:txBody>
      </p:sp>
      <p:grpSp>
        <p:nvGrpSpPr>
          <p:cNvPr id="8" name="Group 7"/>
          <p:cNvGrpSpPr/>
          <p:nvPr userDrawn="1"/>
        </p:nvGrpSpPr>
        <p:grpSpPr>
          <a:xfrm>
            <a:off x="0" y="0"/>
            <a:ext cx="1371600" cy="1066800"/>
            <a:chOff x="0" y="0"/>
            <a:chExt cx="1371600" cy="1066800"/>
          </a:xfrm>
          <a:effectLst>
            <a:outerShdw blurRad="50800" dist="38100" algn="l" rotWithShape="0">
              <a:prstClr val="black">
                <a:alpha val="40000"/>
              </a:prstClr>
            </a:outerShdw>
          </a:effectLst>
        </p:grpSpPr>
        <p:sp>
          <p:nvSpPr>
            <p:cNvPr id="9" name="Rectangle 8"/>
            <p:cNvSpPr/>
            <p:nvPr userDrawn="1"/>
          </p:nvSpPr>
          <p:spPr>
            <a:xfrm>
              <a:off x="0" y="0"/>
              <a:ext cx="12192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latin typeface="Calibri"/>
              </a:endParaRPr>
            </a:p>
          </p:txBody>
        </p:sp>
        <p:sp>
          <p:nvSpPr>
            <p:cNvPr id="10" name="Isosceles Triangle 9"/>
            <p:cNvSpPr/>
            <p:nvPr userDrawn="1"/>
          </p:nvSpPr>
          <p:spPr>
            <a:xfrm rot="5400000">
              <a:off x="1181100" y="457200"/>
              <a:ext cx="228600" cy="152400"/>
            </a:xfrm>
            <a:prstGeom prst="triangl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latin typeface="Calibri"/>
              </a:endParaRPr>
            </a:p>
          </p:txBody>
        </p:sp>
      </p:grpSp>
      <p:pic>
        <p:nvPicPr>
          <p:cNvPr id="11" name="Picture 13" descr="NASA insigniaCMYK"/>
          <p:cNvPicPr preferRelativeResize="0">
            <a:picLocks noChangeAspect="1" noChangeArrowheads="1"/>
          </p:cNvPicPr>
          <p:nvPr userDrawn="1"/>
        </p:nvPicPr>
        <p:blipFill>
          <a:blip r:embed="rId14" cstate="print"/>
          <a:srcRect/>
          <a:stretch>
            <a:fillRect/>
          </a:stretch>
        </p:blipFill>
        <p:spPr bwMode="auto">
          <a:xfrm>
            <a:off x="220662" y="222250"/>
            <a:ext cx="777875" cy="622300"/>
          </a:xfrm>
          <a:prstGeom prst="rect">
            <a:avLst/>
          </a:prstGeom>
          <a:noFill/>
          <a:ln w="9525">
            <a:noFill/>
            <a:miter lim="800000"/>
            <a:headEnd/>
            <a:tailEnd/>
          </a:ln>
        </p:spPr>
      </p:pic>
      <p:sp>
        <p:nvSpPr>
          <p:cNvPr id="2" name="Title Placeholder 1"/>
          <p:cNvSpPr>
            <a:spLocks noGrp="1"/>
          </p:cNvSpPr>
          <p:nvPr>
            <p:ph type="title"/>
          </p:nvPr>
        </p:nvSpPr>
        <p:spPr>
          <a:xfrm>
            <a:off x="1510412" y="222250"/>
            <a:ext cx="7176388" cy="622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0210069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pPr fontAlgn="auto">
              <a:spcBef>
                <a:spcPts val="0"/>
              </a:spcBef>
              <a:spcAft>
                <a:spcPts val="0"/>
              </a:spcAft>
            </a:pPr>
            <a:fld id="{BA160F9F-5A53-4DFD-BA55-8E3063BB41B2}"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9" name="Rectangle 8"/>
          <p:cNvSpPr/>
          <p:nvPr userDrawn="1"/>
        </p:nvSpPr>
        <p:spPr>
          <a:xfrm>
            <a:off x="0" y="0"/>
            <a:ext cx="9144000" cy="1066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22" name="Title Placeholder 21"/>
          <p:cNvSpPr>
            <a:spLocks noGrp="1"/>
          </p:cNvSpPr>
          <p:nvPr>
            <p:ph type="title"/>
          </p:nvPr>
        </p:nvSpPr>
        <p:spPr>
          <a:xfrm>
            <a:off x="1447800" y="0"/>
            <a:ext cx="7696200" cy="1066800"/>
          </a:xfrm>
          <a:prstGeom prst="rect">
            <a:avLst/>
          </a:prstGeom>
        </p:spPr>
        <p:txBody>
          <a:bodyPr vert="horz" anchor="ctr" anchorCtr="0">
            <a:normAutofit/>
          </a:bodyPr>
          <a:lstStyle/>
          <a:p>
            <a:r>
              <a:rPr kumimoji="0" lang="en-US" dirty="0" smtClean="0"/>
              <a:t>Click to edit Master title style</a:t>
            </a:r>
            <a:endParaRPr kumimoji="0" lang="en-US" dirty="0"/>
          </a:p>
        </p:txBody>
      </p:sp>
      <p:grpSp>
        <p:nvGrpSpPr>
          <p:cNvPr id="4" name="Group 3"/>
          <p:cNvGrpSpPr/>
          <p:nvPr userDrawn="1"/>
        </p:nvGrpSpPr>
        <p:grpSpPr>
          <a:xfrm>
            <a:off x="0" y="0"/>
            <a:ext cx="1371600" cy="1066800"/>
            <a:chOff x="0" y="0"/>
            <a:chExt cx="1371600" cy="1066800"/>
          </a:xfrm>
          <a:effectLst>
            <a:outerShdw blurRad="50800" dist="38100" algn="l" rotWithShape="0">
              <a:prstClr val="black">
                <a:alpha val="40000"/>
              </a:prstClr>
            </a:outerShdw>
          </a:effectLst>
        </p:grpSpPr>
        <p:sp>
          <p:nvSpPr>
            <p:cNvPr id="3" name="Rectangle 2"/>
            <p:cNvSpPr/>
            <p:nvPr userDrawn="1"/>
          </p:nvSpPr>
          <p:spPr>
            <a:xfrm>
              <a:off x="0" y="0"/>
              <a:ext cx="12192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Gill Sans MT"/>
              </a:endParaRPr>
            </a:p>
          </p:txBody>
        </p:sp>
        <p:sp>
          <p:nvSpPr>
            <p:cNvPr id="12" name="Isosceles Triangle 11"/>
            <p:cNvSpPr/>
            <p:nvPr userDrawn="1"/>
          </p:nvSpPr>
          <p:spPr>
            <a:xfrm rot="5400000">
              <a:off x="1181100" y="457200"/>
              <a:ext cx="228600" cy="152400"/>
            </a:xfrm>
            <a:prstGeom prst="triangl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Gill Sans MT"/>
              </a:endParaRPr>
            </a:p>
          </p:txBody>
        </p:sp>
      </p:grpSp>
      <p:pic>
        <p:nvPicPr>
          <p:cNvPr id="10" name="Picture 13" descr="NASA insigniaCMYK"/>
          <p:cNvPicPr preferRelativeResize="0">
            <a:picLocks noChangeAspect="1" noChangeArrowheads="1"/>
          </p:cNvPicPr>
          <p:nvPr userDrawn="1"/>
        </p:nvPicPr>
        <p:blipFill>
          <a:blip r:embed="rId7" cstate="print"/>
          <a:srcRect/>
          <a:stretch>
            <a:fillRect/>
          </a:stretch>
        </p:blipFill>
        <p:spPr bwMode="auto">
          <a:xfrm>
            <a:off x="220662" y="222250"/>
            <a:ext cx="777875" cy="622300"/>
          </a:xfrm>
          <a:prstGeom prst="rect">
            <a:avLst/>
          </a:prstGeom>
          <a:noFill/>
          <a:ln w="9525">
            <a:noFill/>
            <a:miter lim="800000"/>
            <a:headEnd/>
            <a:tailEnd/>
          </a:ln>
        </p:spPr>
      </p:pic>
    </p:spTree>
    <p:extLst>
      <p:ext uri="{BB962C8B-B14F-4D97-AF65-F5344CB8AC3E}">
        <p14:creationId xmlns:p14="http://schemas.microsoft.com/office/powerpoint/2010/main" val="33607183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Ls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3000" kern="1200">
          <a:solidFill>
            <a:schemeClr val="bg1"/>
          </a:solidFill>
          <a:latin typeface="Arial" pitchFamily="34" charset="0"/>
          <a:ea typeface="+mj-ea"/>
          <a:cs typeface="Arial"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en-US" smtClean="0">
                <a:solidFill>
                  <a:prstClr val="black">
                    <a:tint val="75000"/>
                  </a:prstClr>
                </a:solidFill>
                <a:latin typeface="Calibri"/>
                <a:cs typeface="Arial" charset="0"/>
              </a:rPr>
              <a:t>Pre-Decisional - For Government Use Only</a:t>
            </a:r>
            <a:endParaRPr 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D8C92E68-3781-F14A-8701-A04269329FE2}" type="slidenum">
              <a:rPr lang="en-US" smtClean="0">
                <a:solidFill>
                  <a:prstClr val="black">
                    <a:tint val="75000"/>
                  </a:prstClr>
                </a:solidFill>
                <a:latin typeface="Calibri"/>
                <a:cs typeface="Arial" charset="0"/>
              </a:rPr>
              <a:pPr defTabSz="457200" eaLnBrk="1" fontAlgn="auto" hangingPunct="1">
                <a:spcBef>
                  <a:spcPts val="0"/>
                </a:spcBef>
                <a:spcAft>
                  <a:spcPts val="0"/>
                </a:spcAft>
              </a:pPr>
              <a:t>‹#›</a:t>
            </a:fld>
            <a:endParaRPr lang="en-US" dirty="0">
              <a:solidFill>
                <a:prstClr val="black">
                  <a:tint val="75000"/>
                </a:prstClr>
              </a:solidFill>
              <a:latin typeface="Calibri"/>
              <a:cs typeface="Arial" charset="0"/>
            </a:endParaRPr>
          </a:p>
        </p:txBody>
      </p:sp>
      <p:sp>
        <p:nvSpPr>
          <p:cNvPr id="7" name="Rectangle 6"/>
          <p:cNvSpPr/>
          <p:nvPr userDrawn="1"/>
        </p:nvSpPr>
        <p:spPr>
          <a:xfrm>
            <a:off x="0" y="0"/>
            <a:ext cx="9144000" cy="1066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latin typeface="Calibri"/>
            </a:endParaRPr>
          </a:p>
        </p:txBody>
      </p:sp>
      <p:grpSp>
        <p:nvGrpSpPr>
          <p:cNvPr id="8" name="Group 7"/>
          <p:cNvGrpSpPr/>
          <p:nvPr userDrawn="1"/>
        </p:nvGrpSpPr>
        <p:grpSpPr>
          <a:xfrm>
            <a:off x="0" y="0"/>
            <a:ext cx="1371600" cy="1066800"/>
            <a:chOff x="0" y="0"/>
            <a:chExt cx="1371600" cy="1066800"/>
          </a:xfrm>
          <a:effectLst>
            <a:outerShdw blurRad="50800" dist="38100" algn="l" rotWithShape="0">
              <a:prstClr val="black">
                <a:alpha val="40000"/>
              </a:prstClr>
            </a:outerShdw>
          </a:effectLst>
        </p:grpSpPr>
        <p:sp>
          <p:nvSpPr>
            <p:cNvPr id="9" name="Rectangle 8"/>
            <p:cNvSpPr/>
            <p:nvPr userDrawn="1"/>
          </p:nvSpPr>
          <p:spPr>
            <a:xfrm>
              <a:off x="0" y="0"/>
              <a:ext cx="12192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latin typeface="Calibri"/>
              </a:endParaRPr>
            </a:p>
          </p:txBody>
        </p:sp>
        <p:sp>
          <p:nvSpPr>
            <p:cNvPr id="10" name="Isosceles Triangle 9"/>
            <p:cNvSpPr/>
            <p:nvPr userDrawn="1"/>
          </p:nvSpPr>
          <p:spPr>
            <a:xfrm rot="5400000">
              <a:off x="1181100" y="457200"/>
              <a:ext cx="228600" cy="152400"/>
            </a:xfrm>
            <a:prstGeom prst="triangl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latin typeface="Calibri"/>
              </a:endParaRPr>
            </a:p>
          </p:txBody>
        </p:sp>
      </p:grpSp>
      <p:pic>
        <p:nvPicPr>
          <p:cNvPr id="11" name="Picture 13" descr="NASA insigniaCMYK"/>
          <p:cNvPicPr preferRelativeResize="0">
            <a:picLocks noChangeAspect="1" noChangeArrowheads="1"/>
          </p:cNvPicPr>
          <p:nvPr userDrawn="1"/>
        </p:nvPicPr>
        <p:blipFill>
          <a:blip r:embed="rId15" cstate="print"/>
          <a:srcRect/>
          <a:stretch>
            <a:fillRect/>
          </a:stretch>
        </p:blipFill>
        <p:spPr bwMode="auto">
          <a:xfrm>
            <a:off x="220662" y="222250"/>
            <a:ext cx="777875" cy="622300"/>
          </a:xfrm>
          <a:prstGeom prst="rect">
            <a:avLst/>
          </a:prstGeom>
          <a:noFill/>
          <a:ln w="9525">
            <a:noFill/>
            <a:miter lim="800000"/>
            <a:headEnd/>
            <a:tailEnd/>
          </a:ln>
        </p:spPr>
      </p:pic>
      <p:sp>
        <p:nvSpPr>
          <p:cNvPr id="2" name="Title Placeholder 1"/>
          <p:cNvSpPr>
            <a:spLocks noGrp="1"/>
          </p:cNvSpPr>
          <p:nvPr>
            <p:ph type="title"/>
          </p:nvPr>
        </p:nvSpPr>
        <p:spPr>
          <a:xfrm>
            <a:off x="1510412" y="222250"/>
            <a:ext cx="7176388" cy="6223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295979107"/>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32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74638"/>
            <a:ext cx="7611533" cy="75829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337733"/>
            <a:ext cx="8458200" cy="47836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28599" y="6356350"/>
            <a:ext cx="2192867" cy="365125"/>
          </a:xfrm>
          <a:prstGeom prst="rect">
            <a:avLst/>
          </a:prstGeom>
        </p:spPr>
        <p:txBody>
          <a:bodyPr vert="horz" lIns="91440" tIns="45720" rIns="91440" bIns="45720" rtlCol="0" anchor="ctr"/>
          <a:lstStyle>
            <a:lvl1pPr algn="l">
              <a:defRPr sz="900">
                <a:solidFill>
                  <a:schemeClr val="tx1">
                    <a:tint val="75000"/>
                  </a:schemeClr>
                </a:solidFill>
                <a:latin typeface="Arial"/>
                <a:cs typeface="Arial"/>
              </a:defRPr>
            </a:lvl1pPr>
          </a:lstStyle>
          <a:p>
            <a:pPr defTabSz="457200" eaLnBrk="1" fontAlgn="auto" hangingPunct="1">
              <a:spcBef>
                <a:spcPts val="0"/>
              </a:spcBef>
              <a:spcAft>
                <a:spcPts val="0"/>
              </a:spcAft>
            </a:pPr>
            <a:r>
              <a:rPr lang="en-US" smtClean="0">
                <a:solidFill>
                  <a:prstClr val="black">
                    <a:tint val="75000"/>
                  </a:prstClr>
                </a:solidFill>
              </a:rPr>
              <a:t>Sept 26, 2014 - TACP</a:t>
            </a:r>
            <a:endParaRPr lang="en-US" dirty="0">
              <a:solidFill>
                <a:prstClr val="black">
                  <a:tint val="75000"/>
                </a:prstClr>
              </a:solidFill>
            </a:endParaRPr>
          </a:p>
        </p:txBody>
      </p:sp>
      <p:sp>
        <p:nvSpPr>
          <p:cNvPr id="5" name="Footer Placeholder 4"/>
          <p:cNvSpPr>
            <a:spLocks noGrp="1"/>
          </p:cNvSpPr>
          <p:nvPr>
            <p:ph type="ftr" sz="quarter" idx="3"/>
          </p:nvPr>
        </p:nvSpPr>
        <p:spPr>
          <a:xfrm>
            <a:off x="2498895" y="6356350"/>
            <a:ext cx="3992647" cy="365125"/>
          </a:xfrm>
          <a:prstGeom prst="rect">
            <a:avLst/>
          </a:prstGeom>
        </p:spPr>
        <p:txBody>
          <a:bodyPr vert="horz" lIns="91440" tIns="45720" rIns="91440" bIns="45720" rtlCol="0" anchor="ctr"/>
          <a:lstStyle>
            <a:lvl1pPr algn="ctr">
              <a:defRPr sz="900">
                <a:solidFill>
                  <a:schemeClr val="tx1">
                    <a:tint val="75000"/>
                  </a:schemeClr>
                </a:solidFill>
                <a:latin typeface="Arial"/>
                <a:cs typeface="Arial"/>
              </a:defRPr>
            </a:lvl1pPr>
          </a:lstStyle>
          <a:p>
            <a:pPr defTabSz="457200" eaLnBrk="1" fontAlgn="auto" hangingPunct="1">
              <a:spcBef>
                <a:spcPts val="0"/>
              </a:spcBef>
              <a:spcAft>
                <a:spcPts val="0"/>
              </a:spcAft>
            </a:pPr>
            <a:r>
              <a:rPr lang="en-US" smtClean="0">
                <a:solidFill>
                  <a:prstClr val="black">
                    <a:tint val="75000"/>
                  </a:prstClr>
                </a:solidFill>
              </a:rPr>
              <a:t>Aeronautics Research and Technology Roundtable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pPr defTabSz="457200" eaLnBrk="1" fontAlgn="auto" hangingPunct="1">
              <a:spcBef>
                <a:spcPts val="0"/>
              </a:spcBef>
              <a:spcAft>
                <a:spcPts val="0"/>
              </a:spcAft>
            </a:pPr>
            <a:fld id="{34B26A8C-698E-3D4C-8FF2-8D9A53AC89ED}" type="slidenum">
              <a:rPr lang="en-US" smtClean="0">
                <a:solidFill>
                  <a:prstClr val="black">
                    <a:tint val="75000"/>
                  </a:prstClr>
                </a:solidFill>
              </a:rPr>
              <a:pPr defTabSz="457200" eaLnBrk="1" fontAlgn="auto" hangingPunct="1">
                <a:spcBef>
                  <a:spcPts val="0"/>
                </a:spcBef>
                <a:spcAft>
                  <a:spcPts val="0"/>
                </a:spcAft>
              </a:pPr>
              <a:t>‹#›</a:t>
            </a:fld>
            <a:endParaRPr lang="en-US">
              <a:solidFill>
                <a:prstClr val="black">
                  <a:tint val="75000"/>
                </a:prstClr>
              </a:solidFill>
            </a:endParaRPr>
          </a:p>
        </p:txBody>
      </p:sp>
      <p:cxnSp>
        <p:nvCxnSpPr>
          <p:cNvPr id="7" name="Straight Connector 6"/>
          <p:cNvCxnSpPr/>
          <p:nvPr/>
        </p:nvCxnSpPr>
        <p:spPr bwMode="auto">
          <a:xfrm>
            <a:off x="228600" y="1092200"/>
            <a:ext cx="7611533" cy="0"/>
          </a:xfrm>
          <a:prstGeom prst="line">
            <a:avLst/>
          </a:prstGeom>
          <a:ln>
            <a:gradFill flip="none" rotWithShape="1">
              <a:gsLst>
                <a:gs pos="0">
                  <a:schemeClr val="accent6"/>
                </a:gs>
                <a:gs pos="100000">
                  <a:prstClr val="white"/>
                </a:gs>
              </a:gsLst>
              <a:lin ang="0" scaled="1"/>
              <a:tileRect/>
            </a:gradFill>
            <a:headEnd type="none" w="med" len="med"/>
            <a:tailEnd type="none" w="med" len="med"/>
          </a:ln>
          <a:effectLst/>
        </p:spPr>
        <p:style>
          <a:lnRef idx="3">
            <a:schemeClr val="accent6"/>
          </a:lnRef>
          <a:fillRef idx="0">
            <a:schemeClr val="accent6"/>
          </a:fillRef>
          <a:effectRef idx="2">
            <a:schemeClr val="accent6"/>
          </a:effectRef>
          <a:fontRef idx="minor">
            <a:schemeClr val="tx1"/>
          </a:fontRef>
        </p:style>
      </p:cxnSp>
      <p:pic>
        <p:nvPicPr>
          <p:cNvPr id="8" name="Picture 13" descr="NASA insigniaCMYK"/>
          <p:cNvPicPr preferRelativeResize="0">
            <a:picLocks noChangeAspect="1" noChangeArrowheads="1"/>
          </p:cNvPicPr>
          <p:nvPr/>
        </p:nvPicPr>
        <p:blipFill>
          <a:blip r:embed="rId13"/>
          <a:srcRect/>
          <a:stretch>
            <a:fillRect/>
          </a:stretch>
        </p:blipFill>
        <p:spPr bwMode="auto">
          <a:xfrm>
            <a:off x="8129588" y="266700"/>
            <a:ext cx="777875" cy="622300"/>
          </a:xfrm>
          <a:prstGeom prst="rect">
            <a:avLst/>
          </a:prstGeom>
          <a:noFill/>
          <a:ln w="9525">
            <a:noFill/>
            <a:miter lim="800000"/>
            <a:headEnd/>
            <a:tailEnd/>
          </a:ln>
        </p:spPr>
      </p:pic>
    </p:spTree>
    <p:extLst>
      <p:ext uri="{BB962C8B-B14F-4D97-AF65-F5344CB8AC3E}">
        <p14:creationId xmlns:p14="http://schemas.microsoft.com/office/powerpoint/2010/main" val="25142098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iming>
    <p:tnLst>
      <p:par>
        <p:cTn xmlns:p14="http://schemas.microsoft.com/office/powerpoint/2010/main" id="1" dur="indefinite" restart="never" nodeType="tmRoot"/>
      </p:par>
    </p:tnLst>
  </p:timing>
  <p:hf hdr="0"/>
  <p:txStyles>
    <p:titleStyle>
      <a:lvl1pPr algn="l" defTabSz="457200" rtl="0" eaLnBrk="1" latinLnBrk="0" hangingPunct="1">
        <a:spcBef>
          <a:spcPct val="0"/>
        </a:spcBef>
        <a:buNone/>
        <a:defRPr sz="28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eg"/><Relationship Id="rId5" Type="http://schemas.openxmlformats.org/officeDocument/2006/relationships/image" Target="../media/image18.png"/><Relationship Id="rId6" Type="http://schemas.openxmlformats.org/officeDocument/2006/relationships/image" Target="../media/image19.emf"/><Relationship Id="rId7" Type="http://schemas.openxmlformats.org/officeDocument/2006/relationships/image" Target="../media/image20.png"/><Relationship Id="rId1" Type="http://schemas.openxmlformats.org/officeDocument/2006/relationships/slideLayout" Target="../slideLayouts/slideLayout41.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image" Target="../media/image28.jpg"/><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314001"/>
            <a:ext cx="9144000" cy="1470025"/>
          </a:xfrm>
        </p:spPr>
        <p:txBody>
          <a:bodyPr>
            <a:noAutofit/>
          </a:bodyPr>
          <a:lstStyle/>
          <a:p>
            <a:pPr algn="ctr"/>
            <a:r>
              <a:rPr lang="en-US" sz="3200" dirty="0" smtClean="0">
                <a:solidFill>
                  <a:schemeClr val="bg1"/>
                </a:solidFill>
              </a:rPr>
              <a:t>NASA Aeronautics Update</a:t>
            </a:r>
            <a:endParaRPr lang="en-US" sz="3200" dirty="0">
              <a:solidFill>
                <a:schemeClr val="bg1"/>
              </a:solidFill>
            </a:endParaRPr>
          </a:p>
        </p:txBody>
      </p:sp>
      <p:sp>
        <p:nvSpPr>
          <p:cNvPr id="6" name="Subtitle 5"/>
          <p:cNvSpPr>
            <a:spLocks noGrp="1"/>
          </p:cNvSpPr>
          <p:nvPr>
            <p:ph type="subTitle" idx="1"/>
          </p:nvPr>
        </p:nvSpPr>
        <p:spPr>
          <a:xfrm>
            <a:off x="1447800" y="3296556"/>
            <a:ext cx="6879771" cy="3028043"/>
          </a:xfrm>
        </p:spPr>
        <p:txBody>
          <a:bodyPr>
            <a:noAutofit/>
          </a:bodyPr>
          <a:lstStyle/>
          <a:p>
            <a:pPr algn="l"/>
            <a:r>
              <a:rPr lang="en-US" dirty="0" smtClean="0">
                <a:solidFill>
                  <a:schemeClr val="bg1"/>
                </a:solidFill>
              </a:rPr>
              <a:t>FAA REDAC E&amp;E Subcommittee Meeting</a:t>
            </a:r>
          </a:p>
          <a:p>
            <a:pPr algn="l"/>
            <a:r>
              <a:rPr lang="en-US" dirty="0" smtClean="0">
                <a:solidFill>
                  <a:schemeClr val="bg1"/>
                </a:solidFill>
              </a:rPr>
              <a:t>March 18, 2015</a:t>
            </a:r>
            <a:endParaRPr lang="en-US" dirty="0" smtClean="0">
              <a:solidFill>
                <a:schemeClr val="bg1"/>
              </a:solidFill>
            </a:endParaRPr>
          </a:p>
          <a:p>
            <a:pPr algn="r"/>
            <a:endParaRPr lang="en-US" sz="1800" dirty="0" smtClean="0">
              <a:solidFill>
                <a:schemeClr val="bg1"/>
              </a:solidFill>
            </a:endParaRPr>
          </a:p>
          <a:p>
            <a:pPr algn="r"/>
            <a:endParaRPr lang="en-US" sz="1800" dirty="0">
              <a:solidFill>
                <a:schemeClr val="bg1"/>
              </a:solidFill>
            </a:endParaRPr>
          </a:p>
          <a:p>
            <a:pPr algn="r"/>
            <a:endParaRPr lang="en-US" sz="1800" dirty="0" smtClean="0">
              <a:solidFill>
                <a:schemeClr val="bg1"/>
              </a:solidFill>
            </a:endParaRPr>
          </a:p>
          <a:p>
            <a:pPr algn="r"/>
            <a:r>
              <a:rPr lang="en-US" sz="1800" dirty="0" smtClean="0">
                <a:solidFill>
                  <a:schemeClr val="bg1"/>
                </a:solidFill>
              </a:rPr>
              <a:t>John A. </a:t>
            </a:r>
            <a:r>
              <a:rPr lang="en-US" sz="1800" dirty="0" err="1" smtClean="0">
                <a:solidFill>
                  <a:schemeClr val="bg1"/>
                </a:solidFill>
              </a:rPr>
              <a:t>Cavolowsky</a:t>
            </a:r>
            <a:endParaRPr lang="en-US" sz="1800" dirty="0" smtClean="0">
              <a:solidFill>
                <a:schemeClr val="bg1"/>
              </a:solidFill>
            </a:endParaRPr>
          </a:p>
          <a:p>
            <a:pPr algn="r"/>
            <a:r>
              <a:rPr lang="en-US" sz="1800" dirty="0" smtClean="0">
                <a:solidFill>
                  <a:schemeClr val="bg1"/>
                </a:solidFill>
              </a:rPr>
              <a:t>Director</a:t>
            </a:r>
            <a:endParaRPr lang="en-US" sz="1800" dirty="0" smtClean="0">
              <a:solidFill>
                <a:schemeClr val="bg1"/>
              </a:solidFill>
            </a:endParaRPr>
          </a:p>
          <a:p>
            <a:pPr algn="r"/>
            <a:r>
              <a:rPr lang="en-US" sz="1800" dirty="0" smtClean="0">
                <a:solidFill>
                  <a:schemeClr val="bg1"/>
                </a:solidFill>
              </a:rPr>
              <a:t>Airspace Operations and Safety Program</a:t>
            </a:r>
            <a:endParaRPr lang="en-US" sz="1800" dirty="0" smtClean="0">
              <a:solidFill>
                <a:schemeClr val="bg1"/>
              </a:solidFill>
            </a:endParaRPr>
          </a:p>
          <a:p>
            <a:endParaRPr lang="en-US" sz="2000" dirty="0" smtClean="0">
              <a:solidFill>
                <a:schemeClr val="bg1"/>
              </a:solidFill>
            </a:endParaRPr>
          </a:p>
        </p:txBody>
      </p:sp>
    </p:spTree>
    <p:extLst>
      <p:ext uri="{BB962C8B-B14F-4D97-AF65-F5344CB8AC3E}">
        <p14:creationId xmlns:p14="http://schemas.microsoft.com/office/powerpoint/2010/main" val="167703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7"/>
          <p:cNvSpPr>
            <a:spLocks noGrp="1"/>
          </p:cNvSpPr>
          <p:nvPr>
            <p:ph type="title"/>
          </p:nvPr>
        </p:nvSpPr>
        <p:spPr>
          <a:xfrm>
            <a:off x="235574" y="198438"/>
            <a:ext cx="9213226" cy="487362"/>
          </a:xfrm>
        </p:spPr>
        <p:txBody>
          <a:bodyPr/>
          <a:lstStyle/>
          <a:p>
            <a:r>
              <a:rPr lang="en-US" sz="2800" b="1" dirty="0">
                <a:solidFill>
                  <a:schemeClr val="tx1"/>
                </a:solidFill>
                <a:latin typeface="Helvetica" charset="0"/>
                <a:cs typeface="Helvetica" charset="0"/>
              </a:rPr>
              <a:t>NASA Aeronautics Research Six Strategic Thrusts</a:t>
            </a:r>
            <a:endParaRPr lang="en-US" sz="2800" b="1" dirty="0" smtClean="0">
              <a:solidFill>
                <a:schemeClr val="tx1"/>
              </a:solidFill>
              <a:latin typeface="Helvetica" charset="0"/>
              <a:cs typeface="Helvetica" charset="0"/>
            </a:endParaRPr>
          </a:p>
        </p:txBody>
      </p:sp>
      <p:sp>
        <p:nvSpPr>
          <p:cNvPr id="16" name="TextBox 16"/>
          <p:cNvSpPr txBox="1">
            <a:spLocks noChangeArrowheads="1"/>
          </p:cNvSpPr>
          <p:nvPr/>
        </p:nvSpPr>
        <p:spPr bwMode="auto">
          <a:xfrm>
            <a:off x="3418730" y="1567391"/>
            <a:ext cx="5400837" cy="800219"/>
          </a:xfrm>
          <a:prstGeom prst="rect">
            <a:avLst/>
          </a:prstGeom>
          <a:noFill/>
          <a:ln>
            <a:noFill/>
          </a:ln>
          <a:extLst/>
        </p:spPr>
        <p:txBody>
          <a:bodyPr wrap="non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fontAlgn="auto" hangingPunct="1">
              <a:spcBef>
                <a:spcPts val="0"/>
              </a:spcBef>
              <a:spcAft>
                <a:spcPts val="0"/>
              </a:spcAft>
              <a:defRPr/>
            </a:pPr>
            <a:r>
              <a:rPr lang="en-US" sz="1800" b="1" dirty="0" smtClean="0">
                <a:solidFill>
                  <a:prstClr val="black">
                    <a:lumMod val="85000"/>
                    <a:lumOff val="15000"/>
                  </a:prstClr>
                </a:solidFill>
              </a:rPr>
              <a:t>Safe, Efficient Growth in Global Operations</a:t>
            </a:r>
          </a:p>
          <a:p>
            <a:pPr marL="285750" indent="-174625" eaLnBrk="1" fontAlgn="auto" hangingPunct="1">
              <a:spcBef>
                <a:spcPts val="0"/>
              </a:spcBef>
              <a:spcAft>
                <a:spcPts val="0"/>
              </a:spcAft>
              <a:buFont typeface="Arial"/>
              <a:buChar char="•"/>
              <a:defRPr/>
            </a:pPr>
            <a:r>
              <a:rPr lang="en-US" sz="1400" dirty="0" smtClean="0">
                <a:solidFill>
                  <a:prstClr val="black">
                    <a:lumMod val="85000"/>
                    <a:lumOff val="15000"/>
                  </a:prstClr>
                </a:solidFill>
              </a:rPr>
              <a:t>Enable full </a:t>
            </a:r>
            <a:r>
              <a:rPr lang="en-US" sz="1400" dirty="0" err="1" smtClean="0">
                <a:solidFill>
                  <a:prstClr val="black">
                    <a:lumMod val="85000"/>
                    <a:lumOff val="15000"/>
                  </a:prstClr>
                </a:solidFill>
              </a:rPr>
              <a:t>NextGen</a:t>
            </a:r>
            <a:r>
              <a:rPr lang="en-US" sz="1400" dirty="0" smtClean="0">
                <a:solidFill>
                  <a:prstClr val="black">
                    <a:lumMod val="85000"/>
                    <a:lumOff val="15000"/>
                  </a:prstClr>
                </a:solidFill>
              </a:rPr>
              <a:t> and develop technologies to substantially</a:t>
            </a:r>
            <a:br>
              <a:rPr lang="en-US" sz="1400" dirty="0" smtClean="0">
                <a:solidFill>
                  <a:prstClr val="black">
                    <a:lumMod val="85000"/>
                    <a:lumOff val="15000"/>
                  </a:prstClr>
                </a:solidFill>
              </a:rPr>
            </a:br>
            <a:r>
              <a:rPr lang="en-US" sz="1400" dirty="0" smtClean="0">
                <a:solidFill>
                  <a:prstClr val="black">
                    <a:lumMod val="85000"/>
                    <a:lumOff val="15000"/>
                  </a:prstClr>
                </a:solidFill>
              </a:rPr>
              <a:t>reduce aircraft safety risks</a:t>
            </a:r>
          </a:p>
        </p:txBody>
      </p:sp>
      <p:sp>
        <p:nvSpPr>
          <p:cNvPr id="20" name="TextBox 19"/>
          <p:cNvSpPr txBox="1"/>
          <p:nvPr/>
        </p:nvSpPr>
        <p:spPr>
          <a:xfrm>
            <a:off x="3418730" y="2440573"/>
            <a:ext cx="5395295" cy="584776"/>
          </a:xfrm>
          <a:prstGeom prst="rect">
            <a:avLst/>
          </a:prstGeom>
          <a:noFill/>
        </p:spPr>
        <p:txBody>
          <a:bodyPr wrap="square" rtlCol="0">
            <a:spAutoFit/>
          </a:bodyPr>
          <a:lstStyle/>
          <a:p>
            <a:pPr eaLnBrk="1" fontAlgn="auto" hangingPunct="1">
              <a:spcBef>
                <a:spcPts val="0"/>
              </a:spcBef>
              <a:spcAft>
                <a:spcPts val="0"/>
              </a:spcAft>
              <a:defRPr/>
            </a:pPr>
            <a:r>
              <a:rPr lang="en-US" sz="1800" b="1" dirty="0" smtClean="0">
                <a:solidFill>
                  <a:prstClr val="black">
                    <a:lumMod val="85000"/>
                    <a:lumOff val="15000"/>
                  </a:prstClr>
                </a:solidFill>
                <a:latin typeface="Arial"/>
                <a:cs typeface="Arial"/>
              </a:rPr>
              <a:t>Innovation in Commercial Supersonic Aircraft</a:t>
            </a:r>
          </a:p>
          <a:p>
            <a:pPr marL="285750" indent="-174625" eaLnBrk="1" fontAlgn="auto" hangingPunct="1">
              <a:spcBef>
                <a:spcPts val="0"/>
              </a:spcBef>
              <a:spcAft>
                <a:spcPts val="0"/>
              </a:spcAft>
              <a:buFont typeface="Arial"/>
              <a:buChar char="•"/>
              <a:defRPr/>
            </a:pPr>
            <a:r>
              <a:rPr lang="en-US" sz="1400" dirty="0" smtClean="0">
                <a:solidFill>
                  <a:prstClr val="black">
                    <a:lumMod val="85000"/>
                    <a:lumOff val="15000"/>
                  </a:prstClr>
                </a:solidFill>
                <a:latin typeface="Arial"/>
                <a:cs typeface="Arial"/>
              </a:rPr>
              <a:t>Achieve a low-boom standard</a:t>
            </a:r>
          </a:p>
        </p:txBody>
      </p:sp>
      <p:sp>
        <p:nvSpPr>
          <p:cNvPr id="21" name="TextBox 20"/>
          <p:cNvSpPr txBox="1"/>
          <p:nvPr/>
        </p:nvSpPr>
        <p:spPr>
          <a:xfrm>
            <a:off x="3418730" y="3082056"/>
            <a:ext cx="5395295" cy="800219"/>
          </a:xfrm>
          <a:prstGeom prst="rect">
            <a:avLst/>
          </a:prstGeom>
          <a:noFill/>
        </p:spPr>
        <p:txBody>
          <a:bodyPr wrap="square" rtlCol="0">
            <a:spAutoFit/>
          </a:bodyPr>
          <a:lstStyle/>
          <a:p>
            <a:pPr eaLnBrk="1" fontAlgn="auto" hangingPunct="1">
              <a:spcBef>
                <a:spcPts val="0"/>
              </a:spcBef>
              <a:spcAft>
                <a:spcPts val="0"/>
              </a:spcAft>
              <a:defRPr/>
            </a:pPr>
            <a:r>
              <a:rPr lang="en-US" sz="1800" b="1" dirty="0" smtClean="0">
                <a:solidFill>
                  <a:prstClr val="black">
                    <a:lumMod val="85000"/>
                    <a:lumOff val="15000"/>
                  </a:prstClr>
                </a:solidFill>
                <a:latin typeface="Arial"/>
                <a:cs typeface="Arial"/>
              </a:rPr>
              <a:t>Ultra-Efficient Commercial Vehicles</a:t>
            </a:r>
          </a:p>
          <a:p>
            <a:pPr marL="285750" indent="-171450" eaLnBrk="1" fontAlgn="auto" hangingPunct="1">
              <a:spcBef>
                <a:spcPts val="0"/>
              </a:spcBef>
              <a:spcAft>
                <a:spcPts val="0"/>
              </a:spcAft>
              <a:buFont typeface="Arial"/>
              <a:buChar char="•"/>
              <a:defRPr/>
            </a:pPr>
            <a:r>
              <a:rPr lang="en-US" sz="1400" dirty="0" smtClean="0">
                <a:solidFill>
                  <a:prstClr val="black">
                    <a:lumMod val="85000"/>
                    <a:lumOff val="15000"/>
                  </a:prstClr>
                </a:solidFill>
                <a:latin typeface="Arial"/>
                <a:cs typeface="Arial"/>
              </a:rPr>
              <a:t>Pioneer technologies for big leaps in efficiency and </a:t>
            </a:r>
            <a:br>
              <a:rPr lang="en-US" sz="1400" dirty="0" smtClean="0">
                <a:solidFill>
                  <a:prstClr val="black">
                    <a:lumMod val="85000"/>
                    <a:lumOff val="15000"/>
                  </a:prstClr>
                </a:solidFill>
                <a:latin typeface="Arial"/>
                <a:cs typeface="Arial"/>
              </a:rPr>
            </a:br>
            <a:r>
              <a:rPr lang="en-US" sz="1400" dirty="0" smtClean="0">
                <a:solidFill>
                  <a:prstClr val="black">
                    <a:lumMod val="85000"/>
                    <a:lumOff val="15000"/>
                  </a:prstClr>
                </a:solidFill>
                <a:latin typeface="Arial"/>
                <a:cs typeface="Arial"/>
              </a:rPr>
              <a:t>environmental performance</a:t>
            </a:r>
          </a:p>
        </p:txBody>
      </p:sp>
      <p:sp>
        <p:nvSpPr>
          <p:cNvPr id="22" name="TextBox 21"/>
          <p:cNvSpPr txBox="1"/>
          <p:nvPr/>
        </p:nvSpPr>
        <p:spPr>
          <a:xfrm>
            <a:off x="3418730" y="3899935"/>
            <a:ext cx="4716939" cy="800219"/>
          </a:xfrm>
          <a:prstGeom prst="rect">
            <a:avLst/>
          </a:prstGeom>
          <a:noFill/>
        </p:spPr>
        <p:txBody>
          <a:bodyPr wrap="square" rtlCol="0">
            <a:spAutoFit/>
          </a:bodyPr>
          <a:lstStyle/>
          <a:p>
            <a:pPr eaLnBrk="1" fontAlgn="auto" hangingPunct="1">
              <a:spcBef>
                <a:spcPts val="0"/>
              </a:spcBef>
              <a:spcAft>
                <a:spcPts val="0"/>
              </a:spcAft>
              <a:defRPr/>
            </a:pPr>
            <a:r>
              <a:rPr lang="en-US" sz="1800" b="1" dirty="0" smtClean="0">
                <a:solidFill>
                  <a:prstClr val="black">
                    <a:lumMod val="85000"/>
                    <a:lumOff val="15000"/>
                  </a:prstClr>
                </a:solidFill>
                <a:latin typeface="Arial"/>
                <a:cs typeface="Arial"/>
              </a:rPr>
              <a:t>Transition to Low-Carbon Propulsion</a:t>
            </a:r>
          </a:p>
          <a:p>
            <a:pPr marL="285750" indent="-171450" eaLnBrk="1" fontAlgn="auto" hangingPunct="1">
              <a:spcBef>
                <a:spcPts val="0"/>
              </a:spcBef>
              <a:spcAft>
                <a:spcPts val="0"/>
              </a:spcAft>
              <a:buFont typeface="Arial"/>
              <a:buChar char="•"/>
              <a:defRPr/>
            </a:pPr>
            <a:r>
              <a:rPr lang="en-US" sz="1400" dirty="0" smtClean="0">
                <a:solidFill>
                  <a:prstClr val="black">
                    <a:lumMod val="85000"/>
                    <a:lumOff val="15000"/>
                  </a:prstClr>
                </a:solidFill>
                <a:latin typeface="Arial"/>
                <a:cs typeface="Arial"/>
              </a:rPr>
              <a:t>Characterize drop-in alternative fuels and pioneer </a:t>
            </a:r>
            <a:br>
              <a:rPr lang="en-US" sz="1400" dirty="0" smtClean="0">
                <a:solidFill>
                  <a:prstClr val="black">
                    <a:lumMod val="85000"/>
                    <a:lumOff val="15000"/>
                  </a:prstClr>
                </a:solidFill>
                <a:latin typeface="Arial"/>
                <a:cs typeface="Arial"/>
              </a:rPr>
            </a:br>
            <a:r>
              <a:rPr lang="en-US" sz="1400" dirty="0" smtClean="0">
                <a:solidFill>
                  <a:prstClr val="black">
                    <a:lumMod val="85000"/>
                    <a:lumOff val="15000"/>
                  </a:prstClr>
                </a:solidFill>
                <a:latin typeface="Arial"/>
                <a:cs typeface="Arial"/>
              </a:rPr>
              <a:t>low-carbon propulsion technology</a:t>
            </a:r>
            <a:endParaRPr lang="en-US" sz="1400" dirty="0">
              <a:solidFill>
                <a:prstClr val="black">
                  <a:lumMod val="85000"/>
                  <a:lumOff val="15000"/>
                </a:prstClr>
              </a:solidFill>
              <a:latin typeface="Arial"/>
              <a:cs typeface="Arial"/>
            </a:endParaRPr>
          </a:p>
        </p:txBody>
      </p:sp>
      <p:sp>
        <p:nvSpPr>
          <p:cNvPr id="23" name="TextBox 22"/>
          <p:cNvSpPr txBox="1"/>
          <p:nvPr/>
        </p:nvSpPr>
        <p:spPr>
          <a:xfrm>
            <a:off x="3418730" y="4775557"/>
            <a:ext cx="5261202" cy="800219"/>
          </a:xfrm>
          <a:prstGeom prst="rect">
            <a:avLst/>
          </a:prstGeom>
          <a:noFill/>
        </p:spPr>
        <p:txBody>
          <a:bodyPr wrap="square" rtlCol="0">
            <a:spAutoFit/>
          </a:bodyPr>
          <a:lstStyle/>
          <a:p>
            <a:pPr eaLnBrk="1" fontAlgn="auto" hangingPunct="1">
              <a:spcBef>
                <a:spcPts val="0"/>
              </a:spcBef>
              <a:spcAft>
                <a:spcPts val="0"/>
              </a:spcAft>
              <a:defRPr/>
            </a:pPr>
            <a:r>
              <a:rPr lang="en-US" sz="1800" b="1" dirty="0" smtClean="0">
                <a:solidFill>
                  <a:prstClr val="black">
                    <a:lumMod val="85000"/>
                    <a:lumOff val="15000"/>
                  </a:prstClr>
                </a:solidFill>
                <a:latin typeface="Arial"/>
                <a:cs typeface="Arial"/>
              </a:rPr>
              <a:t>Real-Time System-Wide Safety Assurance</a:t>
            </a:r>
          </a:p>
          <a:p>
            <a:pPr marL="285750" indent="-171450" eaLnBrk="1" fontAlgn="auto" hangingPunct="1">
              <a:spcBef>
                <a:spcPts val="0"/>
              </a:spcBef>
              <a:spcAft>
                <a:spcPts val="0"/>
              </a:spcAft>
              <a:buFont typeface="Arial"/>
              <a:buChar char="•"/>
              <a:defRPr/>
            </a:pPr>
            <a:r>
              <a:rPr lang="en-US" sz="1400" dirty="0" smtClean="0">
                <a:solidFill>
                  <a:prstClr val="black">
                    <a:lumMod val="85000"/>
                    <a:lumOff val="15000"/>
                  </a:prstClr>
                </a:solidFill>
                <a:latin typeface="Arial"/>
                <a:ea typeface="Arial" charset="0"/>
                <a:cs typeface="Arial"/>
              </a:rPr>
              <a:t>Develop an integrated prototype of a real-time safety </a:t>
            </a:r>
            <a:br>
              <a:rPr lang="en-US" sz="1400" dirty="0" smtClean="0">
                <a:solidFill>
                  <a:prstClr val="black">
                    <a:lumMod val="85000"/>
                    <a:lumOff val="15000"/>
                  </a:prstClr>
                </a:solidFill>
                <a:latin typeface="Arial"/>
                <a:ea typeface="Arial" charset="0"/>
                <a:cs typeface="Arial"/>
              </a:rPr>
            </a:br>
            <a:r>
              <a:rPr lang="en-US" sz="1400" dirty="0" smtClean="0">
                <a:solidFill>
                  <a:prstClr val="black">
                    <a:lumMod val="85000"/>
                    <a:lumOff val="15000"/>
                  </a:prstClr>
                </a:solidFill>
                <a:latin typeface="Arial"/>
                <a:ea typeface="Arial" charset="0"/>
                <a:cs typeface="Arial"/>
              </a:rPr>
              <a:t>monitoring and assurance system</a:t>
            </a:r>
          </a:p>
        </p:txBody>
      </p:sp>
      <p:sp>
        <p:nvSpPr>
          <p:cNvPr id="24" name="TextBox 23"/>
          <p:cNvSpPr txBox="1"/>
          <p:nvPr/>
        </p:nvSpPr>
        <p:spPr>
          <a:xfrm>
            <a:off x="3418730" y="5637918"/>
            <a:ext cx="5620756" cy="584776"/>
          </a:xfrm>
          <a:prstGeom prst="rect">
            <a:avLst/>
          </a:prstGeom>
          <a:noFill/>
        </p:spPr>
        <p:txBody>
          <a:bodyPr wrap="square" rtlCol="0">
            <a:spAutoFit/>
          </a:bodyPr>
          <a:lstStyle/>
          <a:p>
            <a:pPr eaLnBrk="1" fontAlgn="auto" hangingPunct="1">
              <a:spcBef>
                <a:spcPts val="0"/>
              </a:spcBef>
              <a:spcAft>
                <a:spcPts val="0"/>
              </a:spcAft>
              <a:defRPr/>
            </a:pPr>
            <a:r>
              <a:rPr lang="en-US" sz="1800" b="1" dirty="0" smtClean="0">
                <a:solidFill>
                  <a:prstClr val="black">
                    <a:lumMod val="85000"/>
                    <a:lumOff val="15000"/>
                  </a:prstClr>
                </a:solidFill>
                <a:latin typeface="Arial"/>
                <a:cs typeface="Arial"/>
              </a:rPr>
              <a:t>Assured Autonomy for Aviation Transformation</a:t>
            </a:r>
          </a:p>
          <a:p>
            <a:pPr marL="285750" indent="-171450" eaLnBrk="1" fontAlgn="auto" hangingPunct="1">
              <a:spcBef>
                <a:spcPts val="0"/>
              </a:spcBef>
              <a:spcAft>
                <a:spcPts val="0"/>
              </a:spcAft>
              <a:buFont typeface="Arial"/>
              <a:buChar char="•"/>
              <a:defRPr/>
            </a:pPr>
            <a:r>
              <a:rPr lang="en-US" sz="1400" dirty="0" smtClean="0">
                <a:solidFill>
                  <a:prstClr val="black">
                    <a:lumMod val="85000"/>
                    <a:lumOff val="15000"/>
                  </a:prstClr>
                </a:solidFill>
                <a:latin typeface="Arial"/>
                <a:cs typeface="Arial"/>
              </a:rPr>
              <a:t>Develop high impact aviation autonomy applications</a:t>
            </a:r>
            <a:endParaRPr lang="en-US" sz="1400" dirty="0" smtClean="0">
              <a:solidFill>
                <a:prstClr val="black">
                  <a:lumMod val="85000"/>
                  <a:lumOff val="15000"/>
                </a:prstClr>
              </a:solidFill>
              <a:latin typeface="Arial"/>
              <a:ea typeface="Arial" charset="0"/>
              <a:cs typeface="Arial"/>
            </a:endParaRPr>
          </a:p>
        </p:txBody>
      </p:sp>
      <p:pic>
        <p:nvPicPr>
          <p:cNvPr id="26" name="Picture 25" descr="3_technology_convergenc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4971" y="5044307"/>
            <a:ext cx="1371600" cy="1371600"/>
          </a:xfrm>
          <a:prstGeom prst="rect">
            <a:avLst/>
          </a:prstGeom>
        </p:spPr>
      </p:pic>
      <p:pic>
        <p:nvPicPr>
          <p:cNvPr id="27" name="Picture 26" descr="1_global_mobility_urban_spher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4971" y="1280873"/>
            <a:ext cx="1371600" cy="1371600"/>
          </a:xfrm>
          <a:prstGeom prst="rect">
            <a:avLst/>
          </a:prstGeom>
        </p:spPr>
      </p:pic>
      <p:pic>
        <p:nvPicPr>
          <p:cNvPr id="33" name="Picture 32" descr="2_enviro_challenges_v3.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4971" y="3162590"/>
            <a:ext cx="1371600" cy="1371600"/>
          </a:xfrm>
          <a:prstGeom prst="rect">
            <a:avLst/>
          </a:prstGeom>
        </p:spPr>
      </p:pic>
      <p:pic>
        <p:nvPicPr>
          <p:cNvPr id="34" name="Picture 33" descr="1_web.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935371" y="1610766"/>
            <a:ext cx="493776" cy="493776"/>
          </a:xfrm>
          <a:prstGeom prst="rect">
            <a:avLst/>
          </a:prstGeom>
        </p:spPr>
      </p:pic>
      <p:pic>
        <p:nvPicPr>
          <p:cNvPr id="35" name="Picture 34" descr="2_web.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935371" y="2408861"/>
            <a:ext cx="493776" cy="493776"/>
          </a:xfrm>
          <a:prstGeom prst="rect">
            <a:avLst/>
          </a:prstGeom>
        </p:spPr>
      </p:pic>
      <p:pic>
        <p:nvPicPr>
          <p:cNvPr id="36" name="Picture 35" descr="3_web.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35371" y="3206956"/>
            <a:ext cx="493776" cy="493776"/>
          </a:xfrm>
          <a:prstGeom prst="rect">
            <a:avLst/>
          </a:prstGeom>
        </p:spPr>
      </p:pic>
      <p:pic>
        <p:nvPicPr>
          <p:cNvPr id="37" name="Picture 36" descr="4_web.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35371" y="4005051"/>
            <a:ext cx="493776" cy="493776"/>
          </a:xfrm>
          <a:prstGeom prst="rect">
            <a:avLst/>
          </a:prstGeom>
        </p:spPr>
      </p:pic>
      <p:pic>
        <p:nvPicPr>
          <p:cNvPr id="38" name="Picture 37" descr="5_web.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35371" y="4803146"/>
            <a:ext cx="493776" cy="493776"/>
          </a:xfrm>
          <a:prstGeom prst="rect">
            <a:avLst/>
          </a:prstGeom>
        </p:spPr>
      </p:pic>
      <p:pic>
        <p:nvPicPr>
          <p:cNvPr id="39" name="Picture 38" descr="6_web.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35371" y="5601239"/>
            <a:ext cx="493776" cy="493776"/>
          </a:xfrm>
          <a:prstGeom prst="rect">
            <a:avLst/>
          </a:prstGeom>
        </p:spPr>
      </p:pic>
      <p:sp>
        <p:nvSpPr>
          <p:cNvPr id="25" name="Slide Number Placeholder 2"/>
          <p:cNvSpPr>
            <a:spLocks noGrp="1"/>
          </p:cNvSpPr>
          <p:nvPr>
            <p:ph type="sldNum" sz="quarter" idx="12"/>
          </p:nvPr>
        </p:nvSpPr>
        <p:spPr>
          <a:xfrm>
            <a:off x="7010400" y="6499150"/>
            <a:ext cx="2057400" cy="365125"/>
          </a:xfrm>
        </p:spPr>
        <p:txBody>
          <a:bodyPr/>
          <a:lstStyle/>
          <a:p>
            <a:fld id="{F02FD344-1EDD-49DD-AD73-093A90BC0D53}" type="slidenum">
              <a:rPr lang="en-US">
                <a:solidFill>
                  <a:prstClr val="black">
                    <a:lumMod val="75000"/>
                    <a:lumOff val="25000"/>
                  </a:prstClr>
                </a:solidFill>
              </a:rPr>
              <a:pPr/>
              <a:t>2</a:t>
            </a:fld>
            <a:endParaRPr lang="en-US" dirty="0">
              <a:solidFill>
                <a:prstClr val="black">
                  <a:lumMod val="75000"/>
                  <a:lumOff val="25000"/>
                </a:prstClr>
              </a:solidFill>
            </a:endParaRPr>
          </a:p>
        </p:txBody>
      </p:sp>
    </p:spTree>
    <p:extLst>
      <p:ext uri="{BB962C8B-B14F-4D97-AF65-F5344CB8AC3E}">
        <p14:creationId xmlns:p14="http://schemas.microsoft.com/office/powerpoint/2010/main" val="123404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1858" y="1979448"/>
            <a:ext cx="929936" cy="523220"/>
          </a:xfrm>
          <a:prstGeom prst="rect">
            <a:avLst/>
          </a:prstGeom>
          <a:noFill/>
        </p:spPr>
        <p:txBody>
          <a:bodyPr wrap="square" rtlCol="0">
            <a:spAutoFit/>
          </a:bodyPr>
          <a:lstStyle/>
          <a:p>
            <a:pPr algn="ctr" eaLnBrk="1" fontAlgn="auto" hangingPunct="1">
              <a:spcBef>
                <a:spcPts val="0"/>
              </a:spcBef>
              <a:spcAft>
                <a:spcPts val="0"/>
              </a:spcAft>
            </a:pPr>
            <a:r>
              <a:rPr lang="en-US" sz="1400" dirty="0" smtClean="0">
                <a:solidFill>
                  <a:prstClr val="black"/>
                </a:solidFill>
                <a:latin typeface="Gill Sans MT"/>
              </a:rPr>
              <a:t>Mission Programs</a:t>
            </a:r>
            <a:endParaRPr lang="en-US" sz="1400" dirty="0">
              <a:solidFill>
                <a:prstClr val="black"/>
              </a:solidFill>
              <a:latin typeface="Gill Sans MT"/>
            </a:endParaRPr>
          </a:p>
        </p:txBody>
      </p:sp>
      <p:sp>
        <p:nvSpPr>
          <p:cNvPr id="15" name="TextBox 14"/>
          <p:cNvSpPr txBox="1"/>
          <p:nvPr/>
        </p:nvSpPr>
        <p:spPr>
          <a:xfrm>
            <a:off x="76200" y="4963180"/>
            <a:ext cx="1041252" cy="523220"/>
          </a:xfrm>
          <a:prstGeom prst="rect">
            <a:avLst/>
          </a:prstGeom>
          <a:noFill/>
        </p:spPr>
        <p:txBody>
          <a:bodyPr wrap="square" rtlCol="0">
            <a:spAutoFit/>
          </a:bodyPr>
          <a:lstStyle/>
          <a:p>
            <a:pPr algn="ctr" eaLnBrk="1" fontAlgn="auto" hangingPunct="1">
              <a:spcBef>
                <a:spcPts val="0"/>
              </a:spcBef>
              <a:spcAft>
                <a:spcPts val="0"/>
              </a:spcAft>
            </a:pPr>
            <a:r>
              <a:rPr lang="en-US" sz="1400" dirty="0" smtClean="0">
                <a:solidFill>
                  <a:prstClr val="black"/>
                </a:solidFill>
                <a:latin typeface="Gill Sans MT"/>
              </a:rPr>
              <a:t>Seedling Program</a:t>
            </a:r>
            <a:endParaRPr lang="en-US" sz="1400" dirty="0">
              <a:solidFill>
                <a:prstClr val="black"/>
              </a:solidFill>
              <a:latin typeface="Gill Sans MT"/>
            </a:endParaRPr>
          </a:p>
        </p:txBody>
      </p:sp>
      <p:sp>
        <p:nvSpPr>
          <p:cNvPr id="16" name="Title 15"/>
          <p:cNvSpPr>
            <a:spLocks noGrp="1"/>
          </p:cNvSpPr>
          <p:nvPr>
            <p:ph type="title"/>
          </p:nvPr>
        </p:nvSpPr>
        <p:spPr/>
        <p:txBody>
          <a:bodyPr anchor="ctr">
            <a:normAutofit/>
          </a:bodyPr>
          <a:lstStyle/>
          <a:p>
            <a:r>
              <a:rPr lang="en-US" sz="3000" dirty="0"/>
              <a:t>ARMD Programs with Strategic Thrusts</a:t>
            </a:r>
          </a:p>
        </p:txBody>
      </p:sp>
      <p:sp>
        <p:nvSpPr>
          <p:cNvPr id="11" name="Rectangle 10"/>
          <p:cNvSpPr/>
          <p:nvPr/>
        </p:nvSpPr>
        <p:spPr>
          <a:xfrm>
            <a:off x="5791200" y="239969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latin typeface="Gill Sans MT"/>
            </a:endParaRPr>
          </a:p>
        </p:txBody>
      </p:sp>
      <p:grpSp>
        <p:nvGrpSpPr>
          <p:cNvPr id="24" name="Group 23"/>
          <p:cNvGrpSpPr/>
          <p:nvPr/>
        </p:nvGrpSpPr>
        <p:grpSpPr>
          <a:xfrm>
            <a:off x="6324600" y="1352922"/>
            <a:ext cx="2286000" cy="1984933"/>
            <a:chOff x="6603915" y="1352922"/>
            <a:chExt cx="2286000" cy="1984933"/>
          </a:xfrm>
        </p:grpSpPr>
        <p:sp>
          <p:nvSpPr>
            <p:cNvPr id="6" name="Rectangle 5"/>
            <p:cNvSpPr/>
            <p:nvPr/>
          </p:nvSpPr>
          <p:spPr>
            <a:xfrm>
              <a:off x="6603915" y="1352922"/>
              <a:ext cx="2286000" cy="9144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latin typeface="Gill Sans MT"/>
                </a:rPr>
                <a:t>Integrated Aviation Systems Program</a:t>
              </a:r>
              <a:endParaRPr lang="en-US" sz="1800" dirty="0">
                <a:solidFill>
                  <a:prstClr val="white"/>
                </a:solidFill>
                <a:latin typeface="Gill Sans MT"/>
              </a:endParaRPr>
            </a:p>
          </p:txBody>
        </p:sp>
        <p:sp>
          <p:nvSpPr>
            <p:cNvPr id="18" name="TextBox 17"/>
            <p:cNvSpPr txBox="1"/>
            <p:nvPr/>
          </p:nvSpPr>
          <p:spPr bwMode="auto">
            <a:xfrm>
              <a:off x="6603915" y="2286000"/>
              <a:ext cx="2286000" cy="1051855"/>
            </a:xfrm>
            <a:prstGeom prst="rect">
              <a:avLst/>
            </a:prstGeom>
            <a:solidFill>
              <a:schemeClr val="accent1">
                <a:lumMod val="40000"/>
                <a:lumOff val="60000"/>
              </a:schemeClr>
            </a:solidFill>
            <a:ln w="9525">
              <a:solidFill>
                <a:srgbClr val="000000"/>
              </a:solidFill>
              <a:miter lim="800000"/>
              <a:headEnd/>
              <a:tailEnd/>
            </a:ln>
            <a:extLst/>
          </p:spPr>
          <p:txBody>
            <a:bodyPr wrap="square" lIns="101882" tIns="50941" rIns="101882" bIns="50941" rtlCol="0">
              <a:spAutoFit/>
            </a:bodyPr>
            <a:lstStyle/>
            <a:p>
              <a:pPr marL="171450" indent="-171450" eaLnBrk="1" fontAlgn="auto" hangingPunct="1">
                <a:spcBef>
                  <a:spcPts val="0"/>
                </a:spcBef>
                <a:spcAft>
                  <a:spcPts val="0"/>
                </a:spcAft>
                <a:buFont typeface="Arial"/>
                <a:buChar char="•"/>
              </a:pPr>
              <a:r>
                <a:rPr lang="en-US" sz="1200" dirty="0">
                  <a:solidFill>
                    <a:prstClr val="black"/>
                  </a:solidFill>
                  <a:latin typeface="Gill Sans MT"/>
                </a:rPr>
                <a:t>Flight Research-Oriented Integrated, </a:t>
              </a:r>
              <a:r>
                <a:rPr lang="en-US" sz="1200" dirty="0" smtClean="0">
                  <a:solidFill>
                    <a:prstClr val="black"/>
                  </a:solidFill>
                  <a:latin typeface="Gill Sans MT"/>
                </a:rPr>
                <a:t>System-Level </a:t>
              </a:r>
              <a:r>
                <a:rPr lang="en-US" sz="1200" dirty="0">
                  <a:solidFill>
                    <a:prstClr val="black"/>
                  </a:solidFill>
                  <a:latin typeface="Gill Sans MT"/>
                </a:rPr>
                <a:t>R&amp;T supporting all </a:t>
              </a:r>
              <a:r>
                <a:rPr lang="en-US" sz="1200" dirty="0" smtClean="0">
                  <a:solidFill>
                    <a:prstClr val="black"/>
                  </a:solidFill>
                  <a:latin typeface="Gill Sans MT"/>
                </a:rPr>
                <a:t>six </a:t>
              </a:r>
              <a:r>
                <a:rPr lang="en-US" sz="1200" dirty="0">
                  <a:solidFill>
                    <a:prstClr val="black"/>
                  </a:solidFill>
                  <a:latin typeface="Gill Sans MT"/>
                </a:rPr>
                <a:t>thrusts </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X-Planes/Test Environment </a:t>
              </a:r>
            </a:p>
            <a:p>
              <a:pPr eaLnBrk="1" fontAlgn="auto" hangingPunct="1">
                <a:spcBef>
                  <a:spcPts val="200"/>
                </a:spcBef>
                <a:spcAft>
                  <a:spcPts val="0"/>
                </a:spcAft>
              </a:pPr>
              <a:endParaRPr lang="en-US" sz="1200" b="1" dirty="0" smtClean="0">
                <a:solidFill>
                  <a:srgbClr val="000000"/>
                </a:solidFill>
                <a:latin typeface="Gill Sans MT"/>
                <a:ea typeface="ＭＳ Ｐゴシック" pitchFamily="34" charset="-128"/>
              </a:endParaRPr>
            </a:p>
          </p:txBody>
        </p:sp>
      </p:grpSp>
      <p:grpSp>
        <p:nvGrpSpPr>
          <p:cNvPr id="25" name="Group 24"/>
          <p:cNvGrpSpPr/>
          <p:nvPr/>
        </p:nvGrpSpPr>
        <p:grpSpPr>
          <a:xfrm>
            <a:off x="3731650" y="4399667"/>
            <a:ext cx="2286000" cy="1775874"/>
            <a:chOff x="3696897" y="4399667"/>
            <a:chExt cx="2286000" cy="1775874"/>
          </a:xfrm>
        </p:grpSpPr>
        <p:sp>
          <p:nvSpPr>
            <p:cNvPr id="14" name="Rectangle 13"/>
            <p:cNvSpPr/>
            <p:nvPr/>
          </p:nvSpPr>
          <p:spPr>
            <a:xfrm>
              <a:off x="3696897" y="4399667"/>
              <a:ext cx="2286000" cy="9144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latin typeface="Gill Sans MT"/>
                </a:rPr>
                <a:t>Transformative Aeronautics Concepts Program</a:t>
              </a:r>
              <a:endParaRPr lang="en-US" sz="1800" dirty="0">
                <a:solidFill>
                  <a:srgbClr val="FF0000"/>
                </a:solidFill>
                <a:latin typeface="Gill Sans MT"/>
              </a:endParaRPr>
            </a:p>
          </p:txBody>
        </p:sp>
        <p:sp>
          <p:nvSpPr>
            <p:cNvPr id="19" name="TextBox 18"/>
            <p:cNvSpPr txBox="1"/>
            <p:nvPr/>
          </p:nvSpPr>
          <p:spPr bwMode="auto">
            <a:xfrm>
              <a:off x="3696897" y="5334000"/>
              <a:ext cx="2286000" cy="841541"/>
            </a:xfrm>
            <a:prstGeom prst="rect">
              <a:avLst/>
            </a:prstGeom>
            <a:solidFill>
              <a:schemeClr val="accent1">
                <a:lumMod val="40000"/>
                <a:lumOff val="60000"/>
              </a:schemeClr>
            </a:solidFill>
            <a:ln w="9525">
              <a:solidFill>
                <a:srgbClr val="000000"/>
              </a:solidFill>
              <a:miter lim="800000"/>
              <a:headEnd/>
              <a:tailEnd/>
            </a:ln>
            <a:extLst/>
          </p:spPr>
          <p:txBody>
            <a:bodyPr wrap="square" lIns="101882" tIns="50941" rIns="101882" bIns="50941" rtlCol="0">
              <a:spAutoFit/>
            </a:bodyPr>
            <a:lstStyle/>
            <a:p>
              <a:pPr marL="171450" indent="-171450" eaLnBrk="1" fontAlgn="auto" hangingPunct="1">
                <a:spcBef>
                  <a:spcPts val="0"/>
                </a:spcBef>
                <a:spcAft>
                  <a:spcPts val="0"/>
                </a:spcAft>
                <a:buFont typeface="Arial"/>
                <a:buChar char="•"/>
              </a:pPr>
              <a:r>
                <a:rPr lang="en-US" sz="1200" dirty="0">
                  <a:solidFill>
                    <a:prstClr val="black"/>
                  </a:solidFill>
                  <a:latin typeface="Gill Sans MT"/>
                </a:rPr>
                <a:t>High-risk, leap-frog ideas supporting all </a:t>
              </a:r>
              <a:r>
                <a:rPr lang="en-US" sz="1200" dirty="0" smtClean="0">
                  <a:solidFill>
                    <a:prstClr val="black"/>
                  </a:solidFill>
                  <a:latin typeface="Gill Sans MT"/>
                </a:rPr>
                <a:t>six </a:t>
              </a:r>
              <a:r>
                <a:rPr lang="en-US" sz="1200" dirty="0">
                  <a:solidFill>
                    <a:prstClr val="black"/>
                  </a:solidFill>
                  <a:latin typeface="Gill Sans MT"/>
                </a:rPr>
                <a:t>thrusts</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Critical cross-cutting tool </a:t>
              </a:r>
              <a:r>
                <a:rPr lang="en-US" sz="1200" dirty="0" smtClean="0">
                  <a:solidFill>
                    <a:prstClr val="black"/>
                  </a:solidFill>
                  <a:latin typeface="Gill Sans MT"/>
                </a:rPr>
                <a:t>development</a:t>
              </a:r>
              <a:endParaRPr lang="en-US" sz="1200" dirty="0">
                <a:solidFill>
                  <a:prstClr val="black"/>
                </a:solidFill>
                <a:latin typeface="Gill Sans MT"/>
              </a:endParaRPr>
            </a:p>
          </p:txBody>
        </p:sp>
      </p:grpSp>
      <p:grpSp>
        <p:nvGrpSpPr>
          <p:cNvPr id="22" name="Group 21"/>
          <p:cNvGrpSpPr/>
          <p:nvPr/>
        </p:nvGrpSpPr>
        <p:grpSpPr>
          <a:xfrm>
            <a:off x="1132005" y="1352922"/>
            <a:ext cx="2286000" cy="2143951"/>
            <a:chOff x="1132005" y="1352922"/>
            <a:chExt cx="2286000" cy="2143951"/>
          </a:xfrm>
        </p:grpSpPr>
        <p:sp>
          <p:nvSpPr>
            <p:cNvPr id="4" name="Rectangle 3"/>
            <p:cNvSpPr/>
            <p:nvPr/>
          </p:nvSpPr>
          <p:spPr>
            <a:xfrm>
              <a:off x="1132005" y="1352922"/>
              <a:ext cx="2286000" cy="9144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latin typeface="Gill Sans MT"/>
                </a:rPr>
                <a:t>Airspace Operations and Safety Program</a:t>
              </a:r>
              <a:endParaRPr lang="en-US" sz="1800" dirty="0">
                <a:solidFill>
                  <a:prstClr val="white"/>
                </a:solidFill>
                <a:latin typeface="Gill Sans MT"/>
              </a:endParaRPr>
            </a:p>
          </p:txBody>
        </p:sp>
        <p:sp>
          <p:nvSpPr>
            <p:cNvPr id="20" name="TextBox 19"/>
            <p:cNvSpPr txBox="1"/>
            <p:nvPr/>
          </p:nvSpPr>
          <p:spPr bwMode="auto">
            <a:xfrm>
              <a:off x="1132005" y="2286000"/>
              <a:ext cx="2286000" cy="1210873"/>
            </a:xfrm>
            <a:prstGeom prst="rect">
              <a:avLst/>
            </a:prstGeom>
            <a:solidFill>
              <a:schemeClr val="accent1">
                <a:lumMod val="40000"/>
                <a:lumOff val="60000"/>
              </a:schemeClr>
            </a:solidFill>
            <a:ln w="9525">
              <a:solidFill>
                <a:srgbClr val="000000"/>
              </a:solidFill>
              <a:miter lim="800000"/>
              <a:headEnd/>
              <a:tailEnd/>
            </a:ln>
            <a:extLst/>
          </p:spPr>
          <p:txBody>
            <a:bodyPr wrap="square" lIns="101882" tIns="50941" rIns="101882" bIns="50941" rtlCol="0">
              <a:spAutoFit/>
            </a:bodyPr>
            <a:lstStyle/>
            <a:p>
              <a:pPr marL="171450" indent="-171450" eaLnBrk="1" fontAlgn="auto" hangingPunct="1">
                <a:spcBef>
                  <a:spcPts val="0"/>
                </a:spcBef>
                <a:spcAft>
                  <a:spcPts val="0"/>
                </a:spcAft>
                <a:buFont typeface="Arial"/>
                <a:buChar char="•"/>
              </a:pPr>
              <a:r>
                <a:rPr lang="en-US" sz="1200" dirty="0">
                  <a:solidFill>
                    <a:prstClr val="black"/>
                  </a:solidFill>
                  <a:latin typeface="Gill Sans MT"/>
                </a:rPr>
                <a:t>Safe, Efficient Growth in Global Operations</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Real-Time System-Wide Safety Assurance</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Assured Autonomy for Aviation </a:t>
              </a:r>
              <a:r>
                <a:rPr lang="en-US" sz="1200" dirty="0" smtClean="0">
                  <a:solidFill>
                    <a:prstClr val="black"/>
                  </a:solidFill>
                  <a:latin typeface="Gill Sans MT"/>
                </a:rPr>
                <a:t>Transformation</a:t>
              </a:r>
              <a:endParaRPr lang="en-US" sz="1200" dirty="0">
                <a:solidFill>
                  <a:prstClr val="black"/>
                </a:solidFill>
                <a:latin typeface="Gill Sans MT"/>
              </a:endParaRPr>
            </a:p>
          </p:txBody>
        </p:sp>
      </p:grpSp>
      <p:grpSp>
        <p:nvGrpSpPr>
          <p:cNvPr id="23" name="Group 22"/>
          <p:cNvGrpSpPr/>
          <p:nvPr/>
        </p:nvGrpSpPr>
        <p:grpSpPr>
          <a:xfrm>
            <a:off x="3731650" y="1352922"/>
            <a:ext cx="2286000" cy="2513282"/>
            <a:chOff x="3736313" y="1352922"/>
            <a:chExt cx="2286000" cy="2513282"/>
          </a:xfrm>
        </p:grpSpPr>
        <p:sp>
          <p:nvSpPr>
            <p:cNvPr id="5" name="Rectangle 4"/>
            <p:cNvSpPr/>
            <p:nvPr/>
          </p:nvSpPr>
          <p:spPr>
            <a:xfrm>
              <a:off x="3736313" y="1352922"/>
              <a:ext cx="2286000" cy="9144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r>
                <a:rPr lang="en-US" sz="1800" dirty="0" smtClean="0">
                  <a:solidFill>
                    <a:prstClr val="white"/>
                  </a:solidFill>
                  <a:latin typeface="Gill Sans MT"/>
                </a:rPr>
                <a:t>Advanced Air Vehicles Program</a:t>
              </a:r>
              <a:endParaRPr lang="en-US" sz="1800" dirty="0">
                <a:solidFill>
                  <a:srgbClr val="FF0000"/>
                </a:solidFill>
                <a:latin typeface="Gill Sans MT"/>
              </a:endParaRPr>
            </a:p>
          </p:txBody>
        </p:sp>
        <p:sp>
          <p:nvSpPr>
            <p:cNvPr id="21" name="TextBox 20"/>
            <p:cNvSpPr txBox="1"/>
            <p:nvPr/>
          </p:nvSpPr>
          <p:spPr bwMode="auto">
            <a:xfrm>
              <a:off x="3736313" y="2286000"/>
              <a:ext cx="2286000" cy="1580204"/>
            </a:xfrm>
            <a:prstGeom prst="rect">
              <a:avLst/>
            </a:prstGeom>
            <a:solidFill>
              <a:schemeClr val="accent1">
                <a:lumMod val="40000"/>
                <a:lumOff val="60000"/>
              </a:schemeClr>
            </a:solidFill>
            <a:ln w="9525">
              <a:solidFill>
                <a:srgbClr val="000000"/>
              </a:solidFill>
              <a:miter lim="800000"/>
              <a:headEnd/>
              <a:tailEnd/>
            </a:ln>
            <a:extLst/>
          </p:spPr>
          <p:txBody>
            <a:bodyPr wrap="square" lIns="101882" tIns="50941" rIns="101882" bIns="50941" rtlCol="0">
              <a:spAutoFit/>
            </a:bodyPr>
            <a:lstStyle/>
            <a:p>
              <a:pPr marL="171450" indent="-171450" eaLnBrk="1" fontAlgn="auto" hangingPunct="1">
                <a:spcBef>
                  <a:spcPts val="0"/>
                </a:spcBef>
                <a:spcAft>
                  <a:spcPts val="0"/>
                </a:spcAft>
                <a:buFont typeface="Arial"/>
                <a:buChar char="•"/>
              </a:pPr>
              <a:r>
                <a:rPr lang="en-US" sz="1200" dirty="0">
                  <a:solidFill>
                    <a:prstClr val="black"/>
                  </a:solidFill>
                  <a:latin typeface="Gill Sans MT"/>
                </a:rPr>
                <a:t>Ultra-Efficient Commercial Transports</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Innovation in Commercial Supersonic Aircraft</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Transition to Low-Carbon Propulsion</a:t>
              </a:r>
            </a:p>
            <a:p>
              <a:pPr marL="171450" indent="-171450" eaLnBrk="1" fontAlgn="auto" hangingPunct="1">
                <a:spcBef>
                  <a:spcPts val="0"/>
                </a:spcBef>
                <a:spcAft>
                  <a:spcPts val="0"/>
                </a:spcAft>
                <a:buFont typeface="Arial"/>
                <a:buChar char="•"/>
              </a:pPr>
              <a:r>
                <a:rPr lang="en-US" sz="1200" dirty="0">
                  <a:solidFill>
                    <a:prstClr val="black"/>
                  </a:solidFill>
                  <a:latin typeface="Gill Sans MT"/>
                </a:rPr>
                <a:t>Assured Autonomy for Aviation </a:t>
              </a:r>
              <a:r>
                <a:rPr lang="en-US" sz="1200" dirty="0" smtClean="0">
                  <a:solidFill>
                    <a:prstClr val="black"/>
                  </a:solidFill>
                  <a:latin typeface="Gill Sans MT"/>
                </a:rPr>
                <a:t>Transformation</a:t>
              </a:r>
              <a:endParaRPr lang="en-US" sz="1200" dirty="0">
                <a:solidFill>
                  <a:prstClr val="black"/>
                </a:solidFill>
                <a:latin typeface="Gill Sans MT"/>
              </a:endParaRPr>
            </a:p>
          </p:txBody>
        </p:sp>
      </p:grpSp>
      <p:cxnSp>
        <p:nvCxnSpPr>
          <p:cNvPr id="27" name="Straight Connector 26"/>
          <p:cNvCxnSpPr/>
          <p:nvPr/>
        </p:nvCxnSpPr>
        <p:spPr>
          <a:xfrm>
            <a:off x="770182" y="4191000"/>
            <a:ext cx="784041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Footer Placeholder 6"/>
          <p:cNvSpPr>
            <a:spLocks noGrp="1"/>
          </p:cNvSpPr>
          <p:nvPr>
            <p:ph type="ftr" sz="quarter" idx="11"/>
          </p:nvPr>
        </p:nvSpPr>
        <p:spPr/>
        <p:txBody>
          <a:bodyPr/>
          <a:lstStyle/>
          <a:p>
            <a:pPr>
              <a:defRPr/>
            </a:pPr>
            <a:r>
              <a:rPr lang="en-US" smtClean="0">
                <a:solidFill>
                  <a:prstClr val="black">
                    <a:tint val="75000"/>
                  </a:prstClr>
                </a:solidFill>
                <a:latin typeface="Gill Sans MT"/>
              </a:rPr>
              <a:t>www.nasa.gov</a:t>
            </a:r>
            <a:endParaRPr lang="en-US" dirty="0">
              <a:solidFill>
                <a:prstClr val="black">
                  <a:tint val="75000"/>
                </a:prstClr>
              </a:solidFill>
              <a:latin typeface="Gill Sans MT"/>
            </a:endParaRPr>
          </a:p>
        </p:txBody>
      </p:sp>
      <p:sp>
        <p:nvSpPr>
          <p:cNvPr id="9" name="Slide Number Placeholder 8"/>
          <p:cNvSpPr>
            <a:spLocks noGrp="1"/>
          </p:cNvSpPr>
          <p:nvPr>
            <p:ph type="sldNum" sz="quarter" idx="12"/>
          </p:nvPr>
        </p:nvSpPr>
        <p:spPr/>
        <p:txBody>
          <a:bodyPr/>
          <a:lstStyle/>
          <a:p>
            <a:fld id="{F6345F05-6CF1-4B84-9C57-50EAEF8118B1}" type="slidenum">
              <a:rPr lang="en-US" smtClean="0">
                <a:solidFill>
                  <a:srgbClr val="464653"/>
                </a:solidFill>
                <a:latin typeface="Gill Sans MT"/>
              </a:rPr>
              <a:pPr/>
              <a:t>3</a:t>
            </a:fld>
            <a:endParaRPr lang="en-US">
              <a:solidFill>
                <a:srgbClr val="464653"/>
              </a:solidFill>
              <a:latin typeface="Gill Sans MT"/>
            </a:endParaRPr>
          </a:p>
        </p:txBody>
      </p:sp>
    </p:spTree>
    <p:extLst>
      <p:ext uri="{BB962C8B-B14F-4D97-AF65-F5344CB8AC3E}">
        <p14:creationId xmlns:p14="http://schemas.microsoft.com/office/powerpoint/2010/main" val="2498383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a:xfrm>
            <a:off x="1828800" y="152400"/>
            <a:ext cx="6324600" cy="773113"/>
          </a:xfrm>
        </p:spPr>
        <p:txBody>
          <a:bodyPr>
            <a:normAutofit/>
          </a:bodyPr>
          <a:lstStyle/>
          <a:p>
            <a:pPr eaLnBrk="1" hangingPunct="1"/>
            <a:r>
              <a:rPr lang="en-US" dirty="0" smtClean="0">
                <a:ea typeface="ＭＳ Ｐゴシック" charset="0"/>
                <a:cs typeface="Helvetica"/>
              </a:rPr>
              <a:t>Advanced </a:t>
            </a:r>
            <a:r>
              <a:rPr lang="en-US" dirty="0" smtClean="0">
                <a:ea typeface="ＭＳ Ｐゴシック" charset="0"/>
                <a:cs typeface="Helvetica"/>
              </a:rPr>
              <a:t>Air Vehicles Program</a:t>
            </a:r>
            <a:endParaRPr lang="en-US" dirty="0">
              <a:ea typeface="ＭＳ Ｐゴシック" charset="0"/>
              <a:cs typeface="Helvetica"/>
            </a:endParaRPr>
          </a:p>
        </p:txBody>
      </p:sp>
      <p:sp>
        <p:nvSpPr>
          <p:cNvPr id="8" name="TextBox 20"/>
          <p:cNvSpPr txBox="1">
            <a:spLocks noChangeArrowheads="1"/>
          </p:cNvSpPr>
          <p:nvPr/>
        </p:nvSpPr>
        <p:spPr bwMode="auto">
          <a:xfrm>
            <a:off x="152400" y="2133600"/>
            <a:ext cx="5791200" cy="2668041"/>
          </a:xfrm>
          <a:prstGeom prst="rect">
            <a:avLst/>
          </a:prstGeom>
          <a:noFill/>
          <a:ln w="9525">
            <a:noFill/>
            <a:miter lim="800000"/>
            <a:headEnd/>
            <a:tailEnd/>
          </a:ln>
        </p:spPr>
        <p:txBody>
          <a:bodyPr wrap="square" lIns="81922" tIns="40959" rIns="81922" bIns="40959">
            <a:spAutoFit/>
          </a:bodyPr>
          <a:lstStyle/>
          <a:p>
            <a:pPr marL="301625" indent="-301625" defTabSz="403225" eaLnBrk="1" hangingPunct="1">
              <a:spcBef>
                <a:spcPts val="900"/>
              </a:spcBef>
              <a:defRPr/>
            </a:pPr>
            <a:r>
              <a:rPr lang="en-US" sz="1600" b="1" i="1" dirty="0" smtClean="0">
                <a:solidFill>
                  <a:srgbClr val="000000"/>
                </a:solidFill>
                <a:latin typeface="Arial" pitchFamily="34" charset="0"/>
                <a:ea typeface="ＭＳ Ｐゴシック" charset="0"/>
                <a:cs typeface="Arial" pitchFamily="34" charset="0"/>
              </a:rPr>
              <a:t>Advanced Air Transport Project (AATT) </a:t>
            </a:r>
            <a:r>
              <a:rPr lang="en-US" sz="1500" dirty="0">
                <a:solidFill>
                  <a:prstClr val="black"/>
                </a:solidFill>
                <a:latin typeface="Arial"/>
                <a:cs typeface="Arial" charset="0"/>
              </a:rPr>
              <a:t>Conducts fundamental research </a:t>
            </a:r>
            <a:r>
              <a:rPr lang="en-US" sz="1500" dirty="0" smtClean="0">
                <a:solidFill>
                  <a:prstClr val="black"/>
                </a:solidFill>
                <a:latin typeface="Arial"/>
                <a:cs typeface="Arial" charset="0"/>
              </a:rPr>
              <a:t>to </a:t>
            </a:r>
            <a:r>
              <a:rPr lang="en-US" sz="1500" dirty="0">
                <a:solidFill>
                  <a:prstClr val="black"/>
                </a:solidFill>
                <a:latin typeface="Arial"/>
                <a:cs typeface="Arial" charset="0"/>
              </a:rPr>
              <a:t>improve aircraft performance and </a:t>
            </a:r>
            <a:r>
              <a:rPr lang="en-US" sz="1500" dirty="0" smtClean="0">
                <a:solidFill>
                  <a:prstClr val="black"/>
                </a:solidFill>
                <a:latin typeface="Arial"/>
                <a:cs typeface="Arial" charset="0"/>
              </a:rPr>
              <a:t>minimize </a:t>
            </a:r>
            <a:r>
              <a:rPr lang="en-US" sz="1500" dirty="0">
                <a:solidFill>
                  <a:prstClr val="black"/>
                </a:solidFill>
                <a:latin typeface="Arial"/>
                <a:cs typeface="Arial" charset="0"/>
              </a:rPr>
              <a:t>environmental </a:t>
            </a:r>
            <a:r>
              <a:rPr lang="en-US" sz="1500" dirty="0" smtClean="0">
                <a:solidFill>
                  <a:prstClr val="black"/>
                </a:solidFill>
                <a:latin typeface="Arial"/>
                <a:cs typeface="Arial" charset="0"/>
              </a:rPr>
              <a:t>impacts </a:t>
            </a:r>
            <a:r>
              <a:rPr lang="en-US" sz="1500" dirty="0">
                <a:solidFill>
                  <a:prstClr val="black"/>
                </a:solidFill>
                <a:latin typeface="Arial"/>
                <a:cs typeface="Arial" charset="0"/>
              </a:rPr>
              <a:t>from subsonic air vehicles</a:t>
            </a:r>
          </a:p>
          <a:p>
            <a:pPr marL="284163" indent="-284163" defTabSz="403225" eaLnBrk="1" hangingPunct="1">
              <a:spcBef>
                <a:spcPts val="900"/>
              </a:spcBef>
              <a:defRPr/>
            </a:pPr>
            <a:r>
              <a:rPr lang="en-US" sz="1600" b="1" i="1" dirty="0" smtClean="0">
                <a:solidFill>
                  <a:srgbClr val="000000"/>
                </a:solidFill>
                <a:latin typeface="Arial" pitchFamily="34" charset="0"/>
                <a:ea typeface="ＭＳ Ｐゴシック" charset="0"/>
                <a:cs typeface="Arial" pitchFamily="34" charset="0"/>
              </a:rPr>
              <a:t>Revolutionary Vertical Lift </a:t>
            </a:r>
            <a:r>
              <a:rPr lang="en-US" sz="1600" b="1" i="1" dirty="0">
                <a:solidFill>
                  <a:srgbClr val="000000"/>
                </a:solidFill>
                <a:latin typeface="Arial" pitchFamily="34" charset="0"/>
                <a:ea typeface="ＭＳ Ｐゴシック" charset="0"/>
                <a:cs typeface="Arial" pitchFamily="34" charset="0"/>
              </a:rPr>
              <a:t>Technology Project (RVLT</a:t>
            </a:r>
            <a:r>
              <a:rPr lang="en-US" sz="1600" b="1" i="1" dirty="0" smtClean="0">
                <a:solidFill>
                  <a:srgbClr val="000000"/>
                </a:solidFill>
                <a:latin typeface="Arial" pitchFamily="34" charset="0"/>
                <a:ea typeface="ＭＳ Ｐゴシック" charset="0"/>
                <a:cs typeface="Arial" pitchFamily="34" charset="0"/>
              </a:rPr>
              <a:t>) </a:t>
            </a:r>
            <a:r>
              <a:rPr lang="en-US" sz="1500" dirty="0" smtClean="0">
                <a:solidFill>
                  <a:prstClr val="black"/>
                </a:solidFill>
                <a:latin typeface="Arial"/>
                <a:cs typeface="Arial" charset="0"/>
              </a:rPr>
              <a:t>Develops </a:t>
            </a:r>
            <a:r>
              <a:rPr lang="en-US" sz="1500" dirty="0">
                <a:solidFill>
                  <a:prstClr val="black"/>
                </a:solidFill>
                <a:latin typeface="Arial"/>
                <a:cs typeface="Arial" charset="0"/>
              </a:rPr>
              <a:t>and validates tools, technologies </a:t>
            </a:r>
            <a:r>
              <a:rPr lang="en-US" sz="1500" dirty="0" smtClean="0">
                <a:solidFill>
                  <a:prstClr val="black"/>
                </a:solidFill>
                <a:latin typeface="Arial"/>
                <a:cs typeface="Arial" charset="0"/>
              </a:rPr>
              <a:t>&amp; concepts </a:t>
            </a:r>
            <a:r>
              <a:rPr lang="en-US" sz="1500" dirty="0">
                <a:solidFill>
                  <a:prstClr val="black"/>
                </a:solidFill>
                <a:latin typeface="Arial"/>
                <a:cs typeface="Arial" charset="0"/>
              </a:rPr>
              <a:t>to overcome key barriers, including noise, efficiency, </a:t>
            </a:r>
            <a:r>
              <a:rPr lang="en-US" sz="1500" dirty="0" smtClean="0">
                <a:solidFill>
                  <a:prstClr val="black"/>
                </a:solidFill>
                <a:latin typeface="Arial"/>
                <a:cs typeface="Arial" charset="0"/>
              </a:rPr>
              <a:t>&amp; safety </a:t>
            </a:r>
            <a:r>
              <a:rPr lang="en-US" sz="1500" dirty="0">
                <a:solidFill>
                  <a:prstClr val="black"/>
                </a:solidFill>
                <a:latin typeface="Arial"/>
                <a:cs typeface="Arial" charset="0"/>
              </a:rPr>
              <a:t>for vertical lift vehicles</a:t>
            </a:r>
          </a:p>
          <a:p>
            <a:pPr marL="284163" indent="-284163" defTabSz="403225" eaLnBrk="1" hangingPunct="1">
              <a:spcBef>
                <a:spcPts val="900"/>
              </a:spcBef>
              <a:defRPr/>
            </a:pPr>
            <a:r>
              <a:rPr lang="en-US" sz="1600" b="1" i="1" dirty="0">
                <a:solidFill>
                  <a:srgbClr val="000000"/>
                </a:solidFill>
                <a:latin typeface="Arial" pitchFamily="34" charset="0"/>
                <a:ea typeface="ＭＳ Ｐゴシック" charset="0"/>
                <a:cs typeface="Arial" pitchFamily="34" charset="0"/>
              </a:rPr>
              <a:t>Advanced Composites Project (ACP</a:t>
            </a:r>
            <a:r>
              <a:rPr lang="en-US" sz="1600" b="1" i="1" dirty="0" smtClean="0">
                <a:solidFill>
                  <a:srgbClr val="000000"/>
                </a:solidFill>
                <a:latin typeface="Arial" pitchFamily="34" charset="0"/>
                <a:ea typeface="ＭＳ Ｐゴシック" charset="0"/>
                <a:cs typeface="Arial" pitchFamily="34" charset="0"/>
              </a:rPr>
              <a:t>) </a:t>
            </a:r>
            <a:r>
              <a:rPr lang="en-US" sz="1500" dirty="0">
                <a:solidFill>
                  <a:prstClr val="black"/>
                </a:solidFill>
                <a:latin typeface="Arial"/>
                <a:cs typeface="Arial" charset="0"/>
              </a:rPr>
              <a:t>Conducts research to reduce the timeline for certification of composite structures for </a:t>
            </a:r>
            <a:r>
              <a:rPr lang="en-US" sz="1500" dirty="0" smtClean="0">
                <a:solidFill>
                  <a:prstClr val="black"/>
                </a:solidFill>
                <a:latin typeface="Arial"/>
                <a:cs typeface="Arial" charset="0"/>
              </a:rPr>
              <a:t>aviation</a:t>
            </a:r>
            <a:endParaRPr lang="en-US" sz="1500" dirty="0">
              <a:solidFill>
                <a:prstClr val="black"/>
              </a:solidFill>
              <a:latin typeface="Arial"/>
              <a:cs typeface="Arial" charset="0"/>
            </a:endParaRPr>
          </a:p>
        </p:txBody>
      </p:sp>
      <p:sp>
        <p:nvSpPr>
          <p:cNvPr id="9" name="TextBox 1"/>
          <p:cNvSpPr txBox="1">
            <a:spLocks noChangeArrowheads="1"/>
          </p:cNvSpPr>
          <p:nvPr/>
        </p:nvSpPr>
        <p:spPr bwMode="auto">
          <a:xfrm>
            <a:off x="76200" y="1134070"/>
            <a:ext cx="6705600" cy="923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1800" b="1" dirty="0" smtClean="0">
                <a:solidFill>
                  <a:srgbClr val="000090"/>
                </a:solidFill>
                <a:cs typeface="Arial" charset="0"/>
              </a:rPr>
              <a:t>Cutting</a:t>
            </a:r>
            <a:r>
              <a:rPr lang="en-US" sz="1800" b="1" dirty="0" smtClean="0">
                <a:solidFill>
                  <a:srgbClr val="000090"/>
                </a:solidFill>
                <a:cs typeface="Arial" charset="0"/>
              </a:rPr>
              <a:t>-edge research </a:t>
            </a:r>
            <a:r>
              <a:rPr lang="en-US" sz="1800" b="1" dirty="0">
                <a:solidFill>
                  <a:srgbClr val="000090"/>
                </a:solidFill>
                <a:cs typeface="Arial" charset="0"/>
              </a:rPr>
              <a:t>that will </a:t>
            </a:r>
            <a:r>
              <a:rPr lang="en-US" sz="1800" b="1" dirty="0" smtClean="0">
                <a:solidFill>
                  <a:srgbClr val="000090"/>
                </a:solidFill>
                <a:cs typeface="Arial" charset="0"/>
              </a:rPr>
              <a:t>generate innovative concepts, technologies, capabilities &amp; knowledge </a:t>
            </a:r>
            <a:r>
              <a:rPr lang="en-US" sz="1800" b="1" dirty="0">
                <a:solidFill>
                  <a:srgbClr val="000090"/>
                </a:solidFill>
                <a:cs typeface="Arial" charset="0"/>
              </a:rPr>
              <a:t>to enable revolutionary advances for a wide range of air vehicles.</a:t>
            </a:r>
          </a:p>
        </p:txBody>
      </p:sp>
      <p:pic>
        <p:nvPicPr>
          <p:cNvPr id="10" name="Picture 9"/>
          <p:cNvPicPr>
            <a:picLocks noChangeAspect="1"/>
          </p:cNvPicPr>
          <p:nvPr/>
        </p:nvPicPr>
        <p:blipFill rotWithShape="1">
          <a:blip r:embed="rId2"/>
          <a:srcRect l="2461" b="4531"/>
          <a:stretch/>
        </p:blipFill>
        <p:spPr>
          <a:xfrm>
            <a:off x="6858000" y="1219200"/>
            <a:ext cx="2217738" cy="971174"/>
          </a:xfrm>
          <a:prstGeom prst="rect">
            <a:avLst/>
          </a:prstGeom>
          <a:ln>
            <a:noFill/>
          </a:ln>
          <a:effectLst>
            <a:outerShdw blurRad="50800" dist="38100" dir="2700000" algn="tl" rotWithShape="0">
              <a:prstClr val="black">
                <a:alpha val="40000"/>
              </a:prstClr>
            </a:outerShdw>
          </a:effectLst>
        </p:spPr>
      </p:pic>
      <p:pic>
        <p:nvPicPr>
          <p:cNvPr id="11" name="Picture 7" descr="depthcue4"/>
          <p:cNvPicPr>
            <a:picLocks noChangeAspect="1" noChangeArrowheads="1"/>
          </p:cNvPicPr>
          <p:nvPr/>
        </p:nvPicPr>
        <p:blipFill>
          <a:blip r:embed="rId3" cstate="print"/>
          <a:srcRect l="13173" t="7259" r="11688" b="4195"/>
          <a:stretch>
            <a:fillRect/>
          </a:stretch>
        </p:blipFill>
        <p:spPr bwMode="auto">
          <a:xfrm>
            <a:off x="7643062" y="2057400"/>
            <a:ext cx="1480618" cy="1735138"/>
          </a:xfrm>
          <a:prstGeom prst="rect">
            <a:avLst/>
          </a:prstGeom>
          <a:ln>
            <a:noFill/>
          </a:ln>
          <a:effectLst>
            <a:outerShdw blurRad="50800" dist="38100" dir="2700000" algn="tl" rotWithShape="0">
              <a:prstClr val="black">
                <a:alpha val="40000"/>
              </a:prstClr>
            </a:outerShdw>
          </a:effectLst>
        </p:spPr>
      </p:pic>
      <p:pic>
        <p:nvPicPr>
          <p:cNvPr id="14" name="Picture 13" descr="ARC Unitary2"/>
          <p:cNvPicPr>
            <a:picLocks noChangeAspect="1" noChangeArrowheads="1"/>
          </p:cNvPicPr>
          <p:nvPr/>
        </p:nvPicPr>
        <p:blipFill>
          <a:blip r:embed="rId4" cstate="screen"/>
          <a:srcRect/>
          <a:stretch>
            <a:fillRect/>
          </a:stretch>
        </p:blipFill>
        <p:spPr bwMode="auto">
          <a:xfrm>
            <a:off x="6019800" y="5527040"/>
            <a:ext cx="2121547" cy="1295400"/>
          </a:xfrm>
          <a:prstGeom prst="roundRect">
            <a:avLst/>
          </a:prstGeom>
          <a:noFill/>
          <a:ln w="9525">
            <a:noFill/>
            <a:miter lim="800000"/>
            <a:headEnd/>
            <a:tailEnd/>
          </a:ln>
          <a:effectLst>
            <a:outerShdw blurRad="50800" dist="38100" dir="2700000" algn="tl" rotWithShape="0">
              <a:prstClr val="black">
                <a:alpha val="40000"/>
              </a:prstClr>
            </a:outerShdw>
          </a:effectLst>
        </p:spPr>
      </p:pic>
      <p:pic>
        <p:nvPicPr>
          <p:cNvPr id="15" name="Picture 5" descr="skin-stiff-iso_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43600" y="2362200"/>
            <a:ext cx="1574665" cy="1143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a:srcRect l="14670" r="7699"/>
          <a:stretch/>
        </p:blipFill>
        <p:spPr>
          <a:xfrm>
            <a:off x="7559040" y="4648200"/>
            <a:ext cx="1584960" cy="1143000"/>
          </a:xfrm>
          <a:prstGeom prst="rect">
            <a:avLst/>
          </a:prstGeom>
          <a:effectLst>
            <a:outerShdw blurRad="50800" dist="38100" dir="2700000" algn="tl" rotWithShape="0">
              <a:prstClr val="black">
                <a:alpha val="40000"/>
              </a:prstClr>
            </a:outerShdw>
          </a:effectLst>
        </p:spPr>
      </p:pic>
      <p:sp>
        <p:nvSpPr>
          <p:cNvPr id="18" name="TextBox 20"/>
          <p:cNvSpPr txBox="1">
            <a:spLocks noChangeArrowheads="1"/>
          </p:cNvSpPr>
          <p:nvPr/>
        </p:nvSpPr>
        <p:spPr bwMode="auto">
          <a:xfrm>
            <a:off x="152400" y="4724400"/>
            <a:ext cx="6248400" cy="821382"/>
          </a:xfrm>
          <a:prstGeom prst="rect">
            <a:avLst/>
          </a:prstGeom>
          <a:noFill/>
          <a:ln w="9525">
            <a:noFill/>
            <a:miter lim="800000"/>
            <a:headEnd/>
            <a:tailEnd/>
          </a:ln>
        </p:spPr>
        <p:txBody>
          <a:bodyPr wrap="square" lIns="81922" tIns="40959" rIns="81922" bIns="40959">
            <a:spAutoFit/>
          </a:bodyPr>
          <a:lstStyle/>
          <a:p>
            <a:pPr marL="284163" indent="-284163" defTabSz="403225" eaLnBrk="1" hangingPunct="1">
              <a:spcBef>
                <a:spcPts val="900"/>
              </a:spcBef>
              <a:defRPr/>
            </a:pPr>
            <a:r>
              <a:rPr lang="en-US" sz="1600" b="1" i="1" dirty="0" smtClean="0">
                <a:solidFill>
                  <a:srgbClr val="000000"/>
                </a:solidFill>
                <a:latin typeface="Arial" pitchFamily="34" charset="0"/>
                <a:ea typeface="ＭＳ Ｐゴシック" charset="0"/>
                <a:cs typeface="Arial" pitchFamily="34" charset="0"/>
              </a:rPr>
              <a:t>Commercial Supersonics Technology Project (CST)  </a:t>
            </a:r>
            <a:r>
              <a:rPr lang="en-US" sz="1500" dirty="0">
                <a:solidFill>
                  <a:prstClr val="black"/>
                </a:solidFill>
                <a:latin typeface="Arial"/>
                <a:cs typeface="Arial" charset="0"/>
              </a:rPr>
              <a:t>Explores theoretical research for potential advanced capabilities </a:t>
            </a:r>
            <a:r>
              <a:rPr lang="en-US" sz="1500" dirty="0" smtClean="0">
                <a:solidFill>
                  <a:prstClr val="black"/>
                </a:solidFill>
                <a:latin typeface="Arial"/>
                <a:cs typeface="Arial" charset="0"/>
              </a:rPr>
              <a:t>&amp; configurations </a:t>
            </a:r>
            <a:r>
              <a:rPr lang="en-US" sz="1500" dirty="0">
                <a:solidFill>
                  <a:prstClr val="black"/>
                </a:solidFill>
                <a:latin typeface="Arial"/>
                <a:cs typeface="Arial" charset="0"/>
              </a:rPr>
              <a:t>for low boom supersonic aircraft. </a:t>
            </a:r>
            <a:endParaRPr lang="en-US" sz="1500" dirty="0">
              <a:solidFill>
                <a:srgbClr val="000000"/>
              </a:solidFill>
              <a:latin typeface="Arial" pitchFamily="34" charset="0"/>
              <a:ea typeface="ＭＳ Ｐゴシック" charset="0"/>
              <a:cs typeface="Arial" pitchFamily="34" charset="0"/>
            </a:endParaRPr>
          </a:p>
        </p:txBody>
      </p:sp>
      <p:sp>
        <p:nvSpPr>
          <p:cNvPr id="19" name="TextBox 20"/>
          <p:cNvSpPr txBox="1">
            <a:spLocks noChangeArrowheads="1"/>
          </p:cNvSpPr>
          <p:nvPr/>
        </p:nvSpPr>
        <p:spPr bwMode="auto">
          <a:xfrm>
            <a:off x="152400" y="5503083"/>
            <a:ext cx="5943600" cy="1021436"/>
          </a:xfrm>
          <a:prstGeom prst="rect">
            <a:avLst/>
          </a:prstGeom>
          <a:noFill/>
          <a:ln w="9525">
            <a:noFill/>
            <a:miter lim="800000"/>
            <a:headEnd/>
            <a:tailEnd/>
          </a:ln>
        </p:spPr>
        <p:txBody>
          <a:bodyPr wrap="square" lIns="81922" tIns="40959" rIns="81922" bIns="40959">
            <a:spAutoFit/>
          </a:bodyPr>
          <a:lstStyle/>
          <a:p>
            <a:pPr marL="284163" indent="-284163" defTabSz="403225" eaLnBrk="1" hangingPunct="1">
              <a:spcBef>
                <a:spcPts val="900"/>
              </a:spcBef>
              <a:defRPr/>
            </a:pPr>
            <a:r>
              <a:rPr lang="en-US" sz="1600" b="1" i="1" dirty="0" smtClean="0">
                <a:solidFill>
                  <a:srgbClr val="000000"/>
                </a:solidFill>
                <a:latin typeface="Arial" pitchFamily="34" charset="0"/>
                <a:ea typeface="ＭＳ Ｐゴシック" charset="0"/>
                <a:cs typeface="Arial" pitchFamily="34" charset="0"/>
              </a:rPr>
              <a:t>Aeronautical Evaluation &amp; Test Capabilities Project (AETC)  </a:t>
            </a:r>
            <a:r>
              <a:rPr lang="en-US" sz="1500" dirty="0">
                <a:solidFill>
                  <a:prstClr val="black"/>
                </a:solidFill>
                <a:latin typeface="Arial"/>
                <a:cs typeface="Arial" charset="0"/>
              </a:rPr>
              <a:t>Ensures the strategic availability, accessibility, </a:t>
            </a:r>
            <a:r>
              <a:rPr lang="en-US" sz="1500" dirty="0" smtClean="0">
                <a:solidFill>
                  <a:prstClr val="black"/>
                </a:solidFill>
                <a:latin typeface="Arial"/>
                <a:cs typeface="Arial" charset="0"/>
              </a:rPr>
              <a:t>&amp; capability </a:t>
            </a:r>
            <a:r>
              <a:rPr lang="en-US" sz="1500" dirty="0">
                <a:solidFill>
                  <a:prstClr val="black"/>
                </a:solidFill>
                <a:latin typeface="Arial"/>
                <a:cs typeface="Arial" charset="0"/>
              </a:rPr>
              <a:t>of a critical suite of aeronautics ground test facilities to meet Agency </a:t>
            </a:r>
            <a:r>
              <a:rPr lang="en-US" sz="1500" dirty="0" smtClean="0">
                <a:solidFill>
                  <a:prstClr val="black"/>
                </a:solidFill>
                <a:latin typeface="Arial"/>
                <a:cs typeface="Arial" charset="0"/>
              </a:rPr>
              <a:t>&amp; national </a:t>
            </a:r>
            <a:r>
              <a:rPr lang="en-US" sz="1500" dirty="0">
                <a:solidFill>
                  <a:prstClr val="black"/>
                </a:solidFill>
                <a:latin typeface="Arial"/>
                <a:cs typeface="Arial" charset="0"/>
              </a:rPr>
              <a:t>aeronautics testing needs</a:t>
            </a:r>
            <a:endParaRPr lang="en-US" sz="1500" dirty="0">
              <a:solidFill>
                <a:srgbClr val="000000"/>
              </a:solidFill>
              <a:latin typeface="Arial" pitchFamily="34" charset="0"/>
              <a:ea typeface="ＭＳ Ｐゴシック" charset="0"/>
              <a:cs typeface="Arial" pitchFamily="34" charset="0"/>
            </a:endParaRPr>
          </a:p>
        </p:txBody>
      </p:sp>
      <p:pic>
        <p:nvPicPr>
          <p:cNvPr id="12" name="Picture 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72200" y="3657600"/>
            <a:ext cx="1619554" cy="1295400"/>
          </a:xfrm>
          <a:prstGeom prst="rect">
            <a:avLst/>
          </a:prstGeom>
          <a:ln>
            <a:noFill/>
          </a:ln>
          <a:effectLst>
            <a:outerShdw blurRad="50800" dist="38100" dir="2700000" algn="tl" rotWithShape="0">
              <a:prstClr val="black">
                <a:alpha val="40000"/>
              </a:prstClr>
            </a:outerShdw>
          </a:effectLst>
        </p:spPr>
      </p:pic>
      <p:sp>
        <p:nvSpPr>
          <p:cNvPr id="20" name="Slide Number Placeholder 3"/>
          <p:cNvSpPr>
            <a:spLocks noGrp="1"/>
          </p:cNvSpPr>
          <p:nvPr>
            <p:ph type="sldNum" sz="quarter" idx="12"/>
          </p:nvPr>
        </p:nvSpPr>
        <p:spPr>
          <a:xfrm>
            <a:off x="6553200" y="6356350"/>
            <a:ext cx="2133600" cy="365125"/>
          </a:xfrm>
        </p:spPr>
        <p:txBody>
          <a:bodyPr/>
          <a:lstStyle/>
          <a:p>
            <a:fld id="{58030D11-CCA4-49F1-88EA-66021C91F285}"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1882144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7"/>
          <p:cNvSpPr>
            <a:spLocks noGrp="1"/>
          </p:cNvSpPr>
          <p:nvPr>
            <p:ph type="title"/>
          </p:nvPr>
        </p:nvSpPr>
        <p:spPr>
          <a:xfrm>
            <a:off x="1269444" y="106926"/>
            <a:ext cx="7807395" cy="835275"/>
          </a:xfrm>
        </p:spPr>
        <p:txBody>
          <a:bodyPr>
            <a:noAutofit/>
          </a:bodyPr>
          <a:lstStyle/>
          <a:p>
            <a:r>
              <a:rPr lang="en-US" dirty="0" smtClean="0">
                <a:latin typeface="+mn-lt"/>
                <a:cs typeface="Helvetica" charset="0"/>
              </a:rPr>
              <a:t>Airspace </a:t>
            </a:r>
            <a:r>
              <a:rPr lang="en-US" dirty="0" smtClean="0">
                <a:latin typeface="+mn-lt"/>
                <a:cs typeface="Helvetica" charset="0"/>
              </a:rPr>
              <a:t>Operations and Safety </a:t>
            </a:r>
            <a:r>
              <a:rPr lang="en-US" dirty="0" smtClean="0">
                <a:latin typeface="+mn-lt"/>
                <a:cs typeface="Helvetica" charset="0"/>
              </a:rPr>
              <a:t>Program </a:t>
            </a:r>
            <a:endParaRPr lang="en-US" dirty="0" smtClean="0">
              <a:latin typeface="+mn-lt"/>
              <a:cs typeface="Helvetica" charset="0"/>
            </a:endParaRPr>
          </a:p>
        </p:txBody>
      </p:sp>
      <p:sp>
        <p:nvSpPr>
          <p:cNvPr id="21" name="TextBox 20"/>
          <p:cNvSpPr txBox="1"/>
          <p:nvPr/>
        </p:nvSpPr>
        <p:spPr>
          <a:xfrm>
            <a:off x="1170263" y="1051855"/>
            <a:ext cx="6319003" cy="646331"/>
          </a:xfrm>
          <a:prstGeom prst="rect">
            <a:avLst/>
          </a:prstGeom>
          <a:noFill/>
        </p:spPr>
        <p:txBody>
          <a:bodyPr wrap="square" rtlCol="0">
            <a:spAutoFit/>
          </a:bodyPr>
          <a:lstStyle/>
          <a:p>
            <a:pPr defTabSz="457200" eaLnBrk="1" fontAlgn="auto" hangingPunct="1">
              <a:spcBef>
                <a:spcPts val="0"/>
              </a:spcBef>
              <a:spcAft>
                <a:spcPts val="0"/>
              </a:spcAft>
            </a:pPr>
            <a:r>
              <a:rPr lang="en-US" sz="1800" dirty="0">
                <a:solidFill>
                  <a:prstClr val="black"/>
                </a:solidFill>
                <a:latin typeface="Arial"/>
                <a:cs typeface="Arial"/>
              </a:rPr>
              <a:t>This program integrates the Airspace Systems Program and </a:t>
            </a:r>
            <a:r>
              <a:rPr lang="en-US" sz="1800" dirty="0" smtClean="0">
                <a:solidFill>
                  <a:prstClr val="black"/>
                </a:solidFill>
                <a:latin typeface="Arial"/>
                <a:cs typeface="Arial"/>
              </a:rPr>
              <a:t>Aviation System Program system safety work </a:t>
            </a:r>
            <a:endParaRPr lang="en-US" sz="1800" dirty="0">
              <a:solidFill>
                <a:prstClr val="black"/>
              </a:solidFill>
              <a:latin typeface="Arial"/>
              <a:cs typeface="Arial"/>
            </a:endParaRPr>
          </a:p>
        </p:txBody>
      </p:sp>
      <p:grpSp>
        <p:nvGrpSpPr>
          <p:cNvPr id="3" name="Group 2"/>
          <p:cNvGrpSpPr/>
          <p:nvPr/>
        </p:nvGrpSpPr>
        <p:grpSpPr>
          <a:xfrm>
            <a:off x="-105450" y="1674287"/>
            <a:ext cx="9097049" cy="5056475"/>
            <a:chOff x="26296" y="1651122"/>
            <a:chExt cx="8889104" cy="5256284"/>
          </a:xfrm>
        </p:grpSpPr>
        <p:grpSp>
          <p:nvGrpSpPr>
            <p:cNvPr id="2" name="Group 1"/>
            <p:cNvGrpSpPr/>
            <p:nvPr/>
          </p:nvGrpSpPr>
          <p:grpSpPr>
            <a:xfrm>
              <a:off x="304800" y="1651122"/>
              <a:ext cx="8610600" cy="5256284"/>
              <a:chOff x="-6350" y="970156"/>
              <a:chExt cx="9150350" cy="5937250"/>
            </a:xfrm>
          </p:grpSpPr>
          <p:pic>
            <p:nvPicPr>
              <p:cNvPr id="36" name="Picture 35" descr="HiRes.jpg"/>
              <p:cNvPicPr>
                <a:picLocks noChangeAspect="1"/>
              </p:cNvPicPr>
              <p:nvPr/>
            </p:nvPicPr>
            <p:blipFill rotWithShape="1">
              <a:blip r:embed="rId3" cstate="print">
                <a:alphaModFix amt="18000"/>
                <a:extLst>
                  <a:ext uri="{28A0092B-C50C-407E-A947-70E740481C1C}">
                    <a14:useLocalDpi xmlns:a14="http://schemas.microsoft.com/office/drawing/2010/main"/>
                  </a:ext>
                </a:extLst>
              </a:blip>
              <a:srcRect/>
              <a:stretch/>
            </p:blipFill>
            <p:spPr>
              <a:xfrm>
                <a:off x="0" y="970156"/>
                <a:ext cx="9144000" cy="5937250"/>
              </a:xfrm>
              <a:prstGeom prst="rect">
                <a:avLst/>
              </a:prstGeom>
            </p:spPr>
          </p:pic>
          <p:pic>
            <p:nvPicPr>
              <p:cNvPr id="38" name="Picture 37" descr="corner_titl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50" y="970157"/>
                <a:ext cx="1963694" cy="2006600"/>
              </a:xfrm>
              <a:prstGeom prst="rect">
                <a:avLst/>
              </a:prstGeom>
            </p:spPr>
          </p:pic>
          <p:sp>
            <p:nvSpPr>
              <p:cNvPr id="39" name="Oval 38"/>
              <p:cNvSpPr/>
              <p:nvPr/>
            </p:nvSpPr>
            <p:spPr>
              <a:xfrm>
                <a:off x="6388100" y="2711450"/>
                <a:ext cx="2603500" cy="2603500"/>
              </a:xfrm>
              <a:prstGeom prst="ellipse">
                <a:avLst/>
              </a:prstGeom>
              <a:solidFill>
                <a:sysClr val="windowText" lastClr="000000">
                  <a:lumMod val="75000"/>
                  <a:lumOff val="25000"/>
                </a:sysClr>
              </a:solidFill>
              <a:ln w="9525"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Arial"/>
                </a:endParaRPr>
              </a:p>
            </p:txBody>
          </p:sp>
          <p:sp>
            <p:nvSpPr>
              <p:cNvPr id="40" name="TextBox 39"/>
              <p:cNvSpPr txBox="1"/>
              <p:nvPr/>
            </p:nvSpPr>
            <p:spPr>
              <a:xfrm>
                <a:off x="6770235" y="3064773"/>
                <a:ext cx="2040898" cy="1978596"/>
              </a:xfrm>
              <a:prstGeom prst="rect">
                <a:avLst/>
              </a:prstGeom>
              <a:noFill/>
            </p:spPr>
            <p:txBody>
              <a:bodyPr wrap="square" rtlCol="0">
                <a:spAutoFit/>
              </a:bodyPr>
              <a:lstStyle/>
              <a:p>
                <a:pPr algn="ctr" defTabSz="457200" eaLnBrk="1" fontAlgn="auto" hangingPunct="1">
                  <a:spcBef>
                    <a:spcPts val="0"/>
                  </a:spcBef>
                  <a:spcAft>
                    <a:spcPts val="0"/>
                  </a:spcAft>
                </a:pPr>
                <a:r>
                  <a:rPr lang="en-US" sz="1150" dirty="0" smtClean="0">
                    <a:solidFill>
                      <a:prstClr val="white"/>
                    </a:solidFill>
                    <a:latin typeface="Arial"/>
                  </a:rPr>
                  <a:t>Continues Airspace </a:t>
                </a:r>
                <a:r>
                  <a:rPr lang="en-US" sz="1150" dirty="0">
                    <a:solidFill>
                      <a:prstClr val="white"/>
                    </a:solidFill>
                    <a:latin typeface="Arial"/>
                  </a:rPr>
                  <a:t>Systems Program </a:t>
                </a:r>
                <a:r>
                  <a:rPr lang="en-US" sz="1150" dirty="0" smtClean="0">
                    <a:solidFill>
                      <a:prstClr val="white"/>
                    </a:solidFill>
                    <a:latin typeface="Arial"/>
                  </a:rPr>
                  <a:t>research, and the </a:t>
                </a:r>
                <a:r>
                  <a:rPr lang="en-US" sz="1150" dirty="0">
                    <a:solidFill>
                      <a:prstClr val="white"/>
                    </a:solidFill>
                    <a:latin typeface="Arial"/>
                  </a:rPr>
                  <a:t>aircraft state awareness research and system wide safety research that was previously conducted within the Aviation Safety Program</a:t>
                </a:r>
                <a:r>
                  <a:rPr lang="en-US" sz="1150" dirty="0" smtClean="0">
                    <a:solidFill>
                      <a:prstClr val="white"/>
                    </a:solidFill>
                    <a:latin typeface="Arial"/>
                  </a:rPr>
                  <a:t>.</a:t>
                </a:r>
                <a:endParaRPr lang="en-US" sz="1150" dirty="0" smtClean="0">
                  <a:solidFill>
                    <a:prstClr val="white"/>
                  </a:solidFill>
                  <a:latin typeface="Arial" pitchFamily="34" charset="0"/>
                  <a:cs typeface="Arial" pitchFamily="34" charset="0"/>
                </a:endParaRPr>
              </a:p>
            </p:txBody>
          </p:sp>
          <p:sp>
            <p:nvSpPr>
              <p:cNvPr id="41" name="Oval 40"/>
              <p:cNvSpPr/>
              <p:nvPr/>
            </p:nvSpPr>
            <p:spPr>
              <a:xfrm>
                <a:off x="3810000" y="1085850"/>
                <a:ext cx="3143250" cy="3143250"/>
              </a:xfrm>
              <a:prstGeom prst="ellipse">
                <a:avLst/>
              </a:prstGeom>
              <a:solidFill>
                <a:srgbClr val="4BACC6">
                  <a:lumMod val="60000"/>
                  <a:lumOff val="40000"/>
                </a:srgbClr>
              </a:soli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Arial"/>
                </a:endParaRPr>
              </a:p>
            </p:txBody>
          </p:sp>
          <p:sp>
            <p:nvSpPr>
              <p:cNvPr id="42" name="TextBox 41"/>
              <p:cNvSpPr txBox="1"/>
              <p:nvPr/>
            </p:nvSpPr>
            <p:spPr>
              <a:xfrm>
                <a:off x="4122511" y="1215956"/>
                <a:ext cx="2561121" cy="2873030"/>
              </a:xfrm>
              <a:prstGeom prst="rect">
                <a:avLst/>
              </a:prstGeom>
              <a:noFill/>
            </p:spPr>
            <p:txBody>
              <a:bodyPr wrap="square" rtlCol="0">
                <a:spAutoFit/>
              </a:bodyPr>
              <a:lstStyle/>
              <a:p>
                <a:pPr algn="ctr" defTabSz="457200" eaLnBrk="1" fontAlgn="auto" hangingPunct="1">
                  <a:spcBef>
                    <a:spcPts val="0"/>
                  </a:spcBef>
                  <a:spcAft>
                    <a:spcPts val="0"/>
                  </a:spcAft>
                </a:pPr>
                <a:r>
                  <a:rPr lang="en-US" sz="1200" dirty="0" smtClean="0">
                    <a:solidFill>
                      <a:prstClr val="black">
                        <a:lumMod val="75000"/>
                        <a:lumOff val="25000"/>
                      </a:prstClr>
                    </a:solidFill>
                    <a:latin typeface="Arial"/>
                  </a:rPr>
                  <a:t>Develops </a:t>
                </a:r>
                <a:r>
                  <a:rPr lang="en-US" sz="1200" dirty="0">
                    <a:solidFill>
                      <a:prstClr val="black">
                        <a:lumMod val="75000"/>
                        <a:lumOff val="25000"/>
                      </a:prstClr>
                    </a:solidFill>
                    <a:latin typeface="Arial"/>
                  </a:rPr>
                  <a:t>and explores </a:t>
                </a:r>
                <a:r>
                  <a:rPr lang="en-US" sz="1200" dirty="0" smtClean="0">
                    <a:solidFill>
                      <a:prstClr val="black">
                        <a:lumMod val="75000"/>
                        <a:lumOff val="25000"/>
                      </a:prstClr>
                    </a:solidFill>
                    <a:latin typeface="Arial"/>
                  </a:rPr>
                  <a:t/>
                </a:r>
                <a:br>
                  <a:rPr lang="en-US" sz="1200" dirty="0" smtClean="0">
                    <a:solidFill>
                      <a:prstClr val="black">
                        <a:lumMod val="75000"/>
                        <a:lumOff val="25000"/>
                      </a:prstClr>
                    </a:solidFill>
                    <a:latin typeface="Arial"/>
                  </a:rPr>
                </a:br>
                <a:r>
                  <a:rPr lang="en-US" sz="1200" dirty="0" smtClean="0">
                    <a:solidFill>
                      <a:prstClr val="black">
                        <a:lumMod val="75000"/>
                        <a:lumOff val="25000"/>
                      </a:prstClr>
                    </a:solidFill>
                    <a:latin typeface="Arial"/>
                  </a:rPr>
                  <a:t>fundamental concepts</a:t>
                </a:r>
                <a:r>
                  <a:rPr lang="en-US" sz="1200" dirty="0">
                    <a:solidFill>
                      <a:prstClr val="black">
                        <a:lumMod val="75000"/>
                        <a:lumOff val="25000"/>
                      </a:prstClr>
                    </a:solidFill>
                    <a:latin typeface="Arial"/>
                  </a:rPr>
                  <a:t>, algorithms, and technologies to increase throughput and efficiency of the National Airspace System </a:t>
                </a:r>
                <a:r>
                  <a:rPr lang="en-US" sz="1200" dirty="0" smtClean="0">
                    <a:solidFill>
                      <a:prstClr val="black">
                        <a:lumMod val="75000"/>
                        <a:lumOff val="25000"/>
                      </a:prstClr>
                    </a:solidFill>
                    <a:latin typeface="Arial"/>
                  </a:rPr>
                  <a:t>safely</a:t>
                </a:r>
                <a:r>
                  <a:rPr lang="en-US" sz="1200" dirty="0">
                    <a:solidFill>
                      <a:prstClr val="black">
                        <a:lumMod val="75000"/>
                        <a:lumOff val="25000"/>
                      </a:prstClr>
                    </a:solidFill>
                    <a:latin typeface="Arial"/>
                  </a:rPr>
                  <a:t>. </a:t>
                </a:r>
                <a:endParaRPr lang="en-US" sz="1200" dirty="0" smtClean="0">
                  <a:solidFill>
                    <a:prstClr val="black">
                      <a:lumMod val="75000"/>
                      <a:lumOff val="25000"/>
                    </a:prstClr>
                  </a:solidFill>
                  <a:latin typeface="Arial"/>
                </a:endParaRPr>
              </a:p>
              <a:p>
                <a:pPr algn="ctr" defTabSz="457200" eaLnBrk="1" fontAlgn="auto" hangingPunct="1">
                  <a:spcBef>
                    <a:spcPts val="0"/>
                  </a:spcBef>
                  <a:spcAft>
                    <a:spcPts val="0"/>
                  </a:spcAft>
                </a:pPr>
                <a:endParaRPr lang="en-US" sz="900" dirty="0" smtClean="0">
                  <a:solidFill>
                    <a:prstClr val="black">
                      <a:lumMod val="75000"/>
                      <a:lumOff val="25000"/>
                    </a:prstClr>
                  </a:solidFill>
                  <a:latin typeface="Arial"/>
                </a:endParaRPr>
              </a:p>
              <a:p>
                <a:pPr algn="ctr" defTabSz="457200" eaLnBrk="1" fontAlgn="auto" hangingPunct="1">
                  <a:spcBef>
                    <a:spcPts val="0"/>
                  </a:spcBef>
                  <a:spcAft>
                    <a:spcPts val="0"/>
                  </a:spcAft>
                </a:pPr>
                <a:r>
                  <a:rPr lang="en-US" sz="1200" dirty="0" smtClean="0">
                    <a:solidFill>
                      <a:prstClr val="black">
                        <a:lumMod val="75000"/>
                        <a:lumOff val="25000"/>
                      </a:prstClr>
                    </a:solidFill>
                    <a:latin typeface="Arial"/>
                  </a:rPr>
                  <a:t>Provides </a:t>
                </a:r>
                <a:r>
                  <a:rPr lang="en-US" sz="1200" dirty="0">
                    <a:solidFill>
                      <a:prstClr val="black">
                        <a:lumMod val="75000"/>
                        <a:lumOff val="25000"/>
                      </a:prstClr>
                    </a:solidFill>
                    <a:latin typeface="Arial"/>
                  </a:rPr>
                  <a:t>knowledge, concepts, and methods to the aviation community to manage increasing complexity in the design and operation of vehicles and the </a:t>
                </a:r>
                <a:r>
                  <a:rPr lang="en-US" sz="1200" dirty="0" smtClean="0">
                    <a:solidFill>
                      <a:prstClr val="black">
                        <a:lumMod val="75000"/>
                        <a:lumOff val="25000"/>
                      </a:prstClr>
                    </a:solidFill>
                    <a:latin typeface="Arial"/>
                  </a:rPr>
                  <a:t>air </a:t>
                </a:r>
                <a:r>
                  <a:rPr lang="en-US" sz="1200" dirty="0">
                    <a:solidFill>
                      <a:prstClr val="black">
                        <a:lumMod val="75000"/>
                        <a:lumOff val="25000"/>
                      </a:prstClr>
                    </a:solidFill>
                    <a:latin typeface="Arial"/>
                  </a:rPr>
                  <a:t>transportation system. </a:t>
                </a:r>
                <a:endParaRPr lang="en-US" sz="1200" dirty="0" smtClean="0">
                  <a:solidFill>
                    <a:prstClr val="black">
                      <a:lumMod val="75000"/>
                      <a:lumOff val="25000"/>
                    </a:prstClr>
                  </a:solidFill>
                  <a:latin typeface="Arial" pitchFamily="34" charset="0"/>
                  <a:cs typeface="Arial" pitchFamily="34" charset="0"/>
                </a:endParaRPr>
              </a:p>
            </p:txBody>
          </p:sp>
          <p:pic>
            <p:nvPicPr>
              <p:cNvPr id="43" name="Picture 42" descr="seat_belt_sm.png"/>
              <p:cNvPicPr>
                <a:picLocks noChangeAspect="1"/>
              </p:cNvPicPr>
              <p:nvPr/>
            </p:nvPicPr>
            <p:blipFill>
              <a:blip r:embed="rId5">
                <a:alphaModFix/>
                <a:extLst>
                  <a:ext uri="{28A0092B-C50C-407E-A947-70E740481C1C}">
                    <a14:useLocalDpi xmlns:a14="http://schemas.microsoft.com/office/drawing/2010/main"/>
                  </a:ext>
                </a:extLst>
              </a:blip>
              <a:stretch>
                <a:fillRect/>
              </a:stretch>
            </p:blipFill>
            <p:spPr>
              <a:xfrm>
                <a:off x="0" y="4673600"/>
                <a:ext cx="9144000" cy="2025315"/>
              </a:xfrm>
              <a:prstGeom prst="rect">
                <a:avLst/>
              </a:prstGeom>
            </p:spPr>
          </p:pic>
          <p:pic>
            <p:nvPicPr>
              <p:cNvPr id="44" name="Picture 43" descr="realistic_plane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056696">
                <a:off x="619706" y="2692401"/>
                <a:ext cx="2658006" cy="744743"/>
              </a:xfrm>
              <a:prstGeom prst="rect">
                <a:avLst/>
              </a:prstGeom>
            </p:spPr>
          </p:pic>
          <p:pic>
            <p:nvPicPr>
              <p:cNvPr id="45" name="Picture 44" descr="realistic_plane1.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316872">
                <a:off x="7169151" y="1679379"/>
                <a:ext cx="1397000" cy="341446"/>
              </a:xfrm>
              <a:prstGeom prst="rect">
                <a:avLst/>
              </a:prstGeom>
            </p:spPr>
          </p:pic>
          <p:sp>
            <p:nvSpPr>
              <p:cNvPr id="46" name="Oval 45"/>
              <p:cNvSpPr/>
              <p:nvPr/>
            </p:nvSpPr>
            <p:spPr>
              <a:xfrm>
                <a:off x="3061418" y="1504950"/>
                <a:ext cx="1149350" cy="1149350"/>
              </a:xfrm>
              <a:prstGeom prst="ellipse">
                <a:avLst/>
              </a:prstGeom>
              <a:solidFill>
                <a:sysClr val="windowText" lastClr="000000">
                  <a:lumMod val="75000"/>
                  <a:lumOff val="25000"/>
                </a:sysClr>
              </a:solidFill>
              <a:ln w="9525"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Arial"/>
                </a:endParaRPr>
              </a:p>
            </p:txBody>
          </p:sp>
          <p:sp>
            <p:nvSpPr>
              <p:cNvPr id="47" name="TextBox 46"/>
              <p:cNvSpPr txBox="1"/>
              <p:nvPr/>
            </p:nvSpPr>
            <p:spPr>
              <a:xfrm>
                <a:off x="3131268" y="1651000"/>
                <a:ext cx="990600" cy="830997"/>
              </a:xfrm>
              <a:prstGeom prst="rect">
                <a:avLst/>
              </a:prstGeom>
              <a:noFill/>
            </p:spPr>
            <p:txBody>
              <a:bodyPr wrap="square" rtlCol="0">
                <a:spAutoFit/>
              </a:bodyPr>
              <a:lstStyle/>
              <a:p>
                <a:pPr algn="ctr" defTabSz="457200" eaLnBrk="1" fontAlgn="auto" hangingPunct="1">
                  <a:spcBef>
                    <a:spcPts val="0"/>
                  </a:spcBef>
                  <a:spcAft>
                    <a:spcPts val="0"/>
                  </a:spcAft>
                </a:pPr>
                <a:r>
                  <a:rPr lang="en-US" sz="1200" dirty="0" smtClean="0">
                    <a:solidFill>
                      <a:srgbClr val="4BACC6">
                        <a:lumMod val="60000"/>
                        <a:lumOff val="40000"/>
                      </a:srgbClr>
                    </a:solidFill>
                    <a:latin typeface="Arial" pitchFamily="34" charset="0"/>
                    <a:cs typeface="Arial" pitchFamily="34" charset="0"/>
                  </a:rPr>
                  <a:t>Airspace Operations and Safety Program</a:t>
                </a:r>
              </a:p>
            </p:txBody>
          </p:sp>
          <p:sp>
            <p:nvSpPr>
              <p:cNvPr id="48" name="TextBox 47"/>
              <p:cNvSpPr txBox="1"/>
              <p:nvPr/>
            </p:nvSpPr>
            <p:spPr>
              <a:xfrm>
                <a:off x="-1563" y="3392412"/>
                <a:ext cx="3489162" cy="1409410"/>
              </a:xfrm>
              <a:prstGeom prst="rect">
                <a:avLst/>
              </a:prstGeom>
              <a:noFill/>
            </p:spPr>
            <p:txBody>
              <a:bodyPr wrap="square" rtlCol="0">
                <a:spAutoFit/>
              </a:bodyPr>
              <a:lstStyle/>
              <a:p>
                <a:pPr defTabSz="457200" eaLnBrk="1" fontAlgn="auto" hangingPunct="1">
                  <a:spcBef>
                    <a:spcPts val="0"/>
                  </a:spcBef>
                  <a:spcAft>
                    <a:spcPts val="0"/>
                  </a:spcAft>
                </a:pPr>
                <a:r>
                  <a:rPr lang="en-US" sz="1600" b="1" dirty="0" smtClean="0">
                    <a:solidFill>
                      <a:prstClr val="black">
                        <a:lumMod val="75000"/>
                        <a:lumOff val="25000"/>
                      </a:prstClr>
                    </a:solidFill>
                    <a:latin typeface="Arial"/>
                  </a:rPr>
                  <a:t>Projects</a:t>
                </a:r>
                <a:endParaRPr lang="en-US" sz="1400" b="1" dirty="0" smtClean="0">
                  <a:solidFill>
                    <a:prstClr val="black">
                      <a:lumMod val="75000"/>
                      <a:lumOff val="25000"/>
                    </a:prstClr>
                  </a:solidFill>
                  <a:latin typeface="Arial"/>
                </a:endParaRPr>
              </a:p>
              <a:p>
                <a:pPr marL="171450" indent="-171450" defTabSz="457200" eaLnBrk="1" fontAlgn="auto" hangingPunct="1">
                  <a:spcBef>
                    <a:spcPts val="0"/>
                  </a:spcBef>
                  <a:spcAft>
                    <a:spcPts val="0"/>
                  </a:spcAft>
                  <a:buFont typeface="Arial"/>
                  <a:buChar char="•"/>
                </a:pPr>
                <a:r>
                  <a:rPr lang="en-US" sz="1400" dirty="0" smtClean="0">
                    <a:solidFill>
                      <a:prstClr val="black">
                        <a:lumMod val="75000"/>
                        <a:lumOff val="25000"/>
                      </a:prstClr>
                    </a:solidFill>
                    <a:latin typeface="Arial" pitchFamily="34" charset="0"/>
                    <a:cs typeface="Arial" pitchFamily="34" charset="0"/>
                  </a:rPr>
                  <a:t>Airspace Technology Demonstrations</a:t>
                </a:r>
                <a:endParaRPr lang="en-US" sz="1400" dirty="0">
                  <a:solidFill>
                    <a:prstClr val="black">
                      <a:lumMod val="75000"/>
                      <a:lumOff val="25000"/>
                    </a:prstClr>
                  </a:solidFill>
                  <a:latin typeface="Arial" pitchFamily="34" charset="0"/>
                  <a:cs typeface="Arial" pitchFamily="34" charset="0"/>
                </a:endParaRPr>
              </a:p>
              <a:p>
                <a:pPr marL="171450" indent="-171450" defTabSz="457200" eaLnBrk="1" fontAlgn="auto" hangingPunct="1">
                  <a:spcBef>
                    <a:spcPts val="0"/>
                  </a:spcBef>
                  <a:spcAft>
                    <a:spcPts val="0"/>
                  </a:spcAft>
                  <a:buFont typeface="Arial"/>
                  <a:buChar char="•"/>
                </a:pPr>
                <a:r>
                  <a:rPr lang="en-US" sz="1400" dirty="0" smtClean="0">
                    <a:solidFill>
                      <a:prstClr val="black">
                        <a:lumMod val="75000"/>
                        <a:lumOff val="25000"/>
                      </a:prstClr>
                    </a:solidFill>
                    <a:latin typeface="Arial" pitchFamily="34" charset="0"/>
                    <a:cs typeface="Arial" pitchFamily="34" charset="0"/>
                  </a:rPr>
                  <a:t>SMART NAS </a:t>
                </a:r>
                <a:r>
                  <a:rPr lang="en-US" sz="1400" dirty="0" err="1" smtClean="0">
                    <a:solidFill>
                      <a:prstClr val="black">
                        <a:lumMod val="75000"/>
                        <a:lumOff val="25000"/>
                      </a:prstClr>
                    </a:solidFill>
                    <a:latin typeface="Arial" pitchFamily="34" charset="0"/>
                    <a:cs typeface="Arial" pitchFamily="34" charset="0"/>
                  </a:rPr>
                  <a:t>Testbed</a:t>
                </a:r>
                <a:r>
                  <a:rPr lang="en-US" sz="1400" dirty="0" smtClean="0">
                    <a:solidFill>
                      <a:prstClr val="black">
                        <a:lumMod val="75000"/>
                        <a:lumOff val="25000"/>
                      </a:prstClr>
                    </a:solidFill>
                    <a:latin typeface="Arial" pitchFamily="34" charset="0"/>
                    <a:cs typeface="Arial" pitchFamily="34" charset="0"/>
                  </a:rPr>
                  <a:t> for Safe </a:t>
                </a:r>
                <a:br>
                  <a:rPr lang="en-US" sz="1400" dirty="0" smtClean="0">
                    <a:solidFill>
                      <a:prstClr val="black">
                        <a:lumMod val="75000"/>
                        <a:lumOff val="25000"/>
                      </a:prstClr>
                    </a:solidFill>
                    <a:latin typeface="Arial" pitchFamily="34" charset="0"/>
                    <a:cs typeface="Arial" pitchFamily="34" charset="0"/>
                  </a:rPr>
                </a:br>
                <a:r>
                  <a:rPr lang="en-US" sz="1400" dirty="0" smtClean="0">
                    <a:solidFill>
                      <a:prstClr val="black">
                        <a:lumMod val="75000"/>
                        <a:lumOff val="25000"/>
                      </a:prstClr>
                    </a:solidFill>
                    <a:latin typeface="Arial" pitchFamily="34" charset="0"/>
                    <a:cs typeface="Arial" pitchFamily="34" charset="0"/>
                  </a:rPr>
                  <a:t>Trajectory-Based Operations</a:t>
                </a:r>
                <a:endParaRPr lang="en-US" sz="1400" dirty="0">
                  <a:solidFill>
                    <a:prstClr val="black">
                      <a:lumMod val="75000"/>
                      <a:lumOff val="25000"/>
                    </a:prstClr>
                  </a:solidFill>
                  <a:latin typeface="Arial" pitchFamily="34" charset="0"/>
                  <a:cs typeface="Arial" pitchFamily="34" charset="0"/>
                </a:endParaRPr>
              </a:p>
              <a:p>
                <a:pPr marL="171450" indent="-171450" defTabSz="457200" eaLnBrk="1" fontAlgn="auto" hangingPunct="1">
                  <a:spcBef>
                    <a:spcPts val="0"/>
                  </a:spcBef>
                  <a:spcAft>
                    <a:spcPts val="0"/>
                  </a:spcAft>
                  <a:buFont typeface="Arial"/>
                  <a:buChar char="•"/>
                </a:pPr>
                <a:r>
                  <a:rPr lang="en-US" sz="1400" dirty="0" smtClean="0">
                    <a:solidFill>
                      <a:prstClr val="black">
                        <a:lumMod val="75000"/>
                        <a:lumOff val="25000"/>
                      </a:prstClr>
                    </a:solidFill>
                    <a:latin typeface="Arial" pitchFamily="34" charset="0"/>
                    <a:cs typeface="Arial" pitchFamily="34" charset="0"/>
                  </a:rPr>
                  <a:t>Safe Autonomous System Operations</a:t>
                </a:r>
              </a:p>
            </p:txBody>
          </p:sp>
        </p:grpSp>
        <p:sp>
          <p:nvSpPr>
            <p:cNvPr id="49" name="Title 1"/>
            <p:cNvSpPr txBox="1">
              <a:spLocks/>
            </p:cNvSpPr>
            <p:nvPr/>
          </p:nvSpPr>
          <p:spPr bwMode="auto">
            <a:xfrm rot="19075743">
              <a:off x="26296" y="2180256"/>
              <a:ext cx="2130180" cy="4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3200" kern="1200">
                  <a:solidFill>
                    <a:srgbClr val="595959"/>
                  </a:solidFill>
                  <a:latin typeface="Helvetica"/>
                  <a:ea typeface="ヒラギノ角ゴ Pro W3" charset="-128"/>
                  <a:cs typeface="Helvetica"/>
                </a:defRPr>
              </a:lvl1pPr>
              <a:lvl2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2pPr>
              <a:lvl3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3pPr>
              <a:lvl4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4pPr>
              <a:lvl5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5pPr>
              <a:lvl6pPr marL="4572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defTabSz="457200"/>
              <a:r>
                <a:rPr lang="en-US" sz="2000" b="1" dirty="0" smtClean="0">
                  <a:solidFill>
                    <a:prstClr val="white"/>
                  </a:solidFill>
                </a:rPr>
                <a:t>Mission Program</a:t>
              </a:r>
              <a:endParaRPr lang="en-US" sz="2000" b="1" dirty="0">
                <a:solidFill>
                  <a:prstClr val="white"/>
                </a:solidFill>
              </a:endParaRPr>
            </a:p>
          </p:txBody>
        </p:sp>
      </p:grpSp>
      <p:sp>
        <p:nvSpPr>
          <p:cNvPr id="20" name="Rectangle 15"/>
          <p:cNvSpPr>
            <a:spLocks noGrp="1" noChangeArrowheads="1"/>
          </p:cNvSpPr>
          <p:nvPr>
            <p:ph type="sldNum" sz="quarter" idx="11"/>
          </p:nvPr>
        </p:nvSpPr>
        <p:spPr>
          <a:xfrm>
            <a:off x="8458200" y="6392863"/>
            <a:ext cx="412750" cy="388937"/>
          </a:xfrm>
        </p:spPr>
        <p:txBody>
          <a:bodyPr/>
          <a:lstStyle>
            <a:lvl1pPr>
              <a:defRPr sz="1200" b="1">
                <a:solidFill>
                  <a:schemeClr val="tx1"/>
                </a:solidFill>
                <a:latin typeface="Arial" panose="020B0604020202020204" pitchFamily="34" charset="0"/>
                <a:cs typeface="Arial" panose="020B0604020202020204" pitchFamily="34" charset="0"/>
              </a:defRPr>
            </a:lvl1pPr>
          </a:lstStyle>
          <a:p>
            <a:pPr>
              <a:defRPr/>
            </a:pPr>
            <a:r>
              <a:rPr lang="en-US" dirty="0" smtClean="0">
                <a:solidFill>
                  <a:srgbClr val="000000"/>
                </a:solidFill>
              </a:rPr>
              <a:t>5</a:t>
            </a:r>
            <a:endParaRPr lang="en-US" dirty="0">
              <a:solidFill>
                <a:srgbClr val="000000"/>
              </a:solidFill>
            </a:endParaRPr>
          </a:p>
        </p:txBody>
      </p:sp>
    </p:spTree>
    <p:extLst>
      <p:ext uri="{BB962C8B-B14F-4D97-AF65-F5344CB8AC3E}">
        <p14:creationId xmlns:p14="http://schemas.microsoft.com/office/powerpoint/2010/main" val="103491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67640"/>
            <a:ext cx="7391400" cy="822960"/>
          </a:xfrm>
        </p:spPr>
        <p:txBody>
          <a:bodyPr anchor="ctr">
            <a:normAutofit/>
          </a:bodyPr>
          <a:lstStyle/>
          <a:p>
            <a:r>
              <a:rPr lang="en-US" sz="3000" b="1" dirty="0" smtClean="0">
                <a:solidFill>
                  <a:srgbClr val="000000"/>
                </a:solidFill>
                <a:latin typeface="Helvetica"/>
                <a:cs typeface="Helvetica"/>
              </a:rPr>
              <a:t>FY 2016 Budget</a:t>
            </a:r>
            <a:endParaRPr lang="en-US" sz="3000" b="1" dirty="0">
              <a:solidFill>
                <a:srgbClr val="000000"/>
              </a:solidFill>
              <a:latin typeface="Helvetica"/>
              <a:cs typeface="Helvetica"/>
            </a:endParaRPr>
          </a:p>
        </p:txBody>
      </p:sp>
      <p:graphicFrame>
        <p:nvGraphicFramePr>
          <p:cNvPr id="2" name="Table 1"/>
          <p:cNvGraphicFramePr>
            <a:graphicFrameLocks noGrp="1"/>
          </p:cNvGraphicFramePr>
          <p:nvPr>
            <p:extLst>
              <p:ext uri="{D42A27DB-BD31-4B8C-83A1-F6EECF244321}">
                <p14:modId xmlns:p14="http://schemas.microsoft.com/office/powerpoint/2010/main" val="787637464"/>
              </p:ext>
            </p:extLst>
          </p:nvPr>
        </p:nvGraphicFramePr>
        <p:xfrm>
          <a:off x="617443" y="1215422"/>
          <a:ext cx="7909114" cy="5198645"/>
        </p:xfrm>
        <a:graphic>
          <a:graphicData uri="http://schemas.openxmlformats.org/drawingml/2006/table">
            <a:tbl>
              <a:tblPr/>
              <a:tblGrid>
                <a:gridCol w="2502884"/>
                <a:gridCol w="775894"/>
                <a:gridCol w="775894"/>
                <a:gridCol w="775894"/>
                <a:gridCol w="769637"/>
                <a:gridCol w="769637"/>
                <a:gridCol w="769637"/>
                <a:gridCol w="769637"/>
              </a:tblGrid>
              <a:tr h="252618">
                <a:tc>
                  <a:txBody>
                    <a:bodyPr/>
                    <a:lstStyle/>
                    <a:p>
                      <a:pPr algn="l" fontAlgn="t"/>
                      <a:r>
                        <a:rPr lang="en-US" sz="1600" b="0" i="0" u="none" strike="noStrike" dirty="0">
                          <a:solidFill>
                            <a:srgbClr val="FFFFFF"/>
                          </a:solidFill>
                          <a:effectLst/>
                          <a:latin typeface="Calibri" panose="020F0502020204030204" pitchFamily="34" charset="0"/>
                        </a:rPr>
                        <a:t> </a:t>
                      </a:r>
                    </a:p>
                  </a:txBody>
                  <a:tcPr marL="9356" marR="9356" marT="935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r" fontAlgn="t"/>
                      <a:r>
                        <a:rPr lang="en-US" sz="1600" b="1" i="0" u="none" strike="noStrike" dirty="0" smtClean="0">
                          <a:solidFill>
                            <a:srgbClr val="FFFFFF"/>
                          </a:solidFill>
                          <a:effectLst/>
                          <a:latin typeface="Calibri" panose="020F0502020204030204" pitchFamily="34" charset="0"/>
                        </a:rPr>
                        <a:t>Actual</a:t>
                      </a:r>
                      <a:endParaRPr lang="en-US" sz="1600" b="1" i="0" u="none" strike="noStrike" dirty="0">
                        <a:solidFill>
                          <a:srgbClr val="FFFFFF"/>
                        </a:solidFill>
                        <a:effectLst/>
                        <a:latin typeface="Calibri" panose="020F0502020204030204" pitchFamily="34" charset="0"/>
                      </a:endParaRPr>
                    </a:p>
                  </a:txBody>
                  <a:tcPr marL="9356" marR="9356" marT="9356" marB="0">
                    <a:lnL>
                      <a:noFill/>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r" fontAlgn="t"/>
                      <a:r>
                        <a:rPr lang="en-US" sz="1600" b="1" i="0" u="none" strike="noStrike" dirty="0" smtClean="0">
                          <a:solidFill>
                            <a:srgbClr val="FFFFFF"/>
                          </a:solidFill>
                          <a:effectLst/>
                          <a:latin typeface="Calibri" panose="020F0502020204030204" pitchFamily="34" charset="0"/>
                        </a:rPr>
                        <a:t>Enacted</a:t>
                      </a:r>
                      <a:endParaRPr lang="en-US" sz="1600" b="1" i="0" u="none" strike="noStrike" dirty="0">
                        <a:solidFill>
                          <a:srgbClr val="FFFFFF"/>
                        </a:solidFill>
                        <a:effectLst/>
                        <a:latin typeface="Calibri" panose="020F0502020204030204" pitchFamily="34" charset="0"/>
                      </a:endParaRPr>
                    </a:p>
                  </a:txBody>
                  <a:tcPr marL="9356" marR="9356" marT="9356" marB="0">
                    <a:lnL>
                      <a:noFill/>
                    </a:lnL>
                    <a:lnR>
                      <a:noFill/>
                    </a:lnR>
                    <a:lnT w="6350" cap="flat" cmpd="sng" algn="ctr">
                      <a:solidFill>
                        <a:srgbClr val="000000"/>
                      </a:solidFill>
                      <a:prstDash val="solid"/>
                      <a:round/>
                      <a:headEnd type="none" w="med" len="med"/>
                      <a:tailEnd type="none" w="med" len="med"/>
                    </a:lnT>
                    <a:lnB>
                      <a:noFill/>
                    </a:lnB>
                    <a:solidFill>
                      <a:srgbClr val="0070C0"/>
                    </a:solidFill>
                  </a:tcPr>
                </a:tc>
                <a:tc>
                  <a:txBody>
                    <a:bodyPr/>
                    <a:lstStyle/>
                    <a:p>
                      <a:pPr algn="r" fontAlgn="t"/>
                      <a:r>
                        <a:rPr lang="en-US" sz="1600" b="1" i="0" u="none" strike="noStrike" dirty="0">
                          <a:solidFill>
                            <a:srgbClr val="FFFFFF"/>
                          </a:solidFill>
                          <a:effectLst/>
                          <a:latin typeface="Calibri" panose="020F0502020204030204" pitchFamily="34" charset="0"/>
                        </a:rPr>
                        <a:t>Request</a:t>
                      </a:r>
                    </a:p>
                  </a:txBody>
                  <a:tcPr marL="9356" marR="9356" marT="9356" marB="0">
                    <a:lnL>
                      <a:noFill/>
                    </a:lnL>
                    <a:lnR>
                      <a:noFill/>
                    </a:lnR>
                    <a:lnT w="6350" cap="flat" cmpd="sng" algn="ctr">
                      <a:solidFill>
                        <a:srgbClr val="000000"/>
                      </a:solidFill>
                      <a:prstDash val="solid"/>
                      <a:round/>
                      <a:headEnd type="none" w="med" len="med"/>
                      <a:tailEnd type="none" w="med" len="med"/>
                    </a:lnT>
                    <a:lnB>
                      <a:noFill/>
                    </a:lnB>
                    <a:solidFill>
                      <a:srgbClr val="0070C0"/>
                    </a:solidFill>
                  </a:tcPr>
                </a:tc>
                <a:tc gridSpan="4">
                  <a:txBody>
                    <a:bodyPr/>
                    <a:lstStyle/>
                    <a:p>
                      <a:pPr algn="ctr" fontAlgn="t"/>
                      <a:r>
                        <a:rPr lang="en-US" sz="1600" b="0" i="0" u="none" strike="noStrike" dirty="0">
                          <a:solidFill>
                            <a:srgbClr val="FFFFFF"/>
                          </a:solidFill>
                          <a:effectLst/>
                          <a:latin typeface="Calibri" panose="020F0502020204030204" pitchFamily="34" charset="0"/>
                        </a:rPr>
                        <a:t>Outyears are Notional</a:t>
                      </a:r>
                    </a:p>
                  </a:txBody>
                  <a:tcPr marL="9356" marR="9356" marT="935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52618">
                <a:tc>
                  <a:txBody>
                    <a:bodyPr/>
                    <a:lstStyle/>
                    <a:p>
                      <a:pPr algn="l" fontAlgn="b"/>
                      <a:r>
                        <a:rPr lang="en-US" sz="1600" b="1" i="0" u="none" strike="noStrike" dirty="0">
                          <a:solidFill>
                            <a:srgbClr val="FFFFFF"/>
                          </a:solidFill>
                          <a:effectLst/>
                          <a:latin typeface="Calibri" panose="020F0502020204030204" pitchFamily="34" charset="0"/>
                        </a:rPr>
                        <a:t>Budget Authority ($M) </a:t>
                      </a:r>
                    </a:p>
                  </a:txBody>
                  <a:tcPr marL="9356" marR="9356" marT="9356" marB="0" anchor="b">
                    <a:lnL w="6350" cap="flat" cmpd="sng" algn="ctr">
                      <a:solidFill>
                        <a:srgbClr val="000000"/>
                      </a:solidFill>
                      <a:prstDash val="solid"/>
                      <a:round/>
                      <a:headEnd type="none" w="med" len="med"/>
                      <a:tailEnd type="none" w="med" len="med"/>
                    </a:lnL>
                    <a:lnR>
                      <a:noFill/>
                    </a:lnR>
                    <a:lnT>
                      <a:noFill/>
                    </a:lnT>
                    <a:lnB>
                      <a:noFill/>
                    </a:lnB>
                    <a:solidFill>
                      <a:srgbClr val="0070C0"/>
                    </a:solidFill>
                  </a:tcPr>
                </a:tc>
                <a:tc>
                  <a:txBody>
                    <a:bodyPr/>
                    <a:lstStyle/>
                    <a:p>
                      <a:pPr algn="r" fontAlgn="b"/>
                      <a:r>
                        <a:rPr lang="en-US" sz="1600" b="1" i="0" u="none" strike="noStrike" dirty="0" smtClean="0">
                          <a:solidFill>
                            <a:srgbClr val="FFFFFF"/>
                          </a:solidFill>
                          <a:effectLst/>
                          <a:latin typeface="Calibri" panose="020F0502020204030204" pitchFamily="34" charset="0"/>
                        </a:rPr>
                        <a:t>FY 2014 </a:t>
                      </a:r>
                      <a:endParaRPr lang="en-US" sz="1600" b="1" i="0" u="none" strike="noStrike" dirty="0">
                        <a:solidFill>
                          <a:srgbClr val="FFFFFF"/>
                        </a:solidFill>
                        <a:effectLst/>
                        <a:latin typeface="Calibri" panose="020F0502020204030204" pitchFamily="34" charset="0"/>
                      </a:endParaRPr>
                    </a:p>
                  </a:txBody>
                  <a:tcPr marL="9356" marR="9356" marT="9356"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US" sz="1600" b="1" i="0" u="none" strike="noStrike" dirty="0" smtClean="0">
                          <a:solidFill>
                            <a:srgbClr val="FFFFFF"/>
                          </a:solidFill>
                          <a:effectLst/>
                          <a:latin typeface="Calibri" panose="020F0502020204030204" pitchFamily="34" charset="0"/>
                        </a:rPr>
                        <a:t>FY 2015 </a:t>
                      </a:r>
                      <a:endParaRPr lang="en-US" sz="1600" b="1" i="0" u="none" strike="noStrike" dirty="0">
                        <a:solidFill>
                          <a:srgbClr val="FFFFFF"/>
                        </a:solidFill>
                        <a:effectLst/>
                        <a:latin typeface="Calibri" panose="020F0502020204030204" pitchFamily="34" charset="0"/>
                      </a:endParaRPr>
                    </a:p>
                  </a:txBody>
                  <a:tcPr marL="9356" marR="9356" marT="9356"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US" sz="1600" b="1" i="0" u="none" strike="noStrike" dirty="0">
                          <a:solidFill>
                            <a:srgbClr val="FFFFFF"/>
                          </a:solidFill>
                          <a:effectLst/>
                          <a:latin typeface="Calibri" panose="020F0502020204030204" pitchFamily="34" charset="0"/>
                        </a:rPr>
                        <a:t>FY 2016 </a:t>
                      </a:r>
                    </a:p>
                  </a:txBody>
                  <a:tcPr marL="9356" marR="9356" marT="9356"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US" sz="1600" b="1" i="0" u="none" strike="noStrike" dirty="0">
                          <a:solidFill>
                            <a:srgbClr val="FFFFFF"/>
                          </a:solidFill>
                          <a:effectLst/>
                          <a:latin typeface="Calibri" panose="020F0502020204030204" pitchFamily="34" charset="0"/>
                        </a:rPr>
                        <a:t>FY 2017 </a:t>
                      </a:r>
                    </a:p>
                  </a:txBody>
                  <a:tcPr marL="9356" marR="9356" marT="9356"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US" sz="1600" b="1" i="0" u="none" strike="noStrike" dirty="0">
                          <a:solidFill>
                            <a:srgbClr val="FFFFFF"/>
                          </a:solidFill>
                          <a:effectLst/>
                          <a:latin typeface="Calibri" panose="020F0502020204030204" pitchFamily="34" charset="0"/>
                        </a:rPr>
                        <a:t>FY 2018 </a:t>
                      </a:r>
                    </a:p>
                  </a:txBody>
                  <a:tcPr marL="9356" marR="9356" marT="9356"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US" sz="1600" b="1" i="0" u="none" strike="noStrike" dirty="0">
                          <a:solidFill>
                            <a:srgbClr val="FFFFFF"/>
                          </a:solidFill>
                          <a:effectLst/>
                          <a:latin typeface="Calibri" panose="020F0502020204030204" pitchFamily="34" charset="0"/>
                        </a:rPr>
                        <a:t>FY 2019 </a:t>
                      </a:r>
                    </a:p>
                  </a:txBody>
                  <a:tcPr marL="9356" marR="9356" marT="9356" marB="0" anchor="b">
                    <a:lnL>
                      <a:noFill/>
                    </a:lnL>
                    <a:lnR>
                      <a:noFill/>
                    </a:lnR>
                    <a:lnT>
                      <a:noFill/>
                    </a:lnT>
                    <a:lnB w="6350" cap="flat" cmpd="sng" algn="ctr">
                      <a:solidFill>
                        <a:srgbClr val="000000"/>
                      </a:solidFill>
                      <a:prstDash val="solid"/>
                      <a:round/>
                      <a:headEnd type="none" w="med" len="med"/>
                      <a:tailEnd type="none" w="med" len="med"/>
                    </a:lnB>
                    <a:solidFill>
                      <a:srgbClr val="0070C0"/>
                    </a:solidFill>
                  </a:tcPr>
                </a:tc>
                <a:tc>
                  <a:txBody>
                    <a:bodyPr/>
                    <a:lstStyle/>
                    <a:p>
                      <a:pPr algn="r" fontAlgn="b"/>
                      <a:r>
                        <a:rPr lang="en-US" sz="1600" b="1" i="0" u="none" strike="noStrike">
                          <a:solidFill>
                            <a:srgbClr val="FFFFFF"/>
                          </a:solidFill>
                          <a:effectLst/>
                          <a:latin typeface="Calibri" panose="020F0502020204030204" pitchFamily="34" charset="0"/>
                        </a:rPr>
                        <a:t>FY 2020 </a:t>
                      </a:r>
                    </a:p>
                  </a:txBody>
                  <a:tcPr marL="9356" marR="9356" marT="93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70C0"/>
                    </a:solidFill>
                  </a:tcPr>
                </a:tc>
              </a:tr>
              <a:tr h="218935">
                <a:tc>
                  <a:txBody>
                    <a:bodyPr/>
                    <a:lstStyle/>
                    <a:p>
                      <a:pPr algn="r" fontAlgn="b"/>
                      <a:r>
                        <a:rPr lang="en-US" sz="1600" b="1" i="0" u="none" strike="noStrike">
                          <a:solidFill>
                            <a:srgbClr val="FFFFFF"/>
                          </a:solidFill>
                          <a:effectLst/>
                          <a:latin typeface="Calibri" panose="020F0502020204030204" pitchFamily="34" charset="0"/>
                        </a:rPr>
                        <a:t> </a:t>
                      </a:r>
                    </a:p>
                  </a:txBody>
                  <a:tcPr marL="9356" marR="9356" marT="935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600" b="1" i="0" u="none" strike="noStrike">
                          <a:solidFill>
                            <a:srgbClr val="FFFFFF"/>
                          </a:solidFill>
                          <a:effectLst/>
                          <a:latin typeface="Calibri" panose="020F0502020204030204" pitchFamily="34" charset="0"/>
                        </a:rPr>
                        <a:t> </a:t>
                      </a:r>
                    </a:p>
                  </a:txBody>
                  <a:tcPr marL="9356" marR="9356" marT="93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r>
              <a:tr h="336823">
                <a:tc>
                  <a:txBody>
                    <a:bodyPr/>
                    <a:lstStyle/>
                    <a:p>
                      <a:pPr algn="l" fontAlgn="ctr"/>
                      <a:r>
                        <a:rPr lang="en-US" sz="1600" b="1" i="0" u="none" strike="noStrike" dirty="0">
                          <a:solidFill>
                            <a:srgbClr val="000000"/>
                          </a:solidFill>
                          <a:effectLst/>
                          <a:latin typeface="Calibri" panose="020F0502020204030204" pitchFamily="34" charset="0"/>
                        </a:rPr>
                        <a:t>Aeronautics</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r" fontAlgn="ctr"/>
                      <a:r>
                        <a:rPr lang="en-US" sz="1600" b="1" i="0" u="none" strike="noStrike" dirty="0">
                          <a:solidFill>
                            <a:srgbClr val="000000"/>
                          </a:solidFill>
                          <a:effectLst/>
                          <a:latin typeface="Calibri" panose="020F0502020204030204" pitchFamily="34" charset="0"/>
                        </a:rPr>
                        <a:t>$566.0 </a:t>
                      </a:r>
                    </a:p>
                  </a:txBody>
                  <a:tcPr marL="9356" marR="9356" marT="9356" marB="0">
                    <a:lnL>
                      <a:noFill/>
                    </a:lnL>
                    <a:lnR>
                      <a:noFill/>
                    </a:lnR>
                    <a:lnT>
                      <a:noFill/>
                    </a:lnT>
                    <a:lnB>
                      <a:noFill/>
                    </a:lnB>
                    <a:solidFill>
                      <a:srgbClr val="D9D9D9"/>
                    </a:solidFill>
                  </a:tcPr>
                </a:tc>
                <a:tc>
                  <a:txBody>
                    <a:bodyPr/>
                    <a:lstStyle/>
                    <a:p>
                      <a:pPr marL="0" algn="r" rtl="0" eaLnBrk="1" fontAlgn="ctr" latinLnBrk="0" hangingPunct="1"/>
                      <a:r>
                        <a:rPr kumimoji="0" lang="en-US" sz="1600" b="1" i="0" u="none" strike="noStrike" kern="1200" dirty="0">
                          <a:solidFill>
                            <a:srgbClr val="000000"/>
                          </a:solidFill>
                          <a:effectLst/>
                          <a:latin typeface="Calibri" panose="020F0502020204030204" pitchFamily="34" charset="0"/>
                          <a:ea typeface="+mn-ea"/>
                          <a:cs typeface="+mn-cs"/>
                        </a:rPr>
                        <a:t>$651.0 </a:t>
                      </a:r>
                    </a:p>
                  </a:txBody>
                  <a:tcPr marL="9525" marR="9525" marT="9525" marB="0">
                    <a:lnL>
                      <a:noFill/>
                    </a:lnL>
                    <a:lnR>
                      <a:noFill/>
                    </a:lnR>
                    <a:lnT>
                      <a:noFill/>
                    </a:lnT>
                    <a:lnB>
                      <a:noFill/>
                    </a:lnB>
                    <a:solidFill>
                      <a:srgbClr val="D9D9D9"/>
                    </a:solidFill>
                  </a:tcPr>
                </a:tc>
                <a:tc>
                  <a:txBody>
                    <a:bodyPr/>
                    <a:lstStyle/>
                    <a:p>
                      <a:pPr algn="r" fontAlgn="ctr"/>
                      <a:r>
                        <a:rPr lang="en-US" sz="1600" b="1" i="0" u="none" strike="noStrike" dirty="0">
                          <a:solidFill>
                            <a:srgbClr val="000000"/>
                          </a:solidFill>
                          <a:effectLst/>
                          <a:latin typeface="Calibri" panose="020F0502020204030204" pitchFamily="34" charset="0"/>
                        </a:rPr>
                        <a:t>$571.4 </a:t>
                      </a:r>
                    </a:p>
                  </a:txBody>
                  <a:tcPr marL="9356" marR="9356" marT="9356" marB="0">
                    <a:lnL>
                      <a:noFill/>
                    </a:lnL>
                    <a:lnR>
                      <a:noFill/>
                    </a:lnR>
                    <a:lnT>
                      <a:noFill/>
                    </a:lnT>
                    <a:lnB>
                      <a:noFill/>
                    </a:lnB>
                    <a:solidFill>
                      <a:srgbClr val="D9D9D9"/>
                    </a:solidFill>
                  </a:tcPr>
                </a:tc>
                <a:tc>
                  <a:txBody>
                    <a:bodyPr/>
                    <a:lstStyle/>
                    <a:p>
                      <a:pPr algn="r" fontAlgn="ctr"/>
                      <a:r>
                        <a:rPr lang="en-US" sz="1600" b="1" i="0" u="none" strike="noStrike" dirty="0">
                          <a:solidFill>
                            <a:srgbClr val="000000"/>
                          </a:solidFill>
                          <a:effectLst/>
                          <a:latin typeface="Calibri" panose="020F0502020204030204" pitchFamily="34" charset="0"/>
                        </a:rPr>
                        <a:t>$580.0 </a:t>
                      </a:r>
                    </a:p>
                  </a:txBody>
                  <a:tcPr marL="9356" marR="9356" marT="9356" marB="0">
                    <a:lnL>
                      <a:noFill/>
                    </a:lnL>
                    <a:lnR>
                      <a:noFill/>
                    </a:lnR>
                    <a:lnT>
                      <a:noFill/>
                    </a:lnT>
                    <a:lnB>
                      <a:noFill/>
                    </a:lnB>
                    <a:solidFill>
                      <a:srgbClr val="D9D9D9"/>
                    </a:solidFill>
                  </a:tcPr>
                </a:tc>
                <a:tc>
                  <a:txBody>
                    <a:bodyPr/>
                    <a:lstStyle/>
                    <a:p>
                      <a:pPr algn="r" fontAlgn="ctr"/>
                      <a:r>
                        <a:rPr lang="en-US" sz="1600" b="1" i="0" u="none" strike="noStrike" dirty="0">
                          <a:solidFill>
                            <a:srgbClr val="000000"/>
                          </a:solidFill>
                          <a:effectLst/>
                          <a:latin typeface="Calibri" panose="020F0502020204030204" pitchFamily="34" charset="0"/>
                        </a:rPr>
                        <a:t>$588.7 </a:t>
                      </a:r>
                    </a:p>
                  </a:txBody>
                  <a:tcPr marL="9356" marR="9356" marT="9356" marB="0">
                    <a:lnL>
                      <a:noFill/>
                    </a:lnL>
                    <a:lnR>
                      <a:noFill/>
                    </a:lnR>
                    <a:lnT>
                      <a:noFill/>
                    </a:lnT>
                    <a:lnB>
                      <a:noFill/>
                    </a:lnB>
                    <a:solidFill>
                      <a:srgbClr val="D9D9D9"/>
                    </a:solidFill>
                  </a:tcPr>
                </a:tc>
                <a:tc>
                  <a:txBody>
                    <a:bodyPr/>
                    <a:lstStyle/>
                    <a:p>
                      <a:pPr algn="r" fontAlgn="ctr"/>
                      <a:r>
                        <a:rPr lang="en-US" sz="1600" b="1" i="0" u="none" strike="noStrike" dirty="0">
                          <a:solidFill>
                            <a:srgbClr val="000000"/>
                          </a:solidFill>
                          <a:effectLst/>
                          <a:latin typeface="Calibri" panose="020F0502020204030204" pitchFamily="34" charset="0"/>
                        </a:rPr>
                        <a:t>$597.5 </a:t>
                      </a:r>
                    </a:p>
                  </a:txBody>
                  <a:tcPr marL="9356" marR="9356" marT="9356" marB="0">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$606.4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r>
              <a:tr h="218935">
                <a:tc>
                  <a:txBody>
                    <a:bodyPr/>
                    <a:lstStyle/>
                    <a:p>
                      <a:pPr algn="l" fontAlgn="ctr"/>
                      <a:r>
                        <a:rPr lang="en-US" sz="1600" b="1" i="0" u="none" strike="noStrike">
                          <a:solidFill>
                            <a:srgbClr val="000000"/>
                          </a:solidFill>
                          <a:effectLst/>
                          <a:latin typeface="Calibri" panose="020F0502020204030204" pitchFamily="34" charset="0"/>
                        </a:rPr>
                        <a:t> </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600" b="1"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marL="0" algn="r" rtl="0" eaLnBrk="1" fontAlgn="t" latinLnBrk="0" hangingPunct="1"/>
                      <a:r>
                        <a:rPr kumimoji="0" lang="en-US" sz="1600" b="0" i="0" u="none" strike="noStrike" kern="1200" dirty="0" smtClean="0">
                          <a:solidFill>
                            <a:srgbClr val="000000"/>
                          </a:solidFill>
                          <a:effectLst/>
                          <a:latin typeface="Calibri" panose="020F0502020204030204" pitchFamily="34" charset="0"/>
                          <a:ea typeface="+mn-ea"/>
                          <a:cs typeface="+mn-cs"/>
                        </a:rPr>
                        <a:t> </a:t>
                      </a:r>
                      <a:endParaRPr kumimoji="0"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lnL>
                      <a:noFill/>
                    </a:lnL>
                    <a:lnR>
                      <a:noFill/>
                    </a:lnR>
                    <a:lnT>
                      <a:noFill/>
                    </a:lnT>
                    <a:lnB>
                      <a:noFill/>
                    </a:lnB>
                    <a:solidFill>
                      <a:srgbClr val="FFFFFF"/>
                    </a:solidFill>
                  </a:tcPr>
                </a:tc>
                <a:tc>
                  <a:txBody>
                    <a:bodyPr/>
                    <a:lstStyle/>
                    <a:p>
                      <a:pPr algn="l" fontAlgn="ctr"/>
                      <a:r>
                        <a:rPr lang="en-US" sz="1600" b="1" i="0" u="none" strike="noStrike" dirty="0">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ctr"/>
                      <a:r>
                        <a:rPr lang="en-US" sz="1600" b="1"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ctr"/>
                      <a:r>
                        <a:rPr lang="en-US" sz="1600" b="1"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ctr"/>
                      <a:r>
                        <a:rPr lang="en-US" sz="1600" b="1" i="0" u="none" strike="noStrike" dirty="0">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ctr"/>
                      <a:r>
                        <a:rPr lang="en-US" sz="1600" b="1" i="0" u="none" strike="noStrike">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Airspace Operations and Safety</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marL="0" algn="r" rtl="0" eaLnBrk="1" fontAlgn="t" latinLnBrk="0" hangingPunct="1"/>
                      <a:endParaRPr kumimoji="0"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142.4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153.2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159.6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160.0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163.0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Advanced Air Vehicles</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marL="0" algn="r" rtl="0" eaLnBrk="1" fontAlgn="t" latinLnBrk="0" hangingPunct="1"/>
                      <a:endParaRPr kumimoji="0"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240.9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243.2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241.2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231.0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232.8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Integrated Aviation Systems</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marL="0" algn="r" rtl="0" eaLnBrk="1" fontAlgn="t" latinLnBrk="0" hangingPunct="1"/>
                      <a:endParaRPr kumimoji="0"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96.0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85.6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89.0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101.6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104.8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67810">
                <a:tc>
                  <a:txBody>
                    <a:bodyPr/>
                    <a:lstStyle/>
                    <a:p>
                      <a:pPr algn="l" fontAlgn="t"/>
                      <a:r>
                        <a:rPr lang="en-US" sz="1600" b="0" i="0" u="none" strike="noStrike">
                          <a:solidFill>
                            <a:srgbClr val="000000"/>
                          </a:solidFill>
                          <a:effectLst/>
                          <a:latin typeface="Calibri" panose="020F0502020204030204" pitchFamily="34" charset="0"/>
                        </a:rPr>
                        <a:t>Transformative Aeronautics Concepts</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marL="0" algn="r" rtl="0" eaLnBrk="1" fontAlgn="t" latinLnBrk="0" hangingPunct="1"/>
                      <a:endParaRPr kumimoji="0" lang="en-US" sz="1600" b="0" i="0" u="none" strike="noStrike" kern="1200" dirty="0">
                        <a:solidFill>
                          <a:srgbClr val="000000"/>
                        </a:solidFill>
                        <a:effectLst/>
                        <a:latin typeface="Calibri" panose="020F0502020204030204" pitchFamily="34" charset="0"/>
                        <a:ea typeface="+mn-ea"/>
                        <a:cs typeface="+mn-cs"/>
                      </a:endParaRPr>
                    </a:p>
                  </a:txBody>
                  <a:tcPr marL="9525" marR="9525" marT="9525"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92.1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98.0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98.9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104.9 </a:t>
                      </a:r>
                    </a:p>
                  </a:txBody>
                  <a:tcPr marL="9356" marR="9356" marT="9356" marB="0">
                    <a:lnL>
                      <a:noFill/>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105.8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Aviation Safety </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80.0 </a:t>
                      </a:r>
                    </a:p>
                  </a:txBody>
                  <a:tcPr marL="9356" marR="9356" marT="9356" marB="0">
                    <a:lnL>
                      <a:noFill/>
                    </a:lnL>
                    <a:lnR>
                      <a:noFill/>
                    </a:lnR>
                    <a:lnT>
                      <a:noFill/>
                    </a:lnT>
                    <a:lnB>
                      <a:noFill/>
                    </a:lnB>
                    <a:solidFill>
                      <a:srgbClr val="FFFFFF"/>
                    </a:solidFill>
                  </a:tcPr>
                </a:tc>
                <a:tc>
                  <a:txBody>
                    <a:bodyPr/>
                    <a:lstStyle/>
                    <a:p>
                      <a:pPr marL="0" algn="r" rtl="0" eaLnBrk="1" fontAlgn="t" latinLnBrk="0" hangingPunct="1"/>
                      <a:r>
                        <a:rPr kumimoji="0" lang="en-US" sz="1600" b="0" i="0" u="none" strike="noStrike" kern="1200" dirty="0">
                          <a:solidFill>
                            <a:srgbClr val="000000"/>
                          </a:solidFill>
                          <a:effectLst/>
                          <a:latin typeface="Calibri" panose="020F0502020204030204" pitchFamily="34" charset="0"/>
                          <a:ea typeface="+mn-ea"/>
                          <a:cs typeface="+mn-cs"/>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Airspace Systems</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91.8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Fundamental Aeronautics</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en-US" sz="1600" b="0" i="0" u="none" strike="noStrike" dirty="0">
                          <a:solidFill>
                            <a:srgbClr val="000000"/>
                          </a:solidFill>
                          <a:effectLst/>
                          <a:latin typeface="Calibri" panose="020F0502020204030204" pitchFamily="34" charset="0"/>
                        </a:rPr>
                        <a:t>168.0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Aeronautics Test</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77.0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336823">
                <a:tc>
                  <a:txBody>
                    <a:bodyPr/>
                    <a:lstStyle/>
                    <a:p>
                      <a:pPr algn="l" fontAlgn="t"/>
                      <a:r>
                        <a:rPr lang="en-US" sz="1600" b="0" i="0" u="none" strike="noStrike">
                          <a:solidFill>
                            <a:srgbClr val="000000"/>
                          </a:solidFill>
                          <a:effectLst/>
                          <a:latin typeface="Calibri" panose="020F0502020204030204" pitchFamily="34" charset="0"/>
                        </a:rPr>
                        <a:t>Integrated Systems Research</a:t>
                      </a:r>
                    </a:p>
                  </a:txBody>
                  <a:tcPr marL="9356" marR="9356" marT="9356"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126.5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a:noFill/>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r>
              <a:tr h="467810">
                <a:tc>
                  <a:txBody>
                    <a:bodyPr/>
                    <a:lstStyle/>
                    <a:p>
                      <a:pPr algn="l" fontAlgn="t"/>
                      <a:r>
                        <a:rPr lang="en-US" sz="1600" b="0" i="0" u="none" strike="noStrike">
                          <a:solidFill>
                            <a:srgbClr val="000000"/>
                          </a:solidFill>
                          <a:effectLst/>
                          <a:latin typeface="Calibri" panose="020F0502020204030204" pitchFamily="34" charset="0"/>
                        </a:rPr>
                        <a:t>Aeronautics Strategy and Management</a:t>
                      </a:r>
                    </a:p>
                  </a:txBody>
                  <a:tcPr marL="9356" marR="9356" marT="9356"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t"/>
                      <a:r>
                        <a:rPr lang="en-US" sz="1600" b="0" i="0" u="none" strike="noStrike">
                          <a:solidFill>
                            <a:srgbClr val="000000"/>
                          </a:solidFill>
                          <a:effectLst/>
                          <a:latin typeface="Calibri" panose="020F0502020204030204" pitchFamily="34" charset="0"/>
                        </a:rPr>
                        <a:t>22.7 </a:t>
                      </a:r>
                    </a:p>
                  </a:txBody>
                  <a:tcPr marL="9356" marR="9356" marT="935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0" i="0" u="none" strike="noStrike">
                          <a:solidFill>
                            <a:srgbClr val="000000"/>
                          </a:solidFill>
                          <a:effectLst/>
                          <a:latin typeface="Calibri" panose="020F0502020204030204" pitchFamily="34" charset="0"/>
                        </a:rPr>
                        <a:t> </a:t>
                      </a:r>
                    </a:p>
                  </a:txBody>
                  <a:tcPr marL="9356" marR="9356" marT="9356"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600" b="0" i="0" u="none" strike="noStrike" dirty="0">
                          <a:solidFill>
                            <a:srgbClr val="000000"/>
                          </a:solidFill>
                          <a:effectLst/>
                          <a:latin typeface="Calibri" panose="020F0502020204030204" pitchFamily="34" charset="0"/>
                        </a:rPr>
                        <a:t> </a:t>
                      </a:r>
                    </a:p>
                  </a:txBody>
                  <a:tcPr marL="9356" marR="9356" marT="9356"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Slide Number Placeholder 5"/>
          <p:cNvSpPr>
            <a:spLocks noGrp="1"/>
          </p:cNvSpPr>
          <p:nvPr>
            <p:ph type="sldNum" sz="quarter" idx="4"/>
          </p:nvPr>
        </p:nvSpPr>
        <p:spPr/>
        <p:txBody>
          <a:bodyPr/>
          <a:lstStyle/>
          <a:p>
            <a:fld id="{BA160F9F-5A53-4DFD-BA55-8E3063BB41B2}" type="slidenum">
              <a:rPr lang="en-US" smtClean="0"/>
              <a:pPr/>
              <a:t>6</a:t>
            </a:fld>
            <a:endParaRPr lang="en-US"/>
          </a:p>
        </p:txBody>
      </p:sp>
    </p:spTree>
    <p:extLst>
      <p:ext uri="{BB962C8B-B14F-4D97-AF65-F5344CB8AC3E}">
        <p14:creationId xmlns:p14="http://schemas.microsoft.com/office/powerpoint/2010/main" val="27125068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chor="ctr">
            <a:normAutofit/>
          </a:bodyPr>
          <a:lstStyle/>
          <a:p>
            <a:r>
              <a:rPr lang="en-US" sz="3000" b="1" dirty="0" smtClean="0">
                <a:solidFill>
                  <a:srgbClr val="000000"/>
                </a:solidFill>
                <a:latin typeface="Helvetica"/>
                <a:cs typeface="Helvetica"/>
              </a:rPr>
              <a:t>FY </a:t>
            </a:r>
            <a:r>
              <a:rPr lang="en-US" sz="3000" b="1" dirty="0">
                <a:solidFill>
                  <a:srgbClr val="000000"/>
                </a:solidFill>
                <a:latin typeface="Helvetica"/>
                <a:cs typeface="Helvetica"/>
              </a:rPr>
              <a:t>2016 </a:t>
            </a:r>
            <a:r>
              <a:rPr lang="en-US" sz="3000" b="1" dirty="0" smtClean="0">
                <a:solidFill>
                  <a:srgbClr val="000000"/>
                </a:solidFill>
                <a:latin typeface="Helvetica"/>
                <a:cs typeface="Helvetica"/>
              </a:rPr>
              <a:t>Budget Highlights</a:t>
            </a:r>
          </a:p>
        </p:txBody>
      </p:sp>
      <p:sp>
        <p:nvSpPr>
          <p:cNvPr id="9" name="TextBox 7"/>
          <p:cNvSpPr txBox="1">
            <a:spLocks noChangeArrowheads="1"/>
          </p:cNvSpPr>
          <p:nvPr/>
        </p:nvSpPr>
        <p:spPr bwMode="auto">
          <a:xfrm>
            <a:off x="515098" y="3212226"/>
            <a:ext cx="5258173" cy="661720"/>
          </a:xfrm>
          <a:prstGeom prst="rect">
            <a:avLst/>
          </a:prstGeom>
          <a:noFill/>
          <a:ln w="9525">
            <a:noFill/>
            <a:miter lim="800000"/>
            <a:headEnd/>
            <a:tailEnd/>
          </a:ln>
        </p:spPr>
        <p:txBody>
          <a:bodyPr wrap="square">
            <a:spAutoFit/>
          </a:bodyPr>
          <a:lstStyle/>
          <a:p>
            <a:pPr marL="233363" lvl="1" indent="-233363">
              <a:spcAft>
                <a:spcPts val="600"/>
              </a:spcAft>
              <a:buFont typeface="Wingdings" pitchFamily="2" charset="2"/>
              <a:buChar char="Ø"/>
              <a:defRPr/>
            </a:pPr>
            <a:endParaRPr lang="en-US" sz="1600" b="0" dirty="0">
              <a:solidFill>
                <a:prstClr val="black"/>
              </a:solidFill>
            </a:endParaRPr>
          </a:p>
          <a:p>
            <a:pPr marL="514350" lvl="2" indent="-171450">
              <a:spcAft>
                <a:spcPts val="600"/>
              </a:spcAft>
              <a:buFont typeface="Arial" pitchFamily="34" charset="0"/>
              <a:buChar char="•"/>
              <a:defRPr/>
            </a:pPr>
            <a:endParaRPr lang="en-US" sz="1600" b="0" dirty="0" smtClean="0">
              <a:solidFill>
                <a:prstClr val="black"/>
              </a:solidFill>
              <a:latin typeface="Arial" pitchFamily="34" charset="0"/>
            </a:endParaRPr>
          </a:p>
        </p:txBody>
      </p:sp>
      <p:sp>
        <p:nvSpPr>
          <p:cNvPr id="15" name="TextBox 7"/>
          <p:cNvSpPr txBox="1">
            <a:spLocks noChangeArrowheads="1"/>
          </p:cNvSpPr>
          <p:nvPr/>
        </p:nvSpPr>
        <p:spPr bwMode="auto">
          <a:xfrm>
            <a:off x="229527" y="990600"/>
            <a:ext cx="5729923" cy="2431435"/>
          </a:xfrm>
          <a:prstGeom prst="rect">
            <a:avLst/>
          </a:prstGeom>
          <a:noFill/>
          <a:ln w="9525">
            <a:noFill/>
            <a:miter lim="800000"/>
            <a:headEnd/>
            <a:tailEnd/>
          </a:ln>
        </p:spPr>
        <p:txBody>
          <a:bodyPr wrap="square">
            <a:spAutoFit/>
          </a:bodyPr>
          <a:lstStyle/>
          <a:p>
            <a:pPr marL="285750" lvl="1" indent="-285750">
              <a:spcAft>
                <a:spcPts val="600"/>
              </a:spcAft>
              <a:buFont typeface="Wingdings" panose="05000000000000000000" pitchFamily="2" charset="2"/>
              <a:buChar char="Ø"/>
              <a:defRPr/>
            </a:pPr>
            <a:r>
              <a:rPr lang="en-US" sz="1600" b="1" dirty="0" smtClean="0">
                <a:latin typeface="Arial" panose="020B0604020202020204" pitchFamily="34" charset="0"/>
                <a:cs typeface="Arial" panose="020B0604020202020204" pitchFamily="34" charset="0"/>
              </a:rPr>
              <a:t>World leading UAS integration research</a:t>
            </a:r>
            <a:r>
              <a:rPr lang="en-US" sz="1600" dirty="0" smtClean="0">
                <a:latin typeface="Arial" panose="020B0604020202020204" pitchFamily="34" charset="0"/>
                <a:cs typeface="Arial" panose="020B0604020202020204" pitchFamily="34" charset="0"/>
              </a:rPr>
              <a:t>: </a:t>
            </a:r>
          </a:p>
          <a:p>
            <a:pPr marL="742950" lvl="2" indent="-285750">
              <a:spcAft>
                <a:spcPts val="600"/>
              </a:spcAft>
              <a:buFont typeface="Wingdings" panose="05000000000000000000" pitchFamily="2" charset="2"/>
              <a:buChar char="Ø"/>
              <a:defRPr/>
            </a:pPr>
            <a:r>
              <a:rPr lang="en-US" sz="1400" dirty="0" smtClean="0">
                <a:latin typeface="Arial" panose="020B0604020202020204" pitchFamily="34" charset="0"/>
                <a:cs typeface="Arial" panose="020B0604020202020204" pitchFamily="34" charset="0"/>
              </a:rPr>
              <a:t>Completes </a:t>
            </a:r>
            <a:r>
              <a:rPr lang="en-US" sz="1400" dirty="0">
                <a:latin typeface="Arial" panose="020B0604020202020204" pitchFamily="34" charset="0"/>
                <a:cs typeface="Arial" panose="020B0604020202020204" pitchFamily="34" charset="0"/>
              </a:rPr>
              <a:t>a flight test campaign to provide data to the FAA to verify and validate Minimum Operational Performance Standards to enable safe, limited operations of UAS </a:t>
            </a:r>
            <a:r>
              <a:rPr lang="en-US" sz="1400" dirty="0" smtClean="0">
                <a:latin typeface="Arial" panose="020B0604020202020204" pitchFamily="34" charset="0"/>
                <a:cs typeface="Arial" panose="020B0604020202020204" pitchFamily="34" charset="0"/>
              </a:rPr>
              <a:t>in </a:t>
            </a:r>
            <a:r>
              <a:rPr lang="en-US" sz="1400" dirty="0">
                <a:latin typeface="Arial" panose="020B0604020202020204" pitchFamily="34" charset="0"/>
                <a:cs typeface="Arial" panose="020B0604020202020204" pitchFamily="34" charset="0"/>
              </a:rPr>
              <a:t>the National Airspace System</a:t>
            </a:r>
            <a:r>
              <a:rPr lang="en-US" sz="1400" dirty="0" smtClean="0">
                <a:latin typeface="Arial" panose="020B0604020202020204" pitchFamily="34" charset="0"/>
                <a:cs typeface="Arial" panose="020B0604020202020204" pitchFamily="34" charset="0"/>
              </a:rPr>
              <a:t>.</a:t>
            </a:r>
          </a:p>
          <a:p>
            <a:pPr marL="742950" lvl="2" indent="-285750">
              <a:spcAft>
                <a:spcPts val="600"/>
              </a:spcAft>
              <a:buFont typeface="Wingdings" panose="05000000000000000000" pitchFamily="2" charset="2"/>
              <a:buChar char="Ø"/>
              <a:defRPr/>
            </a:pPr>
            <a:r>
              <a:rPr lang="en-US" sz="1400" dirty="0" smtClean="0">
                <a:solidFill>
                  <a:prstClr val="black"/>
                </a:solidFill>
                <a:latin typeface="Arial"/>
                <a:ea typeface="ＭＳ Ｐゴシック"/>
                <a:cs typeface="Arial"/>
              </a:rPr>
              <a:t>Expands </a:t>
            </a:r>
            <a:r>
              <a:rPr lang="en-US" sz="1400" dirty="0">
                <a:solidFill>
                  <a:prstClr val="black"/>
                </a:solidFill>
                <a:latin typeface="Arial"/>
                <a:ea typeface="ＭＳ Ｐゴシック"/>
                <a:cs typeface="Arial"/>
              </a:rPr>
              <a:t>upon </a:t>
            </a:r>
            <a:r>
              <a:rPr lang="en-US" sz="1400" b="1" dirty="0" smtClean="0">
                <a:solidFill>
                  <a:prstClr val="black"/>
                </a:solidFill>
                <a:latin typeface="Arial"/>
                <a:ea typeface="ＭＳ Ｐゴシック"/>
                <a:cs typeface="Arial"/>
              </a:rPr>
              <a:t>UAS Traffic Management (UTM)</a:t>
            </a:r>
            <a:r>
              <a:rPr lang="en-US" sz="1400" dirty="0" smtClean="0">
                <a:solidFill>
                  <a:prstClr val="black"/>
                </a:solidFill>
                <a:latin typeface="Arial"/>
                <a:ea typeface="ＭＳ Ｐゴシック"/>
                <a:cs typeface="Arial"/>
              </a:rPr>
              <a:t> </a:t>
            </a:r>
            <a:r>
              <a:rPr lang="en-US" sz="1400" dirty="0">
                <a:solidFill>
                  <a:prstClr val="black"/>
                </a:solidFill>
                <a:latin typeface="Arial"/>
                <a:ea typeface="ＭＳ Ｐゴシック"/>
                <a:cs typeface="Arial"/>
              </a:rPr>
              <a:t>Build 1 capabilities </a:t>
            </a:r>
            <a:r>
              <a:rPr lang="en-US" sz="1400" dirty="0" smtClean="0">
                <a:solidFill>
                  <a:prstClr val="black"/>
                </a:solidFill>
                <a:latin typeface="Arial"/>
                <a:ea typeface="ＭＳ Ｐゴシック"/>
                <a:cs typeface="Arial"/>
              </a:rPr>
              <a:t>to </a:t>
            </a:r>
            <a:r>
              <a:rPr lang="en-US" sz="1400" dirty="0">
                <a:solidFill>
                  <a:prstClr val="black"/>
                </a:solidFill>
                <a:latin typeface="Arial"/>
                <a:ea typeface="ＭＳ Ｐゴシック"/>
                <a:cs typeface="Arial"/>
              </a:rPr>
              <a:t>enable dynamic </a:t>
            </a:r>
            <a:r>
              <a:rPr lang="en-US" sz="1400" dirty="0" smtClean="0">
                <a:solidFill>
                  <a:prstClr val="black"/>
                </a:solidFill>
                <a:latin typeface="Arial"/>
                <a:ea typeface="ＭＳ Ｐゴシック"/>
                <a:cs typeface="Arial"/>
              </a:rPr>
              <a:t>UAS mission </a:t>
            </a:r>
            <a:r>
              <a:rPr lang="en-US" sz="1400" dirty="0">
                <a:solidFill>
                  <a:prstClr val="black"/>
                </a:solidFill>
                <a:latin typeface="Arial"/>
                <a:ea typeface="ＭＳ Ｐゴシック"/>
                <a:cs typeface="Arial"/>
              </a:rPr>
              <a:t>and trajectory adjustments </a:t>
            </a:r>
            <a:r>
              <a:rPr lang="en-US" sz="1400" dirty="0" smtClean="0">
                <a:solidFill>
                  <a:prstClr val="black"/>
                </a:solidFill>
                <a:latin typeface="Arial"/>
                <a:ea typeface="ＭＳ Ｐゴシック"/>
                <a:cs typeface="Arial"/>
              </a:rPr>
              <a:t>providing </a:t>
            </a:r>
            <a:r>
              <a:rPr lang="en-US" sz="1400" dirty="0">
                <a:solidFill>
                  <a:prstClr val="black"/>
                </a:solidFill>
                <a:latin typeface="Arial"/>
                <a:ea typeface="ＭＳ Ｐゴシック"/>
                <a:cs typeface="Arial"/>
              </a:rPr>
              <a:t>increased safety and operational complexity for </a:t>
            </a:r>
            <a:r>
              <a:rPr lang="en-US" sz="1400" dirty="0" smtClean="0">
                <a:solidFill>
                  <a:prstClr val="black"/>
                </a:solidFill>
                <a:latin typeface="Arial"/>
                <a:ea typeface="ＭＳ Ｐゴシック"/>
                <a:cs typeface="Arial"/>
              </a:rPr>
              <a:t>an expanded range of </a:t>
            </a:r>
            <a:r>
              <a:rPr lang="en-US" sz="1400" dirty="0">
                <a:solidFill>
                  <a:prstClr val="black"/>
                </a:solidFill>
                <a:latin typeface="Arial"/>
                <a:ea typeface="ＭＳ Ｐゴシック"/>
                <a:cs typeface="Arial"/>
              </a:rPr>
              <a:t>aircraft and business objectives. </a:t>
            </a: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90600"/>
            <a:ext cx="286702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4"/>
          </p:nvPr>
        </p:nvSpPr>
        <p:spPr/>
        <p:txBody>
          <a:bodyPr/>
          <a:lstStyle/>
          <a:p>
            <a:fld id="{BA160F9F-5A53-4DFD-BA55-8E3063BB41B2}" type="slidenum">
              <a:rPr lang="en-US" smtClean="0"/>
              <a:pPr/>
              <a:t>7</a:t>
            </a:fld>
            <a:endParaRPr lang="en-US"/>
          </a:p>
        </p:txBody>
      </p:sp>
      <p:sp>
        <p:nvSpPr>
          <p:cNvPr id="8" name="TextBox 7"/>
          <p:cNvSpPr txBox="1">
            <a:spLocks noChangeArrowheads="1"/>
          </p:cNvSpPr>
          <p:nvPr/>
        </p:nvSpPr>
        <p:spPr bwMode="auto">
          <a:xfrm>
            <a:off x="229527" y="3352800"/>
            <a:ext cx="8458200" cy="3180358"/>
          </a:xfrm>
          <a:prstGeom prst="rect">
            <a:avLst/>
          </a:prstGeom>
          <a:noFill/>
          <a:ln w="9525">
            <a:noFill/>
            <a:miter lim="800000"/>
            <a:headEnd/>
            <a:tailEnd/>
          </a:ln>
        </p:spPr>
        <p:txBody>
          <a:bodyPr wrap="square">
            <a:spAutoFit/>
          </a:bodyPr>
          <a:lstStyle/>
          <a:p>
            <a:pPr marL="285750" lvl="1" indent="-285750">
              <a:spcAft>
                <a:spcPts val="600"/>
              </a:spcAft>
              <a:buFont typeface="Wingdings" panose="05000000000000000000" pitchFamily="2" charset="2"/>
              <a:buChar char="Ø"/>
              <a:defRPr/>
            </a:pPr>
            <a:r>
              <a:rPr lang="en-US" sz="1600" b="1" dirty="0">
                <a:latin typeface="Arial" panose="020B0604020202020204" pitchFamily="34" charset="0"/>
                <a:cs typeface="Arial" panose="020B0604020202020204" pitchFamily="34" charset="0"/>
              </a:rPr>
              <a:t>Transformative concepts and technologies</a:t>
            </a:r>
            <a:r>
              <a:rPr lang="en-US" sz="1600" dirty="0">
                <a:latin typeface="Arial" pitchFamily="34" charset="0"/>
                <a:cs typeface="Arial" panose="020B0604020202020204" pitchFamily="34" charset="0"/>
              </a:rPr>
              <a:t>:  </a:t>
            </a:r>
          </a:p>
          <a:p>
            <a:pPr marL="742950" lvl="2" indent="-285750">
              <a:spcAft>
                <a:spcPts val="600"/>
              </a:spcAft>
              <a:buFont typeface="Wingdings" panose="05000000000000000000" pitchFamily="2" charset="2"/>
              <a:buChar char="Ø"/>
              <a:defRPr/>
            </a:pPr>
            <a:r>
              <a:rPr lang="en-US" sz="1400" dirty="0">
                <a:latin typeface="Arial" pitchFamily="34" charset="0"/>
                <a:cs typeface="Arial" panose="020B0604020202020204" pitchFamily="34" charset="0"/>
              </a:rPr>
              <a:t>Develops a detailed conceptual design of a </a:t>
            </a:r>
            <a:r>
              <a:rPr lang="en-US" sz="1400" b="1" dirty="0" smtClean="0">
                <a:latin typeface="Arial" pitchFamily="34" charset="0"/>
                <a:cs typeface="Arial" panose="020B0604020202020204" pitchFamily="34" charset="0"/>
              </a:rPr>
              <a:t>revolutionary</a:t>
            </a:r>
            <a:r>
              <a:rPr lang="en-US" sz="1400" dirty="0" smtClean="0">
                <a:latin typeface="Arial"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hybrid </a:t>
            </a:r>
            <a:r>
              <a:rPr lang="en-US" sz="1400" b="1" dirty="0">
                <a:latin typeface="Arial" panose="020B0604020202020204" pitchFamily="34" charset="0"/>
                <a:cs typeface="Arial" panose="020B0604020202020204" pitchFamily="34" charset="0"/>
              </a:rPr>
              <a:t>gas-electric propulsion system </a:t>
            </a:r>
            <a:r>
              <a:rPr lang="en-US" sz="1400" dirty="0">
                <a:latin typeface="Arial" pitchFamily="34" charset="0"/>
                <a:cs typeface="Arial" panose="020B0604020202020204" pitchFamily="34" charset="0"/>
              </a:rPr>
              <a:t>which has potential benefits of reduced noise, emissions, and energy consumption compared to today’s turbine engines.</a:t>
            </a:r>
          </a:p>
          <a:p>
            <a:pPr marL="285750" lvl="1" indent="-285750">
              <a:spcAft>
                <a:spcPts val="600"/>
              </a:spcAft>
              <a:buFont typeface="Wingdings" panose="05000000000000000000" pitchFamily="2" charset="2"/>
              <a:buChar char="Ø"/>
              <a:defRPr/>
            </a:pPr>
            <a:r>
              <a:rPr lang="en-US" sz="1600" b="1" dirty="0">
                <a:latin typeface="Arial" pitchFamily="34" charset="0"/>
              </a:rPr>
              <a:t>Continued success in transitioning </a:t>
            </a:r>
            <a:r>
              <a:rPr lang="en-US" sz="1600" b="1" dirty="0" err="1">
                <a:latin typeface="Arial" pitchFamily="34" charset="0"/>
              </a:rPr>
              <a:t>NextGen</a:t>
            </a:r>
            <a:r>
              <a:rPr lang="en-US" sz="1600" b="1" dirty="0">
                <a:latin typeface="Arial" pitchFamily="34" charset="0"/>
              </a:rPr>
              <a:t> ATM technologies to the FAA</a:t>
            </a:r>
            <a:r>
              <a:rPr lang="en-US" sz="1600" dirty="0">
                <a:latin typeface="Arial" pitchFamily="34" charset="0"/>
              </a:rPr>
              <a:t>:  </a:t>
            </a:r>
            <a:endParaRPr lang="en-US" sz="1600" dirty="0" smtClean="0">
              <a:latin typeface="Arial" pitchFamily="34" charset="0"/>
            </a:endParaRPr>
          </a:p>
          <a:p>
            <a:pPr marL="742950" lvl="2" indent="-285750">
              <a:spcAft>
                <a:spcPts val="600"/>
              </a:spcAft>
              <a:buFont typeface="Wingdings" panose="05000000000000000000" pitchFamily="2" charset="2"/>
              <a:buChar char="Ø"/>
              <a:defRPr/>
            </a:pPr>
            <a:r>
              <a:rPr lang="en-US" sz="1400" dirty="0" smtClean="0">
                <a:solidFill>
                  <a:srgbClr val="000000"/>
                </a:solidFill>
                <a:latin typeface="Arial"/>
                <a:ea typeface="ＭＳ Ｐゴシック"/>
                <a:cs typeface="Arial"/>
              </a:rPr>
              <a:t>Completes </a:t>
            </a:r>
            <a:r>
              <a:rPr lang="en-US" sz="1400" dirty="0">
                <a:solidFill>
                  <a:srgbClr val="000000"/>
                </a:solidFill>
                <a:latin typeface="Arial"/>
                <a:ea typeface="ＭＳ Ｐゴシック"/>
                <a:cs typeface="Arial"/>
              </a:rPr>
              <a:t>development of the prototype Flight-Deck Interval Management Avionics for </a:t>
            </a:r>
            <a:r>
              <a:rPr lang="en-US" sz="1400" b="1" dirty="0">
                <a:solidFill>
                  <a:srgbClr val="000000"/>
                </a:solidFill>
                <a:latin typeface="Arial"/>
                <a:ea typeface="ＭＳ Ｐゴシック"/>
                <a:cs typeface="Arial"/>
              </a:rPr>
              <a:t>ATD-1 </a:t>
            </a:r>
            <a:r>
              <a:rPr lang="en-US" sz="1400" dirty="0">
                <a:solidFill>
                  <a:srgbClr val="000000"/>
                </a:solidFill>
                <a:latin typeface="Arial"/>
                <a:ea typeface="ＭＳ Ｐゴシック"/>
                <a:cs typeface="Arial"/>
              </a:rPr>
              <a:t>and prepare for future flight trial validation.  </a:t>
            </a:r>
            <a:endParaRPr lang="en-US" sz="1400" dirty="0" smtClean="0">
              <a:solidFill>
                <a:srgbClr val="000000"/>
              </a:solidFill>
              <a:latin typeface="Arial"/>
              <a:ea typeface="ＭＳ Ｐゴシック"/>
              <a:cs typeface="Arial"/>
            </a:endParaRPr>
          </a:p>
          <a:p>
            <a:pPr marL="285750" lvl="1" indent="-285750">
              <a:spcAft>
                <a:spcPts val="600"/>
              </a:spcAft>
              <a:buFont typeface="Wingdings" panose="05000000000000000000" pitchFamily="2" charset="2"/>
              <a:buChar char="Ø"/>
              <a:defRPr/>
            </a:pPr>
            <a:r>
              <a:rPr lang="en-US" sz="1600" b="1" dirty="0" smtClean="0">
                <a:solidFill>
                  <a:srgbClr val="000000"/>
                </a:solidFill>
                <a:latin typeface="Arial"/>
                <a:ea typeface="ＭＳ Ｐゴシック"/>
                <a:cs typeface="Arial"/>
              </a:rPr>
              <a:t>High-Impact collaborations to reduce </a:t>
            </a:r>
            <a:r>
              <a:rPr lang="en-US" sz="1600" b="1" dirty="0">
                <a:solidFill>
                  <a:srgbClr val="000000"/>
                </a:solidFill>
                <a:latin typeface="Arial"/>
                <a:ea typeface="ＭＳ Ｐゴシック"/>
                <a:cs typeface="Arial"/>
              </a:rPr>
              <a:t>a</a:t>
            </a:r>
            <a:r>
              <a:rPr lang="en-US" sz="1600" b="1" dirty="0" smtClean="0">
                <a:solidFill>
                  <a:srgbClr val="000000"/>
                </a:solidFill>
                <a:latin typeface="Arial"/>
                <a:ea typeface="ＭＳ Ｐゴシック"/>
                <a:cs typeface="Arial"/>
              </a:rPr>
              <a:t>ircraft </a:t>
            </a:r>
            <a:r>
              <a:rPr lang="en-US" sz="1600" b="1" dirty="0">
                <a:solidFill>
                  <a:srgbClr val="000000"/>
                </a:solidFill>
                <a:latin typeface="Arial"/>
                <a:ea typeface="ＭＳ Ｐゴシック"/>
                <a:cs typeface="Arial"/>
              </a:rPr>
              <a:t>e</a:t>
            </a:r>
            <a:r>
              <a:rPr lang="en-US" sz="1600" b="1" dirty="0" smtClean="0">
                <a:solidFill>
                  <a:srgbClr val="000000"/>
                </a:solidFill>
                <a:latin typeface="Arial"/>
                <a:ea typeface="ＭＳ Ｐゴシック"/>
                <a:cs typeface="Arial"/>
              </a:rPr>
              <a:t>nvironmental </a:t>
            </a:r>
            <a:r>
              <a:rPr lang="en-US" sz="1600" b="1" dirty="0">
                <a:solidFill>
                  <a:srgbClr val="000000"/>
                </a:solidFill>
                <a:latin typeface="Arial"/>
                <a:ea typeface="ＭＳ Ｐゴシック"/>
                <a:cs typeface="Arial"/>
              </a:rPr>
              <a:t>i</a:t>
            </a:r>
            <a:r>
              <a:rPr lang="en-US" sz="1600" b="1" dirty="0" smtClean="0">
                <a:solidFill>
                  <a:srgbClr val="000000"/>
                </a:solidFill>
                <a:latin typeface="Arial"/>
                <a:ea typeface="ＭＳ Ｐゴシック"/>
                <a:cs typeface="Arial"/>
              </a:rPr>
              <a:t>mpacts:</a:t>
            </a:r>
          </a:p>
          <a:p>
            <a:pPr marL="746125" lvl="1" indent="-288925">
              <a:spcAft>
                <a:spcPts val="200"/>
              </a:spcAf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Begins a series of </a:t>
            </a:r>
            <a:r>
              <a:rPr lang="en-US" sz="1400" b="1" dirty="0" smtClean="0">
                <a:latin typeface="Arial" panose="020B0604020202020204" pitchFamily="34" charset="0"/>
                <a:cs typeface="Arial" panose="020B0604020202020204" pitchFamily="34" charset="0"/>
              </a:rPr>
              <a:t>flight demonstrations </a:t>
            </a:r>
            <a:r>
              <a:rPr lang="en-US" sz="1400" dirty="0" smtClean="0">
                <a:latin typeface="Arial" panose="020B0604020202020204" pitchFamily="34" charset="0"/>
                <a:cs typeface="Arial" panose="020B0604020202020204" pitchFamily="34" charset="0"/>
              </a:rPr>
              <a:t>to both mature candidate environmentally friendly technologies and transfer them to US industry</a:t>
            </a:r>
          </a:p>
          <a:p>
            <a:pPr marL="746125" lvl="1" indent="-288925">
              <a:spcAft>
                <a:spcPts val="200"/>
              </a:spcAft>
              <a:buFont typeface="Wingdings" panose="05000000000000000000" pitchFamily="2" charset="2"/>
              <a:buChar char="Ø"/>
            </a:pPr>
            <a:r>
              <a:rPr lang="en-US" sz="1400" dirty="0" smtClean="0">
                <a:latin typeface="Arial" panose="020B0604020202020204" pitchFamily="34" charset="0"/>
                <a:cs typeface="Arial" panose="020B0604020202020204" pitchFamily="34" charset="0"/>
              </a:rPr>
              <a:t>Begins </a:t>
            </a:r>
            <a:r>
              <a:rPr lang="en-US" sz="1400" b="1" dirty="0" smtClean="0">
                <a:latin typeface="Arial" panose="020B0604020202020204" pitchFamily="34" charset="0"/>
                <a:cs typeface="Arial" panose="020B0604020202020204" pitchFamily="34" charset="0"/>
              </a:rPr>
              <a:t>high-fidelity validation experiments </a:t>
            </a:r>
            <a:r>
              <a:rPr lang="en-US" sz="1400" dirty="0" smtClean="0">
                <a:latin typeface="Arial" panose="020B0604020202020204" pitchFamily="34" charset="0"/>
                <a:cs typeface="Arial" panose="020B0604020202020204" pitchFamily="34" charset="0"/>
              </a:rPr>
              <a:t>to improve accuracy of computational tools used in advanced aircraft design.</a:t>
            </a:r>
          </a:p>
        </p:txBody>
      </p:sp>
      <p:sp>
        <p:nvSpPr>
          <p:cNvPr id="3" name="TextBox 2"/>
          <p:cNvSpPr txBox="1"/>
          <p:nvPr/>
        </p:nvSpPr>
        <p:spPr bwMode="auto">
          <a:xfrm>
            <a:off x="5943600" y="3124200"/>
            <a:ext cx="2990154" cy="4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882" tIns="50941" rIns="101882" bIns="50941" rtlCol="0">
            <a:spAutoFit/>
          </a:bodyPr>
          <a:lstStyle/>
          <a:p>
            <a:pPr algn="ctr" eaLnBrk="1" hangingPunct="1">
              <a:spcBef>
                <a:spcPts val="200"/>
              </a:spcBef>
            </a:pPr>
            <a:r>
              <a:rPr lang="en-US" sz="1200" dirty="0" smtClean="0">
                <a:solidFill>
                  <a:srgbClr val="000000"/>
                </a:solidFill>
                <a:latin typeface="Arial"/>
                <a:ea typeface="ＭＳ Ｐゴシック" pitchFamily="34" charset="-128"/>
                <a:cs typeface="Arial"/>
              </a:rPr>
              <a:t>Truss-Braced Wing Concept in the NASA Transonic Dynamics Wind Tunnel</a:t>
            </a:r>
          </a:p>
        </p:txBody>
      </p:sp>
    </p:spTree>
    <p:extLst>
      <p:ext uri="{BB962C8B-B14F-4D97-AF65-F5344CB8AC3E}">
        <p14:creationId xmlns:p14="http://schemas.microsoft.com/office/powerpoint/2010/main" val="191466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3"/>
          <p:cNvSpPr>
            <a:spLocks noGrp="1"/>
          </p:cNvSpPr>
          <p:nvPr>
            <p:ph type="ftr" sz="quarter" idx="4294967295"/>
          </p:nvPr>
        </p:nvSpPr>
        <p:spPr>
          <a:xfrm>
            <a:off x="4114800" y="6378575"/>
            <a:ext cx="4275138" cy="403225"/>
          </a:xfrm>
          <a:prstGeom prst="rect">
            <a:avLst/>
          </a:prstGeom>
          <a:noFill/>
        </p:spPr>
        <p:txBody>
          <a:bodyPr/>
          <a:lstStyle/>
          <a:p>
            <a:r>
              <a:rPr lang="en-US" smtClean="0"/>
              <a:t>Your Title Here</a:t>
            </a:r>
          </a:p>
        </p:txBody>
      </p:sp>
      <p:sp>
        <p:nvSpPr>
          <p:cNvPr id="20486" name="Rectangle 5"/>
          <p:cNvSpPr>
            <a:spLocks noChangeArrowheads="1"/>
          </p:cNvSpPr>
          <p:nvPr/>
        </p:nvSpPr>
        <p:spPr bwMode="auto">
          <a:xfrm>
            <a:off x="1" y="6267450"/>
            <a:ext cx="9144000" cy="590550"/>
          </a:xfrm>
          <a:prstGeom prst="rect">
            <a:avLst/>
          </a:prstGeom>
          <a:solidFill>
            <a:schemeClr val="bg1"/>
          </a:solidFill>
          <a:ln w="9525">
            <a:noFill/>
            <a:miter lim="800000"/>
            <a:headEnd/>
            <a:tailEnd/>
          </a:ln>
        </p:spPr>
        <p:txBody>
          <a:bodyPr wrap="none" lIns="82058" tIns="41029" rIns="82058" bIns="41029" anchor="ctr"/>
          <a:lstStyle/>
          <a:p>
            <a:endParaRPr lang="en-US"/>
          </a:p>
        </p:txBody>
      </p:sp>
      <p:pic>
        <p:nvPicPr>
          <p:cNvPr id="20487" name="Picture 12" descr="NASA insigniaCMYK"/>
          <p:cNvPicPr preferRelativeResize="0">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911600" y="2914650"/>
            <a:ext cx="1320800" cy="1027113"/>
          </a:xfrm>
          <a:prstGeom prst="rect">
            <a:avLst/>
          </a:prstGeom>
          <a:noFill/>
          <a:ln w="9525">
            <a:noFill/>
            <a:miter lim="800000"/>
            <a:headEnd/>
            <a:tailEnd/>
          </a:ln>
        </p:spPr>
      </p:pic>
      <p:sp>
        <p:nvSpPr>
          <p:cNvPr id="20488" name="Rectangle 6"/>
          <p:cNvSpPr>
            <a:spLocks noChangeArrowheads="1"/>
          </p:cNvSpPr>
          <p:nvPr/>
        </p:nvSpPr>
        <p:spPr bwMode="auto">
          <a:xfrm>
            <a:off x="0" y="76200"/>
            <a:ext cx="9144000" cy="838200"/>
          </a:xfrm>
          <a:prstGeom prst="rect">
            <a:avLst/>
          </a:prstGeom>
          <a:solidFill>
            <a:schemeClr val="bg1"/>
          </a:solidFill>
          <a:ln w="9525">
            <a:noFill/>
            <a:round/>
            <a:headEnd/>
            <a:tailEnd/>
          </a:ln>
        </p:spPr>
        <p:txBody>
          <a:bodyPr/>
          <a:lstStyle/>
          <a:p>
            <a:pPr eaLnBrk="0" hangingPunct="0"/>
            <a:endParaRPr lang="en-US"/>
          </a:p>
        </p:txBody>
      </p:sp>
    </p:spTree>
    <p:extLst>
      <p:ext uri="{BB962C8B-B14F-4D97-AF65-F5344CB8AC3E}">
        <p14:creationId xmlns:p14="http://schemas.microsoft.com/office/powerpoint/2010/main" val="141316650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1"/>
            <a:ext cx="9144000" cy="106556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rPr>
              <a:t>Sept 26, 2014 - TACP</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Aeronautics Research and Technology Roundtable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B26A8C-698E-3D4C-8FF2-8D9A53AC89ED}" type="slidenum">
              <a:rPr lang="en-US" smtClean="0">
                <a:solidFill>
                  <a:prstClr val="black">
                    <a:tint val="75000"/>
                  </a:prstClr>
                </a:solidFill>
              </a:rPr>
              <a:pPr/>
              <a:t>9</a:t>
            </a:fld>
            <a:endParaRPr lang="en-US">
              <a:solidFill>
                <a:prstClr val="black">
                  <a:tint val="75000"/>
                </a:prstClr>
              </a:solidFill>
            </a:endParaRPr>
          </a:p>
        </p:txBody>
      </p:sp>
      <p:grpSp>
        <p:nvGrpSpPr>
          <p:cNvPr id="41" name="Group 40"/>
          <p:cNvGrpSpPr/>
          <p:nvPr/>
        </p:nvGrpSpPr>
        <p:grpSpPr>
          <a:xfrm>
            <a:off x="-6350" y="77788"/>
            <a:ext cx="9150350" cy="6842672"/>
            <a:chOff x="-6350" y="77788"/>
            <a:chExt cx="9150350" cy="6842672"/>
          </a:xfrm>
        </p:grpSpPr>
        <p:pic>
          <p:nvPicPr>
            <p:cNvPr id="27" name="Picture 26" descr="tac_bkg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6860"/>
              <a:ext cx="9144000" cy="5943600"/>
            </a:xfrm>
            <a:prstGeom prst="rect">
              <a:avLst/>
            </a:prstGeom>
          </p:spPr>
        </p:pic>
        <p:sp>
          <p:nvSpPr>
            <p:cNvPr id="28" name="Oval 27"/>
            <p:cNvSpPr/>
            <p:nvPr/>
          </p:nvSpPr>
          <p:spPr>
            <a:xfrm>
              <a:off x="6196624" y="3021624"/>
              <a:ext cx="2807676" cy="2807676"/>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Arial"/>
              </a:endParaRPr>
            </a:p>
          </p:txBody>
        </p:sp>
        <p:sp>
          <p:nvSpPr>
            <p:cNvPr id="29" name="Title 1"/>
            <p:cNvSpPr txBox="1">
              <a:spLocks/>
            </p:cNvSpPr>
            <p:nvPr/>
          </p:nvSpPr>
          <p:spPr bwMode="auto">
            <a:xfrm>
              <a:off x="76200" y="77788"/>
              <a:ext cx="89852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kern="1200">
                  <a:solidFill>
                    <a:srgbClr val="595959"/>
                  </a:solidFill>
                  <a:latin typeface="Helvetica"/>
                  <a:ea typeface="ヒラギノ角ゴ Pro W3" charset="-128"/>
                  <a:cs typeface="Helvetica"/>
                </a:defRPr>
              </a:lvl1pPr>
              <a:lvl2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2pPr>
              <a:lvl3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3pPr>
              <a:lvl4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4pPr>
              <a:lvl5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5pPr>
              <a:lvl6pPr marL="4572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defRPr/>
              </a:pPr>
              <a:r>
                <a:rPr lang="en-US" sz="2600" smtClean="0"/>
                <a:t>What is the Transformative Aeronautics Concept Program?</a:t>
              </a:r>
              <a:endParaRPr lang="en-US" sz="2600" dirty="0"/>
            </a:p>
          </p:txBody>
        </p:sp>
        <p:sp>
          <p:nvSpPr>
            <p:cNvPr id="30" name="TextBox 29"/>
            <p:cNvSpPr txBox="1"/>
            <p:nvPr/>
          </p:nvSpPr>
          <p:spPr>
            <a:xfrm>
              <a:off x="6301152" y="3298092"/>
              <a:ext cx="2657231" cy="2392963"/>
            </a:xfrm>
            <a:prstGeom prst="rect">
              <a:avLst/>
            </a:prstGeom>
            <a:noFill/>
          </p:spPr>
          <p:txBody>
            <a:bodyPr wrap="square" rtlCol="0">
              <a:spAutoFit/>
            </a:bodyPr>
            <a:lstStyle/>
            <a:p>
              <a:pPr algn="ctr" eaLnBrk="1" fontAlgn="auto" hangingPunct="1">
                <a:spcBef>
                  <a:spcPts val="0"/>
                </a:spcBef>
                <a:spcAft>
                  <a:spcPts val="0"/>
                </a:spcAft>
              </a:pPr>
              <a:r>
                <a:rPr lang="en-US" sz="1150" dirty="0" smtClean="0">
                  <a:solidFill>
                    <a:prstClr val="black"/>
                  </a:solidFill>
                  <a:latin typeface="Arial"/>
                </a:rPr>
                <a:t>Solicits </a:t>
              </a:r>
              <a:r>
                <a:rPr lang="en-US" sz="1150">
                  <a:solidFill>
                    <a:prstClr val="black"/>
                  </a:solidFill>
                  <a:latin typeface="Arial"/>
                </a:rPr>
                <a:t>and </a:t>
              </a:r>
              <a:r>
                <a:rPr lang="en-US" sz="1150" smtClean="0">
                  <a:solidFill>
                    <a:prstClr val="black"/>
                  </a:solidFill>
                  <a:latin typeface="Arial"/>
                </a:rPr>
                <a:t>encourages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revolutionary concepts</a:t>
              </a:r>
            </a:p>
            <a:p>
              <a:pPr algn="ctr" eaLnBrk="1" fontAlgn="auto" hangingPunct="1">
                <a:spcBef>
                  <a:spcPts val="0"/>
                </a:spcBef>
                <a:spcAft>
                  <a:spcPts val="0"/>
                </a:spcAft>
              </a:pPr>
              <a:endParaRPr lang="en-US" sz="1150" dirty="0" smtClean="0">
                <a:solidFill>
                  <a:prstClr val="black"/>
                </a:solidFill>
                <a:latin typeface="Arial"/>
              </a:endParaRPr>
            </a:p>
            <a:p>
              <a:pPr algn="ctr" eaLnBrk="1" fontAlgn="auto" hangingPunct="1">
                <a:spcBef>
                  <a:spcPts val="0"/>
                </a:spcBef>
                <a:spcAft>
                  <a:spcPts val="0"/>
                </a:spcAft>
              </a:pPr>
              <a:r>
                <a:rPr lang="en-US" sz="1150" dirty="0" smtClean="0">
                  <a:solidFill>
                    <a:prstClr val="black"/>
                  </a:solidFill>
                  <a:latin typeface="Arial"/>
                </a:rPr>
                <a:t>Creates </a:t>
              </a:r>
              <a:r>
                <a:rPr lang="en-US" sz="1150" dirty="0">
                  <a:solidFill>
                    <a:prstClr val="black"/>
                  </a:solidFill>
                  <a:latin typeface="Arial"/>
                </a:rPr>
                <a:t>the environment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for </a:t>
              </a:r>
              <a:r>
                <a:rPr lang="en-US" sz="1150" dirty="0">
                  <a:solidFill>
                    <a:prstClr val="black"/>
                  </a:solidFill>
                  <a:latin typeface="Arial"/>
                </a:rPr>
                <a:t>researchers to become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immersed in </a:t>
              </a:r>
              <a:r>
                <a:rPr lang="en-US" sz="1150" dirty="0">
                  <a:solidFill>
                    <a:prstClr val="black"/>
                  </a:solidFill>
                  <a:latin typeface="Arial"/>
                </a:rPr>
                <a:t>trying out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new ideas</a:t>
              </a:r>
            </a:p>
            <a:p>
              <a:pPr algn="ctr" eaLnBrk="1" fontAlgn="auto" hangingPunct="1">
                <a:spcBef>
                  <a:spcPts val="0"/>
                </a:spcBef>
                <a:spcAft>
                  <a:spcPts val="0"/>
                </a:spcAft>
              </a:pPr>
              <a:endParaRPr lang="en-US" sz="1150" dirty="0" smtClean="0">
                <a:solidFill>
                  <a:prstClr val="black"/>
                </a:solidFill>
                <a:latin typeface="Arial"/>
              </a:endParaRPr>
            </a:p>
            <a:p>
              <a:pPr algn="ctr" eaLnBrk="1" fontAlgn="auto" hangingPunct="1">
                <a:spcBef>
                  <a:spcPts val="0"/>
                </a:spcBef>
                <a:spcAft>
                  <a:spcPts val="0"/>
                </a:spcAft>
              </a:pPr>
              <a:r>
                <a:rPr lang="en-US" sz="1150" dirty="0" smtClean="0">
                  <a:solidFill>
                    <a:prstClr val="black"/>
                  </a:solidFill>
                  <a:latin typeface="Arial"/>
                </a:rPr>
                <a:t>Performs </a:t>
              </a:r>
              <a:r>
                <a:rPr lang="en-US" sz="1150" dirty="0">
                  <a:solidFill>
                    <a:prstClr val="black"/>
                  </a:solidFill>
                  <a:latin typeface="Arial"/>
                </a:rPr>
                <a:t>ground and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small</a:t>
              </a:r>
              <a:r>
                <a:rPr lang="en-US" sz="1150" dirty="0">
                  <a:solidFill>
                    <a:prstClr val="black"/>
                  </a:solidFill>
                  <a:latin typeface="Arial"/>
                </a:rPr>
                <a:t>-scale flight </a:t>
              </a:r>
              <a:r>
                <a:rPr lang="en-US" sz="1150" dirty="0" smtClean="0">
                  <a:solidFill>
                    <a:prstClr val="black"/>
                  </a:solidFill>
                  <a:latin typeface="Arial"/>
                </a:rPr>
                <a:t>tests</a:t>
              </a:r>
            </a:p>
            <a:p>
              <a:pPr algn="ctr" eaLnBrk="1" fontAlgn="auto" hangingPunct="1">
                <a:spcBef>
                  <a:spcPts val="0"/>
                </a:spcBef>
                <a:spcAft>
                  <a:spcPts val="0"/>
                </a:spcAft>
              </a:pPr>
              <a:endParaRPr lang="en-US" sz="1150" dirty="0">
                <a:solidFill>
                  <a:prstClr val="black"/>
                </a:solidFill>
                <a:latin typeface="Arial"/>
              </a:endParaRPr>
            </a:p>
            <a:p>
              <a:pPr algn="ctr" eaLnBrk="1" fontAlgn="auto" hangingPunct="1">
                <a:spcBef>
                  <a:spcPts val="0"/>
                </a:spcBef>
                <a:spcAft>
                  <a:spcPts val="0"/>
                </a:spcAft>
              </a:pPr>
              <a:r>
                <a:rPr lang="en-US" sz="1150" dirty="0" smtClean="0">
                  <a:solidFill>
                    <a:prstClr val="black"/>
                  </a:solidFill>
                  <a:latin typeface="Arial"/>
                </a:rPr>
                <a:t>Drives </a:t>
              </a:r>
              <a:r>
                <a:rPr lang="en-US" sz="1150" dirty="0">
                  <a:solidFill>
                    <a:prstClr val="black"/>
                  </a:solidFill>
                  <a:latin typeface="Arial"/>
                </a:rPr>
                <a:t>rapid turnover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into </a:t>
              </a:r>
              <a:r>
                <a:rPr lang="en-US" sz="1150" dirty="0">
                  <a:solidFill>
                    <a:prstClr val="black"/>
                  </a:solidFill>
                  <a:latin typeface="Arial"/>
                </a:rPr>
                <a:t>new </a:t>
              </a:r>
              <a:r>
                <a:rPr lang="en-US" sz="1150" dirty="0" smtClean="0">
                  <a:solidFill>
                    <a:prstClr val="black"/>
                  </a:solidFill>
                  <a:latin typeface="Arial"/>
                </a:rPr>
                <a:t>concepts</a:t>
              </a:r>
              <a:endParaRPr lang="en-US" sz="1150" dirty="0">
                <a:solidFill>
                  <a:prstClr val="black"/>
                </a:solidFill>
                <a:latin typeface="Arial"/>
              </a:endParaRPr>
            </a:p>
          </p:txBody>
        </p:sp>
        <p:sp>
          <p:nvSpPr>
            <p:cNvPr id="31" name="Oval 30"/>
            <p:cNvSpPr/>
            <p:nvPr/>
          </p:nvSpPr>
          <p:spPr>
            <a:xfrm>
              <a:off x="3186461" y="1065561"/>
              <a:ext cx="3615628" cy="3615628"/>
            </a:xfrm>
            <a:prstGeom prst="ellipse">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Arial"/>
              </a:endParaRPr>
            </a:p>
          </p:txBody>
        </p:sp>
        <p:sp>
          <p:nvSpPr>
            <p:cNvPr id="32" name="TextBox 31"/>
            <p:cNvSpPr txBox="1"/>
            <p:nvPr/>
          </p:nvSpPr>
          <p:spPr>
            <a:xfrm>
              <a:off x="3475405" y="1358901"/>
              <a:ext cx="2978150" cy="3100849"/>
            </a:xfrm>
            <a:prstGeom prst="rect">
              <a:avLst/>
            </a:prstGeom>
            <a:noFill/>
          </p:spPr>
          <p:txBody>
            <a:bodyPr wrap="square" rtlCol="0">
              <a:spAutoFit/>
            </a:bodyPr>
            <a:lstStyle/>
            <a:p>
              <a:pPr algn="ctr" eaLnBrk="1" fontAlgn="auto" hangingPunct="1">
                <a:spcBef>
                  <a:spcPts val="0"/>
                </a:spcBef>
                <a:spcAft>
                  <a:spcPts val="0"/>
                </a:spcAft>
              </a:pPr>
              <a:r>
                <a:rPr lang="en-US" sz="1150" dirty="0" smtClean="0">
                  <a:solidFill>
                    <a:prstClr val="black"/>
                  </a:solidFill>
                  <a:latin typeface="Arial"/>
                </a:rPr>
                <a:t>Cultivates multi</a:t>
              </a:r>
              <a:r>
                <a:rPr lang="en-US" sz="1150" dirty="0">
                  <a:solidFill>
                    <a:prstClr val="black"/>
                  </a:solidFill>
                  <a:latin typeface="Arial"/>
                </a:rPr>
                <a:t>-disciplinary,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revolutionary </a:t>
              </a:r>
              <a:r>
                <a:rPr lang="en-US" sz="1150" dirty="0">
                  <a:solidFill>
                    <a:prstClr val="black"/>
                  </a:solidFill>
                  <a:latin typeface="Arial"/>
                </a:rPr>
                <a:t>concepts to enable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aviation </a:t>
              </a:r>
              <a:r>
                <a:rPr lang="en-US" sz="1150" dirty="0">
                  <a:solidFill>
                    <a:prstClr val="black"/>
                  </a:solidFill>
                  <a:latin typeface="Arial"/>
                </a:rPr>
                <a:t>transformation and harnesses convergence in aeronautics and non-aeronautics technologies to create new opportunities in </a:t>
              </a:r>
              <a:r>
                <a:rPr lang="en-US" sz="1150" dirty="0" smtClean="0">
                  <a:solidFill>
                    <a:prstClr val="black"/>
                  </a:solidFill>
                  <a:latin typeface="Arial"/>
                </a:rPr>
                <a:t>aviation</a:t>
              </a:r>
            </a:p>
            <a:p>
              <a:pPr algn="ctr" eaLnBrk="1" fontAlgn="auto" hangingPunct="1">
                <a:spcBef>
                  <a:spcPts val="0"/>
                </a:spcBef>
                <a:spcAft>
                  <a:spcPts val="0"/>
                </a:spcAft>
              </a:pPr>
              <a:endParaRPr lang="en-US" sz="1150" dirty="0" smtClean="0">
                <a:solidFill>
                  <a:prstClr val="black"/>
                </a:solidFill>
                <a:latin typeface="Arial"/>
              </a:endParaRPr>
            </a:p>
            <a:p>
              <a:pPr algn="ctr" eaLnBrk="1" fontAlgn="auto" hangingPunct="1">
                <a:spcBef>
                  <a:spcPts val="0"/>
                </a:spcBef>
                <a:spcAft>
                  <a:spcPts val="0"/>
                </a:spcAft>
              </a:pPr>
              <a:r>
                <a:rPr lang="en-US" sz="1150" dirty="0" smtClean="0">
                  <a:solidFill>
                    <a:prstClr val="black"/>
                  </a:solidFill>
                  <a:latin typeface="Arial"/>
                </a:rPr>
                <a:t>Knocks down </a:t>
              </a:r>
              <a:r>
                <a:rPr lang="en-US" sz="1150" dirty="0">
                  <a:solidFill>
                    <a:prstClr val="black"/>
                  </a:solidFill>
                  <a:latin typeface="Arial"/>
                </a:rPr>
                <a:t>technical barriers and </a:t>
              </a:r>
              <a:r>
                <a:rPr lang="en-US" sz="1150" dirty="0" smtClean="0">
                  <a:solidFill>
                    <a:prstClr val="black"/>
                  </a:solidFill>
                  <a:latin typeface="Arial"/>
                </a:rPr>
                <a:t>infuses </a:t>
              </a:r>
              <a:r>
                <a:rPr lang="en-US" sz="1150" dirty="0">
                  <a:solidFill>
                    <a:prstClr val="black"/>
                  </a:solidFill>
                  <a:latin typeface="Arial"/>
                </a:rPr>
                <a:t>internally and externally originated concepts into all six strategic thrusts identified by ARMD, creating innovation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for </a:t>
              </a:r>
              <a:r>
                <a:rPr lang="en-US" sz="1150" dirty="0">
                  <a:solidFill>
                    <a:prstClr val="black"/>
                  </a:solidFill>
                  <a:latin typeface="Arial"/>
                </a:rPr>
                <a:t>tomorrow in the aviation system. </a:t>
              </a:r>
              <a:endParaRPr lang="en-US" sz="1150" dirty="0" smtClean="0">
                <a:solidFill>
                  <a:prstClr val="black"/>
                </a:solidFill>
                <a:latin typeface="Arial"/>
              </a:endParaRPr>
            </a:p>
            <a:p>
              <a:pPr algn="ctr" eaLnBrk="1" fontAlgn="auto" hangingPunct="1">
                <a:spcBef>
                  <a:spcPts val="0"/>
                </a:spcBef>
                <a:spcAft>
                  <a:spcPts val="0"/>
                </a:spcAft>
              </a:pPr>
              <a:endParaRPr lang="en-US" sz="1150" dirty="0" smtClean="0">
                <a:solidFill>
                  <a:prstClr val="black"/>
                </a:solidFill>
                <a:latin typeface="Arial"/>
              </a:endParaRPr>
            </a:p>
            <a:p>
              <a:pPr algn="ctr" eaLnBrk="1" fontAlgn="auto" hangingPunct="1">
                <a:spcBef>
                  <a:spcPts val="0"/>
                </a:spcBef>
                <a:spcAft>
                  <a:spcPts val="0"/>
                </a:spcAft>
              </a:pPr>
              <a:r>
                <a:rPr lang="en-US" sz="1150" dirty="0" smtClean="0">
                  <a:solidFill>
                    <a:prstClr val="black"/>
                  </a:solidFill>
                  <a:latin typeface="Arial"/>
                </a:rPr>
                <a:t>Provides </a:t>
              </a:r>
              <a:r>
                <a:rPr lang="en-US" sz="1150" dirty="0">
                  <a:solidFill>
                    <a:prstClr val="black"/>
                  </a:solidFill>
                  <a:latin typeface="Arial"/>
                </a:rPr>
                <a:t>flexibility for innovators to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explore </a:t>
              </a:r>
              <a:r>
                <a:rPr lang="en-US" sz="1150" dirty="0">
                  <a:solidFill>
                    <a:prstClr val="black"/>
                  </a:solidFill>
                  <a:latin typeface="Arial"/>
                </a:rPr>
                <a:t>technology feasibility and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provide </a:t>
              </a:r>
              <a:r>
                <a:rPr lang="en-US" sz="1150" dirty="0">
                  <a:solidFill>
                    <a:prstClr val="black"/>
                  </a:solidFill>
                  <a:latin typeface="Arial"/>
                </a:rPr>
                <a:t>the knowledge base for </a:t>
              </a:r>
              <a:r>
                <a:rPr lang="en-US" sz="1150" dirty="0" smtClean="0">
                  <a:solidFill>
                    <a:prstClr val="black"/>
                  </a:solidFill>
                  <a:latin typeface="Arial"/>
                </a:rPr>
                <a:t/>
              </a:r>
              <a:br>
                <a:rPr lang="en-US" sz="1150" dirty="0" smtClean="0">
                  <a:solidFill>
                    <a:prstClr val="black"/>
                  </a:solidFill>
                  <a:latin typeface="Arial"/>
                </a:rPr>
              </a:br>
              <a:r>
                <a:rPr lang="en-US" sz="1150" dirty="0" smtClean="0">
                  <a:solidFill>
                    <a:prstClr val="black"/>
                  </a:solidFill>
                  <a:latin typeface="Arial"/>
                </a:rPr>
                <a:t>radical </a:t>
              </a:r>
              <a:r>
                <a:rPr lang="en-US" sz="1150" dirty="0">
                  <a:solidFill>
                    <a:prstClr val="black"/>
                  </a:solidFill>
                  <a:latin typeface="Arial"/>
                </a:rPr>
                <a:t>transformation. </a:t>
              </a:r>
              <a:endParaRPr lang="en-US" sz="1150" dirty="0" smtClean="0">
                <a:solidFill>
                  <a:prstClr val="black">
                    <a:lumMod val="75000"/>
                    <a:lumOff val="25000"/>
                  </a:prstClr>
                </a:solidFill>
                <a:latin typeface="Arial" pitchFamily="34" charset="0"/>
                <a:cs typeface="Arial" pitchFamily="34" charset="0"/>
              </a:endParaRPr>
            </a:p>
          </p:txBody>
        </p:sp>
        <p:pic>
          <p:nvPicPr>
            <p:cNvPr id="33" name="Picture 32" descr="corner_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 y="976352"/>
              <a:ext cx="1963694" cy="2006600"/>
            </a:xfrm>
            <a:prstGeom prst="rect">
              <a:avLst/>
            </a:prstGeom>
          </p:spPr>
        </p:pic>
        <p:sp>
          <p:nvSpPr>
            <p:cNvPr id="34" name="Title 1"/>
            <p:cNvSpPr txBox="1">
              <a:spLocks/>
            </p:cNvSpPr>
            <p:nvPr/>
          </p:nvSpPr>
          <p:spPr bwMode="auto">
            <a:xfrm rot="18841662">
              <a:off x="-364643" y="1566466"/>
              <a:ext cx="2373240" cy="47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3200" kern="1200">
                  <a:solidFill>
                    <a:srgbClr val="595959"/>
                  </a:solidFill>
                  <a:latin typeface="Helvetica"/>
                  <a:ea typeface="ヒラギノ角ゴ Pro W3" charset="-128"/>
                  <a:cs typeface="Helvetica"/>
                </a:defRPr>
              </a:lvl1pPr>
              <a:lvl2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2pPr>
              <a:lvl3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3pPr>
              <a:lvl4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4pPr>
              <a:lvl5pPr algn="l" rtl="0" eaLnBrk="0" fontAlgn="base" hangingPunct="0">
                <a:spcBef>
                  <a:spcPct val="0"/>
                </a:spcBef>
                <a:spcAft>
                  <a:spcPct val="0"/>
                </a:spcAft>
                <a:defRPr sz="3200">
                  <a:solidFill>
                    <a:srgbClr val="595959"/>
                  </a:solidFill>
                  <a:latin typeface="Helvetica" charset="0"/>
                  <a:ea typeface="ヒラギノ角ゴ Pro W3" charset="-128"/>
                  <a:cs typeface="Helvetica" charset="0"/>
                </a:defRPr>
              </a:lvl5pPr>
              <a:lvl6pPr marL="4572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a:defRPr/>
              </a:pPr>
              <a:r>
                <a:rPr lang="en-US" sz="2000" b="1" dirty="0" smtClean="0">
                  <a:solidFill>
                    <a:prstClr val="white"/>
                  </a:solidFill>
                </a:rPr>
                <a:t>Seedling Program</a:t>
              </a:r>
              <a:endParaRPr lang="en-US" sz="2000" b="1" dirty="0">
                <a:solidFill>
                  <a:prstClr val="white"/>
                </a:solidFill>
              </a:endParaRPr>
            </a:p>
          </p:txBody>
        </p:sp>
        <p:sp>
          <p:nvSpPr>
            <p:cNvPr id="35" name="Oval 34"/>
            <p:cNvSpPr/>
            <p:nvPr/>
          </p:nvSpPr>
          <p:spPr>
            <a:xfrm>
              <a:off x="2460869" y="1777512"/>
              <a:ext cx="1149350" cy="1149350"/>
            </a:xfrm>
            <a:prstGeom prst="ellipse">
              <a:avLst/>
            </a:prstGeom>
            <a:solidFill>
              <a:sysClr val="windowText" lastClr="000000">
                <a:lumMod val="75000"/>
                <a:lumOff val="25000"/>
              </a:sysClr>
            </a:solidFill>
            <a:ln w="9525"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p:spPr>
          <p:txBody>
            <a:bodyPr rtlCol="0" anchor="ctr"/>
            <a:lstStyle/>
            <a:p>
              <a:pPr algn="ctr" eaLnBrk="1" fontAlgn="auto" hangingPunct="1">
                <a:spcBef>
                  <a:spcPts val="0"/>
                </a:spcBef>
                <a:spcAft>
                  <a:spcPts val="0"/>
                </a:spcAft>
                <a:defRPr/>
              </a:pPr>
              <a:endParaRPr lang="en-US" sz="1800" kern="0" smtClean="0">
                <a:solidFill>
                  <a:prstClr val="white"/>
                </a:solidFill>
                <a:latin typeface="Arial"/>
              </a:endParaRPr>
            </a:p>
          </p:txBody>
        </p:sp>
        <p:sp>
          <p:nvSpPr>
            <p:cNvPr id="36" name="TextBox 35"/>
            <p:cNvSpPr txBox="1"/>
            <p:nvPr/>
          </p:nvSpPr>
          <p:spPr>
            <a:xfrm>
              <a:off x="2460869" y="1999762"/>
              <a:ext cx="1149350" cy="769441"/>
            </a:xfrm>
            <a:prstGeom prst="rect">
              <a:avLst/>
            </a:prstGeom>
            <a:noFill/>
          </p:spPr>
          <p:txBody>
            <a:bodyPr wrap="square" rtlCol="0">
              <a:spAutoFit/>
            </a:bodyPr>
            <a:lstStyle/>
            <a:p>
              <a:pPr algn="ctr" eaLnBrk="1" fontAlgn="auto" hangingPunct="1">
                <a:spcBef>
                  <a:spcPts val="0"/>
                </a:spcBef>
                <a:spcAft>
                  <a:spcPts val="0"/>
                </a:spcAft>
              </a:pPr>
              <a:r>
                <a:rPr lang="en-US" sz="1100" dirty="0" smtClean="0">
                  <a:solidFill>
                    <a:srgbClr val="A4BF5B"/>
                  </a:solidFill>
                  <a:latin typeface="Arial" pitchFamily="34" charset="0"/>
                  <a:cs typeface="Arial" pitchFamily="34" charset="0"/>
                </a:rPr>
                <a:t>Transformative Aeronautics Concept Program</a:t>
              </a:r>
            </a:p>
          </p:txBody>
        </p:sp>
        <p:sp>
          <p:nvSpPr>
            <p:cNvPr id="37" name="TextBox 36"/>
            <p:cNvSpPr txBox="1"/>
            <p:nvPr/>
          </p:nvSpPr>
          <p:spPr>
            <a:xfrm>
              <a:off x="103358" y="517782"/>
              <a:ext cx="7578547" cy="276999"/>
            </a:xfrm>
            <a:prstGeom prst="rect">
              <a:avLst/>
            </a:prstGeom>
            <a:noFill/>
          </p:spPr>
          <p:txBody>
            <a:bodyPr wrap="square" rtlCol="0">
              <a:spAutoFit/>
            </a:bodyPr>
            <a:lstStyle/>
            <a:p>
              <a:pPr eaLnBrk="1" fontAlgn="auto" hangingPunct="1">
                <a:spcBef>
                  <a:spcPts val="0"/>
                </a:spcBef>
                <a:spcAft>
                  <a:spcPts val="0"/>
                </a:spcAft>
              </a:pPr>
              <a:r>
                <a:rPr lang="en-US" sz="1200" dirty="0" smtClean="0">
                  <a:solidFill>
                    <a:prstClr val="white">
                      <a:lumMod val="50000"/>
                    </a:prstClr>
                  </a:solidFill>
                  <a:latin typeface="Arial" pitchFamily="34" charset="0"/>
                  <a:cs typeface="Arial" pitchFamily="34" charset="0"/>
                </a:rPr>
                <a:t>While mission programs focus on solving challenges, this program focuses on cultivating opportunities.</a:t>
              </a:r>
            </a:p>
          </p:txBody>
        </p:sp>
        <p:sp>
          <p:nvSpPr>
            <p:cNvPr id="38" name="TextBox 37"/>
            <p:cNvSpPr txBox="1"/>
            <p:nvPr/>
          </p:nvSpPr>
          <p:spPr>
            <a:xfrm>
              <a:off x="3868036" y="5141797"/>
              <a:ext cx="2742846" cy="1569660"/>
            </a:xfrm>
            <a:prstGeom prst="rect">
              <a:avLst/>
            </a:prstGeom>
            <a:noFill/>
          </p:spPr>
          <p:txBody>
            <a:bodyPr wrap="square" rtlCol="0">
              <a:spAutoFit/>
            </a:bodyPr>
            <a:lstStyle/>
            <a:p>
              <a:pPr eaLnBrk="1" fontAlgn="auto" hangingPunct="1">
                <a:spcBef>
                  <a:spcPts val="0"/>
                </a:spcBef>
                <a:spcAft>
                  <a:spcPts val="0"/>
                </a:spcAft>
              </a:pPr>
              <a:r>
                <a:rPr lang="en-US" sz="1200" b="1" dirty="0" smtClean="0">
                  <a:solidFill>
                    <a:prstClr val="black">
                      <a:lumMod val="75000"/>
                      <a:lumOff val="25000"/>
                    </a:prstClr>
                  </a:solidFill>
                  <a:latin typeface="Arial"/>
                </a:rPr>
                <a:t>Projects</a:t>
              </a:r>
            </a:p>
            <a:p>
              <a:pPr eaLnBrk="1" fontAlgn="auto" hangingPunct="1">
                <a:spcBef>
                  <a:spcPts val="0"/>
                </a:spcBef>
                <a:spcAft>
                  <a:spcPts val="0"/>
                </a:spcAft>
              </a:pPr>
              <a:r>
                <a:rPr lang="en-US" sz="1200" dirty="0" smtClean="0">
                  <a:solidFill>
                    <a:prstClr val="black">
                      <a:lumMod val="75000"/>
                      <a:lumOff val="25000"/>
                    </a:prstClr>
                  </a:solidFill>
                  <a:latin typeface="Arial" pitchFamily="34" charset="0"/>
                  <a:cs typeface="Arial" pitchFamily="34" charset="0"/>
                </a:rPr>
                <a:t>Leading Edge Aeronautics Research for NASA</a:t>
              </a:r>
            </a:p>
            <a:p>
              <a:pPr eaLnBrk="1" fontAlgn="auto" hangingPunct="1">
                <a:spcBef>
                  <a:spcPts val="0"/>
                </a:spcBef>
                <a:spcAft>
                  <a:spcPts val="0"/>
                </a:spcAft>
              </a:pPr>
              <a:endParaRPr lang="en-US" sz="1200" dirty="0">
                <a:solidFill>
                  <a:prstClr val="black">
                    <a:lumMod val="75000"/>
                    <a:lumOff val="25000"/>
                  </a:prstClr>
                </a:solidFill>
                <a:latin typeface="Arial" pitchFamily="34" charset="0"/>
                <a:cs typeface="Arial" pitchFamily="34" charset="0"/>
              </a:endParaRPr>
            </a:p>
            <a:p>
              <a:pPr eaLnBrk="1" fontAlgn="auto" hangingPunct="1">
                <a:spcBef>
                  <a:spcPts val="0"/>
                </a:spcBef>
                <a:spcAft>
                  <a:spcPts val="0"/>
                </a:spcAft>
              </a:pPr>
              <a:r>
                <a:rPr lang="en-US" sz="1200" dirty="0" smtClean="0">
                  <a:solidFill>
                    <a:prstClr val="black">
                      <a:lumMod val="75000"/>
                      <a:lumOff val="25000"/>
                    </a:prstClr>
                  </a:solidFill>
                  <a:latin typeface="Arial" pitchFamily="34" charset="0"/>
                  <a:cs typeface="Arial" pitchFamily="34" charset="0"/>
                </a:rPr>
                <a:t>Transformational Tools And Technologies</a:t>
              </a:r>
            </a:p>
            <a:p>
              <a:pPr eaLnBrk="1" fontAlgn="auto" hangingPunct="1">
                <a:spcBef>
                  <a:spcPts val="0"/>
                </a:spcBef>
                <a:spcAft>
                  <a:spcPts val="0"/>
                </a:spcAft>
              </a:pPr>
              <a:endParaRPr lang="en-US" sz="1200" dirty="0">
                <a:solidFill>
                  <a:prstClr val="black">
                    <a:lumMod val="75000"/>
                    <a:lumOff val="25000"/>
                  </a:prstClr>
                </a:solidFill>
                <a:latin typeface="Arial" pitchFamily="34" charset="0"/>
                <a:cs typeface="Arial" pitchFamily="34" charset="0"/>
              </a:endParaRPr>
            </a:p>
            <a:p>
              <a:pPr eaLnBrk="1" fontAlgn="auto" hangingPunct="1">
                <a:spcBef>
                  <a:spcPts val="0"/>
                </a:spcBef>
                <a:spcAft>
                  <a:spcPts val="0"/>
                </a:spcAft>
              </a:pPr>
              <a:r>
                <a:rPr lang="en-US" sz="1200" dirty="0" smtClean="0">
                  <a:solidFill>
                    <a:prstClr val="black">
                      <a:lumMod val="75000"/>
                      <a:lumOff val="25000"/>
                    </a:prstClr>
                  </a:solidFill>
                  <a:latin typeface="Arial" pitchFamily="34" charset="0"/>
                  <a:cs typeface="Arial" pitchFamily="34" charset="0"/>
                </a:rPr>
                <a:t>Convergent Aeronautics Solutions</a:t>
              </a:r>
            </a:p>
          </p:txBody>
        </p:sp>
      </p:grpSp>
    </p:spTree>
    <p:extLst>
      <p:ext uri="{BB962C8B-B14F-4D97-AF65-F5344CB8AC3E}">
        <p14:creationId xmlns:p14="http://schemas.microsoft.com/office/powerpoint/2010/main" val="3668824888"/>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OD">
  <a:themeElements>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fontScheme name="BO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OD 1">
        <a:dk1>
          <a:srgbClr val="000000"/>
        </a:dk1>
        <a:lt1>
          <a:srgbClr val="FFFFFF"/>
        </a:lt1>
        <a:dk2>
          <a:srgbClr val="000000"/>
        </a:dk2>
        <a:lt2>
          <a:srgbClr val="393939"/>
        </a:lt2>
        <a:accent1>
          <a:srgbClr val="B2B2B2"/>
        </a:accent1>
        <a:accent2>
          <a:srgbClr val="FF0000"/>
        </a:accent2>
        <a:accent3>
          <a:srgbClr val="FFFFFF"/>
        </a:accent3>
        <a:accent4>
          <a:srgbClr val="000000"/>
        </a:accent4>
        <a:accent5>
          <a:srgbClr val="D5D5D5"/>
        </a:accent5>
        <a:accent6>
          <a:srgbClr val="E70000"/>
        </a:accent6>
        <a:hlink>
          <a:srgbClr val="0038A8"/>
        </a:hlink>
        <a:folHlink>
          <a:srgbClr val="EAEAEA"/>
        </a:folHlink>
      </a:clrScheme>
      <a:clrMap bg1="lt1" tx1="dk1" bg2="lt2" tx2="dk2" accent1="accent1" accent2="accent2" accent3="accent3" accent4="accent4" accent5="accent5" accent6="accent6" hlink="hlink" folHlink="folHlink"/>
    </a:extraClrScheme>
    <a:extraClrScheme>
      <a:clrScheme name="BOD 2">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101882" tIns="50941" rIns="101882" bIns="50941"/>
      <a:lstStyle>
        <a:defPPr eaLnBrk="1" hangingPunct="1">
          <a:spcBef>
            <a:spcPts val="200"/>
          </a:spcBef>
          <a:defRPr sz="1600" b="1" dirty="0" smtClean="0">
            <a:solidFill>
              <a:srgbClr val="000000"/>
            </a:solidFill>
            <a:latin typeface="+mn-lt"/>
            <a:ea typeface="ＭＳ Ｐゴシック" pitchFamily="34" charset="-128"/>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solidFill>
              <a:schemeClr val="bg1">
                <a:lumMod val="50000"/>
              </a:schemeClr>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a:gsLst>
            <a:gs pos="40000">
              <a:schemeClr val="accent1">
                <a:lumMod val="40000"/>
                <a:lumOff val="60000"/>
              </a:schemeClr>
            </a:gs>
            <a:gs pos="60000">
              <a:schemeClr val="accent1">
                <a:lumMod val="40000"/>
                <a:lumOff val="60000"/>
              </a:schemeClr>
            </a:gs>
            <a:gs pos="100000">
              <a:schemeClr val="bg1"/>
            </a:gs>
          </a:gsLst>
          <a:lin ang="5400000" scaled="1"/>
        </a:gradFill>
        <a:ln>
          <a:noFill/>
        </a:ln>
        <a:scene3d>
          <a:camera prst="orthographicFront"/>
          <a:lightRig rig="threePt" dir="t"/>
        </a:scene3d>
        <a:sp3d>
          <a:bevelT/>
        </a:sp3d>
      </a:spPr>
      <a:bodyPr lIns="137160" tIns="91440" bIns="182880">
        <a:noAutofit/>
      </a:bodyPr>
      <a:lstStyle>
        <a:defPPr marL="0" indent="0">
          <a:spcBef>
            <a:spcPts val="0"/>
          </a:spcBef>
          <a:spcAft>
            <a:spcPts val="0"/>
          </a:spcAft>
          <a:buNone/>
          <a:defRPr sz="1800" b="1" dirty="0">
            <a:latin typeface="Arial"/>
            <a:cs typeface="Arial"/>
          </a:defRPr>
        </a:defPPr>
      </a:lstStyle>
    </a:tx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101882" tIns="50941" rIns="101882" bIns="50941"/>
      <a:lstStyle>
        <a:defPPr eaLnBrk="1" hangingPunct="1">
          <a:spcBef>
            <a:spcPts val="200"/>
          </a:spcBef>
          <a:defRPr sz="1600" b="1" dirty="0" smtClean="0">
            <a:solidFill>
              <a:srgbClr val="000000"/>
            </a:solidFill>
            <a:latin typeface="+mn-lt"/>
            <a:ea typeface="ＭＳ Ｐゴシック" pitchFamily="34" charset="-128"/>
          </a:defRPr>
        </a:defPPr>
      </a:lstStyle>
    </a:txDef>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AvSP roll-out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B3B3CF-A89F-4B63-AA45-0AA41AA2DF1E}"/>
</file>

<file path=customXml/itemProps2.xml><?xml version="1.0" encoding="utf-8"?>
<ds:datastoreItem xmlns:ds="http://schemas.openxmlformats.org/officeDocument/2006/customXml" ds:itemID="{4B32CF5D-4BA5-45CA-92AB-3B1A8822181D}"/>
</file>

<file path=customXml/itemProps3.xml><?xml version="1.0" encoding="utf-8"?>
<ds:datastoreItem xmlns:ds="http://schemas.openxmlformats.org/officeDocument/2006/customXml" ds:itemID="{44A5A5AD-49CB-4B48-9E1B-99BCFA78B579}"/>
</file>

<file path=docProps/app.xml><?xml version="1.0" encoding="utf-8"?>
<Properties xmlns="http://schemas.openxmlformats.org/officeDocument/2006/extended-properties" xmlns:vt="http://schemas.openxmlformats.org/officeDocument/2006/docPropsVTypes">
  <Template>blank</Template>
  <TotalTime>8516</TotalTime>
  <Words>1569</Words>
  <Application>Microsoft Macintosh PowerPoint</Application>
  <PresentationFormat>On-screen Show (4:3)</PresentationFormat>
  <Paragraphs>238</Paragraphs>
  <Slides>9</Slides>
  <Notes>3</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Office Theme</vt:lpstr>
      <vt:lpstr>BOD</vt:lpstr>
      <vt:lpstr>Origin</vt:lpstr>
      <vt:lpstr>1_Office Theme</vt:lpstr>
      <vt:lpstr>2_Office Theme</vt:lpstr>
      <vt:lpstr>3_Office Theme</vt:lpstr>
      <vt:lpstr>1_Origin</vt:lpstr>
      <vt:lpstr>4_Office Theme</vt:lpstr>
      <vt:lpstr>AvSP roll-out v1</vt:lpstr>
      <vt:lpstr>NASA Aeronautics Update</vt:lpstr>
      <vt:lpstr>NASA Aeronautics Research Six Strategic Thrusts</vt:lpstr>
      <vt:lpstr>ARMD Programs with Strategic Thrusts</vt:lpstr>
      <vt:lpstr>Advanced Air Vehicles Program</vt:lpstr>
      <vt:lpstr>Airspace Operations and Safety Program </vt:lpstr>
      <vt:lpstr>FY 2016 Budget</vt:lpstr>
      <vt:lpstr>FY 2016 Budget Highlights</vt:lpstr>
      <vt:lpstr>PowerPoint Presentation</vt:lpstr>
      <vt:lpstr>PowerPoint Presentation</vt:lpstr>
    </vt:vector>
  </TitlesOfParts>
  <Company>NASA/ODIN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Subsonic Fixed Wing Project</dc:title>
  <dc:creator>Paulette Ziegfeld</dc:creator>
  <cp:lastModifiedBy>ODIN</cp:lastModifiedBy>
  <cp:revision>347</cp:revision>
  <cp:lastPrinted>2013-03-26T04:49:01Z</cp:lastPrinted>
  <dcterms:created xsi:type="dcterms:W3CDTF">2012-01-27T21:16:46Z</dcterms:created>
  <dcterms:modified xsi:type="dcterms:W3CDTF">2015-03-18T01:58:16Z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