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1315" r:id="rId4"/>
    <p:sldId id="1359" r:id="rId5"/>
    <p:sldId id="1357" r:id="rId6"/>
  </p:sldIdLst>
  <p:sldSz cx="9144000" cy="6858000" type="screen4x3"/>
  <p:notesSz cx="6858000" cy="9153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  <a:srgbClr val="BF5B09"/>
    <a:srgbClr val="F2F2F2"/>
    <a:srgbClr val="FF0000"/>
    <a:srgbClr val="FFFFFF"/>
    <a:srgbClr val="FFFF97"/>
    <a:srgbClr val="FFFFD9"/>
    <a:srgbClr val="F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-9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80" y="66"/>
      </p:cViewPr>
      <p:guideLst>
        <p:guide orient="horz" pos="288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642F4E-0457-4E3A-A269-653ED7BADAC5}" type="datetimeFigureOut">
              <a:rPr lang="en-CA"/>
              <a:pPr>
                <a:defRPr/>
              </a:pPr>
              <a:t>16/02/2016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8CC4E9C-706C-4239-A296-64467747DD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627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70A783-DDF8-469C-860F-A0E309F9D05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85800"/>
            <a:ext cx="4578350" cy="343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8163"/>
            <a:ext cx="5486400" cy="4119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47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94738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BAAEB0-D224-4593-8588-B9F41C1A7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5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FF721D-4532-4C8B-82C4-6DFC1226A96C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BFAA-C145-430E-95EE-2B4C9B475E5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5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925" y="6453188"/>
            <a:ext cx="9074150" cy="404812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925" y="1196975"/>
            <a:ext cx="9074150" cy="36513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56880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196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7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8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6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8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70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0770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8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2778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7"/>
            <a:ext cx="5486400" cy="33147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3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79388"/>
            <a:ext cx="1058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1969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3F9B2-06C3-42F2-8E7A-38321B422A75}" type="datetime3">
              <a:rPr lang="en-US"/>
              <a:pPr>
                <a:defRPr/>
              </a:pPr>
              <a:t>16 February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6CA183-B886-4B7F-82B4-41E09171E7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4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4925" y="6308725"/>
            <a:ext cx="9074150" cy="531813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50838" y="64484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E3B26C-73AB-4A40-93F7-43A9E526C3BC}" type="datetime3">
              <a:rPr lang="en-US" sz="1400" smtClean="0">
                <a:solidFill>
                  <a:srgbClr val="66666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 February 2016</a:t>
            </a:fld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8655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666666"/>
                </a:solidFill>
                <a:latin typeface="Calibri" pitchFamily="34" charset="0"/>
              </a:rPr>
              <a:t>Page </a:t>
            </a:r>
            <a:fld id="{1DD0A52E-5A4B-4236-A222-54857A83644C}" type="slidenum">
              <a:rPr lang="en-US" altLang="en-US" sz="1400">
                <a:solidFill>
                  <a:srgbClr val="666666"/>
                </a:solidFill>
                <a:latin typeface="Calibri" pitchFamily="34" charset="0"/>
              </a:rPr>
              <a:pPr algn="r" eaLnBrk="1" hangingPunct="1"/>
              <a:t>‹#›</a:t>
            </a:fld>
            <a:endParaRPr lang="en-US" altLang="en-US" sz="1400">
              <a:solidFill>
                <a:srgbClr val="666666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4925" y="6308725"/>
            <a:ext cx="9074150" cy="1905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925" y="1196975"/>
            <a:ext cx="9074150" cy="36513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•"/>
        <a:defRPr sz="3200" kern="120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–"/>
        <a:defRPr sz="2800" kern="120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•"/>
        <a:defRPr sz="2400" kern="120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–"/>
        <a:defRPr sz="2000" kern="120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»"/>
        <a:defRPr sz="2000" kern="120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r="11447"/>
          <a:stretch>
            <a:fillRect/>
          </a:stretch>
        </p:blipFill>
        <p:spPr bwMode="auto">
          <a:xfrm>
            <a:off x="1270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8388350" cy="3313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ICAO Airplane CO</a:t>
            </a:r>
            <a:r>
              <a:rPr lang="en-US" baseline="-250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Emissions Standard :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725"/>
            <a:ext cx="9144000" cy="143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February 10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, 2016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900" y="1989138"/>
            <a:ext cx="158750" cy="1481137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68627"/>
            <a:ext cx="8136904" cy="1143000"/>
          </a:xfrm>
        </p:spPr>
        <p:txBody>
          <a:bodyPr>
            <a:normAutofit/>
          </a:bodyPr>
          <a:lstStyle/>
          <a:p>
            <a:r>
              <a:rPr lang="en-US" dirty="0"/>
              <a:t>ICAO Airplane CO</a:t>
            </a:r>
            <a:r>
              <a:rPr lang="en-US" baseline="-25000" dirty="0"/>
              <a:t>2</a:t>
            </a:r>
            <a:r>
              <a:rPr lang="en-US" dirty="0"/>
              <a:t> Emissions Standard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005" y="1412776"/>
            <a:ext cx="8229600" cy="508856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Agreed </a:t>
            </a:r>
            <a:r>
              <a:rPr lang="en-US" sz="2400" dirty="0" smtClean="0"/>
              <a:t>applicability </a:t>
            </a:r>
            <a:r>
              <a:rPr lang="en-US" sz="2400" dirty="0" smtClean="0"/>
              <a:t>dates and </a:t>
            </a:r>
            <a:r>
              <a:rPr lang="en-US" sz="2400" dirty="0" smtClean="0"/>
              <a:t>regulatory limits:</a:t>
            </a:r>
          </a:p>
          <a:p>
            <a:pPr lvl="1"/>
            <a:r>
              <a:rPr lang="en-US" sz="2000" dirty="0" smtClean="0"/>
              <a:t>“New Type” standard</a:t>
            </a:r>
          </a:p>
          <a:p>
            <a:pPr lvl="2"/>
            <a:r>
              <a:rPr lang="en-US" sz="1600" dirty="0" smtClean="0"/>
              <a:t>Applicable to new aeroplane types which apply for certification on or after 1 January 2020, </a:t>
            </a:r>
            <a:r>
              <a:rPr lang="en-US" sz="1600" u="sng" dirty="0" smtClean="0"/>
              <a:t>excep</a:t>
            </a:r>
            <a:r>
              <a:rPr lang="en-US" sz="1600" dirty="0" smtClean="0"/>
              <a:t>t those aeroplane types with a passenger seat capacity of less than or equal to 19 which have an applicability date of 1 January 2023.</a:t>
            </a:r>
          </a:p>
          <a:p>
            <a:pPr lvl="1"/>
            <a:endParaRPr lang="en-US" sz="1300" dirty="0" smtClean="0"/>
          </a:p>
          <a:p>
            <a:pPr lvl="1">
              <a:tabLst>
                <a:tab pos="631825" algn="l"/>
              </a:tabLst>
            </a:pPr>
            <a:r>
              <a:rPr lang="en-US" sz="2000" dirty="0" smtClean="0"/>
              <a:t>“In-Production” standard</a:t>
            </a:r>
          </a:p>
          <a:p>
            <a:pPr lvl="2">
              <a:tabLst>
                <a:tab pos="631825" algn="l"/>
              </a:tabLst>
            </a:pPr>
            <a:r>
              <a:rPr lang="en-US" sz="1600" dirty="0" smtClean="0"/>
              <a:t>Applicable to </a:t>
            </a:r>
            <a:r>
              <a:rPr lang="en-US" sz="1600" dirty="0"/>
              <a:t>newly produced in-production </a:t>
            </a:r>
            <a:r>
              <a:rPr lang="en-US" sz="1600" dirty="0" smtClean="0"/>
              <a:t>aeroplanes initially via a change criteria on or after 1 January 2023 and followed by a production cut-off from 1 January 2028</a:t>
            </a:r>
            <a:r>
              <a:rPr lang="en-US" sz="1600" dirty="0" smtClean="0"/>
              <a:t>.</a:t>
            </a:r>
          </a:p>
          <a:p>
            <a:r>
              <a:rPr lang="en-US" sz="2400" dirty="0"/>
              <a:t>Applies to airplanes weighing greater than Maximum Take Off Mass (MTOM):</a:t>
            </a:r>
          </a:p>
          <a:p>
            <a:pPr lvl="1"/>
            <a:r>
              <a:rPr lang="en-US" sz="2100" dirty="0"/>
              <a:t>Subsonic jets… 5.7 metric </a:t>
            </a:r>
            <a:r>
              <a:rPr lang="en-US" sz="2100" dirty="0" err="1"/>
              <a:t>tonnes</a:t>
            </a:r>
            <a:r>
              <a:rPr lang="en-US" sz="2100" dirty="0"/>
              <a:t> (12,566 pounds)</a:t>
            </a:r>
          </a:p>
          <a:p>
            <a:pPr lvl="1"/>
            <a:r>
              <a:rPr lang="en-US" sz="2100" dirty="0"/>
              <a:t>Propeller-driven… 8.6 metric </a:t>
            </a:r>
            <a:r>
              <a:rPr lang="en-US" sz="2100" dirty="0" err="1"/>
              <a:t>tonnes</a:t>
            </a:r>
            <a:r>
              <a:rPr lang="en-US" sz="2100" dirty="0"/>
              <a:t> (19k pounds</a:t>
            </a:r>
            <a:r>
              <a:rPr lang="en-US" sz="2100" dirty="0" smtClean="0"/>
              <a:t>)</a:t>
            </a:r>
            <a:endParaRPr lang="en-GB" sz="2400" dirty="0" smtClean="0"/>
          </a:p>
          <a:p>
            <a:r>
              <a:rPr lang="en-US" sz="2400" dirty="0" smtClean="0"/>
              <a:t>Exemptions criteria agreed to provide flexibility for low volume production aeroplane types in exceptional circumstances. </a:t>
            </a:r>
          </a:p>
        </p:txBody>
      </p:sp>
    </p:spTree>
    <p:extLst>
      <p:ext uri="{BB962C8B-B14F-4D97-AF65-F5344CB8AC3E}">
        <p14:creationId xmlns:p14="http://schemas.microsoft.com/office/powerpoint/2010/main" val="11050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9144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57200" y="338138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3200">
                <a:solidFill>
                  <a:srgbClr val="1B4177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800">
                <a:solidFill>
                  <a:srgbClr val="1B4177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2400">
                <a:solidFill>
                  <a:srgbClr val="1B4177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000">
                <a:solidFill>
                  <a:srgbClr val="1B4177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charset="0"/>
              <a:buNone/>
            </a:pPr>
            <a:r>
              <a:rPr lang="en-US" altLang="en-US" sz="3600" b="1">
                <a:solidFill>
                  <a:srgbClr val="00B050"/>
                </a:solidFill>
              </a:rPr>
              <a:t>In Production (InP) </a:t>
            </a:r>
            <a:r>
              <a:rPr lang="en-US" altLang="en-US" sz="3600" b="1">
                <a:solidFill>
                  <a:srgbClr val="17375E"/>
                </a:solidFill>
              </a:rPr>
              <a:t>and </a:t>
            </a:r>
            <a:r>
              <a:rPr lang="en-US" altLang="en-US" sz="3600" b="1">
                <a:solidFill>
                  <a:srgbClr val="7030A0"/>
                </a:solidFill>
              </a:rPr>
              <a:t>New Type (NT)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 rot="-1341654">
            <a:off x="4114800" y="2135188"/>
            <a:ext cx="443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3200">
                <a:solidFill>
                  <a:srgbClr val="1B4177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800">
                <a:solidFill>
                  <a:srgbClr val="1B4177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2400">
                <a:solidFill>
                  <a:srgbClr val="1B4177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000">
                <a:solidFill>
                  <a:srgbClr val="1B4177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smtClean="0">
                <a:solidFill>
                  <a:srgbClr val="00B050"/>
                </a:solidFill>
                <a:latin typeface="Arial" charset="0"/>
              </a:rPr>
              <a:t>In </a:t>
            </a:r>
            <a:r>
              <a:rPr lang="en-US" altLang="en-US" sz="1800" b="1" dirty="0">
                <a:solidFill>
                  <a:srgbClr val="00B050"/>
                </a:solidFill>
                <a:latin typeface="Arial" charset="0"/>
              </a:rPr>
              <a:t>Production (</a:t>
            </a:r>
            <a:r>
              <a:rPr lang="en-US" altLang="en-US" sz="1800" b="1" dirty="0" err="1">
                <a:solidFill>
                  <a:srgbClr val="00B050"/>
                </a:solidFill>
                <a:latin typeface="Arial" charset="0"/>
              </a:rPr>
              <a:t>InP</a:t>
            </a:r>
            <a:r>
              <a:rPr lang="en-US" altLang="en-US" sz="1800" b="1" dirty="0">
                <a:solidFill>
                  <a:srgbClr val="00B050"/>
                </a:solidFill>
                <a:latin typeface="Arial" charset="0"/>
              </a:rPr>
              <a:t>) CAEP/10 </a:t>
            </a: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 rot="-1341654">
            <a:off x="4462463" y="2708275"/>
            <a:ext cx="443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3200">
                <a:solidFill>
                  <a:srgbClr val="1B4177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800">
                <a:solidFill>
                  <a:srgbClr val="1B4177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•"/>
              <a:defRPr sz="2400">
                <a:solidFill>
                  <a:srgbClr val="1B4177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–"/>
              <a:defRPr sz="2000">
                <a:solidFill>
                  <a:srgbClr val="1B4177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smtClean="0">
                <a:solidFill>
                  <a:srgbClr val="7030A0"/>
                </a:solidFill>
                <a:latin typeface="Arial" charset="0"/>
              </a:rPr>
              <a:t>New </a:t>
            </a:r>
            <a:r>
              <a:rPr lang="en-US" altLang="en-US" sz="1800" b="1" dirty="0">
                <a:solidFill>
                  <a:srgbClr val="7030A0"/>
                </a:solidFill>
                <a:latin typeface="Arial" charset="0"/>
              </a:rPr>
              <a:t>Type (NT) CAEP/10 </a:t>
            </a:r>
          </a:p>
        </p:txBody>
      </p:sp>
      <p:sp>
        <p:nvSpPr>
          <p:cNvPr id="2" name="Down Arrow 1"/>
          <p:cNvSpPr/>
          <p:nvPr/>
        </p:nvSpPr>
        <p:spPr>
          <a:xfrm>
            <a:off x="7886866" y="3063135"/>
            <a:ext cx="576064" cy="1755711"/>
          </a:xfrm>
          <a:prstGeom prst="downArrow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Better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7B4FB-7C29-4A82-8206-3CB01C603BC0}"/>
</file>

<file path=customXml/itemProps2.xml><?xml version="1.0" encoding="utf-8"?>
<ds:datastoreItem xmlns:ds="http://schemas.openxmlformats.org/officeDocument/2006/customXml" ds:itemID="{D073CE85-1E7E-402F-A128-5CFD5B952619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2578eedd-2b9f-4191-8923-95be606c2f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58E12B-61FB-44C3-89FF-82E136E004DB}"/>
</file>

<file path=docProps/app.xml><?xml version="1.0" encoding="utf-8"?>
<Properties xmlns="http://schemas.openxmlformats.org/officeDocument/2006/extended-properties" xmlns:vt="http://schemas.openxmlformats.org/officeDocument/2006/docPropsVTypes">
  <TotalTime>80816</TotalTime>
  <Words>175</Words>
  <Application>Microsoft Office PowerPoint</Application>
  <PresentationFormat>On-screen Show (4:3)</PresentationFormat>
  <Paragraphs>22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ICAO Airplane CO2 Emissions Standard : </vt:lpstr>
      <vt:lpstr>ICAO Airplane CO2 Emissions Standard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Aviation Environmental Protection (CAEP) Steering Group 2, 2014 Denpasar, Indonesia</dc:title>
  <dc:creator>Braun, Rene</dc:creator>
  <cp:lastModifiedBy>Don Scata</cp:lastModifiedBy>
  <cp:revision>3369</cp:revision>
  <cp:lastPrinted>2015-11-04T20:48:02Z</cp:lastPrinted>
  <dcterms:created xsi:type="dcterms:W3CDTF">2012-10-26T18:27:09Z</dcterms:created>
  <dcterms:modified xsi:type="dcterms:W3CDTF">2016-02-16T20:17:21Z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