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3740" r:id="rId6"/>
    <p:sldMasterId id="2147483748" r:id="rId7"/>
    <p:sldMasterId id="2147483761" r:id="rId8"/>
    <p:sldMasterId id="2147483768" r:id="rId9"/>
  </p:sldMasterIdLst>
  <p:notesMasterIdLst>
    <p:notesMasterId r:id="rId29"/>
  </p:notesMasterIdLst>
  <p:handoutMasterIdLst>
    <p:handoutMasterId r:id="rId30"/>
  </p:handoutMasterIdLst>
  <p:sldIdLst>
    <p:sldId id="308" r:id="rId10"/>
    <p:sldId id="425" r:id="rId11"/>
    <p:sldId id="521" r:id="rId12"/>
    <p:sldId id="522" r:id="rId13"/>
    <p:sldId id="523" r:id="rId14"/>
    <p:sldId id="524" r:id="rId15"/>
    <p:sldId id="533" r:id="rId16"/>
    <p:sldId id="525" r:id="rId17"/>
    <p:sldId id="526" r:id="rId18"/>
    <p:sldId id="509" r:id="rId19"/>
    <p:sldId id="527" r:id="rId20"/>
    <p:sldId id="534" r:id="rId21"/>
    <p:sldId id="535" r:id="rId22"/>
    <p:sldId id="501" r:id="rId23"/>
    <p:sldId id="536" r:id="rId24"/>
    <p:sldId id="530" r:id="rId25"/>
    <p:sldId id="531" r:id="rId26"/>
    <p:sldId id="503" r:id="rId27"/>
    <p:sldId id="504" r:id="rId28"/>
  </p:sldIdLst>
  <p:sldSz cx="9144000" cy="6858000" type="screen4x3"/>
  <p:notesSz cx="7315200" cy="96012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816">
          <p15:clr>
            <a:srgbClr val="A4A3A4"/>
          </p15:clr>
        </p15:guide>
        <p15:guide id="2" pos="4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an L Gupta" initials="MLG" lastIdx="5" clrIdx="0"/>
  <p:cmAuthor id="1" name="Jim Hileman" initials="JIH"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06AFF"/>
    <a:srgbClr val="DDDDDD"/>
    <a:srgbClr val="B2B2B2"/>
    <a:srgbClr val="1D2F68"/>
    <a:srgbClr val="000000"/>
    <a:srgbClr val="2D2D88"/>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00" autoAdjust="0"/>
    <p:restoredTop sz="95811" autoAdjust="0"/>
  </p:normalViewPr>
  <p:slideViewPr>
    <p:cSldViewPr>
      <p:cViewPr varScale="1">
        <p:scale>
          <a:sx n="85" d="100"/>
          <a:sy n="85" d="100"/>
        </p:scale>
        <p:origin x="-1234" y="-77"/>
      </p:cViewPr>
      <p:guideLst>
        <p:guide orient="horz" pos="81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1" y="1"/>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8" tIns="47423" rIns="94848" bIns="47423" numCol="1" anchor="t" anchorCtr="0" compatLnSpc="1">
            <a:prstTxWarp prst="textNoShape">
              <a:avLst/>
            </a:prstTxWarp>
          </a:bodyPr>
          <a:lstStyle>
            <a:lvl1pPr>
              <a:spcBef>
                <a:spcPct val="0"/>
              </a:spcBef>
              <a:buFontTx/>
              <a:buNone/>
              <a:defRPr sz="1200"/>
            </a:lvl1pPr>
          </a:lstStyle>
          <a:p>
            <a:pPr>
              <a:defRPr/>
            </a:pPr>
            <a:endParaRPr lang="en-US"/>
          </a:p>
        </p:txBody>
      </p:sp>
      <p:sp>
        <p:nvSpPr>
          <p:cNvPr id="335875" name="Rectangle 3"/>
          <p:cNvSpPr>
            <a:spLocks noGrp="1" noChangeArrowheads="1"/>
          </p:cNvSpPr>
          <p:nvPr>
            <p:ph type="dt" sz="quarter" idx="1"/>
          </p:nvPr>
        </p:nvSpPr>
        <p:spPr bwMode="auto">
          <a:xfrm>
            <a:off x="4142963" y="1"/>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8" tIns="47423" rIns="94848" bIns="47423" numCol="1" anchor="t" anchorCtr="0" compatLnSpc="1">
            <a:prstTxWarp prst="textNoShape">
              <a:avLst/>
            </a:prstTxWarp>
          </a:bodyPr>
          <a:lstStyle>
            <a:lvl1pPr algn="r">
              <a:spcBef>
                <a:spcPct val="0"/>
              </a:spcBef>
              <a:buFontTx/>
              <a:buNone/>
              <a:defRPr sz="1200"/>
            </a:lvl1pPr>
          </a:lstStyle>
          <a:p>
            <a:pPr>
              <a:defRPr/>
            </a:pPr>
            <a:endParaRPr lang="en-US"/>
          </a:p>
        </p:txBody>
      </p:sp>
      <p:sp>
        <p:nvSpPr>
          <p:cNvPr id="335876" name="Rectangle 4"/>
          <p:cNvSpPr>
            <a:spLocks noGrp="1" noChangeArrowheads="1"/>
          </p:cNvSpPr>
          <p:nvPr>
            <p:ph type="ftr" sz="quarter" idx="2"/>
          </p:nvPr>
        </p:nvSpPr>
        <p:spPr bwMode="auto">
          <a:xfrm>
            <a:off x="1" y="9119174"/>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8" tIns="47423" rIns="94848" bIns="47423" numCol="1" anchor="b" anchorCtr="0" compatLnSpc="1">
            <a:prstTxWarp prst="textNoShape">
              <a:avLst/>
            </a:prstTxWarp>
          </a:bodyPr>
          <a:lstStyle>
            <a:lvl1pPr>
              <a:spcBef>
                <a:spcPct val="0"/>
              </a:spcBef>
              <a:buFontTx/>
              <a:buNone/>
              <a:defRPr sz="1200"/>
            </a:lvl1pPr>
          </a:lstStyle>
          <a:p>
            <a:pPr>
              <a:defRPr/>
            </a:pPr>
            <a:endParaRPr lang="en-US"/>
          </a:p>
        </p:txBody>
      </p:sp>
      <p:sp>
        <p:nvSpPr>
          <p:cNvPr id="335877" name="Rectangle 5"/>
          <p:cNvSpPr>
            <a:spLocks noGrp="1" noChangeArrowheads="1"/>
          </p:cNvSpPr>
          <p:nvPr>
            <p:ph type="sldNum" sz="quarter" idx="3"/>
          </p:nvPr>
        </p:nvSpPr>
        <p:spPr bwMode="auto">
          <a:xfrm>
            <a:off x="4142963" y="9119174"/>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8" tIns="47423" rIns="94848" bIns="47423" numCol="1" anchor="b" anchorCtr="0" compatLnSpc="1">
            <a:prstTxWarp prst="textNoShape">
              <a:avLst/>
            </a:prstTxWarp>
          </a:bodyPr>
          <a:lstStyle>
            <a:lvl1pPr algn="r">
              <a:spcBef>
                <a:spcPct val="0"/>
              </a:spcBef>
              <a:buFontTx/>
              <a:buNone/>
              <a:defRPr sz="1200"/>
            </a:lvl1pPr>
          </a:lstStyle>
          <a:p>
            <a:pPr>
              <a:defRPr/>
            </a:pPr>
            <a:fld id="{FBFF463F-C6C7-43BD-AF1D-E777171A168C}" type="slidenum">
              <a:rPr lang="en-US"/>
              <a:pPr>
                <a:defRPr/>
              </a:pPr>
              <a:t>‹#›</a:t>
            </a:fld>
            <a:endParaRPr lang="en-US"/>
          </a:p>
        </p:txBody>
      </p:sp>
    </p:spTree>
    <p:extLst>
      <p:ext uri="{BB962C8B-B14F-4D97-AF65-F5344CB8AC3E}">
        <p14:creationId xmlns:p14="http://schemas.microsoft.com/office/powerpoint/2010/main" val="484621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0"/>
            <a:ext cx="3170583" cy="28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spAutoFit/>
          </a:bodyPr>
          <a:lstStyle>
            <a:lvl1pPr defTabSz="966585">
              <a:defRPr sz="1200"/>
            </a:lvl1pPr>
          </a:lstStyle>
          <a:p>
            <a:pPr>
              <a:defRPr/>
            </a:pPr>
            <a:endParaRPr lang="en-US"/>
          </a:p>
        </p:txBody>
      </p:sp>
      <p:sp>
        <p:nvSpPr>
          <p:cNvPr id="54275" name="Rectangle 3"/>
          <p:cNvSpPr>
            <a:spLocks noGrp="1" noChangeArrowheads="1"/>
          </p:cNvSpPr>
          <p:nvPr>
            <p:ph type="dt" idx="1"/>
          </p:nvPr>
        </p:nvSpPr>
        <p:spPr bwMode="auto">
          <a:xfrm>
            <a:off x="4144619" y="0"/>
            <a:ext cx="3170583" cy="28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spAutoFit/>
          </a:bodyPr>
          <a:lstStyle>
            <a:lvl1pPr algn="r" defTabSz="966585">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975694" y="4561227"/>
            <a:ext cx="5363817" cy="129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1" y="9311780"/>
            <a:ext cx="3170583" cy="28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b" anchorCtr="0" compatLnSpc="1">
            <a:prstTxWarp prst="textNoShape">
              <a:avLst/>
            </a:prstTxWarp>
            <a:spAutoFit/>
          </a:bodyPr>
          <a:lstStyle>
            <a:lvl1pPr defTabSz="966585">
              <a:defRPr sz="1200"/>
            </a:lvl1pPr>
          </a:lstStyle>
          <a:p>
            <a:pPr>
              <a:defRPr/>
            </a:pPr>
            <a:endParaRPr lang="en-US"/>
          </a:p>
        </p:txBody>
      </p:sp>
      <p:sp>
        <p:nvSpPr>
          <p:cNvPr id="54279" name="Rectangle 7"/>
          <p:cNvSpPr>
            <a:spLocks noGrp="1" noChangeArrowheads="1"/>
          </p:cNvSpPr>
          <p:nvPr>
            <p:ph type="sldNum" sz="quarter" idx="5"/>
          </p:nvPr>
        </p:nvSpPr>
        <p:spPr bwMode="auto">
          <a:xfrm>
            <a:off x="4144619" y="9311780"/>
            <a:ext cx="3170583" cy="28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b" anchorCtr="0" compatLnSpc="1">
            <a:prstTxWarp prst="textNoShape">
              <a:avLst/>
            </a:prstTxWarp>
            <a:spAutoFit/>
          </a:bodyPr>
          <a:lstStyle>
            <a:lvl1pPr algn="r" defTabSz="966585">
              <a:defRPr sz="1200"/>
            </a:lvl1pPr>
          </a:lstStyle>
          <a:p>
            <a:pPr>
              <a:defRPr/>
            </a:pPr>
            <a:fld id="{F4326063-5993-4916-9F65-893CD3BB2CB9}" type="slidenum">
              <a:rPr lang="en-US"/>
              <a:pPr>
                <a:defRPr/>
              </a:pPr>
              <a:t>‹#›</a:t>
            </a:fld>
            <a:endParaRPr lang="en-US"/>
          </a:p>
        </p:txBody>
      </p:sp>
    </p:spTree>
    <p:extLst>
      <p:ext uri="{BB962C8B-B14F-4D97-AF65-F5344CB8AC3E}">
        <p14:creationId xmlns:p14="http://schemas.microsoft.com/office/powerpoint/2010/main" val="130308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66585" eaLnBrk="0" hangingPunct="0">
              <a:defRPr sz="2500">
                <a:solidFill>
                  <a:schemeClr val="tx1"/>
                </a:solidFill>
                <a:latin typeface="Arial" charset="0"/>
              </a:defRPr>
            </a:lvl1pPr>
            <a:lvl2pPr marL="770634" indent="-296397" defTabSz="966585" eaLnBrk="0" hangingPunct="0">
              <a:defRPr sz="2500">
                <a:solidFill>
                  <a:schemeClr val="tx1"/>
                </a:solidFill>
                <a:latin typeface="Arial" charset="0"/>
              </a:defRPr>
            </a:lvl2pPr>
            <a:lvl3pPr marL="1185589" indent="-237117" defTabSz="966585" eaLnBrk="0" hangingPunct="0">
              <a:defRPr sz="2500">
                <a:solidFill>
                  <a:schemeClr val="tx1"/>
                </a:solidFill>
                <a:latin typeface="Arial" charset="0"/>
              </a:defRPr>
            </a:lvl3pPr>
            <a:lvl4pPr marL="1659826" indent="-237117" defTabSz="966585" eaLnBrk="0" hangingPunct="0">
              <a:defRPr sz="2500">
                <a:solidFill>
                  <a:schemeClr val="tx1"/>
                </a:solidFill>
                <a:latin typeface="Arial" charset="0"/>
              </a:defRPr>
            </a:lvl4pPr>
            <a:lvl5pPr marL="2134062" indent="-237117" defTabSz="966585" eaLnBrk="0" hangingPunct="0">
              <a:defRPr sz="2500">
                <a:solidFill>
                  <a:schemeClr val="tx1"/>
                </a:solidFill>
                <a:latin typeface="Arial" charset="0"/>
              </a:defRPr>
            </a:lvl5pPr>
            <a:lvl6pPr marL="2608298" indent="-237117" defTabSz="966585" eaLnBrk="0" fontAlgn="base" hangingPunct="0">
              <a:spcBef>
                <a:spcPct val="50000"/>
              </a:spcBef>
              <a:spcAft>
                <a:spcPct val="0"/>
              </a:spcAft>
              <a:buChar char="•"/>
              <a:defRPr sz="2500">
                <a:solidFill>
                  <a:schemeClr val="tx1"/>
                </a:solidFill>
                <a:latin typeface="Arial" charset="0"/>
              </a:defRPr>
            </a:lvl6pPr>
            <a:lvl7pPr marL="3082533" indent="-237117" defTabSz="966585" eaLnBrk="0" fontAlgn="base" hangingPunct="0">
              <a:spcBef>
                <a:spcPct val="50000"/>
              </a:spcBef>
              <a:spcAft>
                <a:spcPct val="0"/>
              </a:spcAft>
              <a:buChar char="•"/>
              <a:defRPr sz="2500">
                <a:solidFill>
                  <a:schemeClr val="tx1"/>
                </a:solidFill>
                <a:latin typeface="Arial" charset="0"/>
              </a:defRPr>
            </a:lvl7pPr>
            <a:lvl8pPr marL="3556769" indent="-237117" defTabSz="966585" eaLnBrk="0" fontAlgn="base" hangingPunct="0">
              <a:spcBef>
                <a:spcPct val="50000"/>
              </a:spcBef>
              <a:spcAft>
                <a:spcPct val="0"/>
              </a:spcAft>
              <a:buChar char="•"/>
              <a:defRPr sz="2500">
                <a:solidFill>
                  <a:schemeClr val="tx1"/>
                </a:solidFill>
                <a:latin typeface="Arial" charset="0"/>
              </a:defRPr>
            </a:lvl8pPr>
            <a:lvl9pPr marL="4031005" indent="-237117" defTabSz="966585" eaLnBrk="0" fontAlgn="base" hangingPunct="0">
              <a:spcBef>
                <a:spcPct val="50000"/>
              </a:spcBef>
              <a:spcAft>
                <a:spcPct val="0"/>
              </a:spcAft>
              <a:buChar char="•"/>
              <a:defRPr sz="2500">
                <a:solidFill>
                  <a:schemeClr val="tx1"/>
                </a:solidFill>
                <a:latin typeface="Arial" charset="0"/>
              </a:defRPr>
            </a:lvl9pPr>
          </a:lstStyle>
          <a:p>
            <a:pPr eaLnBrk="1" hangingPunct="1"/>
            <a:fld id="{8BAE91A5-6FC0-4AD4-B13D-A45EA46985BA}" type="slidenum">
              <a:rPr lang="en-US" sz="1200"/>
              <a:pPr eaLnBrk="1" hangingPunct="1"/>
              <a:t>1</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75694" y="4561226"/>
            <a:ext cx="5363817" cy="289421"/>
          </a:xfrm>
          <a:noFill/>
        </p:spPr>
        <p:txBody>
          <a:bodyPr/>
          <a:lstStyle/>
          <a:p>
            <a:pPr eaLnBrk="1" hangingPunct="1"/>
            <a:endParaRPr lang="en-US" smtClean="0"/>
          </a:p>
        </p:txBody>
      </p:sp>
    </p:spTree>
    <p:extLst>
      <p:ext uri="{BB962C8B-B14F-4D97-AF65-F5344CB8AC3E}">
        <p14:creationId xmlns:p14="http://schemas.microsoft.com/office/powerpoint/2010/main" val="292283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693" y="4561226"/>
            <a:ext cx="5363817" cy="287893"/>
          </a:xfrm>
        </p:spPr>
        <p:txBody>
          <a:bodyPr/>
          <a:lstStyle/>
          <a:p>
            <a:endParaRPr lang="en-US" dirty="0"/>
          </a:p>
        </p:txBody>
      </p:sp>
      <p:sp>
        <p:nvSpPr>
          <p:cNvPr id="4" name="Slide Number Placeholder 3"/>
          <p:cNvSpPr>
            <a:spLocks noGrp="1"/>
          </p:cNvSpPr>
          <p:nvPr>
            <p:ph type="sldNum" sz="quarter" idx="10"/>
          </p:nvPr>
        </p:nvSpPr>
        <p:spPr>
          <a:xfrm>
            <a:off x="4144618" y="9313307"/>
            <a:ext cx="3170583" cy="287893"/>
          </a:xfrm>
        </p:spPr>
        <p:txBody>
          <a:bodyPr/>
          <a:lstStyle/>
          <a:p>
            <a:pPr>
              <a:defRPr/>
            </a:pPr>
            <a:fld id="{8241F014-C0F1-4AA8-95E7-165B15BF63C8}"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11206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a:xfrm>
            <a:off x="975695" y="4561226"/>
            <a:ext cx="5363816" cy="3643180"/>
          </a:xfrm>
        </p:spPr>
        <p:txBody>
          <a:bodyPr/>
          <a:lstStyle/>
          <a:p>
            <a:pPr rtl="0" eaLnBrk="1" fontAlgn="t" latinLnBrk="0" hangingPunct="1"/>
            <a:endParaRPr lang="en-US" b="1" dirty="0" smtClean="0"/>
          </a:p>
          <a:p>
            <a:pPr rtl="0" eaLnBrk="1" fontAlgn="t" latinLnBrk="0" hangingPunct="1"/>
            <a:r>
              <a:rPr lang="en-US" b="1" dirty="0" smtClean="0"/>
              <a:t>COE Technical Areas – Alt Jet Fuels</a:t>
            </a:r>
            <a:endParaRPr lang="en-US" dirty="0" smtClean="0"/>
          </a:p>
          <a:p>
            <a:pPr rtl="0" eaLnBrk="1" fontAlgn="t" latinLnBrk="0" hangingPunct="1"/>
            <a:r>
              <a:rPr lang="en-US" i="1" dirty="0" smtClean="0"/>
              <a:t>Feedstock Development, Processing and Conversion Research</a:t>
            </a:r>
          </a:p>
          <a:p>
            <a:pPr rtl="0" eaLnBrk="1" fontAlgn="t" latinLnBrk="0" hangingPunct="1"/>
            <a:r>
              <a:rPr lang="en-US" i="1" dirty="0" smtClean="0"/>
              <a:t>Regional Supply and Refining Infrastructure</a:t>
            </a:r>
          </a:p>
          <a:p>
            <a:pPr rtl="0" eaLnBrk="1" fontAlgn="t" latinLnBrk="0" hangingPunct="1"/>
            <a:r>
              <a:rPr lang="en-US" i="1" dirty="0" smtClean="0"/>
              <a:t>Environmental Benefits Analysis</a:t>
            </a:r>
          </a:p>
          <a:p>
            <a:pPr rtl="0" eaLnBrk="1" fontAlgn="t" latinLnBrk="0" hangingPunct="1"/>
            <a:r>
              <a:rPr lang="en-US" dirty="0" smtClean="0"/>
              <a:t>Aircraft Component Deterioration and Wear Assessment</a:t>
            </a:r>
          </a:p>
          <a:p>
            <a:pPr rtl="0" eaLnBrk="1" fontAlgn="t" latinLnBrk="0" hangingPunct="1"/>
            <a:r>
              <a:rPr lang="en-US" dirty="0" smtClean="0"/>
              <a:t>Fuel Performance Testing</a:t>
            </a:r>
          </a:p>
          <a:p>
            <a:endParaRPr lang="en-US" dirty="0" smtClean="0"/>
          </a:p>
          <a:p>
            <a:pPr rtl="0" eaLnBrk="1" fontAlgn="t" latinLnBrk="0" hangingPunct="1"/>
            <a:r>
              <a:rPr lang="en-US" b="1" dirty="0" smtClean="0"/>
              <a:t>Technical Areas – Environment</a:t>
            </a:r>
            <a:endParaRPr lang="en-US" dirty="0" smtClean="0"/>
          </a:p>
          <a:p>
            <a:pPr rtl="0" eaLnBrk="1" fontAlgn="t" latinLnBrk="0" hangingPunct="1"/>
            <a:r>
              <a:rPr lang="en-US" dirty="0" smtClean="0"/>
              <a:t>Aircraft Noise and Impacts</a:t>
            </a:r>
          </a:p>
          <a:p>
            <a:pPr rtl="0" eaLnBrk="1" fontAlgn="t" latinLnBrk="0" hangingPunct="1"/>
            <a:r>
              <a:rPr lang="en-US" dirty="0" smtClean="0"/>
              <a:t>Aviation Emissions and Impacts</a:t>
            </a:r>
          </a:p>
          <a:p>
            <a:pPr rtl="0" eaLnBrk="1" fontAlgn="t" latinLnBrk="0" hangingPunct="1"/>
            <a:r>
              <a:rPr lang="en-US" dirty="0" smtClean="0"/>
              <a:t>Aviation Modeling and Analysis</a:t>
            </a:r>
          </a:p>
          <a:p>
            <a:pPr rtl="0" eaLnBrk="1" fontAlgn="t" latinLnBrk="0" hangingPunct="1"/>
            <a:r>
              <a:rPr lang="en-US" dirty="0" smtClean="0"/>
              <a:t>Aircraft Technology Assessment</a:t>
            </a:r>
          </a:p>
          <a:p>
            <a:pPr rtl="0" eaLnBrk="1" fontAlgn="t" latinLnBrk="0" hangingPunct="1"/>
            <a:r>
              <a:rPr lang="en-US" dirty="0" smtClean="0"/>
              <a:t>Environmentally and Energy Efficient Gate-to-Gate Aircraft Operations</a:t>
            </a:r>
          </a:p>
          <a:p>
            <a:endParaRPr lang="en-US" dirty="0"/>
          </a:p>
        </p:txBody>
      </p:sp>
      <p:sp>
        <p:nvSpPr>
          <p:cNvPr id="4" name="Slide Number Placeholder 3"/>
          <p:cNvSpPr>
            <a:spLocks noGrp="1"/>
          </p:cNvSpPr>
          <p:nvPr>
            <p:ph type="sldNum" sz="quarter" idx="10"/>
          </p:nvPr>
        </p:nvSpPr>
        <p:spPr>
          <a:xfrm>
            <a:off x="4144618" y="9313307"/>
            <a:ext cx="3170583" cy="287893"/>
          </a:xfrm>
        </p:spPr>
        <p:txBody>
          <a:bodyPr/>
          <a:lstStyle/>
          <a:p>
            <a:fld id="{F5860EBD-E2B5-4481-9387-10281BA758D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7614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4144619" y="9297415"/>
            <a:ext cx="3170583" cy="30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12" eaLnBrk="0" hangingPunct="0">
              <a:defRPr sz="2100">
                <a:solidFill>
                  <a:schemeClr val="tx1"/>
                </a:solidFill>
                <a:latin typeface="Arial" pitchFamily="34" charset="0"/>
              </a:defRPr>
            </a:lvl1pPr>
            <a:lvl2pPr marL="774053" indent="-297713" defTabSz="944412" eaLnBrk="0" hangingPunct="0">
              <a:defRPr sz="2100">
                <a:solidFill>
                  <a:schemeClr val="tx1"/>
                </a:solidFill>
                <a:latin typeface="Arial" pitchFamily="34" charset="0"/>
              </a:defRPr>
            </a:lvl2pPr>
            <a:lvl3pPr marL="1190848" indent="-238171" defTabSz="944412" eaLnBrk="0" hangingPunct="0">
              <a:defRPr sz="2100">
                <a:solidFill>
                  <a:schemeClr val="tx1"/>
                </a:solidFill>
                <a:latin typeface="Arial" pitchFamily="34" charset="0"/>
              </a:defRPr>
            </a:lvl3pPr>
            <a:lvl4pPr marL="1667190" indent="-238171" defTabSz="944412" eaLnBrk="0" hangingPunct="0">
              <a:defRPr sz="2100">
                <a:solidFill>
                  <a:schemeClr val="tx1"/>
                </a:solidFill>
                <a:latin typeface="Arial" pitchFamily="34" charset="0"/>
              </a:defRPr>
            </a:lvl4pPr>
            <a:lvl5pPr marL="2143529" indent="-238171" defTabSz="944412" eaLnBrk="0" hangingPunct="0">
              <a:defRPr sz="2100">
                <a:solidFill>
                  <a:schemeClr val="tx1"/>
                </a:solidFill>
                <a:latin typeface="Arial" pitchFamily="34" charset="0"/>
              </a:defRPr>
            </a:lvl5pPr>
            <a:lvl6pPr marL="2619869" indent="-238171" defTabSz="944412" eaLnBrk="0" fontAlgn="base" hangingPunct="0">
              <a:spcBef>
                <a:spcPct val="0"/>
              </a:spcBef>
              <a:spcAft>
                <a:spcPct val="0"/>
              </a:spcAft>
              <a:defRPr sz="2100">
                <a:solidFill>
                  <a:schemeClr val="tx1"/>
                </a:solidFill>
                <a:latin typeface="Arial" pitchFamily="34" charset="0"/>
              </a:defRPr>
            </a:lvl6pPr>
            <a:lvl7pPr marL="3096210" indent="-238171" defTabSz="944412" eaLnBrk="0" fontAlgn="base" hangingPunct="0">
              <a:spcBef>
                <a:spcPct val="0"/>
              </a:spcBef>
              <a:spcAft>
                <a:spcPct val="0"/>
              </a:spcAft>
              <a:defRPr sz="2100">
                <a:solidFill>
                  <a:schemeClr val="tx1"/>
                </a:solidFill>
                <a:latin typeface="Arial" pitchFamily="34" charset="0"/>
              </a:defRPr>
            </a:lvl7pPr>
            <a:lvl8pPr marL="3572550" indent="-238171" defTabSz="944412" eaLnBrk="0" fontAlgn="base" hangingPunct="0">
              <a:spcBef>
                <a:spcPct val="0"/>
              </a:spcBef>
              <a:spcAft>
                <a:spcPct val="0"/>
              </a:spcAft>
              <a:defRPr sz="2100">
                <a:solidFill>
                  <a:schemeClr val="tx1"/>
                </a:solidFill>
                <a:latin typeface="Arial" pitchFamily="34" charset="0"/>
              </a:defRPr>
            </a:lvl8pPr>
            <a:lvl9pPr marL="4048890" indent="-238171" defTabSz="944412" eaLnBrk="0" fontAlgn="base" hangingPunct="0">
              <a:spcBef>
                <a:spcPct val="0"/>
              </a:spcBef>
              <a:spcAft>
                <a:spcPct val="0"/>
              </a:spcAft>
              <a:defRPr sz="2100">
                <a:solidFill>
                  <a:schemeClr val="tx1"/>
                </a:solidFill>
                <a:latin typeface="Arial" pitchFamily="34" charset="0"/>
              </a:defRPr>
            </a:lvl9pPr>
          </a:lstStyle>
          <a:p>
            <a:pPr eaLnBrk="1" hangingPunct="1"/>
            <a:fld id="{64A8738A-E53E-436A-8D11-146BB18E42CE}" type="slidenum">
              <a:rPr lang="en-US" sz="1300">
                <a:solidFill>
                  <a:srgbClr val="000000"/>
                </a:solidFill>
                <a:latin typeface="Times New Roman" pitchFamily="18" charset="0"/>
                <a:ea typeface="ＭＳ Ｐゴシック" charset="-128"/>
              </a:rPr>
              <a:pPr eaLnBrk="1" hangingPunct="1"/>
              <a:t>11</a:t>
            </a:fld>
            <a:endParaRPr lang="en-US" sz="1300">
              <a:solidFill>
                <a:srgbClr val="000000"/>
              </a:solidFill>
              <a:latin typeface="Times New Roman" pitchFamily="18" charset="0"/>
              <a:ea typeface="ＭＳ Ｐゴシック" charset="-128"/>
            </a:endParaRPr>
          </a:p>
        </p:txBody>
      </p:sp>
      <p:sp>
        <p:nvSpPr>
          <p:cNvPr id="58371" name="Rectangle 2"/>
          <p:cNvSpPr>
            <a:spLocks noGrp="1" noRot="1" noChangeAspect="1" noChangeArrowheads="1" noTextEdit="1"/>
          </p:cNvSpPr>
          <p:nvPr>
            <p:ph type="sldImg"/>
          </p:nvPr>
        </p:nvSpPr>
        <p:spPr>
          <a:xfrm>
            <a:off x="1257300" y="720725"/>
            <a:ext cx="4800600" cy="3600450"/>
          </a:xfrm>
          <a:ln/>
        </p:spPr>
      </p:sp>
      <p:sp>
        <p:nvSpPr>
          <p:cNvPr id="58372" name="Rectangle 3"/>
          <p:cNvSpPr>
            <a:spLocks noGrp="1" noChangeArrowheads="1"/>
          </p:cNvSpPr>
          <p:nvPr>
            <p:ph type="body" idx="1"/>
          </p:nvPr>
        </p:nvSpPr>
        <p:spPr>
          <a:xfrm>
            <a:off x="975694" y="4561227"/>
            <a:ext cx="5363817" cy="283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300"/>
          </a:p>
        </p:txBody>
      </p:sp>
    </p:spTree>
    <p:extLst>
      <p:ext uri="{BB962C8B-B14F-4D97-AF65-F5344CB8AC3E}">
        <p14:creationId xmlns:p14="http://schemas.microsoft.com/office/powerpoint/2010/main" val="276007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xfrm>
            <a:off x="4144618" y="9313307"/>
            <a:ext cx="3170583" cy="287893"/>
          </a:xfrm>
          <a:noFill/>
        </p:spPr>
        <p:txBody>
          <a:bodyPr/>
          <a:lstStyle>
            <a:lvl1pPr defTabSz="966585" eaLnBrk="0" hangingPunct="0">
              <a:defRPr sz="2500">
                <a:solidFill>
                  <a:schemeClr val="tx1"/>
                </a:solidFill>
                <a:latin typeface="Arial" charset="0"/>
              </a:defRPr>
            </a:lvl1pPr>
            <a:lvl2pPr marL="770634" indent="-296397" defTabSz="966585" eaLnBrk="0" hangingPunct="0">
              <a:defRPr sz="2500">
                <a:solidFill>
                  <a:schemeClr val="tx1"/>
                </a:solidFill>
                <a:latin typeface="Arial" charset="0"/>
              </a:defRPr>
            </a:lvl2pPr>
            <a:lvl3pPr marL="1185589" indent="-237117" defTabSz="966585" eaLnBrk="0" hangingPunct="0">
              <a:defRPr sz="2500">
                <a:solidFill>
                  <a:schemeClr val="tx1"/>
                </a:solidFill>
                <a:latin typeface="Arial" charset="0"/>
              </a:defRPr>
            </a:lvl3pPr>
            <a:lvl4pPr marL="1659826" indent="-237117" defTabSz="966585" eaLnBrk="0" hangingPunct="0">
              <a:defRPr sz="2500">
                <a:solidFill>
                  <a:schemeClr val="tx1"/>
                </a:solidFill>
                <a:latin typeface="Arial" charset="0"/>
              </a:defRPr>
            </a:lvl4pPr>
            <a:lvl5pPr marL="2134062" indent="-237117" defTabSz="966585" eaLnBrk="0" hangingPunct="0">
              <a:defRPr sz="2500">
                <a:solidFill>
                  <a:schemeClr val="tx1"/>
                </a:solidFill>
                <a:latin typeface="Arial" charset="0"/>
              </a:defRPr>
            </a:lvl5pPr>
            <a:lvl6pPr marL="2608298" indent="-237117" defTabSz="966585" eaLnBrk="0" fontAlgn="base" hangingPunct="0">
              <a:spcBef>
                <a:spcPct val="50000"/>
              </a:spcBef>
              <a:spcAft>
                <a:spcPct val="0"/>
              </a:spcAft>
              <a:buChar char="•"/>
              <a:defRPr sz="2500">
                <a:solidFill>
                  <a:schemeClr val="tx1"/>
                </a:solidFill>
                <a:latin typeface="Arial" charset="0"/>
              </a:defRPr>
            </a:lvl6pPr>
            <a:lvl7pPr marL="3082533" indent="-237117" defTabSz="966585" eaLnBrk="0" fontAlgn="base" hangingPunct="0">
              <a:spcBef>
                <a:spcPct val="50000"/>
              </a:spcBef>
              <a:spcAft>
                <a:spcPct val="0"/>
              </a:spcAft>
              <a:buChar char="•"/>
              <a:defRPr sz="2500">
                <a:solidFill>
                  <a:schemeClr val="tx1"/>
                </a:solidFill>
                <a:latin typeface="Arial" charset="0"/>
              </a:defRPr>
            </a:lvl7pPr>
            <a:lvl8pPr marL="3556769" indent="-237117" defTabSz="966585" eaLnBrk="0" fontAlgn="base" hangingPunct="0">
              <a:spcBef>
                <a:spcPct val="50000"/>
              </a:spcBef>
              <a:spcAft>
                <a:spcPct val="0"/>
              </a:spcAft>
              <a:buChar char="•"/>
              <a:defRPr sz="2500">
                <a:solidFill>
                  <a:schemeClr val="tx1"/>
                </a:solidFill>
                <a:latin typeface="Arial" charset="0"/>
              </a:defRPr>
            </a:lvl8pPr>
            <a:lvl9pPr marL="4031005" indent="-237117" defTabSz="966585" eaLnBrk="0" fontAlgn="base" hangingPunct="0">
              <a:spcBef>
                <a:spcPct val="50000"/>
              </a:spcBef>
              <a:spcAft>
                <a:spcPct val="0"/>
              </a:spcAft>
              <a:buChar char="•"/>
              <a:defRPr sz="2500">
                <a:solidFill>
                  <a:schemeClr val="tx1"/>
                </a:solidFill>
                <a:latin typeface="Arial" charset="0"/>
              </a:defRPr>
            </a:lvl9pPr>
          </a:lstStyle>
          <a:p>
            <a:pPr eaLnBrk="1" hangingPunct="1"/>
            <a:fld id="{5C5879A2-EEFE-4E8E-97CF-AF9DC76B077D}" type="slidenum">
              <a:rPr lang="en-US" sz="1200">
                <a:solidFill>
                  <a:prstClr val="black"/>
                </a:solidFill>
              </a:rPr>
              <a:pPr eaLnBrk="1" hangingPunct="1"/>
              <a:t>12</a:t>
            </a:fld>
            <a:endParaRPr lang="en-US" sz="1200">
              <a:solidFill>
                <a:prstClr val="black"/>
              </a:solidFill>
            </a:endParaRPr>
          </a:p>
        </p:txBody>
      </p:sp>
      <p:sp>
        <p:nvSpPr>
          <p:cNvPr id="14339" name="Rectangle 2"/>
          <p:cNvSpPr>
            <a:spLocks noGrp="1" noRot="1" noChangeAspect="1" noChangeArrowheads="1" noTextEdit="1"/>
          </p:cNvSpPr>
          <p:nvPr>
            <p:ph type="sldImg"/>
          </p:nvPr>
        </p:nvSpPr>
        <p:spPr>
          <a:xfrm>
            <a:off x="1257300" y="719138"/>
            <a:ext cx="4800600" cy="3600450"/>
          </a:xfrm>
          <a:ln/>
        </p:spPr>
      </p:sp>
      <p:sp>
        <p:nvSpPr>
          <p:cNvPr id="14340" name="Rectangle 3"/>
          <p:cNvSpPr>
            <a:spLocks noGrp="1" noChangeArrowheads="1"/>
          </p:cNvSpPr>
          <p:nvPr>
            <p:ph type="body" idx="1"/>
          </p:nvPr>
        </p:nvSpPr>
        <p:spPr>
          <a:xfrm>
            <a:off x="975694" y="4561226"/>
            <a:ext cx="5363817" cy="289421"/>
          </a:xfrm>
          <a:noFill/>
        </p:spPr>
        <p:txBody>
          <a:bodyPr/>
          <a:lstStyle/>
          <a:p>
            <a:pPr eaLnBrk="1" hangingPunct="1"/>
            <a:endParaRPr lang="en-US" smtClean="0"/>
          </a:p>
        </p:txBody>
      </p:sp>
    </p:spTree>
    <p:extLst>
      <p:ext uri="{BB962C8B-B14F-4D97-AF65-F5344CB8AC3E}">
        <p14:creationId xmlns:p14="http://schemas.microsoft.com/office/powerpoint/2010/main" val="934981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694" y="4561226"/>
            <a:ext cx="5363817" cy="289421"/>
          </a:xfrm>
        </p:spPr>
        <p:txBody>
          <a:bodyPr/>
          <a:lstStyle/>
          <a:p>
            <a:endParaRPr lang="en-US"/>
          </a:p>
        </p:txBody>
      </p:sp>
      <p:sp>
        <p:nvSpPr>
          <p:cNvPr id="4" name="Slide Number Placeholder 3"/>
          <p:cNvSpPr>
            <a:spLocks noGrp="1"/>
          </p:cNvSpPr>
          <p:nvPr>
            <p:ph type="sldNum" sz="quarter" idx="10"/>
          </p:nvPr>
        </p:nvSpPr>
        <p:spPr/>
        <p:txBody>
          <a:bodyPr/>
          <a:lstStyle/>
          <a:p>
            <a:pPr>
              <a:defRPr/>
            </a:pPr>
            <a:fld id="{F4326063-5993-4916-9F65-893CD3BB2CB9}" type="slidenum">
              <a:rPr lang="en-US" smtClean="0"/>
              <a:pPr>
                <a:defRPr/>
              </a:pPr>
              <a:t>14</a:t>
            </a:fld>
            <a:endParaRPr lang="en-US"/>
          </a:p>
        </p:txBody>
      </p:sp>
    </p:spTree>
    <p:extLst>
      <p:ext uri="{BB962C8B-B14F-4D97-AF65-F5344CB8AC3E}">
        <p14:creationId xmlns:p14="http://schemas.microsoft.com/office/powerpoint/2010/main" val="188424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4144619" y="9327840"/>
            <a:ext cx="3170583" cy="273360"/>
          </a:xfrm>
          <a:noFill/>
        </p:spPr>
        <p:txBody>
          <a:bodyPr/>
          <a:lstStyle>
            <a:lvl1pPr defTabSz="966419" eaLnBrk="0" hangingPunct="0">
              <a:defRPr sz="2500">
                <a:solidFill>
                  <a:schemeClr val="tx1"/>
                </a:solidFill>
                <a:latin typeface="Arial" charset="0"/>
              </a:defRPr>
            </a:lvl1pPr>
            <a:lvl2pPr marL="770502" indent="-296347" defTabSz="966419" eaLnBrk="0" hangingPunct="0">
              <a:defRPr sz="2500">
                <a:solidFill>
                  <a:schemeClr val="tx1"/>
                </a:solidFill>
                <a:latin typeface="Arial" charset="0"/>
              </a:defRPr>
            </a:lvl2pPr>
            <a:lvl3pPr marL="1185387" indent="-237077" defTabSz="966419" eaLnBrk="0" hangingPunct="0">
              <a:defRPr sz="2500">
                <a:solidFill>
                  <a:schemeClr val="tx1"/>
                </a:solidFill>
                <a:latin typeface="Arial" charset="0"/>
              </a:defRPr>
            </a:lvl3pPr>
            <a:lvl4pPr marL="1659543" indent="-237077" defTabSz="966419" eaLnBrk="0" hangingPunct="0">
              <a:defRPr sz="2500">
                <a:solidFill>
                  <a:schemeClr val="tx1"/>
                </a:solidFill>
                <a:latin typeface="Arial" charset="0"/>
              </a:defRPr>
            </a:lvl4pPr>
            <a:lvl5pPr marL="2133698" indent="-237077" defTabSz="966419" eaLnBrk="0" hangingPunct="0">
              <a:defRPr sz="2500">
                <a:solidFill>
                  <a:schemeClr val="tx1"/>
                </a:solidFill>
                <a:latin typeface="Arial" charset="0"/>
              </a:defRPr>
            </a:lvl5pPr>
            <a:lvl6pPr marL="2607853" indent="-237077" defTabSz="966419" eaLnBrk="0" fontAlgn="base" hangingPunct="0">
              <a:spcBef>
                <a:spcPct val="50000"/>
              </a:spcBef>
              <a:spcAft>
                <a:spcPct val="0"/>
              </a:spcAft>
              <a:buChar char="•"/>
              <a:defRPr sz="2500">
                <a:solidFill>
                  <a:schemeClr val="tx1"/>
                </a:solidFill>
                <a:latin typeface="Arial" charset="0"/>
              </a:defRPr>
            </a:lvl6pPr>
            <a:lvl7pPr marL="3082006" indent="-237077" defTabSz="966419" eaLnBrk="0" fontAlgn="base" hangingPunct="0">
              <a:spcBef>
                <a:spcPct val="50000"/>
              </a:spcBef>
              <a:spcAft>
                <a:spcPct val="0"/>
              </a:spcAft>
              <a:buChar char="•"/>
              <a:defRPr sz="2500">
                <a:solidFill>
                  <a:schemeClr val="tx1"/>
                </a:solidFill>
                <a:latin typeface="Arial" charset="0"/>
              </a:defRPr>
            </a:lvl7pPr>
            <a:lvl8pPr marL="3556161" indent="-237077" defTabSz="966419" eaLnBrk="0" fontAlgn="base" hangingPunct="0">
              <a:spcBef>
                <a:spcPct val="50000"/>
              </a:spcBef>
              <a:spcAft>
                <a:spcPct val="0"/>
              </a:spcAft>
              <a:buChar char="•"/>
              <a:defRPr sz="2500">
                <a:solidFill>
                  <a:schemeClr val="tx1"/>
                </a:solidFill>
                <a:latin typeface="Arial" charset="0"/>
              </a:defRPr>
            </a:lvl8pPr>
            <a:lvl9pPr marL="4030316" indent="-237077" defTabSz="966419" eaLnBrk="0" fontAlgn="base" hangingPunct="0">
              <a:spcBef>
                <a:spcPct val="50000"/>
              </a:spcBef>
              <a:spcAft>
                <a:spcPct val="0"/>
              </a:spcAft>
              <a:buChar char="•"/>
              <a:defRPr sz="2500">
                <a:solidFill>
                  <a:schemeClr val="tx1"/>
                </a:solidFill>
                <a:latin typeface="Arial" charset="0"/>
              </a:defRPr>
            </a:lvl9pPr>
          </a:lstStyle>
          <a:p>
            <a:pPr eaLnBrk="1" hangingPunct="1"/>
            <a:fld id="{F72886FD-4D89-47C7-9CF6-D46EEFA63B9E}" type="slidenum">
              <a:rPr lang="en-US" sz="1100"/>
              <a:pPr eaLnBrk="1" hangingPunct="1"/>
              <a:t>16</a:t>
            </a:fld>
            <a:endParaRPr lang="en-US" sz="1100"/>
          </a:p>
        </p:txBody>
      </p:sp>
      <p:sp>
        <p:nvSpPr>
          <p:cNvPr id="16387" name="Rectangle 2"/>
          <p:cNvSpPr>
            <a:spLocks noGrp="1" noRot="1" noChangeAspect="1" noChangeArrowheads="1" noTextEdit="1"/>
          </p:cNvSpPr>
          <p:nvPr>
            <p:ph type="sldImg"/>
          </p:nvPr>
        </p:nvSpPr>
        <p:spPr>
          <a:xfrm>
            <a:off x="1257300" y="719138"/>
            <a:ext cx="4800600" cy="3600450"/>
          </a:xfrm>
          <a:ln/>
        </p:spPr>
      </p:sp>
      <p:sp>
        <p:nvSpPr>
          <p:cNvPr id="16388" name="Rectangle 3"/>
          <p:cNvSpPr>
            <a:spLocks noGrp="1" noChangeArrowheads="1"/>
          </p:cNvSpPr>
          <p:nvPr>
            <p:ph type="body" idx="1"/>
          </p:nvPr>
        </p:nvSpPr>
        <p:spPr>
          <a:xfrm>
            <a:off x="975696" y="4561228"/>
            <a:ext cx="5363816" cy="726546"/>
          </a:xfrm>
          <a:noFill/>
        </p:spPr>
        <p:txBody>
          <a:bodyPr/>
          <a:lstStyle/>
          <a:p>
            <a:pPr eaLnBrk="1" hangingPunct="1"/>
            <a:r>
              <a:rPr lang="en-US" dirty="0" smtClean="0"/>
              <a:t>First three accomplishments are from NARP for FY14-FY16</a:t>
            </a:r>
          </a:p>
          <a:p>
            <a:pPr eaLnBrk="1" hangingPunct="1"/>
            <a:r>
              <a:rPr lang="en-US" dirty="0" smtClean="0"/>
              <a:t>Research</a:t>
            </a:r>
            <a:r>
              <a:rPr lang="en-US" baseline="0" dirty="0" smtClean="0"/>
              <a:t> goals are from Section 912 briefing, previous year PPT, and my thoughts</a:t>
            </a:r>
            <a:endParaRPr lang="en-US" dirty="0" smtClean="0"/>
          </a:p>
        </p:txBody>
      </p:sp>
    </p:spTree>
    <p:extLst>
      <p:ext uri="{BB962C8B-B14F-4D97-AF65-F5344CB8AC3E}">
        <p14:creationId xmlns:p14="http://schemas.microsoft.com/office/powerpoint/2010/main" val="358837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4144619" y="9327840"/>
            <a:ext cx="3170583" cy="273360"/>
          </a:xfrm>
          <a:noFill/>
        </p:spPr>
        <p:txBody>
          <a:bodyPr/>
          <a:lstStyle>
            <a:lvl1pPr defTabSz="966419" eaLnBrk="0" hangingPunct="0">
              <a:defRPr sz="2500">
                <a:solidFill>
                  <a:schemeClr val="tx1"/>
                </a:solidFill>
                <a:latin typeface="Arial" charset="0"/>
              </a:defRPr>
            </a:lvl1pPr>
            <a:lvl2pPr marL="770502" indent="-296347" defTabSz="966419" eaLnBrk="0" hangingPunct="0">
              <a:defRPr sz="2500">
                <a:solidFill>
                  <a:schemeClr val="tx1"/>
                </a:solidFill>
                <a:latin typeface="Arial" charset="0"/>
              </a:defRPr>
            </a:lvl2pPr>
            <a:lvl3pPr marL="1185387" indent="-237077" defTabSz="966419" eaLnBrk="0" hangingPunct="0">
              <a:defRPr sz="2500">
                <a:solidFill>
                  <a:schemeClr val="tx1"/>
                </a:solidFill>
                <a:latin typeface="Arial" charset="0"/>
              </a:defRPr>
            </a:lvl3pPr>
            <a:lvl4pPr marL="1659543" indent="-237077" defTabSz="966419" eaLnBrk="0" hangingPunct="0">
              <a:defRPr sz="2500">
                <a:solidFill>
                  <a:schemeClr val="tx1"/>
                </a:solidFill>
                <a:latin typeface="Arial" charset="0"/>
              </a:defRPr>
            </a:lvl4pPr>
            <a:lvl5pPr marL="2133698" indent="-237077" defTabSz="966419" eaLnBrk="0" hangingPunct="0">
              <a:defRPr sz="2500">
                <a:solidFill>
                  <a:schemeClr val="tx1"/>
                </a:solidFill>
                <a:latin typeface="Arial" charset="0"/>
              </a:defRPr>
            </a:lvl5pPr>
            <a:lvl6pPr marL="2607853" indent="-237077" defTabSz="966419" eaLnBrk="0" fontAlgn="base" hangingPunct="0">
              <a:spcBef>
                <a:spcPct val="50000"/>
              </a:spcBef>
              <a:spcAft>
                <a:spcPct val="0"/>
              </a:spcAft>
              <a:buChar char="•"/>
              <a:defRPr sz="2500">
                <a:solidFill>
                  <a:schemeClr val="tx1"/>
                </a:solidFill>
                <a:latin typeface="Arial" charset="0"/>
              </a:defRPr>
            </a:lvl6pPr>
            <a:lvl7pPr marL="3082006" indent="-237077" defTabSz="966419" eaLnBrk="0" fontAlgn="base" hangingPunct="0">
              <a:spcBef>
                <a:spcPct val="50000"/>
              </a:spcBef>
              <a:spcAft>
                <a:spcPct val="0"/>
              </a:spcAft>
              <a:buChar char="•"/>
              <a:defRPr sz="2500">
                <a:solidFill>
                  <a:schemeClr val="tx1"/>
                </a:solidFill>
                <a:latin typeface="Arial" charset="0"/>
              </a:defRPr>
            </a:lvl7pPr>
            <a:lvl8pPr marL="3556161" indent="-237077" defTabSz="966419" eaLnBrk="0" fontAlgn="base" hangingPunct="0">
              <a:spcBef>
                <a:spcPct val="50000"/>
              </a:spcBef>
              <a:spcAft>
                <a:spcPct val="0"/>
              </a:spcAft>
              <a:buChar char="•"/>
              <a:defRPr sz="2500">
                <a:solidFill>
                  <a:schemeClr val="tx1"/>
                </a:solidFill>
                <a:latin typeface="Arial" charset="0"/>
              </a:defRPr>
            </a:lvl8pPr>
            <a:lvl9pPr marL="4030316" indent="-237077" defTabSz="966419" eaLnBrk="0" fontAlgn="base" hangingPunct="0">
              <a:spcBef>
                <a:spcPct val="50000"/>
              </a:spcBef>
              <a:spcAft>
                <a:spcPct val="0"/>
              </a:spcAft>
              <a:buChar char="•"/>
              <a:defRPr sz="2500">
                <a:solidFill>
                  <a:schemeClr val="tx1"/>
                </a:solidFill>
                <a:latin typeface="Arial" charset="0"/>
              </a:defRPr>
            </a:lvl9pPr>
          </a:lstStyle>
          <a:p>
            <a:pPr eaLnBrk="1" hangingPunct="1"/>
            <a:fld id="{F72886FD-4D89-47C7-9CF6-D46EEFA63B9E}" type="slidenum">
              <a:rPr lang="en-US" sz="1100"/>
              <a:pPr eaLnBrk="1" hangingPunct="1"/>
              <a:t>17</a:t>
            </a:fld>
            <a:endParaRPr lang="en-US" sz="1100"/>
          </a:p>
        </p:txBody>
      </p:sp>
      <p:sp>
        <p:nvSpPr>
          <p:cNvPr id="16387" name="Rectangle 2"/>
          <p:cNvSpPr>
            <a:spLocks noGrp="1" noRot="1" noChangeAspect="1" noChangeArrowheads="1" noTextEdit="1"/>
          </p:cNvSpPr>
          <p:nvPr>
            <p:ph type="sldImg"/>
          </p:nvPr>
        </p:nvSpPr>
        <p:spPr>
          <a:xfrm>
            <a:off x="1257300" y="719138"/>
            <a:ext cx="4800600" cy="3600450"/>
          </a:xfrm>
          <a:ln/>
        </p:spPr>
      </p:sp>
      <p:sp>
        <p:nvSpPr>
          <p:cNvPr id="16388" name="Rectangle 3"/>
          <p:cNvSpPr>
            <a:spLocks noGrp="1" noChangeArrowheads="1"/>
          </p:cNvSpPr>
          <p:nvPr>
            <p:ph type="body" idx="1"/>
          </p:nvPr>
        </p:nvSpPr>
        <p:spPr>
          <a:xfrm>
            <a:off x="975696" y="4561228"/>
            <a:ext cx="5363816" cy="726546"/>
          </a:xfrm>
          <a:noFill/>
        </p:spPr>
        <p:txBody>
          <a:bodyPr/>
          <a:lstStyle/>
          <a:p>
            <a:pPr eaLnBrk="1" hangingPunct="1"/>
            <a:r>
              <a:rPr lang="en-US" dirty="0" smtClean="0"/>
              <a:t>First three accomplishments are from NARP for FY14-FY16</a:t>
            </a:r>
          </a:p>
          <a:p>
            <a:pPr eaLnBrk="1" hangingPunct="1"/>
            <a:r>
              <a:rPr lang="en-US" dirty="0" smtClean="0"/>
              <a:t>Research</a:t>
            </a:r>
            <a:r>
              <a:rPr lang="en-US" baseline="0" dirty="0" smtClean="0"/>
              <a:t> goals are from Section 912 briefing, previous year PPT, and my thoughts</a:t>
            </a:r>
            <a:endParaRPr lang="en-US" dirty="0" smtClean="0"/>
          </a:p>
        </p:txBody>
      </p:sp>
    </p:spTree>
    <p:extLst>
      <p:ext uri="{BB962C8B-B14F-4D97-AF65-F5344CB8AC3E}">
        <p14:creationId xmlns:p14="http://schemas.microsoft.com/office/powerpoint/2010/main" val="293832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4144619" y="9312639"/>
            <a:ext cx="3170583" cy="288561"/>
          </a:xfrm>
          <a:noFill/>
        </p:spPr>
        <p:txBody>
          <a:bodyPr/>
          <a:lstStyle>
            <a:lvl1pPr defTabSz="964939" eaLnBrk="0" hangingPunct="0">
              <a:defRPr sz="2500">
                <a:solidFill>
                  <a:schemeClr val="tx1"/>
                </a:solidFill>
                <a:latin typeface="Arial" charset="0"/>
              </a:defRPr>
            </a:lvl1pPr>
            <a:lvl2pPr marL="770634" indent="-296397" defTabSz="964939" eaLnBrk="0" hangingPunct="0">
              <a:defRPr sz="2500">
                <a:solidFill>
                  <a:schemeClr val="tx1"/>
                </a:solidFill>
                <a:latin typeface="Arial" charset="0"/>
              </a:defRPr>
            </a:lvl2pPr>
            <a:lvl3pPr marL="1185589" indent="-237117" defTabSz="964939" eaLnBrk="0" hangingPunct="0">
              <a:defRPr sz="2500">
                <a:solidFill>
                  <a:schemeClr val="tx1"/>
                </a:solidFill>
                <a:latin typeface="Arial" charset="0"/>
              </a:defRPr>
            </a:lvl3pPr>
            <a:lvl4pPr marL="1659826" indent="-237117" defTabSz="964939" eaLnBrk="0" hangingPunct="0">
              <a:defRPr sz="2500">
                <a:solidFill>
                  <a:schemeClr val="tx1"/>
                </a:solidFill>
                <a:latin typeface="Arial" charset="0"/>
              </a:defRPr>
            </a:lvl4pPr>
            <a:lvl5pPr marL="2134062" indent="-237117" defTabSz="964939" eaLnBrk="0" hangingPunct="0">
              <a:defRPr sz="2500">
                <a:solidFill>
                  <a:schemeClr val="tx1"/>
                </a:solidFill>
                <a:latin typeface="Arial" charset="0"/>
              </a:defRPr>
            </a:lvl5pPr>
            <a:lvl6pPr marL="2608298" indent="-237117" defTabSz="964939" eaLnBrk="0" fontAlgn="base" hangingPunct="0">
              <a:spcBef>
                <a:spcPct val="50000"/>
              </a:spcBef>
              <a:spcAft>
                <a:spcPct val="0"/>
              </a:spcAft>
              <a:buChar char="•"/>
              <a:defRPr sz="2500">
                <a:solidFill>
                  <a:schemeClr val="tx1"/>
                </a:solidFill>
                <a:latin typeface="Arial" charset="0"/>
              </a:defRPr>
            </a:lvl6pPr>
            <a:lvl7pPr marL="3082533" indent="-237117" defTabSz="964939" eaLnBrk="0" fontAlgn="base" hangingPunct="0">
              <a:spcBef>
                <a:spcPct val="50000"/>
              </a:spcBef>
              <a:spcAft>
                <a:spcPct val="0"/>
              </a:spcAft>
              <a:buChar char="•"/>
              <a:defRPr sz="2500">
                <a:solidFill>
                  <a:schemeClr val="tx1"/>
                </a:solidFill>
                <a:latin typeface="Arial" charset="0"/>
              </a:defRPr>
            </a:lvl7pPr>
            <a:lvl8pPr marL="3556769" indent="-237117" defTabSz="964939" eaLnBrk="0" fontAlgn="base" hangingPunct="0">
              <a:spcBef>
                <a:spcPct val="50000"/>
              </a:spcBef>
              <a:spcAft>
                <a:spcPct val="0"/>
              </a:spcAft>
              <a:buChar char="•"/>
              <a:defRPr sz="2500">
                <a:solidFill>
                  <a:schemeClr val="tx1"/>
                </a:solidFill>
                <a:latin typeface="Arial" charset="0"/>
              </a:defRPr>
            </a:lvl8pPr>
            <a:lvl9pPr marL="4031005" indent="-237117" defTabSz="964939" eaLnBrk="0" fontAlgn="base" hangingPunct="0">
              <a:spcBef>
                <a:spcPct val="50000"/>
              </a:spcBef>
              <a:spcAft>
                <a:spcPct val="0"/>
              </a:spcAft>
              <a:buChar char="•"/>
              <a:defRPr sz="2500">
                <a:solidFill>
                  <a:schemeClr val="tx1"/>
                </a:solidFill>
                <a:latin typeface="Arial" charset="0"/>
              </a:defRPr>
            </a:lvl9pPr>
          </a:lstStyle>
          <a:p>
            <a:pPr eaLnBrk="1" hangingPunct="1"/>
            <a:fld id="{82FDEFEF-B560-4ED9-81B1-15B5C636647A}" type="slidenum">
              <a:rPr lang="en-US" sz="1200">
                <a:solidFill>
                  <a:prstClr val="black"/>
                </a:solidFill>
              </a:rPr>
              <a:pPr eaLnBrk="1" hangingPunct="1"/>
              <a:t>19</a:t>
            </a:fld>
            <a:endParaRPr lang="en-US" sz="1200">
              <a:solidFill>
                <a:prstClr val="black"/>
              </a:solidFill>
            </a:endParaRPr>
          </a:p>
        </p:txBody>
      </p:sp>
      <p:sp>
        <p:nvSpPr>
          <p:cNvPr id="46083" name="Rectangle 2"/>
          <p:cNvSpPr>
            <a:spLocks noGrp="1" noRot="1" noChangeAspect="1" noChangeArrowheads="1" noTextEdit="1"/>
          </p:cNvSpPr>
          <p:nvPr>
            <p:ph type="sldImg"/>
          </p:nvPr>
        </p:nvSpPr>
        <p:spPr>
          <a:xfrm>
            <a:off x="1260475" y="719138"/>
            <a:ext cx="4800600" cy="3600450"/>
          </a:xfrm>
          <a:ln/>
        </p:spPr>
      </p:sp>
      <p:sp>
        <p:nvSpPr>
          <p:cNvPr id="46084" name="Rectangle 3"/>
          <p:cNvSpPr>
            <a:spLocks noGrp="1" noChangeArrowheads="1"/>
          </p:cNvSpPr>
          <p:nvPr>
            <p:ph type="body" idx="1"/>
          </p:nvPr>
        </p:nvSpPr>
        <p:spPr>
          <a:xfrm>
            <a:off x="977349" y="4561227"/>
            <a:ext cx="5360504" cy="5360541"/>
          </a:xfrm>
          <a:noFill/>
        </p:spPr>
        <p:txBody>
          <a:bodyPr lIns="96619" tIns="48309" rIns="96619" bIns="48309"/>
          <a:lstStyle/>
          <a:p>
            <a:pPr eaLnBrk="1" hangingPunct="1"/>
            <a:endParaRPr lang="en-US" dirty="0" smtClean="0"/>
          </a:p>
        </p:txBody>
      </p:sp>
    </p:spTree>
    <p:extLst>
      <p:ext uri="{BB962C8B-B14F-4D97-AF65-F5344CB8AC3E}">
        <p14:creationId xmlns:p14="http://schemas.microsoft.com/office/powerpoint/2010/main" val="695701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98964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67D18AC-E2C1-4A05-86ED-184CECAAFC5D}" type="slidenum">
              <a:rPr lang="en-US"/>
              <a:pPr>
                <a:defRPr/>
              </a:pPr>
              <a:t>‹#›</a:t>
            </a:fld>
            <a:endParaRPr lang="en-US"/>
          </a:p>
        </p:txBody>
      </p:sp>
    </p:spTree>
    <p:extLst>
      <p:ext uri="{BB962C8B-B14F-4D97-AF65-F5344CB8AC3E}">
        <p14:creationId xmlns:p14="http://schemas.microsoft.com/office/powerpoint/2010/main" val="20430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549D933-E64C-46AA-865D-AC2D8B44A856}" type="slidenum">
              <a:rPr lang="en-US"/>
              <a:pPr>
                <a:defRPr/>
              </a:pPr>
              <a:t>‹#›</a:t>
            </a:fld>
            <a:endParaRPr lang="en-US"/>
          </a:p>
        </p:txBody>
      </p:sp>
    </p:spTree>
    <p:extLst>
      <p:ext uri="{BB962C8B-B14F-4D97-AF65-F5344CB8AC3E}">
        <p14:creationId xmlns:p14="http://schemas.microsoft.com/office/powerpoint/2010/main" val="71710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E1123FD3-57E5-40BC-9C92-4C05C8B8811C}" type="slidenum">
              <a:rPr lang="en-US"/>
              <a:pPr>
                <a:defRPr/>
              </a:pPr>
              <a:t>‹#›</a:t>
            </a:fld>
            <a:endParaRPr lang="en-US"/>
          </a:p>
        </p:txBody>
      </p:sp>
    </p:spTree>
    <p:extLst>
      <p:ext uri="{BB962C8B-B14F-4D97-AF65-F5344CB8AC3E}">
        <p14:creationId xmlns:p14="http://schemas.microsoft.com/office/powerpoint/2010/main" val="137903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latin typeface="Arial"/>
                </a:rPr>
                <a:t>Federal Aviation</a:t>
              </a:r>
            </a:p>
            <a:p>
              <a:pPr>
                <a:lnSpc>
                  <a:spcPct val="85000"/>
                </a:lnSpc>
                <a:spcBef>
                  <a:spcPct val="0"/>
                </a:spcBef>
                <a:buFontTx/>
                <a:buNone/>
              </a:pPr>
              <a:r>
                <a:rPr lang="en-US" sz="1800" b="1">
                  <a:solidFill>
                    <a:srgbClr val="FFFFFF"/>
                  </a:solidFill>
                  <a:latin typeface="Arial"/>
                </a:rPr>
                <a:t>Administration</a:t>
              </a:r>
            </a:p>
          </p:txBody>
        </p:sp>
      </p:grpSp>
    </p:spTree>
    <p:extLst>
      <p:ext uri="{BB962C8B-B14F-4D97-AF65-F5344CB8AC3E}">
        <p14:creationId xmlns:p14="http://schemas.microsoft.com/office/powerpoint/2010/main" val="30262371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74715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0314251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938238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42467111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2530185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2175305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75E5230-9259-4248-A59C-47005FC35975}" type="slidenum">
              <a:rPr lang="en-US"/>
              <a:pPr>
                <a:defRPr/>
              </a:pPr>
              <a:t>‹#›</a:t>
            </a:fld>
            <a:endParaRPr lang="en-US"/>
          </a:p>
        </p:txBody>
      </p:sp>
    </p:spTree>
    <p:extLst>
      <p:ext uri="{BB962C8B-B14F-4D97-AF65-F5344CB8AC3E}">
        <p14:creationId xmlns:p14="http://schemas.microsoft.com/office/powerpoint/2010/main" val="203306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rgbClr val="FFFFFF"/>
                  </a:solidFill>
                </a:rPr>
                <a:t>Federal Aviation</a:t>
              </a:r>
            </a:p>
            <a:p>
              <a:pPr eaLnBrk="1" hangingPunct="1">
                <a:lnSpc>
                  <a:spcPct val="85000"/>
                </a:lnSpc>
                <a:spcBef>
                  <a:spcPct val="0"/>
                </a:spcBef>
                <a:buFontTx/>
                <a:buNone/>
                <a:defRPr/>
              </a:pPr>
              <a:r>
                <a:rPr lang="en-US" sz="1800" b="1" smtClean="0">
                  <a:solidFill>
                    <a:srgbClr val="FFFFFF"/>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211002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1C10607A-E6CB-44F3-ADAC-367B261390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0341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3FA9C5C-6B1E-4B7D-B0EE-3F9669D54E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803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F2A125CC-620A-4629-9B42-54E6D201B5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5108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CFCE202E-40F3-4736-ADAB-9EEDD94CCB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1647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9E0D0F14-4C09-4607-857A-903DD1768A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3503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B716C516-7369-4F67-AD40-901319F042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0508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D089C55-DFB9-4850-973A-1025664DAD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4271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4D420D4-773F-495C-9871-B49BF3580B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0140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0C83396D-6110-4027-970F-01B2FE94F9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535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pPr>
                <a:defRPr/>
              </a:pPr>
              <a:t>‹#›</a:t>
            </a:fld>
            <a:endParaRPr lang="en-US"/>
          </a:p>
        </p:txBody>
      </p:sp>
    </p:spTree>
    <p:extLst>
      <p:ext uri="{BB962C8B-B14F-4D97-AF65-F5344CB8AC3E}">
        <p14:creationId xmlns:p14="http://schemas.microsoft.com/office/powerpoint/2010/main" val="2082592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85D617D-1124-4BD9-A31B-3AC22F6036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7119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7680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48"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1385">
                <a:lnSpc>
                  <a:spcPct val="85000"/>
                </a:lnSpc>
                <a:spcBef>
                  <a:spcPct val="0"/>
                </a:spcBef>
                <a:buFontTx/>
                <a:buNone/>
              </a:pPr>
              <a:r>
                <a:rPr lang="en-US" sz="1800" b="1">
                  <a:solidFill>
                    <a:srgbClr val="FFFFFF"/>
                  </a:solidFill>
                  <a:latin typeface="Arial"/>
                </a:rPr>
                <a:t>Federal Aviation</a:t>
              </a:r>
            </a:p>
            <a:p>
              <a:pPr defTabSz="561385">
                <a:lnSpc>
                  <a:spcPct val="85000"/>
                </a:lnSpc>
                <a:spcBef>
                  <a:spcPct val="0"/>
                </a:spcBef>
                <a:buFontTx/>
                <a:buNone/>
              </a:pPr>
              <a:r>
                <a:rPr lang="en-US" sz="1800" b="1">
                  <a:solidFill>
                    <a:srgbClr val="FFFFFF"/>
                  </a:solidFill>
                  <a:latin typeface="Arial"/>
                </a:rPr>
                <a:t>Administration</a:t>
              </a:r>
            </a:p>
          </p:txBody>
        </p:sp>
      </p:grpSp>
    </p:spTree>
    <p:extLst>
      <p:ext uri="{BB962C8B-B14F-4D97-AF65-F5344CB8AC3E}">
        <p14:creationId xmlns:p14="http://schemas.microsoft.com/office/powerpoint/2010/main" val="22590538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860" y="185462"/>
            <a:ext cx="8472488" cy="6096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49508341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2" y="1508127"/>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7"/>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58360737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3347615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620882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8" indent="0">
              <a:buNone/>
              <a:defRPr sz="2800"/>
            </a:lvl2pPr>
            <a:lvl3pPr marL="914215" indent="0">
              <a:buNone/>
              <a:defRPr sz="2400"/>
            </a:lvl3pPr>
            <a:lvl4pPr marL="1371324" indent="0">
              <a:buNone/>
              <a:defRPr sz="2000"/>
            </a:lvl4pPr>
            <a:lvl5pPr marL="1828431" indent="0">
              <a:buNone/>
              <a:defRPr sz="2000"/>
            </a:lvl5pPr>
            <a:lvl6pPr marL="2285538" indent="0">
              <a:buNone/>
              <a:defRPr sz="2000"/>
            </a:lvl6pPr>
            <a:lvl7pPr marL="2742646" indent="0">
              <a:buNone/>
              <a:defRPr sz="2000"/>
            </a:lvl7pPr>
            <a:lvl8pPr marL="3199754" indent="0">
              <a:buNone/>
              <a:defRPr sz="2000"/>
            </a:lvl8pPr>
            <a:lvl9pPr marL="365686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8" indent="0">
              <a:buNone/>
              <a:defRPr sz="1200"/>
            </a:lvl2pPr>
            <a:lvl3pPr marL="914215" indent="0">
              <a:buNone/>
              <a:defRPr sz="1000"/>
            </a:lvl3pPr>
            <a:lvl4pPr marL="1371324" indent="0">
              <a:buNone/>
              <a:defRPr sz="900"/>
            </a:lvl4pPr>
            <a:lvl5pPr marL="1828431" indent="0">
              <a:buNone/>
              <a:defRPr sz="900"/>
            </a:lvl5pPr>
            <a:lvl6pPr marL="2285538" indent="0">
              <a:buNone/>
              <a:defRPr sz="900"/>
            </a:lvl6pPr>
            <a:lvl7pPr marL="2742646" indent="0">
              <a:buNone/>
              <a:defRPr sz="900"/>
            </a:lvl7pPr>
            <a:lvl8pPr marL="3199754" indent="0">
              <a:buNone/>
              <a:defRPr sz="900"/>
            </a:lvl8pPr>
            <a:lvl9pPr marL="365686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3387724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48" y="271464"/>
            <a:ext cx="2895598"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latin typeface="Arial"/>
                </a:rPr>
                <a:t>Federal Aviation</a:t>
              </a:r>
            </a:p>
            <a:p>
              <a:pPr>
                <a:lnSpc>
                  <a:spcPct val="85000"/>
                </a:lnSpc>
                <a:spcBef>
                  <a:spcPct val="0"/>
                </a:spcBef>
                <a:buFontTx/>
                <a:buNone/>
              </a:pPr>
              <a:r>
                <a:rPr lang="en-US" sz="1800" b="1">
                  <a:solidFill>
                    <a:srgbClr val="FFFFFF"/>
                  </a:solidFill>
                  <a:latin typeface="Arial"/>
                </a:rPr>
                <a:t>Administration</a:t>
              </a:r>
            </a:p>
          </p:txBody>
        </p:sp>
      </p:grpSp>
    </p:spTree>
    <p:extLst>
      <p:ext uri="{BB962C8B-B14F-4D97-AF65-F5344CB8AC3E}">
        <p14:creationId xmlns:p14="http://schemas.microsoft.com/office/powerpoint/2010/main" val="68307467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2915160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AF352F7D-6874-43AC-8C89-101D12311942}" type="slidenum">
              <a:rPr lang="en-US"/>
              <a:pPr>
                <a:defRPr/>
              </a:pPr>
              <a:t>‹#›</a:t>
            </a:fld>
            <a:endParaRPr lang="en-US"/>
          </a:p>
        </p:txBody>
      </p:sp>
    </p:spTree>
    <p:extLst>
      <p:ext uri="{BB962C8B-B14F-4D97-AF65-F5344CB8AC3E}">
        <p14:creationId xmlns:p14="http://schemas.microsoft.com/office/powerpoint/2010/main" val="3824467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2" y="1508127"/>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7"/>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4119311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94392895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0939606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8" indent="0">
              <a:buNone/>
              <a:defRPr sz="2800"/>
            </a:lvl2pPr>
            <a:lvl3pPr marL="914215" indent="0">
              <a:buNone/>
              <a:defRPr sz="2400"/>
            </a:lvl3pPr>
            <a:lvl4pPr marL="1371324" indent="0">
              <a:buNone/>
              <a:defRPr sz="2000"/>
            </a:lvl4pPr>
            <a:lvl5pPr marL="1828431" indent="0">
              <a:buNone/>
              <a:defRPr sz="2000"/>
            </a:lvl5pPr>
            <a:lvl6pPr marL="2285538" indent="0">
              <a:buNone/>
              <a:defRPr sz="2000"/>
            </a:lvl6pPr>
            <a:lvl7pPr marL="2742646" indent="0">
              <a:buNone/>
              <a:defRPr sz="2000"/>
            </a:lvl7pPr>
            <a:lvl8pPr marL="3199754" indent="0">
              <a:buNone/>
              <a:defRPr sz="2000"/>
            </a:lvl8pPr>
            <a:lvl9pPr marL="365686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8" indent="0">
              <a:buNone/>
              <a:defRPr sz="1200"/>
            </a:lvl2pPr>
            <a:lvl3pPr marL="914215" indent="0">
              <a:buNone/>
              <a:defRPr sz="1000"/>
            </a:lvl3pPr>
            <a:lvl4pPr marL="1371324" indent="0">
              <a:buNone/>
              <a:defRPr sz="900"/>
            </a:lvl4pPr>
            <a:lvl5pPr marL="1828431" indent="0">
              <a:buNone/>
              <a:defRPr sz="900"/>
            </a:lvl5pPr>
            <a:lvl6pPr marL="2285538" indent="0">
              <a:buNone/>
              <a:defRPr sz="900"/>
            </a:lvl6pPr>
            <a:lvl7pPr marL="2742646" indent="0">
              <a:buNone/>
              <a:defRPr sz="900"/>
            </a:lvl7pPr>
            <a:lvl8pPr marL="3199754" indent="0">
              <a:buNone/>
              <a:defRPr sz="900"/>
            </a:lvl8pPr>
            <a:lvl9pPr marL="365686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27789303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341651191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08" indent="0">
              <a:buNone/>
              <a:defRPr sz="1800"/>
            </a:lvl2pPr>
            <a:lvl3pPr marL="914215" indent="0">
              <a:buNone/>
              <a:defRPr sz="1600"/>
            </a:lvl3pPr>
            <a:lvl4pPr marL="1371324" indent="0">
              <a:buNone/>
              <a:defRPr sz="1400"/>
            </a:lvl4pPr>
            <a:lvl5pPr marL="1828431" indent="0">
              <a:buNone/>
              <a:defRPr sz="1400"/>
            </a:lvl5pPr>
            <a:lvl6pPr marL="2285538" indent="0">
              <a:buNone/>
              <a:defRPr sz="1400"/>
            </a:lvl6pPr>
            <a:lvl7pPr marL="2742646" indent="0">
              <a:buNone/>
              <a:defRPr sz="1400"/>
            </a:lvl7pPr>
            <a:lvl8pPr marL="3199754" indent="0">
              <a:buNone/>
              <a:defRPr sz="1400"/>
            </a:lvl8pPr>
            <a:lvl9pPr marL="3656862"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1650603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2" y="1508127"/>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pPr>
                <a:defRPr/>
              </a:pPr>
              <a:t>‹#›</a:t>
            </a:fld>
            <a:endParaRPr lang="en-US"/>
          </a:p>
        </p:txBody>
      </p:sp>
    </p:spTree>
    <p:extLst>
      <p:ext uri="{BB962C8B-B14F-4D97-AF65-F5344CB8AC3E}">
        <p14:creationId xmlns:p14="http://schemas.microsoft.com/office/powerpoint/2010/main" val="70062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B9F2D0AF-CA0C-4FAF-BBD9-7AFA986F60FF}" type="slidenum">
              <a:rPr lang="en-US"/>
              <a:pPr>
                <a:defRPr/>
              </a:pPr>
              <a:t>‹#›</a:t>
            </a:fld>
            <a:endParaRPr lang="en-US"/>
          </a:p>
        </p:txBody>
      </p:sp>
    </p:spTree>
    <p:extLst>
      <p:ext uri="{BB962C8B-B14F-4D97-AF65-F5344CB8AC3E}">
        <p14:creationId xmlns:p14="http://schemas.microsoft.com/office/powerpoint/2010/main" val="180789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F332412D-23E4-4885-8710-34FA9221A4AD}" type="slidenum">
              <a:rPr lang="en-US"/>
              <a:pPr>
                <a:defRPr/>
              </a:pPr>
              <a:t>‹#›</a:t>
            </a:fld>
            <a:endParaRPr lang="en-US"/>
          </a:p>
        </p:txBody>
      </p:sp>
    </p:spTree>
    <p:extLst>
      <p:ext uri="{BB962C8B-B14F-4D97-AF65-F5344CB8AC3E}">
        <p14:creationId xmlns:p14="http://schemas.microsoft.com/office/powerpoint/2010/main" val="408251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D8E2D47-8253-4287-BA49-27CCC42749C2}" type="slidenum">
              <a:rPr lang="en-US"/>
              <a:pPr>
                <a:defRPr/>
              </a:pPr>
              <a:t>‹#›</a:t>
            </a:fld>
            <a:endParaRPr lang="en-US"/>
          </a:p>
        </p:txBody>
      </p:sp>
    </p:spTree>
    <p:extLst>
      <p:ext uri="{BB962C8B-B14F-4D97-AF65-F5344CB8AC3E}">
        <p14:creationId xmlns:p14="http://schemas.microsoft.com/office/powerpoint/2010/main" val="6623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502B822-4589-4B7D-8C46-F1BFEBDA682C}" type="slidenum">
              <a:rPr lang="en-US"/>
              <a:pPr>
                <a:defRPr/>
              </a:pPr>
              <a:t>‹#›</a:t>
            </a:fld>
            <a:endParaRPr lang="en-US"/>
          </a:p>
        </p:txBody>
      </p:sp>
    </p:spTree>
    <p:extLst>
      <p:ext uri="{BB962C8B-B14F-4D97-AF65-F5344CB8AC3E}">
        <p14:creationId xmlns:p14="http://schemas.microsoft.com/office/powerpoint/2010/main" val="106803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6D042EC-9F28-4B64-BC9F-806C64F1957C}" type="slidenum">
              <a:rPr lang="en-US"/>
              <a:pPr>
                <a:defRPr/>
              </a:pPr>
              <a:t>‹#›</a:t>
            </a:fld>
            <a:endParaRPr lang="en-US"/>
          </a:p>
        </p:txBody>
      </p:sp>
    </p:spTree>
    <p:extLst>
      <p:ext uri="{BB962C8B-B14F-4D97-AF65-F5344CB8AC3E}">
        <p14:creationId xmlns:p14="http://schemas.microsoft.com/office/powerpoint/2010/main" val="107395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4.wmf"/><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C5E82700-4C8B-4934-AF09-EEFED3C8C5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latin typeface="Arial"/>
                </a:rPr>
                <a:t>Federal Aviation</a:t>
              </a:r>
            </a:p>
            <a:p>
              <a:pPr>
                <a:lnSpc>
                  <a:spcPct val="85000"/>
                </a:lnSpc>
                <a:spcBef>
                  <a:spcPct val="0"/>
                </a:spcBef>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296920390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rgbClr val="FFFFFF"/>
                  </a:solidFill>
                </a:rPr>
                <a:t>Federal Aviation</a:t>
              </a:r>
            </a:p>
            <a:p>
              <a:pPr eaLnBrk="1" hangingPunct="1">
                <a:lnSpc>
                  <a:spcPct val="85000"/>
                </a:lnSpc>
                <a:spcBef>
                  <a:spcPct val="0"/>
                </a:spcBef>
                <a:buFontTx/>
                <a:buNone/>
                <a:defRPr/>
              </a:pPr>
              <a:r>
                <a:rPr lang="en-US" sz="1200" b="1" smtClean="0">
                  <a:solidFill>
                    <a:srgbClr val="FFFFFF"/>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A6DEC1AA-6D90-45C3-A36F-F3C4D585C6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037488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0" rIns="91422" bIns="45710" anchor="ctr"/>
          <a:lstStyle/>
          <a:p>
            <a:pPr defTabSz="561385"/>
            <a:endParaRPr lang="en-US">
              <a:solidFill>
                <a:srgbClr val="000000"/>
              </a:solidFill>
              <a:latin typeface="Aria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2"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561385"/>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561385"/>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561385"/>
            <a:fld id="{74438B1A-AF1B-4C8B-993E-1BADE62A2451}" type="slidenum">
              <a:rPr lang="en-US" smtClean="0">
                <a:solidFill>
                  <a:srgbClr val="FFFFFF">
                    <a:lumMod val="65000"/>
                  </a:srgbClr>
                </a:solidFill>
              </a:rPr>
              <a:pPr defTabSz="561385"/>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2"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561385">
                <a:lnSpc>
                  <a:spcPct val="85000"/>
                </a:lnSpc>
                <a:spcBef>
                  <a:spcPct val="0"/>
                </a:spcBef>
                <a:buFontTx/>
                <a:buNone/>
              </a:pPr>
              <a:r>
                <a:rPr lang="en-US" sz="1200" b="1" dirty="0">
                  <a:solidFill>
                    <a:srgbClr val="FFFFFF"/>
                  </a:solidFill>
                  <a:latin typeface="Arial"/>
                </a:rPr>
                <a:t>Federal Aviation</a:t>
              </a:r>
            </a:p>
            <a:p>
              <a:pPr defTabSz="561385">
                <a:lnSpc>
                  <a:spcPct val="85000"/>
                </a:lnSpc>
                <a:spcBef>
                  <a:spcPct val="0"/>
                </a:spcBef>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5" y="6205540"/>
            <a:ext cx="4784725" cy="27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spAutoFit/>
          </a:bodyPr>
          <a:lstStyle/>
          <a:p>
            <a:pPr defTabSz="561385">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27"/>
            <a:ext cx="3740150" cy="27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spAutoFit/>
          </a:bodyPr>
          <a:lstStyle/>
          <a:p>
            <a:pPr defTabSz="561385">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89001894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108" algn="l" rtl="0" fontAlgn="base">
        <a:spcBef>
          <a:spcPct val="0"/>
        </a:spcBef>
        <a:spcAft>
          <a:spcPct val="0"/>
        </a:spcAft>
        <a:defRPr sz="4000" b="1">
          <a:solidFill>
            <a:srgbClr val="1D2F68"/>
          </a:solidFill>
          <a:latin typeface="Arial" charset="0"/>
        </a:defRPr>
      </a:lvl6pPr>
      <a:lvl7pPr marL="914215" algn="l" rtl="0" fontAlgn="base">
        <a:spcBef>
          <a:spcPct val="0"/>
        </a:spcBef>
        <a:spcAft>
          <a:spcPct val="0"/>
        </a:spcAft>
        <a:defRPr sz="4000" b="1">
          <a:solidFill>
            <a:srgbClr val="1D2F68"/>
          </a:solidFill>
          <a:latin typeface="Arial" charset="0"/>
        </a:defRPr>
      </a:lvl7pPr>
      <a:lvl8pPr marL="1371324" algn="l" rtl="0" fontAlgn="base">
        <a:spcBef>
          <a:spcPct val="0"/>
        </a:spcBef>
        <a:spcAft>
          <a:spcPct val="0"/>
        </a:spcAft>
        <a:defRPr sz="4000" b="1">
          <a:solidFill>
            <a:srgbClr val="1D2F68"/>
          </a:solidFill>
          <a:latin typeface="Arial" charset="0"/>
        </a:defRPr>
      </a:lvl8pPr>
      <a:lvl9pPr marL="1828431" algn="l" rtl="0" fontAlgn="base">
        <a:spcBef>
          <a:spcPct val="0"/>
        </a:spcBef>
        <a:spcAft>
          <a:spcPct val="0"/>
        </a:spcAft>
        <a:defRPr sz="4000" b="1">
          <a:solidFill>
            <a:srgbClr val="1D2F68"/>
          </a:solidFill>
          <a:latin typeface="Arial" charset="0"/>
        </a:defRPr>
      </a:lvl9pPr>
    </p:titleStyle>
    <p:bodyStyle>
      <a:lvl1pPr marL="342831" indent="-342831" algn="l" rtl="0" fontAlgn="base">
        <a:spcBef>
          <a:spcPct val="20000"/>
        </a:spcBef>
        <a:spcAft>
          <a:spcPct val="0"/>
        </a:spcAft>
        <a:buChar char="•"/>
        <a:defRPr sz="2800" b="1">
          <a:solidFill>
            <a:schemeClr val="tx1"/>
          </a:solidFill>
          <a:latin typeface="+mn-lt"/>
          <a:ea typeface="+mn-ea"/>
          <a:cs typeface="+mn-cs"/>
        </a:defRPr>
      </a:lvl1pPr>
      <a:lvl2pPr marL="742800" indent="-285692" algn="l" rtl="0" fontAlgn="base">
        <a:spcBef>
          <a:spcPct val="20000"/>
        </a:spcBef>
        <a:spcAft>
          <a:spcPct val="0"/>
        </a:spcAft>
        <a:buChar char="–"/>
        <a:defRPr sz="2400">
          <a:solidFill>
            <a:schemeClr val="tx1"/>
          </a:solidFill>
          <a:latin typeface="+mn-lt"/>
        </a:defRPr>
      </a:lvl2pPr>
      <a:lvl3pPr marL="1142769" indent="-228554" algn="l" rtl="0" fontAlgn="base">
        <a:spcBef>
          <a:spcPct val="20000"/>
        </a:spcBef>
        <a:spcAft>
          <a:spcPct val="0"/>
        </a:spcAft>
        <a:buChar char="•"/>
        <a:defRPr sz="2000">
          <a:solidFill>
            <a:schemeClr val="tx1"/>
          </a:solidFill>
          <a:latin typeface="+mn-lt"/>
        </a:defRPr>
      </a:lvl3pPr>
      <a:lvl4pPr marL="1599878" indent="-228554" algn="l" rtl="0" fontAlgn="base">
        <a:spcBef>
          <a:spcPct val="20000"/>
        </a:spcBef>
        <a:spcAft>
          <a:spcPct val="0"/>
        </a:spcAft>
        <a:buChar char="–"/>
        <a:defRPr>
          <a:solidFill>
            <a:schemeClr val="tx1"/>
          </a:solidFill>
          <a:latin typeface="+mn-lt"/>
        </a:defRPr>
      </a:lvl4pPr>
      <a:lvl5pPr marL="2056984" indent="-228554" algn="l" rtl="0" fontAlgn="base">
        <a:spcBef>
          <a:spcPct val="20000"/>
        </a:spcBef>
        <a:spcAft>
          <a:spcPct val="0"/>
        </a:spcAft>
        <a:buChar char="»"/>
        <a:defRPr>
          <a:solidFill>
            <a:schemeClr val="tx1"/>
          </a:solidFill>
          <a:latin typeface="+mn-lt"/>
        </a:defRPr>
      </a:lvl5pPr>
      <a:lvl6pPr marL="2514092" indent="-228554" algn="l" rtl="0" fontAlgn="base">
        <a:spcBef>
          <a:spcPct val="20000"/>
        </a:spcBef>
        <a:spcAft>
          <a:spcPct val="0"/>
        </a:spcAft>
        <a:buChar char="»"/>
        <a:defRPr>
          <a:solidFill>
            <a:schemeClr val="tx1"/>
          </a:solidFill>
          <a:latin typeface="+mn-lt"/>
        </a:defRPr>
      </a:lvl6pPr>
      <a:lvl7pPr marL="2971200" indent="-228554" algn="l" rtl="0" fontAlgn="base">
        <a:spcBef>
          <a:spcPct val="20000"/>
        </a:spcBef>
        <a:spcAft>
          <a:spcPct val="0"/>
        </a:spcAft>
        <a:buChar char="»"/>
        <a:defRPr>
          <a:solidFill>
            <a:schemeClr val="tx1"/>
          </a:solidFill>
          <a:latin typeface="+mn-lt"/>
        </a:defRPr>
      </a:lvl7pPr>
      <a:lvl8pPr marL="3428308" indent="-228554" algn="l" rtl="0" fontAlgn="base">
        <a:spcBef>
          <a:spcPct val="20000"/>
        </a:spcBef>
        <a:spcAft>
          <a:spcPct val="0"/>
        </a:spcAft>
        <a:buChar char="»"/>
        <a:defRPr>
          <a:solidFill>
            <a:schemeClr val="tx1"/>
          </a:solidFill>
          <a:latin typeface="+mn-lt"/>
        </a:defRPr>
      </a:lvl8pPr>
      <a:lvl9pPr marL="3885415" indent="-228554" algn="l" rtl="0" fontAlgn="base">
        <a:spcBef>
          <a:spcPct val="20000"/>
        </a:spcBef>
        <a:spcAft>
          <a:spcPct val="0"/>
        </a:spcAft>
        <a:buChar char="»"/>
        <a:defRPr>
          <a:solidFill>
            <a:schemeClr val="tx1"/>
          </a:solidFill>
          <a:latin typeface="+mn-lt"/>
        </a:defRPr>
      </a:lvl9pPr>
    </p:bodyStyle>
    <p:otherStyle>
      <a:defPPr>
        <a:defRPr lang="en-US"/>
      </a:defPPr>
      <a:lvl1pPr marL="0" algn="l" defTabSz="914215" rtl="0" eaLnBrk="1" latinLnBrk="0" hangingPunct="1">
        <a:defRPr sz="1800" kern="1200">
          <a:solidFill>
            <a:schemeClr val="tx1"/>
          </a:solidFill>
          <a:latin typeface="+mn-lt"/>
          <a:ea typeface="+mn-ea"/>
          <a:cs typeface="+mn-cs"/>
        </a:defRPr>
      </a:lvl1pPr>
      <a:lvl2pPr marL="457108" algn="l" defTabSz="914215" rtl="0" eaLnBrk="1" latinLnBrk="0" hangingPunct="1">
        <a:defRPr sz="1800" kern="1200">
          <a:solidFill>
            <a:schemeClr val="tx1"/>
          </a:solidFill>
          <a:latin typeface="+mn-lt"/>
          <a:ea typeface="+mn-ea"/>
          <a:cs typeface="+mn-cs"/>
        </a:defRPr>
      </a:lvl2pPr>
      <a:lvl3pPr marL="914215" algn="l" defTabSz="914215" rtl="0" eaLnBrk="1" latinLnBrk="0" hangingPunct="1">
        <a:defRPr sz="1800" kern="1200">
          <a:solidFill>
            <a:schemeClr val="tx1"/>
          </a:solidFill>
          <a:latin typeface="+mn-lt"/>
          <a:ea typeface="+mn-ea"/>
          <a:cs typeface="+mn-cs"/>
        </a:defRPr>
      </a:lvl3pPr>
      <a:lvl4pPr marL="1371324" algn="l" defTabSz="914215" rtl="0" eaLnBrk="1" latinLnBrk="0" hangingPunct="1">
        <a:defRPr sz="1800" kern="1200">
          <a:solidFill>
            <a:schemeClr val="tx1"/>
          </a:solidFill>
          <a:latin typeface="+mn-lt"/>
          <a:ea typeface="+mn-ea"/>
          <a:cs typeface="+mn-cs"/>
        </a:defRPr>
      </a:lvl4pPr>
      <a:lvl5pPr marL="1828431" algn="l" defTabSz="914215" rtl="0" eaLnBrk="1" latinLnBrk="0" hangingPunct="1">
        <a:defRPr sz="1800" kern="1200">
          <a:solidFill>
            <a:schemeClr val="tx1"/>
          </a:solidFill>
          <a:latin typeface="+mn-lt"/>
          <a:ea typeface="+mn-ea"/>
          <a:cs typeface="+mn-cs"/>
        </a:defRPr>
      </a:lvl5pPr>
      <a:lvl6pPr marL="2285538" algn="l" defTabSz="914215" rtl="0" eaLnBrk="1" latinLnBrk="0" hangingPunct="1">
        <a:defRPr sz="1800" kern="1200">
          <a:solidFill>
            <a:schemeClr val="tx1"/>
          </a:solidFill>
          <a:latin typeface="+mn-lt"/>
          <a:ea typeface="+mn-ea"/>
          <a:cs typeface="+mn-cs"/>
        </a:defRPr>
      </a:lvl6pPr>
      <a:lvl7pPr marL="2742646" algn="l" defTabSz="914215" rtl="0" eaLnBrk="1" latinLnBrk="0" hangingPunct="1">
        <a:defRPr sz="1800" kern="1200">
          <a:solidFill>
            <a:schemeClr val="tx1"/>
          </a:solidFill>
          <a:latin typeface="+mn-lt"/>
          <a:ea typeface="+mn-ea"/>
          <a:cs typeface="+mn-cs"/>
        </a:defRPr>
      </a:lvl7pPr>
      <a:lvl8pPr marL="3199754" algn="l" defTabSz="914215" rtl="0" eaLnBrk="1" latinLnBrk="0" hangingPunct="1">
        <a:defRPr sz="1800" kern="1200">
          <a:solidFill>
            <a:schemeClr val="tx1"/>
          </a:solidFill>
          <a:latin typeface="+mn-lt"/>
          <a:ea typeface="+mn-ea"/>
          <a:cs typeface="+mn-cs"/>
        </a:defRPr>
      </a:lvl8pPr>
      <a:lvl9pPr marL="3656862" algn="l" defTabSz="9142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0" rIns="91422" bIns="45710" anchor="ctr"/>
          <a:lstStyle/>
          <a:p>
            <a:endParaRPr lang="en-US">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6"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0" rIns="91422" bIns="4571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2"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latin typeface="Arial"/>
                </a:rPr>
                <a:t>Federal Aviation</a:t>
              </a:r>
            </a:p>
            <a:p>
              <a:pPr>
                <a:lnSpc>
                  <a:spcPct val="85000"/>
                </a:lnSpc>
                <a:spcBef>
                  <a:spcPct val="0"/>
                </a:spcBef>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5" y="6205540"/>
            <a:ext cx="4784725" cy="27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spAutoFit/>
          </a:bodyPr>
          <a:lstStyle/>
          <a:p>
            <a:pPr>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6" y="6384927"/>
            <a:ext cx="3740150" cy="27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spAutoFit/>
          </a:bodyPr>
          <a:lstStyle/>
          <a:p>
            <a:pPr>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18893281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8"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108" algn="l" rtl="0" fontAlgn="base">
        <a:spcBef>
          <a:spcPct val="0"/>
        </a:spcBef>
        <a:spcAft>
          <a:spcPct val="0"/>
        </a:spcAft>
        <a:defRPr sz="4000" b="1">
          <a:solidFill>
            <a:srgbClr val="1D2F68"/>
          </a:solidFill>
          <a:latin typeface="Arial" charset="0"/>
        </a:defRPr>
      </a:lvl6pPr>
      <a:lvl7pPr marL="914215" algn="l" rtl="0" fontAlgn="base">
        <a:spcBef>
          <a:spcPct val="0"/>
        </a:spcBef>
        <a:spcAft>
          <a:spcPct val="0"/>
        </a:spcAft>
        <a:defRPr sz="4000" b="1">
          <a:solidFill>
            <a:srgbClr val="1D2F68"/>
          </a:solidFill>
          <a:latin typeface="Arial" charset="0"/>
        </a:defRPr>
      </a:lvl7pPr>
      <a:lvl8pPr marL="1371324" algn="l" rtl="0" fontAlgn="base">
        <a:spcBef>
          <a:spcPct val="0"/>
        </a:spcBef>
        <a:spcAft>
          <a:spcPct val="0"/>
        </a:spcAft>
        <a:defRPr sz="4000" b="1">
          <a:solidFill>
            <a:srgbClr val="1D2F68"/>
          </a:solidFill>
          <a:latin typeface="Arial" charset="0"/>
        </a:defRPr>
      </a:lvl8pPr>
      <a:lvl9pPr marL="1828431" algn="l" rtl="0" fontAlgn="base">
        <a:spcBef>
          <a:spcPct val="0"/>
        </a:spcBef>
        <a:spcAft>
          <a:spcPct val="0"/>
        </a:spcAft>
        <a:defRPr sz="4000" b="1">
          <a:solidFill>
            <a:srgbClr val="1D2F68"/>
          </a:solidFill>
          <a:latin typeface="Arial" charset="0"/>
        </a:defRPr>
      </a:lvl9pPr>
    </p:titleStyle>
    <p:bodyStyle>
      <a:lvl1pPr marL="342831" indent="-342831" algn="l" rtl="0" fontAlgn="base">
        <a:spcBef>
          <a:spcPct val="20000"/>
        </a:spcBef>
        <a:spcAft>
          <a:spcPct val="0"/>
        </a:spcAft>
        <a:buChar char="•"/>
        <a:defRPr sz="2800" b="1">
          <a:solidFill>
            <a:schemeClr val="tx1"/>
          </a:solidFill>
          <a:latin typeface="+mn-lt"/>
          <a:ea typeface="+mn-ea"/>
          <a:cs typeface="+mn-cs"/>
        </a:defRPr>
      </a:lvl1pPr>
      <a:lvl2pPr marL="742800" indent="-285692" algn="l" rtl="0" fontAlgn="base">
        <a:spcBef>
          <a:spcPct val="20000"/>
        </a:spcBef>
        <a:spcAft>
          <a:spcPct val="0"/>
        </a:spcAft>
        <a:buChar char="–"/>
        <a:defRPr sz="2400">
          <a:solidFill>
            <a:schemeClr val="tx1"/>
          </a:solidFill>
          <a:latin typeface="+mn-lt"/>
        </a:defRPr>
      </a:lvl2pPr>
      <a:lvl3pPr marL="1142769" indent="-228554" algn="l" rtl="0" fontAlgn="base">
        <a:spcBef>
          <a:spcPct val="20000"/>
        </a:spcBef>
        <a:spcAft>
          <a:spcPct val="0"/>
        </a:spcAft>
        <a:buChar char="•"/>
        <a:defRPr sz="2000">
          <a:solidFill>
            <a:schemeClr val="tx1"/>
          </a:solidFill>
          <a:latin typeface="+mn-lt"/>
        </a:defRPr>
      </a:lvl3pPr>
      <a:lvl4pPr marL="1599878" indent="-228554" algn="l" rtl="0" fontAlgn="base">
        <a:spcBef>
          <a:spcPct val="20000"/>
        </a:spcBef>
        <a:spcAft>
          <a:spcPct val="0"/>
        </a:spcAft>
        <a:buChar char="–"/>
        <a:defRPr>
          <a:solidFill>
            <a:schemeClr val="tx1"/>
          </a:solidFill>
          <a:latin typeface="+mn-lt"/>
        </a:defRPr>
      </a:lvl4pPr>
      <a:lvl5pPr marL="2056984" indent="-228554" algn="l" rtl="0" fontAlgn="base">
        <a:spcBef>
          <a:spcPct val="20000"/>
        </a:spcBef>
        <a:spcAft>
          <a:spcPct val="0"/>
        </a:spcAft>
        <a:buChar char="»"/>
        <a:defRPr>
          <a:solidFill>
            <a:schemeClr val="tx1"/>
          </a:solidFill>
          <a:latin typeface="+mn-lt"/>
        </a:defRPr>
      </a:lvl5pPr>
      <a:lvl6pPr marL="2514092" indent="-228554" algn="l" rtl="0" fontAlgn="base">
        <a:spcBef>
          <a:spcPct val="20000"/>
        </a:spcBef>
        <a:spcAft>
          <a:spcPct val="0"/>
        </a:spcAft>
        <a:buChar char="»"/>
        <a:defRPr>
          <a:solidFill>
            <a:schemeClr val="tx1"/>
          </a:solidFill>
          <a:latin typeface="+mn-lt"/>
        </a:defRPr>
      </a:lvl6pPr>
      <a:lvl7pPr marL="2971200" indent="-228554" algn="l" rtl="0" fontAlgn="base">
        <a:spcBef>
          <a:spcPct val="20000"/>
        </a:spcBef>
        <a:spcAft>
          <a:spcPct val="0"/>
        </a:spcAft>
        <a:buChar char="»"/>
        <a:defRPr>
          <a:solidFill>
            <a:schemeClr val="tx1"/>
          </a:solidFill>
          <a:latin typeface="+mn-lt"/>
        </a:defRPr>
      </a:lvl7pPr>
      <a:lvl8pPr marL="3428308" indent="-228554" algn="l" rtl="0" fontAlgn="base">
        <a:spcBef>
          <a:spcPct val="20000"/>
        </a:spcBef>
        <a:spcAft>
          <a:spcPct val="0"/>
        </a:spcAft>
        <a:buChar char="»"/>
        <a:defRPr>
          <a:solidFill>
            <a:schemeClr val="tx1"/>
          </a:solidFill>
          <a:latin typeface="+mn-lt"/>
        </a:defRPr>
      </a:lvl8pPr>
      <a:lvl9pPr marL="3885415" indent="-228554" algn="l" rtl="0" fontAlgn="base">
        <a:spcBef>
          <a:spcPct val="20000"/>
        </a:spcBef>
        <a:spcAft>
          <a:spcPct val="0"/>
        </a:spcAft>
        <a:buChar char="»"/>
        <a:defRPr>
          <a:solidFill>
            <a:schemeClr val="tx1"/>
          </a:solidFill>
          <a:latin typeface="+mn-lt"/>
        </a:defRPr>
      </a:lvl9pPr>
    </p:bodyStyle>
    <p:otherStyle>
      <a:defPPr>
        <a:defRPr lang="en-US"/>
      </a:defPPr>
      <a:lvl1pPr marL="0" algn="l" defTabSz="914215" rtl="0" eaLnBrk="1" latinLnBrk="0" hangingPunct="1">
        <a:defRPr sz="1800" kern="1200">
          <a:solidFill>
            <a:schemeClr val="tx1"/>
          </a:solidFill>
          <a:latin typeface="+mn-lt"/>
          <a:ea typeface="+mn-ea"/>
          <a:cs typeface="+mn-cs"/>
        </a:defRPr>
      </a:lvl1pPr>
      <a:lvl2pPr marL="457108" algn="l" defTabSz="914215" rtl="0" eaLnBrk="1" latinLnBrk="0" hangingPunct="1">
        <a:defRPr sz="1800" kern="1200">
          <a:solidFill>
            <a:schemeClr val="tx1"/>
          </a:solidFill>
          <a:latin typeface="+mn-lt"/>
          <a:ea typeface="+mn-ea"/>
          <a:cs typeface="+mn-cs"/>
        </a:defRPr>
      </a:lvl2pPr>
      <a:lvl3pPr marL="914215" algn="l" defTabSz="914215" rtl="0" eaLnBrk="1" latinLnBrk="0" hangingPunct="1">
        <a:defRPr sz="1800" kern="1200">
          <a:solidFill>
            <a:schemeClr val="tx1"/>
          </a:solidFill>
          <a:latin typeface="+mn-lt"/>
          <a:ea typeface="+mn-ea"/>
          <a:cs typeface="+mn-cs"/>
        </a:defRPr>
      </a:lvl3pPr>
      <a:lvl4pPr marL="1371324" algn="l" defTabSz="914215" rtl="0" eaLnBrk="1" latinLnBrk="0" hangingPunct="1">
        <a:defRPr sz="1800" kern="1200">
          <a:solidFill>
            <a:schemeClr val="tx1"/>
          </a:solidFill>
          <a:latin typeface="+mn-lt"/>
          <a:ea typeface="+mn-ea"/>
          <a:cs typeface="+mn-cs"/>
        </a:defRPr>
      </a:lvl4pPr>
      <a:lvl5pPr marL="1828431" algn="l" defTabSz="914215" rtl="0" eaLnBrk="1" latinLnBrk="0" hangingPunct="1">
        <a:defRPr sz="1800" kern="1200">
          <a:solidFill>
            <a:schemeClr val="tx1"/>
          </a:solidFill>
          <a:latin typeface="+mn-lt"/>
          <a:ea typeface="+mn-ea"/>
          <a:cs typeface="+mn-cs"/>
        </a:defRPr>
      </a:lvl5pPr>
      <a:lvl6pPr marL="2285538" algn="l" defTabSz="914215" rtl="0" eaLnBrk="1" latinLnBrk="0" hangingPunct="1">
        <a:defRPr sz="1800" kern="1200">
          <a:solidFill>
            <a:schemeClr val="tx1"/>
          </a:solidFill>
          <a:latin typeface="+mn-lt"/>
          <a:ea typeface="+mn-ea"/>
          <a:cs typeface="+mn-cs"/>
        </a:defRPr>
      </a:lvl6pPr>
      <a:lvl7pPr marL="2742646" algn="l" defTabSz="914215" rtl="0" eaLnBrk="1" latinLnBrk="0" hangingPunct="1">
        <a:defRPr sz="1800" kern="1200">
          <a:solidFill>
            <a:schemeClr val="tx1"/>
          </a:solidFill>
          <a:latin typeface="+mn-lt"/>
          <a:ea typeface="+mn-ea"/>
          <a:cs typeface="+mn-cs"/>
        </a:defRPr>
      </a:lvl7pPr>
      <a:lvl8pPr marL="3199754" algn="l" defTabSz="914215" rtl="0" eaLnBrk="1" latinLnBrk="0" hangingPunct="1">
        <a:defRPr sz="1800" kern="1200">
          <a:solidFill>
            <a:schemeClr val="tx1"/>
          </a:solidFill>
          <a:latin typeface="+mn-lt"/>
          <a:ea typeface="+mn-ea"/>
          <a:cs typeface="+mn-cs"/>
        </a:defRPr>
      </a:lvl8pPr>
      <a:lvl9pPr marL="3656862" algn="l" defTabSz="9142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http://www.volpe.dot.gov/our-work/policy-planning-and-environment" TargetMode="External"/><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hyperlink" Target="http://http/www.caafi.org/" TargetMode="Externa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7.jpeg"/><Relationship Id="rId11" Type="http://schemas.openxmlformats.org/officeDocument/2006/relationships/hyperlink" Target="http://www.faa.gov/about/office_org/headquarters_offices/apl/research/aircraft_technology/cleen/" TargetMode="External"/><Relationship Id="rId5" Type="http://schemas.openxmlformats.org/officeDocument/2006/relationships/image" Target="../media/image26.jpeg"/><Relationship Id="rId10" Type="http://schemas.openxmlformats.org/officeDocument/2006/relationships/hyperlink" Target="http://partner.aero/" TargetMode="External"/><Relationship Id="rId4" Type="http://schemas.openxmlformats.org/officeDocument/2006/relationships/image" Target="../media/image25.png"/><Relationship Id="rId9" Type="http://schemas.openxmlformats.org/officeDocument/2006/relationships/hyperlink" Target="http://ascent.ae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533400"/>
            <a:ext cx="4983163" cy="1395413"/>
          </a:xfrm>
        </p:spPr>
        <p:txBody>
          <a:bodyPr/>
          <a:lstStyle/>
          <a:p>
            <a:pPr eaLnBrk="1" hangingPunct="1"/>
            <a:r>
              <a:rPr lang="en-US" dirty="0" smtClean="0"/>
              <a:t>FY 2018 Environment and Energy Program Proposal</a:t>
            </a:r>
          </a:p>
        </p:txBody>
      </p:sp>
      <p:sp>
        <p:nvSpPr>
          <p:cNvPr id="3075" name="Text Box 4"/>
          <p:cNvSpPr txBox="1">
            <a:spLocks noChangeArrowheads="1"/>
          </p:cNvSpPr>
          <p:nvPr/>
        </p:nvSpPr>
        <p:spPr bwMode="auto">
          <a:xfrm>
            <a:off x="457199" y="4038600"/>
            <a:ext cx="479266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800" dirty="0" smtClean="0">
                <a:solidFill>
                  <a:srgbClr val="1D2F68"/>
                </a:solidFill>
              </a:rPr>
              <a:t>To:	REDAC E&amp;E Subcommittee</a:t>
            </a:r>
          </a:p>
          <a:p>
            <a:pPr eaLnBrk="1" hangingPunct="1">
              <a:buFontTx/>
              <a:buNone/>
            </a:pPr>
            <a:r>
              <a:rPr lang="en-US" sz="1800" dirty="0" smtClean="0">
                <a:solidFill>
                  <a:srgbClr val="1D2F68"/>
                </a:solidFill>
              </a:rPr>
              <a:t>By: 	Dr. Jim Hileman</a:t>
            </a:r>
            <a:br>
              <a:rPr lang="en-US" sz="1800" dirty="0" smtClean="0">
                <a:solidFill>
                  <a:srgbClr val="1D2F68"/>
                </a:solidFill>
              </a:rPr>
            </a:br>
            <a:r>
              <a:rPr lang="en-US" sz="1800" dirty="0" smtClean="0">
                <a:solidFill>
                  <a:srgbClr val="1D2F68"/>
                </a:solidFill>
              </a:rPr>
              <a:t>	Chief Scientific &amp; Technical 	Advisor for Environment and Energy</a:t>
            </a:r>
          </a:p>
          <a:p>
            <a:pPr lvl="1" eaLnBrk="1" hangingPunct="1">
              <a:spcBef>
                <a:spcPct val="0"/>
              </a:spcBef>
              <a:buFontTx/>
              <a:buNone/>
            </a:pPr>
            <a:r>
              <a:rPr lang="en-US" sz="1800" dirty="0" smtClean="0">
                <a:solidFill>
                  <a:srgbClr val="1D2F68"/>
                </a:solidFill>
              </a:rPr>
              <a:t>		Office of Environment and Energy 	</a:t>
            </a:r>
          </a:p>
          <a:p>
            <a:pPr eaLnBrk="1" hangingPunct="1">
              <a:buFontTx/>
              <a:buNone/>
            </a:pPr>
            <a:r>
              <a:rPr lang="en-US" sz="1800" dirty="0" smtClean="0">
                <a:solidFill>
                  <a:srgbClr val="1D2F68"/>
                </a:solidFill>
              </a:rPr>
              <a:t>Date:	April 4, 2016</a:t>
            </a:r>
            <a:endParaRPr lang="en-US" sz="1800" dirty="0">
              <a:solidFill>
                <a:srgbClr val="1D2F6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ASCENT Research Projects (New NFOs)</a:t>
            </a:r>
            <a:endParaRPr lang="en-US" dirty="0"/>
          </a:p>
        </p:txBody>
      </p:sp>
      <p:sp>
        <p:nvSpPr>
          <p:cNvPr id="3" name="Content Placeholder 2"/>
          <p:cNvSpPr>
            <a:spLocks noGrp="1"/>
          </p:cNvSpPr>
          <p:nvPr>
            <p:ph idx="1"/>
          </p:nvPr>
        </p:nvSpPr>
        <p:spPr>
          <a:xfrm>
            <a:off x="219728" y="798379"/>
            <a:ext cx="8773960" cy="5030461"/>
          </a:xfrm>
        </p:spPr>
        <p:txBody>
          <a:bodyPr/>
          <a:lstStyle/>
          <a:p>
            <a:pPr marL="0" indent="0">
              <a:buNone/>
            </a:pPr>
            <a:r>
              <a:rPr lang="en-US" sz="2000" b="0" dirty="0"/>
              <a:t>AEDT Development Support</a:t>
            </a:r>
          </a:p>
          <a:p>
            <a:pPr>
              <a:buFontTx/>
              <a:buChar char="-"/>
            </a:pPr>
            <a:r>
              <a:rPr lang="en-US" sz="2000" b="0" dirty="0"/>
              <a:t>Examination of actual aircraft operations during taxi, takeoff / climb and approach</a:t>
            </a:r>
          </a:p>
          <a:p>
            <a:pPr>
              <a:buFontTx/>
              <a:buChar char="-"/>
            </a:pPr>
            <a:r>
              <a:rPr lang="en-US" sz="2000" b="0" dirty="0"/>
              <a:t>Reevaluation of Noise Power Distance (NPD) method</a:t>
            </a:r>
          </a:p>
          <a:p>
            <a:pPr marL="0" indent="0">
              <a:buNone/>
            </a:pPr>
            <a:r>
              <a:rPr lang="en-US" sz="2000" b="0" dirty="0"/>
              <a:t>Noise Research Projects</a:t>
            </a:r>
            <a:endParaRPr lang="en-US" sz="2000" b="0" strike="sngStrike" dirty="0"/>
          </a:p>
          <a:p>
            <a:pPr>
              <a:buFontTx/>
              <a:buChar char="-"/>
            </a:pPr>
            <a:r>
              <a:rPr lang="en-US" sz="2000" b="0" dirty="0"/>
              <a:t>Continued research on supersonic aircraft and Mach cut off</a:t>
            </a:r>
          </a:p>
          <a:p>
            <a:pPr>
              <a:buFontTx/>
              <a:buChar char="-"/>
            </a:pPr>
            <a:r>
              <a:rPr lang="en-US" sz="2000" b="0" dirty="0"/>
              <a:t>Background noise evaluation to support community survey</a:t>
            </a:r>
          </a:p>
          <a:p>
            <a:pPr marL="0" indent="0">
              <a:buNone/>
            </a:pPr>
            <a:r>
              <a:rPr lang="en-US" sz="2000" b="0" dirty="0"/>
              <a:t>Fuels Analysis</a:t>
            </a:r>
          </a:p>
          <a:p>
            <a:pPr>
              <a:buFontTx/>
              <a:buChar char="-"/>
            </a:pPr>
            <a:r>
              <a:rPr lang="en-US" sz="2000" b="0" dirty="0"/>
              <a:t>Evaluation of jet fuel naphthalene removal</a:t>
            </a:r>
          </a:p>
          <a:p>
            <a:pPr marL="0" indent="0">
              <a:buNone/>
            </a:pPr>
            <a:r>
              <a:rPr lang="en-US" sz="2000" b="0" dirty="0"/>
              <a:t>Operations</a:t>
            </a:r>
          </a:p>
          <a:p>
            <a:pPr>
              <a:buFontTx/>
              <a:buChar char="-"/>
            </a:pPr>
            <a:r>
              <a:rPr lang="en-US" sz="2000" b="0" dirty="0"/>
              <a:t>Noise Reduction Analysis of Advanced Operational </a:t>
            </a:r>
            <a:r>
              <a:rPr lang="en-US" sz="2000" b="0" dirty="0" smtClean="0"/>
              <a:t>Procedures</a:t>
            </a:r>
          </a:p>
          <a:p>
            <a:pPr marL="0" indent="0">
              <a:buNone/>
            </a:pPr>
            <a:r>
              <a:rPr lang="en-US" sz="2000" b="0" dirty="0" smtClean="0"/>
              <a:t>ICAO CAEP</a:t>
            </a:r>
          </a:p>
          <a:p>
            <a:pPr>
              <a:buFontTx/>
              <a:buChar char="-"/>
            </a:pPr>
            <a:r>
              <a:rPr lang="en-US" sz="2000" b="0" dirty="0" smtClean="0"/>
              <a:t>Analysis to Support Development of an Aircraft Engine Particulate Matter Standard</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1694328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 &amp; Energy </a:t>
            </a:r>
            <a:r>
              <a:rPr lang="en-US" dirty="0" smtClean="0"/>
              <a:t>Portfolio</a:t>
            </a:r>
            <a:endParaRPr lang="en-US" dirty="0"/>
          </a:p>
        </p:txBody>
      </p:sp>
      <p:sp>
        <p:nvSpPr>
          <p:cNvPr id="3" name="Content Placeholder 2"/>
          <p:cNvSpPr>
            <a:spLocks noGrp="1"/>
          </p:cNvSpPr>
          <p:nvPr>
            <p:ph idx="1"/>
          </p:nvPr>
        </p:nvSpPr>
        <p:spPr/>
        <p:txBody>
          <a:bodyPr/>
          <a:lstStyle/>
          <a:p>
            <a:pPr marL="0" indent="0">
              <a:buNone/>
            </a:pPr>
            <a:r>
              <a:rPr lang="en-US" sz="2000" dirty="0" smtClean="0">
                <a:solidFill>
                  <a:srgbClr val="000000"/>
                </a:solidFill>
                <a:latin typeface="+mj-lt"/>
                <a:cs typeface="Arial" pitchFamily="34" charset="0"/>
              </a:rPr>
              <a:t>Core RE&amp;D </a:t>
            </a:r>
            <a:r>
              <a:rPr lang="en-US" sz="2000" dirty="0">
                <a:solidFill>
                  <a:srgbClr val="000000"/>
                </a:solidFill>
                <a:latin typeface="+mj-lt"/>
                <a:cs typeface="Arial" pitchFamily="34" charset="0"/>
              </a:rPr>
              <a:t>(A13.a) </a:t>
            </a:r>
            <a:r>
              <a:rPr lang="en-US" sz="2000" dirty="0" smtClean="0">
                <a:solidFill>
                  <a:srgbClr val="000000"/>
                </a:solidFill>
                <a:latin typeface="+mj-lt"/>
                <a:cs typeface="Arial" pitchFamily="34" charset="0"/>
              </a:rPr>
              <a:t>Environment </a:t>
            </a:r>
            <a:r>
              <a:rPr lang="en-US" sz="2000" dirty="0">
                <a:solidFill>
                  <a:srgbClr val="000000"/>
                </a:solidFill>
                <a:latin typeface="+mj-lt"/>
                <a:cs typeface="Arial" pitchFamily="34" charset="0"/>
              </a:rPr>
              <a:t>&amp; Energy</a:t>
            </a:r>
          </a:p>
          <a:p>
            <a:r>
              <a:rPr lang="en-US" sz="2000" b="0" dirty="0"/>
              <a:t>Improve </a:t>
            </a:r>
            <a:r>
              <a:rPr lang="en-US" sz="2000" b="0" dirty="0" smtClean="0"/>
              <a:t>scientific </a:t>
            </a:r>
            <a:r>
              <a:rPr lang="en-US" sz="2000" b="0" dirty="0"/>
              <a:t>understanding of </a:t>
            </a:r>
            <a:r>
              <a:rPr lang="en-US" sz="2000" b="0" dirty="0" smtClean="0"/>
              <a:t>environment </a:t>
            </a:r>
            <a:r>
              <a:rPr lang="en-US" sz="2000" b="0" dirty="0"/>
              <a:t>&amp; </a:t>
            </a:r>
            <a:r>
              <a:rPr lang="en-US" sz="2000" b="0" dirty="0" smtClean="0"/>
              <a:t>energy </a:t>
            </a:r>
            <a:r>
              <a:rPr lang="en-US" sz="2000" b="0" dirty="0"/>
              <a:t>constraints </a:t>
            </a:r>
          </a:p>
          <a:p>
            <a:r>
              <a:rPr lang="en-US" sz="2000" b="0" dirty="0"/>
              <a:t>Incorporate </a:t>
            </a:r>
            <a:r>
              <a:rPr lang="en-US" sz="2000" b="0" dirty="0" smtClean="0"/>
              <a:t>scientific </a:t>
            </a:r>
            <a:r>
              <a:rPr lang="en-US" sz="2000" b="0" dirty="0"/>
              <a:t>knowledge into an </a:t>
            </a:r>
            <a:r>
              <a:rPr lang="en-US" sz="2000" b="0" dirty="0" smtClean="0"/>
              <a:t>integrated analytical </a:t>
            </a:r>
            <a:r>
              <a:rPr lang="en-US" sz="2000" b="0" dirty="0"/>
              <a:t>tool </a:t>
            </a:r>
            <a:r>
              <a:rPr lang="en-US" sz="2000" b="0" dirty="0" smtClean="0"/>
              <a:t>suite</a:t>
            </a:r>
          </a:p>
          <a:p>
            <a:r>
              <a:rPr lang="en-US" sz="2000" b="0" dirty="0" smtClean="0">
                <a:latin typeface="+mj-lt"/>
              </a:rPr>
              <a:t>Analyze mitigation </a:t>
            </a:r>
            <a:r>
              <a:rPr lang="en-US" sz="2000" b="0" dirty="0">
                <a:latin typeface="+mj-lt"/>
              </a:rPr>
              <a:t>options for reducing environmental impacts </a:t>
            </a:r>
            <a:r>
              <a:rPr lang="en-US" sz="2000" b="0" dirty="0" smtClean="0">
                <a:latin typeface="+mj-lt"/>
              </a:rPr>
              <a:t>including policy measures and environmental standards</a:t>
            </a:r>
          </a:p>
          <a:p>
            <a:endParaRPr lang="en-US" sz="2000" dirty="0" smtClean="0">
              <a:latin typeface="+mj-lt"/>
            </a:endParaRPr>
          </a:p>
          <a:p>
            <a:pPr marL="0" indent="0">
              <a:buNone/>
            </a:pPr>
            <a:r>
              <a:rPr lang="en-US" sz="2000" dirty="0" smtClean="0">
                <a:latin typeface="+mj-lt"/>
              </a:rPr>
              <a:t>NextGen </a:t>
            </a:r>
            <a:r>
              <a:rPr lang="en-US" sz="2000" dirty="0">
                <a:latin typeface="+mj-lt"/>
              </a:rPr>
              <a:t>RE&amp;D (A13.b) Environmental </a:t>
            </a:r>
            <a:r>
              <a:rPr lang="en-US" sz="2000" dirty="0" smtClean="0">
                <a:latin typeface="+mj-lt"/>
              </a:rPr>
              <a:t>Research</a:t>
            </a:r>
          </a:p>
          <a:p>
            <a:r>
              <a:rPr lang="en-US" sz="2000" b="0" dirty="0" smtClean="0"/>
              <a:t>Mature airframe </a:t>
            </a:r>
            <a:r>
              <a:rPr lang="en-US" sz="2000" b="0" dirty="0"/>
              <a:t>and engine technologies</a:t>
            </a:r>
          </a:p>
          <a:p>
            <a:r>
              <a:rPr lang="en-US" sz="2000" b="0" dirty="0" smtClean="0"/>
              <a:t>Advance sustainable </a:t>
            </a:r>
            <a:r>
              <a:rPr lang="en-US" sz="2000" b="0" dirty="0"/>
              <a:t>alternative jet </a:t>
            </a:r>
            <a:r>
              <a:rPr lang="en-US" sz="2000" b="0" dirty="0" smtClean="0"/>
              <a:t>fuels</a:t>
            </a:r>
          </a:p>
          <a:p>
            <a:endParaRPr lang="en-US" sz="2000" b="0" dirty="0"/>
          </a:p>
          <a:p>
            <a:pPr marL="0" indent="0">
              <a:buNone/>
            </a:pPr>
            <a:r>
              <a:rPr lang="en-US" sz="2000" dirty="0"/>
              <a:t>NextGen F&amp;E (1A08D) Environment Portfolio</a:t>
            </a:r>
          </a:p>
          <a:p>
            <a:r>
              <a:rPr lang="en-US" sz="2000" b="0" dirty="0"/>
              <a:t>Environmental analysis support to </a:t>
            </a:r>
            <a:r>
              <a:rPr lang="en-US" sz="2000" b="0" dirty="0" smtClean="0"/>
              <a:t>NextGen</a:t>
            </a:r>
          </a:p>
          <a:p>
            <a:r>
              <a:rPr lang="en-US" sz="2000" b="0" dirty="0" smtClean="0"/>
              <a:t>FY16 is last year for these funds – zeroed out starting in FY17</a:t>
            </a:r>
            <a:endParaRPr lang="en-US" sz="2000" b="0" dirty="0"/>
          </a:p>
          <a:p>
            <a:pPr marL="0" indent="0">
              <a:buNone/>
            </a:pPr>
            <a:endParaRPr lang="en-US" sz="2000" b="0" dirty="0"/>
          </a:p>
        </p:txBody>
      </p:sp>
      <p:sp>
        <p:nvSpPr>
          <p:cNvPr id="7"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11</a:t>
            </a:fld>
            <a:endParaRPr lang="en-US">
              <a:solidFill>
                <a:srgbClr val="FFFFFF"/>
              </a:solidFill>
            </a:endParaRPr>
          </a:p>
        </p:txBody>
      </p:sp>
      <p:sp>
        <p:nvSpPr>
          <p:cNvPr id="9" name="Rectangle 8"/>
          <p:cNvSpPr/>
          <p:nvPr/>
        </p:nvSpPr>
        <p:spPr>
          <a:xfrm>
            <a:off x="51276" y="6254399"/>
            <a:ext cx="5396459" cy="553998"/>
          </a:xfrm>
          <a:prstGeom prst="rect">
            <a:avLst/>
          </a:prstGeom>
        </p:spPr>
        <p:txBody>
          <a:bodyPr wrap="square">
            <a:spAutoFit/>
          </a:bodyPr>
          <a:lstStyle/>
          <a:p>
            <a:pPr fontAlgn="auto">
              <a:spcBef>
                <a:spcPts val="0"/>
              </a:spcBef>
              <a:spcAft>
                <a:spcPts val="0"/>
              </a:spcAft>
              <a:buFontTx/>
              <a:buNone/>
            </a:pPr>
            <a:r>
              <a:rPr lang="en-US" sz="1000" dirty="0">
                <a:solidFill>
                  <a:srgbClr val="FFFFFF"/>
                </a:solidFill>
                <a:latin typeface="Arial"/>
              </a:rPr>
              <a:t>Aviation E&amp;E Policy Statement (Federal Register 77-141, 2012): http://www.faa.gov/about/office_org/headquarters_offices/apl/environ_policy_guidance/policy/media/FAA_EE_Policy_Statement.pdf</a:t>
            </a:r>
          </a:p>
        </p:txBody>
      </p:sp>
    </p:spTree>
    <p:extLst>
      <p:ext uri="{BB962C8B-B14F-4D97-AF65-F5344CB8AC3E}">
        <p14:creationId xmlns:p14="http://schemas.microsoft.com/office/powerpoint/2010/main" val="164518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49476" y="152400"/>
            <a:ext cx="8818324" cy="609600"/>
          </a:xfrm>
        </p:spPr>
        <p:txBody>
          <a:bodyPr/>
          <a:lstStyle/>
          <a:p>
            <a:pPr eaLnBrk="1" hangingPunct="1"/>
            <a:r>
              <a:rPr lang="en-US" dirty="0" smtClean="0"/>
              <a:t>NARP Milestone Summary – </a:t>
            </a:r>
            <a:r>
              <a:rPr lang="en-US" dirty="0"/>
              <a:t>RE&amp;D </a:t>
            </a:r>
            <a:r>
              <a:rPr lang="en-US" dirty="0" smtClean="0"/>
              <a:t>A13.a &amp; A13.b</a:t>
            </a:r>
            <a:endParaRPr lang="en-US" sz="1200" dirty="0"/>
          </a:p>
        </p:txBody>
      </p:sp>
      <p:sp>
        <p:nvSpPr>
          <p:cNvPr id="8194" name="Slide Number Placeholder 3"/>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800" indent="-285692" eaLnBrk="0" hangingPunct="0">
              <a:defRPr sz="2400">
                <a:solidFill>
                  <a:schemeClr val="tx1"/>
                </a:solidFill>
                <a:latin typeface="Arial" charset="0"/>
              </a:defRPr>
            </a:lvl2pPr>
            <a:lvl3pPr marL="1142769" indent="-228554" eaLnBrk="0" hangingPunct="0">
              <a:defRPr sz="2400">
                <a:solidFill>
                  <a:schemeClr val="tx1"/>
                </a:solidFill>
                <a:latin typeface="Arial" charset="0"/>
              </a:defRPr>
            </a:lvl3pPr>
            <a:lvl4pPr marL="1599878" indent="-228554" eaLnBrk="0" hangingPunct="0">
              <a:defRPr sz="2400">
                <a:solidFill>
                  <a:schemeClr val="tx1"/>
                </a:solidFill>
                <a:latin typeface="Arial" charset="0"/>
              </a:defRPr>
            </a:lvl4pPr>
            <a:lvl5pPr marL="2056984" indent="-228554" eaLnBrk="0" hangingPunct="0">
              <a:defRPr sz="2400">
                <a:solidFill>
                  <a:schemeClr val="tx1"/>
                </a:solidFill>
                <a:latin typeface="Arial" charset="0"/>
              </a:defRPr>
            </a:lvl5pPr>
            <a:lvl6pPr marL="2514092" indent="-228554" eaLnBrk="0" fontAlgn="base" hangingPunct="0">
              <a:spcBef>
                <a:spcPct val="50000"/>
              </a:spcBef>
              <a:spcAft>
                <a:spcPct val="0"/>
              </a:spcAft>
              <a:buChar char="•"/>
              <a:defRPr sz="2400">
                <a:solidFill>
                  <a:schemeClr val="tx1"/>
                </a:solidFill>
                <a:latin typeface="Arial" charset="0"/>
              </a:defRPr>
            </a:lvl6pPr>
            <a:lvl7pPr marL="2971200" indent="-228554" eaLnBrk="0" fontAlgn="base" hangingPunct="0">
              <a:spcBef>
                <a:spcPct val="50000"/>
              </a:spcBef>
              <a:spcAft>
                <a:spcPct val="0"/>
              </a:spcAft>
              <a:buChar char="•"/>
              <a:defRPr sz="2400">
                <a:solidFill>
                  <a:schemeClr val="tx1"/>
                </a:solidFill>
                <a:latin typeface="Arial" charset="0"/>
              </a:defRPr>
            </a:lvl7pPr>
            <a:lvl8pPr marL="3428308" indent="-228554" eaLnBrk="0" fontAlgn="base" hangingPunct="0">
              <a:spcBef>
                <a:spcPct val="50000"/>
              </a:spcBef>
              <a:spcAft>
                <a:spcPct val="0"/>
              </a:spcAft>
              <a:buChar char="•"/>
              <a:defRPr sz="2400">
                <a:solidFill>
                  <a:schemeClr val="tx1"/>
                </a:solidFill>
                <a:latin typeface="Arial" charset="0"/>
              </a:defRPr>
            </a:lvl8pPr>
            <a:lvl9pPr marL="3885415" indent="-228554" eaLnBrk="0" fontAlgn="base" hangingPunct="0">
              <a:spcBef>
                <a:spcPct val="50000"/>
              </a:spcBef>
              <a:spcAft>
                <a:spcPct val="0"/>
              </a:spcAft>
              <a:buChar char="•"/>
              <a:defRPr sz="2400">
                <a:solidFill>
                  <a:schemeClr val="tx1"/>
                </a:solidFill>
                <a:latin typeface="Arial" charset="0"/>
              </a:defRPr>
            </a:lvl9pPr>
          </a:lstStyle>
          <a:p>
            <a:pPr eaLnBrk="1" hangingPunct="1"/>
            <a:fld id="{945C2780-85A4-4C14-8F21-66431E44FFDE}" type="slidenum">
              <a:rPr lang="en-US" sz="1400">
                <a:solidFill>
                  <a:srgbClr val="FFFFFF"/>
                </a:solidFill>
              </a:rPr>
              <a:pPr eaLnBrk="1" hangingPunct="1"/>
              <a:t>12</a:t>
            </a:fld>
            <a:endParaRPr lang="en-US" sz="1400">
              <a:solidFill>
                <a:srgbClr val="FFFFFF"/>
              </a:solidFill>
            </a:endParaRPr>
          </a:p>
        </p:txBody>
      </p:sp>
      <p:graphicFrame>
        <p:nvGraphicFramePr>
          <p:cNvPr id="8" name="Content Placeholder 8"/>
          <p:cNvGraphicFramePr>
            <a:graphicFrameLocks noGrp="1"/>
          </p:cNvGraphicFramePr>
          <p:nvPr>
            <p:ph sz="half" idx="1"/>
            <p:extLst>
              <p:ext uri="{D42A27DB-BD31-4B8C-83A1-F6EECF244321}">
                <p14:modId xmlns:p14="http://schemas.microsoft.com/office/powerpoint/2010/main" val="2876247142"/>
              </p:ext>
            </p:extLst>
          </p:nvPr>
        </p:nvGraphicFramePr>
        <p:xfrm>
          <a:off x="417934" y="955040"/>
          <a:ext cx="3849266" cy="4988564"/>
        </p:xfrm>
        <a:graphic>
          <a:graphicData uri="http://schemas.openxmlformats.org/drawingml/2006/table">
            <a:tbl>
              <a:tblPr firstRow="1" bandRow="1">
                <a:tableStyleId>{21E4AEA4-8DFA-4A89-87EB-49C32662AFE0}</a:tableStyleId>
              </a:tblPr>
              <a:tblGrid>
                <a:gridCol w="648866"/>
                <a:gridCol w="3200400"/>
              </a:tblGrid>
              <a:tr h="31496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ctr"/>
                      <a:r>
                        <a:rPr lang="en-US" sz="1100" u="none" strike="noStrike" dirty="0">
                          <a:effectLst/>
                        </a:rPr>
                        <a:t>Year</a:t>
                      </a:r>
                      <a:endParaRPr lang="en-US" sz="1100" b="1" i="0" u="none" strike="noStrike" dirty="0">
                        <a:solidFill>
                          <a:schemeClr val="bg1"/>
                        </a:solidFill>
                        <a:effectLst/>
                        <a:latin typeface="+mn-lt"/>
                      </a:endParaRPr>
                    </a:p>
                  </a:txBody>
                  <a:tcPr marL="9525" marR="9525" marT="9525" marB="0" anchor="ct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ctr"/>
                      <a:r>
                        <a:rPr lang="en-US" sz="1100" u="none" strike="noStrike" dirty="0" smtClean="0">
                          <a:effectLst/>
                        </a:rPr>
                        <a:t>NARP Milestones – A13.a</a:t>
                      </a:r>
                      <a:endParaRPr lang="en-US" sz="1100" b="1" i="0" u="none" strike="noStrike" dirty="0">
                        <a:solidFill>
                          <a:schemeClr val="bg1"/>
                        </a:solidFill>
                        <a:effectLst/>
                        <a:latin typeface="+mn-lt"/>
                      </a:endParaRPr>
                    </a:p>
                  </a:txBody>
                  <a:tcPr marL="9525" marR="9525" marT="9525" marB="0" anchor="ctr"/>
                </a:tc>
              </a:tr>
              <a:tr h="359508">
                <a:tc>
                  <a:txBody>
                    <a:bodyPr/>
                    <a:lstStyle/>
                    <a:p>
                      <a:pPr marL="0" marR="0" algn="ctr">
                        <a:spcBef>
                          <a:spcPts val="0"/>
                        </a:spcBef>
                        <a:spcAft>
                          <a:spcPts val="0"/>
                        </a:spcAft>
                      </a:pPr>
                      <a:r>
                        <a:rPr lang="en-US" sz="1000" dirty="0">
                          <a:effectLst/>
                          <a:latin typeface="Times New Roman"/>
                          <a:ea typeface="Times New Roman"/>
                        </a:rPr>
                        <a:t>2016</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Advance the understanding of noise impacts on social welfare and health</a:t>
                      </a:r>
                      <a:endParaRPr lang="en-US" sz="120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2016 </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Develop new standard for aircraft carbon dioxide emissions</a:t>
                      </a:r>
                      <a:endParaRPr lang="en-US" sz="1200" dirty="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dirty="0">
                          <a:effectLst/>
                          <a:latin typeface="Times New Roman"/>
                          <a:ea typeface="Times New Roman"/>
                        </a:rPr>
                        <a:t>2016</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Develop methodologies to quantify and assess the impacts of aviation emissions</a:t>
                      </a:r>
                      <a:endParaRPr lang="en-US" sz="1200" dirty="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2017</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Refine methods for estimation of aircraft contribution to climate change and implement them in analytical tools </a:t>
                      </a:r>
                      <a:endParaRPr lang="en-US" sz="120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2017</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Advance the understanding of noise impacts on social welfare and health</a:t>
                      </a:r>
                      <a:endParaRPr lang="en-US" sz="120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2018</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Develop air quality model to capture global impacts of aviation emissions</a:t>
                      </a:r>
                      <a:endParaRPr lang="en-US" sz="120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2018</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Advance noise propagation methodology for implementation in analytical tools</a:t>
                      </a:r>
                      <a:endParaRPr lang="en-US" sz="120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2018</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Release improved version of Aviation Environmental Design tool</a:t>
                      </a:r>
                      <a:endParaRPr lang="en-US" sz="120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2019</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Develop new standard for particulate matter emissions</a:t>
                      </a:r>
                      <a:endParaRPr lang="en-US" sz="120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2019</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Explore appropriate metric for aircraft surface noise levels</a:t>
                      </a:r>
                      <a:endParaRPr lang="en-US" sz="120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2019</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Develop improved tool and methodologies for cost-benefit analysis</a:t>
                      </a:r>
                      <a:endParaRPr lang="en-US" sz="120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2020</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Enhance methodology for estimation of aviation contribution to climate change</a:t>
                      </a:r>
                      <a:endParaRPr lang="en-US" sz="1200" dirty="0">
                        <a:effectLst/>
                        <a:latin typeface="Times New Roman"/>
                        <a:ea typeface="Times New Roman"/>
                      </a:endParaRPr>
                    </a:p>
                  </a:txBody>
                  <a:tcPr marL="68580" marR="68580" marT="0" marB="0" anchor="ctr"/>
                </a:tc>
              </a:tr>
              <a:tr h="359508">
                <a:tc>
                  <a:txBody>
                    <a:bodyPr/>
                    <a:lstStyle/>
                    <a:p>
                      <a:pPr marL="0" marR="0" algn="ctr">
                        <a:spcBef>
                          <a:spcPts val="0"/>
                        </a:spcBef>
                        <a:spcAft>
                          <a:spcPts val="0"/>
                        </a:spcAft>
                      </a:pPr>
                      <a:r>
                        <a:rPr lang="en-US" sz="1000">
                          <a:effectLst/>
                          <a:latin typeface="Times New Roman"/>
                          <a:ea typeface="Times New Roman"/>
                        </a:rPr>
                        <a:t>2021</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Improve analytical capabilities of aviation environmental analysis tools</a:t>
                      </a:r>
                      <a:endParaRPr lang="en-US" sz="1200" dirty="0">
                        <a:effectLst/>
                        <a:latin typeface="Times New Roman"/>
                        <a:ea typeface="Times New Roman"/>
                      </a:endParaRPr>
                    </a:p>
                  </a:txBody>
                  <a:tcPr marL="68580" marR="68580" marT="0" marB="0" anchor="ctr"/>
                </a:tc>
              </a:tr>
            </a:tbl>
          </a:graphicData>
        </a:graphic>
      </p:graphicFrame>
      <p:graphicFrame>
        <p:nvGraphicFramePr>
          <p:cNvPr id="6" name="Content Placeholder 8"/>
          <p:cNvGraphicFramePr>
            <a:graphicFrameLocks/>
          </p:cNvGraphicFramePr>
          <p:nvPr>
            <p:extLst>
              <p:ext uri="{D42A27DB-BD31-4B8C-83A1-F6EECF244321}">
                <p14:modId xmlns:p14="http://schemas.microsoft.com/office/powerpoint/2010/main" val="2684056902"/>
              </p:ext>
            </p:extLst>
          </p:nvPr>
        </p:nvGraphicFramePr>
        <p:xfrm>
          <a:off x="4800600" y="914400"/>
          <a:ext cx="3849266" cy="5029200"/>
        </p:xfrm>
        <a:graphic>
          <a:graphicData uri="http://schemas.openxmlformats.org/drawingml/2006/table">
            <a:tbl>
              <a:tblPr firstRow="1" bandRow="1">
                <a:tableStyleId>{21E4AEA4-8DFA-4A89-87EB-49C32662AFE0}</a:tableStyleId>
              </a:tblPr>
              <a:tblGrid>
                <a:gridCol w="648866"/>
                <a:gridCol w="3200400"/>
              </a:tblGrid>
              <a:tr h="31496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ctr"/>
                      <a:r>
                        <a:rPr lang="en-US" sz="1100" u="none" strike="noStrike" dirty="0">
                          <a:effectLst/>
                        </a:rPr>
                        <a:t>Year</a:t>
                      </a:r>
                      <a:endParaRPr lang="en-US" sz="1100" b="1" i="0" u="none" strike="noStrike" dirty="0">
                        <a:solidFill>
                          <a:schemeClr val="bg1"/>
                        </a:solidFill>
                        <a:effectLst/>
                        <a:latin typeface="+mn-lt"/>
                      </a:endParaRPr>
                    </a:p>
                  </a:txBody>
                  <a:tcPr marL="9525" marR="9525" marT="9525" marB="0" anchor="ct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ctr"/>
                      <a:r>
                        <a:rPr lang="en-US" sz="1100" u="none" strike="noStrike" dirty="0" smtClean="0">
                          <a:effectLst/>
                        </a:rPr>
                        <a:t>NARP Milestones – A13.b</a:t>
                      </a:r>
                      <a:endParaRPr lang="en-US" sz="1100" b="1" i="0" u="none" strike="noStrike" dirty="0">
                        <a:solidFill>
                          <a:schemeClr val="bg1"/>
                        </a:solidFill>
                        <a:effectLst/>
                        <a:latin typeface="+mn-lt"/>
                      </a:endParaRPr>
                    </a:p>
                  </a:txBody>
                  <a:tcPr marL="9525" marR="9525" marT="9525" marB="0" anchor="ctr"/>
                </a:tc>
              </a:tr>
              <a:tr h="345440">
                <a:tc>
                  <a:txBody>
                    <a:bodyPr/>
                    <a:lstStyle/>
                    <a:p>
                      <a:pPr marL="0" marR="0" algn="ctr">
                        <a:spcBef>
                          <a:spcPts val="0"/>
                        </a:spcBef>
                        <a:spcAft>
                          <a:spcPts val="0"/>
                        </a:spcAft>
                      </a:pPr>
                      <a:r>
                        <a:rPr lang="en-US" sz="1000" dirty="0">
                          <a:effectLst/>
                          <a:latin typeface="Times New Roman"/>
                          <a:ea typeface="Times New Roman"/>
                        </a:rPr>
                        <a:t>2016</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Refine the environmental and economic sustainability assessment of renewable alternative turbine engine fuels using the latest methods and knowledge</a:t>
                      </a:r>
                      <a:endParaRPr lang="en-US" sz="120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2016</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Develop methodology to estimate global lifecycle emissions of alternative jet fuels</a:t>
                      </a:r>
                      <a:endParaRPr lang="en-US" sz="120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2016</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Demonstrate technologies that can reduce energy use, emissions, and noise in year two of </a:t>
                      </a:r>
                      <a:r>
                        <a:rPr lang="en-US" sz="1000" dirty="0" smtClean="0">
                          <a:effectLst/>
                          <a:latin typeface="Times New Roman"/>
                          <a:ea typeface="Times New Roman"/>
                        </a:rPr>
                        <a:t>CLEEN</a:t>
                      </a:r>
                      <a:r>
                        <a:rPr lang="en-US" sz="1000" baseline="0" dirty="0" smtClean="0">
                          <a:effectLst/>
                          <a:latin typeface="Times New Roman"/>
                          <a:ea typeface="Times New Roman"/>
                        </a:rPr>
                        <a:t> II</a:t>
                      </a:r>
                      <a:endParaRPr lang="en-US" sz="1200" dirty="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2017</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Demonstrate </a:t>
                      </a:r>
                      <a:r>
                        <a:rPr lang="en-US" sz="1000" dirty="0" smtClean="0">
                          <a:effectLst/>
                          <a:latin typeface="Times New Roman"/>
                          <a:ea typeface="Times New Roman"/>
                        </a:rPr>
                        <a:t>CLEEN </a:t>
                      </a:r>
                      <a:r>
                        <a:rPr lang="en-US" sz="1000" dirty="0">
                          <a:effectLst/>
                          <a:latin typeface="Times New Roman"/>
                          <a:ea typeface="Times New Roman"/>
                        </a:rPr>
                        <a:t>Advanced Turbine Components</a:t>
                      </a:r>
                      <a:endParaRPr lang="en-US" sz="1200" dirty="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2017</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Demonstrate technologies that can reduce energy use, emissions, and noise in year three of </a:t>
                      </a:r>
                      <a:r>
                        <a:rPr lang="en-US" sz="1000" dirty="0" smtClean="0">
                          <a:effectLst/>
                          <a:latin typeface="Times New Roman"/>
                          <a:ea typeface="Times New Roman"/>
                        </a:rPr>
                        <a:t>CLEEN II</a:t>
                      </a:r>
                      <a:endParaRPr lang="en-US" sz="1200" dirty="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2018</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a:effectLst/>
                          <a:latin typeface="Times New Roman"/>
                          <a:ea typeface="Times New Roman"/>
                        </a:rPr>
                        <a:t>Advance approval methodology for alternative jet fuels</a:t>
                      </a:r>
                      <a:endParaRPr lang="en-US" sz="120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2018</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Demonstrate technologies that can reduce energy use, emissions, and noise in year four of </a:t>
                      </a:r>
                      <a:r>
                        <a:rPr lang="en-US" sz="1000" dirty="0" smtClean="0">
                          <a:effectLst/>
                          <a:latin typeface="Times New Roman"/>
                          <a:ea typeface="Times New Roman"/>
                        </a:rPr>
                        <a:t>CLEEN II</a:t>
                      </a:r>
                      <a:endParaRPr lang="en-US" sz="1200" dirty="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2019</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Advance the understanding of alternative jet fuel composition and environmental performance</a:t>
                      </a:r>
                      <a:endParaRPr lang="en-US" sz="1200" dirty="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2019</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Utilize methodology to provide global lifecycle emissions of alternative jet fuels</a:t>
                      </a:r>
                      <a:endParaRPr lang="en-US" sz="1200" dirty="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2019</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Demonstrate technologies that can reduce energy use, emissions, and noise in year five of </a:t>
                      </a:r>
                      <a:r>
                        <a:rPr lang="en-US" sz="1000" dirty="0" smtClean="0">
                          <a:effectLst/>
                          <a:latin typeface="Times New Roman"/>
                          <a:ea typeface="Times New Roman"/>
                        </a:rPr>
                        <a:t>CLEEN II</a:t>
                      </a:r>
                      <a:endParaRPr lang="en-US" sz="1200" dirty="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2020</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Assess the environmental benefits of </a:t>
                      </a:r>
                      <a:r>
                        <a:rPr lang="en-US" sz="1000" dirty="0" smtClean="0">
                          <a:effectLst/>
                          <a:latin typeface="Times New Roman"/>
                          <a:ea typeface="Times New Roman"/>
                        </a:rPr>
                        <a:t>CLEEN II </a:t>
                      </a:r>
                      <a:r>
                        <a:rPr lang="en-US" sz="1000" dirty="0">
                          <a:effectLst/>
                          <a:latin typeface="Times New Roman"/>
                          <a:ea typeface="Times New Roman"/>
                        </a:rPr>
                        <a:t>airframe and engine technologies</a:t>
                      </a:r>
                      <a:endParaRPr lang="en-US" sz="1200" dirty="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2020</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Initiate </a:t>
                      </a:r>
                      <a:r>
                        <a:rPr lang="en-US" sz="1000" dirty="0" smtClean="0">
                          <a:effectLst/>
                          <a:latin typeface="Times New Roman"/>
                          <a:ea typeface="Times New Roman"/>
                        </a:rPr>
                        <a:t>CLEEN </a:t>
                      </a:r>
                      <a:r>
                        <a:rPr lang="en-US" sz="1000" dirty="0">
                          <a:effectLst/>
                          <a:latin typeface="Times New Roman"/>
                          <a:ea typeface="Times New Roman"/>
                        </a:rPr>
                        <a:t>Phase III activities to demonstrate technologies that can reduce energy use, emissions, and noise</a:t>
                      </a:r>
                      <a:endParaRPr lang="en-US" sz="1200" dirty="0">
                        <a:effectLst/>
                        <a:latin typeface="Times New Roman"/>
                        <a:ea typeface="Times New Roman"/>
                      </a:endParaRPr>
                    </a:p>
                  </a:txBody>
                  <a:tcPr marL="68580" marR="68580" marT="0" marB="0" anchor="ctr"/>
                </a:tc>
              </a:tr>
              <a:tr h="345440">
                <a:tc>
                  <a:txBody>
                    <a:bodyPr/>
                    <a:lstStyle/>
                    <a:p>
                      <a:pPr marL="0" marR="0" algn="ctr">
                        <a:spcBef>
                          <a:spcPts val="0"/>
                        </a:spcBef>
                        <a:spcAft>
                          <a:spcPts val="0"/>
                        </a:spcAft>
                      </a:pPr>
                      <a:r>
                        <a:rPr lang="en-US" sz="1000">
                          <a:effectLst/>
                          <a:latin typeface="Times New Roman"/>
                          <a:ea typeface="Times New Roman"/>
                        </a:rPr>
                        <a:t>2021</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00" dirty="0">
                          <a:effectLst/>
                          <a:latin typeface="Times New Roman"/>
                          <a:ea typeface="Times New Roman"/>
                        </a:rPr>
                        <a:t>Demonstrate technologies that can reduce energy use emissions and noise via </a:t>
                      </a:r>
                      <a:r>
                        <a:rPr lang="en-US" sz="1000" dirty="0" smtClean="0">
                          <a:effectLst/>
                          <a:latin typeface="Times New Roman"/>
                          <a:ea typeface="Times New Roman"/>
                        </a:rPr>
                        <a:t>CLEEN III</a:t>
                      </a:r>
                      <a:endParaRPr lang="en-US"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4269273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81"/>
          <p:cNvSpPr>
            <a:spLocks noGrp="1" noChangeArrowheads="1"/>
          </p:cNvSpPr>
          <p:nvPr>
            <p:ph type="title"/>
          </p:nvPr>
        </p:nvSpPr>
        <p:spPr/>
        <p:txBody>
          <a:bodyPr/>
          <a:lstStyle/>
          <a:p>
            <a:pPr eaLnBrk="1" hangingPunct="1"/>
            <a:r>
              <a:rPr lang="en-US" sz="3600" dirty="0"/>
              <a:t>PPT Financial Summary</a:t>
            </a:r>
          </a:p>
        </p:txBody>
      </p:sp>
      <p:graphicFrame>
        <p:nvGraphicFramePr>
          <p:cNvPr id="332425" name="Group 2697"/>
          <p:cNvGraphicFramePr>
            <a:graphicFrameLocks noGrp="1"/>
          </p:cNvGraphicFramePr>
          <p:nvPr>
            <p:ph idx="1"/>
            <p:extLst>
              <p:ext uri="{D42A27DB-BD31-4B8C-83A1-F6EECF244321}">
                <p14:modId xmlns:p14="http://schemas.microsoft.com/office/powerpoint/2010/main" val="4041644010"/>
              </p:ext>
            </p:extLst>
          </p:nvPr>
        </p:nvGraphicFramePr>
        <p:xfrm>
          <a:off x="457202" y="1157904"/>
          <a:ext cx="8050213" cy="4435080"/>
        </p:xfrm>
        <a:graphic>
          <a:graphicData uri="http://schemas.openxmlformats.org/drawingml/2006/table">
            <a:tbl>
              <a:tblPr/>
              <a:tblGrid>
                <a:gridCol w="3162300"/>
                <a:gridCol w="762000"/>
                <a:gridCol w="838200"/>
                <a:gridCol w="838200"/>
                <a:gridCol w="838200"/>
                <a:gridCol w="762000"/>
                <a:gridCol w="849313"/>
              </a:tblGrid>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16 Enacted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17 Request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18 Target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Program Title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rPr>
                        <a:t>In-House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Contracts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In-House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Contracts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In-House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Contracts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(Funding Appropriation)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pitchFamily="34" charset="0"/>
                        </a:rPr>
                        <a:t>A13.a. Environment and Energy (R,E&amp;D)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2,229,000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13,845,000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2,350,768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12,662,232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2,416,315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12,516,735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Subtotal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2,229,000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13,845,000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2,350,768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12,662,232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2,416,315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12,516,735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800" b="0" i="0" u="none" strike="noStrike">
                          <a:solidFill>
                            <a:srgbClr val="000000"/>
                          </a:solidFill>
                          <a:effectLst/>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NextGen Program (Funding Appropriation)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800" b="0" i="0" u="none" strike="noStrike">
                          <a:solidFill>
                            <a:srgbClr val="000000"/>
                          </a:solidFill>
                          <a:effectLst/>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800" b="0" i="0" u="none" strike="noStrike">
                          <a:solidFill>
                            <a:srgbClr val="000000"/>
                          </a:solidFill>
                          <a:effectLst/>
                          <a:latin typeface="Arial"/>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8">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pitchFamily="34" charset="0"/>
                        </a:rPr>
                        <a:t>A13.b. NextGen Environmental Research – Aircraft Technologies, Fuels and Metrics (R,E&amp;D)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724,000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25,099,000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614,389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25,559,611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631,981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25,417,945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rgbClr val="008000"/>
                          </a:solidFill>
                          <a:effectLst/>
                          <a:latin typeface="Arial" pitchFamily="34" charset="0"/>
                        </a:rPr>
                        <a:t>Above Target Request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dirty="0">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8000"/>
                          </a:solidFill>
                          <a:effectLst/>
                          <a:latin typeface="Arial"/>
                        </a:rPr>
                        <a:t>  </a:t>
                      </a:r>
                      <a:r>
                        <a:rPr lang="en-US" sz="1000" b="1" i="0" u="none" strike="noStrike" dirty="0">
                          <a:solidFill>
                            <a:srgbClr val="008000"/>
                          </a:solidFill>
                          <a:effectLst/>
                          <a:latin typeface="Arial"/>
                        </a:rPr>
                        <a:t>3,000,000 </a:t>
                      </a: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rPr>
                        <a:t>1A08D (F&amp;E) NextGen Environment Portfolio</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1,000,000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NextGen Subtotal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724,000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25,099,000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614,389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25,559,611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631,981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25,417,945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461963"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smtClean="0">
                          <a:ln>
                            <a:noFill/>
                          </a:ln>
                          <a:solidFill>
                            <a:srgbClr val="008000"/>
                          </a:solidFill>
                          <a:effectLst/>
                          <a:latin typeface="Arial" pitchFamily="34" charset="0"/>
                          <a:ea typeface="+mn-ea"/>
                          <a:cs typeface="+mn-cs"/>
                        </a:rPr>
                        <a:t>With Above Target Request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8000"/>
                          </a:solidFill>
                          <a:effectLst/>
                          <a:latin typeface="Arial"/>
                        </a:rPr>
                        <a:t>28,417,945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PPT Total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2,953,000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38,944,000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2,965,157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38,221,843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3,048,297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37,934,679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28">
                <a:tc>
                  <a:txBody>
                    <a:bodyPr/>
                    <a:lstStyle/>
                    <a:p>
                      <a:pPr marL="461963"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smtClean="0">
                          <a:ln>
                            <a:noFill/>
                          </a:ln>
                          <a:solidFill>
                            <a:srgbClr val="008000"/>
                          </a:solidFill>
                          <a:effectLst/>
                          <a:latin typeface="Arial" pitchFamily="34" charset="0"/>
                          <a:ea typeface="+mn-ea"/>
                          <a:cs typeface="+mn-cs"/>
                        </a:rPr>
                        <a:t>With Above Target Request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r>
                        <a:rPr lang="en-US" sz="1800" b="0" i="0" u="none" strike="noStrike">
                          <a:solidFill>
                            <a:srgbClr val="000000"/>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40,934,679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800" indent="-285692" eaLnBrk="0" hangingPunct="0">
              <a:defRPr sz="2400">
                <a:solidFill>
                  <a:schemeClr val="tx1"/>
                </a:solidFill>
                <a:latin typeface="Arial" charset="0"/>
              </a:defRPr>
            </a:lvl2pPr>
            <a:lvl3pPr marL="1142769" indent="-228554" eaLnBrk="0" hangingPunct="0">
              <a:defRPr sz="2400">
                <a:solidFill>
                  <a:schemeClr val="tx1"/>
                </a:solidFill>
                <a:latin typeface="Arial" charset="0"/>
              </a:defRPr>
            </a:lvl3pPr>
            <a:lvl4pPr marL="1599878" indent="-228554" eaLnBrk="0" hangingPunct="0">
              <a:defRPr sz="2400">
                <a:solidFill>
                  <a:schemeClr val="tx1"/>
                </a:solidFill>
                <a:latin typeface="Arial" charset="0"/>
              </a:defRPr>
            </a:lvl4pPr>
            <a:lvl5pPr marL="2056984" indent="-228554" eaLnBrk="0" hangingPunct="0">
              <a:defRPr sz="2400">
                <a:solidFill>
                  <a:schemeClr val="tx1"/>
                </a:solidFill>
                <a:latin typeface="Arial" charset="0"/>
              </a:defRPr>
            </a:lvl5pPr>
            <a:lvl6pPr marL="2514092" indent="-228554" eaLnBrk="0" fontAlgn="base" hangingPunct="0">
              <a:spcBef>
                <a:spcPct val="50000"/>
              </a:spcBef>
              <a:spcAft>
                <a:spcPct val="0"/>
              </a:spcAft>
              <a:buChar char="•"/>
              <a:defRPr sz="2400">
                <a:solidFill>
                  <a:schemeClr val="tx1"/>
                </a:solidFill>
                <a:latin typeface="Arial" charset="0"/>
              </a:defRPr>
            </a:lvl6pPr>
            <a:lvl7pPr marL="2971200" indent="-228554" eaLnBrk="0" fontAlgn="base" hangingPunct="0">
              <a:spcBef>
                <a:spcPct val="50000"/>
              </a:spcBef>
              <a:spcAft>
                <a:spcPct val="0"/>
              </a:spcAft>
              <a:buChar char="•"/>
              <a:defRPr sz="2400">
                <a:solidFill>
                  <a:schemeClr val="tx1"/>
                </a:solidFill>
                <a:latin typeface="Arial" charset="0"/>
              </a:defRPr>
            </a:lvl7pPr>
            <a:lvl8pPr marL="3428308" indent="-228554" eaLnBrk="0" fontAlgn="base" hangingPunct="0">
              <a:spcBef>
                <a:spcPct val="50000"/>
              </a:spcBef>
              <a:spcAft>
                <a:spcPct val="0"/>
              </a:spcAft>
              <a:buChar char="•"/>
              <a:defRPr sz="2400">
                <a:solidFill>
                  <a:schemeClr val="tx1"/>
                </a:solidFill>
                <a:latin typeface="Arial" charset="0"/>
              </a:defRPr>
            </a:lvl8pPr>
            <a:lvl9pPr marL="3885415" indent="-228554" eaLnBrk="0" fontAlgn="base" hangingPunct="0">
              <a:spcBef>
                <a:spcPct val="50000"/>
              </a:spcBef>
              <a:spcAft>
                <a:spcPct val="0"/>
              </a:spcAft>
              <a:buChar char="•"/>
              <a:defRPr sz="2400">
                <a:solidFill>
                  <a:schemeClr val="tx1"/>
                </a:solidFill>
                <a:latin typeface="Arial" charset="0"/>
              </a:defRPr>
            </a:lvl9pPr>
          </a:lstStyle>
          <a:p>
            <a:pPr algn="r" eaLnBrk="1" hangingPunct="1">
              <a:buNone/>
            </a:pPr>
            <a:fld id="{B1C6B998-0A5D-4C92-A836-3DA03D7C074A}" type="slidenum">
              <a:rPr lang="en-US" sz="1400">
                <a:solidFill>
                  <a:srgbClr val="FFFFFF"/>
                </a:solidFill>
              </a:rPr>
              <a:pPr algn="r" eaLnBrk="1" hangingPunct="1">
                <a:buNone/>
              </a:pPr>
              <a:t>13</a:t>
            </a:fld>
            <a:endParaRPr lang="en-US" sz="1400">
              <a:solidFill>
                <a:srgbClr val="FFFFFF"/>
              </a:solidFill>
            </a:endParaRPr>
          </a:p>
        </p:txBody>
      </p:sp>
    </p:spTree>
    <p:extLst>
      <p:ext uri="{BB962C8B-B14F-4D97-AF65-F5344CB8AC3E}">
        <p14:creationId xmlns:p14="http://schemas.microsoft.com/office/powerpoint/2010/main" val="1156452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72" b="11873"/>
          <a:stretch/>
        </p:blipFill>
        <p:spPr bwMode="auto">
          <a:xfrm>
            <a:off x="236538" y="533400"/>
            <a:ext cx="8669337" cy="546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096000" y="609600"/>
            <a:ext cx="2819400" cy="2115372"/>
            <a:chOff x="6096000" y="609600"/>
            <a:chExt cx="2819400" cy="2115372"/>
          </a:xfrm>
        </p:grpSpPr>
        <p:sp>
          <p:nvSpPr>
            <p:cNvPr id="6" name="Rectangle 5"/>
            <p:cNvSpPr/>
            <p:nvPr/>
          </p:nvSpPr>
          <p:spPr bwMode="auto">
            <a:xfrm>
              <a:off x="6096000" y="609600"/>
              <a:ext cx="2819400" cy="129032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122" t="6245" b="77105"/>
            <a:stretch/>
          </p:blipFill>
          <p:spPr bwMode="auto">
            <a:xfrm>
              <a:off x="6324600" y="1676400"/>
              <a:ext cx="2590240" cy="104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bwMode="auto">
          <a:xfrm>
            <a:off x="4419600" y="609600"/>
            <a:ext cx="457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None/>
            </a:pPr>
            <a:r>
              <a:rPr lang="en-US" sz="1200" b="1" dirty="0"/>
              <a:t>Not shown on graph</a:t>
            </a:r>
            <a:r>
              <a:rPr lang="en-US" sz="1200" b="1" dirty="0" smtClean="0"/>
              <a:t>:</a:t>
            </a:r>
          </a:p>
          <a:p>
            <a:pPr marL="171450" indent="-171450">
              <a:spcBef>
                <a:spcPts val="0"/>
              </a:spcBef>
              <a:buFontTx/>
              <a:buChar char="-"/>
            </a:pPr>
            <a:r>
              <a:rPr lang="en-US" sz="1200" b="1" dirty="0" smtClean="0"/>
              <a:t>Office of Airports (ARP) providing </a:t>
            </a:r>
            <a:r>
              <a:rPr lang="en-US" sz="1200" b="1" dirty="0"/>
              <a:t>~$</a:t>
            </a:r>
            <a:r>
              <a:rPr lang="en-US" sz="1200" b="1" dirty="0" smtClean="0"/>
              <a:t>1.75M/year </a:t>
            </a:r>
            <a:r>
              <a:rPr lang="en-US" sz="1200" b="1" dirty="0"/>
              <a:t>for environment </a:t>
            </a:r>
            <a:r>
              <a:rPr lang="en-US" sz="1200" b="1" dirty="0" smtClean="0"/>
              <a:t>and noise projects in FY16</a:t>
            </a:r>
            <a:endParaRPr lang="en-US" sz="1200" b="1" dirty="0"/>
          </a:p>
          <a:p>
            <a:pPr marL="171450" indent="-171450">
              <a:spcBef>
                <a:spcPts val="0"/>
              </a:spcBef>
              <a:buFontTx/>
              <a:buChar char="-"/>
            </a:pPr>
            <a:r>
              <a:rPr lang="en-US" sz="1200" b="1" dirty="0" smtClean="0"/>
              <a:t>Airports Cooperative Research Program (ACRP) provides ~$5M/year for environment projects</a:t>
            </a:r>
          </a:p>
        </p:txBody>
      </p:sp>
      <p:sp>
        <p:nvSpPr>
          <p:cNvPr id="6147" name="Rectangle 1081"/>
          <p:cNvSpPr>
            <a:spLocks noGrp="1" noChangeArrowheads="1"/>
          </p:cNvSpPr>
          <p:nvPr>
            <p:ph type="title"/>
          </p:nvPr>
        </p:nvSpPr>
        <p:spPr>
          <a:xfrm>
            <a:off x="428625" y="76200"/>
            <a:ext cx="8472488" cy="609600"/>
          </a:xfrm>
        </p:spPr>
        <p:txBody>
          <a:bodyPr/>
          <a:lstStyle/>
          <a:p>
            <a:pPr eaLnBrk="1" hangingPunct="1"/>
            <a:r>
              <a:rPr lang="en-US" sz="3600" dirty="0" smtClean="0"/>
              <a:t>FY14-18 Financial Summary</a:t>
            </a:r>
          </a:p>
        </p:txBody>
      </p:sp>
      <p:sp>
        <p:nvSpPr>
          <p:cNvPr id="12" name="TextBox 11"/>
          <p:cNvSpPr txBox="1"/>
          <p:nvPr/>
        </p:nvSpPr>
        <p:spPr bwMode="auto">
          <a:xfrm>
            <a:off x="77069" y="6306153"/>
            <a:ext cx="5670587"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chemeClr val="bg1"/>
                </a:solidFill>
              </a:rPr>
              <a:t>FAA FY 2017 </a:t>
            </a:r>
            <a:r>
              <a:rPr lang="en-US" sz="1200" dirty="0">
                <a:solidFill>
                  <a:schemeClr val="bg1"/>
                </a:solidFill>
              </a:rPr>
              <a:t>President’s Budget Highlights</a:t>
            </a:r>
            <a:br>
              <a:rPr lang="en-US" sz="1200" dirty="0">
                <a:solidFill>
                  <a:schemeClr val="bg1"/>
                </a:solidFill>
              </a:rPr>
            </a:br>
            <a:r>
              <a:rPr lang="en-US" sz="1100" dirty="0">
                <a:solidFill>
                  <a:schemeClr val="bg1"/>
                </a:solidFill>
              </a:rPr>
              <a:t>https://www.transportation.gov/mission/budget/fiscal-year-2017-budget-highlights-book</a:t>
            </a:r>
            <a:endParaRPr lang="en-US" sz="1200" dirty="0" smtClean="0">
              <a:solidFill>
                <a:schemeClr val="bg1"/>
              </a:solidFill>
            </a:endParaRPr>
          </a:p>
        </p:txBody>
      </p:sp>
      <p:sp>
        <p:nvSpPr>
          <p:cNvPr id="16"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14</a:t>
            </a:fld>
            <a:endParaRPr lang="en-US" sz="1400" dirty="0" smtClean="0">
              <a:solidFill>
                <a:srgbClr val="FFFFFF"/>
              </a:solidFill>
            </a:endParaRPr>
          </a:p>
        </p:txBody>
      </p:sp>
    </p:spTree>
    <p:extLst>
      <p:ext uri="{BB962C8B-B14F-4D97-AF65-F5344CB8AC3E}">
        <p14:creationId xmlns:p14="http://schemas.microsoft.com/office/powerpoint/2010/main" val="514822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3600"/>
              <a:t>PPT 5-Year Financial Plan</a:t>
            </a:r>
          </a:p>
        </p:txBody>
      </p:sp>
      <p:graphicFrame>
        <p:nvGraphicFramePr>
          <p:cNvPr id="322430" name="Group 894"/>
          <p:cNvGraphicFramePr>
            <a:graphicFrameLocks noGrp="1"/>
          </p:cNvGraphicFramePr>
          <p:nvPr>
            <p:ph idx="1"/>
            <p:extLst>
              <p:ext uri="{D42A27DB-BD31-4B8C-83A1-F6EECF244321}">
                <p14:modId xmlns:p14="http://schemas.microsoft.com/office/powerpoint/2010/main" val="2839542682"/>
              </p:ext>
            </p:extLst>
          </p:nvPr>
        </p:nvGraphicFramePr>
        <p:xfrm>
          <a:off x="473771" y="1290024"/>
          <a:ext cx="8024812" cy="4322789"/>
        </p:xfrm>
        <a:graphic>
          <a:graphicData uri="http://schemas.openxmlformats.org/drawingml/2006/table">
            <a:tbl>
              <a:tblPr/>
              <a:tblGrid>
                <a:gridCol w="3848100"/>
                <a:gridCol w="838200"/>
                <a:gridCol w="838200"/>
                <a:gridCol w="812800"/>
                <a:gridCol w="838200"/>
                <a:gridCol w="849312"/>
              </a:tblGrid>
              <a:tr h="24921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Program</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Out-Year Contract Dollars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9211">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2018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2019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2021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2022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476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algn="l" rtl="0" fontAlgn="ctr"/>
                      <a:r>
                        <a:rPr lang="en-US" sz="1000" b="1" i="0" u="none" strike="noStrike" dirty="0" smtClean="0">
                          <a:solidFill>
                            <a:srgbClr val="000000"/>
                          </a:solidFill>
                          <a:effectLst/>
                          <a:latin typeface="Arial"/>
                        </a:rPr>
                        <a:t>  Base </a:t>
                      </a:r>
                      <a:r>
                        <a:rPr lang="en-US" sz="1000" b="1" i="0" u="none" strike="noStrike" dirty="0">
                          <a:solidFill>
                            <a:srgbClr val="000000"/>
                          </a:solidFill>
                          <a:effectLst/>
                          <a:latin typeface="Arial"/>
                        </a:rPr>
                        <a:t>Program (Funding Appropriation)</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a:solidFill>
                            <a:srgbClr val="000000"/>
                          </a:solidFill>
                          <a:effectLst/>
                          <a:latin typeface="Arial"/>
                        </a:rPr>
                        <a:t> </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a:solidFill>
                            <a:srgbClr val="000000"/>
                          </a:solidFill>
                          <a:effectLst/>
                          <a:latin typeface="Arial"/>
                        </a:rPr>
                        <a:t> </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a:solidFill>
                            <a:srgbClr val="000000"/>
                          </a:solidFill>
                          <a:effectLst/>
                          <a:latin typeface="Arial"/>
                        </a:rPr>
                        <a:t> </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a:solidFill>
                            <a:srgbClr val="000000"/>
                          </a:solidFill>
                          <a:effectLst/>
                          <a:latin typeface="Arial"/>
                        </a:rPr>
                        <a:t> </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a:solidFill>
                            <a:srgbClr val="000000"/>
                          </a:solidFill>
                          <a:effectLst/>
                          <a:latin typeface="Arial"/>
                        </a:rPr>
                        <a:t> </a:t>
                      </a:r>
                    </a:p>
                  </a:txBody>
                  <a:tcPr marL="9525" marR="857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24">
                <a:tc>
                  <a:txBody>
                    <a:bodyPr/>
                    <a:lstStyle/>
                    <a:p>
                      <a:pPr algn="l" rtl="0" fontAlgn="ctr"/>
                      <a:r>
                        <a:rPr lang="en-US" sz="900" b="1" i="0" u="none" strike="noStrike" dirty="0">
                          <a:solidFill>
                            <a:srgbClr val="000000"/>
                          </a:solidFill>
                          <a:effectLst/>
                          <a:latin typeface="Arial"/>
                        </a:rPr>
                        <a:t>A13.a. Environment &amp; Energy</a:t>
                      </a:r>
                    </a:p>
                  </a:txBody>
                  <a:tcPr marL="4286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12,516,735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12,774,125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12,911,592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13,157,362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13,282,874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11">
                <a:tc>
                  <a:txBody>
                    <a:bodyPr/>
                    <a:lstStyle/>
                    <a:p>
                      <a:pPr algn="l" rtl="0" fontAlgn="ctr"/>
                      <a:r>
                        <a:rPr lang="en-US" sz="1000" b="1" i="0" u="none" strike="noStrike" dirty="0" smtClean="0">
                          <a:solidFill>
                            <a:srgbClr val="000000"/>
                          </a:solidFill>
                          <a:effectLst/>
                          <a:latin typeface="Arial"/>
                        </a:rPr>
                        <a:t>  Base </a:t>
                      </a:r>
                      <a:r>
                        <a:rPr lang="en-US" sz="1000" b="1" i="0" u="none" strike="noStrike" dirty="0">
                          <a:solidFill>
                            <a:srgbClr val="000000"/>
                          </a:solidFill>
                          <a:effectLst/>
                          <a:latin typeface="Arial"/>
                        </a:rPr>
                        <a:t>Subtotal</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12,516,735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12,774,125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12,911,592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13,157,362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13,282,874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24">
                <a:tc>
                  <a:txBody>
                    <a:bodyPr/>
                    <a:lstStyle/>
                    <a:p>
                      <a:pPr algn="l" fontAlgn="t"/>
                      <a:r>
                        <a:rPr lang="en-US" sz="1800" b="0" i="0" u="none" strike="noStrike" dirty="0">
                          <a:solidFill>
                            <a:srgbClr val="000000"/>
                          </a:solidFill>
                          <a:effectLst/>
                          <a:latin typeface="Arial"/>
                        </a:rPr>
                        <a:t> </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11">
                <a:tc>
                  <a:txBody>
                    <a:bodyPr/>
                    <a:lstStyle/>
                    <a:p>
                      <a:pPr algn="l" rtl="0" fontAlgn="ctr"/>
                      <a:r>
                        <a:rPr lang="en-US" sz="1000" b="1" i="0" u="none" strike="noStrike" dirty="0" smtClean="0">
                          <a:solidFill>
                            <a:srgbClr val="000000"/>
                          </a:solidFill>
                          <a:effectLst/>
                          <a:latin typeface="Arial"/>
                        </a:rPr>
                        <a:t>  NextGen </a:t>
                      </a:r>
                      <a:r>
                        <a:rPr lang="en-US" sz="1000" b="1" i="0" u="none" strike="noStrike" dirty="0">
                          <a:solidFill>
                            <a:srgbClr val="000000"/>
                          </a:solidFill>
                          <a:effectLst/>
                          <a:latin typeface="Arial"/>
                        </a:rPr>
                        <a:t>Program (Funding Appropriation)</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911">
                <a:tc>
                  <a:txBody>
                    <a:bodyPr/>
                    <a:lstStyle/>
                    <a:p>
                      <a:pPr algn="l" rtl="0" fontAlgn="ctr"/>
                      <a:r>
                        <a:rPr lang="en-US" sz="900" b="1" i="0" u="none" strike="noStrike" dirty="0">
                          <a:solidFill>
                            <a:srgbClr val="000000"/>
                          </a:solidFill>
                          <a:effectLst/>
                          <a:latin typeface="Arial"/>
                        </a:rPr>
                        <a:t>A13.b. NextGen Environment &amp; Energy-Aircraft Technologies, Fuels and Metrics (R,E&amp;D)</a:t>
                      </a:r>
                    </a:p>
                  </a:txBody>
                  <a:tcPr marL="4286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25,417,945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26,003,980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26,428,017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27,010,857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27,431,607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24">
                <a:tc>
                  <a:txBody>
                    <a:bodyPr/>
                    <a:lstStyle/>
                    <a:p>
                      <a:pPr algn="l" rtl="0" fontAlgn="ctr"/>
                      <a:r>
                        <a:rPr lang="en-US" sz="900" b="1" i="0" u="none" strike="noStrike" dirty="0">
                          <a:solidFill>
                            <a:srgbClr val="008000"/>
                          </a:solidFill>
                          <a:effectLst/>
                          <a:latin typeface="Arial"/>
                        </a:rPr>
                        <a:t>Above Target Request</a:t>
                      </a:r>
                    </a:p>
                  </a:txBody>
                  <a:tcPr marL="4286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3,000,000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3,000,000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3,000,000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3,000,000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3,000,000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24">
                <a:tc>
                  <a:txBody>
                    <a:bodyPr/>
                    <a:lstStyle/>
                    <a:p>
                      <a:pPr algn="l" rtl="0" fontAlgn="ctr"/>
                      <a:r>
                        <a:rPr lang="en-US" sz="900" b="1" i="0" u="none" strike="noStrike" dirty="0">
                          <a:solidFill>
                            <a:srgbClr val="000000"/>
                          </a:solidFill>
                          <a:effectLst/>
                          <a:latin typeface="Arial"/>
                        </a:rPr>
                        <a:t>1A08D (F&amp;E) NextGen Environment Portfolio</a:t>
                      </a:r>
                    </a:p>
                  </a:txBody>
                  <a:tcPr marL="4286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smtClean="0">
                          <a:solidFill>
                            <a:srgbClr val="000000"/>
                          </a:solidFill>
                          <a:effectLst/>
                          <a:latin typeface="Arial"/>
                        </a:rPr>
                        <a:t> </a:t>
                      </a:r>
                      <a:r>
                        <a:rPr lang="en-US" sz="1000" b="1"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11">
                <a:tc>
                  <a:txBody>
                    <a:bodyPr/>
                    <a:lstStyle/>
                    <a:p>
                      <a:pPr algn="l" rtl="0" fontAlgn="ctr"/>
                      <a:r>
                        <a:rPr lang="en-US" sz="1000" b="1" i="0" u="none" strike="noStrike" dirty="0" smtClean="0">
                          <a:solidFill>
                            <a:srgbClr val="000000"/>
                          </a:solidFill>
                          <a:effectLst/>
                          <a:latin typeface="Arial"/>
                        </a:rPr>
                        <a:t>  NextGen </a:t>
                      </a:r>
                      <a:r>
                        <a:rPr lang="en-US" sz="1000" b="1" i="0" u="none" strike="noStrike" dirty="0">
                          <a:solidFill>
                            <a:srgbClr val="000000"/>
                          </a:solidFill>
                          <a:effectLst/>
                          <a:latin typeface="Arial"/>
                        </a:rPr>
                        <a:t>Subtotal</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25,417,945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26,003,980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26,428,017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27,010,857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27,431,607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11">
                <a:tc>
                  <a:txBody>
                    <a:bodyPr/>
                    <a:lstStyle/>
                    <a:p>
                      <a:pPr algn="l" rtl="0" fontAlgn="ctr"/>
                      <a:r>
                        <a:rPr lang="en-US" sz="1000" b="1" i="0" u="none" strike="noStrike" dirty="0">
                          <a:solidFill>
                            <a:srgbClr val="008000"/>
                          </a:solidFill>
                          <a:effectLst/>
                          <a:latin typeface="Arial"/>
                        </a:rPr>
                        <a:t>With Above Target Request</a:t>
                      </a:r>
                    </a:p>
                  </a:txBody>
                  <a:tcPr marL="4286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28,417,945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29,003,980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29,428,017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30,010,857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30,431,607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1">
                <a:tc>
                  <a:txBody>
                    <a:bodyPr/>
                    <a:lstStyle/>
                    <a:p>
                      <a:pPr algn="l" fontAlgn="t"/>
                      <a:r>
                        <a:rPr lang="en-US" sz="1800" b="0" i="0" u="none" strike="noStrike" dirty="0">
                          <a:solidFill>
                            <a:srgbClr val="000000"/>
                          </a:solidFill>
                          <a:effectLst/>
                          <a:latin typeface="Arial"/>
                        </a:rPr>
                        <a:t> </a:t>
                      </a:r>
                    </a:p>
                  </a:txBody>
                  <a:tcPr marL="9525" marR="9525" marT="9525"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ctr"/>
                      <a:r>
                        <a:rPr lang="en-US" sz="1800" b="0" i="0" u="none" strike="noStrike" dirty="0">
                          <a:solidFill>
                            <a:srgbClr val="000000"/>
                          </a:solidFill>
                          <a:effectLst/>
                          <a:latin typeface="Arial"/>
                        </a:rPr>
                        <a:t> </a:t>
                      </a: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91">
                <a:tc>
                  <a:txBody>
                    <a:bodyPr/>
                    <a:lstStyle/>
                    <a:p>
                      <a:pPr algn="l" rtl="0" fontAlgn="ctr"/>
                      <a:r>
                        <a:rPr lang="en-US" sz="1400" b="1" i="0" u="none" strike="noStrike" dirty="0" smtClean="0">
                          <a:solidFill>
                            <a:srgbClr val="000000"/>
                          </a:solidFill>
                          <a:effectLst/>
                          <a:latin typeface="Arial"/>
                        </a:rPr>
                        <a:t>  PPT </a:t>
                      </a:r>
                      <a:r>
                        <a:rPr lang="en-US" sz="1400" b="1" i="0" u="none" strike="noStrike" dirty="0">
                          <a:solidFill>
                            <a:srgbClr val="000000"/>
                          </a:solidFill>
                          <a:effectLst/>
                          <a:latin typeface="Arial"/>
                        </a:rPr>
                        <a:t>Total</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37,934,679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38,778,105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39,339,610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40,168,219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0000"/>
                          </a:solidFill>
                          <a:effectLst/>
                          <a:latin typeface="Arial"/>
                        </a:rPr>
                        <a:t>40,714,480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90">
                <a:tc>
                  <a:txBody>
                    <a:bodyPr/>
                    <a:lstStyle/>
                    <a:p>
                      <a:pPr algn="l" rtl="0" fontAlgn="ctr"/>
                      <a:r>
                        <a:rPr lang="en-US" sz="1000" b="1" i="0" u="none" strike="noStrike">
                          <a:solidFill>
                            <a:srgbClr val="008000"/>
                          </a:solidFill>
                          <a:effectLst/>
                          <a:latin typeface="Arial"/>
                        </a:rPr>
                        <a:t>With Above Target Request</a:t>
                      </a:r>
                    </a:p>
                  </a:txBody>
                  <a:tcPr marL="4286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40,934,679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41,778,105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42,339,610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43,168,219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smtClean="0">
                          <a:solidFill>
                            <a:srgbClr val="008000"/>
                          </a:solidFill>
                          <a:effectLst/>
                          <a:latin typeface="Arial"/>
                        </a:rPr>
                        <a:t>43,714,480 </a:t>
                      </a:r>
                      <a:endParaRPr lang="en-US" sz="1000" b="1" i="0" u="none" strike="noStrike" dirty="0">
                        <a:solidFill>
                          <a:srgbClr val="008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800" indent="-285692" eaLnBrk="0" hangingPunct="0">
              <a:defRPr sz="2400">
                <a:solidFill>
                  <a:schemeClr val="tx1"/>
                </a:solidFill>
                <a:latin typeface="Arial" charset="0"/>
              </a:defRPr>
            </a:lvl2pPr>
            <a:lvl3pPr marL="1142769" indent="-228554" eaLnBrk="0" hangingPunct="0">
              <a:defRPr sz="2400">
                <a:solidFill>
                  <a:schemeClr val="tx1"/>
                </a:solidFill>
                <a:latin typeface="Arial" charset="0"/>
              </a:defRPr>
            </a:lvl3pPr>
            <a:lvl4pPr marL="1599878" indent="-228554" eaLnBrk="0" hangingPunct="0">
              <a:defRPr sz="2400">
                <a:solidFill>
                  <a:schemeClr val="tx1"/>
                </a:solidFill>
                <a:latin typeface="Arial" charset="0"/>
              </a:defRPr>
            </a:lvl4pPr>
            <a:lvl5pPr marL="2056984" indent="-228554" eaLnBrk="0" hangingPunct="0">
              <a:defRPr sz="2400">
                <a:solidFill>
                  <a:schemeClr val="tx1"/>
                </a:solidFill>
                <a:latin typeface="Arial" charset="0"/>
              </a:defRPr>
            </a:lvl5pPr>
            <a:lvl6pPr marL="2514092" indent="-228554" eaLnBrk="0" fontAlgn="base" hangingPunct="0">
              <a:spcBef>
                <a:spcPct val="50000"/>
              </a:spcBef>
              <a:spcAft>
                <a:spcPct val="0"/>
              </a:spcAft>
              <a:buChar char="•"/>
              <a:defRPr sz="2400">
                <a:solidFill>
                  <a:schemeClr val="tx1"/>
                </a:solidFill>
                <a:latin typeface="Arial" charset="0"/>
              </a:defRPr>
            </a:lvl6pPr>
            <a:lvl7pPr marL="2971200" indent="-228554" eaLnBrk="0" fontAlgn="base" hangingPunct="0">
              <a:spcBef>
                <a:spcPct val="50000"/>
              </a:spcBef>
              <a:spcAft>
                <a:spcPct val="0"/>
              </a:spcAft>
              <a:buChar char="•"/>
              <a:defRPr sz="2400">
                <a:solidFill>
                  <a:schemeClr val="tx1"/>
                </a:solidFill>
                <a:latin typeface="Arial" charset="0"/>
              </a:defRPr>
            </a:lvl7pPr>
            <a:lvl8pPr marL="3428308" indent="-228554" eaLnBrk="0" fontAlgn="base" hangingPunct="0">
              <a:spcBef>
                <a:spcPct val="50000"/>
              </a:spcBef>
              <a:spcAft>
                <a:spcPct val="0"/>
              </a:spcAft>
              <a:buChar char="•"/>
              <a:defRPr sz="2400">
                <a:solidFill>
                  <a:schemeClr val="tx1"/>
                </a:solidFill>
                <a:latin typeface="Arial" charset="0"/>
              </a:defRPr>
            </a:lvl8pPr>
            <a:lvl9pPr marL="3885415" indent="-228554" eaLnBrk="0" fontAlgn="base" hangingPunct="0">
              <a:spcBef>
                <a:spcPct val="50000"/>
              </a:spcBef>
              <a:spcAft>
                <a:spcPct val="0"/>
              </a:spcAft>
              <a:buChar char="•"/>
              <a:defRPr sz="2400">
                <a:solidFill>
                  <a:schemeClr val="tx1"/>
                </a:solidFill>
                <a:latin typeface="Arial" charset="0"/>
              </a:defRPr>
            </a:lvl9pPr>
          </a:lstStyle>
          <a:p>
            <a:pPr algn="r" eaLnBrk="1" hangingPunct="1">
              <a:buNone/>
            </a:pPr>
            <a:fld id="{B1C6B998-0A5D-4C92-A836-3DA03D7C074A}" type="slidenum">
              <a:rPr lang="en-US" sz="1400">
                <a:solidFill>
                  <a:srgbClr val="FFFFFF"/>
                </a:solidFill>
              </a:rPr>
              <a:pPr algn="r" eaLnBrk="1" hangingPunct="1">
                <a:buNone/>
              </a:pPr>
              <a:t>15</a:t>
            </a:fld>
            <a:endParaRPr lang="en-US" sz="1400">
              <a:solidFill>
                <a:srgbClr val="FFFFFF"/>
              </a:solidFill>
            </a:endParaRPr>
          </a:p>
        </p:txBody>
      </p:sp>
    </p:spTree>
    <p:extLst>
      <p:ext uri="{BB962C8B-B14F-4D97-AF65-F5344CB8AC3E}">
        <p14:creationId xmlns:p14="http://schemas.microsoft.com/office/powerpoint/2010/main" val="871457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1"/>
          <p:cNvSpPr>
            <a:spLocks noChangeArrowheads="1"/>
          </p:cNvSpPr>
          <p:nvPr/>
        </p:nvSpPr>
        <p:spPr bwMode="auto">
          <a:xfrm>
            <a:off x="4572000" y="1066800"/>
            <a:ext cx="4495800" cy="4075454"/>
          </a:xfrm>
          <a:prstGeom prst="rect">
            <a:avLst/>
          </a:prstGeom>
          <a:noFill/>
          <a:ln>
            <a:noFill/>
          </a:ln>
          <a:effectLst/>
        </p:spPr>
        <p:txBody>
          <a:bodyPr wrap="square" lIns="91422" tIns="45710" rIns="91422" bIns="45710">
            <a:spAutoFit/>
          </a:bodyPr>
          <a:lstStyle/>
          <a:p>
            <a:pPr marL="226967" indent="-226967">
              <a:spcBef>
                <a:spcPts val="720"/>
              </a:spcBef>
              <a:defRPr/>
            </a:pPr>
            <a:r>
              <a:rPr lang="en-US" sz="1200" dirty="0"/>
              <a:t>By 2018, advance air quality modeling capabilities to capture global impacts of aviation </a:t>
            </a:r>
            <a:r>
              <a:rPr lang="en-US" sz="1200" dirty="0" smtClean="0"/>
              <a:t>emissions to inform decision-making and enable solution development.</a:t>
            </a:r>
            <a:endParaRPr lang="en-US" sz="1200" dirty="0"/>
          </a:p>
          <a:p>
            <a:pPr marL="226967" indent="-226967">
              <a:spcBef>
                <a:spcPts val="720"/>
              </a:spcBef>
              <a:defRPr/>
            </a:pPr>
            <a:r>
              <a:rPr lang="en-US" sz="1200" dirty="0" smtClean="0"/>
              <a:t>By </a:t>
            </a:r>
            <a:r>
              <a:rPr lang="en-US" sz="1200" dirty="0"/>
              <a:t>2018, release Aviation Environmental Design Tool (AEDT) Version 3 with improved </a:t>
            </a:r>
            <a:r>
              <a:rPr lang="en-US" sz="1200" dirty="0" smtClean="0"/>
              <a:t>noise, emissions</a:t>
            </a:r>
            <a:r>
              <a:rPr lang="en-US" sz="1200" dirty="0"/>
              <a:t>, and fuel burn estimation methodologies.</a:t>
            </a:r>
          </a:p>
          <a:p>
            <a:pPr marL="226967" indent="-226967">
              <a:spcBef>
                <a:spcPts val="720"/>
              </a:spcBef>
              <a:defRPr/>
            </a:pPr>
            <a:r>
              <a:rPr lang="en-US" sz="1200" dirty="0" smtClean="0"/>
              <a:t>By </a:t>
            </a:r>
            <a:r>
              <a:rPr lang="en-US" sz="1200" dirty="0"/>
              <a:t>2019, explore </a:t>
            </a:r>
            <a:r>
              <a:rPr lang="en-US" sz="1200" dirty="0" smtClean="0"/>
              <a:t>metrics </a:t>
            </a:r>
            <a:r>
              <a:rPr lang="en-US" sz="1200" dirty="0"/>
              <a:t>for community exposure to aircraft noise.</a:t>
            </a:r>
          </a:p>
          <a:p>
            <a:pPr marL="226967" indent="-226967">
              <a:spcBef>
                <a:spcPts val="720"/>
              </a:spcBef>
              <a:defRPr/>
            </a:pPr>
            <a:r>
              <a:rPr lang="en-US" sz="1200" dirty="0" smtClean="0"/>
              <a:t>By </a:t>
            </a:r>
            <a:r>
              <a:rPr lang="en-US" sz="1200" dirty="0"/>
              <a:t>2019, develop improved analytical tool and methodologies for cost-benefit analysis of </a:t>
            </a:r>
            <a:r>
              <a:rPr lang="en-US" sz="1200" dirty="0" smtClean="0"/>
              <a:t>both domestic </a:t>
            </a:r>
            <a:r>
              <a:rPr lang="en-US" sz="1200" dirty="0"/>
              <a:t>and international policy options and scenarios.</a:t>
            </a:r>
          </a:p>
          <a:p>
            <a:pPr marL="226967" indent="-226967">
              <a:spcBef>
                <a:spcPts val="720"/>
              </a:spcBef>
              <a:defRPr/>
            </a:pPr>
            <a:r>
              <a:rPr lang="en-US" sz="1200" dirty="0" smtClean="0"/>
              <a:t>By </a:t>
            </a:r>
            <a:r>
              <a:rPr lang="en-US" sz="1200" dirty="0"/>
              <a:t>2019, complete analyses to support the development of </a:t>
            </a:r>
            <a:r>
              <a:rPr lang="en-US" sz="1200" dirty="0" smtClean="0"/>
              <a:t>engine </a:t>
            </a:r>
            <a:r>
              <a:rPr lang="en-US" sz="1200" dirty="0"/>
              <a:t>exhaust </a:t>
            </a:r>
            <a:r>
              <a:rPr lang="en-US" sz="1200" dirty="0" smtClean="0"/>
              <a:t>particulate matter </a:t>
            </a:r>
            <a:r>
              <a:rPr lang="en-US" sz="1200" dirty="0"/>
              <a:t>standard in ICAO CAEP.</a:t>
            </a:r>
          </a:p>
          <a:p>
            <a:pPr marL="226967" indent="-226967">
              <a:spcBef>
                <a:spcPts val="720"/>
              </a:spcBef>
              <a:defRPr/>
            </a:pPr>
            <a:r>
              <a:rPr lang="en-US" sz="1200" dirty="0" smtClean="0"/>
              <a:t>By </a:t>
            </a:r>
            <a:r>
              <a:rPr lang="en-US" sz="1200" dirty="0"/>
              <a:t>2019, complete analyses to inform the development </a:t>
            </a:r>
            <a:r>
              <a:rPr lang="en-US" sz="1200" dirty="0" smtClean="0"/>
              <a:t>of </a:t>
            </a:r>
            <a:r>
              <a:rPr lang="en-US" sz="1200" dirty="0"/>
              <a:t>global market based measure </a:t>
            </a:r>
            <a:r>
              <a:rPr lang="en-US" sz="1200" dirty="0" smtClean="0"/>
              <a:t>for international </a:t>
            </a:r>
            <a:r>
              <a:rPr lang="en-US" sz="1200" dirty="0"/>
              <a:t>aviation</a:t>
            </a:r>
            <a:r>
              <a:rPr lang="en-US" sz="1200" dirty="0" smtClean="0"/>
              <a:t>.</a:t>
            </a:r>
          </a:p>
          <a:p>
            <a:pPr marL="226967" indent="-226967">
              <a:spcBef>
                <a:spcPts val="720"/>
              </a:spcBef>
              <a:defRPr/>
            </a:pPr>
            <a:r>
              <a:rPr lang="en-US" sz="1200" dirty="0"/>
              <a:t>By 2020, </a:t>
            </a:r>
            <a:r>
              <a:rPr lang="en-US" sz="1200" dirty="0" smtClean="0"/>
              <a:t>develop enhanced </a:t>
            </a:r>
            <a:r>
              <a:rPr lang="en-US" sz="1200" dirty="0"/>
              <a:t>methodology for estimation of aviation contribution to climate change</a:t>
            </a:r>
          </a:p>
          <a:p>
            <a:pPr marL="226967" indent="-226967">
              <a:spcBef>
                <a:spcPts val="720"/>
              </a:spcBef>
              <a:defRPr/>
            </a:pPr>
            <a:endParaRPr lang="en-US" sz="1400" dirty="0"/>
          </a:p>
        </p:txBody>
      </p:sp>
      <p:sp>
        <p:nvSpPr>
          <p:cNvPr id="10243" name="Rectangle 2"/>
          <p:cNvSpPr>
            <a:spLocks noGrp="1" noChangeArrowheads="1"/>
          </p:cNvSpPr>
          <p:nvPr>
            <p:ph type="title"/>
          </p:nvPr>
        </p:nvSpPr>
        <p:spPr>
          <a:xfrm>
            <a:off x="428625" y="76200"/>
            <a:ext cx="8472488" cy="609600"/>
          </a:xfrm>
        </p:spPr>
        <p:txBody>
          <a:bodyPr/>
          <a:lstStyle/>
          <a:p>
            <a:pPr algn="ctr" eaLnBrk="1" hangingPunct="1"/>
            <a:r>
              <a:rPr lang="en-US" sz="2400" dirty="0"/>
              <a:t>Core RE&amp;D Program (A13.a) - Environment &amp; Energy</a:t>
            </a:r>
          </a:p>
        </p:txBody>
      </p:sp>
      <p:sp>
        <p:nvSpPr>
          <p:cNvPr id="19" name="Rectangle 3"/>
          <p:cNvSpPr>
            <a:spLocks noChangeArrowheads="1"/>
          </p:cNvSpPr>
          <p:nvPr/>
        </p:nvSpPr>
        <p:spPr bwMode="auto">
          <a:xfrm>
            <a:off x="0" y="3086100"/>
            <a:ext cx="449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pPr algn="ctr">
              <a:spcBef>
                <a:spcPct val="20000"/>
              </a:spcBef>
              <a:buFontTx/>
              <a:buNone/>
            </a:pPr>
            <a:r>
              <a:rPr lang="en-US" sz="1800" b="1" u="sng" dirty="0"/>
              <a:t>FY </a:t>
            </a:r>
            <a:r>
              <a:rPr lang="en-US" sz="1800" b="1" u="sng" dirty="0" smtClean="0"/>
              <a:t>2018 </a:t>
            </a:r>
            <a:r>
              <a:rPr lang="en-US" sz="1800" b="1" u="sng" dirty="0"/>
              <a:t>Milestones</a:t>
            </a:r>
          </a:p>
        </p:txBody>
      </p:sp>
      <p:sp>
        <p:nvSpPr>
          <p:cNvPr id="20" name="Rectangle 6"/>
          <p:cNvSpPr>
            <a:spLocks noChangeArrowheads="1"/>
          </p:cNvSpPr>
          <p:nvPr/>
        </p:nvSpPr>
        <p:spPr bwMode="auto">
          <a:xfrm>
            <a:off x="4495800" y="4838700"/>
            <a:ext cx="4648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pPr algn="ctr">
              <a:spcBef>
                <a:spcPct val="20000"/>
              </a:spcBef>
              <a:buFontTx/>
              <a:buNone/>
            </a:pPr>
            <a:r>
              <a:rPr lang="en-US" sz="1800" b="1" u="sng" dirty="0"/>
              <a:t>Out Year Funding Requirements</a:t>
            </a:r>
            <a:r>
              <a:rPr lang="en-US" sz="1800" dirty="0"/>
              <a:t> </a:t>
            </a:r>
            <a:endParaRPr lang="en-US" sz="1800" b="1" dirty="0"/>
          </a:p>
        </p:txBody>
      </p:sp>
      <p:sp>
        <p:nvSpPr>
          <p:cNvPr id="21" name="Line 7"/>
          <p:cNvSpPr>
            <a:spLocks noChangeShapeType="1"/>
          </p:cNvSpPr>
          <p:nvPr/>
        </p:nvSpPr>
        <p:spPr bwMode="auto">
          <a:xfrm>
            <a:off x="4495800" y="838200"/>
            <a:ext cx="0" cy="518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endParaRPr lang="en-US"/>
          </a:p>
        </p:txBody>
      </p:sp>
      <p:sp>
        <p:nvSpPr>
          <p:cNvPr id="22" name="Line 8"/>
          <p:cNvSpPr>
            <a:spLocks noChangeShapeType="1"/>
          </p:cNvSpPr>
          <p:nvPr/>
        </p:nvSpPr>
        <p:spPr bwMode="auto">
          <a:xfrm>
            <a:off x="0" y="29718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endParaRPr lang="en-US"/>
          </a:p>
        </p:txBody>
      </p:sp>
      <p:sp>
        <p:nvSpPr>
          <p:cNvPr id="23" name="Rectangle 22"/>
          <p:cNvSpPr>
            <a:spLocks noChangeArrowheads="1"/>
          </p:cNvSpPr>
          <p:nvPr/>
        </p:nvSpPr>
        <p:spPr bwMode="auto">
          <a:xfrm>
            <a:off x="0" y="3429002"/>
            <a:ext cx="4419600" cy="258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2" tIns="45710" rIns="91422" bIns="45710">
            <a:spAutoFit/>
          </a:bodyPr>
          <a:lstStyle/>
          <a:p>
            <a:pPr marL="226967" indent="-226967"/>
            <a:r>
              <a:rPr lang="en-US" sz="1200" dirty="0" smtClean="0"/>
              <a:t>Advance </a:t>
            </a:r>
            <a:r>
              <a:rPr lang="en-US" sz="1200" dirty="0"/>
              <a:t>the understanding of noise impacts on social welfare and health.</a:t>
            </a:r>
          </a:p>
          <a:p>
            <a:pPr marL="226967" indent="-226967"/>
            <a:r>
              <a:rPr lang="en-US" sz="1200" dirty="0" smtClean="0"/>
              <a:t>Improve </a:t>
            </a:r>
            <a:r>
              <a:rPr lang="en-US" sz="1200" dirty="0"/>
              <a:t>ability to model the air quality </a:t>
            </a:r>
            <a:r>
              <a:rPr lang="en-US" sz="1200" dirty="0" smtClean="0"/>
              <a:t>and climate impacts </a:t>
            </a:r>
            <a:r>
              <a:rPr lang="en-US" sz="1200" dirty="0"/>
              <a:t>of aviation </a:t>
            </a:r>
            <a:r>
              <a:rPr lang="en-US" sz="1200" dirty="0" smtClean="0"/>
              <a:t>emissions.</a:t>
            </a:r>
            <a:endParaRPr lang="en-US" sz="1200" dirty="0"/>
          </a:p>
          <a:p>
            <a:pPr marL="226967" indent="-226967"/>
            <a:r>
              <a:rPr lang="en-US" sz="1200" dirty="0" smtClean="0"/>
              <a:t>Enhance </a:t>
            </a:r>
            <a:r>
              <a:rPr lang="en-US" sz="1200" dirty="0"/>
              <a:t>the aviation environmental tool suite to improve its ability to calculate </a:t>
            </a:r>
            <a:r>
              <a:rPr lang="en-US" sz="1200" dirty="0" smtClean="0"/>
              <a:t>environmental consequences </a:t>
            </a:r>
            <a:r>
              <a:rPr lang="en-US" sz="1200" dirty="0"/>
              <a:t>and impacts of aviation.</a:t>
            </a:r>
          </a:p>
          <a:p>
            <a:pPr marL="226967" indent="-226967"/>
            <a:r>
              <a:rPr lang="en-US" sz="1200" dirty="0" smtClean="0"/>
              <a:t>Analyze </a:t>
            </a:r>
            <a:r>
              <a:rPr lang="en-US" sz="1200" dirty="0"/>
              <a:t>mitigation options for reducing environmental impacts including policy measures </a:t>
            </a:r>
            <a:r>
              <a:rPr lang="en-US" sz="1200" dirty="0" smtClean="0"/>
              <a:t>and standards </a:t>
            </a:r>
            <a:r>
              <a:rPr lang="en-US" sz="1200" dirty="0"/>
              <a:t>being developed at the International Civil Aviation Organization Committee on </a:t>
            </a:r>
            <a:r>
              <a:rPr lang="en-US" sz="1200" dirty="0" smtClean="0"/>
              <a:t>aviation environmental </a:t>
            </a:r>
            <a:r>
              <a:rPr lang="en-US" sz="1200" dirty="0"/>
              <a:t>protection (ICAO CAEP).</a:t>
            </a:r>
          </a:p>
        </p:txBody>
      </p:sp>
      <p:graphicFrame>
        <p:nvGraphicFramePr>
          <p:cNvPr id="27" name="Group 171"/>
          <p:cNvGraphicFramePr>
            <a:graphicFrameLocks noGrp="1"/>
          </p:cNvGraphicFramePr>
          <p:nvPr>
            <p:ph idx="1"/>
            <p:extLst>
              <p:ext uri="{D42A27DB-BD31-4B8C-83A1-F6EECF244321}">
                <p14:modId xmlns:p14="http://schemas.microsoft.com/office/powerpoint/2010/main" val="2367648289"/>
              </p:ext>
            </p:extLst>
          </p:nvPr>
        </p:nvGraphicFramePr>
        <p:xfrm>
          <a:off x="4572002" y="5227592"/>
          <a:ext cx="4479925" cy="639808"/>
        </p:xfrm>
        <a:graphic>
          <a:graphicData uri="http://schemas.openxmlformats.org/drawingml/2006/table">
            <a:tbl>
              <a:tblPr/>
              <a:tblGrid>
                <a:gridCol w="1020763"/>
                <a:gridCol w="676275"/>
                <a:gridCol w="671512"/>
                <a:gridCol w="676275"/>
                <a:gridCol w="752475"/>
                <a:gridCol w="682625"/>
              </a:tblGrid>
              <a:tr h="2437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2018</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2019</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2020</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2021</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2022</a:t>
                      </a:r>
                    </a:p>
                  </a:txBody>
                  <a:tcPr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Funding Target ($000)</a:t>
                      </a:r>
                    </a:p>
                  </a:txBody>
                  <a:tcPr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smtClean="0">
                          <a:solidFill>
                            <a:srgbClr val="000000"/>
                          </a:solidFill>
                          <a:effectLst/>
                          <a:latin typeface="Arial"/>
                        </a:rPr>
                        <a:t>12,517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smtClean="0">
                          <a:solidFill>
                            <a:srgbClr val="000000"/>
                          </a:solidFill>
                          <a:effectLst/>
                          <a:latin typeface="Arial"/>
                        </a:rPr>
                        <a:t>12,774</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smtClean="0">
                          <a:solidFill>
                            <a:srgbClr val="000000"/>
                          </a:solidFill>
                          <a:effectLst/>
                          <a:latin typeface="Arial"/>
                        </a:rPr>
                        <a:t>12,912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smtClean="0">
                          <a:solidFill>
                            <a:srgbClr val="000000"/>
                          </a:solidFill>
                          <a:effectLst/>
                          <a:latin typeface="Arial"/>
                        </a:rPr>
                        <a:t>13,157</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smtClean="0">
                          <a:solidFill>
                            <a:srgbClr val="000000"/>
                          </a:solidFill>
                          <a:effectLst/>
                          <a:latin typeface="Arial"/>
                        </a:rPr>
                        <a:t>13,283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 name="Rectangle 4"/>
          <p:cNvSpPr>
            <a:spLocks noChangeArrowheads="1"/>
          </p:cNvSpPr>
          <p:nvPr/>
        </p:nvSpPr>
        <p:spPr bwMode="auto">
          <a:xfrm>
            <a:off x="4495800" y="762000"/>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pPr algn="ctr">
              <a:spcBef>
                <a:spcPct val="20000"/>
              </a:spcBef>
              <a:buFontTx/>
              <a:buNone/>
            </a:pPr>
            <a:r>
              <a:rPr lang="en-US" sz="1800" b="1" u="sng" dirty="0"/>
              <a:t>Research Goals</a:t>
            </a:r>
          </a:p>
        </p:txBody>
      </p:sp>
      <p:sp>
        <p:nvSpPr>
          <p:cNvPr id="32" name="Rectangle 27"/>
          <p:cNvSpPr>
            <a:spLocks noChangeArrowheads="1"/>
          </p:cNvSpPr>
          <p:nvPr/>
        </p:nvSpPr>
        <p:spPr bwMode="auto">
          <a:xfrm>
            <a:off x="0" y="1682859"/>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pPr algn="ctr">
              <a:spcBef>
                <a:spcPct val="20000"/>
              </a:spcBef>
              <a:buFontTx/>
              <a:buNone/>
            </a:pPr>
            <a:r>
              <a:rPr lang="en-US" sz="1800" b="1" u="sng" dirty="0"/>
              <a:t>Need</a:t>
            </a:r>
          </a:p>
        </p:txBody>
      </p:sp>
      <p:sp>
        <p:nvSpPr>
          <p:cNvPr id="33" name="Rectangle 28"/>
          <p:cNvSpPr>
            <a:spLocks noChangeArrowheads="1"/>
          </p:cNvSpPr>
          <p:nvPr/>
        </p:nvSpPr>
        <p:spPr bwMode="auto">
          <a:xfrm>
            <a:off x="0" y="1987661"/>
            <a:ext cx="4419600" cy="90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2" tIns="45710" rIns="91422" bIns="45710">
            <a:spAutoFit/>
          </a:bodyPr>
          <a:lstStyle/>
          <a:p>
            <a:pPr marL="226967" indent="-226967">
              <a:spcBef>
                <a:spcPts val="300"/>
              </a:spcBef>
            </a:pPr>
            <a:r>
              <a:rPr lang="en-US" sz="1200" dirty="0"/>
              <a:t>Characterize environmental and energy challenges</a:t>
            </a:r>
          </a:p>
          <a:p>
            <a:pPr marL="226967" indent="-226967">
              <a:spcBef>
                <a:spcPts val="300"/>
              </a:spcBef>
            </a:pPr>
            <a:r>
              <a:rPr lang="en-US" sz="1200" dirty="0"/>
              <a:t>Develop and implement mitigation solutions</a:t>
            </a:r>
          </a:p>
          <a:p>
            <a:pPr marL="226967" indent="-226967">
              <a:spcBef>
                <a:spcPts val="300"/>
              </a:spcBef>
            </a:pPr>
            <a:r>
              <a:rPr lang="en-US" sz="1200" dirty="0"/>
              <a:t>Enhance international leadership on environment and energy matters</a:t>
            </a:r>
          </a:p>
        </p:txBody>
      </p:sp>
      <p:sp>
        <p:nvSpPr>
          <p:cNvPr id="34" name="Rectangle 5"/>
          <p:cNvSpPr>
            <a:spLocks noChangeArrowheads="1"/>
          </p:cNvSpPr>
          <p:nvPr/>
        </p:nvSpPr>
        <p:spPr bwMode="auto">
          <a:xfrm>
            <a:off x="0" y="762000"/>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pPr algn="ctr">
              <a:spcBef>
                <a:spcPct val="20000"/>
              </a:spcBef>
              <a:buFontTx/>
              <a:buNone/>
            </a:pPr>
            <a:r>
              <a:rPr lang="en-US" sz="1800" b="1" u="sng" dirty="0"/>
              <a:t>FAA Strategic Plan</a:t>
            </a:r>
          </a:p>
        </p:txBody>
      </p:sp>
      <p:sp>
        <p:nvSpPr>
          <p:cNvPr id="35" name="Rectangle 20"/>
          <p:cNvSpPr>
            <a:spLocks noChangeArrowheads="1"/>
          </p:cNvSpPr>
          <p:nvPr/>
        </p:nvSpPr>
        <p:spPr bwMode="auto">
          <a:xfrm>
            <a:off x="0" y="1112839"/>
            <a:ext cx="4419600" cy="50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2" tIns="45710" rIns="91422" bIns="45710">
            <a:spAutoFit/>
          </a:bodyPr>
          <a:lstStyle/>
          <a:p>
            <a:pPr marL="226967" indent="-226967">
              <a:spcBef>
                <a:spcPts val="300"/>
              </a:spcBef>
            </a:pPr>
            <a:r>
              <a:rPr lang="en-US" sz="1200" dirty="0"/>
              <a:t>Deliver Benefits Through Technology and Infrastructure</a:t>
            </a:r>
          </a:p>
          <a:p>
            <a:pPr marL="226967" indent="-226967">
              <a:spcBef>
                <a:spcPts val="300"/>
              </a:spcBef>
            </a:pPr>
            <a:r>
              <a:rPr lang="en-US" sz="1200" dirty="0"/>
              <a:t>Enhance global leadership</a:t>
            </a:r>
          </a:p>
        </p:txBody>
      </p:sp>
      <p:sp>
        <p:nvSpPr>
          <p:cNvPr id="16"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800" indent="-285692" eaLnBrk="0" hangingPunct="0">
              <a:defRPr sz="2400">
                <a:solidFill>
                  <a:schemeClr val="tx1"/>
                </a:solidFill>
                <a:latin typeface="Arial" charset="0"/>
              </a:defRPr>
            </a:lvl2pPr>
            <a:lvl3pPr marL="1142769" indent="-228554" eaLnBrk="0" hangingPunct="0">
              <a:defRPr sz="2400">
                <a:solidFill>
                  <a:schemeClr val="tx1"/>
                </a:solidFill>
                <a:latin typeface="Arial" charset="0"/>
              </a:defRPr>
            </a:lvl3pPr>
            <a:lvl4pPr marL="1599878" indent="-228554" eaLnBrk="0" hangingPunct="0">
              <a:defRPr sz="2400">
                <a:solidFill>
                  <a:schemeClr val="tx1"/>
                </a:solidFill>
                <a:latin typeface="Arial" charset="0"/>
              </a:defRPr>
            </a:lvl4pPr>
            <a:lvl5pPr marL="2056984" indent="-228554" eaLnBrk="0" hangingPunct="0">
              <a:defRPr sz="2400">
                <a:solidFill>
                  <a:schemeClr val="tx1"/>
                </a:solidFill>
                <a:latin typeface="Arial" charset="0"/>
              </a:defRPr>
            </a:lvl5pPr>
            <a:lvl6pPr marL="2514092" indent="-228554" eaLnBrk="0" fontAlgn="base" hangingPunct="0">
              <a:spcBef>
                <a:spcPct val="50000"/>
              </a:spcBef>
              <a:spcAft>
                <a:spcPct val="0"/>
              </a:spcAft>
              <a:buChar char="•"/>
              <a:defRPr sz="2400">
                <a:solidFill>
                  <a:schemeClr val="tx1"/>
                </a:solidFill>
                <a:latin typeface="Arial" charset="0"/>
              </a:defRPr>
            </a:lvl6pPr>
            <a:lvl7pPr marL="2971200" indent="-228554" eaLnBrk="0" fontAlgn="base" hangingPunct="0">
              <a:spcBef>
                <a:spcPct val="50000"/>
              </a:spcBef>
              <a:spcAft>
                <a:spcPct val="0"/>
              </a:spcAft>
              <a:buChar char="•"/>
              <a:defRPr sz="2400">
                <a:solidFill>
                  <a:schemeClr val="tx1"/>
                </a:solidFill>
                <a:latin typeface="Arial" charset="0"/>
              </a:defRPr>
            </a:lvl7pPr>
            <a:lvl8pPr marL="3428308" indent="-228554" eaLnBrk="0" fontAlgn="base" hangingPunct="0">
              <a:spcBef>
                <a:spcPct val="50000"/>
              </a:spcBef>
              <a:spcAft>
                <a:spcPct val="0"/>
              </a:spcAft>
              <a:buChar char="•"/>
              <a:defRPr sz="2400">
                <a:solidFill>
                  <a:schemeClr val="tx1"/>
                </a:solidFill>
                <a:latin typeface="Arial" charset="0"/>
              </a:defRPr>
            </a:lvl8pPr>
            <a:lvl9pPr marL="3885415" indent="-228554" eaLnBrk="0" fontAlgn="base" hangingPunct="0">
              <a:spcBef>
                <a:spcPct val="50000"/>
              </a:spcBef>
              <a:spcAft>
                <a:spcPct val="0"/>
              </a:spcAft>
              <a:buChar char="•"/>
              <a:defRPr sz="2400">
                <a:solidFill>
                  <a:schemeClr val="tx1"/>
                </a:solidFill>
                <a:latin typeface="Arial" charset="0"/>
              </a:defRPr>
            </a:lvl9pPr>
          </a:lstStyle>
          <a:p>
            <a:pPr algn="r" eaLnBrk="1" hangingPunct="1">
              <a:buNone/>
            </a:pPr>
            <a:fld id="{B1C6B998-0A5D-4C92-A836-3DA03D7C074A}" type="slidenum">
              <a:rPr lang="en-US" sz="1400">
                <a:solidFill>
                  <a:srgbClr val="FFFFFF"/>
                </a:solidFill>
              </a:rPr>
              <a:pPr algn="r" eaLnBrk="1" hangingPunct="1">
                <a:buNone/>
              </a:pPr>
              <a:t>16</a:t>
            </a:fld>
            <a:endParaRPr lang="en-US" sz="1400">
              <a:solidFill>
                <a:srgbClr val="FFFFFF"/>
              </a:solidFill>
            </a:endParaRPr>
          </a:p>
        </p:txBody>
      </p:sp>
    </p:spTree>
    <p:extLst>
      <p:ext uri="{BB962C8B-B14F-4D97-AF65-F5344CB8AC3E}">
        <p14:creationId xmlns:p14="http://schemas.microsoft.com/office/powerpoint/2010/main" val="3556216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1"/>
          <p:cNvSpPr>
            <a:spLocks noChangeArrowheads="1"/>
          </p:cNvSpPr>
          <p:nvPr/>
        </p:nvSpPr>
        <p:spPr bwMode="auto">
          <a:xfrm>
            <a:off x="4572000" y="1066800"/>
            <a:ext cx="4495800" cy="2308304"/>
          </a:xfrm>
          <a:prstGeom prst="rect">
            <a:avLst/>
          </a:prstGeom>
          <a:noFill/>
          <a:ln>
            <a:noFill/>
          </a:ln>
          <a:effectLst/>
        </p:spPr>
        <p:txBody>
          <a:bodyPr wrap="square" lIns="91422" tIns="45710" rIns="91422" bIns="45710">
            <a:spAutoFit/>
          </a:bodyPr>
          <a:lstStyle/>
          <a:p>
            <a:pPr marL="226967" indent="-226967">
              <a:defRPr/>
            </a:pPr>
            <a:r>
              <a:rPr lang="en-US" sz="1200" dirty="0" smtClean="0"/>
              <a:t>By </a:t>
            </a:r>
            <a:r>
              <a:rPr lang="en-US" sz="1200" dirty="0"/>
              <a:t>2018, develop methods to streamline the ASTM approval process for alternative jet fuels.</a:t>
            </a:r>
          </a:p>
          <a:p>
            <a:pPr marL="226967" indent="-226967">
              <a:defRPr/>
            </a:pPr>
            <a:r>
              <a:rPr lang="en-US" sz="1200" dirty="0" smtClean="0"/>
              <a:t>By </a:t>
            </a:r>
            <a:r>
              <a:rPr lang="en-US" sz="1200" dirty="0"/>
              <a:t>2019, advance the understanding of alternative jet fuel composition </a:t>
            </a:r>
            <a:r>
              <a:rPr lang="en-US" sz="1200" dirty="0" smtClean="0"/>
              <a:t>to </a:t>
            </a:r>
            <a:r>
              <a:rPr lang="en-US" sz="1200" dirty="0"/>
              <a:t>enable </a:t>
            </a:r>
            <a:r>
              <a:rPr lang="en-US" sz="1200" dirty="0" smtClean="0"/>
              <a:t>fuels </a:t>
            </a:r>
            <a:r>
              <a:rPr lang="en-US" sz="1200" dirty="0"/>
              <a:t>with lower emissions.</a:t>
            </a:r>
          </a:p>
          <a:p>
            <a:pPr marL="226967" indent="-226967">
              <a:defRPr/>
            </a:pPr>
            <a:r>
              <a:rPr lang="en-US" sz="1200" dirty="0" smtClean="0"/>
              <a:t>By </a:t>
            </a:r>
            <a:r>
              <a:rPr lang="en-US" sz="1200" dirty="0"/>
              <a:t>2019, </a:t>
            </a:r>
            <a:r>
              <a:rPr lang="en-US" sz="1200" dirty="0" smtClean="0"/>
              <a:t>develop </a:t>
            </a:r>
            <a:r>
              <a:rPr lang="en-US" sz="1200" dirty="0"/>
              <a:t>lifecycle greenhouse </a:t>
            </a:r>
            <a:r>
              <a:rPr lang="en-US" sz="1200" dirty="0" smtClean="0"/>
              <a:t>gas emissions values for </a:t>
            </a:r>
            <a:r>
              <a:rPr lang="en-US" sz="1200" dirty="0"/>
              <a:t>alternative jet fuels for use by ICAO </a:t>
            </a:r>
            <a:r>
              <a:rPr lang="en-US" sz="1200" dirty="0" smtClean="0"/>
              <a:t>CAEP.</a:t>
            </a:r>
          </a:p>
          <a:p>
            <a:pPr marL="226967" indent="-226967">
              <a:defRPr/>
            </a:pPr>
            <a:r>
              <a:rPr lang="en-US" sz="1200" dirty="0"/>
              <a:t>Through </a:t>
            </a:r>
            <a:r>
              <a:rPr lang="en-US" sz="1200" dirty="0" smtClean="0"/>
              <a:t>2020, </a:t>
            </a:r>
            <a:r>
              <a:rPr lang="en-US" sz="1200" dirty="0"/>
              <a:t>support testing to ensure the approval of at least one alternative jet fuel type </a:t>
            </a:r>
            <a:r>
              <a:rPr lang="en-US" sz="1200" dirty="0" smtClean="0"/>
              <a:t>per year.</a:t>
            </a:r>
          </a:p>
          <a:p>
            <a:pPr marL="226967" indent="-226967">
              <a:defRPr/>
            </a:pPr>
            <a:r>
              <a:rPr lang="en-US" sz="1200" dirty="0"/>
              <a:t>Through 2020, </a:t>
            </a:r>
            <a:r>
              <a:rPr lang="en-US" sz="1200" dirty="0" smtClean="0"/>
              <a:t>demonstrate </a:t>
            </a:r>
            <a:r>
              <a:rPr lang="en-US" sz="1200" dirty="0"/>
              <a:t>certifiable aircraft and engine technologies via CLEEN </a:t>
            </a:r>
            <a:r>
              <a:rPr lang="en-US" sz="1200" dirty="0" smtClean="0"/>
              <a:t>II.</a:t>
            </a:r>
            <a:endParaRPr lang="en-US" sz="1200" dirty="0"/>
          </a:p>
        </p:txBody>
      </p:sp>
      <p:sp>
        <p:nvSpPr>
          <p:cNvPr id="10243" name="Rectangle 2"/>
          <p:cNvSpPr>
            <a:spLocks noGrp="1" noChangeArrowheads="1"/>
          </p:cNvSpPr>
          <p:nvPr>
            <p:ph type="title"/>
          </p:nvPr>
        </p:nvSpPr>
        <p:spPr>
          <a:xfrm>
            <a:off x="428625" y="76200"/>
            <a:ext cx="8472488" cy="609600"/>
          </a:xfrm>
        </p:spPr>
        <p:txBody>
          <a:bodyPr/>
          <a:lstStyle/>
          <a:p>
            <a:pPr algn="ctr" eaLnBrk="1" hangingPunct="1"/>
            <a:r>
              <a:rPr lang="en-US" sz="2400" dirty="0"/>
              <a:t>NextGen RE&amp;D Program (A13.b) - Environmental Research - Aircraft Technologies, Fuels, and Metrics</a:t>
            </a:r>
          </a:p>
        </p:txBody>
      </p:sp>
      <p:sp>
        <p:nvSpPr>
          <p:cNvPr id="19" name="Rectangle 3"/>
          <p:cNvSpPr>
            <a:spLocks noChangeArrowheads="1"/>
          </p:cNvSpPr>
          <p:nvPr/>
        </p:nvSpPr>
        <p:spPr bwMode="auto">
          <a:xfrm>
            <a:off x="0" y="3086100"/>
            <a:ext cx="449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pPr algn="ctr">
              <a:spcBef>
                <a:spcPct val="20000"/>
              </a:spcBef>
              <a:buFontTx/>
              <a:buNone/>
            </a:pPr>
            <a:r>
              <a:rPr lang="en-US" sz="1800" b="1" u="sng" dirty="0"/>
              <a:t>FY </a:t>
            </a:r>
            <a:r>
              <a:rPr lang="en-US" sz="1800" b="1" u="sng" dirty="0" smtClean="0"/>
              <a:t>2018 </a:t>
            </a:r>
            <a:r>
              <a:rPr lang="en-US" sz="1800" b="1" u="sng" dirty="0"/>
              <a:t>Milestones</a:t>
            </a:r>
          </a:p>
        </p:txBody>
      </p:sp>
      <p:sp>
        <p:nvSpPr>
          <p:cNvPr id="20" name="Rectangle 6"/>
          <p:cNvSpPr>
            <a:spLocks noChangeArrowheads="1"/>
          </p:cNvSpPr>
          <p:nvPr/>
        </p:nvSpPr>
        <p:spPr bwMode="auto">
          <a:xfrm>
            <a:off x="4528130" y="3581400"/>
            <a:ext cx="4648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pPr algn="ctr">
              <a:spcBef>
                <a:spcPct val="20000"/>
              </a:spcBef>
              <a:buFontTx/>
              <a:buNone/>
            </a:pPr>
            <a:r>
              <a:rPr lang="en-US" sz="1800" b="1" u="sng" dirty="0"/>
              <a:t>Out Year Funding Requirements</a:t>
            </a:r>
            <a:r>
              <a:rPr lang="en-US" sz="1800" dirty="0"/>
              <a:t> </a:t>
            </a:r>
            <a:endParaRPr lang="en-US" sz="1800" b="1" dirty="0"/>
          </a:p>
        </p:txBody>
      </p:sp>
      <p:sp>
        <p:nvSpPr>
          <p:cNvPr id="21" name="Line 7"/>
          <p:cNvSpPr>
            <a:spLocks noChangeShapeType="1"/>
          </p:cNvSpPr>
          <p:nvPr/>
        </p:nvSpPr>
        <p:spPr bwMode="auto">
          <a:xfrm>
            <a:off x="4495800" y="838200"/>
            <a:ext cx="0" cy="518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endParaRPr lang="en-US"/>
          </a:p>
        </p:txBody>
      </p:sp>
      <p:sp>
        <p:nvSpPr>
          <p:cNvPr id="22" name="Line 8"/>
          <p:cNvSpPr>
            <a:spLocks noChangeShapeType="1"/>
          </p:cNvSpPr>
          <p:nvPr/>
        </p:nvSpPr>
        <p:spPr bwMode="auto">
          <a:xfrm>
            <a:off x="0" y="29718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endParaRPr lang="en-US"/>
          </a:p>
        </p:txBody>
      </p:sp>
      <p:sp>
        <p:nvSpPr>
          <p:cNvPr id="23" name="Rectangle 22"/>
          <p:cNvSpPr>
            <a:spLocks noChangeArrowheads="1"/>
          </p:cNvSpPr>
          <p:nvPr/>
        </p:nvSpPr>
        <p:spPr bwMode="auto">
          <a:xfrm>
            <a:off x="0" y="3429000"/>
            <a:ext cx="4419600" cy="258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2" tIns="45710" rIns="91422" bIns="45710">
            <a:spAutoFit/>
          </a:bodyPr>
          <a:lstStyle/>
          <a:p>
            <a:pPr marL="226967" indent="-226967"/>
            <a:r>
              <a:rPr lang="en-US" sz="1200" dirty="0">
                <a:latin typeface="+mn-lt"/>
              </a:rPr>
              <a:t>Continue the second round of CLEEN activities (CLEEN II) in year </a:t>
            </a:r>
            <a:r>
              <a:rPr lang="en-US" sz="1200" dirty="0" smtClean="0">
                <a:latin typeface="+mn-lt"/>
              </a:rPr>
              <a:t>4 </a:t>
            </a:r>
            <a:r>
              <a:rPr lang="en-US" sz="1200" dirty="0">
                <a:latin typeface="+mn-lt"/>
              </a:rPr>
              <a:t>to assess and demonstrate aircraft and engine technologies that can reduce energy use, emissions, and noise. </a:t>
            </a:r>
          </a:p>
          <a:p>
            <a:pPr marL="226967" indent="-226967"/>
            <a:r>
              <a:rPr lang="en-US" sz="1200" dirty="0">
                <a:latin typeface="+mn-lt"/>
              </a:rPr>
              <a:t>Support the approval of additional alternative jet fuel pathways via ASTM International. </a:t>
            </a:r>
          </a:p>
          <a:p>
            <a:pPr marL="226967" indent="-226967"/>
            <a:r>
              <a:rPr lang="en-US" sz="1200" dirty="0"/>
              <a:t>Evaluate regional alternative jet fuel supply chains to identify the key barriers to the development and deployment of sustainable ‘drop-in’ alternative jet </a:t>
            </a:r>
            <a:r>
              <a:rPr lang="en-US" sz="1200" dirty="0" smtClean="0"/>
              <a:t>fuels.</a:t>
            </a:r>
            <a:endParaRPr lang="en-US" sz="1200" dirty="0"/>
          </a:p>
          <a:p>
            <a:pPr marL="226967" indent="-226967"/>
            <a:r>
              <a:rPr lang="en-US" sz="1200" dirty="0" smtClean="0">
                <a:latin typeface="+mn-lt"/>
              </a:rPr>
              <a:t>Support </a:t>
            </a:r>
            <a:r>
              <a:rPr lang="en-US" sz="1200" dirty="0">
                <a:latin typeface="+mn-lt"/>
              </a:rPr>
              <a:t>the inclusion of environmental and economic </a:t>
            </a:r>
            <a:r>
              <a:rPr lang="en-US" sz="1200" dirty="0" smtClean="0">
                <a:latin typeface="+mn-lt"/>
              </a:rPr>
              <a:t>evaluations </a:t>
            </a:r>
            <a:r>
              <a:rPr lang="en-US" sz="1200" dirty="0">
                <a:latin typeface="+mn-lt"/>
              </a:rPr>
              <a:t>of alternative jet fuels into tools and databases for use by government, industry and academia. </a:t>
            </a:r>
            <a:endParaRPr lang="en-US" sz="1200" dirty="0" smtClean="0">
              <a:latin typeface="+mn-lt"/>
            </a:endParaRPr>
          </a:p>
        </p:txBody>
      </p:sp>
      <p:graphicFrame>
        <p:nvGraphicFramePr>
          <p:cNvPr id="27" name="Group 171"/>
          <p:cNvGraphicFramePr>
            <a:graphicFrameLocks noGrp="1"/>
          </p:cNvGraphicFramePr>
          <p:nvPr>
            <p:ph idx="1"/>
            <p:extLst>
              <p:ext uri="{D42A27DB-BD31-4B8C-83A1-F6EECF244321}">
                <p14:modId xmlns:p14="http://schemas.microsoft.com/office/powerpoint/2010/main" val="809298245"/>
              </p:ext>
            </p:extLst>
          </p:nvPr>
        </p:nvGraphicFramePr>
        <p:xfrm>
          <a:off x="4560872" y="4069424"/>
          <a:ext cx="4479925" cy="1035976"/>
        </p:xfrm>
        <a:graphic>
          <a:graphicData uri="http://schemas.openxmlformats.org/drawingml/2006/table">
            <a:tbl>
              <a:tblPr/>
              <a:tblGrid>
                <a:gridCol w="1020763"/>
                <a:gridCol w="676275"/>
                <a:gridCol w="671512"/>
                <a:gridCol w="676275"/>
                <a:gridCol w="752475"/>
                <a:gridCol w="682625"/>
              </a:tblGrid>
              <a:tr h="2437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2018</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2019</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2020</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2021</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2022</a:t>
                      </a:r>
                    </a:p>
                  </a:txBody>
                  <a:tcPr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Funding Target ($000)</a:t>
                      </a:r>
                    </a:p>
                  </a:txBody>
                  <a:tcPr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smtClean="0">
                          <a:solidFill>
                            <a:srgbClr val="000000"/>
                          </a:solidFill>
                          <a:effectLst/>
                          <a:latin typeface="Arial"/>
                        </a:rPr>
                        <a:t>25,418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smtClean="0">
                          <a:solidFill>
                            <a:srgbClr val="000000"/>
                          </a:solidFill>
                          <a:effectLst/>
                          <a:latin typeface="Arial"/>
                        </a:rPr>
                        <a:t>26,004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smtClean="0">
                          <a:solidFill>
                            <a:srgbClr val="000000"/>
                          </a:solidFill>
                          <a:effectLst/>
                          <a:latin typeface="Arial"/>
                        </a:rPr>
                        <a:t>26,428</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smtClean="0">
                          <a:solidFill>
                            <a:srgbClr val="000000"/>
                          </a:solidFill>
                          <a:effectLst/>
                          <a:latin typeface="Arial"/>
                        </a:rPr>
                        <a:t>27,011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sz="1000" b="1" i="0" u="none" strike="noStrike" dirty="0" smtClean="0">
                          <a:solidFill>
                            <a:srgbClr val="000000"/>
                          </a:solidFill>
                          <a:effectLst/>
                          <a:latin typeface="Arial"/>
                        </a:rPr>
                        <a:t>27,432 </a:t>
                      </a:r>
                      <a:endParaRPr lang="en-US" sz="1000" b="1" i="0" u="none" strike="noStrike" dirty="0">
                        <a:solidFill>
                          <a:srgbClr val="000000"/>
                        </a:solidFill>
                        <a:effectLst/>
                        <a:latin typeface="Arial"/>
                      </a:endParaRPr>
                    </a:p>
                  </a:txBody>
                  <a:tcPr marL="0" marR="8572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8000"/>
                          </a:solidFill>
                          <a:effectLst/>
                          <a:latin typeface="+mn-lt"/>
                        </a:rPr>
                        <a:t>Above Target Request</a:t>
                      </a:r>
                    </a:p>
                  </a:txBody>
                  <a:tcPr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solidFill>
                            <a:srgbClr val="008000"/>
                          </a:solidFill>
                          <a:latin typeface="+mn-lt"/>
                        </a:rPr>
                        <a:t>3,000</a:t>
                      </a:r>
                      <a:endParaRPr lang="en-US" sz="1100" b="1" dirty="0">
                        <a:solidFill>
                          <a:srgbClr val="008000"/>
                        </a:solidFill>
                        <a:latin typeface="+mn-lt"/>
                      </a:endParaRPr>
                    </a:p>
                  </a:txBody>
                  <a:tcPr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solidFill>
                            <a:srgbClr val="008000"/>
                          </a:solidFill>
                          <a:latin typeface="+mn-lt"/>
                        </a:rPr>
                        <a:t>3,000</a:t>
                      </a:r>
                      <a:endParaRPr lang="en-US" sz="1100" b="1" dirty="0">
                        <a:solidFill>
                          <a:srgbClr val="008000"/>
                        </a:solidFill>
                        <a:latin typeface="+mn-lt"/>
                      </a:endParaRPr>
                    </a:p>
                  </a:txBody>
                  <a:tcPr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solidFill>
                            <a:srgbClr val="008000"/>
                          </a:solidFill>
                          <a:latin typeface="+mn-lt"/>
                        </a:rPr>
                        <a:t>3,000</a:t>
                      </a:r>
                      <a:endParaRPr lang="en-US" sz="1100" b="1" dirty="0">
                        <a:solidFill>
                          <a:srgbClr val="008000"/>
                        </a:solidFill>
                        <a:latin typeface="+mn-lt"/>
                      </a:endParaRPr>
                    </a:p>
                  </a:txBody>
                  <a:tcPr marT="45652" marB="456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8000"/>
                          </a:solidFill>
                          <a:effectLst/>
                          <a:uLnTx/>
                          <a:uFillTx/>
                          <a:latin typeface="+mn-lt"/>
                        </a:rPr>
                        <a:t>3,000</a:t>
                      </a:r>
                      <a:endParaRPr kumimoji="0" lang="en-US" sz="1100" b="1" i="0" u="none" strike="noStrike" kern="1200" cap="none" spc="0" normalizeH="0" baseline="0" noProof="0" dirty="0">
                        <a:ln>
                          <a:noFill/>
                        </a:ln>
                        <a:solidFill>
                          <a:srgbClr val="008000"/>
                        </a:solidFill>
                        <a:effectLst/>
                        <a:uLnTx/>
                        <a:uFillTx/>
                        <a:latin typeface="+mn-lt"/>
                      </a:endParaRPr>
                    </a:p>
                  </a:txBody>
                  <a:tcPr marT="45652" marB="456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8000"/>
                          </a:solidFill>
                          <a:effectLst/>
                          <a:uLnTx/>
                          <a:uFillTx/>
                          <a:latin typeface="+mn-lt"/>
                        </a:rPr>
                        <a:t>3,000</a:t>
                      </a:r>
                      <a:endParaRPr kumimoji="0" lang="en-US" sz="1100" b="1" i="0" u="none" strike="noStrike" kern="1200" cap="none" spc="0" normalizeH="0" baseline="0" noProof="0" dirty="0">
                        <a:ln>
                          <a:noFill/>
                        </a:ln>
                        <a:solidFill>
                          <a:srgbClr val="008000"/>
                        </a:solidFill>
                        <a:effectLst/>
                        <a:uLnTx/>
                        <a:uFillTx/>
                        <a:latin typeface="+mn-lt"/>
                      </a:endParaRPr>
                    </a:p>
                  </a:txBody>
                  <a:tcPr marT="45652" marB="456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 name="Rectangle 4"/>
          <p:cNvSpPr>
            <a:spLocks noChangeArrowheads="1"/>
          </p:cNvSpPr>
          <p:nvPr/>
        </p:nvSpPr>
        <p:spPr bwMode="auto">
          <a:xfrm>
            <a:off x="4495800" y="762000"/>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pPr algn="ctr">
              <a:spcBef>
                <a:spcPct val="20000"/>
              </a:spcBef>
              <a:buFontTx/>
              <a:buNone/>
            </a:pPr>
            <a:r>
              <a:rPr lang="en-US" sz="1800" b="1" u="sng" dirty="0"/>
              <a:t>Research Goals</a:t>
            </a:r>
          </a:p>
        </p:txBody>
      </p:sp>
      <p:sp>
        <p:nvSpPr>
          <p:cNvPr id="32" name="Rectangle 27"/>
          <p:cNvSpPr>
            <a:spLocks noChangeArrowheads="1"/>
          </p:cNvSpPr>
          <p:nvPr/>
        </p:nvSpPr>
        <p:spPr bwMode="auto">
          <a:xfrm>
            <a:off x="0" y="1682859"/>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pPr algn="ctr">
              <a:spcBef>
                <a:spcPct val="20000"/>
              </a:spcBef>
              <a:buFontTx/>
              <a:buNone/>
            </a:pPr>
            <a:r>
              <a:rPr lang="en-US" sz="1800" b="1" u="sng" dirty="0"/>
              <a:t>Need</a:t>
            </a:r>
          </a:p>
        </p:txBody>
      </p:sp>
      <p:sp>
        <p:nvSpPr>
          <p:cNvPr id="33" name="Rectangle 28"/>
          <p:cNvSpPr>
            <a:spLocks noChangeArrowheads="1"/>
          </p:cNvSpPr>
          <p:nvPr/>
        </p:nvSpPr>
        <p:spPr bwMode="auto">
          <a:xfrm>
            <a:off x="0" y="1987661"/>
            <a:ext cx="4419600" cy="90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2" tIns="45710" rIns="91422" bIns="45710">
            <a:spAutoFit/>
          </a:bodyPr>
          <a:lstStyle/>
          <a:p>
            <a:pPr marL="226967" indent="-226967">
              <a:spcBef>
                <a:spcPts val="300"/>
              </a:spcBef>
            </a:pPr>
            <a:r>
              <a:rPr lang="en-US" sz="1200" dirty="0"/>
              <a:t>Characterize environmental and energy challenges</a:t>
            </a:r>
          </a:p>
          <a:p>
            <a:pPr marL="226967" indent="-226967">
              <a:spcBef>
                <a:spcPts val="300"/>
              </a:spcBef>
            </a:pPr>
            <a:r>
              <a:rPr lang="en-US" sz="1200" dirty="0"/>
              <a:t>Develop and implement mitigation solutions</a:t>
            </a:r>
          </a:p>
          <a:p>
            <a:pPr marL="226967" indent="-226967">
              <a:spcBef>
                <a:spcPts val="300"/>
              </a:spcBef>
            </a:pPr>
            <a:r>
              <a:rPr lang="en-US" sz="1200" dirty="0"/>
              <a:t>Enhance international leadership on environment and energy matters</a:t>
            </a:r>
          </a:p>
        </p:txBody>
      </p:sp>
      <p:sp>
        <p:nvSpPr>
          <p:cNvPr id="34" name="Rectangle 5"/>
          <p:cNvSpPr>
            <a:spLocks noChangeArrowheads="1"/>
          </p:cNvSpPr>
          <p:nvPr/>
        </p:nvSpPr>
        <p:spPr bwMode="auto">
          <a:xfrm>
            <a:off x="0" y="762000"/>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0" rIns="91422" bIns="45710"/>
          <a:lstStyle/>
          <a:p>
            <a:pPr algn="ctr">
              <a:spcBef>
                <a:spcPct val="20000"/>
              </a:spcBef>
              <a:buFontTx/>
              <a:buNone/>
            </a:pPr>
            <a:r>
              <a:rPr lang="en-US" sz="1800" b="1" u="sng" dirty="0"/>
              <a:t>FAA Strategic Plan</a:t>
            </a:r>
          </a:p>
        </p:txBody>
      </p:sp>
      <p:sp>
        <p:nvSpPr>
          <p:cNvPr id="35" name="Rectangle 20"/>
          <p:cNvSpPr>
            <a:spLocks noChangeArrowheads="1"/>
          </p:cNvSpPr>
          <p:nvPr/>
        </p:nvSpPr>
        <p:spPr bwMode="auto">
          <a:xfrm>
            <a:off x="0" y="1112839"/>
            <a:ext cx="4419600" cy="50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2" tIns="45710" rIns="91422" bIns="45710">
            <a:spAutoFit/>
          </a:bodyPr>
          <a:lstStyle/>
          <a:p>
            <a:pPr marL="226967" indent="-226967">
              <a:spcBef>
                <a:spcPts val="300"/>
              </a:spcBef>
            </a:pPr>
            <a:r>
              <a:rPr lang="en-US" sz="1200" dirty="0"/>
              <a:t>Deliver Benefits Through Technology and Infrastructure</a:t>
            </a:r>
          </a:p>
          <a:p>
            <a:pPr marL="226967" indent="-226967">
              <a:spcBef>
                <a:spcPts val="300"/>
              </a:spcBef>
            </a:pPr>
            <a:r>
              <a:rPr lang="en-US" sz="1200" dirty="0"/>
              <a:t>Enhance global leadership</a:t>
            </a:r>
          </a:p>
        </p:txBody>
      </p:sp>
      <p:sp>
        <p:nvSpPr>
          <p:cNvPr id="16"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800" indent="-285692" eaLnBrk="0" hangingPunct="0">
              <a:defRPr sz="2400">
                <a:solidFill>
                  <a:schemeClr val="tx1"/>
                </a:solidFill>
                <a:latin typeface="Arial" charset="0"/>
              </a:defRPr>
            </a:lvl2pPr>
            <a:lvl3pPr marL="1142769" indent="-228554" eaLnBrk="0" hangingPunct="0">
              <a:defRPr sz="2400">
                <a:solidFill>
                  <a:schemeClr val="tx1"/>
                </a:solidFill>
                <a:latin typeface="Arial" charset="0"/>
              </a:defRPr>
            </a:lvl3pPr>
            <a:lvl4pPr marL="1599878" indent="-228554" eaLnBrk="0" hangingPunct="0">
              <a:defRPr sz="2400">
                <a:solidFill>
                  <a:schemeClr val="tx1"/>
                </a:solidFill>
                <a:latin typeface="Arial" charset="0"/>
              </a:defRPr>
            </a:lvl4pPr>
            <a:lvl5pPr marL="2056984" indent="-228554" eaLnBrk="0" hangingPunct="0">
              <a:defRPr sz="2400">
                <a:solidFill>
                  <a:schemeClr val="tx1"/>
                </a:solidFill>
                <a:latin typeface="Arial" charset="0"/>
              </a:defRPr>
            </a:lvl5pPr>
            <a:lvl6pPr marL="2514092" indent="-228554" eaLnBrk="0" fontAlgn="base" hangingPunct="0">
              <a:spcBef>
                <a:spcPct val="50000"/>
              </a:spcBef>
              <a:spcAft>
                <a:spcPct val="0"/>
              </a:spcAft>
              <a:buChar char="•"/>
              <a:defRPr sz="2400">
                <a:solidFill>
                  <a:schemeClr val="tx1"/>
                </a:solidFill>
                <a:latin typeface="Arial" charset="0"/>
              </a:defRPr>
            </a:lvl6pPr>
            <a:lvl7pPr marL="2971200" indent="-228554" eaLnBrk="0" fontAlgn="base" hangingPunct="0">
              <a:spcBef>
                <a:spcPct val="50000"/>
              </a:spcBef>
              <a:spcAft>
                <a:spcPct val="0"/>
              </a:spcAft>
              <a:buChar char="•"/>
              <a:defRPr sz="2400">
                <a:solidFill>
                  <a:schemeClr val="tx1"/>
                </a:solidFill>
                <a:latin typeface="Arial" charset="0"/>
              </a:defRPr>
            </a:lvl7pPr>
            <a:lvl8pPr marL="3428308" indent="-228554" eaLnBrk="0" fontAlgn="base" hangingPunct="0">
              <a:spcBef>
                <a:spcPct val="50000"/>
              </a:spcBef>
              <a:spcAft>
                <a:spcPct val="0"/>
              </a:spcAft>
              <a:buChar char="•"/>
              <a:defRPr sz="2400">
                <a:solidFill>
                  <a:schemeClr val="tx1"/>
                </a:solidFill>
                <a:latin typeface="Arial" charset="0"/>
              </a:defRPr>
            </a:lvl8pPr>
            <a:lvl9pPr marL="3885415" indent="-228554" eaLnBrk="0" fontAlgn="base" hangingPunct="0">
              <a:spcBef>
                <a:spcPct val="50000"/>
              </a:spcBef>
              <a:spcAft>
                <a:spcPct val="0"/>
              </a:spcAft>
              <a:buChar char="•"/>
              <a:defRPr sz="2400">
                <a:solidFill>
                  <a:schemeClr val="tx1"/>
                </a:solidFill>
                <a:latin typeface="Arial" charset="0"/>
              </a:defRPr>
            </a:lvl9pPr>
          </a:lstStyle>
          <a:p>
            <a:pPr algn="r" eaLnBrk="1" hangingPunct="1">
              <a:buNone/>
            </a:pPr>
            <a:fld id="{B1C6B998-0A5D-4C92-A836-3DA03D7C074A}" type="slidenum">
              <a:rPr lang="en-US" sz="1400">
                <a:solidFill>
                  <a:srgbClr val="FFFFFF"/>
                </a:solidFill>
              </a:rPr>
              <a:pPr algn="r" eaLnBrk="1" hangingPunct="1">
                <a:buNone/>
              </a:pPr>
              <a:t>17</a:t>
            </a:fld>
            <a:endParaRPr lang="en-US" sz="1400">
              <a:solidFill>
                <a:srgbClr val="FFFFFF"/>
              </a:solidFill>
            </a:endParaRPr>
          </a:p>
        </p:txBody>
      </p:sp>
      <p:sp>
        <p:nvSpPr>
          <p:cNvPr id="17" name="Rectangle 22"/>
          <p:cNvSpPr>
            <a:spLocks noChangeArrowheads="1"/>
          </p:cNvSpPr>
          <p:nvPr/>
        </p:nvSpPr>
        <p:spPr bwMode="auto">
          <a:xfrm>
            <a:off x="4560870" y="5144870"/>
            <a:ext cx="4495800" cy="64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2" tIns="45710" rIns="91422" bIns="45710">
            <a:spAutoFit/>
          </a:bodyPr>
          <a:lstStyle/>
          <a:p>
            <a:pPr>
              <a:buFontTx/>
              <a:buNone/>
            </a:pPr>
            <a:r>
              <a:rPr lang="en-US" sz="1200" b="1" dirty="0">
                <a:solidFill>
                  <a:srgbClr val="008000"/>
                </a:solidFill>
              </a:rPr>
              <a:t>This above target request would accelerate the maturation of aircraft technologies and alternative jet fuels that would help to mitigate aviation’s impact on the environment.</a:t>
            </a:r>
          </a:p>
        </p:txBody>
      </p:sp>
    </p:spTree>
    <p:extLst>
      <p:ext uri="{BB962C8B-B14F-4D97-AF65-F5344CB8AC3E}">
        <p14:creationId xmlns:p14="http://schemas.microsoft.com/office/powerpoint/2010/main" val="3551311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523"/>
          <a:stretch/>
        </p:blipFill>
        <p:spPr bwMode="auto">
          <a:xfrm>
            <a:off x="242888" y="521970"/>
            <a:ext cx="8656637" cy="549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2942" y="0"/>
            <a:ext cx="8818324" cy="609600"/>
          </a:xfrm>
        </p:spPr>
        <p:txBody>
          <a:bodyPr/>
          <a:lstStyle/>
          <a:p>
            <a:r>
              <a:rPr lang="en-US" dirty="0" smtClean="0"/>
              <a:t>Environment and Energy Program Funding</a:t>
            </a:r>
            <a:endParaRPr lang="en-US" dirty="0"/>
          </a:p>
        </p:txBody>
      </p:sp>
      <p:sp>
        <p:nvSpPr>
          <p:cNvPr id="5"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18</a:t>
            </a:fld>
            <a:endParaRPr lang="en-US" sz="1400" smtClean="0">
              <a:solidFill>
                <a:srgbClr val="FFFFFF"/>
              </a:solidFill>
            </a:endParaRPr>
          </a:p>
        </p:txBody>
      </p:sp>
      <p:sp>
        <p:nvSpPr>
          <p:cNvPr id="4" name="Rectangle 3"/>
          <p:cNvSpPr/>
          <p:nvPr/>
        </p:nvSpPr>
        <p:spPr>
          <a:xfrm>
            <a:off x="4724400" y="5257800"/>
            <a:ext cx="4273446" cy="646331"/>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buNone/>
              <a:tabLst/>
              <a:defRPr/>
            </a:pPr>
            <a:r>
              <a:rPr kumimoji="0" lang="en-US" sz="1200" b="1" i="0" u="none" strike="noStrike" kern="0" cap="none" spc="0" normalizeH="0" baseline="0" noProof="0" dirty="0" smtClean="0">
                <a:ln>
                  <a:noFill/>
                </a:ln>
                <a:solidFill>
                  <a:srgbClr val="000000"/>
                </a:solidFill>
                <a:effectLst/>
                <a:uLnTx/>
                <a:uFillTx/>
              </a:rPr>
              <a:t>Office of Airports (ARP) has</a:t>
            </a:r>
            <a:r>
              <a:rPr kumimoji="0" lang="en-US" sz="1200" b="1" i="0" u="none" strike="noStrike" kern="0" cap="none" spc="0" normalizeH="0" noProof="0" dirty="0" smtClean="0">
                <a:ln>
                  <a:noFill/>
                </a:ln>
                <a:solidFill>
                  <a:srgbClr val="000000"/>
                </a:solidFill>
                <a:effectLst/>
                <a:uLnTx/>
                <a:uFillTx/>
              </a:rPr>
              <a:t> been </a:t>
            </a:r>
            <a:r>
              <a:rPr kumimoji="0" lang="en-US" sz="1200" b="1" i="0" u="none" strike="noStrike" kern="0" cap="none" spc="0" normalizeH="0" baseline="0" noProof="0" dirty="0" smtClean="0">
                <a:ln>
                  <a:noFill/>
                </a:ln>
                <a:solidFill>
                  <a:srgbClr val="000000"/>
                </a:solidFill>
                <a:effectLst/>
                <a:uLnTx/>
                <a:uFillTx/>
              </a:rPr>
              <a:t>providing funding for community noise survey. Starting in FY16 they will be providing additional funds for environment projects too.</a:t>
            </a:r>
            <a:endParaRPr kumimoji="0" lang="en-US" sz="12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533149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942" y="76200"/>
            <a:ext cx="8818324" cy="609600"/>
          </a:xfrm>
        </p:spPr>
        <p:txBody>
          <a:bodyPr/>
          <a:lstStyle/>
          <a:p>
            <a:r>
              <a:rPr lang="en-US" dirty="0"/>
              <a:t>Summary</a:t>
            </a:r>
          </a:p>
        </p:txBody>
      </p:sp>
      <p:sp>
        <p:nvSpPr>
          <p:cNvPr id="5" name="Content Placeholder 4"/>
          <p:cNvSpPr>
            <a:spLocks noGrp="1"/>
          </p:cNvSpPr>
          <p:nvPr>
            <p:ph idx="1"/>
          </p:nvPr>
        </p:nvSpPr>
        <p:spPr>
          <a:xfrm>
            <a:off x="219728" y="655506"/>
            <a:ext cx="8771872" cy="5264063"/>
          </a:xfrm>
        </p:spPr>
        <p:txBody>
          <a:bodyPr/>
          <a:lstStyle/>
          <a:p>
            <a:pPr eaLnBrk="1" hangingPunct="1">
              <a:buSzPct val="80000"/>
            </a:pPr>
            <a:r>
              <a:rPr lang="en-US" sz="2000" b="0" dirty="0" smtClean="0">
                <a:cs typeface="Arial" charset="0"/>
              </a:rPr>
              <a:t>Noise, emissions and the need for a sustainable and secure energy supply remain critical issues facing the growth of aviation</a:t>
            </a:r>
          </a:p>
          <a:p>
            <a:pPr eaLnBrk="1" hangingPunct="1">
              <a:buSzPct val="80000"/>
            </a:pPr>
            <a:r>
              <a:rPr lang="en-US" sz="2000" b="0" dirty="0" smtClean="0">
                <a:cs typeface="Arial" charset="0"/>
              </a:rPr>
              <a:t>Success </a:t>
            </a:r>
            <a:r>
              <a:rPr lang="en-US" sz="2000" b="0" dirty="0">
                <a:cs typeface="Arial" charset="0"/>
              </a:rPr>
              <a:t>in developing capabilities and solutions that are helping </a:t>
            </a:r>
            <a:r>
              <a:rPr lang="en-US" sz="2000" b="0" dirty="0" smtClean="0">
                <a:cs typeface="Arial" charset="0"/>
              </a:rPr>
              <a:t>today:</a:t>
            </a:r>
          </a:p>
          <a:p>
            <a:pPr lvl="1">
              <a:buSzPct val="80000"/>
            </a:pPr>
            <a:r>
              <a:rPr lang="en-US" sz="1600" dirty="0">
                <a:cs typeface="Arial" charset="0"/>
              </a:rPr>
              <a:t>Integrated tool suite and analyses </a:t>
            </a:r>
            <a:r>
              <a:rPr lang="en-US" sz="1600" dirty="0" smtClean="0">
                <a:cs typeface="Arial" charset="0"/>
              </a:rPr>
              <a:t>provided the scientific data used to support the decision making for the ICAO CAEP CO</a:t>
            </a:r>
            <a:r>
              <a:rPr lang="en-US" sz="1600" baseline="-25000" dirty="0" smtClean="0">
                <a:cs typeface="Arial" charset="0"/>
              </a:rPr>
              <a:t>2</a:t>
            </a:r>
            <a:r>
              <a:rPr lang="en-US" sz="1600" dirty="0" smtClean="0">
                <a:cs typeface="Arial" charset="0"/>
              </a:rPr>
              <a:t> </a:t>
            </a:r>
            <a:r>
              <a:rPr lang="en-US" sz="1600" dirty="0">
                <a:cs typeface="Arial" charset="0"/>
              </a:rPr>
              <a:t>standard </a:t>
            </a:r>
          </a:p>
          <a:p>
            <a:pPr lvl="1">
              <a:buSzPct val="80000"/>
            </a:pPr>
            <a:r>
              <a:rPr lang="en-US" sz="1600" dirty="0" smtClean="0">
                <a:cs typeface="Arial" charset="0"/>
              </a:rPr>
              <a:t>Emissions measurements provided foundation for ICAO CAEP PM standard</a:t>
            </a:r>
          </a:p>
          <a:p>
            <a:pPr lvl="1">
              <a:buSzPct val="80000"/>
            </a:pPr>
            <a:r>
              <a:rPr lang="en-US" sz="1600" dirty="0" smtClean="0">
                <a:cs typeface="Arial" charset="0"/>
              </a:rPr>
              <a:t>Alternative fuels scenarios were adopted by ICAO CAEP for future trends assessment and years of research being leveraged in the LCA methodology that will be used to include alternative fuels in global market based measure for international aviation</a:t>
            </a:r>
          </a:p>
          <a:p>
            <a:pPr lvl="1">
              <a:buSzPct val="80000"/>
            </a:pPr>
            <a:r>
              <a:rPr lang="en-US" sz="1600" dirty="0" smtClean="0">
                <a:cs typeface="Arial" charset="0"/>
              </a:rPr>
              <a:t>ASCENT CLEEN </a:t>
            </a:r>
            <a:r>
              <a:rPr lang="en-US" sz="1600" dirty="0">
                <a:cs typeface="Arial" charset="0"/>
              </a:rPr>
              <a:t>aircraft and engine technologies appearing in next generation of aircraft with FMS technologies retrofitted into today’s </a:t>
            </a:r>
            <a:r>
              <a:rPr lang="en-US" sz="1600" dirty="0" smtClean="0">
                <a:cs typeface="Arial" charset="0"/>
              </a:rPr>
              <a:t>fleet - reduces noise, emissions and fuel use for many years to come</a:t>
            </a:r>
            <a:endParaRPr lang="en-US" sz="1600" dirty="0">
              <a:cs typeface="Arial" charset="0"/>
            </a:endParaRPr>
          </a:p>
          <a:p>
            <a:pPr lvl="1">
              <a:buSzPct val="80000"/>
            </a:pPr>
            <a:r>
              <a:rPr lang="en-US" sz="1600" dirty="0">
                <a:cs typeface="Arial" charset="0"/>
              </a:rPr>
              <a:t>Certification of </a:t>
            </a:r>
            <a:r>
              <a:rPr lang="en-US" sz="1600" dirty="0" smtClean="0">
                <a:cs typeface="Arial" charset="0"/>
              </a:rPr>
              <a:t>five alternative </a:t>
            </a:r>
            <a:r>
              <a:rPr lang="en-US" sz="1600" dirty="0">
                <a:cs typeface="Arial" charset="0"/>
              </a:rPr>
              <a:t>jet fuel pathways – certification enabled United </a:t>
            </a:r>
            <a:r>
              <a:rPr lang="en-US" sz="1600" dirty="0" smtClean="0">
                <a:cs typeface="Arial" charset="0"/>
              </a:rPr>
              <a:t>Airlines </a:t>
            </a:r>
            <a:r>
              <a:rPr lang="en-US" sz="1600" dirty="0">
                <a:cs typeface="Arial" charset="0"/>
              </a:rPr>
              <a:t>to </a:t>
            </a:r>
            <a:r>
              <a:rPr lang="en-US" sz="1600" dirty="0" smtClean="0">
                <a:cs typeface="Arial" charset="0"/>
              </a:rPr>
              <a:t>buy </a:t>
            </a:r>
            <a:r>
              <a:rPr lang="en-US" sz="1600" dirty="0">
                <a:cs typeface="Arial" charset="0"/>
              </a:rPr>
              <a:t>and use biofuel at </a:t>
            </a:r>
            <a:r>
              <a:rPr lang="en-US" sz="1600" dirty="0" smtClean="0">
                <a:cs typeface="Arial" charset="0"/>
              </a:rPr>
              <a:t>LAX as well as purchases by Gulfstream</a:t>
            </a:r>
            <a:endParaRPr lang="en-US" sz="1600" dirty="0">
              <a:cs typeface="Arial" charset="0"/>
            </a:endParaRPr>
          </a:p>
          <a:p>
            <a:pPr lvl="1">
              <a:buSzPct val="80000"/>
            </a:pPr>
            <a:r>
              <a:rPr lang="en-US" sz="1600" dirty="0" smtClean="0">
                <a:cs typeface="Arial" charset="0"/>
              </a:rPr>
              <a:t>Aviation </a:t>
            </a:r>
            <a:r>
              <a:rPr lang="en-US" sz="1600" dirty="0">
                <a:cs typeface="Arial" charset="0"/>
              </a:rPr>
              <a:t>Environmental Design Tool being used </a:t>
            </a:r>
            <a:r>
              <a:rPr lang="en-US" sz="1600" dirty="0" smtClean="0">
                <a:cs typeface="Arial" charset="0"/>
              </a:rPr>
              <a:t>extensively</a:t>
            </a:r>
            <a:endParaRPr lang="en-US" sz="1600" dirty="0">
              <a:cs typeface="Arial" charset="0"/>
            </a:endParaRPr>
          </a:p>
          <a:p>
            <a:pPr eaLnBrk="1" hangingPunct="1">
              <a:buSzPct val="80000"/>
            </a:pPr>
            <a:r>
              <a:rPr lang="en-US" sz="2000" dirty="0" smtClean="0">
                <a:cs typeface="Arial" charset="0"/>
              </a:rPr>
              <a:t>Reduced funding limits our ability to </a:t>
            </a:r>
            <a:r>
              <a:rPr lang="en-US" sz="2000" dirty="0">
                <a:cs typeface="Arial" charset="0"/>
              </a:rPr>
              <a:t>develop solutions that could prevent environment from being a constraint on aviation </a:t>
            </a:r>
            <a:r>
              <a:rPr lang="en-US" sz="2000" dirty="0" smtClean="0">
                <a:cs typeface="Arial" charset="0"/>
              </a:rPr>
              <a:t>growth – above target request would help to overcome this</a:t>
            </a:r>
          </a:p>
        </p:txBody>
      </p:sp>
      <p:sp>
        <p:nvSpPr>
          <p:cNvPr id="26626" name="Slide Number Placeholder 1"/>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19</a:t>
            </a:fld>
            <a:endParaRPr lang="en-US" sz="1400" smtClean="0">
              <a:solidFill>
                <a:srgbClr val="FFFFFF"/>
              </a:solidFill>
            </a:endParaRPr>
          </a:p>
        </p:txBody>
      </p:sp>
    </p:spTree>
    <p:extLst>
      <p:ext uri="{BB962C8B-B14F-4D97-AF65-F5344CB8AC3E}">
        <p14:creationId xmlns:p14="http://schemas.microsoft.com/office/powerpoint/2010/main" val="1671926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12942" y="76200"/>
            <a:ext cx="8818324" cy="609600"/>
          </a:xfrm>
        </p:spPr>
        <p:txBody>
          <a:bodyPr/>
          <a:lstStyle/>
          <a:p>
            <a:pPr eaLnBrk="1" hangingPunct="1"/>
            <a:r>
              <a:rPr lang="en-US" sz="3600" dirty="0" smtClean="0"/>
              <a:t>Presentation Outline</a:t>
            </a:r>
          </a:p>
        </p:txBody>
      </p:sp>
      <p:sp>
        <p:nvSpPr>
          <p:cNvPr id="4100" name="Rectangle 3"/>
          <p:cNvSpPr>
            <a:spLocks noGrp="1" noChangeArrowheads="1"/>
          </p:cNvSpPr>
          <p:nvPr>
            <p:ph idx="1"/>
          </p:nvPr>
        </p:nvSpPr>
        <p:spPr/>
        <p:txBody>
          <a:bodyPr/>
          <a:lstStyle/>
          <a:p>
            <a:pPr eaLnBrk="1" hangingPunct="1"/>
            <a:r>
              <a:rPr lang="en-US" dirty="0" smtClean="0"/>
              <a:t>Environment and Energy Portfolio </a:t>
            </a:r>
            <a:r>
              <a:rPr lang="en-US" dirty="0"/>
              <a:t>Overview</a:t>
            </a:r>
          </a:p>
          <a:p>
            <a:pPr eaLnBrk="1" hangingPunct="1"/>
            <a:r>
              <a:rPr lang="en-US" dirty="0" smtClean="0"/>
              <a:t>Financial </a:t>
            </a:r>
            <a:r>
              <a:rPr lang="en-US" dirty="0"/>
              <a:t>Summary</a:t>
            </a:r>
          </a:p>
          <a:p>
            <a:pPr lvl="1" eaLnBrk="1" hangingPunct="1"/>
            <a:r>
              <a:rPr lang="en-US" dirty="0"/>
              <a:t>PPT Financial Summary Table</a:t>
            </a:r>
          </a:p>
          <a:p>
            <a:pPr lvl="1" eaLnBrk="1" hangingPunct="1"/>
            <a:r>
              <a:rPr lang="en-US" dirty="0"/>
              <a:t>PPT 5-Year Financial Plan Table</a:t>
            </a:r>
          </a:p>
          <a:p>
            <a:pPr eaLnBrk="1" hangingPunct="1"/>
            <a:r>
              <a:rPr lang="en-US" dirty="0" smtClean="0"/>
              <a:t>Quad Charts</a:t>
            </a:r>
          </a:p>
          <a:p>
            <a:pPr eaLnBrk="1" hangingPunct="1"/>
            <a:r>
              <a:rPr lang="en-US" dirty="0" smtClean="0"/>
              <a:t>Summary</a:t>
            </a:r>
            <a:endParaRPr lang="en-US" dirty="0"/>
          </a:p>
          <a:p>
            <a:pPr eaLnBrk="1" hangingPunct="1"/>
            <a:endParaRPr lang="en-US" dirty="0" smtClean="0"/>
          </a:p>
        </p:txBody>
      </p:sp>
      <p:sp>
        <p:nvSpPr>
          <p:cNvPr id="5"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buNone/>
            </a:pPr>
            <a:fld id="{B1C6B998-0A5D-4C92-A836-3DA03D7C074A}" type="slidenum">
              <a:rPr lang="en-US" sz="1400" smtClean="0">
                <a:solidFill>
                  <a:srgbClr val="FFFFFF"/>
                </a:solidFill>
              </a:rPr>
              <a:pPr algn="r" eaLnBrk="1" hangingPunct="1">
                <a:buNone/>
              </a:pPr>
              <a:t>2</a:t>
            </a:fld>
            <a:endParaRPr lang="en-US" sz="1400" smtClean="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 y="1145307"/>
            <a:ext cx="9144435" cy="129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Rectangle 3"/>
          <p:cNvSpPr>
            <a:spLocks noChangeArrowheads="1"/>
          </p:cNvSpPr>
          <p:nvPr/>
        </p:nvSpPr>
        <p:spPr bwMode="auto">
          <a:xfrm>
            <a:off x="9870" y="1038329"/>
            <a:ext cx="9144436" cy="3384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Tx/>
              <a:buNone/>
            </a:pPr>
            <a:r>
              <a:rPr lang="en-US" sz="1600" b="1" dirty="0">
                <a:solidFill>
                  <a:prstClr val="white"/>
                </a:solidFill>
                <a:latin typeface="Calibri" pitchFamily="34" charset="0"/>
                <a:cs typeface="Calibri" pitchFamily="34" charset="0"/>
              </a:rPr>
              <a:t>             NOISE                        AIR QUALITY             WATER QUALITY               ENERGY                GLOBAL CLIMATE</a:t>
            </a:r>
          </a:p>
        </p:txBody>
      </p:sp>
      <p:sp>
        <p:nvSpPr>
          <p:cNvPr id="8" name="Rectangle 2"/>
          <p:cNvSpPr>
            <a:spLocks noChangeArrowheads="1"/>
          </p:cNvSpPr>
          <p:nvPr/>
        </p:nvSpPr>
        <p:spPr bwMode="auto">
          <a:xfrm>
            <a:off x="168275" y="2642622"/>
            <a:ext cx="8975725" cy="340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marL="457200" indent="-457200" fontAlgn="auto">
              <a:lnSpc>
                <a:spcPts val="3000"/>
              </a:lnSpc>
              <a:spcBef>
                <a:spcPts val="2400"/>
              </a:spcBef>
              <a:spcAft>
                <a:spcPts val="0"/>
              </a:spcAft>
            </a:pPr>
            <a:r>
              <a:rPr lang="en-US" dirty="0">
                <a:solidFill>
                  <a:prstClr val="black"/>
                </a:solidFill>
                <a:latin typeface="Calibri" pitchFamily="34" charset="0"/>
                <a:cs typeface="Calibri" pitchFamily="34" charset="0"/>
              </a:rPr>
              <a:t>Aviation impacts community noise, air quality, water quality, energy usage, and climate </a:t>
            </a:r>
            <a:r>
              <a:rPr lang="en-US" dirty="0" smtClean="0">
                <a:solidFill>
                  <a:prstClr val="black"/>
                </a:solidFill>
                <a:latin typeface="Calibri" pitchFamily="34" charset="0"/>
                <a:cs typeface="Calibri" pitchFamily="34" charset="0"/>
              </a:rPr>
              <a:t>change</a:t>
            </a:r>
            <a:endParaRPr lang="en-US" dirty="0">
              <a:solidFill>
                <a:prstClr val="black"/>
              </a:solidFill>
              <a:latin typeface="Calibri" pitchFamily="34" charset="0"/>
              <a:cs typeface="Calibri" pitchFamily="34" charset="0"/>
            </a:endParaRPr>
          </a:p>
          <a:p>
            <a:pPr marL="457200" indent="-457200" fontAlgn="auto">
              <a:lnSpc>
                <a:spcPts val="3000"/>
              </a:lnSpc>
              <a:spcBef>
                <a:spcPts val="2400"/>
              </a:spcBef>
              <a:spcAft>
                <a:spcPts val="0"/>
              </a:spcAft>
            </a:pPr>
            <a:r>
              <a:rPr lang="en-US" dirty="0">
                <a:solidFill>
                  <a:prstClr val="black"/>
                </a:solidFill>
                <a:latin typeface="Calibri" pitchFamily="34" charset="0"/>
                <a:cs typeface="Calibri" pitchFamily="34" charset="0"/>
              </a:rPr>
              <a:t>Environmental impacts from </a:t>
            </a:r>
            <a:r>
              <a:rPr lang="en-US" dirty="0" smtClean="0">
                <a:solidFill>
                  <a:prstClr val="black"/>
                </a:solidFill>
                <a:latin typeface="Calibri" pitchFamily="34" charset="0"/>
                <a:cs typeface="Calibri" pitchFamily="34" charset="0"/>
              </a:rPr>
              <a:t>aviation could </a:t>
            </a:r>
            <a:r>
              <a:rPr lang="en-US" dirty="0">
                <a:solidFill>
                  <a:prstClr val="black"/>
                </a:solidFill>
                <a:latin typeface="Calibri" pitchFamily="34" charset="0"/>
                <a:cs typeface="Calibri" pitchFamily="34" charset="0"/>
              </a:rPr>
              <a:t>pose a critical constraint on capacity </a:t>
            </a:r>
            <a:r>
              <a:rPr lang="en-US" dirty="0" smtClean="0">
                <a:solidFill>
                  <a:prstClr val="black"/>
                </a:solidFill>
                <a:latin typeface="Calibri" pitchFamily="34" charset="0"/>
                <a:cs typeface="Calibri" pitchFamily="34" charset="0"/>
              </a:rPr>
              <a:t>growth</a:t>
            </a:r>
          </a:p>
          <a:p>
            <a:pPr marL="457200" indent="-457200" fontAlgn="auto">
              <a:lnSpc>
                <a:spcPts val="3000"/>
              </a:lnSpc>
              <a:spcBef>
                <a:spcPts val="2400"/>
              </a:spcBef>
              <a:spcAft>
                <a:spcPts val="0"/>
              </a:spcAft>
            </a:pPr>
            <a:r>
              <a:rPr lang="en-US" dirty="0" smtClean="0">
                <a:solidFill>
                  <a:srgbClr val="000000"/>
                </a:solidFill>
                <a:latin typeface="Calibri" panose="020F0502020204030204" pitchFamily="34" charset="0"/>
                <a:cs typeface="Calibri" panose="020F0502020204030204" pitchFamily="34" charset="0"/>
              </a:rPr>
              <a:t>FAA are pursuing aircraft technology, alternative </a:t>
            </a:r>
            <a:r>
              <a:rPr lang="en-US" dirty="0">
                <a:solidFill>
                  <a:srgbClr val="000000"/>
                </a:solidFill>
                <a:latin typeface="Calibri" panose="020F0502020204030204" pitchFamily="34" charset="0"/>
                <a:cs typeface="Calibri" panose="020F0502020204030204" pitchFamily="34" charset="0"/>
              </a:rPr>
              <a:t>jet </a:t>
            </a:r>
            <a:r>
              <a:rPr lang="en-US" dirty="0" smtClean="0">
                <a:solidFill>
                  <a:srgbClr val="000000"/>
                </a:solidFill>
                <a:latin typeface="Calibri" panose="020F0502020204030204" pitchFamily="34" charset="0"/>
                <a:cs typeface="Calibri" panose="020F0502020204030204" pitchFamily="34" charset="0"/>
              </a:rPr>
              <a:t>fuels, operations, and policy measures to address the </a:t>
            </a:r>
            <a:r>
              <a:rPr lang="en-US" dirty="0">
                <a:solidFill>
                  <a:srgbClr val="000000"/>
                </a:solidFill>
                <a:latin typeface="Calibri" panose="020F0502020204030204" pitchFamily="34" charset="0"/>
                <a:cs typeface="Calibri" panose="020F0502020204030204" pitchFamily="34" charset="0"/>
              </a:rPr>
              <a:t>environmental </a:t>
            </a:r>
            <a:r>
              <a:rPr lang="en-US" dirty="0" smtClean="0">
                <a:solidFill>
                  <a:srgbClr val="000000"/>
                </a:solidFill>
                <a:latin typeface="Calibri" panose="020F0502020204030204" pitchFamily="34" charset="0"/>
                <a:cs typeface="Calibri" panose="020F0502020204030204" pitchFamily="34" charset="0"/>
              </a:rPr>
              <a:t>challenges facing aviation</a:t>
            </a:r>
            <a:endParaRPr lang="en-US" dirty="0" smtClean="0">
              <a:solidFill>
                <a:prstClr val="black"/>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US" sz="2800" dirty="0"/>
              <a:t>Aviation Environmental </a:t>
            </a:r>
            <a:r>
              <a:rPr lang="en-US" sz="2800" dirty="0" smtClean="0"/>
              <a:t>Challenges</a:t>
            </a:r>
            <a:endParaRPr lang="en-US" sz="2800" dirty="0"/>
          </a:p>
        </p:txBody>
      </p:sp>
      <p:sp>
        <p:nvSpPr>
          <p:cNvPr id="9"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3</a:t>
            </a:fld>
            <a:endParaRPr lang="en-US" dirty="0">
              <a:solidFill>
                <a:srgbClr val="FFFFFF"/>
              </a:solidFill>
            </a:endParaRPr>
          </a:p>
        </p:txBody>
      </p:sp>
      <p:cxnSp>
        <p:nvCxnSpPr>
          <p:cNvPr id="5" name="Straight Connector 4"/>
          <p:cNvCxnSpPr/>
          <p:nvPr/>
        </p:nvCxnSpPr>
        <p:spPr bwMode="auto">
          <a:xfrm flipV="1">
            <a:off x="0" y="2362200"/>
            <a:ext cx="9144000" cy="8792"/>
          </a:xfrm>
          <a:prstGeom prst="line">
            <a:avLst/>
          </a:prstGeom>
          <a:noFill/>
          <a:ln w="635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6627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and Principles</a:t>
            </a:r>
            <a:endParaRPr lang="en-US" dirty="0"/>
          </a:p>
        </p:txBody>
      </p:sp>
      <p:sp>
        <p:nvSpPr>
          <p:cNvPr id="3" name="Content Placeholder 2"/>
          <p:cNvSpPr>
            <a:spLocks noGrp="1"/>
          </p:cNvSpPr>
          <p:nvPr>
            <p:ph idx="1"/>
          </p:nvPr>
        </p:nvSpPr>
        <p:spPr>
          <a:xfrm>
            <a:off x="219728" y="919402"/>
            <a:ext cx="4931821" cy="5030461"/>
          </a:xfrm>
        </p:spPr>
        <p:txBody>
          <a:bodyPr/>
          <a:lstStyle/>
          <a:p>
            <a:pPr fontAlgn="auto">
              <a:spcBef>
                <a:spcPts val="0"/>
              </a:spcBef>
              <a:spcAft>
                <a:spcPts val="0"/>
              </a:spcAft>
              <a:buFontTx/>
              <a:buNone/>
            </a:pPr>
            <a:r>
              <a:rPr lang="en-US" sz="2400" dirty="0">
                <a:solidFill>
                  <a:srgbClr val="1D2F68"/>
                </a:solidFill>
                <a:latin typeface="+mj-lt"/>
                <a:ea typeface="+mj-ea"/>
                <a:cs typeface="+mj-cs"/>
              </a:rPr>
              <a:t>Vision: </a:t>
            </a:r>
          </a:p>
          <a:p>
            <a:pPr fontAlgn="auto">
              <a:spcBef>
                <a:spcPts val="0"/>
              </a:spcBef>
              <a:spcAft>
                <a:spcPts val="0"/>
              </a:spcAft>
              <a:buFontTx/>
              <a:buNone/>
            </a:pPr>
            <a:r>
              <a:rPr lang="en-US" sz="2400" b="0" dirty="0" smtClean="0"/>
              <a:t>	</a:t>
            </a:r>
            <a:r>
              <a:rPr lang="en-US" sz="2400" b="0" i="1" dirty="0" smtClean="0"/>
              <a:t>Environmental </a:t>
            </a:r>
            <a:r>
              <a:rPr lang="en-US" sz="2400" b="0" i="1" dirty="0"/>
              <a:t>protection that </a:t>
            </a:r>
            <a:r>
              <a:rPr lang="en-US" sz="2400" b="0" i="1" dirty="0" smtClean="0"/>
              <a:t>allows sustained aviation </a:t>
            </a:r>
            <a:r>
              <a:rPr lang="en-US" sz="2400" b="0" i="1" dirty="0"/>
              <a:t>growth</a:t>
            </a:r>
          </a:p>
          <a:p>
            <a:pPr marL="0" indent="0" fontAlgn="auto">
              <a:spcBef>
                <a:spcPts val="0"/>
              </a:spcBef>
              <a:spcAft>
                <a:spcPts val="0"/>
              </a:spcAft>
              <a:buNone/>
              <a:tabLst>
                <a:tab pos="633413" algn="l"/>
              </a:tabLst>
            </a:pPr>
            <a:endParaRPr lang="en-US" sz="2400" b="0" dirty="0" smtClean="0"/>
          </a:p>
          <a:p>
            <a:pPr fontAlgn="auto">
              <a:spcBef>
                <a:spcPts val="0"/>
              </a:spcBef>
              <a:spcAft>
                <a:spcPts val="0"/>
              </a:spcAft>
              <a:buNone/>
              <a:tabLst>
                <a:tab pos="633413" algn="l"/>
              </a:tabLst>
            </a:pPr>
            <a:r>
              <a:rPr lang="en-US" sz="2400" dirty="0">
                <a:solidFill>
                  <a:srgbClr val="1D2F68"/>
                </a:solidFill>
                <a:latin typeface="+mj-lt"/>
                <a:ea typeface="+mj-ea"/>
                <a:cs typeface="+mj-cs"/>
              </a:rPr>
              <a:t>Guiding Principles:</a:t>
            </a:r>
          </a:p>
          <a:p>
            <a:pPr marL="457200" indent="-457200" fontAlgn="auto">
              <a:spcBef>
                <a:spcPts val="0"/>
              </a:spcBef>
              <a:spcAft>
                <a:spcPts val="0"/>
              </a:spcAft>
              <a:buFont typeface="+mj-lt"/>
              <a:buAutoNum type="arabicPeriod"/>
              <a:tabLst>
                <a:tab pos="633413" algn="l"/>
              </a:tabLst>
            </a:pPr>
            <a:r>
              <a:rPr lang="en-US" sz="2400" b="0" dirty="0" smtClean="0"/>
              <a:t>Limit </a:t>
            </a:r>
            <a:r>
              <a:rPr lang="en-US" sz="2400" b="0" dirty="0"/>
              <a:t>and reduce future aviation environmental impacts to levels that protect public health and welfare. </a:t>
            </a:r>
          </a:p>
          <a:p>
            <a:pPr marL="457200" indent="-457200" fontAlgn="auto">
              <a:spcBef>
                <a:spcPts val="0"/>
              </a:spcBef>
              <a:spcAft>
                <a:spcPts val="0"/>
              </a:spcAft>
              <a:buFont typeface="+mj-lt"/>
              <a:buAutoNum type="arabicPeriod"/>
              <a:tabLst>
                <a:tab pos="633413" algn="l"/>
              </a:tabLst>
            </a:pPr>
            <a:r>
              <a:rPr lang="en-US" sz="2400" b="0" dirty="0" smtClean="0"/>
              <a:t>Ensure energy availability </a:t>
            </a:r>
            <a:r>
              <a:rPr lang="en-US" sz="2400" b="0" dirty="0"/>
              <a:t>and sustainability. </a:t>
            </a:r>
          </a:p>
        </p:txBody>
      </p:sp>
      <p:sp>
        <p:nvSpPr>
          <p:cNvPr id="10"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4</a:t>
            </a:fld>
            <a:endParaRPr lang="en-US" dirty="0">
              <a:solidFill>
                <a:srgbClr val="FFFFFF"/>
              </a:solidFill>
            </a:endParaRPr>
          </a:p>
        </p:txBody>
      </p:sp>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5288" t="10256" r="37019" b="2735"/>
          <a:stretch/>
        </p:blipFill>
        <p:spPr bwMode="auto">
          <a:xfrm>
            <a:off x="5304295" y="354604"/>
            <a:ext cx="3555883" cy="461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1276" y="6254399"/>
            <a:ext cx="5396459" cy="553998"/>
          </a:xfrm>
          <a:prstGeom prst="rect">
            <a:avLst/>
          </a:prstGeom>
        </p:spPr>
        <p:txBody>
          <a:bodyPr wrap="square">
            <a:spAutoFit/>
          </a:bodyPr>
          <a:lstStyle/>
          <a:p>
            <a:pPr fontAlgn="auto">
              <a:spcBef>
                <a:spcPts val="0"/>
              </a:spcBef>
              <a:spcAft>
                <a:spcPts val="0"/>
              </a:spcAft>
              <a:buFontTx/>
              <a:buNone/>
            </a:pPr>
            <a:r>
              <a:rPr lang="en-US" sz="1000" dirty="0" smtClean="0">
                <a:solidFill>
                  <a:srgbClr val="FFFFFF"/>
                </a:solidFill>
                <a:latin typeface="Arial"/>
              </a:rPr>
              <a:t>Aviation E&amp;E Policy </a:t>
            </a:r>
            <a:r>
              <a:rPr lang="en-US" sz="1000" dirty="0">
                <a:solidFill>
                  <a:srgbClr val="FFFFFF"/>
                </a:solidFill>
                <a:latin typeface="Arial"/>
              </a:rPr>
              <a:t>Statement (Federal Register </a:t>
            </a:r>
            <a:r>
              <a:rPr lang="en-US" sz="1000" dirty="0" smtClean="0">
                <a:solidFill>
                  <a:srgbClr val="FFFFFF"/>
                </a:solidFill>
                <a:latin typeface="Arial"/>
              </a:rPr>
              <a:t>77-141, 2012</a:t>
            </a:r>
            <a:r>
              <a:rPr lang="en-US" sz="1000" dirty="0">
                <a:solidFill>
                  <a:srgbClr val="FFFFFF"/>
                </a:solidFill>
                <a:latin typeface="Arial"/>
              </a:rPr>
              <a:t>)</a:t>
            </a:r>
            <a:r>
              <a:rPr lang="en-US" sz="1000" dirty="0" smtClean="0">
                <a:solidFill>
                  <a:srgbClr val="FFFFFF"/>
                </a:solidFill>
                <a:latin typeface="Arial"/>
              </a:rPr>
              <a:t>: http</a:t>
            </a:r>
            <a:r>
              <a:rPr lang="en-US" sz="1000" dirty="0">
                <a:solidFill>
                  <a:srgbClr val="FFFFFF"/>
                </a:solidFill>
                <a:latin typeface="Arial"/>
              </a:rPr>
              <a:t>://</a:t>
            </a:r>
            <a:r>
              <a:rPr lang="en-US" sz="1000" dirty="0" smtClean="0">
                <a:solidFill>
                  <a:srgbClr val="FFFFFF"/>
                </a:solidFill>
                <a:latin typeface="Arial"/>
              </a:rPr>
              <a:t>www.faa.gov/about/office_org/headquarters_offices/apl/environ_policy_guidance/policy/media/FAA_EE_Policy_Statement.pdf</a:t>
            </a:r>
          </a:p>
        </p:txBody>
      </p:sp>
      <p:sp>
        <p:nvSpPr>
          <p:cNvPr id="9" name="Rectangle 8"/>
          <p:cNvSpPr/>
          <p:nvPr/>
        </p:nvSpPr>
        <p:spPr>
          <a:xfrm>
            <a:off x="144820" y="5151384"/>
            <a:ext cx="8887151" cy="830997"/>
          </a:xfrm>
          <a:prstGeom prst="rect">
            <a:avLst/>
          </a:prstGeom>
        </p:spPr>
        <p:txBody>
          <a:bodyPr wrap="square">
            <a:spAutoFit/>
          </a:bodyPr>
          <a:lstStyle/>
          <a:p>
            <a:pPr>
              <a:buFontTx/>
              <a:buNone/>
            </a:pPr>
            <a:r>
              <a:rPr lang="en-US" b="1" i="1" dirty="0" smtClean="0">
                <a:solidFill>
                  <a:srgbClr val="006023"/>
                </a:solidFill>
              </a:rPr>
              <a:t>Want increased </a:t>
            </a:r>
            <a:r>
              <a:rPr lang="en-US" b="1" i="1" dirty="0">
                <a:solidFill>
                  <a:srgbClr val="006023"/>
                </a:solidFill>
              </a:rPr>
              <a:t>mobility with reduced environmental impacts and enhanced energy availability and </a:t>
            </a:r>
            <a:r>
              <a:rPr lang="en-US" b="1" i="1" dirty="0" smtClean="0">
                <a:solidFill>
                  <a:srgbClr val="006023"/>
                </a:solidFill>
              </a:rPr>
              <a:t>sustainability</a:t>
            </a:r>
            <a:endParaRPr lang="en-US" b="1" dirty="0">
              <a:solidFill>
                <a:srgbClr val="000000"/>
              </a:solidFill>
            </a:endParaRPr>
          </a:p>
        </p:txBody>
      </p:sp>
    </p:spTree>
    <p:extLst>
      <p:ext uri="{BB962C8B-B14F-4D97-AF65-F5344CB8AC3E}">
        <p14:creationId xmlns:p14="http://schemas.microsoft.com/office/powerpoint/2010/main" val="1577646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&amp; Energy Goals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81182478"/>
              </p:ext>
            </p:extLst>
          </p:nvPr>
        </p:nvGraphicFramePr>
        <p:xfrm>
          <a:off x="212275" y="797605"/>
          <a:ext cx="8642967" cy="4983457"/>
        </p:xfrm>
        <a:graphic>
          <a:graphicData uri="http://schemas.openxmlformats.org/drawingml/2006/table">
            <a:tbl>
              <a:tblPr firstRow="1" bandRow="1">
                <a:tableStyleId>{21E4AEA4-8DFA-4A89-87EB-49C32662AFE0}</a:tableStyleId>
              </a:tblPr>
              <a:tblGrid>
                <a:gridCol w="1083128"/>
                <a:gridCol w="7559839"/>
              </a:tblGrid>
              <a:tr h="383864">
                <a:tc>
                  <a:txBody>
                    <a:bodyPr/>
                    <a:lstStyle/>
                    <a:p>
                      <a:pPr marL="0" marR="0">
                        <a:lnSpc>
                          <a:spcPct val="115000"/>
                        </a:lnSpc>
                        <a:spcBef>
                          <a:spcPts val="0"/>
                        </a:spcBef>
                        <a:spcAft>
                          <a:spcPts val="0"/>
                        </a:spcAft>
                      </a:pPr>
                      <a:r>
                        <a:rPr lang="en-US" sz="1800" dirty="0">
                          <a:effectLst/>
                        </a:rPr>
                        <a:t>Aspect</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Goal</a:t>
                      </a:r>
                      <a:endParaRPr lang="en-US" sz="1800" baseline="30000" dirty="0">
                        <a:effectLst/>
                        <a:latin typeface="Calibri"/>
                        <a:ea typeface="Calibri"/>
                        <a:cs typeface="Times New Roman"/>
                      </a:endParaRPr>
                    </a:p>
                  </a:txBody>
                  <a:tcPr marL="68580" marR="68580" marT="0" marB="0"/>
                </a:tc>
              </a:tr>
              <a:tr h="1475874">
                <a:tc>
                  <a:txBody>
                    <a:bodyPr/>
                    <a:lstStyle/>
                    <a:p>
                      <a:pPr marL="0" marR="0">
                        <a:lnSpc>
                          <a:spcPct val="115000"/>
                        </a:lnSpc>
                        <a:spcBef>
                          <a:spcPts val="0"/>
                        </a:spcBef>
                        <a:spcAft>
                          <a:spcPts val="0"/>
                        </a:spcAft>
                      </a:pPr>
                      <a:r>
                        <a:rPr lang="en-US" sz="1800" b="1" dirty="0">
                          <a:effectLst/>
                        </a:rPr>
                        <a:t>Noise</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Reduce the number of people exposed to significant noise around U.S. airports in absolute terms, notwithstanding aviation growth, and provide additional measures to protect public health and welfare and our national </a:t>
                      </a:r>
                      <a:r>
                        <a:rPr lang="en-US" sz="1800" dirty="0" smtClean="0">
                          <a:effectLst/>
                        </a:rPr>
                        <a:t>resources (population</a:t>
                      </a:r>
                      <a:r>
                        <a:rPr lang="en-US" sz="1800" baseline="0" dirty="0" smtClean="0">
                          <a:effectLst/>
                        </a:rPr>
                        <a:t> </a:t>
                      </a:r>
                      <a:r>
                        <a:rPr lang="en-US" sz="1800" dirty="0" smtClean="0">
                          <a:effectLst/>
                        </a:rPr>
                        <a:t>exposed</a:t>
                      </a:r>
                      <a:r>
                        <a:rPr lang="en-US" sz="1800" baseline="0" dirty="0" smtClean="0">
                          <a:effectLst/>
                        </a:rPr>
                        <a:t> to DNL 65 </a:t>
                      </a:r>
                      <a:r>
                        <a:rPr lang="en-US" sz="1800" dirty="0" smtClean="0">
                          <a:effectLst/>
                        </a:rPr>
                        <a:t>in 2018 is 300,000 people).</a:t>
                      </a:r>
                    </a:p>
                  </a:txBody>
                  <a:tcPr marL="68580" marR="68580" marT="0" marB="0"/>
                </a:tc>
              </a:tr>
              <a:tr h="849750">
                <a:tc>
                  <a:txBody>
                    <a:bodyPr/>
                    <a:lstStyle/>
                    <a:p>
                      <a:pPr marL="0" marR="0">
                        <a:lnSpc>
                          <a:spcPct val="115000"/>
                        </a:lnSpc>
                        <a:spcBef>
                          <a:spcPts val="0"/>
                        </a:spcBef>
                        <a:spcAft>
                          <a:spcPts val="0"/>
                        </a:spcAft>
                      </a:pPr>
                      <a:r>
                        <a:rPr lang="en-US" sz="1800" b="1" dirty="0">
                          <a:effectLst/>
                        </a:rPr>
                        <a:t>Air Quality</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Achieve an absolute reduction of significant air quality health and welfare impacts attributable to aviation, notwithstanding aviation growth. </a:t>
                      </a:r>
                      <a:endParaRPr lang="en-US" sz="1800" dirty="0" smtClean="0">
                        <a:effectLst/>
                      </a:endParaRPr>
                    </a:p>
                  </a:txBody>
                  <a:tcPr marL="68580" marR="68580" marT="0" marB="0"/>
                </a:tc>
              </a:tr>
              <a:tr h="890337">
                <a:tc>
                  <a:txBody>
                    <a:bodyPr/>
                    <a:lstStyle/>
                    <a:p>
                      <a:pPr marL="0" marR="0">
                        <a:lnSpc>
                          <a:spcPct val="115000"/>
                        </a:lnSpc>
                        <a:spcBef>
                          <a:spcPts val="0"/>
                        </a:spcBef>
                        <a:spcAft>
                          <a:spcPts val="0"/>
                        </a:spcAft>
                      </a:pPr>
                      <a:r>
                        <a:rPr lang="en-US" sz="1800" b="1" dirty="0">
                          <a:effectLst/>
                        </a:rPr>
                        <a:t>Energy</a:t>
                      </a:r>
                      <a:endParaRPr lang="en-US" sz="1800" b="1"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solidFill>
                            <a:schemeClr val="tx1"/>
                          </a:solidFill>
                          <a:effectLst/>
                        </a:rPr>
                        <a:t>Improve National Airspace System (NAS) energy efficiency </a:t>
                      </a:r>
                      <a:r>
                        <a:rPr lang="en-US" sz="1800" dirty="0" smtClean="0">
                          <a:effectLst/>
                        </a:rPr>
                        <a:t>and </a:t>
                      </a:r>
                      <a:r>
                        <a:rPr lang="en-US" sz="1800" dirty="0">
                          <a:effectLst/>
                        </a:rPr>
                        <a:t>develop and deploy alternative jet fuels for commercial aviation.</a:t>
                      </a:r>
                      <a:endParaRPr lang="en-US" sz="1800" dirty="0">
                        <a:effectLst/>
                        <a:latin typeface="Calibri"/>
                        <a:ea typeface="Calibri"/>
                        <a:cs typeface="Times New Roman"/>
                      </a:endParaRPr>
                    </a:p>
                  </a:txBody>
                  <a:tcPr marL="68580" marR="68580" marT="0" marB="0"/>
                </a:tc>
              </a:tr>
              <a:tr h="1383632">
                <a:tc>
                  <a:txBody>
                    <a:bodyPr/>
                    <a:lstStyle/>
                    <a:p>
                      <a:pPr marL="0" marR="0">
                        <a:lnSpc>
                          <a:spcPct val="115000"/>
                        </a:lnSpc>
                        <a:spcBef>
                          <a:spcPts val="0"/>
                        </a:spcBef>
                        <a:spcAft>
                          <a:spcPts val="0"/>
                        </a:spcAft>
                      </a:pPr>
                      <a:r>
                        <a:rPr lang="en-US" sz="1800" b="1" dirty="0">
                          <a:effectLst/>
                        </a:rPr>
                        <a:t>Climate</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Limit the impact of aircraft CO2 emissions on the global climate by achieving carbon neutral growth by 2020 compared to </a:t>
                      </a:r>
                      <a:r>
                        <a:rPr lang="en-US" sz="1800" dirty="0" smtClean="0">
                          <a:effectLst/>
                        </a:rPr>
                        <a:t>2005 (2020 CO2 emissions equal to 2005 levels), </a:t>
                      </a:r>
                      <a:r>
                        <a:rPr lang="en-US" sz="1800" dirty="0">
                          <a:effectLst/>
                        </a:rPr>
                        <a:t>and net reductions of the climate impact from all aviation emissions over the longer term (by 2050).</a:t>
                      </a:r>
                      <a:endParaRPr lang="en-US" sz="1800" dirty="0">
                        <a:effectLst/>
                        <a:latin typeface="Calibri"/>
                        <a:ea typeface="Calibri"/>
                        <a:cs typeface="Times New Roman"/>
                      </a:endParaRPr>
                    </a:p>
                  </a:txBody>
                  <a:tcPr marL="68580" marR="68580" marT="0" marB="0"/>
                </a:tc>
              </a:tr>
            </a:tbl>
          </a:graphicData>
        </a:graphic>
      </p:graphicFrame>
      <p:sp>
        <p:nvSpPr>
          <p:cNvPr id="7" name="Rectangle 6"/>
          <p:cNvSpPr/>
          <p:nvPr/>
        </p:nvSpPr>
        <p:spPr>
          <a:xfrm>
            <a:off x="51276" y="6254399"/>
            <a:ext cx="5396459" cy="553998"/>
          </a:xfrm>
          <a:prstGeom prst="rect">
            <a:avLst/>
          </a:prstGeom>
        </p:spPr>
        <p:txBody>
          <a:bodyPr wrap="square">
            <a:spAutoFit/>
          </a:bodyPr>
          <a:lstStyle/>
          <a:p>
            <a:pPr fontAlgn="auto">
              <a:spcBef>
                <a:spcPts val="0"/>
              </a:spcBef>
              <a:spcAft>
                <a:spcPts val="0"/>
              </a:spcAft>
              <a:buFontTx/>
              <a:buNone/>
            </a:pPr>
            <a:r>
              <a:rPr lang="en-US" sz="1000" dirty="0" smtClean="0">
                <a:solidFill>
                  <a:srgbClr val="FFFFFF"/>
                </a:solidFill>
                <a:latin typeface="Arial"/>
              </a:rPr>
              <a:t>Aviation E&amp;E Policy </a:t>
            </a:r>
            <a:r>
              <a:rPr lang="en-US" sz="1000" dirty="0">
                <a:solidFill>
                  <a:srgbClr val="FFFFFF"/>
                </a:solidFill>
                <a:latin typeface="Arial"/>
              </a:rPr>
              <a:t>Statement (Federal Register </a:t>
            </a:r>
            <a:r>
              <a:rPr lang="en-US" sz="1000" dirty="0" smtClean="0">
                <a:solidFill>
                  <a:srgbClr val="FFFFFF"/>
                </a:solidFill>
                <a:latin typeface="Arial"/>
              </a:rPr>
              <a:t>77-141, 2012</a:t>
            </a:r>
            <a:r>
              <a:rPr lang="en-US" sz="1000" dirty="0">
                <a:solidFill>
                  <a:srgbClr val="FFFFFF"/>
                </a:solidFill>
                <a:latin typeface="Arial"/>
              </a:rPr>
              <a:t>)</a:t>
            </a:r>
            <a:r>
              <a:rPr lang="en-US" sz="1000" dirty="0" smtClean="0">
                <a:solidFill>
                  <a:srgbClr val="FFFFFF"/>
                </a:solidFill>
                <a:latin typeface="Arial"/>
              </a:rPr>
              <a:t>: http</a:t>
            </a:r>
            <a:r>
              <a:rPr lang="en-US" sz="1000" dirty="0">
                <a:solidFill>
                  <a:srgbClr val="FFFFFF"/>
                </a:solidFill>
                <a:latin typeface="Arial"/>
              </a:rPr>
              <a:t>://</a:t>
            </a:r>
            <a:r>
              <a:rPr lang="en-US" sz="1000" dirty="0" smtClean="0">
                <a:solidFill>
                  <a:srgbClr val="FFFFFF"/>
                </a:solidFill>
                <a:latin typeface="Arial"/>
              </a:rPr>
              <a:t>www.faa.gov/about/office_org/headquarters_offices/apl/environ_policy_guidance/policy/media/FAA_EE_Policy_Statement.pdf</a:t>
            </a:r>
          </a:p>
        </p:txBody>
      </p:sp>
      <p:sp>
        <p:nvSpPr>
          <p:cNvPr id="9"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5</a:t>
            </a:fld>
            <a:endParaRPr lang="en-US" dirty="0">
              <a:solidFill>
                <a:srgbClr val="FFFFFF"/>
              </a:solidFill>
            </a:endParaRPr>
          </a:p>
        </p:txBody>
      </p:sp>
    </p:spTree>
    <p:extLst>
      <p:ext uri="{BB962C8B-B14F-4D97-AF65-F5344CB8AC3E}">
        <p14:creationId xmlns:p14="http://schemas.microsoft.com/office/powerpoint/2010/main" val="533289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a:spLocks/>
          </p:cNvSpPr>
          <p:nvPr/>
        </p:nvSpPr>
        <p:spPr bwMode="auto">
          <a:xfrm>
            <a:off x="4049275" y="2329978"/>
            <a:ext cx="386522" cy="726017"/>
          </a:xfrm>
          <a:custGeom>
            <a:avLst/>
            <a:gdLst>
              <a:gd name="T0" fmla="*/ 403 w 403"/>
              <a:gd name="T1" fmla="*/ 0 h 759"/>
              <a:gd name="T2" fmla="*/ 403 w 403"/>
              <a:gd name="T3" fmla="*/ 0 h 759"/>
              <a:gd name="T4" fmla="*/ 186 w 403"/>
              <a:gd name="T5" fmla="*/ 200 h 759"/>
              <a:gd name="T6" fmla="*/ 7 w 403"/>
              <a:gd name="T7" fmla="*/ 759 h 759"/>
            </a:gdLst>
            <a:ahLst/>
            <a:cxnLst>
              <a:cxn ang="0">
                <a:pos x="T0" y="T1"/>
              </a:cxn>
              <a:cxn ang="0">
                <a:pos x="T2" y="T3"/>
              </a:cxn>
              <a:cxn ang="0">
                <a:pos x="T4" y="T5"/>
              </a:cxn>
              <a:cxn ang="0">
                <a:pos x="T6" y="T7"/>
              </a:cxn>
            </a:cxnLst>
            <a:rect l="0" t="0" r="r" b="b"/>
            <a:pathLst>
              <a:path w="403" h="759">
                <a:moveTo>
                  <a:pt x="403" y="0"/>
                </a:moveTo>
                <a:lnTo>
                  <a:pt x="403" y="0"/>
                </a:lnTo>
                <a:cubicBezTo>
                  <a:pt x="322" y="52"/>
                  <a:pt x="248" y="119"/>
                  <a:pt x="186" y="200"/>
                </a:cubicBezTo>
                <a:cubicBezTo>
                  <a:pt x="58" y="367"/>
                  <a:pt x="0" y="565"/>
                  <a:pt x="7" y="759"/>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FontTx/>
              <a:buNone/>
            </a:pPr>
            <a:endParaRPr lang="en-US" sz="1100">
              <a:solidFill>
                <a:srgbClr val="000000"/>
              </a:solidFill>
              <a:latin typeface="Arial"/>
            </a:endParaRPr>
          </a:p>
        </p:txBody>
      </p:sp>
      <p:sp>
        <p:nvSpPr>
          <p:cNvPr id="4" name="Freeform 5"/>
          <p:cNvSpPr>
            <a:spLocks/>
          </p:cNvSpPr>
          <p:nvPr/>
        </p:nvSpPr>
        <p:spPr bwMode="auto">
          <a:xfrm>
            <a:off x="4583043" y="2152178"/>
            <a:ext cx="854029" cy="251883"/>
          </a:xfrm>
          <a:custGeom>
            <a:avLst/>
            <a:gdLst>
              <a:gd name="T0" fmla="*/ 890 w 890"/>
              <a:gd name="T1" fmla="*/ 263 h 263"/>
              <a:gd name="T2" fmla="*/ 890 w 890"/>
              <a:gd name="T3" fmla="*/ 263 h 263"/>
              <a:gd name="T4" fmla="*/ 844 w 890"/>
              <a:gd name="T5" fmla="*/ 225 h 263"/>
              <a:gd name="T6" fmla="*/ 0 w 890"/>
              <a:gd name="T7" fmla="*/ 106 h 263"/>
            </a:gdLst>
            <a:ahLst/>
            <a:cxnLst>
              <a:cxn ang="0">
                <a:pos x="T0" y="T1"/>
              </a:cxn>
              <a:cxn ang="0">
                <a:pos x="T2" y="T3"/>
              </a:cxn>
              <a:cxn ang="0">
                <a:pos x="T4" y="T5"/>
              </a:cxn>
              <a:cxn ang="0">
                <a:pos x="T6" y="T7"/>
              </a:cxn>
            </a:cxnLst>
            <a:rect l="0" t="0" r="r" b="b"/>
            <a:pathLst>
              <a:path w="890" h="263">
                <a:moveTo>
                  <a:pt x="890" y="263"/>
                </a:moveTo>
                <a:lnTo>
                  <a:pt x="890" y="263"/>
                </a:lnTo>
                <a:cubicBezTo>
                  <a:pt x="875" y="250"/>
                  <a:pt x="860" y="237"/>
                  <a:pt x="844" y="225"/>
                </a:cubicBezTo>
                <a:cubicBezTo>
                  <a:pt x="594" y="33"/>
                  <a:pt x="273" y="0"/>
                  <a:pt x="0" y="106"/>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FontTx/>
              <a:buNone/>
            </a:pPr>
            <a:endParaRPr lang="en-US" sz="1100">
              <a:solidFill>
                <a:srgbClr val="000000"/>
              </a:solidFill>
              <a:latin typeface="Arial"/>
            </a:endParaRPr>
          </a:p>
        </p:txBody>
      </p:sp>
      <p:sp>
        <p:nvSpPr>
          <p:cNvPr id="161" name="Oval 160"/>
          <p:cNvSpPr/>
          <p:nvPr/>
        </p:nvSpPr>
        <p:spPr>
          <a:xfrm>
            <a:off x="3931869" y="2898626"/>
            <a:ext cx="250520" cy="25052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sp>
        <p:nvSpPr>
          <p:cNvPr id="141" name="Oval 140"/>
          <p:cNvSpPr/>
          <p:nvPr/>
        </p:nvSpPr>
        <p:spPr>
          <a:xfrm>
            <a:off x="4507603" y="2117608"/>
            <a:ext cx="250520" cy="25052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grpSp>
        <p:nvGrpSpPr>
          <p:cNvPr id="19" name="Group 18"/>
          <p:cNvGrpSpPr/>
          <p:nvPr/>
        </p:nvGrpSpPr>
        <p:grpSpPr>
          <a:xfrm>
            <a:off x="1482464" y="4696960"/>
            <a:ext cx="3008559" cy="865641"/>
            <a:chOff x="2557251" y="6456464"/>
            <a:chExt cx="5189764" cy="1298462"/>
          </a:xfrm>
        </p:grpSpPr>
        <p:sp>
          <p:nvSpPr>
            <p:cNvPr id="51" name="Rectangle 50"/>
            <p:cNvSpPr/>
            <p:nvPr/>
          </p:nvSpPr>
          <p:spPr>
            <a:xfrm>
              <a:off x="2557251" y="6601877"/>
              <a:ext cx="5101710" cy="1153049"/>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100">
                <a:solidFill>
                  <a:srgbClr val="FFFFFF"/>
                </a:solidFill>
              </a:endParaRPr>
            </a:p>
          </p:txBody>
        </p:sp>
        <p:sp>
          <p:nvSpPr>
            <p:cNvPr id="31" name="Rounded Rectangle 30"/>
            <p:cNvSpPr/>
            <p:nvPr/>
          </p:nvSpPr>
          <p:spPr>
            <a:xfrm>
              <a:off x="2635711" y="6887110"/>
              <a:ext cx="2411633" cy="355677"/>
            </a:xfrm>
            <a:prstGeom prst="roundRect">
              <a:avLst/>
            </a:prstGeom>
            <a:solidFill>
              <a:srgbClr val="C4A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5845" y="6864424"/>
              <a:ext cx="461208" cy="401051"/>
            </a:xfrm>
            <a:prstGeom prst="rect">
              <a:avLst/>
            </a:prstGeom>
          </p:spPr>
        </p:pic>
        <p:sp>
          <p:nvSpPr>
            <p:cNvPr id="33" name="object 535"/>
            <p:cNvSpPr txBox="1"/>
            <p:nvPr/>
          </p:nvSpPr>
          <p:spPr>
            <a:xfrm>
              <a:off x="3246866" y="6926449"/>
              <a:ext cx="2063000" cy="276999"/>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Technology</a:t>
              </a:r>
              <a:endParaRPr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34" name="Rounded Rectangle 33"/>
            <p:cNvSpPr/>
            <p:nvPr/>
          </p:nvSpPr>
          <p:spPr>
            <a:xfrm>
              <a:off x="5163013" y="6887110"/>
              <a:ext cx="2411633" cy="355677"/>
            </a:xfrm>
            <a:prstGeom prst="roundRect">
              <a:avLst/>
            </a:prstGeom>
            <a:solidFill>
              <a:srgbClr val="3F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2908" y="6864424"/>
              <a:ext cx="461208" cy="401051"/>
            </a:xfrm>
            <a:prstGeom prst="rect">
              <a:avLst/>
            </a:prstGeom>
          </p:spPr>
        </p:pic>
        <p:sp>
          <p:nvSpPr>
            <p:cNvPr id="36" name="object 535"/>
            <p:cNvSpPr txBox="1"/>
            <p:nvPr/>
          </p:nvSpPr>
          <p:spPr>
            <a:xfrm>
              <a:off x="5684015" y="6926449"/>
              <a:ext cx="2063000" cy="276999"/>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Alternative Fuels</a:t>
              </a:r>
              <a:endParaRPr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37" name="Rounded Rectangle 36"/>
            <p:cNvSpPr/>
            <p:nvPr/>
          </p:nvSpPr>
          <p:spPr>
            <a:xfrm>
              <a:off x="2645293" y="7317899"/>
              <a:ext cx="2411633" cy="355677"/>
            </a:xfrm>
            <a:prstGeom prst="roundRect">
              <a:avLst/>
            </a:prstGeom>
            <a:solidFill>
              <a:srgbClr val="A3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6622" y="7313810"/>
              <a:ext cx="461208" cy="363857"/>
            </a:xfrm>
            <a:prstGeom prst="rect">
              <a:avLst/>
            </a:prstGeom>
          </p:spPr>
        </p:pic>
        <p:sp>
          <p:nvSpPr>
            <p:cNvPr id="39" name="object 535"/>
            <p:cNvSpPr txBox="1"/>
            <p:nvPr/>
          </p:nvSpPr>
          <p:spPr>
            <a:xfrm>
              <a:off x="3246323" y="7357238"/>
              <a:ext cx="2063000" cy="276999"/>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Operations</a:t>
              </a:r>
              <a:endParaRPr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40" name="Rounded Rectangle 39"/>
            <p:cNvSpPr/>
            <p:nvPr/>
          </p:nvSpPr>
          <p:spPr>
            <a:xfrm>
              <a:off x="5153395" y="7317899"/>
              <a:ext cx="2411633" cy="355677"/>
            </a:xfrm>
            <a:prstGeom prst="roundRect">
              <a:avLst/>
            </a:prstGeom>
            <a:solidFill>
              <a:srgbClr val="86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3290" y="7295213"/>
              <a:ext cx="461208" cy="401051"/>
            </a:xfrm>
            <a:prstGeom prst="rect">
              <a:avLst/>
            </a:prstGeom>
          </p:spPr>
        </p:pic>
        <p:sp>
          <p:nvSpPr>
            <p:cNvPr id="42" name="object 535"/>
            <p:cNvSpPr txBox="1"/>
            <p:nvPr/>
          </p:nvSpPr>
          <p:spPr>
            <a:xfrm>
              <a:off x="5674397" y="7357238"/>
              <a:ext cx="2063000" cy="276999"/>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Policy</a:t>
              </a:r>
              <a:endParaRPr sz="1200"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endParaRPr>
            </a:p>
          </p:txBody>
        </p:sp>
        <p:sp>
          <p:nvSpPr>
            <p:cNvPr id="43" name="Rounded Rectangle 42"/>
            <p:cNvSpPr/>
            <p:nvPr/>
          </p:nvSpPr>
          <p:spPr>
            <a:xfrm>
              <a:off x="2557253" y="6456464"/>
              <a:ext cx="5101708"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sp>
          <p:nvSpPr>
            <p:cNvPr id="44" name="object 535"/>
            <p:cNvSpPr txBox="1"/>
            <p:nvPr/>
          </p:nvSpPr>
          <p:spPr>
            <a:xfrm>
              <a:off x="2752029" y="6495803"/>
              <a:ext cx="2063000" cy="276999"/>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200" b="1" dirty="0">
                  <a:solidFill>
                    <a:srgbClr val="000000">
                      <a:lumMod val="75000"/>
                      <a:lumOff val="25000"/>
                    </a:srgbClr>
                  </a:solidFill>
                  <a:ea typeface="Arial" charset="0"/>
                  <a:cs typeface="Arial" charset="0"/>
                </a:rPr>
                <a:t>IMPLEMENT</a:t>
              </a:r>
            </a:p>
          </p:txBody>
        </p:sp>
      </p:grpSp>
      <p:grpSp>
        <p:nvGrpSpPr>
          <p:cNvPr id="52" name="Group 51"/>
          <p:cNvGrpSpPr/>
          <p:nvPr/>
        </p:nvGrpSpPr>
        <p:grpSpPr>
          <a:xfrm>
            <a:off x="6035577" y="2311400"/>
            <a:ext cx="3032221" cy="1913551"/>
            <a:chOff x="10411370" y="3902474"/>
            <a:chExt cx="5230581" cy="2870326"/>
          </a:xfrm>
        </p:grpSpPr>
        <p:sp>
          <p:nvSpPr>
            <p:cNvPr id="116" name="Rectangle 115"/>
            <p:cNvSpPr/>
            <p:nvPr/>
          </p:nvSpPr>
          <p:spPr>
            <a:xfrm>
              <a:off x="10411370" y="4105492"/>
              <a:ext cx="5230581" cy="2667308"/>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FontTx/>
                <a:buNone/>
              </a:pPr>
              <a:endParaRPr lang="en-US" sz="1100">
                <a:solidFill>
                  <a:srgbClr val="FFFFFF"/>
                </a:solidFill>
              </a:endParaRPr>
            </a:p>
          </p:txBody>
        </p:sp>
        <p:sp>
          <p:nvSpPr>
            <p:cNvPr id="117" name="Rounded Rectangle 116"/>
            <p:cNvSpPr/>
            <p:nvPr/>
          </p:nvSpPr>
          <p:spPr>
            <a:xfrm>
              <a:off x="10411372" y="3960081"/>
              <a:ext cx="5230578" cy="6514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FontTx/>
                <a:buNone/>
              </a:pPr>
              <a:endParaRPr lang="en-US" sz="1200">
                <a:solidFill>
                  <a:srgbClr val="FFFFFF"/>
                </a:solidFill>
              </a:endParaRPr>
            </a:p>
          </p:txBody>
        </p:sp>
        <p:sp>
          <p:nvSpPr>
            <p:cNvPr id="118" name="object 535"/>
            <p:cNvSpPr txBox="1"/>
            <p:nvPr/>
          </p:nvSpPr>
          <p:spPr>
            <a:xfrm>
              <a:off x="10606150" y="3999416"/>
              <a:ext cx="3628698" cy="553998"/>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200" b="1" dirty="0">
                  <a:solidFill>
                    <a:srgbClr val="000000">
                      <a:lumMod val="75000"/>
                      <a:lumOff val="25000"/>
                    </a:srgbClr>
                  </a:solidFill>
                  <a:ea typeface="Arial" charset="0"/>
                  <a:cs typeface="Arial" charset="0"/>
                </a:rPr>
                <a:t>ADVANCE SCIENCE AND INTEGRATED MODELING</a:t>
              </a:r>
            </a:p>
          </p:txBody>
        </p:sp>
        <p:pic>
          <p:nvPicPr>
            <p:cNvPr id="119" name="Picture 1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06270" y="3902474"/>
              <a:ext cx="872795" cy="754380"/>
            </a:xfrm>
            <a:prstGeom prst="rect">
              <a:avLst/>
            </a:prstGeom>
          </p:spPr>
        </p:pic>
        <p:sp>
          <p:nvSpPr>
            <p:cNvPr id="124" name="Rounded Rectangle 123"/>
            <p:cNvSpPr/>
            <p:nvPr/>
          </p:nvSpPr>
          <p:spPr>
            <a:xfrm>
              <a:off x="12914638" y="5883674"/>
              <a:ext cx="2483957" cy="677952"/>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FontTx/>
                <a:buNone/>
              </a:pPr>
              <a:endParaRPr lang="en-US" sz="1200">
                <a:solidFill>
                  <a:srgbClr val="FFFFFF"/>
                </a:solidFill>
              </a:endParaRPr>
            </a:p>
          </p:txBody>
        </p:sp>
        <p:sp>
          <p:nvSpPr>
            <p:cNvPr id="125" name="object 535"/>
            <p:cNvSpPr txBox="1"/>
            <p:nvPr/>
          </p:nvSpPr>
          <p:spPr>
            <a:xfrm>
              <a:off x="12971695" y="5928043"/>
              <a:ext cx="2369845" cy="553998"/>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200" dirty="0">
                  <a:solidFill>
                    <a:srgbClr val="FFFFFF"/>
                  </a:solidFill>
                  <a:latin typeface="Arial Narrow" charset="0"/>
                  <a:ea typeface="Arial Narrow" charset="0"/>
                  <a:cs typeface="Arial Narrow" charset="0"/>
                </a:rPr>
                <a:t>Aviation Environmental Tool Suite</a:t>
              </a:r>
              <a:endParaRPr sz="1200" dirty="0">
                <a:solidFill>
                  <a:srgbClr val="FFFFFF"/>
                </a:solidFill>
                <a:latin typeface="Arial"/>
                <a:cs typeface="Arial"/>
              </a:endParaRPr>
            </a:p>
          </p:txBody>
        </p:sp>
        <p:cxnSp>
          <p:nvCxnSpPr>
            <p:cNvPr id="126" name="Straight Arrow Connector 125"/>
            <p:cNvCxnSpPr>
              <a:stCxn id="28" idx="3"/>
              <a:endCxn id="120" idx="1"/>
            </p:cNvCxnSpPr>
            <p:nvPr/>
          </p:nvCxnSpPr>
          <p:spPr>
            <a:xfrm>
              <a:off x="12451940" y="5114100"/>
              <a:ext cx="495901" cy="0"/>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10522172" y="4775124"/>
              <a:ext cx="1929768" cy="677952"/>
              <a:chOff x="6099810" y="4231640"/>
              <a:chExt cx="1118706" cy="451968"/>
            </a:xfrm>
          </p:grpSpPr>
          <p:sp>
            <p:nvSpPr>
              <p:cNvPr id="28" name="Rounded Rectangle 27"/>
              <p:cNvSpPr/>
              <p:nvPr/>
            </p:nvSpPr>
            <p:spPr>
              <a:xfrm>
                <a:off x="6099810" y="4231640"/>
                <a:ext cx="1118706" cy="451968"/>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sp>
            <p:nvSpPr>
              <p:cNvPr id="30" name="object 535"/>
              <p:cNvSpPr txBox="1"/>
              <p:nvPr/>
            </p:nvSpPr>
            <p:spPr>
              <a:xfrm>
                <a:off x="6106073" y="4261457"/>
                <a:ext cx="1106181" cy="369332"/>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200" dirty="0">
                    <a:solidFill>
                      <a:srgbClr val="FFFFFF"/>
                    </a:solidFill>
                    <a:latin typeface="Arial Narrow" charset="0"/>
                    <a:ea typeface="Arial Narrow" charset="0"/>
                    <a:cs typeface="Arial Narrow" charset="0"/>
                  </a:rPr>
                  <a:t>Source characterization</a:t>
                </a:r>
                <a:endParaRPr sz="1200" dirty="0">
                  <a:solidFill>
                    <a:srgbClr val="FFFFFF"/>
                  </a:solidFill>
                  <a:latin typeface="Arial"/>
                  <a:cs typeface="Arial"/>
                </a:endParaRPr>
              </a:p>
            </p:txBody>
          </p:sp>
        </p:grpSp>
        <p:cxnSp>
          <p:nvCxnSpPr>
            <p:cNvPr id="129" name="Straight Arrow Connector 128"/>
            <p:cNvCxnSpPr>
              <a:stCxn id="122" idx="3"/>
              <a:endCxn id="124" idx="1"/>
            </p:cNvCxnSpPr>
            <p:nvPr/>
          </p:nvCxnSpPr>
          <p:spPr>
            <a:xfrm>
              <a:off x="12487774" y="6222650"/>
              <a:ext cx="426864" cy="0"/>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10558006" y="5883685"/>
              <a:ext cx="1929768" cy="677953"/>
              <a:chOff x="6120583" y="4970673"/>
              <a:chExt cx="1118706" cy="451968"/>
            </a:xfrm>
          </p:grpSpPr>
          <p:sp>
            <p:nvSpPr>
              <p:cNvPr id="122" name="Rounded Rectangle 121"/>
              <p:cNvSpPr/>
              <p:nvPr/>
            </p:nvSpPr>
            <p:spPr>
              <a:xfrm>
                <a:off x="6120583" y="4970673"/>
                <a:ext cx="1118706" cy="451968"/>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sp>
            <p:nvSpPr>
              <p:cNvPr id="123" name="object 535"/>
              <p:cNvSpPr txBox="1"/>
              <p:nvPr/>
            </p:nvSpPr>
            <p:spPr>
              <a:xfrm>
                <a:off x="6126846" y="5000251"/>
                <a:ext cx="1106181" cy="369331"/>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200" dirty="0">
                    <a:solidFill>
                      <a:srgbClr val="FFFFFF"/>
                    </a:solidFill>
                    <a:latin typeface="Arial Narrow" charset="0"/>
                    <a:ea typeface="Arial Narrow" charset="0"/>
                    <a:cs typeface="Arial Narrow" charset="0"/>
                  </a:rPr>
                  <a:t>Health and welfare impacts</a:t>
                </a:r>
                <a:endParaRPr sz="1200" dirty="0">
                  <a:solidFill>
                    <a:srgbClr val="FFFFFF"/>
                  </a:solidFill>
                  <a:latin typeface="Arial"/>
                  <a:cs typeface="Arial"/>
                </a:endParaRPr>
              </a:p>
            </p:txBody>
          </p:sp>
        </p:grpSp>
        <p:cxnSp>
          <p:nvCxnSpPr>
            <p:cNvPr id="133" name="Elbow Connector 132"/>
            <p:cNvCxnSpPr>
              <a:stCxn id="120" idx="2"/>
              <a:endCxn id="122" idx="0"/>
            </p:cNvCxnSpPr>
            <p:nvPr/>
          </p:nvCxnSpPr>
          <p:spPr>
            <a:xfrm rot="5400000">
              <a:off x="12618515" y="4357510"/>
              <a:ext cx="430551" cy="2621799"/>
            </a:xfrm>
            <a:prstGeom prst="bentConnector3">
              <a:avLst>
                <a:gd name="adj1" fmla="val 50000"/>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12947841" y="4775124"/>
              <a:ext cx="2393696" cy="677952"/>
              <a:chOff x="7505996" y="4231640"/>
              <a:chExt cx="1387650" cy="451968"/>
            </a:xfrm>
          </p:grpSpPr>
          <p:sp>
            <p:nvSpPr>
              <p:cNvPr id="120" name="Rounded Rectangle 119"/>
              <p:cNvSpPr/>
              <p:nvPr/>
            </p:nvSpPr>
            <p:spPr>
              <a:xfrm>
                <a:off x="7505996" y="4231640"/>
                <a:ext cx="1387650" cy="451968"/>
              </a:xfrm>
              <a:prstGeom prst="roundRect">
                <a:avLst/>
              </a:prstGeom>
              <a:solidFill>
                <a:srgbClr val="7BA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sp>
            <p:nvSpPr>
              <p:cNvPr id="121" name="object 535"/>
              <p:cNvSpPr txBox="1"/>
              <p:nvPr/>
            </p:nvSpPr>
            <p:spPr>
              <a:xfrm>
                <a:off x="7512259" y="4255712"/>
                <a:ext cx="1381387" cy="369332"/>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200" dirty="0">
                    <a:solidFill>
                      <a:srgbClr val="FFFFFF"/>
                    </a:solidFill>
                    <a:latin typeface="Arial Narrow" charset="0"/>
                    <a:ea typeface="Arial Narrow" charset="0"/>
                    <a:cs typeface="Arial Narrow" charset="0"/>
                  </a:rPr>
                  <a:t>Propagation and dispersion</a:t>
                </a:r>
                <a:endParaRPr sz="1200" dirty="0">
                  <a:solidFill>
                    <a:srgbClr val="FFFFFF"/>
                  </a:solidFill>
                  <a:latin typeface="Arial"/>
                  <a:cs typeface="Arial"/>
                </a:endParaRPr>
              </a:p>
            </p:txBody>
          </p:sp>
        </p:grpSp>
      </p:grpSp>
      <p:sp>
        <p:nvSpPr>
          <p:cNvPr id="143" name="Oval 142"/>
          <p:cNvSpPr/>
          <p:nvPr/>
        </p:nvSpPr>
        <p:spPr>
          <a:xfrm>
            <a:off x="5438194" y="2437399"/>
            <a:ext cx="250520" cy="25052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sp>
        <p:nvSpPr>
          <p:cNvPr id="145" name="Oval 144"/>
          <p:cNvSpPr/>
          <p:nvPr/>
        </p:nvSpPr>
        <p:spPr>
          <a:xfrm>
            <a:off x="5418090" y="3387593"/>
            <a:ext cx="250520" cy="25052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sp>
        <p:nvSpPr>
          <p:cNvPr id="160" name="Oval 159"/>
          <p:cNvSpPr/>
          <p:nvPr/>
        </p:nvSpPr>
        <p:spPr>
          <a:xfrm>
            <a:off x="4485446" y="3658826"/>
            <a:ext cx="250520" cy="250520"/>
          </a:xfrm>
          <a:prstGeom prst="ellipse">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cxnSp>
        <p:nvCxnSpPr>
          <p:cNvPr id="92" name="Elbow Connector 91"/>
          <p:cNvCxnSpPr>
            <a:endCxn id="117" idx="1"/>
          </p:cNvCxnSpPr>
          <p:nvPr/>
        </p:nvCxnSpPr>
        <p:spPr>
          <a:xfrm flipV="1">
            <a:off x="5566839" y="2566969"/>
            <a:ext cx="468739" cy="2"/>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43" idx="3"/>
          </p:cNvCxnSpPr>
          <p:nvPr/>
        </p:nvCxnSpPr>
        <p:spPr>
          <a:xfrm flipV="1">
            <a:off x="4439979" y="3512859"/>
            <a:ext cx="1113009" cy="1302661"/>
          </a:xfrm>
          <a:prstGeom prst="bentConnector2">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46316" y="2888613"/>
            <a:ext cx="2246734" cy="744141"/>
            <a:chOff x="1287396" y="3990014"/>
            <a:chExt cx="3127730" cy="1116212"/>
          </a:xfrm>
        </p:grpSpPr>
        <p:sp>
          <p:nvSpPr>
            <p:cNvPr id="54" name="Rectangle 53"/>
            <p:cNvSpPr/>
            <p:nvPr/>
          </p:nvSpPr>
          <p:spPr>
            <a:xfrm>
              <a:off x="1287396" y="4135429"/>
              <a:ext cx="3127730" cy="970797"/>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100">
                <a:solidFill>
                  <a:srgbClr val="FFFFFF"/>
                </a:solidFill>
              </a:endParaRPr>
            </a:p>
          </p:txBody>
        </p:sp>
        <p:sp>
          <p:nvSpPr>
            <p:cNvPr id="67" name="Rounded Rectangle 66"/>
            <p:cNvSpPr/>
            <p:nvPr/>
          </p:nvSpPr>
          <p:spPr>
            <a:xfrm>
              <a:off x="1287398" y="3990014"/>
              <a:ext cx="3127728"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sp>
          <p:nvSpPr>
            <p:cNvPr id="79" name="object 535"/>
            <p:cNvSpPr txBox="1"/>
            <p:nvPr/>
          </p:nvSpPr>
          <p:spPr>
            <a:xfrm>
              <a:off x="1409700" y="4019767"/>
              <a:ext cx="2431827" cy="923330"/>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200" b="1" dirty="0">
                  <a:solidFill>
                    <a:srgbClr val="000000">
                      <a:lumMod val="75000"/>
                      <a:lumOff val="25000"/>
                    </a:srgbClr>
                  </a:solidFill>
                  <a:ea typeface="Arial" charset="0"/>
                  <a:cs typeface="Arial" charset="0"/>
                </a:rPr>
                <a:t>IMPROVE</a:t>
              </a:r>
            </a:p>
            <a:p>
              <a:pPr marL="102806" indent="-102806" defTabSz="561272" fontAlgn="auto">
                <a:spcBef>
                  <a:spcPts val="0"/>
                </a:spcBef>
                <a:spcAft>
                  <a:spcPts val="0"/>
                </a:spcAft>
                <a:buFont typeface="Arial" charset="0"/>
                <a:buChar char="•"/>
              </a:pPr>
              <a:endParaRPr lang="en-US" sz="400" spc="-32" dirty="0">
                <a:solidFill>
                  <a:srgbClr val="FFFFFF"/>
                </a:solidFill>
                <a:latin typeface="Arial"/>
                <a:cs typeface="Arial"/>
              </a:endParaRP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Adapt roadmaps</a:t>
              </a: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Fill research pipeline</a:t>
              </a:r>
              <a:endParaRPr sz="1200" dirty="0">
                <a:solidFill>
                  <a:srgbClr val="000000"/>
                </a:solidFill>
                <a:latin typeface="Arial"/>
                <a:cs typeface="Arial"/>
              </a:endParaRPr>
            </a:p>
          </p:txBody>
        </p:sp>
      </p:grpSp>
      <p:grpSp>
        <p:nvGrpSpPr>
          <p:cNvPr id="22" name="Group 21"/>
          <p:cNvGrpSpPr/>
          <p:nvPr/>
        </p:nvGrpSpPr>
        <p:grpSpPr>
          <a:xfrm>
            <a:off x="746316" y="3693887"/>
            <a:ext cx="2246674" cy="744977"/>
            <a:chOff x="1287396" y="5219702"/>
            <a:chExt cx="3127730" cy="1117465"/>
          </a:xfrm>
        </p:grpSpPr>
        <p:sp>
          <p:nvSpPr>
            <p:cNvPr id="88" name="Rectangle 87"/>
            <p:cNvSpPr/>
            <p:nvPr/>
          </p:nvSpPr>
          <p:spPr>
            <a:xfrm>
              <a:off x="1287396" y="5403266"/>
              <a:ext cx="3127730" cy="933901"/>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100">
                <a:solidFill>
                  <a:srgbClr val="FFFFFF"/>
                </a:solidFill>
              </a:endParaRPr>
            </a:p>
          </p:txBody>
        </p:sp>
        <p:sp>
          <p:nvSpPr>
            <p:cNvPr id="89" name="Rounded Rectangle 88"/>
            <p:cNvSpPr/>
            <p:nvPr/>
          </p:nvSpPr>
          <p:spPr>
            <a:xfrm>
              <a:off x="1287398" y="5219702"/>
              <a:ext cx="3127728"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sp>
          <p:nvSpPr>
            <p:cNvPr id="84" name="object 535"/>
            <p:cNvSpPr txBox="1"/>
            <p:nvPr/>
          </p:nvSpPr>
          <p:spPr>
            <a:xfrm>
              <a:off x="1370910" y="5247564"/>
              <a:ext cx="2778397" cy="946413"/>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200" b="1" dirty="0">
                  <a:solidFill>
                    <a:srgbClr val="000000">
                      <a:lumMod val="75000"/>
                      <a:lumOff val="25000"/>
                    </a:srgbClr>
                  </a:solidFill>
                  <a:ea typeface="Arial" charset="0"/>
                  <a:cs typeface="Arial" charset="0"/>
                </a:rPr>
                <a:t>EVALUATE</a:t>
              </a:r>
            </a:p>
            <a:p>
              <a:pPr marL="102806" indent="-102806" defTabSz="561272" fontAlgn="auto">
                <a:spcBef>
                  <a:spcPts val="0"/>
                </a:spcBef>
                <a:spcAft>
                  <a:spcPts val="0"/>
                </a:spcAft>
                <a:buFont typeface="Arial" charset="0"/>
                <a:buChar char="•"/>
              </a:pPr>
              <a:endParaRPr lang="en-US" sz="500" spc="-32" dirty="0">
                <a:solidFill>
                  <a:srgbClr val="FFFFFF"/>
                </a:solidFill>
                <a:latin typeface="Arial"/>
                <a:cs typeface="Arial"/>
              </a:endParaRP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Progress toward goals</a:t>
              </a: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Mitigation opportunities</a:t>
              </a:r>
              <a:endParaRPr sz="1200" dirty="0">
                <a:solidFill>
                  <a:srgbClr val="000000"/>
                </a:solidFill>
                <a:latin typeface="Arial"/>
                <a:cs typeface="Arial"/>
              </a:endParaRPr>
            </a:p>
          </p:txBody>
        </p:sp>
      </p:grpSp>
      <p:grpSp>
        <p:nvGrpSpPr>
          <p:cNvPr id="46" name="Group 45"/>
          <p:cNvGrpSpPr/>
          <p:nvPr/>
        </p:nvGrpSpPr>
        <p:grpSpPr>
          <a:xfrm>
            <a:off x="6035578" y="1161144"/>
            <a:ext cx="3312340" cy="1001319"/>
            <a:chOff x="10411372" y="2301299"/>
            <a:chExt cx="5713786" cy="1501979"/>
          </a:xfrm>
        </p:grpSpPr>
        <p:sp>
          <p:nvSpPr>
            <p:cNvPr id="107" name="Rectangle 106"/>
            <p:cNvSpPr/>
            <p:nvPr/>
          </p:nvSpPr>
          <p:spPr>
            <a:xfrm>
              <a:off x="10411372" y="2446712"/>
              <a:ext cx="5230582" cy="1356566"/>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100">
                <a:solidFill>
                  <a:srgbClr val="FFFFFF"/>
                </a:solidFill>
              </a:endParaRPr>
            </a:p>
          </p:txBody>
        </p:sp>
        <p:sp>
          <p:nvSpPr>
            <p:cNvPr id="108" name="Rounded Rectangle 107"/>
            <p:cNvSpPr/>
            <p:nvPr/>
          </p:nvSpPr>
          <p:spPr>
            <a:xfrm>
              <a:off x="10411374" y="2301299"/>
              <a:ext cx="5230579" cy="3556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61272" fontAlgn="auto">
                <a:spcBef>
                  <a:spcPts val="0"/>
                </a:spcBef>
                <a:spcAft>
                  <a:spcPts val="0"/>
                </a:spcAft>
                <a:buFontTx/>
                <a:buNone/>
              </a:pPr>
              <a:endParaRPr lang="en-US" sz="1200">
                <a:solidFill>
                  <a:srgbClr val="FFFFFF"/>
                </a:solidFill>
              </a:endParaRPr>
            </a:p>
          </p:txBody>
        </p:sp>
        <p:sp>
          <p:nvSpPr>
            <p:cNvPr id="114" name="object 535"/>
            <p:cNvSpPr txBox="1"/>
            <p:nvPr/>
          </p:nvSpPr>
          <p:spPr>
            <a:xfrm>
              <a:off x="10609169" y="2345723"/>
              <a:ext cx="5515989" cy="1200329"/>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200" b="1" dirty="0">
                  <a:solidFill>
                    <a:srgbClr val="000000">
                      <a:lumMod val="75000"/>
                      <a:lumOff val="25000"/>
                    </a:srgbClr>
                  </a:solidFill>
                  <a:ea typeface="Arial" charset="0"/>
                  <a:cs typeface="Arial" charset="0"/>
                </a:rPr>
                <a:t>PLAN</a:t>
              </a:r>
            </a:p>
            <a:p>
              <a:pPr marL="102806" indent="-102806" defTabSz="561272" fontAlgn="auto">
                <a:spcBef>
                  <a:spcPts val="0"/>
                </a:spcBef>
                <a:spcAft>
                  <a:spcPts val="0"/>
                </a:spcAft>
                <a:buFont typeface="Arial" charset="0"/>
                <a:buChar char="•"/>
              </a:pPr>
              <a:endParaRPr lang="en-US" sz="400" spc="-32" dirty="0">
                <a:solidFill>
                  <a:srgbClr val="FFFFFF"/>
                </a:solidFill>
                <a:latin typeface="Arial"/>
                <a:cs typeface="Arial"/>
              </a:endParaRP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Environment and energy policy statement </a:t>
              </a:r>
              <a:r>
                <a:rPr lang="en-US" sz="1200" spc="-32" baseline="30000" dirty="0">
                  <a:solidFill>
                    <a:srgbClr val="FFFFFF"/>
                  </a:solidFill>
                  <a:latin typeface="Arial"/>
                  <a:cs typeface="Arial"/>
                </a:rPr>
                <a:t>1</a:t>
              </a: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U.S. climate action plan </a:t>
              </a:r>
              <a:r>
                <a:rPr lang="en-US" sz="1200" spc="-32" baseline="30000" dirty="0">
                  <a:solidFill>
                    <a:srgbClr val="FFFFFF"/>
                  </a:solidFill>
                  <a:latin typeface="Arial"/>
                  <a:cs typeface="Arial"/>
                </a:rPr>
                <a:t>2</a:t>
              </a:r>
            </a:p>
            <a:p>
              <a:pPr marL="102806" indent="-102806" defTabSz="561272" fontAlgn="auto">
                <a:spcBef>
                  <a:spcPts val="0"/>
                </a:spcBef>
                <a:spcAft>
                  <a:spcPts val="0"/>
                </a:spcAft>
                <a:buFont typeface="Arial" charset="0"/>
                <a:buChar char="•"/>
              </a:pPr>
              <a:r>
                <a:rPr lang="en-US" sz="1200" spc="-32" dirty="0">
                  <a:solidFill>
                    <a:srgbClr val="FFFFFF"/>
                  </a:solidFill>
                  <a:latin typeface="Arial"/>
                  <a:cs typeface="Arial"/>
                </a:rPr>
                <a:t>Research roadmaps </a:t>
              </a:r>
              <a:r>
                <a:rPr lang="en-US" sz="1200" spc="-32" baseline="30000" dirty="0">
                  <a:solidFill>
                    <a:srgbClr val="FFFFFF"/>
                  </a:solidFill>
                  <a:latin typeface="Arial"/>
                  <a:cs typeface="Arial"/>
                </a:rPr>
                <a:t>3</a:t>
              </a:r>
              <a:endParaRPr sz="1200" baseline="30000" dirty="0">
                <a:solidFill>
                  <a:srgbClr val="000000"/>
                </a:solidFill>
                <a:latin typeface="Arial"/>
                <a:cs typeface="Arial"/>
              </a:endParaRPr>
            </a:p>
          </p:txBody>
        </p:sp>
      </p:grpSp>
      <p:grpSp>
        <p:nvGrpSpPr>
          <p:cNvPr id="29" name="Group 28"/>
          <p:cNvGrpSpPr/>
          <p:nvPr/>
        </p:nvGrpSpPr>
        <p:grpSpPr>
          <a:xfrm>
            <a:off x="2603346" y="1397001"/>
            <a:ext cx="1714654" cy="1218479"/>
            <a:chOff x="4490772" y="2171700"/>
            <a:chExt cx="2957778" cy="1827718"/>
          </a:xfrm>
        </p:grpSpPr>
        <p:grpSp>
          <p:nvGrpSpPr>
            <p:cNvPr id="25" name="Group 24"/>
            <p:cNvGrpSpPr/>
            <p:nvPr/>
          </p:nvGrpSpPr>
          <p:grpSpPr>
            <a:xfrm>
              <a:off x="4490772" y="2171700"/>
              <a:ext cx="2957778" cy="1827718"/>
              <a:chOff x="4490772" y="2171700"/>
              <a:chExt cx="2957778" cy="1827718"/>
            </a:xfrm>
          </p:grpSpPr>
          <p:sp>
            <p:nvSpPr>
              <p:cNvPr id="100" name="Rectangle 99"/>
              <p:cNvSpPr/>
              <p:nvPr/>
            </p:nvSpPr>
            <p:spPr>
              <a:xfrm>
                <a:off x="4610100" y="2305709"/>
                <a:ext cx="1847237" cy="1693709"/>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FontTx/>
                  <a:buNone/>
                </a:pPr>
                <a:endParaRPr lang="en-US" sz="1100">
                  <a:solidFill>
                    <a:srgbClr val="FFFFFF"/>
                  </a:solidFill>
                </a:endParaRPr>
              </a:p>
            </p:txBody>
          </p:sp>
          <p:cxnSp>
            <p:nvCxnSpPr>
              <p:cNvPr id="103" name="Straight Arrow Connector 102"/>
              <p:cNvCxnSpPr>
                <a:stCxn id="104" idx="6"/>
              </p:cNvCxnSpPr>
              <p:nvPr/>
            </p:nvCxnSpPr>
            <p:spPr>
              <a:xfrm flipV="1">
                <a:off x="4806240" y="2305704"/>
                <a:ext cx="1814293" cy="3158"/>
              </a:xfrm>
              <a:prstGeom prst="straightConnector1">
                <a:avLst/>
              </a:prstGeom>
              <a:ln w="25400" cap="rnd">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4490772" y="2171700"/>
                <a:ext cx="315468" cy="27432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FontTx/>
                  <a:buNone/>
                </a:pPr>
                <a:endParaRPr lang="en-US" sz="1100">
                  <a:solidFill>
                    <a:srgbClr val="FFFFFF"/>
                  </a:solidFill>
                </a:endParaRPr>
              </a:p>
            </p:txBody>
          </p:sp>
          <p:cxnSp>
            <p:nvCxnSpPr>
              <p:cNvPr id="82" name="Straight Arrow Connector 81"/>
              <p:cNvCxnSpPr/>
              <p:nvPr/>
            </p:nvCxnSpPr>
            <p:spPr>
              <a:xfrm>
                <a:off x="6620533" y="2304922"/>
                <a:ext cx="828017" cy="1015015"/>
              </a:xfrm>
              <a:prstGeom prst="straightConnector1">
                <a:avLst/>
              </a:prstGeom>
              <a:ln w="25400"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5" name="object 535"/>
            <p:cNvSpPr txBox="1"/>
            <p:nvPr/>
          </p:nvSpPr>
          <p:spPr>
            <a:xfrm>
              <a:off x="4801294" y="2413281"/>
              <a:ext cx="2171006" cy="1384995"/>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200" b="1" dirty="0">
                  <a:solidFill>
                    <a:srgbClr val="FFFFFF"/>
                  </a:solidFill>
                  <a:ea typeface="Arial" charset="0"/>
                  <a:cs typeface="Arial" charset="0"/>
                </a:rPr>
                <a:t>GOALS</a:t>
              </a:r>
              <a:endParaRPr lang="en-US" sz="1200" spc="-32" dirty="0">
                <a:solidFill>
                  <a:srgbClr val="FFFFFF"/>
                </a:solidFill>
                <a:latin typeface="Arial"/>
                <a:cs typeface="Arial"/>
              </a:endParaRPr>
            </a:p>
            <a:p>
              <a:pPr marL="100524" indent="-100524" defTabSz="561272" fontAlgn="auto">
                <a:spcBef>
                  <a:spcPts val="0"/>
                </a:spcBef>
                <a:spcAft>
                  <a:spcPts val="0"/>
                </a:spcAft>
                <a:buFont typeface="Arial" charset="0"/>
                <a:buChar char="•"/>
              </a:pPr>
              <a:r>
                <a:rPr lang="en-US" sz="1200" spc="-32" dirty="0">
                  <a:solidFill>
                    <a:srgbClr val="FFFFFF"/>
                  </a:solidFill>
                  <a:latin typeface="Arial"/>
                  <a:cs typeface="Arial"/>
                </a:rPr>
                <a:t>Noise</a:t>
              </a:r>
            </a:p>
            <a:p>
              <a:pPr marL="100524" indent="-100524" defTabSz="561272" fontAlgn="auto">
                <a:spcBef>
                  <a:spcPts val="0"/>
                </a:spcBef>
                <a:spcAft>
                  <a:spcPts val="0"/>
                </a:spcAft>
                <a:buFont typeface="Arial" charset="0"/>
                <a:buChar char="•"/>
              </a:pPr>
              <a:r>
                <a:rPr lang="en-US" sz="1200" spc="-32" dirty="0">
                  <a:solidFill>
                    <a:srgbClr val="FFFFFF"/>
                  </a:solidFill>
                  <a:latin typeface="Arial"/>
                  <a:cs typeface="Arial"/>
                </a:rPr>
                <a:t>Air Quality</a:t>
              </a:r>
            </a:p>
            <a:p>
              <a:pPr marL="100524" indent="-100524" defTabSz="561272" fontAlgn="auto">
                <a:spcBef>
                  <a:spcPts val="0"/>
                </a:spcBef>
                <a:spcAft>
                  <a:spcPts val="0"/>
                </a:spcAft>
                <a:buFont typeface="Arial" charset="0"/>
                <a:buChar char="•"/>
              </a:pPr>
              <a:r>
                <a:rPr lang="en-US" sz="1200" spc="-32" dirty="0">
                  <a:solidFill>
                    <a:srgbClr val="FFFFFF"/>
                  </a:solidFill>
                  <a:latin typeface="Arial"/>
                  <a:cs typeface="Arial"/>
                </a:rPr>
                <a:t>Climate</a:t>
              </a:r>
            </a:p>
            <a:p>
              <a:pPr marL="100524" indent="-100524" defTabSz="561272" fontAlgn="auto">
                <a:spcBef>
                  <a:spcPts val="0"/>
                </a:spcBef>
                <a:spcAft>
                  <a:spcPts val="0"/>
                </a:spcAft>
                <a:buFont typeface="Arial" charset="0"/>
                <a:buChar char="•"/>
              </a:pPr>
              <a:r>
                <a:rPr lang="en-US" sz="1200" spc="-32" dirty="0">
                  <a:solidFill>
                    <a:srgbClr val="FFFFFF"/>
                  </a:solidFill>
                  <a:latin typeface="Arial"/>
                  <a:cs typeface="Arial"/>
                </a:rPr>
                <a:t>Energy</a:t>
              </a:r>
              <a:endParaRPr sz="1200" dirty="0">
                <a:solidFill>
                  <a:srgbClr val="000000"/>
                </a:solidFill>
                <a:latin typeface="Arial"/>
                <a:cs typeface="Arial"/>
              </a:endParaRPr>
            </a:p>
          </p:txBody>
        </p:sp>
      </p:grpSp>
      <p:grpSp>
        <p:nvGrpSpPr>
          <p:cNvPr id="24" name="Group 23"/>
          <p:cNvGrpSpPr/>
          <p:nvPr/>
        </p:nvGrpSpPr>
        <p:grpSpPr>
          <a:xfrm>
            <a:off x="79463" y="1397001"/>
            <a:ext cx="2480030" cy="1207593"/>
            <a:chOff x="137074" y="2171700"/>
            <a:chExt cx="4278051" cy="1811389"/>
          </a:xfrm>
        </p:grpSpPr>
        <p:sp>
          <p:nvSpPr>
            <p:cNvPr id="93" name="Rectangle 92"/>
            <p:cNvSpPr/>
            <p:nvPr/>
          </p:nvSpPr>
          <p:spPr>
            <a:xfrm>
              <a:off x="277870" y="2289380"/>
              <a:ext cx="3722629" cy="1693709"/>
            </a:xfrm>
            <a:prstGeom prst="rect">
              <a:avLst/>
            </a:prstGeom>
            <a:solidFill>
              <a:srgbClr val="8080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FontTx/>
                <a:buNone/>
              </a:pPr>
              <a:endParaRPr lang="en-US" sz="1100">
                <a:solidFill>
                  <a:srgbClr val="FFFFFF"/>
                </a:solidFill>
              </a:endParaRPr>
            </a:p>
          </p:txBody>
        </p:sp>
        <p:cxnSp>
          <p:nvCxnSpPr>
            <p:cNvPr id="99" name="Straight Arrow Connector 98"/>
            <p:cNvCxnSpPr>
              <a:stCxn id="97" idx="6"/>
            </p:cNvCxnSpPr>
            <p:nvPr/>
          </p:nvCxnSpPr>
          <p:spPr>
            <a:xfrm flipV="1">
              <a:off x="452542" y="2304922"/>
              <a:ext cx="3962583" cy="393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137074" y="2171700"/>
              <a:ext cx="315468" cy="274320"/>
            </a:xfrm>
            <a:prstGeom prst="ellipse">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8851" tIns="74424" rIns="148851" bIns="74424" rtlCol="0" anchor="ctr"/>
            <a:lstStyle/>
            <a:p>
              <a:pPr algn="ctr" defTabSz="561272" fontAlgn="auto">
                <a:spcBef>
                  <a:spcPts val="0"/>
                </a:spcBef>
                <a:spcAft>
                  <a:spcPts val="0"/>
                </a:spcAft>
                <a:buFontTx/>
                <a:buNone/>
              </a:pPr>
              <a:endParaRPr lang="en-US" sz="1100">
                <a:solidFill>
                  <a:srgbClr val="FFFFFF"/>
                </a:solidFill>
              </a:endParaRPr>
            </a:p>
          </p:txBody>
        </p:sp>
        <p:sp>
          <p:nvSpPr>
            <p:cNvPr id="127" name="object 535"/>
            <p:cNvSpPr txBox="1"/>
            <p:nvPr/>
          </p:nvSpPr>
          <p:spPr>
            <a:xfrm>
              <a:off x="559871" y="2400300"/>
              <a:ext cx="3364429" cy="1384995"/>
            </a:xfrm>
            <a:prstGeom prst="rect">
              <a:avLst/>
            </a:prstGeom>
            <a:solidFill>
              <a:srgbClr val="7F7F7F"/>
            </a:solidFill>
          </p:spPr>
          <p:txBody>
            <a:bodyPr vert="horz" wrap="square" lIns="0" tIns="0" rIns="0" bIns="0" rtlCol="0">
              <a:spAutoFit/>
            </a:bodyPr>
            <a:lstStyle/>
            <a:p>
              <a:pPr defTabSz="561272" fontAlgn="auto">
                <a:spcBef>
                  <a:spcPts val="0"/>
                </a:spcBef>
                <a:spcAft>
                  <a:spcPts val="0"/>
                </a:spcAft>
                <a:buFontTx/>
                <a:buNone/>
              </a:pPr>
              <a:r>
                <a:rPr lang="en-US" sz="1200" b="1" dirty="0">
                  <a:solidFill>
                    <a:srgbClr val="FFFFFF"/>
                  </a:solidFill>
                  <a:ea typeface="Arial" charset="0"/>
                  <a:cs typeface="Arial" charset="0"/>
                </a:rPr>
                <a:t>FAA VISION</a:t>
              </a:r>
            </a:p>
            <a:p>
              <a:pPr defTabSz="561272" fontAlgn="auto">
                <a:spcBef>
                  <a:spcPts val="0"/>
                </a:spcBef>
                <a:spcAft>
                  <a:spcPts val="0"/>
                </a:spcAft>
                <a:buFontTx/>
                <a:buNone/>
              </a:pPr>
              <a:r>
                <a:rPr lang="en-US" sz="1200" spc="-32" dirty="0">
                  <a:solidFill>
                    <a:srgbClr val="FFFFFF"/>
                  </a:solidFill>
                  <a:latin typeface="Arial"/>
                  <a:cs typeface="Arial"/>
                </a:rPr>
                <a:t>Reach the next level of safety, efficiency, environmental responsibility and global leadership</a:t>
              </a:r>
              <a:endParaRPr sz="1200" dirty="0">
                <a:solidFill>
                  <a:srgbClr val="000000"/>
                </a:solidFill>
                <a:latin typeface="Arial"/>
                <a:cs typeface="Arial"/>
              </a:endParaRPr>
            </a:p>
          </p:txBody>
        </p:sp>
      </p:grpSp>
      <p:sp>
        <p:nvSpPr>
          <p:cNvPr id="6" name="Freeform 6"/>
          <p:cNvSpPr>
            <a:spLocks/>
          </p:cNvSpPr>
          <p:nvPr/>
        </p:nvSpPr>
        <p:spPr bwMode="auto">
          <a:xfrm>
            <a:off x="5318357" y="2286586"/>
            <a:ext cx="157369" cy="156633"/>
          </a:xfrm>
          <a:custGeom>
            <a:avLst/>
            <a:gdLst>
              <a:gd name="T0" fmla="*/ 110 w 164"/>
              <a:gd name="T1" fmla="*/ 0 h 164"/>
              <a:gd name="T2" fmla="*/ 110 w 164"/>
              <a:gd name="T3" fmla="*/ 0 h 164"/>
              <a:gd name="T4" fmla="*/ 114 w 164"/>
              <a:gd name="T5" fmla="*/ 114 h 164"/>
              <a:gd name="T6" fmla="*/ 0 w 164"/>
              <a:gd name="T7" fmla="*/ 117 h 164"/>
              <a:gd name="T8" fmla="*/ 50 w 164"/>
              <a:gd name="T9" fmla="*/ 164 h 164"/>
              <a:gd name="T10" fmla="*/ 164 w 164"/>
              <a:gd name="T11" fmla="*/ 160 h 164"/>
              <a:gd name="T12" fmla="*/ 160 w 164"/>
              <a:gd name="T13" fmla="*/ 47 h 164"/>
              <a:gd name="T14" fmla="*/ 110 w 164"/>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64">
                <a:moveTo>
                  <a:pt x="110" y="0"/>
                </a:moveTo>
                <a:lnTo>
                  <a:pt x="110" y="0"/>
                </a:lnTo>
                <a:lnTo>
                  <a:pt x="114" y="114"/>
                </a:lnTo>
                <a:lnTo>
                  <a:pt x="0" y="117"/>
                </a:lnTo>
                <a:lnTo>
                  <a:pt x="50" y="164"/>
                </a:lnTo>
                <a:lnTo>
                  <a:pt x="164" y="160"/>
                </a:lnTo>
                <a:lnTo>
                  <a:pt x="160" y="47"/>
                </a:lnTo>
                <a:lnTo>
                  <a:pt x="110" y="0"/>
                </a:lnTo>
                <a:close/>
              </a:path>
            </a:pathLst>
          </a:custGeom>
          <a:solidFill>
            <a:schemeClr val="bg1">
              <a:lumMod val="50000"/>
            </a:schemeClr>
          </a:solidFill>
          <a:ln w="0">
            <a:solidFill>
              <a:srgbClr val="000000"/>
            </a:solidFill>
            <a:prstDash val="solid"/>
            <a:round/>
            <a:headEnd/>
            <a:tailEnd/>
          </a:ln>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FontTx/>
              <a:buNone/>
            </a:pPr>
            <a:endParaRPr lang="en-US" sz="1100">
              <a:solidFill>
                <a:srgbClr val="000000"/>
              </a:solidFill>
              <a:latin typeface="Arial"/>
            </a:endParaRPr>
          </a:p>
        </p:txBody>
      </p:sp>
      <p:sp>
        <p:nvSpPr>
          <p:cNvPr id="7" name="Freeform 7"/>
          <p:cNvSpPr>
            <a:spLocks/>
          </p:cNvSpPr>
          <p:nvPr/>
        </p:nvSpPr>
        <p:spPr bwMode="auto">
          <a:xfrm>
            <a:off x="5596283" y="2591386"/>
            <a:ext cx="161050" cy="740833"/>
          </a:xfrm>
          <a:custGeom>
            <a:avLst/>
            <a:gdLst>
              <a:gd name="T0" fmla="*/ 66 w 168"/>
              <a:gd name="T1" fmla="*/ 774 h 774"/>
              <a:gd name="T2" fmla="*/ 66 w 168"/>
              <a:gd name="T3" fmla="*/ 774 h 774"/>
              <a:gd name="T4" fmla="*/ 0 w 168"/>
              <a:gd name="T5" fmla="*/ 0 h 774"/>
            </a:gdLst>
            <a:ahLst/>
            <a:cxnLst>
              <a:cxn ang="0">
                <a:pos x="T0" y="T1"/>
              </a:cxn>
              <a:cxn ang="0">
                <a:pos x="T2" y="T3"/>
              </a:cxn>
              <a:cxn ang="0">
                <a:pos x="T4" y="T5"/>
              </a:cxn>
            </a:cxnLst>
            <a:rect l="0" t="0" r="r" b="b"/>
            <a:pathLst>
              <a:path w="168" h="774">
                <a:moveTo>
                  <a:pt x="66" y="774"/>
                </a:moveTo>
                <a:lnTo>
                  <a:pt x="66" y="774"/>
                </a:lnTo>
                <a:cubicBezTo>
                  <a:pt x="168" y="520"/>
                  <a:pt x="142" y="231"/>
                  <a:pt x="0" y="0"/>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FontTx/>
              <a:buNone/>
            </a:pPr>
            <a:endParaRPr lang="en-US" sz="1100">
              <a:solidFill>
                <a:srgbClr val="000000"/>
              </a:solidFill>
              <a:latin typeface="Arial"/>
            </a:endParaRPr>
          </a:p>
        </p:txBody>
      </p:sp>
      <p:sp>
        <p:nvSpPr>
          <p:cNvPr id="8" name="Freeform 8"/>
          <p:cNvSpPr>
            <a:spLocks/>
          </p:cNvSpPr>
          <p:nvPr/>
        </p:nvSpPr>
        <p:spPr bwMode="auto">
          <a:xfrm>
            <a:off x="5598125" y="3218978"/>
            <a:ext cx="167493" cy="160867"/>
          </a:xfrm>
          <a:custGeom>
            <a:avLst/>
            <a:gdLst>
              <a:gd name="T0" fmla="*/ 175 w 175"/>
              <a:gd name="T1" fmla="*/ 64 h 168"/>
              <a:gd name="T2" fmla="*/ 175 w 175"/>
              <a:gd name="T3" fmla="*/ 64 h 168"/>
              <a:gd name="T4" fmla="*/ 69 w 175"/>
              <a:gd name="T5" fmla="*/ 106 h 168"/>
              <a:gd name="T6" fmla="*/ 28 w 175"/>
              <a:gd name="T7" fmla="*/ 0 h 168"/>
              <a:gd name="T8" fmla="*/ 0 w 175"/>
              <a:gd name="T9" fmla="*/ 62 h 168"/>
              <a:gd name="T10" fmla="*/ 42 w 175"/>
              <a:gd name="T11" fmla="*/ 168 h 168"/>
              <a:gd name="T12" fmla="*/ 148 w 175"/>
              <a:gd name="T13" fmla="*/ 126 h 168"/>
              <a:gd name="T14" fmla="*/ 175 w 175"/>
              <a:gd name="T15" fmla="*/ 6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68">
                <a:moveTo>
                  <a:pt x="175" y="64"/>
                </a:moveTo>
                <a:lnTo>
                  <a:pt x="175" y="64"/>
                </a:lnTo>
                <a:lnTo>
                  <a:pt x="69" y="106"/>
                </a:lnTo>
                <a:lnTo>
                  <a:pt x="28" y="0"/>
                </a:lnTo>
                <a:lnTo>
                  <a:pt x="0" y="62"/>
                </a:lnTo>
                <a:lnTo>
                  <a:pt x="42" y="168"/>
                </a:lnTo>
                <a:lnTo>
                  <a:pt x="148" y="126"/>
                </a:lnTo>
                <a:lnTo>
                  <a:pt x="175" y="64"/>
                </a:lnTo>
                <a:close/>
              </a:path>
            </a:pathLst>
          </a:custGeom>
          <a:solidFill>
            <a:schemeClr val="bg1">
              <a:lumMod val="50000"/>
            </a:schemeClr>
          </a:solidFill>
          <a:ln w="0">
            <a:solidFill>
              <a:srgbClr val="000000"/>
            </a:solidFill>
            <a:prstDash val="solid"/>
            <a:round/>
            <a:headEnd/>
            <a:tailEnd/>
          </a:ln>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FontTx/>
              <a:buNone/>
            </a:pPr>
            <a:endParaRPr lang="en-US" sz="1100">
              <a:solidFill>
                <a:srgbClr val="000000"/>
              </a:solidFill>
              <a:latin typeface="Arial"/>
            </a:endParaRPr>
          </a:p>
        </p:txBody>
      </p:sp>
      <p:sp>
        <p:nvSpPr>
          <p:cNvPr id="9" name="Freeform 9"/>
          <p:cNvSpPr>
            <a:spLocks/>
          </p:cNvSpPr>
          <p:nvPr/>
        </p:nvSpPr>
        <p:spPr bwMode="auto">
          <a:xfrm>
            <a:off x="4827841" y="3541768"/>
            <a:ext cx="709543" cy="329142"/>
          </a:xfrm>
          <a:custGeom>
            <a:avLst/>
            <a:gdLst>
              <a:gd name="T0" fmla="*/ 0 w 739"/>
              <a:gd name="T1" fmla="*/ 325 h 344"/>
              <a:gd name="T2" fmla="*/ 0 w 739"/>
              <a:gd name="T3" fmla="*/ 325 h 344"/>
              <a:gd name="T4" fmla="*/ 739 w 739"/>
              <a:gd name="T5" fmla="*/ 0 h 344"/>
            </a:gdLst>
            <a:ahLst/>
            <a:cxnLst>
              <a:cxn ang="0">
                <a:pos x="T0" y="T1"/>
              </a:cxn>
              <a:cxn ang="0">
                <a:pos x="T2" y="T3"/>
              </a:cxn>
              <a:cxn ang="0">
                <a:pos x="T4" y="T5"/>
              </a:cxn>
            </a:cxnLst>
            <a:rect l="0" t="0" r="r" b="b"/>
            <a:pathLst>
              <a:path w="739" h="344">
                <a:moveTo>
                  <a:pt x="0" y="325"/>
                </a:moveTo>
                <a:lnTo>
                  <a:pt x="0" y="325"/>
                </a:lnTo>
                <a:cubicBezTo>
                  <a:pt x="276" y="344"/>
                  <a:pt x="555" y="231"/>
                  <a:pt x="739" y="0"/>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FontTx/>
              <a:buNone/>
            </a:pPr>
            <a:endParaRPr lang="en-US" sz="1100">
              <a:solidFill>
                <a:srgbClr val="000000"/>
              </a:solidFill>
              <a:latin typeface="Arial"/>
            </a:endParaRPr>
          </a:p>
        </p:txBody>
      </p:sp>
      <p:sp>
        <p:nvSpPr>
          <p:cNvPr id="10" name="Freeform 10"/>
          <p:cNvSpPr>
            <a:spLocks/>
          </p:cNvSpPr>
          <p:nvPr/>
        </p:nvSpPr>
        <p:spPr bwMode="auto">
          <a:xfrm>
            <a:off x="4776304" y="3778835"/>
            <a:ext cx="150007" cy="159809"/>
          </a:xfrm>
          <a:custGeom>
            <a:avLst/>
            <a:gdLst>
              <a:gd name="T0" fmla="*/ 141 w 156"/>
              <a:gd name="T1" fmla="*/ 167 h 167"/>
              <a:gd name="T2" fmla="*/ 141 w 156"/>
              <a:gd name="T3" fmla="*/ 167 h 167"/>
              <a:gd name="T4" fmla="*/ 68 w 156"/>
              <a:gd name="T5" fmla="*/ 79 h 167"/>
              <a:gd name="T6" fmla="*/ 156 w 156"/>
              <a:gd name="T7" fmla="*/ 6 h 167"/>
              <a:gd name="T8" fmla="*/ 88 w 156"/>
              <a:gd name="T9" fmla="*/ 0 h 167"/>
              <a:gd name="T10" fmla="*/ 0 w 156"/>
              <a:gd name="T11" fmla="*/ 72 h 167"/>
              <a:gd name="T12" fmla="*/ 73 w 156"/>
              <a:gd name="T13" fmla="*/ 160 h 167"/>
              <a:gd name="T14" fmla="*/ 141 w 156"/>
              <a:gd name="T15" fmla="*/ 167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67">
                <a:moveTo>
                  <a:pt x="141" y="167"/>
                </a:moveTo>
                <a:lnTo>
                  <a:pt x="141" y="167"/>
                </a:lnTo>
                <a:lnTo>
                  <a:pt x="68" y="79"/>
                </a:lnTo>
                <a:lnTo>
                  <a:pt x="156" y="6"/>
                </a:lnTo>
                <a:lnTo>
                  <a:pt x="88" y="0"/>
                </a:lnTo>
                <a:lnTo>
                  <a:pt x="0" y="72"/>
                </a:lnTo>
                <a:lnTo>
                  <a:pt x="73" y="160"/>
                </a:lnTo>
                <a:lnTo>
                  <a:pt x="141" y="167"/>
                </a:lnTo>
                <a:close/>
              </a:path>
            </a:pathLst>
          </a:custGeom>
          <a:solidFill>
            <a:schemeClr val="bg1">
              <a:lumMod val="50000"/>
            </a:schemeClr>
          </a:solidFill>
          <a:ln w="0">
            <a:solidFill>
              <a:srgbClr val="000000"/>
            </a:solidFill>
            <a:prstDash val="solid"/>
            <a:round/>
            <a:headEnd/>
            <a:tailEnd/>
          </a:ln>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FontTx/>
              <a:buNone/>
            </a:pPr>
            <a:endParaRPr lang="en-US" sz="1100">
              <a:solidFill>
                <a:srgbClr val="000000"/>
              </a:solidFill>
              <a:latin typeface="Arial"/>
            </a:endParaRPr>
          </a:p>
        </p:txBody>
      </p:sp>
      <p:sp>
        <p:nvSpPr>
          <p:cNvPr id="12" name="Freeform 11"/>
          <p:cNvSpPr>
            <a:spLocks/>
          </p:cNvSpPr>
          <p:nvPr/>
        </p:nvSpPr>
        <p:spPr bwMode="auto">
          <a:xfrm>
            <a:off x="4081486" y="3233795"/>
            <a:ext cx="500638" cy="563033"/>
          </a:xfrm>
          <a:custGeom>
            <a:avLst/>
            <a:gdLst>
              <a:gd name="T0" fmla="*/ 0 w 522"/>
              <a:gd name="T1" fmla="*/ 0 h 589"/>
              <a:gd name="T2" fmla="*/ 0 w 522"/>
              <a:gd name="T3" fmla="*/ 0 h 589"/>
              <a:gd name="T4" fmla="*/ 312 w 522"/>
              <a:gd name="T5" fmla="*/ 470 h 589"/>
              <a:gd name="T6" fmla="*/ 522 w 522"/>
              <a:gd name="T7" fmla="*/ 589 h 589"/>
            </a:gdLst>
            <a:ahLst/>
            <a:cxnLst>
              <a:cxn ang="0">
                <a:pos x="T0" y="T1"/>
              </a:cxn>
              <a:cxn ang="0">
                <a:pos x="T2" y="T3"/>
              </a:cxn>
              <a:cxn ang="0">
                <a:pos x="T4" y="T5"/>
              </a:cxn>
              <a:cxn ang="0">
                <a:pos x="T6" y="T7"/>
              </a:cxn>
            </a:cxnLst>
            <a:rect l="0" t="0" r="r" b="b"/>
            <a:pathLst>
              <a:path w="522" h="589">
                <a:moveTo>
                  <a:pt x="0" y="0"/>
                </a:moveTo>
                <a:lnTo>
                  <a:pt x="0" y="0"/>
                </a:lnTo>
                <a:cubicBezTo>
                  <a:pt x="47" y="181"/>
                  <a:pt x="152" y="348"/>
                  <a:pt x="312" y="470"/>
                </a:cubicBezTo>
                <a:cubicBezTo>
                  <a:pt x="377" y="521"/>
                  <a:pt x="448" y="561"/>
                  <a:pt x="522" y="589"/>
                </a:cubicBezTo>
              </a:path>
            </a:pathLst>
          </a:custGeom>
          <a:noFill/>
          <a:ln w="7778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FontTx/>
              <a:buNone/>
            </a:pPr>
            <a:endParaRPr lang="en-US" sz="1100">
              <a:solidFill>
                <a:srgbClr val="000000"/>
              </a:solidFill>
              <a:latin typeface="Arial"/>
            </a:endParaRPr>
          </a:p>
        </p:txBody>
      </p:sp>
      <p:sp>
        <p:nvSpPr>
          <p:cNvPr id="13" name="Freeform 12"/>
          <p:cNvSpPr>
            <a:spLocks/>
          </p:cNvSpPr>
          <p:nvPr/>
        </p:nvSpPr>
        <p:spPr bwMode="auto">
          <a:xfrm>
            <a:off x="4013384" y="3182995"/>
            <a:ext cx="164732" cy="155575"/>
          </a:xfrm>
          <a:custGeom>
            <a:avLst/>
            <a:gdLst>
              <a:gd name="T0" fmla="*/ 15 w 172"/>
              <a:gd name="T1" fmla="*/ 163 h 163"/>
              <a:gd name="T2" fmla="*/ 15 w 172"/>
              <a:gd name="T3" fmla="*/ 163 h 163"/>
              <a:gd name="T4" fmla="*/ 75 w 172"/>
              <a:gd name="T5" fmla="*/ 66 h 163"/>
              <a:gd name="T6" fmla="*/ 172 w 172"/>
              <a:gd name="T7" fmla="*/ 126 h 163"/>
              <a:gd name="T8" fmla="*/ 156 w 172"/>
              <a:gd name="T9" fmla="*/ 59 h 163"/>
              <a:gd name="T10" fmla="*/ 59 w 172"/>
              <a:gd name="T11" fmla="*/ 0 h 163"/>
              <a:gd name="T12" fmla="*/ 0 w 172"/>
              <a:gd name="T13" fmla="*/ 97 h 163"/>
              <a:gd name="T14" fmla="*/ 15 w 172"/>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63">
                <a:moveTo>
                  <a:pt x="15" y="163"/>
                </a:moveTo>
                <a:lnTo>
                  <a:pt x="15" y="163"/>
                </a:lnTo>
                <a:lnTo>
                  <a:pt x="75" y="66"/>
                </a:lnTo>
                <a:lnTo>
                  <a:pt x="172" y="126"/>
                </a:lnTo>
                <a:lnTo>
                  <a:pt x="156" y="59"/>
                </a:lnTo>
                <a:lnTo>
                  <a:pt x="59" y="0"/>
                </a:lnTo>
                <a:lnTo>
                  <a:pt x="0" y="97"/>
                </a:lnTo>
                <a:lnTo>
                  <a:pt x="15" y="163"/>
                </a:lnTo>
                <a:close/>
              </a:path>
            </a:pathLst>
          </a:custGeom>
          <a:solidFill>
            <a:schemeClr val="bg1">
              <a:lumMod val="50000"/>
            </a:schemeClr>
          </a:solidFill>
          <a:ln w="0">
            <a:solidFill>
              <a:srgbClr val="000000"/>
            </a:solidFill>
            <a:prstDash val="solid"/>
            <a:round/>
            <a:headEnd/>
            <a:tailEnd/>
          </a:ln>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FontTx/>
              <a:buNone/>
            </a:pPr>
            <a:endParaRPr lang="en-US" sz="1100">
              <a:solidFill>
                <a:srgbClr val="000000"/>
              </a:solidFill>
              <a:latin typeface="Arial"/>
            </a:endParaRPr>
          </a:p>
        </p:txBody>
      </p:sp>
      <p:sp>
        <p:nvSpPr>
          <p:cNvPr id="15" name="Freeform 14"/>
          <p:cNvSpPr>
            <a:spLocks/>
          </p:cNvSpPr>
          <p:nvPr/>
        </p:nvSpPr>
        <p:spPr bwMode="auto">
          <a:xfrm>
            <a:off x="4318001" y="2277060"/>
            <a:ext cx="161971" cy="165100"/>
          </a:xfrm>
          <a:custGeom>
            <a:avLst/>
            <a:gdLst>
              <a:gd name="T0" fmla="*/ 0 w 169"/>
              <a:gd name="T1" fmla="*/ 36 h 173"/>
              <a:gd name="T2" fmla="*/ 0 w 169"/>
              <a:gd name="T3" fmla="*/ 36 h 173"/>
              <a:gd name="T4" fmla="*/ 111 w 169"/>
              <a:gd name="T5" fmla="*/ 63 h 173"/>
              <a:gd name="T6" fmla="*/ 84 w 169"/>
              <a:gd name="T7" fmla="*/ 173 h 173"/>
              <a:gd name="T8" fmla="*/ 143 w 169"/>
              <a:gd name="T9" fmla="*/ 138 h 173"/>
              <a:gd name="T10" fmla="*/ 169 w 169"/>
              <a:gd name="T11" fmla="*/ 27 h 173"/>
              <a:gd name="T12" fmla="*/ 58 w 169"/>
              <a:gd name="T13" fmla="*/ 0 h 173"/>
              <a:gd name="T14" fmla="*/ 0 w 169"/>
              <a:gd name="T15" fmla="*/ 36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73">
                <a:moveTo>
                  <a:pt x="0" y="36"/>
                </a:moveTo>
                <a:lnTo>
                  <a:pt x="0" y="36"/>
                </a:lnTo>
                <a:lnTo>
                  <a:pt x="111" y="63"/>
                </a:lnTo>
                <a:lnTo>
                  <a:pt x="84" y="173"/>
                </a:lnTo>
                <a:lnTo>
                  <a:pt x="143" y="138"/>
                </a:lnTo>
                <a:lnTo>
                  <a:pt x="169" y="27"/>
                </a:lnTo>
                <a:lnTo>
                  <a:pt x="58" y="0"/>
                </a:lnTo>
                <a:lnTo>
                  <a:pt x="0" y="36"/>
                </a:lnTo>
                <a:close/>
              </a:path>
            </a:pathLst>
          </a:custGeom>
          <a:solidFill>
            <a:schemeClr val="bg1">
              <a:lumMod val="50000"/>
            </a:schemeClr>
          </a:solidFill>
          <a:ln w="0">
            <a:solidFill>
              <a:srgbClr val="000000"/>
            </a:solidFill>
            <a:prstDash val="solid"/>
            <a:round/>
            <a:headEnd/>
            <a:tailEnd/>
          </a:ln>
        </p:spPr>
        <p:txBody>
          <a:bodyPr vert="horz" wrap="square" lIns="56139" tIns="28069" rIns="56139" bIns="28069" numCol="1" anchor="t" anchorCtr="0" compatLnSpc="1">
            <a:prstTxWarp prst="textNoShape">
              <a:avLst/>
            </a:prstTxWarp>
          </a:bodyPr>
          <a:lstStyle/>
          <a:p>
            <a:pPr defTabSz="561272" fontAlgn="auto">
              <a:spcBef>
                <a:spcPts val="0"/>
              </a:spcBef>
              <a:spcAft>
                <a:spcPts val="0"/>
              </a:spcAft>
              <a:buFontTx/>
              <a:buNone/>
            </a:pPr>
            <a:endParaRPr lang="en-US" sz="1100">
              <a:solidFill>
                <a:srgbClr val="000000"/>
              </a:solidFill>
              <a:latin typeface="Arial"/>
            </a:endParaRPr>
          </a:p>
        </p:txBody>
      </p:sp>
      <p:sp>
        <p:nvSpPr>
          <p:cNvPr id="16" name="Title 15"/>
          <p:cNvSpPr>
            <a:spLocks noGrp="1"/>
          </p:cNvSpPr>
          <p:nvPr>
            <p:ph type="title"/>
          </p:nvPr>
        </p:nvSpPr>
        <p:spPr>
          <a:xfrm>
            <a:off x="181255" y="228600"/>
            <a:ext cx="8472488" cy="609600"/>
          </a:xfrm>
        </p:spPr>
        <p:txBody>
          <a:bodyPr/>
          <a:lstStyle/>
          <a:p>
            <a:r>
              <a:rPr lang="en-US" dirty="0"/>
              <a:t>Environmental &amp; Energy </a:t>
            </a:r>
            <a:r>
              <a:rPr lang="en-US" dirty="0" smtClean="0"/>
              <a:t>Strategy</a:t>
            </a:r>
            <a:endParaRPr lang="en-US" dirty="0"/>
          </a:p>
        </p:txBody>
      </p:sp>
      <p:cxnSp>
        <p:nvCxnSpPr>
          <p:cNvPr id="11" name="Elbow Connector 10"/>
          <p:cNvCxnSpPr>
            <a:endCxn id="108" idx="1"/>
          </p:cNvCxnSpPr>
          <p:nvPr/>
        </p:nvCxnSpPr>
        <p:spPr>
          <a:xfrm flipV="1">
            <a:off x="4632863" y="1279703"/>
            <a:ext cx="1402716" cy="930510"/>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89" idx="3"/>
          </p:cNvCxnSpPr>
          <p:nvPr/>
        </p:nvCxnSpPr>
        <p:spPr>
          <a:xfrm flipV="1">
            <a:off x="2992991" y="3812104"/>
            <a:ext cx="1617715" cy="342"/>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67" idx="3"/>
          </p:cNvCxnSpPr>
          <p:nvPr/>
        </p:nvCxnSpPr>
        <p:spPr>
          <a:xfrm flipV="1">
            <a:off x="2993050" y="3007171"/>
            <a:ext cx="1056225" cy="1"/>
          </a:xfrm>
          <a:prstGeom prst="bentConnector3">
            <a:avLst>
              <a:gd name="adj1" fmla="val 50000"/>
            </a:avLst>
          </a:prstGeom>
          <a:ln w="12700">
            <a:solidFill>
              <a:srgbClr val="A33F3F"/>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bwMode="auto">
          <a:xfrm>
            <a:off x="1" y="6046517"/>
            <a:ext cx="5688714" cy="77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139" tIns="28069" rIns="56139" bIns="28069" rtlCol="0">
            <a:spAutoFit/>
          </a:bodyPr>
          <a:lstStyle/>
          <a:p>
            <a:pPr defTabSz="561272" fontAlgn="auto">
              <a:spcBef>
                <a:spcPts val="0"/>
              </a:spcBef>
              <a:spcAft>
                <a:spcPts val="184"/>
              </a:spcAft>
              <a:buFontTx/>
              <a:buNone/>
            </a:pPr>
            <a:r>
              <a:rPr lang="en-US" sz="700" b="1" u="sng" dirty="0">
                <a:solidFill>
                  <a:srgbClr val="FFFFFF"/>
                </a:solidFill>
                <a:latin typeface="Arial"/>
              </a:rPr>
              <a:t>Notes:</a:t>
            </a:r>
          </a:p>
          <a:p>
            <a:pPr marL="140346" indent="-140346" defTabSz="561272" fontAlgn="auto">
              <a:spcBef>
                <a:spcPts val="0"/>
              </a:spcBef>
              <a:spcAft>
                <a:spcPts val="184"/>
              </a:spcAft>
              <a:buFont typeface="+mj-lt"/>
              <a:buAutoNum type="arabicPeriod"/>
            </a:pPr>
            <a:r>
              <a:rPr lang="it-IT" sz="700" b="1" dirty="0">
                <a:solidFill>
                  <a:srgbClr val="FFFFFF"/>
                </a:solidFill>
                <a:latin typeface="Arial"/>
              </a:rPr>
              <a:t>Aviation E&amp;E Policy Statement (Federal Register 77-141, 2012</a:t>
            </a:r>
            <a:r>
              <a:rPr lang="it-IT" sz="700" b="1" dirty="0" smtClean="0">
                <a:solidFill>
                  <a:srgbClr val="FFFFFF"/>
                </a:solidFill>
                <a:latin typeface="Arial"/>
              </a:rPr>
              <a:t>): http</a:t>
            </a:r>
            <a:r>
              <a:rPr lang="it-IT" sz="700" b="1" dirty="0">
                <a:solidFill>
                  <a:srgbClr val="FFFFFF"/>
                </a:solidFill>
                <a:latin typeface="Arial"/>
              </a:rPr>
              <a:t>://</a:t>
            </a:r>
            <a:r>
              <a:rPr lang="it-IT" sz="700" b="1" dirty="0" smtClean="0">
                <a:solidFill>
                  <a:srgbClr val="FFFFFF"/>
                </a:solidFill>
                <a:latin typeface="Arial"/>
              </a:rPr>
              <a:t>www.faa.gov/about/office_org/headquarters_offices/apl/ environ_policy_guidance/policy/media/FAA_EE_Policy_Statement.pdf</a:t>
            </a:r>
            <a:endParaRPr lang="it-IT" sz="700" b="1" dirty="0">
              <a:solidFill>
                <a:srgbClr val="FFFFFF"/>
              </a:solidFill>
              <a:latin typeface="Arial"/>
            </a:endParaRPr>
          </a:p>
          <a:p>
            <a:pPr marL="140346" indent="-140346" defTabSz="561272" fontAlgn="auto">
              <a:spcBef>
                <a:spcPts val="0"/>
              </a:spcBef>
              <a:spcAft>
                <a:spcPts val="184"/>
              </a:spcAft>
              <a:buFont typeface="+mj-lt"/>
              <a:buAutoNum type="arabicPeriod"/>
            </a:pPr>
            <a:r>
              <a:rPr lang="en-US" sz="700" b="1" dirty="0">
                <a:solidFill>
                  <a:srgbClr val="FFFFFF"/>
                </a:solidFill>
                <a:latin typeface="Arial"/>
              </a:rPr>
              <a:t>U.S. Aviation GHG Emissions Reduction Plan: http://www.icao.int/environmental-protection/Pages/ClimateChange_ActionPlan.aspx</a:t>
            </a:r>
          </a:p>
          <a:p>
            <a:pPr marL="140346" indent="-140346" defTabSz="561272" fontAlgn="auto">
              <a:spcBef>
                <a:spcPts val="0"/>
              </a:spcBef>
              <a:spcAft>
                <a:spcPts val="184"/>
              </a:spcAft>
              <a:buFont typeface="+mj-lt"/>
              <a:buAutoNum type="arabicPeriod"/>
            </a:pPr>
            <a:r>
              <a:rPr lang="en-US" sz="700" b="1" dirty="0">
                <a:solidFill>
                  <a:srgbClr val="FFFFFF"/>
                </a:solidFill>
                <a:latin typeface="Arial"/>
              </a:rPr>
              <a:t>Environment and Energy Website: http://www.faa.gov/go/environment</a:t>
            </a:r>
          </a:p>
        </p:txBody>
      </p:sp>
      <p:sp>
        <p:nvSpPr>
          <p:cNvPr id="85" name="Slide Number Placeholder 2"/>
          <p:cNvSpPr>
            <a:spLocks noGrp="1"/>
          </p:cNvSpPr>
          <p:nvPr>
            <p:ph type="sldNum" sz="quarter" idx="12"/>
          </p:nvPr>
        </p:nvSpPr>
        <p:spPr>
          <a:xfrm>
            <a:off x="6636504" y="6248400"/>
            <a:ext cx="1905000" cy="457200"/>
          </a:xfrm>
        </p:spPr>
        <p:txBody>
          <a:bodyPr/>
          <a:lstStyle/>
          <a:p>
            <a:fld id="{F1F6FF14-FC6A-41B6-B2DC-884C6B7C3F2E}"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60791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535"/>
          <p:cNvSpPr txBox="1"/>
          <p:nvPr/>
        </p:nvSpPr>
        <p:spPr>
          <a:xfrm>
            <a:off x="153665" y="1622760"/>
            <a:ext cx="2784334" cy="1384995"/>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000" dirty="0">
                <a:solidFill>
                  <a:srgbClr val="000000"/>
                </a:solidFill>
                <a:latin typeface="Arial"/>
                <a:cs typeface="Arial"/>
              </a:rPr>
              <a:t>PILLAR 1: Improved Scientific Knowledge and Integrated Modeling</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Decision-making based on solid scientific understanding</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Work with research community through the </a:t>
            </a:r>
            <a:r>
              <a:rPr lang="en-US" sz="1000" b="1" dirty="0">
                <a:solidFill>
                  <a:srgbClr val="000000"/>
                </a:solidFill>
                <a:latin typeface="Arial"/>
                <a:cs typeface="Arial"/>
              </a:rPr>
              <a:t>Aviation Sustainability Center (ASCENT)</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Understand public health and welfare impacts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Incorporate this knowledge within the Aviation Environmental Tool Suite</a:t>
            </a:r>
          </a:p>
        </p:txBody>
      </p:sp>
      <p:sp>
        <p:nvSpPr>
          <p:cNvPr id="25" name="Rounded Rectangle 24"/>
          <p:cNvSpPr/>
          <p:nvPr/>
        </p:nvSpPr>
        <p:spPr>
          <a:xfrm>
            <a:off x="76266" y="1153442"/>
            <a:ext cx="2881401" cy="405473"/>
          </a:xfrm>
          <a:prstGeom prst="roundRect">
            <a:avLst/>
          </a:prstGeom>
          <a:solidFill>
            <a:srgbClr val="7BA2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115649"/>
            <a:ext cx="457200" cy="457200"/>
          </a:xfrm>
          <a:prstGeom prst="rect">
            <a:avLst/>
          </a:prstGeom>
        </p:spPr>
      </p:pic>
      <p:sp>
        <p:nvSpPr>
          <p:cNvPr id="27" name="object 535"/>
          <p:cNvSpPr txBox="1"/>
          <p:nvPr/>
        </p:nvSpPr>
        <p:spPr>
          <a:xfrm>
            <a:off x="545733" y="1169244"/>
            <a:ext cx="2373128"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Science and Tools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28" name="object 477"/>
          <p:cNvSpPr txBox="1">
            <a:spLocks noChangeAspect="1"/>
          </p:cNvSpPr>
          <p:nvPr/>
        </p:nvSpPr>
        <p:spPr>
          <a:xfrm>
            <a:off x="225283" y="927260"/>
            <a:ext cx="8693434" cy="465570"/>
          </a:xfrm>
          <a:prstGeom prst="rect">
            <a:avLst/>
          </a:prstGeom>
        </p:spPr>
        <p:txBody>
          <a:bodyPr vert="horz" wrap="square" lIns="0" tIns="0" rIns="0" bIns="0" rtlCol="0">
            <a:noAutofit/>
          </a:bodyPr>
          <a:lstStyle/>
          <a:p>
            <a:pPr marL="331467" marR="7358" indent="-324475" defTabSz="561272" fontAlgn="auto">
              <a:lnSpc>
                <a:spcPct val="71900"/>
              </a:lnSpc>
              <a:spcBef>
                <a:spcPts val="0"/>
              </a:spcBef>
              <a:spcAft>
                <a:spcPts val="0"/>
              </a:spcAft>
              <a:buFontTx/>
              <a:buNone/>
            </a:pPr>
            <a:endParaRPr sz="5200" dirty="0">
              <a:solidFill>
                <a:srgbClr val="000000"/>
              </a:solidFill>
              <a:effectLst>
                <a:outerShdw blurRad="38100" dist="38100" dir="2700000" algn="tl">
                  <a:srgbClr val="000000">
                    <a:alpha val="43137"/>
                  </a:srgbClr>
                </a:outerShdw>
              </a:effectLst>
              <a:latin typeface="Arial"/>
              <a:cs typeface="Arial"/>
            </a:endParaRPr>
          </a:p>
        </p:txBody>
      </p:sp>
      <p:sp>
        <p:nvSpPr>
          <p:cNvPr id="30" name="object 535"/>
          <p:cNvSpPr txBox="1"/>
          <p:nvPr/>
        </p:nvSpPr>
        <p:spPr>
          <a:xfrm>
            <a:off x="3125467" y="1628457"/>
            <a:ext cx="2694001" cy="1384995"/>
          </a:xfrm>
          <a:prstGeom prst="rect">
            <a:avLst/>
          </a:prstGeom>
          <a:effectLst/>
        </p:spPr>
        <p:txBody>
          <a:bodyPr vert="horz" wrap="square" lIns="0" tIns="0" rIns="0" bIns="0" rtlCol="0">
            <a:spAutoFit/>
          </a:bodyPr>
          <a:lstStyle/>
          <a:p>
            <a:pPr defTabSz="561272" fontAlgn="auto">
              <a:spcBef>
                <a:spcPts val="0"/>
              </a:spcBef>
              <a:spcAft>
                <a:spcPts val="0"/>
              </a:spcAft>
              <a:buFontTx/>
              <a:buNone/>
            </a:pPr>
            <a:r>
              <a:rPr lang="en-US" sz="1000" dirty="0">
                <a:solidFill>
                  <a:srgbClr val="000000"/>
                </a:solidFill>
                <a:latin typeface="Arial"/>
                <a:cs typeface="Arial"/>
              </a:rPr>
              <a:t>PILLAR 2: New Aircraft Technologies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Offer the greatest opportunity to reduce environmental impacts </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Partner with industry, research community, NASA, and Department of Defense </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Mature new engine and airframe technologies through the </a:t>
            </a:r>
            <a:r>
              <a:rPr lang="en-US" sz="1000" b="1" dirty="0">
                <a:solidFill>
                  <a:srgbClr val="000000"/>
                </a:solidFill>
                <a:latin typeface="Arial"/>
                <a:cs typeface="Arial"/>
              </a:rPr>
              <a:t>Continuous Lower Energy, Emissions and Noise (CLEEN) Program</a:t>
            </a:r>
            <a:r>
              <a:rPr lang="en-US" sz="1000" dirty="0">
                <a:solidFill>
                  <a:srgbClr val="000000"/>
                </a:solidFill>
                <a:latin typeface="Arial"/>
                <a:cs typeface="Arial"/>
              </a:rPr>
              <a:t> </a:t>
            </a:r>
            <a:endParaRPr sz="1000" dirty="0">
              <a:solidFill>
                <a:srgbClr val="000000"/>
              </a:solidFill>
              <a:latin typeface="Arial"/>
              <a:cs typeface="Arial"/>
            </a:endParaRPr>
          </a:p>
        </p:txBody>
      </p:sp>
      <p:sp>
        <p:nvSpPr>
          <p:cNvPr id="31" name="Rounded Rectangle 30"/>
          <p:cNvSpPr/>
          <p:nvPr/>
        </p:nvSpPr>
        <p:spPr>
          <a:xfrm>
            <a:off x="3048006" y="1159145"/>
            <a:ext cx="2881401" cy="405473"/>
          </a:xfrm>
          <a:prstGeom prst="roundRect">
            <a:avLst/>
          </a:prstGeom>
          <a:solidFill>
            <a:srgbClr val="C4A845"/>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267" y="1121353"/>
            <a:ext cx="457200" cy="457200"/>
          </a:xfrm>
          <a:prstGeom prst="rect">
            <a:avLst/>
          </a:prstGeom>
        </p:spPr>
      </p:pic>
      <p:sp>
        <p:nvSpPr>
          <p:cNvPr id="33" name="object 535"/>
          <p:cNvSpPr txBox="1"/>
          <p:nvPr/>
        </p:nvSpPr>
        <p:spPr>
          <a:xfrm>
            <a:off x="3553166" y="1174946"/>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Technology</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35" name="object 535"/>
          <p:cNvSpPr txBox="1"/>
          <p:nvPr/>
        </p:nvSpPr>
        <p:spPr>
          <a:xfrm>
            <a:off x="6137534" y="1628462"/>
            <a:ext cx="2731118" cy="1692771"/>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000" dirty="0">
                <a:solidFill>
                  <a:srgbClr val="000000"/>
                </a:solidFill>
                <a:latin typeface="Arial"/>
                <a:cs typeface="Arial"/>
              </a:rPr>
              <a:t>PILLAR 3: Sustainable Alternative Aviation Fuels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Reduce environmental impacts, enhance energy security, and provide economic benefits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Collaborate with stakeholders through the </a:t>
            </a:r>
            <a:r>
              <a:rPr lang="en-US" sz="1000" b="1" dirty="0">
                <a:solidFill>
                  <a:srgbClr val="000000"/>
                </a:solidFill>
                <a:latin typeface="Arial"/>
                <a:cs typeface="Arial"/>
              </a:rPr>
              <a:t>Commercial Aviation Alternative Fuels Initiative (CAAFI)</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Test alternative jet fuels to ensure they are safe for use through </a:t>
            </a:r>
            <a:r>
              <a:rPr lang="en-US" sz="1000" b="1" dirty="0">
                <a:solidFill>
                  <a:srgbClr val="000000"/>
                </a:solidFill>
                <a:latin typeface="Arial"/>
                <a:cs typeface="Arial"/>
              </a:rPr>
              <a:t>ASCENT</a:t>
            </a:r>
            <a:r>
              <a:rPr lang="en-US" sz="1000" dirty="0">
                <a:solidFill>
                  <a:srgbClr val="000000"/>
                </a:solidFill>
                <a:latin typeface="Arial"/>
                <a:cs typeface="Arial"/>
              </a:rPr>
              <a:t> and </a:t>
            </a:r>
            <a:r>
              <a:rPr lang="en-US" sz="1000" b="1" dirty="0">
                <a:solidFill>
                  <a:srgbClr val="000000"/>
                </a:solidFill>
                <a:latin typeface="Arial"/>
                <a:cs typeface="Arial"/>
              </a:rPr>
              <a:t>CLEEN</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Analyze their potential for reducing the environmental impacts of aviation</a:t>
            </a:r>
            <a:endParaRPr sz="1000" dirty="0">
              <a:solidFill>
                <a:srgbClr val="000000"/>
              </a:solidFill>
              <a:latin typeface="Arial"/>
              <a:cs typeface="Arial"/>
            </a:endParaRPr>
          </a:p>
        </p:txBody>
      </p:sp>
      <p:sp>
        <p:nvSpPr>
          <p:cNvPr id="36" name="Rounded Rectangle 35"/>
          <p:cNvSpPr/>
          <p:nvPr/>
        </p:nvSpPr>
        <p:spPr>
          <a:xfrm>
            <a:off x="6060134" y="1159145"/>
            <a:ext cx="2881401" cy="405473"/>
          </a:xfrm>
          <a:prstGeom prst="roundRect">
            <a:avLst/>
          </a:prstGeom>
          <a:solidFill>
            <a:srgbClr val="3F94A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0068" y="1121353"/>
            <a:ext cx="457200" cy="457200"/>
          </a:xfrm>
          <a:prstGeom prst="rect">
            <a:avLst/>
          </a:prstGeom>
        </p:spPr>
      </p:pic>
      <p:sp>
        <p:nvSpPr>
          <p:cNvPr id="38" name="object 535"/>
          <p:cNvSpPr txBox="1"/>
          <p:nvPr/>
        </p:nvSpPr>
        <p:spPr>
          <a:xfrm>
            <a:off x="6529607" y="1174946"/>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Alternative Fuels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40" name="object 535"/>
          <p:cNvSpPr txBox="1"/>
          <p:nvPr/>
        </p:nvSpPr>
        <p:spPr>
          <a:xfrm>
            <a:off x="153667" y="3593364"/>
            <a:ext cx="2589535" cy="2308324"/>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000" dirty="0">
                <a:solidFill>
                  <a:srgbClr val="000000"/>
                </a:solidFill>
                <a:latin typeface="Arial"/>
                <a:cs typeface="Arial"/>
              </a:rPr>
              <a:t>PILLAR 4: Air Traffic Management Modernization and Operational Improvements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Increase efficiency of aircraft operations through the </a:t>
            </a:r>
            <a:r>
              <a:rPr lang="en-US" sz="1000" b="1" dirty="0">
                <a:solidFill>
                  <a:srgbClr val="000000"/>
                </a:solidFill>
                <a:latin typeface="Arial"/>
                <a:cs typeface="Arial"/>
              </a:rPr>
              <a:t>Next Generation Air Transportation System (</a:t>
            </a:r>
            <a:r>
              <a:rPr lang="en-US" sz="1000" b="1" dirty="0" err="1">
                <a:solidFill>
                  <a:srgbClr val="000000"/>
                </a:solidFill>
                <a:latin typeface="Arial"/>
                <a:cs typeface="Arial"/>
              </a:rPr>
              <a:t>NextGen</a:t>
            </a:r>
            <a:r>
              <a:rPr lang="en-US" sz="1000" b="1" dirty="0">
                <a:solidFill>
                  <a:srgbClr val="000000"/>
                </a:solidFill>
                <a:latin typeface="Arial"/>
                <a:cs typeface="Arial"/>
              </a:rPr>
              <a:t>)</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Engage with industry, research community, NASA, and Department of Defense </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Develop advanced operational procedures to optimize gate-to-gate operations</a:t>
            </a:r>
          </a:p>
          <a:p>
            <a:pPr marL="171345" indent="-171345" defTabSz="561272" fontAlgn="auto">
              <a:spcBef>
                <a:spcPts val="0"/>
              </a:spcBef>
              <a:spcAft>
                <a:spcPts val="0"/>
              </a:spcAft>
              <a:buFont typeface="Arial" charset="0"/>
              <a:buChar char="•"/>
            </a:pPr>
            <a:r>
              <a:rPr lang="en-US" sz="1000" dirty="0">
                <a:solidFill>
                  <a:srgbClr val="000000"/>
                </a:solidFill>
                <a:latin typeface="Arial"/>
                <a:cs typeface="Arial"/>
              </a:rPr>
              <a:t>Integrate infrastructure enhancements to the National Airspace System (NAS), improving environmental </a:t>
            </a:r>
            <a:r>
              <a:rPr lang="en-US" sz="1000" dirty="0" smtClean="0">
                <a:solidFill>
                  <a:srgbClr val="000000"/>
                </a:solidFill>
                <a:latin typeface="Arial"/>
                <a:cs typeface="Arial"/>
              </a:rPr>
              <a:t>performance</a:t>
            </a:r>
          </a:p>
          <a:p>
            <a:pPr marL="171345" indent="-171345" defTabSz="561272" fontAlgn="auto">
              <a:spcBef>
                <a:spcPts val="0"/>
              </a:spcBef>
              <a:spcAft>
                <a:spcPts val="0"/>
              </a:spcAft>
              <a:buFont typeface="Arial" charset="0"/>
              <a:buChar char="•"/>
            </a:pPr>
            <a:r>
              <a:rPr lang="en-US" sz="1000" dirty="0" smtClean="0"/>
              <a:t>Calculate the environmental </a:t>
            </a:r>
            <a:r>
              <a:rPr lang="en-US" sz="1000" dirty="0"/>
              <a:t>benefits </a:t>
            </a:r>
            <a:r>
              <a:rPr lang="en-US" sz="1000" dirty="0" smtClean="0"/>
              <a:t>of air traffic management modernization and operational improvements,</a:t>
            </a:r>
            <a:endParaRPr lang="en-US" sz="1000" dirty="0">
              <a:solidFill>
                <a:srgbClr val="000000"/>
              </a:solidFill>
              <a:latin typeface="Arial"/>
              <a:cs typeface="Arial"/>
            </a:endParaRPr>
          </a:p>
        </p:txBody>
      </p:sp>
      <p:sp>
        <p:nvSpPr>
          <p:cNvPr id="41" name="Rounded Rectangle 40"/>
          <p:cNvSpPr/>
          <p:nvPr/>
        </p:nvSpPr>
        <p:spPr>
          <a:xfrm>
            <a:off x="76266" y="3124048"/>
            <a:ext cx="2881401" cy="405473"/>
          </a:xfrm>
          <a:prstGeom prst="roundRect">
            <a:avLst/>
          </a:prstGeom>
          <a:solidFill>
            <a:srgbClr val="A33F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17" y="3107460"/>
            <a:ext cx="457200" cy="414798"/>
          </a:xfrm>
          <a:prstGeom prst="rect">
            <a:avLst/>
          </a:prstGeom>
        </p:spPr>
      </p:pic>
      <p:sp>
        <p:nvSpPr>
          <p:cNvPr id="43" name="object 535"/>
          <p:cNvSpPr txBox="1"/>
          <p:nvPr/>
        </p:nvSpPr>
        <p:spPr>
          <a:xfrm>
            <a:off x="575556" y="3139852"/>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Operations</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45" name="object 535"/>
          <p:cNvSpPr txBox="1"/>
          <p:nvPr/>
        </p:nvSpPr>
        <p:spPr>
          <a:xfrm>
            <a:off x="3125467" y="3603954"/>
            <a:ext cx="2694001" cy="2154436"/>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sz="1000" spc="-32" dirty="0">
                <a:solidFill>
                  <a:srgbClr val="000000"/>
                </a:solidFill>
                <a:latin typeface="Arial"/>
                <a:cs typeface="Arial"/>
              </a:rPr>
              <a:t>PILLAR 5: Policies, Environmental </a:t>
            </a:r>
            <a:r>
              <a:rPr lang="en-US" sz="1000" dirty="0">
                <a:solidFill>
                  <a:srgbClr val="000000"/>
                </a:solidFill>
                <a:latin typeface="Arial"/>
                <a:cs typeface="Arial"/>
              </a:rPr>
              <a:t>Standards</a:t>
            </a:r>
            <a:r>
              <a:rPr lang="en-US" sz="1000" spc="-32" dirty="0">
                <a:solidFill>
                  <a:srgbClr val="000000"/>
                </a:solidFill>
                <a:latin typeface="Arial"/>
                <a:cs typeface="Arial"/>
              </a:rPr>
              <a:t>, and Market Based Measures</a:t>
            </a:r>
          </a:p>
          <a:p>
            <a:pPr marL="171345" indent="-171345" defTabSz="561272" fontAlgn="auto">
              <a:spcBef>
                <a:spcPts val="0"/>
              </a:spcBef>
              <a:spcAft>
                <a:spcPts val="0"/>
              </a:spcAft>
              <a:buFont typeface="Arial" charset="0"/>
              <a:buChar char="•"/>
            </a:pPr>
            <a:r>
              <a:rPr lang="en-US" sz="1000" spc="-32" dirty="0">
                <a:solidFill>
                  <a:srgbClr val="000000"/>
                </a:solidFill>
                <a:latin typeface="Arial"/>
                <a:cs typeface="Arial"/>
              </a:rPr>
              <a:t>Implement domestic policies, programs, and mechanisms to support technology and operational innovation</a:t>
            </a:r>
          </a:p>
          <a:p>
            <a:pPr marL="171345" indent="-171345" defTabSz="561272" fontAlgn="auto">
              <a:spcBef>
                <a:spcPts val="0"/>
              </a:spcBef>
              <a:spcAft>
                <a:spcPts val="0"/>
              </a:spcAft>
              <a:buFont typeface="Arial" charset="0"/>
              <a:buChar char="•"/>
            </a:pPr>
            <a:r>
              <a:rPr lang="en-US" sz="1000" spc="-32" dirty="0">
                <a:solidFill>
                  <a:srgbClr val="000000"/>
                </a:solidFill>
                <a:latin typeface="Arial"/>
                <a:cs typeface="Arial"/>
              </a:rPr>
              <a:t>Develop and implement aircraft emissions and noise standards</a:t>
            </a:r>
          </a:p>
          <a:p>
            <a:pPr marL="171345" indent="-171345" defTabSz="561272" fontAlgn="auto">
              <a:spcBef>
                <a:spcPts val="0"/>
              </a:spcBef>
              <a:spcAft>
                <a:spcPts val="0"/>
              </a:spcAft>
              <a:buFont typeface="Arial" charset="0"/>
              <a:buChar char="•"/>
            </a:pPr>
            <a:r>
              <a:rPr lang="en-US" sz="1000" spc="-32" dirty="0">
                <a:solidFill>
                  <a:srgbClr val="000000"/>
                </a:solidFill>
                <a:latin typeface="Arial"/>
                <a:cs typeface="Arial"/>
              </a:rPr>
              <a:t>Work within the International Civil Aviation Organization (ICAO) to pursue a basket of measures to address emissions that affect climate, including a global market based measure as a gap filler</a:t>
            </a:r>
          </a:p>
          <a:p>
            <a:pPr marL="171345" indent="-171345" defTabSz="561272" fontAlgn="auto">
              <a:spcBef>
                <a:spcPts val="0"/>
              </a:spcBef>
              <a:spcAft>
                <a:spcPts val="0"/>
              </a:spcAft>
              <a:buFont typeface="Arial" charset="0"/>
              <a:buChar char="•"/>
            </a:pPr>
            <a:r>
              <a:rPr lang="en-US" sz="1000" spc="-32" dirty="0">
                <a:solidFill>
                  <a:srgbClr val="000000"/>
                </a:solidFill>
                <a:latin typeface="Arial"/>
                <a:cs typeface="Arial"/>
              </a:rPr>
              <a:t>Seek international partners to further our environmental and energy strategy</a:t>
            </a:r>
            <a:endParaRPr lang="en-US" sz="1000" dirty="0">
              <a:solidFill>
                <a:srgbClr val="000000"/>
              </a:solidFill>
              <a:latin typeface="Arial"/>
              <a:cs typeface="Arial"/>
            </a:endParaRPr>
          </a:p>
        </p:txBody>
      </p:sp>
      <p:sp>
        <p:nvSpPr>
          <p:cNvPr id="46" name="Rounded Rectangle 45"/>
          <p:cNvSpPr/>
          <p:nvPr/>
        </p:nvSpPr>
        <p:spPr>
          <a:xfrm>
            <a:off x="3048066" y="3134642"/>
            <a:ext cx="2881401" cy="405473"/>
          </a:xfrm>
          <a:prstGeom prst="roundRect">
            <a:avLst/>
          </a:prstGeom>
          <a:solidFill>
            <a:srgbClr val="865383"/>
          </a:solid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3096849"/>
            <a:ext cx="457200" cy="457200"/>
          </a:xfrm>
          <a:prstGeom prst="rect">
            <a:avLst/>
          </a:prstGeom>
        </p:spPr>
      </p:pic>
      <p:sp>
        <p:nvSpPr>
          <p:cNvPr id="48" name="object 535"/>
          <p:cNvSpPr txBox="1"/>
          <p:nvPr/>
        </p:nvSpPr>
        <p:spPr>
          <a:xfrm>
            <a:off x="3517539" y="3150442"/>
            <a:ext cx="2045067" cy="369332"/>
          </a:xfrm>
          <a:prstGeom prst="rect">
            <a:avLst/>
          </a:prstGeom>
        </p:spPr>
        <p:txBody>
          <a:bodyPr vert="horz" wrap="square" lIns="0" tIns="0" rIns="0" bIns="0" rtlCol="0">
            <a:spAutoFit/>
          </a:bodyPr>
          <a:lstStyle/>
          <a:p>
            <a:pPr defTabSz="561272" fontAlgn="auto">
              <a:spcBef>
                <a:spcPts val="0"/>
              </a:spcBef>
              <a:spcAft>
                <a:spcPts val="0"/>
              </a:spcAft>
              <a:buFontTx/>
              <a:buNone/>
            </a:pPr>
            <a:r>
              <a:rPr lang="en-US" b="1" dirty="0">
                <a:solidFill>
                  <a:srgbClr val="FFFFFF"/>
                </a:solidFill>
                <a:effectLst>
                  <a:outerShdw blurRad="38100" dist="38100" dir="2700000" algn="tl">
                    <a:srgbClr val="000000">
                      <a:alpha val="43137"/>
                    </a:srgbClr>
                  </a:outerShdw>
                </a:effectLst>
                <a:latin typeface="Arial Narrow" charset="0"/>
                <a:ea typeface="Arial Narrow" charset="0"/>
                <a:cs typeface="Arial Narrow" charset="0"/>
              </a:rPr>
              <a:t>Policy</a:t>
            </a:r>
            <a:endParaRPr dirty="0">
              <a:solidFill>
                <a:srgbClr val="FFFFFF"/>
              </a:solidFill>
              <a:effectLst>
                <a:outerShdw blurRad="38100" dist="38100" dir="2700000" algn="tl">
                  <a:srgbClr val="000000">
                    <a:alpha val="43137"/>
                  </a:srgbClr>
                </a:outerShdw>
              </a:effectLst>
              <a:latin typeface="Arial"/>
              <a:cs typeface="Arial"/>
            </a:endParaRPr>
          </a:p>
        </p:txBody>
      </p:sp>
      <p:sp>
        <p:nvSpPr>
          <p:cNvPr id="49" name="Rectangle 48"/>
          <p:cNvSpPr/>
          <p:nvPr/>
        </p:nvSpPr>
        <p:spPr>
          <a:xfrm>
            <a:off x="6064544" y="3630256"/>
            <a:ext cx="1040883" cy="1030051"/>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sp>
        <p:nvSpPr>
          <p:cNvPr id="50" name="object 535"/>
          <p:cNvSpPr txBox="1"/>
          <p:nvPr/>
        </p:nvSpPr>
        <p:spPr>
          <a:xfrm>
            <a:off x="6111560" y="4269140"/>
            <a:ext cx="965788" cy="307777"/>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000" spc="-32" dirty="0">
                <a:solidFill>
                  <a:srgbClr val="000000"/>
                </a:solidFill>
                <a:latin typeface="Arial"/>
                <a:cs typeface="Arial"/>
              </a:rPr>
              <a:t>http://</a:t>
            </a:r>
            <a:r>
              <a:rPr lang="en-US" sz="1000" spc="-32" dirty="0" smtClean="0">
                <a:solidFill>
                  <a:srgbClr val="000000"/>
                </a:solidFill>
                <a:latin typeface="Arial"/>
                <a:cs typeface="Arial"/>
              </a:rPr>
              <a:t>www.faa.gov/nextgen </a:t>
            </a:r>
            <a:endParaRPr sz="1000" dirty="0">
              <a:solidFill>
                <a:srgbClr val="000000"/>
              </a:solidFill>
              <a:latin typeface="Arial"/>
              <a:cs typeface="Arial"/>
            </a:endParaRPr>
          </a:p>
        </p:txBody>
      </p:sp>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9802" y="3843161"/>
            <a:ext cx="1112335" cy="323721"/>
          </a:xfrm>
          <a:prstGeom prst="rect">
            <a:avLst/>
          </a:prstGeom>
        </p:spPr>
      </p:pic>
      <p:sp>
        <p:nvSpPr>
          <p:cNvPr id="52" name="Rectangle 51"/>
          <p:cNvSpPr/>
          <p:nvPr/>
        </p:nvSpPr>
        <p:spPr>
          <a:xfrm>
            <a:off x="7493741" y="3630256"/>
            <a:ext cx="1040883" cy="1030051"/>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sp>
        <p:nvSpPr>
          <p:cNvPr id="53" name="object 535"/>
          <p:cNvSpPr txBox="1"/>
          <p:nvPr/>
        </p:nvSpPr>
        <p:spPr>
          <a:xfrm>
            <a:off x="7523048" y="4392256"/>
            <a:ext cx="1087552" cy="153888"/>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000" spc="-32" dirty="0">
                <a:solidFill>
                  <a:srgbClr val="000000"/>
                </a:solidFill>
                <a:latin typeface="Arial"/>
                <a:cs typeface="Arial"/>
              </a:rPr>
              <a:t>http://</a:t>
            </a:r>
            <a:r>
              <a:rPr lang="en-US" sz="1000" spc="-32" dirty="0" err="1">
                <a:solidFill>
                  <a:srgbClr val="000000"/>
                </a:solidFill>
                <a:latin typeface="Arial"/>
                <a:cs typeface="Arial"/>
              </a:rPr>
              <a:t>www.caafi.org</a:t>
            </a:r>
            <a:endParaRPr sz="1000" dirty="0">
              <a:solidFill>
                <a:srgbClr val="000000"/>
              </a:solidFill>
              <a:latin typeface="Arial"/>
              <a:cs typeface="Arial"/>
            </a:endParaRPr>
          </a:p>
        </p:txBody>
      </p:sp>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2835" y="3705715"/>
            <a:ext cx="598613" cy="598613"/>
          </a:xfrm>
          <a:prstGeom prst="rect">
            <a:avLst/>
          </a:prstGeom>
        </p:spPr>
      </p:pic>
      <p:sp>
        <p:nvSpPr>
          <p:cNvPr id="55" name="Rectangle 54"/>
          <p:cNvSpPr/>
          <p:nvPr/>
        </p:nvSpPr>
        <p:spPr>
          <a:xfrm>
            <a:off x="6319279" y="4724602"/>
            <a:ext cx="1040883" cy="1030051"/>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FFFFFF"/>
              </a:solidFill>
            </a:endParaRPr>
          </a:p>
        </p:txBody>
      </p:sp>
      <p:sp>
        <p:nvSpPr>
          <p:cNvPr id="56" name="object 535"/>
          <p:cNvSpPr txBox="1"/>
          <p:nvPr/>
        </p:nvSpPr>
        <p:spPr>
          <a:xfrm>
            <a:off x="6166534" y="5563052"/>
            <a:ext cx="965788" cy="307777"/>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000" spc="-32" dirty="0">
                <a:solidFill>
                  <a:srgbClr val="000000"/>
                </a:solidFill>
                <a:latin typeface="Arial"/>
                <a:cs typeface="Arial"/>
              </a:rPr>
              <a:t>http://</a:t>
            </a:r>
            <a:r>
              <a:rPr lang="en-US" sz="1000" spc="-32" dirty="0" smtClean="0">
                <a:solidFill>
                  <a:srgbClr val="000000"/>
                </a:solidFill>
                <a:latin typeface="Arial"/>
                <a:cs typeface="Arial"/>
              </a:rPr>
              <a:t>www.faa.gov/go/cleen </a:t>
            </a:r>
            <a:endParaRPr sz="1000" dirty="0">
              <a:solidFill>
                <a:srgbClr val="000000"/>
              </a:solidFill>
              <a:latin typeface="Arial"/>
              <a:cs typeface="Arial"/>
            </a:endParaRPr>
          </a:p>
        </p:txBody>
      </p:sp>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9963" y="5382850"/>
            <a:ext cx="711746" cy="207138"/>
          </a:xfrm>
          <a:prstGeom prst="rect">
            <a:avLst/>
          </a:prstGeom>
        </p:spPr>
      </p:pic>
      <p:sp>
        <p:nvSpPr>
          <p:cNvPr id="58" name="Rectangle 57"/>
          <p:cNvSpPr/>
          <p:nvPr/>
        </p:nvSpPr>
        <p:spPr>
          <a:xfrm>
            <a:off x="7748476" y="4724602"/>
            <a:ext cx="1040883" cy="1030051"/>
          </a:xfrm>
          <a:prstGeom prst="rect">
            <a:avLst/>
          </a:prstGeom>
          <a:gradFill>
            <a:gsLst>
              <a:gs pos="0">
                <a:schemeClr val="bg1">
                  <a:alpha val="0"/>
                </a:schemeClr>
              </a:gs>
              <a:gs pos="35000">
                <a:schemeClr val="bg1">
                  <a:alpha val="40000"/>
                </a:schemeClr>
              </a:gs>
              <a:gs pos="100000">
                <a:schemeClr val="bg1">
                  <a:alpha val="70000"/>
                </a:schemeClr>
              </a:gs>
            </a:gsLst>
            <a:lin ang="16200000" scaled="0"/>
          </a:gradFill>
          <a:ln>
            <a:gradFill>
              <a:gsLst>
                <a:gs pos="0">
                  <a:schemeClr val="bg1">
                    <a:alpha val="0"/>
                  </a:schemeClr>
                </a:gs>
                <a:gs pos="74000">
                  <a:schemeClr val="bg1"/>
                </a:gs>
                <a:gs pos="100000">
                  <a:schemeClr val="bg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lIns="91386" tIns="45691" rIns="91386" bIns="45691" rtlCol="0" anchor="ctr"/>
          <a:lstStyle/>
          <a:p>
            <a:pPr algn="ctr" defTabSz="561272" fontAlgn="auto">
              <a:spcBef>
                <a:spcPts val="0"/>
              </a:spcBef>
              <a:spcAft>
                <a:spcPts val="0"/>
              </a:spcAft>
              <a:buFontTx/>
              <a:buNone/>
            </a:pPr>
            <a:endParaRPr lang="en-US" sz="1100">
              <a:solidFill>
                <a:srgbClr val="000000"/>
              </a:solidFill>
            </a:endParaRPr>
          </a:p>
        </p:txBody>
      </p:sp>
      <p:sp>
        <p:nvSpPr>
          <p:cNvPr id="59" name="object 535"/>
          <p:cNvSpPr txBox="1"/>
          <p:nvPr/>
        </p:nvSpPr>
        <p:spPr>
          <a:xfrm>
            <a:off x="7595738" y="5563056"/>
            <a:ext cx="965787" cy="153888"/>
          </a:xfrm>
          <a:prstGeom prst="rect">
            <a:avLst/>
          </a:prstGeom>
        </p:spPr>
        <p:txBody>
          <a:bodyPr vert="horz" wrap="square" lIns="0" tIns="0" rIns="0" bIns="0" rtlCol="0">
            <a:spAutoFit/>
          </a:bodyPr>
          <a:lstStyle/>
          <a:p>
            <a:pPr algn="ctr" defTabSz="561272" fontAlgn="auto">
              <a:spcBef>
                <a:spcPts val="0"/>
              </a:spcBef>
              <a:spcAft>
                <a:spcPts val="0"/>
              </a:spcAft>
              <a:buFontTx/>
              <a:buNone/>
            </a:pPr>
            <a:r>
              <a:rPr lang="en-US" sz="1000" spc="-32" dirty="0">
                <a:solidFill>
                  <a:srgbClr val="000000">
                    <a:lumMod val="50000"/>
                    <a:lumOff val="50000"/>
                  </a:srgbClr>
                </a:solidFill>
                <a:latin typeface="Arial"/>
                <a:cs typeface="Arial"/>
              </a:rPr>
              <a:t>http://</a:t>
            </a:r>
            <a:r>
              <a:rPr lang="en-US" sz="1000" spc="-32" dirty="0" err="1">
                <a:solidFill>
                  <a:srgbClr val="000000">
                    <a:lumMod val="50000"/>
                    <a:lumOff val="50000"/>
                  </a:srgbClr>
                </a:solidFill>
                <a:latin typeface="Arial"/>
                <a:cs typeface="Arial"/>
              </a:rPr>
              <a:t>ascent.aero</a:t>
            </a:r>
            <a:endParaRPr sz="1000" dirty="0">
              <a:solidFill>
                <a:srgbClr val="000000">
                  <a:lumMod val="50000"/>
                  <a:lumOff val="50000"/>
                </a:srgbClr>
              </a:solidFill>
              <a:latin typeface="Arial"/>
              <a:cs typeface="Arial"/>
            </a:endParaRPr>
          </a:p>
        </p:txBody>
      </p:sp>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40651" y="4873939"/>
            <a:ext cx="875961" cy="539976"/>
          </a:xfrm>
          <a:prstGeom prst="rect">
            <a:avLst/>
          </a:prstGeom>
        </p:spPr>
      </p:pic>
      <p:pic>
        <p:nvPicPr>
          <p:cNvPr id="61" name="Picture 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37925" y="4754395"/>
            <a:ext cx="623006" cy="620321"/>
          </a:xfrm>
          <a:prstGeom prst="rect">
            <a:avLst/>
          </a:prstGeom>
        </p:spPr>
      </p:pic>
      <p:sp>
        <p:nvSpPr>
          <p:cNvPr id="2" name="Title 1"/>
          <p:cNvSpPr>
            <a:spLocks noGrp="1"/>
          </p:cNvSpPr>
          <p:nvPr>
            <p:ph type="title"/>
          </p:nvPr>
        </p:nvSpPr>
        <p:spPr/>
        <p:txBody>
          <a:bodyPr/>
          <a:lstStyle/>
          <a:p>
            <a:r>
              <a:rPr lang="en-US" dirty="0"/>
              <a:t>The Five Pillar </a:t>
            </a:r>
            <a:r>
              <a:rPr lang="en-US" dirty="0" smtClean="0"/>
              <a:t>Approach</a:t>
            </a:r>
            <a:endParaRPr lang="en-US" dirty="0"/>
          </a:p>
        </p:txBody>
      </p:sp>
      <p:sp>
        <p:nvSpPr>
          <p:cNvPr id="39" name="Slide Number Placeholder 2"/>
          <p:cNvSpPr>
            <a:spLocks noGrp="1"/>
          </p:cNvSpPr>
          <p:nvPr>
            <p:ph type="sldNum" sz="quarter" idx="12"/>
          </p:nvPr>
        </p:nvSpPr>
        <p:spPr>
          <a:xfrm>
            <a:off x="6636504" y="6248400"/>
            <a:ext cx="1905000" cy="457200"/>
          </a:xfrm>
        </p:spPr>
        <p:txBody>
          <a:bodyPr/>
          <a:lstStyle/>
          <a:p>
            <a:fld id="{F1F6FF14-FC6A-41B6-B2DC-884C6B7C3F2E}" type="slidenum">
              <a:rPr lang="en-US" smtClean="0">
                <a:solidFill>
                  <a:srgbClr val="FFFFFF"/>
                </a:solidFill>
              </a:rPr>
              <a:pPr/>
              <a:t>7</a:t>
            </a:fld>
            <a:endParaRPr lang="en-US" dirty="0">
              <a:solidFill>
                <a:srgbClr val="FFFFFF"/>
              </a:solidFill>
            </a:endParaRPr>
          </a:p>
        </p:txBody>
      </p:sp>
    </p:spTree>
    <p:extLst>
      <p:ext uri="{BB962C8B-B14F-4D97-AF65-F5344CB8AC3E}">
        <p14:creationId xmlns:p14="http://schemas.microsoft.com/office/powerpoint/2010/main" val="4251833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Aviation GHG Emissions Reduction Plan</a:t>
            </a:r>
            <a:endParaRPr lang="en-US" dirty="0"/>
          </a:p>
        </p:txBody>
      </p:sp>
      <p:sp>
        <p:nvSpPr>
          <p:cNvPr id="3" name="Content Placeholder 2"/>
          <p:cNvSpPr>
            <a:spLocks noGrp="1"/>
          </p:cNvSpPr>
          <p:nvPr>
            <p:ph idx="1"/>
          </p:nvPr>
        </p:nvSpPr>
        <p:spPr>
          <a:xfrm>
            <a:off x="219728" y="807720"/>
            <a:ext cx="4095418" cy="5017729"/>
          </a:xfrm>
        </p:spPr>
        <p:txBody>
          <a:bodyPr/>
          <a:lstStyle/>
          <a:p>
            <a:r>
              <a:rPr lang="en-US" sz="2000" b="0" dirty="0"/>
              <a:t>Summarizes efforts across U.S. Government</a:t>
            </a:r>
          </a:p>
          <a:p>
            <a:r>
              <a:rPr lang="en-US" sz="2000" b="0" dirty="0" smtClean="0"/>
              <a:t>Follows five</a:t>
            </a:r>
            <a:r>
              <a:rPr lang="en-US" sz="2000" b="0" dirty="0"/>
              <a:t> pillar</a:t>
            </a:r>
            <a:r>
              <a:rPr lang="en-US" sz="2000" b="0" dirty="0" smtClean="0"/>
              <a:t> environment and energy strategy</a:t>
            </a:r>
          </a:p>
          <a:p>
            <a:pPr lvl="1"/>
            <a:r>
              <a:rPr lang="en-US" sz="1600" b="0" dirty="0"/>
              <a:t>Aircraft and engine technology improvement</a:t>
            </a:r>
          </a:p>
          <a:p>
            <a:pPr lvl="1"/>
            <a:r>
              <a:rPr lang="en-US" sz="1600" b="0" dirty="0"/>
              <a:t>Operational improvements</a:t>
            </a:r>
          </a:p>
          <a:p>
            <a:pPr lvl="1"/>
            <a:r>
              <a:rPr lang="en-US" sz="1600" b="0" dirty="0"/>
              <a:t>Alternative fuels development and deployment</a:t>
            </a:r>
          </a:p>
          <a:p>
            <a:pPr lvl="1"/>
            <a:r>
              <a:rPr lang="en-US" sz="1600" b="0" dirty="0"/>
              <a:t>Policies, environmental standards, and market based measures</a:t>
            </a:r>
          </a:p>
          <a:p>
            <a:pPr lvl="1"/>
            <a:r>
              <a:rPr lang="en-US" sz="1600" b="0" dirty="0"/>
              <a:t>Scientific understanding through research, modeling and analysis	</a:t>
            </a:r>
            <a:endParaRPr lang="en-US" sz="2000" b="0" dirty="0" smtClean="0"/>
          </a:p>
          <a:p>
            <a:r>
              <a:rPr lang="en-US" sz="2000" b="0" dirty="0" smtClean="0"/>
              <a:t>Includes analysis examining potential for GHG emissions reductions</a:t>
            </a:r>
            <a:endParaRPr lang="en-US" sz="1600" b="0" dirty="0" smtClean="0"/>
          </a:p>
        </p:txBody>
      </p:sp>
      <p:pic>
        <p:nvPicPr>
          <p:cNvPr id="5" name="Picture 4" descr="Image of airplane in flight" title="Cover P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5838" y="727350"/>
            <a:ext cx="4050586" cy="5241935"/>
          </a:xfrm>
          <a:prstGeom prst="rect">
            <a:avLst/>
          </a:prstGeom>
          <a:noFill/>
          <a:ln>
            <a:solidFill>
              <a:srgbClr val="000066"/>
            </a:solidFill>
          </a:ln>
        </p:spPr>
      </p:pic>
      <p:sp>
        <p:nvSpPr>
          <p:cNvPr id="6" name="TextBox 5"/>
          <p:cNvSpPr txBox="1"/>
          <p:nvPr/>
        </p:nvSpPr>
        <p:spPr bwMode="auto">
          <a:xfrm>
            <a:off x="133565" y="6102850"/>
            <a:ext cx="49315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rgbClr val="FFFFFF"/>
                </a:solidFill>
              </a:rPr>
              <a:t>State Action Plans (including the U.S. plan) are available at: </a:t>
            </a:r>
          </a:p>
          <a:p>
            <a:pPr>
              <a:buFontTx/>
              <a:buNone/>
            </a:pPr>
            <a:r>
              <a:rPr lang="en-US" sz="1200" dirty="0" smtClean="0">
                <a:solidFill>
                  <a:srgbClr val="FFFFFF"/>
                </a:solidFill>
              </a:rPr>
              <a:t>http</a:t>
            </a:r>
            <a:r>
              <a:rPr lang="en-US" sz="1200" dirty="0">
                <a:solidFill>
                  <a:srgbClr val="FFFFFF"/>
                </a:solidFill>
              </a:rPr>
              <a:t>://www.icao.int/environmental-protection/Pages/ClimateChange_ActionPlan.aspx</a:t>
            </a:r>
          </a:p>
          <a:p>
            <a:pPr>
              <a:buFontTx/>
              <a:buNone/>
            </a:pPr>
            <a:endParaRPr lang="en-US" sz="1200" b="1" dirty="0">
              <a:solidFill>
                <a:srgbClr val="FFFFFF"/>
              </a:solidFill>
            </a:endParaRPr>
          </a:p>
        </p:txBody>
      </p:sp>
      <p:sp>
        <p:nvSpPr>
          <p:cNvPr id="7" name="Slide Number Placeholder 2"/>
          <p:cNvSpPr>
            <a:spLocks noGrp="1"/>
          </p:cNvSpPr>
          <p:nvPr>
            <p:ph type="sldNum" sz="quarter" idx="12"/>
          </p:nvPr>
        </p:nvSpPr>
        <p:spPr>
          <a:xfrm>
            <a:off x="6636504" y="6248400"/>
            <a:ext cx="1905000" cy="457200"/>
          </a:xfrm>
        </p:spPr>
        <p:txBody>
          <a:bodyPr/>
          <a:lstStyle/>
          <a:p>
            <a:fld id="{F1F6FF14-FC6A-41B6-B2DC-884C6B7C3F2E}"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3673463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71" y="76200"/>
            <a:ext cx="8472488" cy="609600"/>
          </a:xfrm>
        </p:spPr>
        <p:txBody>
          <a:bodyPr/>
          <a:lstStyle/>
          <a:p>
            <a:r>
              <a:rPr lang="en-US" dirty="0" smtClean="0"/>
              <a:t>Research Programs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998" y="2438421"/>
            <a:ext cx="1114767" cy="111476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609" y="3596117"/>
            <a:ext cx="1175543" cy="262769"/>
          </a:xfrm>
          <a:prstGeom prst="rect">
            <a:avLst/>
          </a:prstGeom>
        </p:spPr>
      </p:pic>
      <p:sp>
        <p:nvSpPr>
          <p:cNvPr id="7" name="Rectangle 6"/>
          <p:cNvSpPr/>
          <p:nvPr/>
        </p:nvSpPr>
        <p:spPr>
          <a:xfrm>
            <a:off x="1761914" y="2159695"/>
            <a:ext cx="7357369" cy="2031305"/>
          </a:xfrm>
          <a:prstGeom prst="rect">
            <a:avLst/>
          </a:prstGeom>
        </p:spPr>
        <p:txBody>
          <a:bodyPr wrap="square" lIns="91422" tIns="45710" rIns="91422" bIns="45710">
            <a:spAutoFit/>
          </a:bodyPr>
          <a:lstStyle/>
          <a:p>
            <a:pPr>
              <a:lnSpc>
                <a:spcPct val="80000"/>
              </a:lnSpc>
              <a:buFontTx/>
              <a:buNone/>
              <a:tabLst>
                <a:tab pos="3263241" algn="l"/>
              </a:tabLst>
            </a:pPr>
            <a:r>
              <a:rPr lang="en-US" sz="2000" b="1" dirty="0">
                <a:solidFill>
                  <a:srgbClr val="1D2F68"/>
                </a:solidFill>
                <a:ea typeface="ＭＳ Ｐゴシック" pitchFamily="-109" charset="-128"/>
              </a:rPr>
              <a:t>Continuous Lower Energy, Emissions and Noise (CLEEN)</a:t>
            </a:r>
            <a:r>
              <a:rPr lang="en-US" sz="2000" dirty="0">
                <a:solidFill>
                  <a:srgbClr val="000000"/>
                </a:solidFill>
              </a:rPr>
              <a:t> </a:t>
            </a:r>
          </a:p>
          <a:p>
            <a:pPr marL="285692" indent="-285692">
              <a:buFont typeface="Arial" pitchFamily="34" charset="0"/>
              <a:buChar char="•"/>
              <a:tabLst>
                <a:tab pos="3263241" algn="l"/>
              </a:tabLst>
            </a:pPr>
            <a:r>
              <a:rPr lang="en-US" sz="2000" dirty="0">
                <a:solidFill>
                  <a:srgbClr val="000000"/>
                </a:solidFill>
              </a:rPr>
              <a:t>Reduce aircraft fuel burn, emissions and noise through technology &amp; advance alternative jet fuels</a:t>
            </a:r>
          </a:p>
          <a:p>
            <a:pPr marL="285692" indent="-285692">
              <a:buFont typeface="Arial" pitchFamily="34" charset="0"/>
              <a:buChar char="•"/>
              <a:tabLst>
                <a:tab pos="3263241" algn="l"/>
              </a:tabLst>
            </a:pPr>
            <a:r>
              <a:rPr lang="en-US" sz="2000" dirty="0">
                <a:solidFill>
                  <a:srgbClr val="000000"/>
                </a:solidFill>
              </a:rPr>
              <a:t>Cost share partnership with industry</a:t>
            </a:r>
          </a:p>
          <a:p>
            <a:pPr marL="285692" indent="-285692">
              <a:buFont typeface="Arial" pitchFamily="34" charset="0"/>
              <a:buChar char="•"/>
              <a:tabLst>
                <a:tab pos="3263241" algn="l"/>
              </a:tabLst>
            </a:pPr>
            <a:r>
              <a:rPr lang="en-US" sz="2000" dirty="0" smtClean="0">
                <a:solidFill>
                  <a:srgbClr val="000000"/>
                </a:solidFill>
              </a:rPr>
              <a:t>CLEEN </a:t>
            </a:r>
            <a:r>
              <a:rPr lang="en-US" sz="2000" dirty="0">
                <a:solidFill>
                  <a:srgbClr val="000000"/>
                </a:solidFill>
              </a:rPr>
              <a:t>I: </a:t>
            </a:r>
            <a:r>
              <a:rPr lang="en-US" sz="2000" dirty="0" smtClean="0">
                <a:solidFill>
                  <a:srgbClr val="000000"/>
                </a:solidFill>
              </a:rPr>
              <a:t>2010-2015 &amp; CLEEN </a:t>
            </a:r>
            <a:r>
              <a:rPr lang="en-US" sz="2000" dirty="0">
                <a:solidFill>
                  <a:srgbClr val="000000"/>
                </a:solidFill>
              </a:rPr>
              <a:t>II: </a:t>
            </a:r>
            <a:r>
              <a:rPr lang="en-US" sz="2000" dirty="0" smtClean="0">
                <a:solidFill>
                  <a:srgbClr val="000000"/>
                </a:solidFill>
              </a:rPr>
              <a:t>2015-2020</a:t>
            </a:r>
            <a:endParaRPr lang="en-US" sz="2000" dirty="0">
              <a:solidFill>
                <a:srgbClr val="000000"/>
              </a:solidFill>
            </a:endParaRPr>
          </a:p>
        </p:txBody>
      </p:sp>
      <p:sp>
        <p:nvSpPr>
          <p:cNvPr id="8" name="Rectangle 7"/>
          <p:cNvSpPr/>
          <p:nvPr/>
        </p:nvSpPr>
        <p:spPr>
          <a:xfrm>
            <a:off x="1756732" y="762000"/>
            <a:ext cx="7010400" cy="1261864"/>
          </a:xfrm>
          <a:prstGeom prst="rect">
            <a:avLst/>
          </a:prstGeom>
        </p:spPr>
        <p:txBody>
          <a:bodyPr wrap="square" lIns="91422" tIns="45710" rIns="91422" bIns="45710">
            <a:spAutoFit/>
          </a:bodyPr>
          <a:lstStyle/>
          <a:p>
            <a:pPr>
              <a:lnSpc>
                <a:spcPct val="80000"/>
              </a:lnSpc>
              <a:buFontTx/>
              <a:buNone/>
              <a:tabLst>
                <a:tab pos="3263241" algn="l"/>
              </a:tabLst>
            </a:pPr>
            <a:r>
              <a:rPr lang="en-US" sz="2000" b="1" dirty="0" smtClean="0">
                <a:solidFill>
                  <a:srgbClr val="1D2F68"/>
                </a:solidFill>
                <a:ea typeface="ＭＳ Ｐゴシック" pitchFamily="-109" charset="-128"/>
              </a:rPr>
              <a:t>ASCENT Center </a:t>
            </a:r>
            <a:r>
              <a:rPr lang="en-US" sz="2000" b="1" dirty="0">
                <a:solidFill>
                  <a:srgbClr val="1D2F68"/>
                </a:solidFill>
                <a:ea typeface="ＭＳ Ｐゴシック" pitchFamily="-109" charset="-128"/>
              </a:rPr>
              <a:t>of Excellence (COE</a:t>
            </a:r>
            <a:r>
              <a:rPr lang="en-US" sz="2000" b="1" dirty="0" smtClean="0">
                <a:solidFill>
                  <a:srgbClr val="1D2F68"/>
                </a:solidFill>
                <a:ea typeface="ＭＳ Ｐゴシック" pitchFamily="-109" charset="-128"/>
              </a:rPr>
              <a:t>)</a:t>
            </a:r>
            <a:endParaRPr lang="en-US" sz="2000" dirty="0">
              <a:solidFill>
                <a:srgbClr val="000000"/>
              </a:solidFill>
            </a:endParaRPr>
          </a:p>
          <a:p>
            <a:pPr marL="285692" indent="-285692">
              <a:buFont typeface="Arial" pitchFamily="34" charset="0"/>
              <a:buChar char="•"/>
            </a:pPr>
            <a:r>
              <a:rPr lang="en-US" sz="2000" dirty="0" smtClean="0">
                <a:solidFill>
                  <a:srgbClr val="000000"/>
                </a:solidFill>
              </a:rPr>
              <a:t>COE for Alternative Jet Fuel and Environment</a:t>
            </a:r>
            <a:endParaRPr lang="en-US" sz="2000" dirty="0">
              <a:solidFill>
                <a:srgbClr val="000000"/>
              </a:solidFill>
            </a:endParaRPr>
          </a:p>
          <a:p>
            <a:pPr marL="285692" indent="-285692">
              <a:buFont typeface="Arial" pitchFamily="34" charset="0"/>
              <a:buChar char="•"/>
            </a:pPr>
            <a:r>
              <a:rPr lang="en-US" sz="2000" dirty="0">
                <a:solidFill>
                  <a:srgbClr val="000000"/>
                </a:solidFill>
              </a:rPr>
              <a:t>PARTNER projects </a:t>
            </a:r>
            <a:r>
              <a:rPr lang="en-US" sz="2000" dirty="0" smtClean="0">
                <a:solidFill>
                  <a:srgbClr val="000000"/>
                </a:solidFill>
              </a:rPr>
              <a:t>were </a:t>
            </a:r>
            <a:r>
              <a:rPr lang="en-US" sz="2000" dirty="0">
                <a:solidFill>
                  <a:srgbClr val="000000"/>
                </a:solidFill>
              </a:rPr>
              <a:t>transitioned to ASCENT</a:t>
            </a:r>
          </a:p>
        </p:txBody>
      </p:sp>
      <p:sp>
        <p:nvSpPr>
          <p:cNvPr id="9"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solidFill>
              </a:rPr>
              <a:pPr/>
              <a:t>9</a:t>
            </a:fld>
            <a:endParaRPr lang="en-US" dirty="0">
              <a:solidFill>
                <a:srgbClr val="FFFFFF"/>
              </a:solidFill>
            </a:endParaRPr>
          </a:p>
        </p:txBody>
      </p:sp>
      <p:sp>
        <p:nvSpPr>
          <p:cNvPr id="11" name="Rectangle 10"/>
          <p:cNvSpPr/>
          <p:nvPr/>
        </p:nvSpPr>
        <p:spPr>
          <a:xfrm>
            <a:off x="1786262" y="4343400"/>
            <a:ext cx="7010400" cy="1723529"/>
          </a:xfrm>
          <a:prstGeom prst="rect">
            <a:avLst/>
          </a:prstGeom>
        </p:spPr>
        <p:txBody>
          <a:bodyPr wrap="square" lIns="91422" tIns="45710" rIns="91422" bIns="45710">
            <a:spAutoFit/>
          </a:bodyPr>
          <a:lstStyle/>
          <a:p>
            <a:pPr>
              <a:lnSpc>
                <a:spcPct val="80000"/>
              </a:lnSpc>
              <a:buFontTx/>
              <a:buNone/>
              <a:tabLst>
                <a:tab pos="3263241" algn="l"/>
              </a:tabLst>
            </a:pPr>
            <a:r>
              <a:rPr lang="en-US" sz="2000" b="1" dirty="0">
                <a:solidFill>
                  <a:srgbClr val="1D2F68"/>
                </a:solidFill>
                <a:ea typeface="ＭＳ Ｐゴシック" pitchFamily="-109" charset="-128"/>
              </a:rPr>
              <a:t>Additional </a:t>
            </a:r>
            <a:r>
              <a:rPr lang="en-US" sz="2000" b="1" dirty="0" smtClean="0">
                <a:solidFill>
                  <a:srgbClr val="1D2F68"/>
                </a:solidFill>
                <a:ea typeface="ＭＳ Ｐゴシック" pitchFamily="-109" charset="-128"/>
              </a:rPr>
              <a:t>Efforts</a:t>
            </a:r>
            <a:endParaRPr lang="en-US" sz="2000" dirty="0">
              <a:solidFill>
                <a:srgbClr val="000000"/>
              </a:solidFill>
            </a:endParaRPr>
          </a:p>
          <a:p>
            <a:pPr marL="285692" indent="-285692">
              <a:buFont typeface="Arial" pitchFamily="34" charset="0"/>
              <a:buChar char="•"/>
            </a:pPr>
            <a:r>
              <a:rPr lang="en-US" sz="2000" dirty="0" smtClean="0">
                <a:solidFill>
                  <a:srgbClr val="000000"/>
                </a:solidFill>
              </a:rPr>
              <a:t>Commercial Aviation Alternative Fuels Initiative (CAAFI)</a:t>
            </a:r>
            <a:endParaRPr lang="en-US" sz="2000" dirty="0">
              <a:solidFill>
                <a:srgbClr val="000000"/>
              </a:solidFill>
            </a:endParaRPr>
          </a:p>
          <a:p>
            <a:pPr marL="285692" indent="-285692">
              <a:buFont typeface="Arial" pitchFamily="34" charset="0"/>
              <a:buChar char="•"/>
            </a:pPr>
            <a:r>
              <a:rPr lang="en-US" sz="2000" dirty="0">
                <a:solidFill>
                  <a:srgbClr val="000000"/>
                </a:solidFill>
              </a:rPr>
              <a:t>Contract mechanisms (e.g., SEMRS, PEARS</a:t>
            </a:r>
            <a:r>
              <a:rPr lang="en-US" sz="2000" dirty="0" smtClean="0">
                <a:solidFill>
                  <a:srgbClr val="000000"/>
                </a:solidFill>
              </a:rPr>
              <a:t>)</a:t>
            </a:r>
          </a:p>
          <a:p>
            <a:pPr marL="285692" indent="-285692">
              <a:buFont typeface="Arial" pitchFamily="34" charset="0"/>
              <a:buChar char="•"/>
            </a:pPr>
            <a:r>
              <a:rPr lang="en-US" sz="2000" dirty="0" smtClean="0">
                <a:solidFill>
                  <a:srgbClr val="000000"/>
                </a:solidFill>
              </a:rPr>
              <a:t>Volpe </a:t>
            </a:r>
            <a:r>
              <a:rPr lang="en-US" sz="2000" dirty="0">
                <a:solidFill>
                  <a:srgbClr val="000000"/>
                </a:solidFill>
              </a:rPr>
              <a:t>Transportation </a:t>
            </a:r>
            <a:r>
              <a:rPr lang="en-US" sz="2000" dirty="0" smtClean="0">
                <a:solidFill>
                  <a:srgbClr val="000000"/>
                </a:solidFill>
              </a:rPr>
              <a:t>Center</a:t>
            </a:r>
            <a:endParaRPr lang="en-US" sz="2000" dirty="0">
              <a:solidFill>
                <a:srgbClr val="000000"/>
              </a:solidFill>
            </a:endParaRPr>
          </a:p>
        </p:txBody>
      </p:sp>
      <p:pic>
        <p:nvPicPr>
          <p:cNvPr id="12" name="Picture 11" descr="main.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5871" y="762000"/>
            <a:ext cx="1031359" cy="639182"/>
          </a:xfrm>
          <a:prstGeom prst="rect">
            <a:avLst/>
          </a:prstGeom>
        </p:spPr>
      </p:pic>
      <p:pic>
        <p:nvPicPr>
          <p:cNvPr id="14" name="Picture 1" descr="Partner_RGB.jpg"/>
          <p:cNvPicPr>
            <a:picLocks noChangeAspect="1"/>
          </p:cNvPicPr>
          <p:nvPr/>
        </p:nvPicPr>
        <p:blipFill>
          <a:blip r:embed="rId6"/>
          <a:srcRect/>
          <a:stretch>
            <a:fillRect/>
          </a:stretch>
        </p:blipFill>
        <p:spPr bwMode="auto">
          <a:xfrm>
            <a:off x="304800" y="1551139"/>
            <a:ext cx="1333500" cy="474155"/>
          </a:xfrm>
          <a:prstGeom prst="rect">
            <a:avLst/>
          </a:prstGeom>
          <a:noFill/>
          <a:ln w="9525">
            <a:noFill/>
            <a:miter lim="800000"/>
            <a:headEnd/>
            <a:tailEnd/>
          </a:ln>
        </p:spPr>
      </p:pic>
      <p:pic>
        <p:nvPicPr>
          <p:cNvPr id="16" name="Picture 2" descr="H:\My Pictures\logos\volpe-logo.jpg"/>
          <p:cNvPicPr>
            <a:picLocks noChangeAspect="1" noChangeArrowheads="1"/>
          </p:cNvPicPr>
          <p:nvPr/>
        </p:nvPicPr>
        <p:blipFill rotWithShape="1">
          <a:blip r:embed="rId7">
            <a:extLst>
              <a:ext uri="{28A0092B-C50C-407E-A947-70E740481C1C}">
                <a14:useLocalDpi xmlns:a14="http://schemas.microsoft.com/office/drawing/2010/main" val="0"/>
              </a:ext>
            </a:extLst>
          </a:blip>
          <a:srcRect t="19304" b="26983"/>
          <a:stretch/>
        </p:blipFill>
        <p:spPr bwMode="auto">
          <a:xfrm>
            <a:off x="306374" y="5410200"/>
            <a:ext cx="1293826" cy="51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1565" y="4276184"/>
            <a:ext cx="1149632" cy="91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17459" y="6060021"/>
            <a:ext cx="55543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None/>
            </a:pPr>
            <a:r>
              <a:rPr lang="en-US" sz="800" dirty="0">
                <a:solidFill>
                  <a:srgbClr val="FFFFFF"/>
                </a:solidFill>
              </a:rPr>
              <a:t>ASCENT: </a:t>
            </a:r>
            <a:r>
              <a:rPr lang="en-US" sz="800" dirty="0">
                <a:solidFill>
                  <a:srgbClr val="FFFFFF"/>
                </a:solidFill>
                <a:hlinkClick r:id="rId9"/>
              </a:rPr>
              <a:t>http://</a:t>
            </a:r>
            <a:r>
              <a:rPr lang="en-US" sz="800" dirty="0" smtClean="0">
                <a:solidFill>
                  <a:srgbClr val="FFFFFF"/>
                </a:solidFill>
                <a:hlinkClick r:id="rId9"/>
              </a:rPr>
              <a:t>ascent.aero</a:t>
            </a:r>
            <a:r>
              <a:rPr lang="en-US" sz="800" dirty="0" smtClean="0">
                <a:solidFill>
                  <a:srgbClr val="FFFFFF"/>
                </a:solidFill>
              </a:rPr>
              <a:t>  PARTNER: </a:t>
            </a:r>
            <a:r>
              <a:rPr lang="en-US" sz="800" dirty="0" smtClean="0">
                <a:solidFill>
                  <a:srgbClr val="FFFFFF"/>
                </a:solidFill>
                <a:hlinkClick r:id="rId10"/>
              </a:rPr>
              <a:t>http://partner.aero</a:t>
            </a:r>
            <a:r>
              <a:rPr lang="en-US" sz="800" dirty="0">
                <a:solidFill>
                  <a:srgbClr val="FFFFFF"/>
                </a:solidFill>
              </a:rPr>
              <a:t>	</a:t>
            </a:r>
            <a:r>
              <a:rPr lang="en-US" sz="800" dirty="0" smtClean="0">
                <a:solidFill>
                  <a:srgbClr val="FFFFFF"/>
                </a:solidFill>
              </a:rPr>
              <a:t>	</a:t>
            </a:r>
          </a:p>
          <a:p>
            <a:pPr>
              <a:buFontTx/>
              <a:buNone/>
            </a:pPr>
            <a:r>
              <a:rPr lang="en-US" sz="800" dirty="0" smtClean="0">
                <a:solidFill>
                  <a:srgbClr val="FFFFFF"/>
                </a:solidFill>
              </a:rPr>
              <a:t>CLEEN Program</a:t>
            </a:r>
            <a:r>
              <a:rPr lang="en-US" sz="800" dirty="0">
                <a:solidFill>
                  <a:srgbClr val="FFFFFF"/>
                </a:solidFill>
              </a:rPr>
              <a:t>: </a:t>
            </a:r>
            <a:r>
              <a:rPr lang="en-US" sz="800" dirty="0">
                <a:solidFill>
                  <a:srgbClr val="FFFFFF"/>
                </a:solidFill>
                <a:hlinkClick r:id="rId11"/>
              </a:rPr>
              <a:t>http://www.faa.gov/about/office_org/headquarters_offices/apl/research/aircraft_technology/cleen</a:t>
            </a:r>
            <a:r>
              <a:rPr lang="en-US" sz="800" dirty="0" smtClean="0">
                <a:solidFill>
                  <a:srgbClr val="FFFFFF"/>
                </a:solidFill>
                <a:hlinkClick r:id="rId11"/>
              </a:rPr>
              <a:t>/</a:t>
            </a:r>
            <a:endParaRPr lang="en-US" sz="800" dirty="0" smtClean="0">
              <a:solidFill>
                <a:srgbClr val="FFFFFF"/>
              </a:solidFill>
            </a:endParaRPr>
          </a:p>
          <a:p>
            <a:pPr>
              <a:buFontTx/>
              <a:buNone/>
            </a:pPr>
            <a:r>
              <a:rPr lang="en-US" sz="800" dirty="0" smtClean="0">
                <a:solidFill>
                  <a:srgbClr val="FFFFFF"/>
                </a:solidFill>
              </a:rPr>
              <a:t>CAAFI</a:t>
            </a:r>
            <a:r>
              <a:rPr lang="en-US" sz="800" dirty="0">
                <a:solidFill>
                  <a:srgbClr val="FFFFFF"/>
                </a:solidFill>
              </a:rPr>
              <a:t>: </a:t>
            </a:r>
            <a:r>
              <a:rPr lang="en-US" sz="800" dirty="0">
                <a:solidFill>
                  <a:srgbClr val="FFFFFF"/>
                </a:solidFill>
                <a:hlinkClick r:id="rId12"/>
              </a:rPr>
              <a:t>http://http://www.caafi.org</a:t>
            </a:r>
            <a:r>
              <a:rPr lang="en-US" sz="800" dirty="0" smtClean="0">
                <a:solidFill>
                  <a:srgbClr val="FFFFFF"/>
                </a:solidFill>
                <a:hlinkClick r:id="rId12"/>
              </a:rPr>
              <a:t>/</a:t>
            </a:r>
            <a:r>
              <a:rPr lang="en-US" sz="800" dirty="0" smtClean="0">
                <a:solidFill>
                  <a:srgbClr val="FFFFFF"/>
                </a:solidFill>
              </a:rPr>
              <a:t> </a:t>
            </a:r>
            <a:endParaRPr lang="en-US" sz="800" dirty="0">
              <a:solidFill>
                <a:srgbClr val="FFFFFF"/>
              </a:solidFill>
            </a:endParaRPr>
          </a:p>
          <a:p>
            <a:pPr>
              <a:buFontTx/>
              <a:buNone/>
            </a:pPr>
            <a:r>
              <a:rPr lang="en-US" sz="800" dirty="0" smtClean="0">
                <a:solidFill>
                  <a:srgbClr val="FFFFFF"/>
                </a:solidFill>
              </a:rPr>
              <a:t>Volpe </a:t>
            </a:r>
            <a:r>
              <a:rPr lang="en-US" sz="800" dirty="0">
                <a:solidFill>
                  <a:srgbClr val="FFFFFF"/>
                </a:solidFill>
              </a:rPr>
              <a:t>Center: </a:t>
            </a:r>
            <a:r>
              <a:rPr lang="en-US" sz="800" dirty="0">
                <a:solidFill>
                  <a:srgbClr val="FFFFFF"/>
                </a:solidFill>
                <a:hlinkClick r:id="rId13"/>
              </a:rPr>
              <a:t>http://</a:t>
            </a:r>
            <a:r>
              <a:rPr lang="en-US" sz="800" dirty="0" smtClean="0">
                <a:solidFill>
                  <a:srgbClr val="FFFFFF"/>
                </a:solidFill>
                <a:hlinkClick r:id="rId13"/>
              </a:rPr>
              <a:t>www.volpe.dot.gov/our-work/policy-planning-and-environment</a:t>
            </a:r>
            <a:endParaRPr lang="en-US" sz="800" dirty="0" smtClean="0">
              <a:solidFill>
                <a:srgbClr val="FFFFFF"/>
              </a:solidFill>
            </a:endParaRPr>
          </a:p>
        </p:txBody>
      </p:sp>
    </p:spTree>
    <p:extLst>
      <p:ext uri="{BB962C8B-B14F-4D97-AF65-F5344CB8AC3E}">
        <p14:creationId xmlns:p14="http://schemas.microsoft.com/office/powerpoint/2010/main" val="271580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6DB7841-25F3-4454-8E10-B711056910A7}">
  <ds:schemaRefs>
    <ds:schemaRef ds:uri="http://schemas.openxmlformats.org/package/2006/metadata/core-properties"/>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B4531906-1336-491F-A954-7F3EE4E97E75}">
  <ds:schemaRefs>
    <ds:schemaRef ds:uri="http://schemas.microsoft.com/sharepoint/v3/contenttype/forms"/>
  </ds:schemaRefs>
</ds:datastoreItem>
</file>

<file path=customXml/itemProps3.xml><?xml version="1.0" encoding="utf-8"?>
<ds:datastoreItem xmlns:ds="http://schemas.openxmlformats.org/officeDocument/2006/customXml" ds:itemID="{B89E74F2-C65E-4718-9AD1-9BEAD0E86E43}"/>
</file>

<file path=customXml/itemProps4.xml><?xml version="1.0" encoding="utf-8"?>
<ds:datastoreItem xmlns:ds="http://schemas.openxmlformats.org/officeDocument/2006/customXml" ds:itemID="{343D1BEA-A48C-493F-B62D-57E87B4778D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22588</TotalTime>
  <Words>2628</Words>
  <Application>Microsoft Office PowerPoint</Application>
  <PresentationFormat>On-screen Show (4:3)</PresentationFormat>
  <Paragraphs>532</Paragraphs>
  <Slides>19</Slides>
  <Notes>9</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FAA_slide_template_whitecover_whitebackground</vt:lpstr>
      <vt:lpstr>3_Custom Design</vt:lpstr>
      <vt:lpstr>1_FAA_slide_template_whitecover_whitebackground</vt:lpstr>
      <vt:lpstr>1_Custom Design</vt:lpstr>
      <vt:lpstr>4_Custom Design</vt:lpstr>
      <vt:lpstr>FY 2018 Environment and Energy Program Proposal</vt:lpstr>
      <vt:lpstr>Presentation Outline</vt:lpstr>
      <vt:lpstr>Aviation Environmental Challenges</vt:lpstr>
      <vt:lpstr>Vision and Principles</vt:lpstr>
      <vt:lpstr>Environment &amp; Energy Goals</vt:lpstr>
      <vt:lpstr>Environmental &amp; Energy Strategy</vt:lpstr>
      <vt:lpstr>The Five Pillar Approach</vt:lpstr>
      <vt:lpstr>U.S. Aviation GHG Emissions Reduction Plan</vt:lpstr>
      <vt:lpstr>Research Programs</vt:lpstr>
      <vt:lpstr>New ASCENT Research Projects (New NFOs)</vt:lpstr>
      <vt:lpstr>Environment &amp; Energy Portfolio</vt:lpstr>
      <vt:lpstr>NARP Milestone Summary – RE&amp;D A13.a &amp; A13.b</vt:lpstr>
      <vt:lpstr>PPT Financial Summary</vt:lpstr>
      <vt:lpstr>FY14-18 Financial Summary</vt:lpstr>
      <vt:lpstr>PPT 5-Year Financial Plan</vt:lpstr>
      <vt:lpstr>Core RE&amp;D Program (A13.a) - Environment &amp; Energy</vt:lpstr>
      <vt:lpstr>NextGen RE&amp;D Program (A13.b) - Environmental Research - Aircraft Technologies, Fuels, and Metrics</vt:lpstr>
      <vt:lpstr>Environment and Energy Program Funding</vt:lpstr>
      <vt:lpstr>Summary</vt:lpstr>
    </vt:vector>
  </TitlesOfParts>
  <Manager>Cathy Bigelow</Manager>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2014 REB PPT Portfolio Briefing Template</dc:title>
  <dc:subject>REB</dc:subject>
  <dc:creator>AJP-62</dc:creator>
  <cp:lastModifiedBy>Hileman, James (FAA)</cp:lastModifiedBy>
  <cp:revision>251</cp:revision>
  <cp:lastPrinted>2014-03-24T22:08:34Z</cp:lastPrinted>
  <dcterms:modified xsi:type="dcterms:W3CDTF">2016-04-04T18:05:51Z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John Reinhardt/AWA/FAA</vt:lpwstr>
  </property>
  <property fmtid="{D5CDD505-2E9C-101B-9397-08002B2CF9AE}" pid="4" name="xd_Signature">
    <vt:lpwstr/>
  </property>
  <property fmtid="{D5CDD505-2E9C-101B-9397-08002B2CF9AE}" pid="5" name="display_urn:schemas-microsoft-com:office:office#Author">
    <vt:lpwstr>Robert J McGuire/ACT/FAA</vt:lpwstr>
  </property>
  <property fmtid="{D5CDD505-2E9C-101B-9397-08002B2CF9AE}" pid="6" name="TemplateUrl">
    <vt:lpwstr/>
  </property>
  <property fmtid="{D5CDD505-2E9C-101B-9397-08002B2CF9AE}" pid="7" name="xd_ProgID">
    <vt:lpwstr/>
  </property>
  <property fmtid="{D5CDD505-2E9C-101B-9397-08002B2CF9AE}" pid="8" name="ContentTypeId">
    <vt:lpwstr>0x0101009DA7335E1805E44495268AE629753871</vt:lpwstr>
  </property>
</Properties>
</file>