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diagrams/data1.xml" ContentType="application/vnd.openxmlformats-officedocument.drawingml.diagramData+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Slides/notesSlide5.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3.xml" ContentType="application/vnd.openxmlformats-officedocument.presentationml.slideLayout+xml"/>
  <Override PartName="/ppt/notesSlides/notesSlide4.xml" ContentType="application/vnd.openxmlformats-officedocument.presentationml.notesSlide+xml"/>
  <Override PartName="/ppt/slideLayouts/slideLayout49.xml" ContentType="application/vnd.openxmlformats-officedocument.presentationml.slideLayout+xml"/>
  <Override PartName="/ppt/notesSlides/notesSlide3.xml" ContentType="application/vnd.openxmlformats-officedocument.presentationml.notesSlid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Override1.xml" ContentType="application/vnd.openxmlformats-officedocument.themeOverrid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80" r:id="rId2"/>
    <p:sldMasterId id="2147483690" r:id="rId3"/>
    <p:sldMasterId id="2147483698" r:id="rId4"/>
    <p:sldMasterId id="2147483708" r:id="rId5"/>
    <p:sldMasterId id="2147483718" r:id="rId6"/>
    <p:sldMasterId id="2147483725" r:id="rId7"/>
  </p:sldMasterIdLst>
  <p:notesMasterIdLst>
    <p:notesMasterId r:id="rId25"/>
  </p:notesMasterIdLst>
  <p:handoutMasterIdLst>
    <p:handoutMasterId r:id="rId26"/>
  </p:handoutMasterIdLst>
  <p:sldIdLst>
    <p:sldId id="629" r:id="rId8"/>
    <p:sldId id="633" r:id="rId9"/>
    <p:sldId id="617" r:id="rId10"/>
    <p:sldId id="615" r:id="rId11"/>
    <p:sldId id="635" r:id="rId12"/>
    <p:sldId id="534" r:id="rId13"/>
    <p:sldId id="618" r:id="rId14"/>
    <p:sldId id="634" r:id="rId15"/>
    <p:sldId id="620" r:id="rId16"/>
    <p:sldId id="624" r:id="rId17"/>
    <p:sldId id="625" r:id="rId18"/>
    <p:sldId id="626" r:id="rId19"/>
    <p:sldId id="627" r:id="rId20"/>
    <p:sldId id="628" r:id="rId21"/>
    <p:sldId id="632" r:id="rId22"/>
    <p:sldId id="622" r:id="rId23"/>
    <p:sldId id="630" r:id="rId24"/>
  </p:sldIdLst>
  <p:sldSz cx="9144000" cy="6858000" type="screen4x3"/>
  <p:notesSz cx="7010400" cy="9296400"/>
  <p:defaultTextStyle>
    <a:defPPr>
      <a:defRPr lang="en-GB"/>
    </a:defPPr>
    <a:lvl1pPr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6556"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3108"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69663"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6217"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2768" algn="l" defTabSz="913108" rtl="0" eaLnBrk="1" latinLnBrk="0" hangingPunct="1">
      <a:defRPr sz="2400" kern="1200">
        <a:solidFill>
          <a:schemeClr val="bg1"/>
        </a:solidFill>
        <a:latin typeface="Times New Roman" pitchFamily="18" charset="0"/>
        <a:ea typeface="+mn-ea"/>
        <a:cs typeface="+mn-cs"/>
      </a:defRPr>
    </a:lvl6pPr>
    <a:lvl7pPr marL="2739322" algn="l" defTabSz="913108" rtl="0" eaLnBrk="1" latinLnBrk="0" hangingPunct="1">
      <a:defRPr sz="2400" kern="1200">
        <a:solidFill>
          <a:schemeClr val="bg1"/>
        </a:solidFill>
        <a:latin typeface="Times New Roman" pitchFamily="18" charset="0"/>
        <a:ea typeface="+mn-ea"/>
        <a:cs typeface="+mn-cs"/>
      </a:defRPr>
    </a:lvl7pPr>
    <a:lvl8pPr marL="3195878" algn="l" defTabSz="913108" rtl="0" eaLnBrk="1" latinLnBrk="0" hangingPunct="1">
      <a:defRPr sz="2400" kern="1200">
        <a:solidFill>
          <a:schemeClr val="bg1"/>
        </a:solidFill>
        <a:latin typeface="Times New Roman" pitchFamily="18" charset="0"/>
        <a:ea typeface="+mn-ea"/>
        <a:cs typeface="+mn-cs"/>
      </a:defRPr>
    </a:lvl8pPr>
    <a:lvl9pPr marL="3652434" algn="l" defTabSz="913108"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0033CC"/>
    <a:srgbClr val="00CC00"/>
    <a:srgbClr val="669900"/>
    <a:srgbClr val="172977"/>
    <a:srgbClr val="FFFF00"/>
    <a:srgbClr val="33CC33"/>
    <a:srgbClr val="3333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076" autoAdjust="0"/>
    <p:restoredTop sz="77988" autoAdjust="0"/>
  </p:normalViewPr>
  <p:slideViewPr>
    <p:cSldViewPr showGuides="1">
      <p:cViewPr>
        <p:scale>
          <a:sx n="80" d="100"/>
          <a:sy n="80" d="100"/>
        </p:scale>
        <p:origin x="-1362" y="-252"/>
      </p:cViewPr>
      <p:guideLst>
        <p:guide orient="horz" pos="2160"/>
        <p:guide pos="148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227BF-2FFE-486D-8650-841EE4093C8F}" type="doc">
      <dgm:prSet loTypeId="urn:microsoft.com/office/officeart/2005/8/layout/cycle4#1" loCatId="relationship" qsTypeId="urn:microsoft.com/office/officeart/2005/8/quickstyle/simple1" qsCatId="simple" csTypeId="urn:microsoft.com/office/officeart/2005/8/colors/colorful5" csCatId="colorful" phldr="1"/>
      <dgm:spPr/>
      <dgm:t>
        <a:bodyPr/>
        <a:lstStyle/>
        <a:p>
          <a:endParaRPr lang="en-US"/>
        </a:p>
      </dgm:t>
    </dgm:pt>
    <dgm:pt modelId="{DEC1448B-84C3-4253-91AB-7E8731E86BF9}">
      <dgm:prSet phldrT="[Text]" custT="1"/>
      <dgm:spPr>
        <a:xfrm>
          <a:off x="1102464" y="563558"/>
          <a:ext cx="1971442" cy="1971442"/>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2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Reduce/Mitigate Noise &amp; Air </a:t>
          </a:r>
          <a:r>
            <a:rPr lang="en-US" sz="1200" b="1"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Emissions</a:t>
          </a:r>
          <a:endParaRPr lang="en-US" sz="12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gm:t>
    </dgm:pt>
    <dgm:pt modelId="{CAF9BBB5-33CB-4E8D-9B40-E5A2CB691CF5}" type="parTrans" cxnId="{2C2FA69A-47CA-484D-9D60-A46AB2A9332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2A4883E-C8AE-46D1-BA86-33A68300FADA}" type="sibTrans" cxnId="{2C2FA69A-47CA-484D-9D60-A46AB2A9332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661EA260-15BE-4EDC-AE63-793C4B2A4E79}">
      <dgm:prSet phldrT="[Text]" custT="1"/>
      <dgm:spPr>
        <a:xfrm rot="5400000">
          <a:off x="3164967" y="550014"/>
          <a:ext cx="1971442" cy="1971442"/>
        </a:xfr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2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Sustainability</a:t>
          </a:r>
        </a:p>
      </dgm:t>
    </dgm:pt>
    <dgm:pt modelId="{794D7575-FEEC-43A8-B55E-AE8CCFDF0201}" type="parTrans" cxnId="{A5C88946-8DF7-44ED-884F-17A2ECB37B1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28599B43-6816-4333-987B-98813A3C87F2}" type="sibTrans" cxnId="{A5C88946-8DF7-44ED-884F-17A2ECB37B18}">
      <dgm:prSet/>
      <dgm:spPr/>
      <dgm:t>
        <a:bodyPr/>
        <a:lstStyle/>
        <a:p>
          <a:pPr algn="ctr"/>
          <a:endParaRPr lang="en-US" b="1">
            <a:effectLst>
              <a:outerShdw blurRad="50800" dist="25400" dir="5400000" sx="103000" sy="103000" algn="t" rotWithShape="0">
                <a:prstClr val="black">
                  <a:alpha val="65000"/>
                </a:prstClr>
              </a:outerShdw>
            </a:effectLst>
          </a:endParaRPr>
        </a:p>
      </dgm:t>
    </dgm:pt>
    <dgm:pt modelId="{CDA50A99-9693-4B80-8E62-DE43503BA377}">
      <dgm:prSet phldrT="[Text]" custT="1"/>
      <dgm:spPr>
        <a:xfrm rot="10800000">
          <a:off x="3178511" y="2598973"/>
          <a:ext cx="1971442" cy="1971442"/>
        </a:xfr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2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Enhance Analytical Capabilities</a:t>
          </a:r>
        </a:p>
      </dgm:t>
    </dgm:pt>
    <dgm:pt modelId="{8950CAF5-B23F-4E11-858A-89215F0C2778}" type="parTrans" cxnId="{5228EB4A-0E44-4DA6-8378-CE3A97164310}">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6896890-6944-458B-BFE7-0288000C6164}" type="sibTrans" cxnId="{5228EB4A-0E44-4DA6-8378-CE3A97164310}">
      <dgm:prSet/>
      <dgm:spPr/>
      <dgm:t>
        <a:bodyPr/>
        <a:lstStyle/>
        <a:p>
          <a:pPr algn="ctr"/>
          <a:endParaRPr lang="en-US" b="1">
            <a:effectLst>
              <a:outerShdw blurRad="50800" dist="25400" dir="5400000" sx="103000" sy="103000" algn="t" rotWithShape="0">
                <a:prstClr val="black">
                  <a:alpha val="65000"/>
                </a:prstClr>
              </a:outerShdw>
            </a:effectLst>
          </a:endParaRPr>
        </a:p>
      </dgm:t>
    </dgm:pt>
    <dgm:pt modelId="{94BC2427-652B-475A-AE72-D63CE836F332}">
      <dgm:prSet phldrT="[Text]" custT="1"/>
      <dgm:spPr>
        <a:xfrm rot="16200000">
          <a:off x="1102464" y="2612517"/>
          <a:ext cx="1971442" cy="1971442"/>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200" b="1"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Land Use Planning</a:t>
          </a:r>
        </a:p>
      </dgm:t>
    </dgm:pt>
    <dgm:pt modelId="{28F5C7BD-1F5D-461B-BA3C-8B8531BAEACB}" type="parTrans" cxnId="{8C8896C2-4C74-4895-ADF6-FD20B9A8A16F}">
      <dgm:prSet/>
      <dgm:spPr/>
      <dgm:t>
        <a:bodyPr/>
        <a:lstStyle/>
        <a:p>
          <a:pPr algn="ctr"/>
          <a:endParaRPr lang="en-US" b="1">
            <a:effectLst>
              <a:outerShdw blurRad="50800" dist="25400" dir="5400000" sx="103000" sy="103000" algn="t" rotWithShape="0">
                <a:prstClr val="black">
                  <a:alpha val="65000"/>
                </a:prstClr>
              </a:outerShdw>
            </a:effectLst>
          </a:endParaRPr>
        </a:p>
      </dgm:t>
    </dgm:pt>
    <dgm:pt modelId="{F73D617C-3D9E-45B6-BD31-B2098AF09729}" type="sibTrans" cxnId="{8C8896C2-4C74-4895-ADF6-FD20B9A8A16F}">
      <dgm:prSet/>
      <dgm:spPr/>
      <dgm:t>
        <a:bodyPr/>
        <a:lstStyle/>
        <a:p>
          <a:pPr algn="ctr"/>
          <a:endParaRPr lang="en-US" b="1">
            <a:effectLst>
              <a:outerShdw blurRad="50800" dist="25400" dir="5400000" sx="103000" sy="103000" algn="t" rotWithShape="0">
                <a:prstClr val="black">
                  <a:alpha val="65000"/>
                </a:prstClr>
              </a:outerShdw>
            </a:effectLst>
          </a:endParaRPr>
        </a:p>
      </dgm:t>
    </dgm:pt>
    <dgm:pt modelId="{DC0B60AC-FEE5-4775-A080-2B44F5DB292E}" type="pres">
      <dgm:prSet presAssocID="{0FA227BF-2FFE-486D-8650-841EE4093C8F}" presName="cycleMatrixDiagram" presStyleCnt="0">
        <dgm:presLayoutVars>
          <dgm:chMax val="1"/>
          <dgm:dir/>
          <dgm:animLvl val="lvl"/>
          <dgm:resizeHandles val="exact"/>
        </dgm:presLayoutVars>
      </dgm:prSet>
      <dgm:spPr/>
      <dgm:t>
        <a:bodyPr/>
        <a:lstStyle/>
        <a:p>
          <a:endParaRPr lang="en-US"/>
        </a:p>
      </dgm:t>
    </dgm:pt>
    <dgm:pt modelId="{923CA052-4475-4399-A915-DBAF78D1AE22}" type="pres">
      <dgm:prSet presAssocID="{0FA227BF-2FFE-486D-8650-841EE4093C8F}" presName="children" presStyleCnt="0"/>
      <dgm:spPr/>
    </dgm:pt>
    <dgm:pt modelId="{75B86B44-91BA-4FCA-8DCA-6012B0AE1E65}" type="pres">
      <dgm:prSet presAssocID="{0FA227BF-2FFE-486D-8650-841EE4093C8F}" presName="childPlaceholder" presStyleCnt="0"/>
      <dgm:spPr/>
    </dgm:pt>
    <dgm:pt modelId="{0D317871-BC78-4970-8B29-5CC221D622CF}" type="pres">
      <dgm:prSet presAssocID="{0FA227BF-2FFE-486D-8650-841EE4093C8F}" presName="circle" presStyleCnt="0"/>
      <dgm:spPr/>
    </dgm:pt>
    <dgm:pt modelId="{5E3601E0-0824-495A-B0D5-54C0FCCB0790}" type="pres">
      <dgm:prSet presAssocID="{0FA227BF-2FFE-486D-8650-841EE4093C8F}" presName="quadrant1" presStyleLbl="node1" presStyleIdx="0" presStyleCnt="4" custLinFactNeighborY="687">
        <dgm:presLayoutVars>
          <dgm:chMax val="1"/>
          <dgm:bulletEnabled val="1"/>
        </dgm:presLayoutVars>
      </dgm:prSet>
      <dgm:spPr>
        <a:prstGeom prst="pieWedge">
          <a:avLst/>
        </a:prstGeom>
      </dgm:spPr>
      <dgm:t>
        <a:bodyPr/>
        <a:lstStyle/>
        <a:p>
          <a:endParaRPr lang="en-US"/>
        </a:p>
      </dgm:t>
    </dgm:pt>
    <dgm:pt modelId="{410C2290-07EC-469E-ABEA-1ED798AAAB36}" type="pres">
      <dgm:prSet presAssocID="{0FA227BF-2FFE-486D-8650-841EE4093C8F}" presName="quadrant2" presStyleLbl="node1" presStyleIdx="1" presStyleCnt="4">
        <dgm:presLayoutVars>
          <dgm:chMax val="1"/>
          <dgm:bulletEnabled val="1"/>
        </dgm:presLayoutVars>
      </dgm:prSet>
      <dgm:spPr>
        <a:prstGeom prst="pieWedge">
          <a:avLst/>
        </a:prstGeom>
      </dgm:spPr>
      <dgm:t>
        <a:bodyPr/>
        <a:lstStyle/>
        <a:p>
          <a:endParaRPr lang="en-US"/>
        </a:p>
      </dgm:t>
    </dgm:pt>
    <dgm:pt modelId="{24BDC213-B54A-42D8-B2BD-C5DEACFB48B1}" type="pres">
      <dgm:prSet presAssocID="{0FA227BF-2FFE-486D-8650-841EE4093C8F}" presName="quadrant3" presStyleLbl="node1" presStyleIdx="2" presStyleCnt="4" custLinFactNeighborX="687" custLinFactNeighborY="-687">
        <dgm:presLayoutVars>
          <dgm:chMax val="1"/>
          <dgm:bulletEnabled val="1"/>
        </dgm:presLayoutVars>
      </dgm:prSet>
      <dgm:spPr>
        <a:prstGeom prst="pieWedge">
          <a:avLst/>
        </a:prstGeom>
      </dgm:spPr>
      <dgm:t>
        <a:bodyPr/>
        <a:lstStyle/>
        <a:p>
          <a:endParaRPr lang="en-US"/>
        </a:p>
      </dgm:t>
    </dgm:pt>
    <dgm:pt modelId="{C39892D8-D804-4ABD-95C4-35CB47368634}" type="pres">
      <dgm:prSet presAssocID="{0FA227BF-2FFE-486D-8650-841EE4093C8F}" presName="quadrant4" presStyleLbl="node1" presStyleIdx="3" presStyleCnt="4">
        <dgm:presLayoutVars>
          <dgm:chMax val="1"/>
          <dgm:bulletEnabled val="1"/>
        </dgm:presLayoutVars>
      </dgm:prSet>
      <dgm:spPr>
        <a:prstGeom prst="pieWedge">
          <a:avLst/>
        </a:prstGeom>
      </dgm:spPr>
      <dgm:t>
        <a:bodyPr/>
        <a:lstStyle/>
        <a:p>
          <a:endParaRPr lang="en-US"/>
        </a:p>
      </dgm:t>
    </dgm:pt>
    <dgm:pt modelId="{E8BD9FE5-397F-4FD9-9685-4B4E303D2F2C}" type="pres">
      <dgm:prSet presAssocID="{0FA227BF-2FFE-486D-8650-841EE4093C8F}" presName="quadrantPlaceholder" presStyleCnt="0"/>
      <dgm:spPr/>
    </dgm:pt>
    <dgm:pt modelId="{DDF81180-6892-4C5A-99ED-BE929335EED5}" type="pres">
      <dgm:prSet presAssocID="{0FA227BF-2FFE-486D-8650-841EE4093C8F}" presName="center1" presStyleLbl="fgShp" presStyleIdx="0" presStyleCnt="2"/>
      <dgm:spPr>
        <a:xfrm>
          <a:off x="2779101" y="2157218"/>
          <a:ext cx="680671" cy="591888"/>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CC34A15-7D95-4A45-A2FF-7FE643D9162E}" type="pres">
      <dgm:prSet presAssocID="{0FA227BF-2FFE-486D-8650-841EE4093C8F}" presName="center2" presStyleLbl="fgShp" presStyleIdx="1" presStyleCnt="2"/>
      <dgm:spPr>
        <a:xfrm rot="10800000">
          <a:off x="2779101" y="2384868"/>
          <a:ext cx="680671" cy="591888"/>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Lst>
  <dgm:cxnLst>
    <dgm:cxn modelId="{A5C88946-8DF7-44ED-884F-17A2ECB37B18}" srcId="{0FA227BF-2FFE-486D-8650-841EE4093C8F}" destId="{661EA260-15BE-4EDC-AE63-793C4B2A4E79}" srcOrd="1" destOrd="0" parTransId="{794D7575-FEEC-43A8-B55E-AE8CCFDF0201}" sibTransId="{28599B43-6816-4333-987B-98813A3C87F2}"/>
    <dgm:cxn modelId="{7ABA7A11-A18C-43F4-8579-86F322A87625}" type="presOf" srcId="{CDA50A99-9693-4B80-8E62-DE43503BA377}" destId="{24BDC213-B54A-42D8-B2BD-C5DEACFB48B1}" srcOrd="0" destOrd="0" presId="urn:microsoft.com/office/officeart/2005/8/layout/cycle4#1"/>
    <dgm:cxn modelId="{5228EB4A-0E44-4DA6-8378-CE3A97164310}" srcId="{0FA227BF-2FFE-486D-8650-841EE4093C8F}" destId="{CDA50A99-9693-4B80-8E62-DE43503BA377}" srcOrd="2" destOrd="0" parTransId="{8950CAF5-B23F-4E11-858A-89215F0C2778}" sibTransId="{F6896890-6944-458B-BFE7-0288000C6164}"/>
    <dgm:cxn modelId="{7B5E2EB5-8C65-4DB1-9514-7CC011F75493}" type="presOf" srcId="{0FA227BF-2FFE-486D-8650-841EE4093C8F}" destId="{DC0B60AC-FEE5-4775-A080-2B44F5DB292E}" srcOrd="0" destOrd="0" presId="urn:microsoft.com/office/officeart/2005/8/layout/cycle4#1"/>
    <dgm:cxn modelId="{D1E7F372-F492-4F7E-B285-6A06FCA8B9E1}" type="presOf" srcId="{94BC2427-652B-475A-AE72-D63CE836F332}" destId="{C39892D8-D804-4ABD-95C4-35CB47368634}" srcOrd="0" destOrd="0" presId="urn:microsoft.com/office/officeart/2005/8/layout/cycle4#1"/>
    <dgm:cxn modelId="{6264071A-F788-4ABC-927A-F5E08B1AB3A8}" type="presOf" srcId="{DEC1448B-84C3-4253-91AB-7E8731E86BF9}" destId="{5E3601E0-0824-495A-B0D5-54C0FCCB0790}" srcOrd="0" destOrd="0" presId="urn:microsoft.com/office/officeart/2005/8/layout/cycle4#1"/>
    <dgm:cxn modelId="{2C2FA69A-47CA-484D-9D60-A46AB2A93328}" srcId="{0FA227BF-2FFE-486D-8650-841EE4093C8F}" destId="{DEC1448B-84C3-4253-91AB-7E8731E86BF9}" srcOrd="0" destOrd="0" parTransId="{CAF9BBB5-33CB-4E8D-9B40-E5A2CB691CF5}" sibTransId="{F2A4883E-C8AE-46D1-BA86-33A68300FADA}"/>
    <dgm:cxn modelId="{8C8896C2-4C74-4895-ADF6-FD20B9A8A16F}" srcId="{0FA227BF-2FFE-486D-8650-841EE4093C8F}" destId="{94BC2427-652B-475A-AE72-D63CE836F332}" srcOrd="3" destOrd="0" parTransId="{28F5C7BD-1F5D-461B-BA3C-8B8531BAEACB}" sibTransId="{F73D617C-3D9E-45B6-BD31-B2098AF09729}"/>
    <dgm:cxn modelId="{7D94B00B-2B4E-443C-B4B9-5787BCD8FE4A}" type="presOf" srcId="{661EA260-15BE-4EDC-AE63-793C4B2A4E79}" destId="{410C2290-07EC-469E-ABEA-1ED798AAAB36}" srcOrd="0" destOrd="0" presId="urn:microsoft.com/office/officeart/2005/8/layout/cycle4#1"/>
    <dgm:cxn modelId="{0D11E327-3152-48AD-AFCA-24C6314E69C6}" type="presParOf" srcId="{DC0B60AC-FEE5-4775-A080-2B44F5DB292E}" destId="{923CA052-4475-4399-A915-DBAF78D1AE22}" srcOrd="0" destOrd="0" presId="urn:microsoft.com/office/officeart/2005/8/layout/cycle4#1"/>
    <dgm:cxn modelId="{FED7C4F4-800A-4892-93E8-7B1B911A5317}" type="presParOf" srcId="{923CA052-4475-4399-A915-DBAF78D1AE22}" destId="{75B86B44-91BA-4FCA-8DCA-6012B0AE1E65}" srcOrd="0" destOrd="0" presId="urn:microsoft.com/office/officeart/2005/8/layout/cycle4#1"/>
    <dgm:cxn modelId="{32F27CD4-0125-4BF3-95B9-A9128C1F1DE1}" type="presParOf" srcId="{DC0B60AC-FEE5-4775-A080-2B44F5DB292E}" destId="{0D317871-BC78-4970-8B29-5CC221D622CF}" srcOrd="1" destOrd="0" presId="urn:microsoft.com/office/officeart/2005/8/layout/cycle4#1"/>
    <dgm:cxn modelId="{50999CF8-AB3B-401D-8BAF-D5213CF2F1F7}" type="presParOf" srcId="{0D317871-BC78-4970-8B29-5CC221D622CF}" destId="{5E3601E0-0824-495A-B0D5-54C0FCCB0790}" srcOrd="0" destOrd="0" presId="urn:microsoft.com/office/officeart/2005/8/layout/cycle4#1"/>
    <dgm:cxn modelId="{BD88AB86-17D2-4059-B0A9-64DD6BDBAF55}" type="presParOf" srcId="{0D317871-BC78-4970-8B29-5CC221D622CF}" destId="{410C2290-07EC-469E-ABEA-1ED798AAAB36}" srcOrd="1" destOrd="0" presId="urn:microsoft.com/office/officeart/2005/8/layout/cycle4#1"/>
    <dgm:cxn modelId="{C312E111-0E1F-498C-A04E-FBAFD4E9067F}" type="presParOf" srcId="{0D317871-BC78-4970-8B29-5CC221D622CF}" destId="{24BDC213-B54A-42D8-B2BD-C5DEACFB48B1}" srcOrd="2" destOrd="0" presId="urn:microsoft.com/office/officeart/2005/8/layout/cycle4#1"/>
    <dgm:cxn modelId="{15BD9AFF-A2C0-43A4-B2D9-7F1DF63B5E4D}" type="presParOf" srcId="{0D317871-BC78-4970-8B29-5CC221D622CF}" destId="{C39892D8-D804-4ABD-95C4-35CB47368634}" srcOrd="3" destOrd="0" presId="urn:microsoft.com/office/officeart/2005/8/layout/cycle4#1"/>
    <dgm:cxn modelId="{107B6E7D-CEB0-42E1-A7FB-CF5F5F96BB76}" type="presParOf" srcId="{0D317871-BC78-4970-8B29-5CC221D622CF}" destId="{E8BD9FE5-397F-4FD9-9685-4B4E303D2F2C}" srcOrd="4" destOrd="0" presId="urn:microsoft.com/office/officeart/2005/8/layout/cycle4#1"/>
    <dgm:cxn modelId="{3C187284-0D13-4814-B646-3D4E2ECF1228}" type="presParOf" srcId="{DC0B60AC-FEE5-4775-A080-2B44F5DB292E}" destId="{DDF81180-6892-4C5A-99ED-BE929335EED5}" srcOrd="2" destOrd="0" presId="urn:microsoft.com/office/officeart/2005/8/layout/cycle4#1"/>
    <dgm:cxn modelId="{CDCDD875-2618-4489-8CB3-193A50ADC3BE}" type="presParOf" srcId="{DC0B60AC-FEE5-4775-A080-2B44F5DB292E}" destId="{5CC34A15-7D95-4A45-A2FF-7FE643D9162E}" srcOrd="3" destOrd="0" presId="urn:microsoft.com/office/officeart/2005/8/layout/cycle4#1"/>
  </dgm:cxnLst>
  <dgm:bg>
    <a:noFill/>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601E0-0824-495A-B0D5-54C0FCCB0790}">
      <dsp:nvSpPr>
        <dsp:cNvPr id="0" name=""/>
        <dsp:cNvSpPr/>
      </dsp:nvSpPr>
      <dsp:spPr>
        <a:xfrm>
          <a:off x="722456" y="430283"/>
          <a:ext cx="1511224" cy="1511224"/>
        </a:xfrm>
        <a:prstGeom prst="pieWedg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Reduce/Mitigate Noise &amp; Air </a:t>
          </a:r>
          <a:r>
            <a:rPr lang="en-US" sz="1200" b="1" kern="1200" dirty="0" smtClean="0">
              <a:solidFill>
                <a:sysClr val="window" lastClr="FFFFFF"/>
              </a:solidFill>
              <a:effectLst>
                <a:outerShdw blurRad="50800" dist="25400" dir="5400000" sx="103000" sy="103000" algn="t" rotWithShape="0">
                  <a:prstClr val="black">
                    <a:alpha val="65000"/>
                  </a:prstClr>
                </a:outerShdw>
              </a:effectLst>
              <a:latin typeface="Calibri"/>
              <a:ea typeface="+mn-ea"/>
              <a:cs typeface="+mn-cs"/>
            </a:rPr>
            <a:t>Emissions</a:t>
          </a:r>
          <a:endParaRPr lang="en-US" sz="12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endParaRPr>
        </a:p>
      </dsp:txBody>
      <dsp:txXfrm>
        <a:off x="1165083" y="872910"/>
        <a:ext cx="1068597" cy="1068597"/>
      </dsp:txXfrm>
    </dsp:sp>
    <dsp:sp modelId="{410C2290-07EC-469E-ABEA-1ED798AAAB36}">
      <dsp:nvSpPr>
        <dsp:cNvPr id="0" name=""/>
        <dsp:cNvSpPr/>
      </dsp:nvSpPr>
      <dsp:spPr>
        <a:xfrm rot="5400000">
          <a:off x="2303483" y="419901"/>
          <a:ext cx="1511224" cy="1511224"/>
        </a:xfrm>
        <a:prstGeom prst="pieWedge">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Sustainability</a:t>
          </a:r>
        </a:p>
      </dsp:txBody>
      <dsp:txXfrm rot="-5400000">
        <a:off x="2303483" y="862528"/>
        <a:ext cx="1068597" cy="1068597"/>
      </dsp:txXfrm>
    </dsp:sp>
    <dsp:sp modelId="{24BDC213-B54A-42D8-B2BD-C5DEACFB48B1}">
      <dsp:nvSpPr>
        <dsp:cNvPr id="0" name=""/>
        <dsp:cNvSpPr/>
      </dsp:nvSpPr>
      <dsp:spPr>
        <a:xfrm rot="10800000">
          <a:off x="2313865" y="1990547"/>
          <a:ext cx="1511224" cy="1511224"/>
        </a:xfrm>
        <a:prstGeom prst="pieWedge">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Enhance Analytical Capabilities</a:t>
          </a:r>
        </a:p>
      </dsp:txBody>
      <dsp:txXfrm rot="10800000">
        <a:off x="2313865" y="1990547"/>
        <a:ext cx="1068597" cy="1068597"/>
      </dsp:txXfrm>
    </dsp:sp>
    <dsp:sp modelId="{C39892D8-D804-4ABD-95C4-35CB47368634}">
      <dsp:nvSpPr>
        <dsp:cNvPr id="0" name=""/>
        <dsp:cNvSpPr/>
      </dsp:nvSpPr>
      <dsp:spPr>
        <a:xfrm rot="16200000">
          <a:off x="722456" y="2000929"/>
          <a:ext cx="1511224" cy="1511224"/>
        </a:xfrm>
        <a:prstGeom prst="pieWedg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solidFill>
                <a:sysClr val="window" lastClr="FFFFFF"/>
              </a:solidFill>
              <a:effectLst>
                <a:outerShdw blurRad="50800" dist="25400" dir="5400000" sx="103000" sy="103000" algn="t" rotWithShape="0">
                  <a:prstClr val="black">
                    <a:alpha val="65000"/>
                  </a:prstClr>
                </a:outerShdw>
              </a:effectLst>
              <a:latin typeface="Calibri"/>
              <a:ea typeface="+mn-ea"/>
              <a:cs typeface="+mn-cs"/>
            </a:rPr>
            <a:t>Land Use Planning</a:t>
          </a:r>
        </a:p>
      </dsp:txBody>
      <dsp:txXfrm rot="5400000">
        <a:off x="1165083" y="2000929"/>
        <a:ext cx="1068597" cy="1068597"/>
      </dsp:txXfrm>
    </dsp:sp>
    <dsp:sp modelId="{DDF81180-6892-4C5A-99ED-BE929335EED5}">
      <dsp:nvSpPr>
        <dsp:cNvPr id="0" name=""/>
        <dsp:cNvSpPr/>
      </dsp:nvSpPr>
      <dsp:spPr>
        <a:xfrm>
          <a:off x="2007695" y="1651916"/>
          <a:ext cx="521773" cy="453716"/>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CC34A15-7D95-4A45-A2FF-7FE643D9162E}">
      <dsp:nvSpPr>
        <dsp:cNvPr id="0" name=""/>
        <dsp:cNvSpPr/>
      </dsp:nvSpPr>
      <dsp:spPr>
        <a:xfrm rot="10800000">
          <a:off x="2007695" y="1826422"/>
          <a:ext cx="521773" cy="453716"/>
        </a:xfrm>
        <a:prstGeom prst="circularArrow">
          <a:avLst/>
        </a:prstGeom>
        <a:solidFill>
          <a:srgbClr val="4BACC6">
            <a:tint val="4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rgbClr val="000000"/>
                </a:solidFill>
              </a:defRPr>
            </a:lvl1pPr>
          </a:lstStyle>
          <a:p>
            <a:pPr>
              <a:defRPr/>
            </a:pPr>
            <a:endParaRPr lang="en-US" dirty="0"/>
          </a:p>
        </p:txBody>
      </p:sp>
      <p:sp>
        <p:nvSpPr>
          <p:cNvPr id="176131" name="Rectangle 3"/>
          <p:cNvSpPr>
            <a:spLocks noGrp="1" noChangeArrowheads="1"/>
          </p:cNvSpPr>
          <p:nvPr>
            <p:ph type="dt" sz="quarter"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defRPr>
            </a:lvl1pPr>
          </a:lstStyle>
          <a:p>
            <a:pPr>
              <a:defRPr/>
            </a:pPr>
            <a:endParaRPr lang="en-US" dirty="0"/>
          </a:p>
        </p:txBody>
      </p:sp>
      <p:sp>
        <p:nvSpPr>
          <p:cNvPr id="176132" name="Rectangle 4"/>
          <p:cNvSpPr>
            <a:spLocks noGrp="1" noChangeArrowheads="1"/>
          </p:cNvSpPr>
          <p:nvPr>
            <p:ph type="ftr" sz="quarter" idx="2"/>
          </p:nvPr>
        </p:nvSpPr>
        <p:spPr bwMode="auto">
          <a:xfrm>
            <a:off x="0"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rgbClr val="000000"/>
                </a:solidFill>
              </a:defRPr>
            </a:lvl1pPr>
          </a:lstStyle>
          <a:p>
            <a:pPr>
              <a:defRPr/>
            </a:pPr>
            <a:endParaRPr lang="en-US" dirty="0"/>
          </a:p>
        </p:txBody>
      </p:sp>
      <p:sp>
        <p:nvSpPr>
          <p:cNvPr id="176133" name="Rectangle 5"/>
          <p:cNvSpPr>
            <a:spLocks noGrp="1" noChangeArrowheads="1"/>
          </p:cNvSpPr>
          <p:nvPr>
            <p:ph type="sldNum" sz="quarter" idx="3"/>
          </p:nvPr>
        </p:nvSpPr>
        <p:spPr bwMode="auto">
          <a:xfrm>
            <a:off x="3970938"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rgbClr val="000000"/>
                </a:solidFill>
              </a:defRPr>
            </a:lvl1pPr>
          </a:lstStyle>
          <a:p>
            <a:pPr>
              <a:defRPr/>
            </a:pPr>
            <a:fld id="{979A3E8F-6F24-4E36-B60D-BBA161218D7B}" type="slidenum">
              <a:rPr lang="en-US"/>
              <a:pPr>
                <a:defRPr/>
              </a:pPr>
              <a:t>‹#›</a:t>
            </a:fld>
            <a:endParaRPr lang="en-US" dirty="0"/>
          </a:p>
        </p:txBody>
      </p:sp>
    </p:spTree>
    <p:extLst>
      <p:ext uri="{BB962C8B-B14F-4D97-AF65-F5344CB8AC3E}">
        <p14:creationId xmlns:p14="http://schemas.microsoft.com/office/powerpoint/2010/main" val="30912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9939" name="AutoShape 2"/>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9940" name="AutoShape 3"/>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9941" name="AutoShape 4"/>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077" name="Rectangle 5"/>
          <p:cNvSpPr>
            <a:spLocks noGrp="1" noChangeArrowheads="1"/>
          </p:cNvSpPr>
          <p:nvPr>
            <p:ph type="hdr"/>
          </p:nvPr>
        </p:nvSpPr>
        <p:spPr bwMode="auto">
          <a:xfrm>
            <a:off x="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dirty="0"/>
          </a:p>
        </p:txBody>
      </p:sp>
      <p:sp>
        <p:nvSpPr>
          <p:cNvPr id="3078" name="Rectangle 6"/>
          <p:cNvSpPr>
            <a:spLocks noGrp="1" noChangeArrowheads="1"/>
          </p:cNvSpPr>
          <p:nvPr>
            <p:ph type="dt"/>
          </p:nvPr>
        </p:nvSpPr>
        <p:spPr bwMode="auto">
          <a:xfrm>
            <a:off x="397256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dirty="0"/>
          </a:p>
        </p:txBody>
      </p:sp>
      <p:sp>
        <p:nvSpPr>
          <p:cNvPr id="39944" name="Rectangle 7"/>
          <p:cNvSpPr>
            <a:spLocks noGrp="1" noRot="1" noChangeAspect="1" noChangeArrowheads="1"/>
          </p:cNvSpPr>
          <p:nvPr>
            <p:ph type="sldImg"/>
          </p:nvPr>
        </p:nvSpPr>
        <p:spPr bwMode="auto">
          <a:xfrm>
            <a:off x="1189038" y="696913"/>
            <a:ext cx="4638675" cy="34798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0" name="Rectangle 8"/>
          <p:cNvSpPr>
            <a:spLocks noGrp="1" noChangeArrowheads="1"/>
          </p:cNvSpPr>
          <p:nvPr>
            <p:ph type="body"/>
          </p:nvPr>
        </p:nvSpPr>
        <p:spPr bwMode="auto">
          <a:xfrm>
            <a:off x="934720" y="4416425"/>
            <a:ext cx="5136092" cy="417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p>
            <a:pPr lvl="0"/>
            <a:endParaRPr lang="en-US" noProof="0" smtClean="0"/>
          </a:p>
        </p:txBody>
      </p:sp>
      <p:sp>
        <p:nvSpPr>
          <p:cNvPr id="3081" name="Rectangle 9"/>
          <p:cNvSpPr>
            <a:spLocks noGrp="1" noChangeArrowheads="1"/>
          </p:cNvSpPr>
          <p:nvPr>
            <p:ph type="ftr"/>
          </p:nvPr>
        </p:nvSpPr>
        <p:spPr bwMode="auto">
          <a:xfrm>
            <a:off x="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dirty="0"/>
          </a:p>
        </p:txBody>
      </p:sp>
      <p:sp>
        <p:nvSpPr>
          <p:cNvPr id="3082" name="Rectangle 10"/>
          <p:cNvSpPr>
            <a:spLocks noGrp="1" noChangeArrowheads="1"/>
          </p:cNvSpPr>
          <p:nvPr>
            <p:ph type="sldNum"/>
          </p:nvPr>
        </p:nvSpPr>
        <p:spPr bwMode="auto">
          <a:xfrm>
            <a:off x="397256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fld id="{8DD159BF-E751-4496-ADBB-65A197284F71}" type="slidenum">
              <a:rPr lang="en-US"/>
              <a:pPr>
                <a:defRPr/>
              </a:pPr>
              <a:t>‹#›</a:t>
            </a:fld>
            <a:endParaRPr lang="en-US" dirty="0"/>
          </a:p>
        </p:txBody>
      </p:sp>
    </p:spTree>
    <p:extLst>
      <p:ext uri="{BB962C8B-B14F-4D97-AF65-F5344CB8AC3E}">
        <p14:creationId xmlns:p14="http://schemas.microsoft.com/office/powerpoint/2010/main" val="2104882916"/>
      </p:ext>
    </p:extLst>
  </p:cSld>
  <p:clrMap bg1="lt1" tx1="dk1" bg2="lt2" tx2="dk2" accent1="accent1" accent2="accent2" accent3="accent3" accent4="accent4" accent5="accent5" accent6="accent6" hlink="hlink" folHlink="folHlink"/>
  <p:notesStyle>
    <a:lvl1pPr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1900" indent="-285344"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1382"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597939"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4494"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2768" algn="l" defTabSz="913108" rtl="0" eaLnBrk="1" latinLnBrk="0" hangingPunct="1">
      <a:defRPr sz="1200" kern="1200">
        <a:solidFill>
          <a:schemeClr val="tx1"/>
        </a:solidFill>
        <a:latin typeface="+mn-lt"/>
        <a:ea typeface="+mn-ea"/>
        <a:cs typeface="+mn-cs"/>
      </a:defRPr>
    </a:lvl6pPr>
    <a:lvl7pPr marL="2739322" algn="l" defTabSz="913108" rtl="0" eaLnBrk="1" latinLnBrk="0" hangingPunct="1">
      <a:defRPr sz="1200" kern="1200">
        <a:solidFill>
          <a:schemeClr val="tx1"/>
        </a:solidFill>
        <a:latin typeface="+mn-lt"/>
        <a:ea typeface="+mn-ea"/>
        <a:cs typeface="+mn-cs"/>
      </a:defRPr>
    </a:lvl7pPr>
    <a:lvl8pPr marL="3195878" algn="l" defTabSz="913108" rtl="0" eaLnBrk="1" latinLnBrk="0" hangingPunct="1">
      <a:defRPr sz="1200" kern="1200">
        <a:solidFill>
          <a:schemeClr val="tx1"/>
        </a:solidFill>
        <a:latin typeface="+mn-lt"/>
        <a:ea typeface="+mn-ea"/>
        <a:cs typeface="+mn-cs"/>
      </a:defRPr>
    </a:lvl8pPr>
    <a:lvl9pPr marL="3652434" algn="l" defTabSz="9131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11994" eaLnBrk="0" hangingPunct="0">
              <a:defRPr sz="2300">
                <a:solidFill>
                  <a:schemeClr val="tx1"/>
                </a:solidFill>
                <a:latin typeface="Arial" charset="0"/>
              </a:defRPr>
            </a:lvl1pPr>
            <a:lvl2pPr marL="742143" indent="-286146" defTabSz="911994" eaLnBrk="0" hangingPunct="0">
              <a:defRPr sz="2300">
                <a:solidFill>
                  <a:schemeClr val="tx1"/>
                </a:solidFill>
                <a:latin typeface="Arial" charset="0"/>
              </a:defRPr>
            </a:lvl2pPr>
            <a:lvl3pPr marL="1143053" indent="-227999" defTabSz="911994" eaLnBrk="0" hangingPunct="0">
              <a:defRPr sz="2300">
                <a:solidFill>
                  <a:schemeClr val="tx1"/>
                </a:solidFill>
                <a:latin typeface="Arial" charset="0"/>
              </a:defRPr>
            </a:lvl3pPr>
            <a:lvl4pPr marL="1599050" indent="-227999" defTabSz="911994" eaLnBrk="0" hangingPunct="0">
              <a:defRPr sz="2300">
                <a:solidFill>
                  <a:schemeClr val="tx1"/>
                </a:solidFill>
                <a:latin typeface="Arial" charset="0"/>
              </a:defRPr>
            </a:lvl4pPr>
            <a:lvl5pPr marL="2056577" indent="-227999" defTabSz="911994" eaLnBrk="0" hangingPunct="0">
              <a:defRPr sz="2300">
                <a:solidFill>
                  <a:schemeClr val="tx1"/>
                </a:solidFill>
                <a:latin typeface="Arial" charset="0"/>
              </a:defRPr>
            </a:lvl5pPr>
            <a:lvl6pPr marL="2497272" indent="-227999" algn="ctr" defTabSz="911994" eaLnBrk="0" fontAlgn="base" hangingPunct="0">
              <a:spcBef>
                <a:spcPct val="50000"/>
              </a:spcBef>
              <a:spcAft>
                <a:spcPct val="0"/>
              </a:spcAft>
              <a:buChar char="•"/>
              <a:defRPr sz="2300">
                <a:solidFill>
                  <a:schemeClr val="tx1"/>
                </a:solidFill>
                <a:latin typeface="Arial" charset="0"/>
              </a:defRPr>
            </a:lvl6pPr>
            <a:lvl7pPr marL="2937967" indent="-227999" algn="ctr" defTabSz="911994" eaLnBrk="0" fontAlgn="base" hangingPunct="0">
              <a:spcBef>
                <a:spcPct val="50000"/>
              </a:spcBef>
              <a:spcAft>
                <a:spcPct val="0"/>
              </a:spcAft>
              <a:buChar char="•"/>
              <a:defRPr sz="2300">
                <a:solidFill>
                  <a:schemeClr val="tx1"/>
                </a:solidFill>
                <a:latin typeface="Arial" charset="0"/>
              </a:defRPr>
            </a:lvl7pPr>
            <a:lvl8pPr marL="3378662" indent="-227999" algn="ctr" defTabSz="911994" eaLnBrk="0" fontAlgn="base" hangingPunct="0">
              <a:spcBef>
                <a:spcPct val="50000"/>
              </a:spcBef>
              <a:spcAft>
                <a:spcPct val="0"/>
              </a:spcAft>
              <a:buChar char="•"/>
              <a:defRPr sz="2300">
                <a:solidFill>
                  <a:schemeClr val="tx1"/>
                </a:solidFill>
                <a:latin typeface="Arial" charset="0"/>
              </a:defRPr>
            </a:lvl8pPr>
            <a:lvl9pPr marL="3819357" indent="-227999" algn="ctr" defTabSz="911994" eaLnBrk="0" fontAlgn="base" hangingPunct="0">
              <a:spcBef>
                <a:spcPct val="50000"/>
              </a:spcBef>
              <a:spcAft>
                <a:spcPct val="0"/>
              </a:spcAft>
              <a:buChar char="•"/>
              <a:defRPr sz="2300">
                <a:solidFill>
                  <a:schemeClr val="tx1"/>
                </a:solidFill>
                <a:latin typeface="Arial" charset="0"/>
              </a:defRPr>
            </a:lvl9pPr>
          </a:lstStyle>
          <a:p>
            <a:pPr eaLnBrk="1" hangingPunct="1"/>
            <a:fld id="{0D0C251A-45C1-4AB5-ACD0-9CE1EE13BA5D}" type="slidenum">
              <a:rPr lang="en-US" altLang="en-US" sz="1300">
                <a:latin typeface="Times New Roman" pitchFamily="18" charset="0"/>
              </a:rPr>
              <a:pPr eaLnBrk="1" hangingPunct="1"/>
              <a:t>3</a:t>
            </a:fld>
            <a:endParaRPr lang="en-US" altLang="en-US" sz="1300" dirty="0">
              <a:latin typeface="Times New Roman" pitchFamily="18" charset="0"/>
            </a:endParaRPr>
          </a:p>
        </p:txBody>
      </p:sp>
      <p:sp>
        <p:nvSpPr>
          <p:cNvPr id="112643" name="Rectangle 2"/>
          <p:cNvSpPr>
            <a:spLocks noGrp="1" noRot="1" noChangeAspect="1" noChangeArrowheads="1" noTextEdit="1"/>
          </p:cNvSpPr>
          <p:nvPr>
            <p:ph type="sldImg"/>
          </p:nvPr>
        </p:nvSpPr>
        <p:spPr>
          <a:xfrm>
            <a:off x="1189038" y="696913"/>
            <a:ext cx="4638675" cy="3479800"/>
          </a:xfrm>
          <a:ln/>
        </p:spPr>
      </p:sp>
      <p:sp>
        <p:nvSpPr>
          <p:cNvPr id="112644" name="Rectangle 3"/>
          <p:cNvSpPr>
            <a:spLocks noGrp="1" noChangeArrowheads="1"/>
          </p:cNvSpPr>
          <p:nvPr>
            <p:ph type="body" idx="1"/>
          </p:nvPr>
        </p:nvSpPr>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4</a:t>
            </a:fld>
            <a:endParaRPr lang="en-US" dirty="0"/>
          </a:p>
        </p:txBody>
      </p:sp>
    </p:spTree>
    <p:extLst>
      <p:ext uri="{BB962C8B-B14F-4D97-AF65-F5344CB8AC3E}">
        <p14:creationId xmlns:p14="http://schemas.microsoft.com/office/powerpoint/2010/main" val="60766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spcBef>
                <a:spcPct val="20000"/>
              </a:spcBef>
            </a:pPr>
            <a:r>
              <a:rPr lang="en-US" sz="2000" b="1" dirty="0" smtClean="0"/>
              <a:t>Visual Guidance</a:t>
            </a:r>
            <a:r>
              <a:rPr lang="en-US" sz="2000" b="1" baseline="0" dirty="0" smtClean="0"/>
              <a:t> -</a:t>
            </a:r>
            <a:r>
              <a:rPr lang="en-US" sz="1600" dirty="0" smtClean="0"/>
              <a:t>Lights, Signs, Paint/Markings, LEDs, Other Visual Cues, Incursions</a:t>
            </a:r>
          </a:p>
          <a:p>
            <a:pPr marL="342900" indent="-342900" algn="l">
              <a:spcBef>
                <a:spcPct val="20000"/>
              </a:spcBef>
            </a:pPr>
            <a:r>
              <a:rPr lang="en-US" sz="2000" b="1" dirty="0" smtClean="0"/>
              <a:t>ARFF</a:t>
            </a:r>
            <a:r>
              <a:rPr lang="en-US" sz="2000" b="1" baseline="0" dirty="0" smtClean="0"/>
              <a:t> - </a:t>
            </a:r>
            <a:r>
              <a:rPr lang="en-US" sz="1600" dirty="0" smtClean="0"/>
              <a:t>ARFF Vehicles, Firefighting Systems, Agents, Tools, Composites</a:t>
            </a:r>
          </a:p>
          <a:p>
            <a:pPr marL="342900" indent="-342900" algn="l">
              <a:spcBef>
                <a:spcPct val="20000"/>
              </a:spcBef>
            </a:pPr>
            <a:r>
              <a:rPr lang="en-US" sz="2000" b="1" dirty="0" smtClean="0"/>
              <a:t>Runway Surface Technology</a:t>
            </a:r>
            <a:r>
              <a:rPr lang="en-US" sz="2000" b="1" baseline="0" dirty="0" smtClean="0"/>
              <a:t> - </a:t>
            </a:r>
            <a:r>
              <a:rPr lang="en-US" sz="1600" dirty="0" smtClean="0"/>
              <a:t>Friction, Winter Ops, TALPA, Deicing, EMAS</a:t>
            </a:r>
          </a:p>
          <a:p>
            <a:pPr marL="342900" indent="-342900" algn="l">
              <a:spcBef>
                <a:spcPct val="20000"/>
              </a:spcBef>
            </a:pPr>
            <a:r>
              <a:rPr lang="en-US" sz="2000" b="1" dirty="0" smtClean="0"/>
              <a:t>Wildlife</a:t>
            </a:r>
            <a:r>
              <a:rPr lang="en-US" sz="2000" b="1" baseline="0" dirty="0" smtClean="0"/>
              <a:t> - </a:t>
            </a:r>
            <a:r>
              <a:rPr lang="en-US" sz="1600" dirty="0" smtClean="0"/>
              <a:t>Avian Radar, Wildlife Strike Database, Wildlife Management</a:t>
            </a:r>
          </a:p>
          <a:p>
            <a:pPr marL="342900" indent="-342900" algn="l">
              <a:spcBef>
                <a:spcPct val="20000"/>
              </a:spcBef>
            </a:pPr>
            <a:r>
              <a:rPr lang="en-US" sz="2000" b="1" dirty="0" smtClean="0"/>
              <a:t>Airport Design</a:t>
            </a:r>
            <a:r>
              <a:rPr lang="en-US" sz="2000" b="1" baseline="0" dirty="0" smtClean="0"/>
              <a:t> -</a:t>
            </a:r>
            <a:r>
              <a:rPr lang="en-US" sz="1600" dirty="0" smtClean="0"/>
              <a:t>Trapezoidal Grooves, FOD Detection, Taxiway Deviation Study</a:t>
            </a:r>
          </a:p>
          <a:p>
            <a:pPr marL="342900" indent="-342900" algn="l">
              <a:spcBef>
                <a:spcPct val="20000"/>
              </a:spcBef>
            </a:pPr>
            <a:r>
              <a:rPr lang="en-US" sz="2000" b="1" dirty="0" smtClean="0"/>
              <a:t>Operation of New Large Aircraft (NLA)</a:t>
            </a:r>
            <a:r>
              <a:rPr lang="en-US" sz="2000" b="1" baseline="0" dirty="0" smtClean="0"/>
              <a:t> - </a:t>
            </a:r>
            <a:r>
              <a:rPr lang="en-US" sz="1600" dirty="0" smtClean="0"/>
              <a:t>NLA Firefighting Strategies &amp; Agent Methodology, Other Future NLA Issues</a:t>
            </a:r>
          </a:p>
          <a:p>
            <a:pPr marL="342900" indent="-342900" algn="l">
              <a:spcBef>
                <a:spcPct val="20000"/>
              </a:spcBef>
            </a:pPr>
            <a:r>
              <a:rPr lang="en-US" sz="2000" b="1" dirty="0" smtClean="0"/>
              <a:t>Aircraft Braking Friction,</a:t>
            </a:r>
            <a:r>
              <a:rPr lang="en-US" sz="2000" b="1" baseline="0" dirty="0" smtClean="0"/>
              <a:t> </a:t>
            </a:r>
            <a:r>
              <a:rPr lang="en-US" sz="2000" b="1" dirty="0" smtClean="0"/>
              <a:t>Innovative Sensor Technologies,</a:t>
            </a:r>
            <a:r>
              <a:rPr lang="en-US" sz="2000" b="1" baseline="0" dirty="0" smtClean="0"/>
              <a:t> </a:t>
            </a:r>
            <a:r>
              <a:rPr lang="en-US" sz="2000" b="1" dirty="0" smtClean="0"/>
              <a:t> Low Cost Ground Surv.</a:t>
            </a:r>
          </a:p>
          <a:p>
            <a:pPr marL="342900" indent="-342900" algn="l">
              <a:spcBef>
                <a:spcPct val="20000"/>
              </a:spcBef>
            </a:pPr>
            <a:r>
              <a:rPr lang="en-US" sz="2000" b="1" dirty="0" smtClean="0"/>
              <a:t>Environmental Research, Noise, Runway Incursion Prevention</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7573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6</a:t>
            </a:fld>
            <a:endParaRPr lang="en-US" dirty="0"/>
          </a:p>
        </p:txBody>
      </p:sp>
    </p:spTree>
    <p:extLst>
      <p:ext uri="{BB962C8B-B14F-4D97-AF65-F5344CB8AC3E}">
        <p14:creationId xmlns:p14="http://schemas.microsoft.com/office/powerpoint/2010/main" val="166980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Evaluating Fixed dB Values used in Determining Noise Level Reduction Requirements</a:t>
            </a:r>
            <a:endParaRPr lang="en-US" dirty="0"/>
          </a:p>
          <a:p>
            <a:pPr marL="171844" indent="-171844">
              <a:buFont typeface="Arial" panose="020B0604020202020204" pitchFamily="34" charset="0"/>
              <a:buChar char="•"/>
              <a:defRPr/>
            </a:pPr>
            <a:r>
              <a:rPr lang="en-US" dirty="0"/>
              <a:t>The current research being completed is funded through ARP Admin Funds {from Jim Byers}</a:t>
            </a:r>
            <a:r>
              <a:rPr lang="en-US" sz="900" dirty="0"/>
              <a:t> </a:t>
            </a:r>
            <a:r>
              <a:rPr lang="en-US" dirty="0"/>
              <a:t>secured last  year to examine two aspects used to determine noise level reduction </a:t>
            </a:r>
            <a:r>
              <a:rPr lang="en-US" dirty="0" smtClean="0"/>
              <a:t>(how </a:t>
            </a:r>
            <a:r>
              <a:rPr lang="en-US" dirty="0"/>
              <a:t>much noise penetrates the building envelope), one being the spectral class used and the other being the modeling methodology.  </a:t>
            </a:r>
          </a:p>
          <a:p>
            <a:pPr marL="171844" indent="-171844">
              <a:buFont typeface="Arial" panose="020B0604020202020204" pitchFamily="34" charset="0"/>
              <a:buChar char="•"/>
              <a:defRPr/>
            </a:pPr>
            <a:endParaRPr lang="en-US" dirty="0" smtClean="0"/>
          </a:p>
          <a:p>
            <a:pPr marL="171844" marR="0" indent="-171844" algn="l" defTabSz="45655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US" sz="1200" dirty="0" smtClean="0"/>
              <a:t>Approximations for aircraft noise are challenging for single family homes which are in sound insulation programs.  The acoustic baffle effect is often weak due to a variety of technical and contextual factors.  As a result,  decibel adjustment values can become significantly lower, particularly at low frequencies. </a:t>
            </a:r>
          </a:p>
          <a:p>
            <a:pPr marL="171844" indent="-171844">
              <a:buFont typeface="Arial" panose="020B0604020202020204" pitchFamily="34" charset="0"/>
              <a:buChar char="•"/>
              <a:defRPr/>
            </a:pPr>
            <a:r>
              <a:rPr lang="en-US" dirty="0" smtClean="0"/>
              <a:t>This </a:t>
            </a:r>
            <a:r>
              <a:rPr lang="en-US" dirty="0"/>
              <a:t>research would analyze and validate an appropriate fixed decibel adjustment used for noise level reduction for aircraft as the current values are oriented to non-aviation noise types</a:t>
            </a:r>
            <a:r>
              <a:rPr lang="en-US" dirty="0" smtClean="0"/>
              <a:t>.</a:t>
            </a:r>
          </a:p>
          <a:p>
            <a:pPr marL="171844" indent="-171844">
              <a:buFont typeface="Arial" panose="020B0604020202020204" pitchFamily="34" charset="0"/>
              <a:buChar char="•"/>
              <a:defRPr/>
            </a:pPr>
            <a:endParaRPr 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064CDA6-45F0-414F-84CE-8963CBE3B147}" type="slidenum">
              <a:rPr lang="en-US" altLang="en-US"/>
              <a:pPr/>
              <a:t>10</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Noise Dispersion with Equivalent Lateral Spacing Operations (ELSO) PBN Departures</a:t>
            </a:r>
            <a:endParaRPr lang="en-US" dirty="0"/>
          </a:p>
          <a:p>
            <a:pPr marL="171844" indent="-171844">
              <a:buFont typeface="Arial" panose="020B0604020202020204" pitchFamily="34" charset="0"/>
              <a:buChar char="•"/>
              <a:defRPr/>
            </a:pPr>
            <a:r>
              <a:rPr lang="en-US" dirty="0"/>
              <a:t>AEE research focuses on metrics</a:t>
            </a:r>
          </a:p>
          <a:p>
            <a:pPr marL="171844" indent="-171844">
              <a:buFont typeface="Arial" panose="020B0604020202020204" pitchFamily="34" charset="0"/>
              <a:buChar char="•"/>
              <a:defRPr/>
            </a:pPr>
            <a:r>
              <a:rPr lang="en-US" dirty="0"/>
              <a:t>This research would use applicable metrics to identify the minimum divergent heading needed between two PBN departure tracks that can provide a quantifiable reduction in community noise perceptions on the ground.  It would also evaluate the safety and efficiency of divergent headings</a:t>
            </a:r>
            <a:r>
              <a:rPr lang="en-US" dirty="0" smtClean="0"/>
              <a:t>.</a:t>
            </a:r>
          </a:p>
          <a:p>
            <a:pPr marL="171844" indent="-171844">
              <a:buFont typeface="Arial" panose="020B0604020202020204" pitchFamily="34" charset="0"/>
              <a:buChar char="•"/>
              <a:defRPr/>
            </a:pPr>
            <a:endParaRPr lang="en-US" dirty="0" smtClean="0"/>
          </a:p>
          <a:p>
            <a:pPr marL="171844" marR="0" indent="-171844" algn="l" defTabSz="45655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US" sz="1200" dirty="0" smtClean="0"/>
              <a:t>For example, a preferred divergent heading could be selected to avoid a noise sensitive area instead of an alternative heading available through ELSO.  Or for a runway with departure noise issues, a single PBN track could be replaced with two PBN tracks in order to reduce noise focusing.</a:t>
            </a:r>
          </a:p>
          <a:p>
            <a:pPr marL="171844" indent="-171844">
              <a:buFont typeface="Arial" panose="020B0604020202020204" pitchFamily="34" charset="0"/>
              <a:buChar char="•"/>
              <a:defRPr/>
            </a:pPr>
            <a:endParaRPr lang="en-US" dirty="0"/>
          </a:p>
          <a:p>
            <a:pPr>
              <a:defRPr/>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53B8BD-B163-4F44-9688-C45D00CA4595}" type="slidenum">
              <a:rPr lang="en-US" altLang="en-US"/>
              <a:pPr/>
              <a:t>11</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Airport Air Quality Screening Methods</a:t>
            </a:r>
            <a:endParaRPr lang="en-US" dirty="0"/>
          </a:p>
          <a:p>
            <a:pPr marL="171844" indent="-171844">
              <a:buFont typeface="Arial" panose="020B0604020202020204" pitchFamily="34" charset="0"/>
              <a:buChar char="•"/>
              <a:defRPr/>
            </a:pPr>
            <a:r>
              <a:rPr lang="en-US" dirty="0"/>
              <a:t>AEE develops the FAA Air Quality Handbook, which does not include a screening method for airport air quality analysis.</a:t>
            </a:r>
          </a:p>
          <a:p>
            <a:pPr marL="171844" indent="-171844">
              <a:buFont typeface="Arial" panose="020B0604020202020204" pitchFamily="34" charset="0"/>
              <a:buChar char="•"/>
              <a:defRPr/>
            </a:pPr>
            <a:r>
              <a:rPr lang="en-US" dirty="0"/>
              <a:t>This research would develop a screening method to be used by airports, which could be incorporated into the Handbook and other airport guidance.</a:t>
            </a:r>
          </a:p>
          <a:p>
            <a:pPr>
              <a:defRPr/>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D7E93A-7C97-4233-BB81-236C25FFF220}" type="slidenum">
              <a:rPr lang="en-US" altLang="en-US"/>
              <a:pPr/>
              <a:t>12</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Review of Airport Standards, AC/Orders, Design Criteria for Climate Adaptation and Resiliency</a:t>
            </a:r>
            <a:endParaRPr lang="en-US" dirty="0"/>
          </a:p>
          <a:p>
            <a:pPr marL="171844" indent="-171844">
              <a:buFont typeface="Arial" panose="020B0604020202020204" pitchFamily="34" charset="0"/>
              <a:buChar char="•"/>
              <a:defRPr/>
            </a:pPr>
            <a:r>
              <a:rPr lang="en-US" dirty="0"/>
              <a:t>AEE research focuses on scientific understanding of climate change and aviation impacts to inform adaptation and resiliency decisions by FAA (e.g., ATO Tech Ops decisions regarding navigational infrastructure) and airports.</a:t>
            </a:r>
          </a:p>
          <a:p>
            <a:pPr marL="171844" indent="-171844">
              <a:buFont typeface="Arial" panose="020B0604020202020204" pitchFamily="34" charset="0"/>
              <a:buChar char="•"/>
              <a:defRPr/>
            </a:pPr>
            <a:r>
              <a:rPr lang="en-US" dirty="0"/>
              <a:t>This research would use scientific understanding to identify climate change impacts on existing infrastructure and how to update advisory circulars/Orders, standards, design criteria, etc. to ensure that an adequate level of resiliency is built into future standards.  </a:t>
            </a:r>
          </a:p>
          <a:p>
            <a:pPr eaLnBrk="1" hangingPunct="1">
              <a:spcBef>
                <a:spcPct val="0"/>
              </a:spcBef>
              <a:defRPr/>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22A0F31-1402-43F3-B2B9-09341FFC2293}" type="slidenum">
              <a:rPr lang="en-US" altLang="en-US"/>
              <a:pPr/>
              <a:t>13</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Research on Airport Environmental Concerns and Mitigation Measures</a:t>
            </a:r>
            <a:endParaRPr lang="en-US" dirty="0"/>
          </a:p>
          <a:p>
            <a:pPr marL="171844" indent="-171844">
              <a:buFont typeface="Arial" panose="020B0604020202020204" pitchFamily="34" charset="0"/>
              <a:buChar char="•"/>
              <a:defRPr/>
            </a:pPr>
            <a:r>
              <a:rPr lang="en-US" dirty="0"/>
              <a:t>AEE research focuses on aircraft technology, operational and policy measures to mitigate environmental impacts.</a:t>
            </a:r>
          </a:p>
          <a:p>
            <a:pPr marL="171844" indent="-171844">
              <a:buFont typeface="Arial" panose="020B0604020202020204" pitchFamily="34" charset="0"/>
              <a:buChar char="•"/>
              <a:defRPr/>
            </a:pPr>
            <a:r>
              <a:rPr lang="en-US" dirty="0"/>
              <a:t>This research would be a focused synthesis and analysis of environmental issues and community concerns regarding airport actions and a prioritized list of solutions that can help airports and the FAA to engage with the community to address their concerns.</a:t>
            </a:r>
          </a:p>
          <a:p>
            <a:pPr>
              <a:defRPr/>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4C20AD-4FFB-404F-9244-54A1FBC4E409}" type="slidenum">
              <a:rPr lang="en-US" altLang="en-US"/>
              <a:pPr/>
              <a:t>14</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28"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108">
                <a:lnSpc>
                  <a:spcPct val="85000"/>
                </a:lnSpc>
                <a:buClrTx/>
                <a:buSzTx/>
                <a:buFontTx/>
                <a:buNone/>
              </a:pPr>
              <a:r>
                <a:rPr lang="en-US" sz="1800" b="1" dirty="0">
                  <a:solidFill>
                    <a:srgbClr val="FFFFFF"/>
                  </a:solidFill>
                  <a:latin typeface="Arial" charset="0"/>
                </a:rPr>
                <a:t>Federal Aviation</a:t>
              </a:r>
            </a:p>
            <a:p>
              <a:pPr defTabSz="913108">
                <a:lnSpc>
                  <a:spcPct val="85000"/>
                </a:lnSpc>
                <a:buClrTx/>
                <a:buSzTx/>
                <a:buFontTx/>
                <a:buNone/>
              </a:pPr>
              <a:r>
                <a:rPr lang="en-US" sz="1800" b="1" dirty="0">
                  <a:solidFill>
                    <a:srgbClr val="FFFFFF"/>
                  </a:solidFill>
                  <a:latin typeface="Arial" charset="0"/>
                </a:rPr>
                <a:t>Administration</a:t>
              </a:r>
            </a:p>
          </p:txBody>
        </p:sp>
      </p:grpSp>
    </p:spTree>
    <p:extLst>
      <p:ext uri="{BB962C8B-B14F-4D97-AF65-F5344CB8AC3E}">
        <p14:creationId xmlns:p14="http://schemas.microsoft.com/office/powerpoint/2010/main" val="3728951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956850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5160558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lvl1pPr>
            <a:lvl2pPr marL="455866" indent="0">
              <a:buNone/>
              <a:defRPr sz="1800"/>
            </a:lvl2pPr>
            <a:lvl3pPr marL="911728" indent="0">
              <a:buNone/>
              <a:defRPr sz="1600"/>
            </a:lvl3pPr>
            <a:lvl4pPr marL="1367591" indent="0">
              <a:buNone/>
              <a:defRPr sz="1400"/>
            </a:lvl4pPr>
            <a:lvl5pPr marL="1823451" indent="0">
              <a:buNone/>
              <a:defRPr sz="1400"/>
            </a:lvl5pPr>
            <a:lvl6pPr marL="2279312" indent="0">
              <a:buNone/>
              <a:defRPr sz="1400"/>
            </a:lvl6pPr>
            <a:lvl7pPr marL="2735173" indent="0">
              <a:buNone/>
              <a:defRPr sz="1400"/>
            </a:lvl7pPr>
            <a:lvl8pPr marL="3191034" indent="0">
              <a:buNone/>
              <a:defRPr sz="1400"/>
            </a:lvl8pPr>
            <a:lvl9pPr marL="3646901"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655566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9"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0120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05"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198">
                <a:lnSpc>
                  <a:spcPct val="85000"/>
                </a:lnSpc>
                <a:buClrTx/>
                <a:buSzTx/>
                <a:buFontTx/>
                <a:buNone/>
              </a:pPr>
              <a:r>
                <a:rPr lang="en-US" sz="1800" b="1" dirty="0">
                  <a:solidFill>
                    <a:srgbClr val="FFFFFF"/>
                  </a:solidFill>
                  <a:latin typeface="Arial"/>
                </a:rPr>
                <a:t>Federal Aviation</a:t>
              </a:r>
            </a:p>
            <a:p>
              <a:pPr defTabSz="560198">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2446172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56590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950272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172684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607056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686835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6088" y="312738"/>
            <a:ext cx="4976812" cy="1389062"/>
          </a:xfrm>
        </p:spPr>
        <p:txBody>
          <a:bodyPr/>
          <a:lstStyle/>
          <a:p>
            <a:r>
              <a:rPr lang="en-US" smtClean="0"/>
              <a:t>Click to edit Master title style</a:t>
            </a:r>
            <a:endParaRPr lang="en-US"/>
          </a:p>
        </p:txBody>
      </p:sp>
    </p:spTree>
    <p:extLst>
      <p:ext uri="{BB962C8B-B14F-4D97-AF65-F5344CB8AC3E}">
        <p14:creationId xmlns:p14="http://schemas.microsoft.com/office/powerpoint/2010/main" val="3245181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765347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16"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820">
                <a:lnSpc>
                  <a:spcPct val="85000"/>
                </a:lnSpc>
                <a:buClrTx/>
                <a:buSzTx/>
                <a:buFontTx/>
                <a:buNone/>
              </a:pPr>
              <a:r>
                <a:rPr lang="en-US" sz="1800" b="1" dirty="0">
                  <a:solidFill>
                    <a:srgbClr val="FFFFFF"/>
                  </a:solidFill>
                  <a:latin typeface="Arial"/>
                </a:rPr>
                <a:t>Federal Aviation</a:t>
              </a:r>
            </a:p>
            <a:p>
              <a:pPr defTabSz="560820">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5429394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364044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2"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465844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892442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218627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2" indent="0">
              <a:buNone/>
              <a:defRPr sz="2400"/>
            </a:lvl3pPr>
            <a:lvl4pPr marL="1368557" indent="0">
              <a:buNone/>
              <a:defRPr sz="2000"/>
            </a:lvl4pPr>
            <a:lvl5pPr marL="1824740" indent="0">
              <a:buNone/>
              <a:defRPr sz="2000"/>
            </a:lvl5pPr>
            <a:lvl6pPr marL="2280923" indent="0">
              <a:buNone/>
              <a:defRPr sz="2000"/>
            </a:lvl6pPr>
            <a:lvl7pPr marL="2737108" indent="0">
              <a:buNone/>
              <a:defRPr sz="2000"/>
            </a:lvl7pPr>
            <a:lvl8pPr marL="3193294" indent="0">
              <a:buNone/>
              <a:defRPr sz="2000"/>
            </a:lvl8pPr>
            <a:lvl9pPr marL="364948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2" indent="0">
              <a:buNone/>
              <a:defRPr sz="1000"/>
            </a:lvl3pPr>
            <a:lvl4pPr marL="1368557" indent="0">
              <a:buNone/>
              <a:defRPr sz="900"/>
            </a:lvl4pPr>
            <a:lvl5pPr marL="1824740" indent="0">
              <a:buNone/>
              <a:defRPr sz="900"/>
            </a:lvl5pPr>
            <a:lvl6pPr marL="2280923" indent="0">
              <a:buNone/>
              <a:defRPr sz="900"/>
            </a:lvl6pPr>
            <a:lvl7pPr marL="2737108" indent="0">
              <a:buNone/>
              <a:defRPr sz="900"/>
            </a:lvl7pPr>
            <a:lvl8pPr marL="3193294" indent="0">
              <a:buNone/>
              <a:defRPr sz="900"/>
            </a:lvl8pPr>
            <a:lvl9pPr marL="36494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930155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1032673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5"/>
            <a:ext cx="7772400" cy="1500187"/>
          </a:xfrm>
        </p:spPr>
        <p:txBody>
          <a:bodyPr anchor="b"/>
          <a:lstStyle>
            <a:lvl1pPr marL="0" indent="0">
              <a:buNone/>
              <a:defRPr sz="2000"/>
            </a:lvl1pPr>
            <a:lvl2pPr marL="456188" indent="0">
              <a:buNone/>
              <a:defRPr sz="1800"/>
            </a:lvl2pPr>
            <a:lvl3pPr marL="912372" indent="0">
              <a:buNone/>
              <a:defRPr sz="1600"/>
            </a:lvl3pPr>
            <a:lvl4pPr marL="1368557" indent="0">
              <a:buNone/>
              <a:defRPr sz="1400"/>
            </a:lvl4pPr>
            <a:lvl5pPr marL="1824740" indent="0">
              <a:buNone/>
              <a:defRPr sz="1400"/>
            </a:lvl5pPr>
            <a:lvl6pPr marL="2280923" indent="0">
              <a:buNone/>
              <a:defRPr sz="1400"/>
            </a:lvl6pPr>
            <a:lvl7pPr marL="2737108" indent="0">
              <a:buNone/>
              <a:defRPr sz="1400"/>
            </a:lvl7pPr>
            <a:lvl8pPr marL="3193294" indent="0">
              <a:buNone/>
              <a:defRPr sz="1400"/>
            </a:lvl8pPr>
            <a:lvl9pPr marL="3649482"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487974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2"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02717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pPr>
                <a:defRPr/>
              </a:pPr>
              <a:t>‹#›</a:t>
            </a:fld>
            <a:endParaRPr lang="en-US" dirty="0"/>
          </a:p>
        </p:txBody>
      </p:sp>
    </p:spTree>
    <p:extLst>
      <p:ext uri="{BB962C8B-B14F-4D97-AF65-F5344CB8AC3E}">
        <p14:creationId xmlns:p14="http://schemas.microsoft.com/office/powerpoint/2010/main" val="197455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23"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102">
                <a:lnSpc>
                  <a:spcPct val="85000"/>
                </a:lnSpc>
                <a:buClrTx/>
                <a:buSzTx/>
                <a:buFontTx/>
                <a:buNone/>
              </a:pPr>
              <a:r>
                <a:rPr lang="en-US" sz="1800" b="1" dirty="0">
                  <a:solidFill>
                    <a:srgbClr val="FFFFFF"/>
                  </a:solidFill>
                  <a:latin typeface="Arial"/>
                </a:rPr>
                <a:t>Federal Aviation</a:t>
              </a:r>
            </a:p>
            <a:p>
              <a:pPr defTabSz="561102">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1044638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321820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17"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960610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19251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710941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2" indent="0">
              <a:buNone/>
              <a:defRPr sz="2400"/>
            </a:lvl3pPr>
            <a:lvl4pPr marL="1369248" indent="0">
              <a:buNone/>
              <a:defRPr sz="2000"/>
            </a:lvl4pPr>
            <a:lvl5pPr marL="1825663" indent="0">
              <a:buNone/>
              <a:defRPr sz="2000"/>
            </a:lvl5pPr>
            <a:lvl6pPr marL="2282077" indent="0">
              <a:buNone/>
              <a:defRPr sz="2000"/>
            </a:lvl6pPr>
            <a:lvl7pPr marL="2738492" indent="0">
              <a:buNone/>
              <a:defRPr sz="2000"/>
            </a:lvl7pPr>
            <a:lvl8pPr marL="3194909" indent="0">
              <a:buNone/>
              <a:defRPr sz="2000"/>
            </a:lvl8pPr>
            <a:lvl9pPr marL="365132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2" indent="0">
              <a:buNone/>
              <a:defRPr sz="1000"/>
            </a:lvl3pPr>
            <a:lvl4pPr marL="1369248" indent="0">
              <a:buNone/>
              <a:defRPr sz="900"/>
            </a:lvl4pPr>
            <a:lvl5pPr marL="1825663" indent="0">
              <a:buNone/>
              <a:defRPr sz="900"/>
            </a:lvl5pPr>
            <a:lvl6pPr marL="2282077" indent="0">
              <a:buNone/>
              <a:defRPr sz="900"/>
            </a:lvl6pPr>
            <a:lvl7pPr marL="2738492" indent="0">
              <a:buNone/>
              <a:defRPr sz="900"/>
            </a:lvl7pPr>
            <a:lvl8pPr marL="3194909" indent="0">
              <a:buNone/>
              <a:defRPr sz="900"/>
            </a:lvl8pPr>
            <a:lvl9pPr marL="365132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141399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05"/>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05"/>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0765132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418" indent="0">
              <a:buNone/>
              <a:defRPr sz="1800"/>
            </a:lvl2pPr>
            <a:lvl3pPr marL="912832" indent="0">
              <a:buNone/>
              <a:defRPr sz="1600"/>
            </a:lvl3pPr>
            <a:lvl4pPr marL="1369248" indent="0">
              <a:buNone/>
              <a:defRPr sz="1400"/>
            </a:lvl4pPr>
            <a:lvl5pPr marL="1825663" indent="0">
              <a:buNone/>
              <a:defRPr sz="1400"/>
            </a:lvl5pPr>
            <a:lvl6pPr marL="2282077" indent="0">
              <a:buNone/>
              <a:defRPr sz="1400"/>
            </a:lvl6pPr>
            <a:lvl7pPr marL="2738492" indent="0">
              <a:buNone/>
              <a:defRPr sz="1400"/>
            </a:lvl7pPr>
            <a:lvl8pPr marL="3194909" indent="0">
              <a:buNone/>
              <a:defRPr sz="1400"/>
            </a:lvl8pPr>
            <a:lvl9pPr marL="3651327"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50423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17"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934589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dirty="0">
                  <a:solidFill>
                    <a:srgbClr val="FFFFFF"/>
                  </a:solidFill>
                  <a:latin typeface="Arial" charset="0"/>
                </a:rPr>
                <a:t>Federal Aviation</a:t>
              </a:r>
            </a:p>
            <a:p>
              <a:pPr defTabSz="914400">
                <a:lnSpc>
                  <a:spcPct val="85000"/>
                </a:lnSpc>
                <a:buClrTx/>
                <a:buSzTx/>
                <a:buFontTx/>
                <a:buNone/>
              </a:pPr>
              <a:r>
                <a:rPr lang="en-US" sz="1800" b="1" dirty="0">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1353673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14" y="1508129"/>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3C6E53D-4B84-4689-926C-6CFD754C0542}" type="slidenum">
              <a:rPr lang="en-US" altLang="en-US"/>
              <a:pPr/>
              <a:t>‹#›</a:t>
            </a:fld>
            <a:endParaRPr lang="en-US" altLang="en-US" dirty="0"/>
          </a:p>
        </p:txBody>
      </p:sp>
    </p:spTree>
    <p:extLst>
      <p:ext uri="{BB962C8B-B14F-4D97-AF65-F5344CB8AC3E}">
        <p14:creationId xmlns:p14="http://schemas.microsoft.com/office/powerpoint/2010/main" val="3453046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378075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9773764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0506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040101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4931299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p>
          <a:p>
            <a:pPr defTabSz="914400">
              <a:spcBef>
                <a:spcPct val="50000"/>
              </a:spcBef>
              <a:buClrTx/>
              <a:buSzTx/>
              <a:buFontTx/>
              <a:buNone/>
            </a:pPr>
            <a:endParaRPr lang="en-US" sz="1600" dirty="0" smtClean="0">
              <a:solidFill>
                <a:srgbClr val="1D2F68"/>
              </a:solidFill>
              <a:latin typeface="Arial" charset="0"/>
            </a:endParaRPr>
          </a:p>
          <a:p>
            <a:pPr defTabSz="914400">
              <a:spcBef>
                <a:spcPct val="50000"/>
              </a:spcBef>
              <a:buClrTx/>
              <a:buSzTx/>
              <a:buFontTx/>
              <a:buNone/>
            </a:pPr>
            <a:r>
              <a:rPr lang="en-US" sz="1600" dirty="0" smtClean="0">
                <a:solidFill>
                  <a:srgbClr val="1D2F68"/>
                </a:solidFill>
                <a:latin typeface="Arial" charset="0"/>
              </a:rPr>
              <a:t>By:</a:t>
            </a:r>
          </a:p>
          <a:p>
            <a:pPr defTabSz="914400">
              <a:spcBef>
                <a:spcPct val="50000"/>
              </a:spcBef>
              <a:buClrTx/>
              <a:buSzTx/>
              <a:buFontTx/>
              <a:buNone/>
            </a:pP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dirty="0">
                  <a:solidFill>
                    <a:srgbClr val="FFFFFF"/>
                  </a:solidFill>
                  <a:latin typeface="Arial" charset="0"/>
                </a:rPr>
                <a:t>Federal Aviation</a:t>
              </a:r>
            </a:p>
            <a:p>
              <a:pPr defTabSz="914400">
                <a:lnSpc>
                  <a:spcPct val="85000"/>
                </a:lnSpc>
                <a:buClrTx/>
                <a:buSzTx/>
                <a:buFontTx/>
                <a:buNone/>
              </a:pPr>
              <a:r>
                <a:rPr lang="en-US" sz="1800" b="1" dirty="0">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24382547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64882870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762982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59337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90697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05"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424">
                <a:lnSpc>
                  <a:spcPct val="85000"/>
                </a:lnSpc>
                <a:buClrTx/>
                <a:buSzTx/>
                <a:buFontTx/>
                <a:buNone/>
              </a:pPr>
              <a:r>
                <a:rPr lang="en-US" sz="1800" b="1" dirty="0">
                  <a:solidFill>
                    <a:srgbClr val="FFFFFF"/>
                  </a:solidFill>
                  <a:latin typeface="Arial"/>
                </a:rPr>
                <a:t>Federal Aviation</a:t>
              </a:r>
            </a:p>
            <a:p>
              <a:pPr defTabSz="560424">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94252452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2230433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6088" y="312738"/>
            <a:ext cx="4976812" cy="1389062"/>
          </a:xfrm>
        </p:spPr>
        <p:txBody>
          <a:bodyPr/>
          <a:lstStyle/>
          <a:p>
            <a:r>
              <a:rPr lang="en-US" smtClean="0"/>
              <a:t>Click to edit Master title style</a:t>
            </a:r>
            <a:endParaRPr lang="en-US"/>
          </a:p>
        </p:txBody>
      </p:sp>
    </p:spTree>
    <p:extLst>
      <p:ext uri="{BB962C8B-B14F-4D97-AF65-F5344CB8AC3E}">
        <p14:creationId xmlns:p14="http://schemas.microsoft.com/office/powerpoint/2010/main" val="2506121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GB" dirty="0">
              <a:solidFill>
                <a:srgbClr val="FFFFFF">
                  <a:lumMod val="65000"/>
                </a:srgbClr>
              </a:solidFill>
            </a:endParaRPr>
          </a:p>
        </p:txBody>
      </p:sp>
      <p:sp>
        <p:nvSpPr>
          <p:cNvPr id="6" name="Rectangle 3"/>
          <p:cNvSpPr>
            <a:spLocks noGrp="1" noChangeArrowheads="1"/>
          </p:cNvSpPr>
          <p:nvPr>
            <p:ph type="dt" idx="11"/>
          </p:nvPr>
        </p:nvSpPr>
        <p:spPr/>
        <p:txBody>
          <a:bodyPr/>
          <a:lstStyle>
            <a:lvl1pPr>
              <a:defRPr/>
            </a:lvl1pPr>
          </a:lstStyle>
          <a:p>
            <a:pPr>
              <a:defRPr/>
            </a:pPr>
            <a:endParaRPr lang="en-GB" dirty="0">
              <a:solidFill>
                <a:srgbClr val="FFFFFF">
                  <a:lumMod val="65000"/>
                </a:srgbClr>
              </a:solidFill>
            </a:endParaRPr>
          </a:p>
        </p:txBody>
      </p:sp>
      <p:sp>
        <p:nvSpPr>
          <p:cNvPr id="7" name="Rectangle 4"/>
          <p:cNvSpPr>
            <a:spLocks noGrp="1" noChangeArrowheads="1"/>
          </p:cNvSpPr>
          <p:nvPr>
            <p:ph type="ftr" idx="12"/>
          </p:nvPr>
        </p:nvSpPr>
        <p:spPr/>
        <p:txBody>
          <a:bodyPr/>
          <a:lstStyle>
            <a:lvl1pPr>
              <a:defRPr/>
            </a:lvl1pPr>
          </a:lstStyle>
          <a:p>
            <a:pPr>
              <a:defRPr/>
            </a:pPr>
            <a:endParaRPr lang="en-GB" dirty="0">
              <a:solidFill>
                <a:srgbClr val="FFFFFF">
                  <a:lumMod val="65000"/>
                </a:srgbClr>
              </a:solidFill>
            </a:endParaRPr>
          </a:p>
        </p:txBody>
      </p:sp>
      <p:sp>
        <p:nvSpPr>
          <p:cNvPr id="8" name="Rectangle 5"/>
          <p:cNvSpPr>
            <a:spLocks noGrp="1" noChangeArrowheads="1"/>
          </p:cNvSpPr>
          <p:nvPr>
            <p:ph type="sldNum" idx="13"/>
          </p:nvPr>
        </p:nvSpPr>
        <p:spPr/>
        <p:txBody>
          <a:bodyPr/>
          <a:lstStyle>
            <a:lvl1pPr>
              <a:defRPr/>
            </a:lvl1pPr>
          </a:lstStyle>
          <a:p>
            <a:pPr>
              <a:defRPr/>
            </a:pPr>
            <a:fld id="{439D6485-E83D-4E1A-9647-8EE6A2962B17}" type="slidenum">
              <a:rPr lang="en-GB">
                <a:solidFill>
                  <a:srgbClr val="FFFFFF">
                    <a:lumMod val="65000"/>
                  </a:srgbClr>
                </a:solidFill>
              </a:rPr>
              <a:pPr>
                <a:defRPr/>
              </a:pPr>
              <a:t>‹#›</a:t>
            </a:fld>
            <a:endParaRPr lang="en-GB" dirty="0">
              <a:solidFill>
                <a:srgbClr val="FFFFFF">
                  <a:lumMod val="65000"/>
                </a:srgbClr>
              </a:solidFill>
            </a:endParaRPr>
          </a:p>
        </p:txBody>
      </p:sp>
    </p:spTree>
    <p:extLst>
      <p:ext uri="{BB962C8B-B14F-4D97-AF65-F5344CB8AC3E}">
        <p14:creationId xmlns:p14="http://schemas.microsoft.com/office/powerpoint/2010/main" val="383584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72083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997723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42383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47244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w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wmf"/><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wmf"/><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wmf"/><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8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3" tIns="45653" rIns="91313" bIns="45653" anchor="ctr"/>
          <a:lstStyle/>
          <a:p>
            <a:pPr defTabSz="913108">
              <a:spcBef>
                <a:spcPct val="50000"/>
              </a:spcBef>
              <a:buClrTx/>
              <a:buSzTx/>
              <a:buFontTx/>
              <a:buChar char="•"/>
            </a:pPr>
            <a:endParaRPr lang="en-US" dirty="0">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14" y="150812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3108">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3108">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3108">
              <a:buClrTx/>
              <a:buSzTx/>
            </a:pPr>
            <a:fld id="{74438B1A-AF1B-4C8B-993E-1BADE62A2451}" type="slidenum">
              <a:rPr lang="en-US" smtClean="0">
                <a:solidFill>
                  <a:srgbClr val="FFFFFF">
                    <a:lumMod val="65000"/>
                  </a:srgbClr>
                </a:solidFill>
              </a:rPr>
              <a:pPr defTabSz="913108">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64" y="6126158"/>
            <a:ext cx="2047875" cy="660400"/>
            <a:chOff x="3596" y="3859"/>
            <a:chExt cx="1290" cy="416"/>
          </a:xfrm>
        </p:grpSpPr>
        <p:pic>
          <p:nvPicPr>
            <p:cNvPr id="56346" name="Picture 26"/>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108">
                <a:lnSpc>
                  <a:spcPct val="85000"/>
                </a:lnSpc>
                <a:buClrTx/>
                <a:buSzTx/>
                <a:buFontTx/>
                <a:buNone/>
              </a:pPr>
              <a:r>
                <a:rPr lang="en-US" sz="1200" b="1" dirty="0">
                  <a:solidFill>
                    <a:srgbClr val="FFFFFF"/>
                  </a:solidFill>
                  <a:latin typeface="Arial" charset="0"/>
                </a:rPr>
                <a:t>Federal Aviation</a:t>
              </a:r>
            </a:p>
            <a:p>
              <a:pPr defTabSz="913108">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77" y="6205545"/>
            <a:ext cx="4784725" cy="2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spAutoFit/>
          </a:bodyPr>
          <a:lstStyle/>
          <a:p>
            <a:pPr defTabSz="913108">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6" y="6384933"/>
            <a:ext cx="3740150" cy="2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spAutoFit/>
          </a:bodyPr>
          <a:lstStyle/>
          <a:p>
            <a:pPr defTabSz="913108">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277702810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9" r:id="rId4"/>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556" algn="l" rtl="0" fontAlgn="base">
        <a:spcBef>
          <a:spcPct val="0"/>
        </a:spcBef>
        <a:spcAft>
          <a:spcPct val="0"/>
        </a:spcAft>
        <a:defRPr sz="4000" b="1">
          <a:solidFill>
            <a:srgbClr val="1D2F68"/>
          </a:solidFill>
          <a:latin typeface="Arial" charset="0"/>
        </a:defRPr>
      </a:lvl6pPr>
      <a:lvl7pPr marL="913108" algn="l" rtl="0" fontAlgn="base">
        <a:spcBef>
          <a:spcPct val="0"/>
        </a:spcBef>
        <a:spcAft>
          <a:spcPct val="0"/>
        </a:spcAft>
        <a:defRPr sz="4000" b="1">
          <a:solidFill>
            <a:srgbClr val="1D2F68"/>
          </a:solidFill>
          <a:latin typeface="Arial" charset="0"/>
        </a:defRPr>
      </a:lvl7pPr>
      <a:lvl8pPr marL="1369663" algn="l" rtl="0" fontAlgn="base">
        <a:spcBef>
          <a:spcPct val="0"/>
        </a:spcBef>
        <a:spcAft>
          <a:spcPct val="0"/>
        </a:spcAft>
        <a:defRPr sz="4000" b="1">
          <a:solidFill>
            <a:srgbClr val="1D2F68"/>
          </a:solidFill>
          <a:latin typeface="Arial" charset="0"/>
        </a:defRPr>
      </a:lvl8pPr>
      <a:lvl9pPr marL="1826217" algn="l" rtl="0" fontAlgn="base">
        <a:spcBef>
          <a:spcPct val="0"/>
        </a:spcBef>
        <a:spcAft>
          <a:spcPct val="0"/>
        </a:spcAft>
        <a:defRPr sz="4000" b="1">
          <a:solidFill>
            <a:srgbClr val="1D2F68"/>
          </a:solidFill>
          <a:latin typeface="Arial" charset="0"/>
        </a:defRPr>
      </a:lvl9pPr>
    </p:titleStyle>
    <p:bodyStyle>
      <a:lvl1pPr marL="342411" indent="-342411" algn="l" rtl="0" fontAlgn="base">
        <a:spcBef>
          <a:spcPct val="20000"/>
        </a:spcBef>
        <a:spcAft>
          <a:spcPct val="0"/>
        </a:spcAft>
        <a:buChar char="•"/>
        <a:defRPr sz="2800" b="1">
          <a:solidFill>
            <a:schemeClr val="tx1"/>
          </a:solidFill>
          <a:latin typeface="+mn-lt"/>
          <a:ea typeface="+mn-ea"/>
          <a:cs typeface="+mn-cs"/>
        </a:defRPr>
      </a:lvl1pPr>
      <a:lvl2pPr marL="741900" indent="-285344" algn="l" rtl="0" fontAlgn="base">
        <a:spcBef>
          <a:spcPct val="20000"/>
        </a:spcBef>
        <a:spcAft>
          <a:spcPct val="0"/>
        </a:spcAft>
        <a:buChar char="–"/>
        <a:defRPr sz="2400">
          <a:solidFill>
            <a:schemeClr val="tx1"/>
          </a:solidFill>
          <a:latin typeface="+mn-lt"/>
        </a:defRPr>
      </a:lvl2pPr>
      <a:lvl3pPr marL="1141382" indent="-228278" algn="l" rtl="0" fontAlgn="base">
        <a:spcBef>
          <a:spcPct val="20000"/>
        </a:spcBef>
        <a:spcAft>
          <a:spcPct val="0"/>
        </a:spcAft>
        <a:buChar char="•"/>
        <a:defRPr sz="2000">
          <a:solidFill>
            <a:schemeClr val="tx1"/>
          </a:solidFill>
          <a:latin typeface="+mn-lt"/>
        </a:defRPr>
      </a:lvl3pPr>
      <a:lvl4pPr marL="1597939" indent="-228278" algn="l" rtl="0" fontAlgn="base">
        <a:spcBef>
          <a:spcPct val="20000"/>
        </a:spcBef>
        <a:spcAft>
          <a:spcPct val="0"/>
        </a:spcAft>
        <a:buChar char="–"/>
        <a:defRPr>
          <a:solidFill>
            <a:schemeClr val="tx1"/>
          </a:solidFill>
          <a:latin typeface="+mn-lt"/>
        </a:defRPr>
      </a:lvl4pPr>
      <a:lvl5pPr marL="2054494" indent="-228278" algn="l" rtl="0" fontAlgn="base">
        <a:spcBef>
          <a:spcPct val="20000"/>
        </a:spcBef>
        <a:spcAft>
          <a:spcPct val="0"/>
        </a:spcAft>
        <a:buChar char="»"/>
        <a:defRPr>
          <a:solidFill>
            <a:schemeClr val="tx1"/>
          </a:solidFill>
          <a:latin typeface="+mn-lt"/>
        </a:defRPr>
      </a:lvl5pPr>
      <a:lvl6pPr marL="2511044" indent="-228278" algn="l" rtl="0" fontAlgn="base">
        <a:spcBef>
          <a:spcPct val="20000"/>
        </a:spcBef>
        <a:spcAft>
          <a:spcPct val="0"/>
        </a:spcAft>
        <a:buChar char="»"/>
        <a:defRPr>
          <a:solidFill>
            <a:schemeClr val="tx1"/>
          </a:solidFill>
          <a:latin typeface="+mn-lt"/>
        </a:defRPr>
      </a:lvl6pPr>
      <a:lvl7pPr marL="2967600" indent="-228278" algn="l" rtl="0" fontAlgn="base">
        <a:spcBef>
          <a:spcPct val="20000"/>
        </a:spcBef>
        <a:spcAft>
          <a:spcPct val="0"/>
        </a:spcAft>
        <a:buChar char="»"/>
        <a:defRPr>
          <a:solidFill>
            <a:schemeClr val="tx1"/>
          </a:solidFill>
          <a:latin typeface="+mn-lt"/>
        </a:defRPr>
      </a:lvl7pPr>
      <a:lvl8pPr marL="3424156" indent="-228278" algn="l" rtl="0" fontAlgn="base">
        <a:spcBef>
          <a:spcPct val="20000"/>
        </a:spcBef>
        <a:spcAft>
          <a:spcPct val="0"/>
        </a:spcAft>
        <a:buChar char="»"/>
        <a:defRPr>
          <a:solidFill>
            <a:schemeClr val="tx1"/>
          </a:solidFill>
          <a:latin typeface="+mn-lt"/>
        </a:defRPr>
      </a:lvl8pPr>
      <a:lvl9pPr marL="3880707" indent="-228278" algn="l" rtl="0" fontAlgn="base">
        <a:spcBef>
          <a:spcPct val="20000"/>
        </a:spcBef>
        <a:spcAft>
          <a:spcPct val="0"/>
        </a:spcAft>
        <a:buChar char="»"/>
        <a:defRPr>
          <a:solidFill>
            <a:schemeClr val="tx1"/>
          </a:solidFill>
          <a:latin typeface="+mn-lt"/>
        </a:defRPr>
      </a:lvl9pPr>
    </p:bodyStyle>
    <p:otherStyle>
      <a:defPPr>
        <a:defRPr lang="en-US"/>
      </a:defPPr>
      <a:lvl1pPr marL="0" algn="l" defTabSz="913108" rtl="0" eaLnBrk="1" latinLnBrk="0" hangingPunct="1">
        <a:defRPr sz="1800" kern="1200">
          <a:solidFill>
            <a:schemeClr val="tx1"/>
          </a:solidFill>
          <a:latin typeface="+mn-lt"/>
          <a:ea typeface="+mn-ea"/>
          <a:cs typeface="+mn-cs"/>
        </a:defRPr>
      </a:lvl1pPr>
      <a:lvl2pPr marL="456556"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3" algn="l" defTabSz="913108" rtl="0" eaLnBrk="1" latinLnBrk="0" hangingPunct="1">
        <a:defRPr sz="1800" kern="1200">
          <a:solidFill>
            <a:schemeClr val="tx1"/>
          </a:solidFill>
          <a:latin typeface="+mn-lt"/>
          <a:ea typeface="+mn-ea"/>
          <a:cs typeface="+mn-cs"/>
        </a:defRPr>
      </a:lvl4pPr>
      <a:lvl5pPr marL="1826217" algn="l" defTabSz="913108" rtl="0" eaLnBrk="1" latinLnBrk="0" hangingPunct="1">
        <a:defRPr sz="1800" kern="1200">
          <a:solidFill>
            <a:schemeClr val="tx1"/>
          </a:solidFill>
          <a:latin typeface="+mn-lt"/>
          <a:ea typeface="+mn-ea"/>
          <a:cs typeface="+mn-cs"/>
        </a:defRPr>
      </a:lvl5pPr>
      <a:lvl6pPr marL="2282768" algn="l" defTabSz="913108" rtl="0" eaLnBrk="1" latinLnBrk="0" hangingPunct="1">
        <a:defRPr sz="1800" kern="1200">
          <a:solidFill>
            <a:schemeClr val="tx1"/>
          </a:solidFill>
          <a:latin typeface="+mn-lt"/>
          <a:ea typeface="+mn-ea"/>
          <a:cs typeface="+mn-cs"/>
        </a:defRPr>
      </a:lvl6pPr>
      <a:lvl7pPr marL="2739322" algn="l" defTabSz="913108" rtl="0" eaLnBrk="1" latinLnBrk="0" hangingPunct="1">
        <a:defRPr sz="1800" kern="1200">
          <a:solidFill>
            <a:schemeClr val="tx1"/>
          </a:solidFill>
          <a:latin typeface="+mn-lt"/>
          <a:ea typeface="+mn-ea"/>
          <a:cs typeface="+mn-cs"/>
        </a:defRPr>
      </a:lvl7pPr>
      <a:lvl8pPr marL="3195878" algn="l" defTabSz="913108" rtl="0" eaLnBrk="1" latinLnBrk="0" hangingPunct="1">
        <a:defRPr sz="1800" kern="1200">
          <a:solidFill>
            <a:schemeClr val="tx1"/>
          </a:solidFill>
          <a:latin typeface="+mn-lt"/>
          <a:ea typeface="+mn-ea"/>
          <a:cs typeface="+mn-cs"/>
        </a:defRPr>
      </a:lvl8pPr>
      <a:lvl9pPr marL="3652434" algn="l" defTabSz="913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70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p>
            <a:pPr defTabSz="560424">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424">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424">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424">
              <a:buClrTx/>
              <a:buSzTx/>
            </a:pPr>
            <a:fld id="{74438B1A-AF1B-4C8B-993E-1BADE62A2451}" type="slidenum">
              <a:rPr lang="en-US" smtClean="0">
                <a:solidFill>
                  <a:srgbClr val="FFFFFF">
                    <a:lumMod val="65000"/>
                  </a:srgbClr>
                </a:solidFill>
              </a:rPr>
              <a:pPr defTabSz="560424">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9"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424">
                <a:lnSpc>
                  <a:spcPct val="85000"/>
                </a:lnSpc>
                <a:buClrTx/>
                <a:buSzTx/>
                <a:buFontTx/>
                <a:buNone/>
              </a:pPr>
              <a:r>
                <a:rPr lang="en-US" sz="1200" b="1" dirty="0">
                  <a:solidFill>
                    <a:srgbClr val="FFFFFF"/>
                  </a:solidFill>
                  <a:latin typeface="Arial"/>
                </a:rPr>
                <a:t>Federal Aviation</a:t>
              </a:r>
            </a:p>
            <a:p>
              <a:pPr defTabSz="560424">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92" y="6205556"/>
            <a:ext cx="4784725"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424">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44"/>
            <a:ext cx="3740150"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424">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9793665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886" indent="-341886" algn="l" rtl="0" fontAlgn="base">
        <a:spcBef>
          <a:spcPct val="20000"/>
        </a:spcBef>
        <a:spcAft>
          <a:spcPct val="0"/>
        </a:spcAft>
        <a:buChar char="•"/>
        <a:defRPr sz="2800" b="1">
          <a:solidFill>
            <a:schemeClr val="tx1"/>
          </a:solidFill>
          <a:latin typeface="+mn-lt"/>
          <a:ea typeface="+mn-ea"/>
          <a:cs typeface="+mn-cs"/>
        </a:defRPr>
      </a:lvl1pPr>
      <a:lvl2pPr marL="740775" indent="-284910" algn="l" rtl="0" fontAlgn="base">
        <a:spcBef>
          <a:spcPct val="20000"/>
        </a:spcBef>
        <a:spcAft>
          <a:spcPct val="0"/>
        </a:spcAft>
        <a:buChar char="–"/>
        <a:defRPr sz="2400">
          <a:solidFill>
            <a:schemeClr val="tx1"/>
          </a:solidFill>
          <a:latin typeface="+mn-lt"/>
        </a:defRPr>
      </a:lvl2pPr>
      <a:lvl3pPr marL="1139656" indent="-227933" algn="l" rtl="0" fontAlgn="base">
        <a:spcBef>
          <a:spcPct val="20000"/>
        </a:spcBef>
        <a:spcAft>
          <a:spcPct val="0"/>
        </a:spcAft>
        <a:buChar char="•"/>
        <a:defRPr sz="2000">
          <a:solidFill>
            <a:schemeClr val="tx1"/>
          </a:solidFill>
          <a:latin typeface="+mn-lt"/>
        </a:defRPr>
      </a:lvl3pPr>
      <a:lvl4pPr marL="1595519" indent="-227933" algn="l" rtl="0" fontAlgn="base">
        <a:spcBef>
          <a:spcPct val="20000"/>
        </a:spcBef>
        <a:spcAft>
          <a:spcPct val="0"/>
        </a:spcAft>
        <a:buChar char="–"/>
        <a:defRPr>
          <a:solidFill>
            <a:schemeClr val="tx1"/>
          </a:solidFill>
          <a:latin typeface="+mn-lt"/>
        </a:defRPr>
      </a:lvl4pPr>
      <a:lvl5pPr marL="2051385" indent="-227933" algn="l" rtl="0" fontAlgn="base">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70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p>
            <a:pPr defTabSz="560198">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198">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198">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198">
              <a:buClrTx/>
              <a:buSzTx/>
            </a:pPr>
            <a:fld id="{74438B1A-AF1B-4C8B-993E-1BADE62A2451}" type="slidenum">
              <a:rPr lang="en-US" smtClean="0">
                <a:solidFill>
                  <a:srgbClr val="FFFFFF">
                    <a:lumMod val="65000"/>
                  </a:srgbClr>
                </a:solidFill>
              </a:rPr>
              <a:pPr defTabSz="560198">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9"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198">
                <a:lnSpc>
                  <a:spcPct val="85000"/>
                </a:lnSpc>
                <a:buClrTx/>
                <a:buSzTx/>
                <a:buFontTx/>
                <a:buNone/>
              </a:pPr>
              <a:r>
                <a:rPr lang="en-US" sz="1200" b="1" dirty="0">
                  <a:solidFill>
                    <a:srgbClr val="FFFFFF"/>
                  </a:solidFill>
                  <a:latin typeface="Arial"/>
                </a:rPr>
                <a:t>Federal Aviation</a:t>
              </a:r>
            </a:p>
            <a:p>
              <a:pPr defTabSz="560198">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92" y="6205556"/>
            <a:ext cx="4784725"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198">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44"/>
            <a:ext cx="3740150"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198">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8834702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886" indent="-341886" algn="l" rtl="0" fontAlgn="base">
        <a:spcBef>
          <a:spcPct val="20000"/>
        </a:spcBef>
        <a:spcAft>
          <a:spcPct val="0"/>
        </a:spcAft>
        <a:buChar char="•"/>
        <a:defRPr sz="2800" b="1">
          <a:solidFill>
            <a:schemeClr val="tx1"/>
          </a:solidFill>
          <a:latin typeface="+mn-lt"/>
          <a:ea typeface="+mn-ea"/>
          <a:cs typeface="+mn-cs"/>
        </a:defRPr>
      </a:lvl1pPr>
      <a:lvl2pPr marL="740775" indent="-284910" algn="l" rtl="0" fontAlgn="base">
        <a:spcBef>
          <a:spcPct val="20000"/>
        </a:spcBef>
        <a:spcAft>
          <a:spcPct val="0"/>
        </a:spcAft>
        <a:buChar char="–"/>
        <a:defRPr sz="2400">
          <a:solidFill>
            <a:schemeClr val="tx1"/>
          </a:solidFill>
          <a:latin typeface="+mn-lt"/>
        </a:defRPr>
      </a:lvl2pPr>
      <a:lvl3pPr marL="1139656" indent="-227933" algn="l" rtl="0" fontAlgn="base">
        <a:spcBef>
          <a:spcPct val="20000"/>
        </a:spcBef>
        <a:spcAft>
          <a:spcPct val="0"/>
        </a:spcAft>
        <a:buChar char="•"/>
        <a:defRPr sz="2000">
          <a:solidFill>
            <a:schemeClr val="tx1"/>
          </a:solidFill>
          <a:latin typeface="+mn-lt"/>
        </a:defRPr>
      </a:lvl3pPr>
      <a:lvl4pPr marL="1595519" indent="-227933" algn="l" rtl="0" fontAlgn="base">
        <a:spcBef>
          <a:spcPct val="20000"/>
        </a:spcBef>
        <a:spcAft>
          <a:spcPct val="0"/>
        </a:spcAft>
        <a:buChar char="–"/>
        <a:defRPr>
          <a:solidFill>
            <a:schemeClr val="tx1"/>
          </a:solidFill>
          <a:latin typeface="+mn-lt"/>
        </a:defRPr>
      </a:lvl4pPr>
      <a:lvl5pPr marL="2051385" indent="-227933" algn="l" rtl="0" fontAlgn="base">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9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41" tIns="45615" rIns="91241" bIns="45615" anchor="ctr"/>
          <a:lstStyle/>
          <a:p>
            <a:pPr defTabSz="560820">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82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82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820">
              <a:buClrTx/>
              <a:buSzTx/>
            </a:pPr>
            <a:fld id="{74438B1A-AF1B-4C8B-993E-1BADE62A2451}" type="slidenum">
              <a:rPr lang="en-US" smtClean="0">
                <a:solidFill>
                  <a:srgbClr val="FFFFFF">
                    <a:lumMod val="65000"/>
                  </a:srgbClr>
                </a:solidFill>
              </a:rPr>
              <a:pPr defTabSz="56082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2"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820">
                <a:lnSpc>
                  <a:spcPct val="85000"/>
                </a:lnSpc>
                <a:buClrTx/>
                <a:buSzTx/>
                <a:buFontTx/>
                <a:buNone/>
              </a:pPr>
              <a:r>
                <a:rPr lang="en-US" sz="1200" b="1" dirty="0">
                  <a:solidFill>
                    <a:srgbClr val="FFFFFF"/>
                  </a:solidFill>
                  <a:latin typeface="Arial"/>
                </a:rPr>
                <a:t>Federal Aviation</a:t>
              </a:r>
            </a:p>
            <a:p>
              <a:pPr defTabSz="560820">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85" y="6205551"/>
            <a:ext cx="4784725" cy="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1" tIns="45615" rIns="91241" bIns="45615">
            <a:spAutoFit/>
          </a:bodyPr>
          <a:lstStyle/>
          <a:p>
            <a:pPr defTabSz="560820">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39"/>
            <a:ext cx="3740150" cy="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1" tIns="45615" rIns="91241" bIns="45615">
            <a:spAutoFit/>
          </a:bodyPr>
          <a:lstStyle/>
          <a:p>
            <a:pPr defTabSz="560820">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2951491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188" algn="l" rtl="0" fontAlgn="base">
        <a:spcBef>
          <a:spcPct val="0"/>
        </a:spcBef>
        <a:spcAft>
          <a:spcPct val="0"/>
        </a:spcAft>
        <a:defRPr sz="4000" b="1">
          <a:solidFill>
            <a:srgbClr val="1D2F68"/>
          </a:solidFill>
          <a:latin typeface="Arial" charset="0"/>
        </a:defRPr>
      </a:lvl6pPr>
      <a:lvl7pPr marL="912372" algn="l" rtl="0" fontAlgn="base">
        <a:spcBef>
          <a:spcPct val="0"/>
        </a:spcBef>
        <a:spcAft>
          <a:spcPct val="0"/>
        </a:spcAft>
        <a:defRPr sz="4000" b="1">
          <a:solidFill>
            <a:srgbClr val="1D2F68"/>
          </a:solidFill>
          <a:latin typeface="Arial" charset="0"/>
        </a:defRPr>
      </a:lvl7pPr>
      <a:lvl8pPr marL="1368557" algn="l" rtl="0" fontAlgn="base">
        <a:spcBef>
          <a:spcPct val="0"/>
        </a:spcBef>
        <a:spcAft>
          <a:spcPct val="0"/>
        </a:spcAft>
        <a:defRPr sz="4000" b="1">
          <a:solidFill>
            <a:srgbClr val="1D2F68"/>
          </a:solidFill>
          <a:latin typeface="Arial" charset="0"/>
        </a:defRPr>
      </a:lvl8pPr>
      <a:lvl9pPr marL="1824740" algn="l" rtl="0" fontAlgn="base">
        <a:spcBef>
          <a:spcPct val="0"/>
        </a:spcBef>
        <a:spcAft>
          <a:spcPct val="0"/>
        </a:spcAft>
        <a:defRPr sz="4000" b="1">
          <a:solidFill>
            <a:srgbClr val="1D2F68"/>
          </a:solidFill>
          <a:latin typeface="Arial" charset="0"/>
        </a:defRPr>
      </a:lvl9pPr>
    </p:titleStyle>
    <p:bodyStyle>
      <a:lvl1pPr marL="342131" indent="-342131" algn="l" rtl="0" fontAlgn="base">
        <a:spcBef>
          <a:spcPct val="20000"/>
        </a:spcBef>
        <a:spcAft>
          <a:spcPct val="0"/>
        </a:spcAft>
        <a:buChar char="•"/>
        <a:defRPr sz="2800" b="1">
          <a:solidFill>
            <a:schemeClr val="tx1"/>
          </a:solidFill>
          <a:latin typeface="+mn-lt"/>
          <a:ea typeface="+mn-ea"/>
          <a:cs typeface="+mn-cs"/>
        </a:defRPr>
      </a:lvl1pPr>
      <a:lvl2pPr marL="741300" indent="-285112" algn="l" rtl="0" fontAlgn="base">
        <a:spcBef>
          <a:spcPct val="20000"/>
        </a:spcBef>
        <a:spcAft>
          <a:spcPct val="0"/>
        </a:spcAft>
        <a:buChar char="–"/>
        <a:defRPr sz="2400">
          <a:solidFill>
            <a:schemeClr val="tx1"/>
          </a:solidFill>
          <a:latin typeface="+mn-lt"/>
        </a:defRPr>
      </a:lvl2pPr>
      <a:lvl3pPr marL="1140461" indent="-228094" algn="l" rtl="0" fontAlgn="base">
        <a:spcBef>
          <a:spcPct val="20000"/>
        </a:spcBef>
        <a:spcAft>
          <a:spcPct val="0"/>
        </a:spcAft>
        <a:buChar char="•"/>
        <a:defRPr sz="2000">
          <a:solidFill>
            <a:schemeClr val="tx1"/>
          </a:solidFill>
          <a:latin typeface="+mn-lt"/>
        </a:defRPr>
      </a:lvl3pPr>
      <a:lvl4pPr marL="1596647" indent="-228094" algn="l" rtl="0" fontAlgn="base">
        <a:spcBef>
          <a:spcPct val="20000"/>
        </a:spcBef>
        <a:spcAft>
          <a:spcPct val="0"/>
        </a:spcAft>
        <a:buChar char="–"/>
        <a:defRPr>
          <a:solidFill>
            <a:schemeClr val="tx1"/>
          </a:solidFill>
          <a:latin typeface="+mn-lt"/>
        </a:defRPr>
      </a:lvl4pPr>
      <a:lvl5pPr marL="2052836" indent="-228094" algn="l" rtl="0" fontAlgn="base">
        <a:spcBef>
          <a:spcPct val="20000"/>
        </a:spcBef>
        <a:spcAft>
          <a:spcPct val="0"/>
        </a:spcAft>
        <a:buChar char="»"/>
        <a:defRPr>
          <a:solidFill>
            <a:schemeClr val="tx1"/>
          </a:solidFill>
          <a:latin typeface="+mn-lt"/>
        </a:defRPr>
      </a:lvl5pPr>
      <a:lvl6pPr marL="2509018" indent="-228094" algn="l" rtl="0" fontAlgn="base">
        <a:spcBef>
          <a:spcPct val="20000"/>
        </a:spcBef>
        <a:spcAft>
          <a:spcPct val="0"/>
        </a:spcAft>
        <a:buChar char="»"/>
        <a:defRPr>
          <a:solidFill>
            <a:schemeClr val="tx1"/>
          </a:solidFill>
          <a:latin typeface="+mn-lt"/>
        </a:defRPr>
      </a:lvl6pPr>
      <a:lvl7pPr marL="2965206" indent="-228094" algn="l" rtl="0" fontAlgn="base">
        <a:spcBef>
          <a:spcPct val="20000"/>
        </a:spcBef>
        <a:spcAft>
          <a:spcPct val="0"/>
        </a:spcAft>
        <a:buChar char="»"/>
        <a:defRPr>
          <a:solidFill>
            <a:schemeClr val="tx1"/>
          </a:solidFill>
          <a:latin typeface="+mn-lt"/>
        </a:defRPr>
      </a:lvl7pPr>
      <a:lvl8pPr marL="3421389" indent="-228094" algn="l" rtl="0" fontAlgn="base">
        <a:spcBef>
          <a:spcPct val="20000"/>
        </a:spcBef>
        <a:spcAft>
          <a:spcPct val="0"/>
        </a:spcAft>
        <a:buChar char="»"/>
        <a:defRPr>
          <a:solidFill>
            <a:schemeClr val="tx1"/>
          </a:solidFill>
          <a:latin typeface="+mn-lt"/>
        </a:defRPr>
      </a:lvl8pPr>
      <a:lvl9pPr marL="3877571" indent="-228094" algn="l" rtl="0" fontAlgn="base">
        <a:spcBef>
          <a:spcPct val="20000"/>
        </a:spcBef>
        <a:spcAft>
          <a:spcPct val="0"/>
        </a:spcAft>
        <a:buChar char="»"/>
        <a:defRPr>
          <a:solidFill>
            <a:schemeClr val="tx1"/>
          </a:solidFill>
          <a:latin typeface="+mn-lt"/>
        </a:defRPr>
      </a:lvl9pPr>
    </p:bodyStyle>
    <p:otherStyle>
      <a:defPPr>
        <a:defRPr lang="en-US"/>
      </a:defPPr>
      <a:lvl1pPr marL="0" algn="l" defTabSz="912372" rtl="0" eaLnBrk="1" latinLnBrk="0" hangingPunct="1">
        <a:defRPr sz="1800" kern="1200">
          <a:solidFill>
            <a:schemeClr val="tx1"/>
          </a:solidFill>
          <a:latin typeface="+mn-lt"/>
          <a:ea typeface="+mn-ea"/>
          <a:cs typeface="+mn-cs"/>
        </a:defRPr>
      </a:lvl1pPr>
      <a:lvl2pPr marL="456188" algn="l" defTabSz="912372" rtl="0" eaLnBrk="1" latinLnBrk="0" hangingPunct="1">
        <a:defRPr sz="1800" kern="1200">
          <a:solidFill>
            <a:schemeClr val="tx1"/>
          </a:solidFill>
          <a:latin typeface="+mn-lt"/>
          <a:ea typeface="+mn-ea"/>
          <a:cs typeface="+mn-cs"/>
        </a:defRPr>
      </a:lvl2pPr>
      <a:lvl3pPr marL="912372" algn="l" defTabSz="912372" rtl="0" eaLnBrk="1" latinLnBrk="0" hangingPunct="1">
        <a:defRPr sz="1800" kern="1200">
          <a:solidFill>
            <a:schemeClr val="tx1"/>
          </a:solidFill>
          <a:latin typeface="+mn-lt"/>
          <a:ea typeface="+mn-ea"/>
          <a:cs typeface="+mn-cs"/>
        </a:defRPr>
      </a:lvl3pPr>
      <a:lvl4pPr marL="1368557" algn="l" defTabSz="912372" rtl="0" eaLnBrk="1" latinLnBrk="0" hangingPunct="1">
        <a:defRPr sz="1800" kern="1200">
          <a:solidFill>
            <a:schemeClr val="tx1"/>
          </a:solidFill>
          <a:latin typeface="+mn-lt"/>
          <a:ea typeface="+mn-ea"/>
          <a:cs typeface="+mn-cs"/>
        </a:defRPr>
      </a:lvl4pPr>
      <a:lvl5pPr marL="1824740" algn="l" defTabSz="912372" rtl="0" eaLnBrk="1" latinLnBrk="0" hangingPunct="1">
        <a:defRPr sz="1800" kern="1200">
          <a:solidFill>
            <a:schemeClr val="tx1"/>
          </a:solidFill>
          <a:latin typeface="+mn-lt"/>
          <a:ea typeface="+mn-ea"/>
          <a:cs typeface="+mn-cs"/>
        </a:defRPr>
      </a:lvl5pPr>
      <a:lvl6pPr marL="2280923" algn="l" defTabSz="912372" rtl="0" eaLnBrk="1" latinLnBrk="0" hangingPunct="1">
        <a:defRPr sz="1800" kern="1200">
          <a:solidFill>
            <a:schemeClr val="tx1"/>
          </a:solidFill>
          <a:latin typeface="+mn-lt"/>
          <a:ea typeface="+mn-ea"/>
          <a:cs typeface="+mn-cs"/>
        </a:defRPr>
      </a:lvl6pPr>
      <a:lvl7pPr marL="2737108" algn="l" defTabSz="912372" rtl="0" eaLnBrk="1" latinLnBrk="0" hangingPunct="1">
        <a:defRPr sz="1800" kern="1200">
          <a:solidFill>
            <a:schemeClr val="tx1"/>
          </a:solidFill>
          <a:latin typeface="+mn-lt"/>
          <a:ea typeface="+mn-ea"/>
          <a:cs typeface="+mn-cs"/>
        </a:defRPr>
      </a:lvl7pPr>
      <a:lvl8pPr marL="3193294" algn="l" defTabSz="912372" rtl="0" eaLnBrk="1" latinLnBrk="0" hangingPunct="1">
        <a:defRPr sz="1800" kern="1200">
          <a:solidFill>
            <a:schemeClr val="tx1"/>
          </a:solidFill>
          <a:latin typeface="+mn-lt"/>
          <a:ea typeface="+mn-ea"/>
          <a:cs typeface="+mn-cs"/>
        </a:defRPr>
      </a:lvl8pPr>
      <a:lvl9pPr marL="3649482" algn="l" defTabSz="9123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9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86" tIns="45639" rIns="91286" bIns="45639" anchor="ctr"/>
          <a:lstStyle/>
          <a:p>
            <a:pPr defTabSz="561102">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1102">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1102">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1102">
              <a:buClrTx/>
              <a:buSzTx/>
            </a:pPr>
            <a:fld id="{74438B1A-AF1B-4C8B-993E-1BADE62A2451}" type="slidenum">
              <a:rPr lang="en-US" smtClean="0">
                <a:solidFill>
                  <a:srgbClr val="FFFFFF">
                    <a:lumMod val="65000"/>
                  </a:srgbClr>
                </a:solidFill>
              </a:rPr>
              <a:pPr defTabSz="561102">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67"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102">
                <a:lnSpc>
                  <a:spcPct val="85000"/>
                </a:lnSpc>
                <a:buClrTx/>
                <a:buSzTx/>
                <a:buFontTx/>
                <a:buNone/>
              </a:pPr>
              <a:r>
                <a:rPr lang="en-US" sz="1200" b="1" dirty="0">
                  <a:solidFill>
                    <a:srgbClr val="FFFFFF"/>
                  </a:solidFill>
                  <a:latin typeface="Arial"/>
                </a:rPr>
                <a:t>Federal Aviation</a:t>
              </a:r>
            </a:p>
            <a:p>
              <a:pPr defTabSz="561102">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80" y="6205547"/>
            <a:ext cx="4784725"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6" tIns="45639" rIns="91286" bIns="45639">
            <a:spAutoFit/>
          </a:bodyPr>
          <a:lstStyle/>
          <a:p>
            <a:pPr defTabSz="561102">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35"/>
            <a:ext cx="3740150"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6" tIns="45639" rIns="91286" bIns="45639">
            <a:spAutoFit/>
          </a:bodyPr>
          <a:lstStyle/>
          <a:p>
            <a:pPr defTabSz="561102">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6287229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418" algn="l" rtl="0" fontAlgn="base">
        <a:spcBef>
          <a:spcPct val="0"/>
        </a:spcBef>
        <a:spcAft>
          <a:spcPct val="0"/>
        </a:spcAft>
        <a:defRPr sz="4000" b="1">
          <a:solidFill>
            <a:srgbClr val="1D2F68"/>
          </a:solidFill>
          <a:latin typeface="Arial" charset="0"/>
        </a:defRPr>
      </a:lvl6pPr>
      <a:lvl7pPr marL="912832" algn="l" rtl="0" fontAlgn="base">
        <a:spcBef>
          <a:spcPct val="0"/>
        </a:spcBef>
        <a:spcAft>
          <a:spcPct val="0"/>
        </a:spcAft>
        <a:defRPr sz="4000" b="1">
          <a:solidFill>
            <a:srgbClr val="1D2F68"/>
          </a:solidFill>
          <a:latin typeface="Arial" charset="0"/>
        </a:defRPr>
      </a:lvl7pPr>
      <a:lvl8pPr marL="1369248" algn="l" rtl="0" fontAlgn="base">
        <a:spcBef>
          <a:spcPct val="0"/>
        </a:spcBef>
        <a:spcAft>
          <a:spcPct val="0"/>
        </a:spcAft>
        <a:defRPr sz="4000" b="1">
          <a:solidFill>
            <a:srgbClr val="1D2F68"/>
          </a:solidFill>
          <a:latin typeface="Arial" charset="0"/>
        </a:defRPr>
      </a:lvl8pPr>
      <a:lvl9pPr marL="1825663" algn="l" rtl="0" fontAlgn="base">
        <a:spcBef>
          <a:spcPct val="0"/>
        </a:spcBef>
        <a:spcAft>
          <a:spcPct val="0"/>
        </a:spcAft>
        <a:defRPr sz="4000" b="1">
          <a:solidFill>
            <a:srgbClr val="1D2F68"/>
          </a:solidFill>
          <a:latin typeface="Arial" charset="0"/>
        </a:defRPr>
      </a:lvl9pPr>
    </p:titleStyle>
    <p:bodyStyle>
      <a:lvl1pPr marL="342306" indent="-342306" algn="l" rtl="0" fontAlgn="base">
        <a:spcBef>
          <a:spcPct val="20000"/>
        </a:spcBef>
        <a:spcAft>
          <a:spcPct val="0"/>
        </a:spcAft>
        <a:buChar char="•"/>
        <a:defRPr sz="2800" b="1">
          <a:solidFill>
            <a:schemeClr val="tx1"/>
          </a:solidFill>
          <a:latin typeface="+mn-lt"/>
          <a:ea typeface="+mn-ea"/>
          <a:cs typeface="+mn-cs"/>
        </a:defRPr>
      </a:lvl1pPr>
      <a:lvl2pPr marL="741675" indent="-285257" algn="l" rtl="0" fontAlgn="base">
        <a:spcBef>
          <a:spcPct val="20000"/>
        </a:spcBef>
        <a:spcAft>
          <a:spcPct val="0"/>
        </a:spcAft>
        <a:buChar char="–"/>
        <a:defRPr sz="2400">
          <a:solidFill>
            <a:schemeClr val="tx1"/>
          </a:solidFill>
          <a:latin typeface="+mn-lt"/>
        </a:defRPr>
      </a:lvl2pPr>
      <a:lvl3pPr marL="1141037" indent="-228209" algn="l" rtl="0" fontAlgn="base">
        <a:spcBef>
          <a:spcPct val="20000"/>
        </a:spcBef>
        <a:spcAft>
          <a:spcPct val="0"/>
        </a:spcAft>
        <a:buChar char="•"/>
        <a:defRPr sz="2000">
          <a:solidFill>
            <a:schemeClr val="tx1"/>
          </a:solidFill>
          <a:latin typeface="+mn-lt"/>
        </a:defRPr>
      </a:lvl3pPr>
      <a:lvl4pPr marL="1597455" indent="-228209" algn="l" rtl="0" fontAlgn="base">
        <a:spcBef>
          <a:spcPct val="20000"/>
        </a:spcBef>
        <a:spcAft>
          <a:spcPct val="0"/>
        </a:spcAft>
        <a:buChar char="–"/>
        <a:defRPr>
          <a:solidFill>
            <a:schemeClr val="tx1"/>
          </a:solidFill>
          <a:latin typeface="+mn-lt"/>
        </a:defRPr>
      </a:lvl4pPr>
      <a:lvl5pPr marL="2053872" indent="-228209" algn="l" rtl="0" fontAlgn="base">
        <a:spcBef>
          <a:spcPct val="20000"/>
        </a:spcBef>
        <a:spcAft>
          <a:spcPct val="0"/>
        </a:spcAft>
        <a:buChar char="»"/>
        <a:defRPr>
          <a:solidFill>
            <a:schemeClr val="tx1"/>
          </a:solidFill>
          <a:latin typeface="+mn-lt"/>
        </a:defRPr>
      </a:lvl5pPr>
      <a:lvl6pPr marL="2510284" indent="-228209" algn="l" rtl="0" fontAlgn="base">
        <a:spcBef>
          <a:spcPct val="20000"/>
        </a:spcBef>
        <a:spcAft>
          <a:spcPct val="0"/>
        </a:spcAft>
        <a:buChar char="»"/>
        <a:defRPr>
          <a:solidFill>
            <a:schemeClr val="tx1"/>
          </a:solidFill>
          <a:latin typeface="+mn-lt"/>
        </a:defRPr>
      </a:lvl6pPr>
      <a:lvl7pPr marL="2966702" indent="-228209" algn="l" rtl="0" fontAlgn="base">
        <a:spcBef>
          <a:spcPct val="20000"/>
        </a:spcBef>
        <a:spcAft>
          <a:spcPct val="0"/>
        </a:spcAft>
        <a:buChar char="»"/>
        <a:defRPr>
          <a:solidFill>
            <a:schemeClr val="tx1"/>
          </a:solidFill>
          <a:latin typeface="+mn-lt"/>
        </a:defRPr>
      </a:lvl7pPr>
      <a:lvl8pPr marL="3423118" indent="-228209" algn="l" rtl="0" fontAlgn="base">
        <a:spcBef>
          <a:spcPct val="20000"/>
        </a:spcBef>
        <a:spcAft>
          <a:spcPct val="0"/>
        </a:spcAft>
        <a:buChar char="»"/>
        <a:defRPr>
          <a:solidFill>
            <a:schemeClr val="tx1"/>
          </a:solidFill>
          <a:latin typeface="+mn-lt"/>
        </a:defRPr>
      </a:lvl8pPr>
      <a:lvl9pPr marL="3879531" indent="-228209" algn="l" rtl="0" fontAlgn="base">
        <a:spcBef>
          <a:spcPct val="20000"/>
        </a:spcBef>
        <a:spcAft>
          <a:spcPct val="0"/>
        </a:spcAft>
        <a:buChar char="»"/>
        <a:defRPr>
          <a:solidFill>
            <a:schemeClr val="tx1"/>
          </a:solidFill>
          <a:latin typeface="+mn-lt"/>
        </a:defRPr>
      </a:lvl9pPr>
    </p:bodyStyle>
    <p:otherStyle>
      <a:defPPr>
        <a:defRPr lang="en-US"/>
      </a:defPPr>
      <a:lvl1pPr marL="0" algn="l" defTabSz="912832" rtl="0" eaLnBrk="1" latinLnBrk="0" hangingPunct="1">
        <a:defRPr sz="1800" kern="1200">
          <a:solidFill>
            <a:schemeClr val="tx1"/>
          </a:solidFill>
          <a:latin typeface="+mn-lt"/>
          <a:ea typeface="+mn-ea"/>
          <a:cs typeface="+mn-cs"/>
        </a:defRPr>
      </a:lvl1pPr>
      <a:lvl2pPr marL="456418" algn="l" defTabSz="912832" rtl="0" eaLnBrk="1" latinLnBrk="0" hangingPunct="1">
        <a:defRPr sz="1800" kern="1200">
          <a:solidFill>
            <a:schemeClr val="tx1"/>
          </a:solidFill>
          <a:latin typeface="+mn-lt"/>
          <a:ea typeface="+mn-ea"/>
          <a:cs typeface="+mn-cs"/>
        </a:defRPr>
      </a:lvl2pPr>
      <a:lvl3pPr marL="912832" algn="l" defTabSz="912832" rtl="0" eaLnBrk="1" latinLnBrk="0" hangingPunct="1">
        <a:defRPr sz="1800" kern="1200">
          <a:solidFill>
            <a:schemeClr val="tx1"/>
          </a:solidFill>
          <a:latin typeface="+mn-lt"/>
          <a:ea typeface="+mn-ea"/>
          <a:cs typeface="+mn-cs"/>
        </a:defRPr>
      </a:lvl3pPr>
      <a:lvl4pPr marL="1369248" algn="l" defTabSz="912832" rtl="0" eaLnBrk="1" latinLnBrk="0" hangingPunct="1">
        <a:defRPr sz="1800" kern="1200">
          <a:solidFill>
            <a:schemeClr val="tx1"/>
          </a:solidFill>
          <a:latin typeface="+mn-lt"/>
          <a:ea typeface="+mn-ea"/>
          <a:cs typeface="+mn-cs"/>
        </a:defRPr>
      </a:lvl4pPr>
      <a:lvl5pPr marL="1825663" algn="l" defTabSz="912832" rtl="0" eaLnBrk="1" latinLnBrk="0" hangingPunct="1">
        <a:defRPr sz="1800" kern="1200">
          <a:solidFill>
            <a:schemeClr val="tx1"/>
          </a:solidFill>
          <a:latin typeface="+mn-lt"/>
          <a:ea typeface="+mn-ea"/>
          <a:cs typeface="+mn-cs"/>
        </a:defRPr>
      </a:lvl5pPr>
      <a:lvl6pPr marL="2282077" algn="l" defTabSz="912832" rtl="0" eaLnBrk="1" latinLnBrk="0" hangingPunct="1">
        <a:defRPr sz="1800" kern="1200">
          <a:solidFill>
            <a:schemeClr val="tx1"/>
          </a:solidFill>
          <a:latin typeface="+mn-lt"/>
          <a:ea typeface="+mn-ea"/>
          <a:cs typeface="+mn-cs"/>
        </a:defRPr>
      </a:lvl6pPr>
      <a:lvl7pPr marL="2738492" algn="l" defTabSz="912832" rtl="0" eaLnBrk="1" latinLnBrk="0" hangingPunct="1">
        <a:defRPr sz="1800" kern="1200">
          <a:solidFill>
            <a:schemeClr val="tx1"/>
          </a:solidFill>
          <a:latin typeface="+mn-lt"/>
          <a:ea typeface="+mn-ea"/>
          <a:cs typeface="+mn-cs"/>
        </a:defRPr>
      </a:lvl7pPr>
      <a:lvl8pPr marL="3194909" algn="l" defTabSz="912832" rtl="0" eaLnBrk="1" latinLnBrk="0" hangingPunct="1">
        <a:defRPr sz="1800" kern="1200">
          <a:solidFill>
            <a:schemeClr val="tx1"/>
          </a:solidFill>
          <a:latin typeface="+mn-lt"/>
          <a:ea typeface="+mn-ea"/>
          <a:cs typeface="+mn-cs"/>
        </a:defRPr>
      </a:lvl8pPr>
      <a:lvl9pPr marL="3651327" algn="l" defTabSz="9128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dirty="0">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4678853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dirty="0">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40821031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Thomas.Cuddy@faa.gov" TargetMode="External"/><Relationship Id="rId2" Type="http://schemas.openxmlformats.org/officeDocument/2006/relationships/hyperlink" Target="mailto:Ryan.King@faa.gov" TargetMode="External"/><Relationship Id="rId1" Type="http://schemas.openxmlformats.org/officeDocument/2006/relationships/slideLayout" Target="../slideLayouts/slideLayout15.xml"/><Relationship Id="rId4" Type="http://schemas.openxmlformats.org/officeDocument/2006/relationships/hyperlink" Target="mailto:Lauren.Collins@fa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088" y="312750"/>
            <a:ext cx="4983162" cy="3641641"/>
          </a:xfrm>
        </p:spPr>
        <p:txBody>
          <a:bodyPr/>
          <a:lstStyle/>
          <a:p>
            <a:r>
              <a:rPr lang="en-US" sz="3200" dirty="0"/>
              <a:t>Environment and Energy Research </a:t>
            </a:r>
            <a:br>
              <a:rPr lang="en-US" sz="3200" dirty="0"/>
            </a:br>
            <a:r>
              <a:rPr lang="en-US" sz="3200" dirty="0"/>
              <a:t>&amp; </a:t>
            </a:r>
            <a:br>
              <a:rPr lang="en-US" sz="3200" dirty="0"/>
            </a:br>
            <a:r>
              <a:rPr lang="en-US" sz="3200" dirty="0"/>
              <a:t>Airport Environmental Research </a:t>
            </a:r>
          </a:p>
        </p:txBody>
      </p:sp>
      <p:sp>
        <p:nvSpPr>
          <p:cNvPr id="5" name="Text Box 4"/>
          <p:cNvSpPr txBox="1">
            <a:spLocks noChangeArrowheads="1"/>
          </p:cNvSpPr>
          <p:nvPr/>
        </p:nvSpPr>
        <p:spPr bwMode="auto">
          <a:xfrm>
            <a:off x="544037" y="4347953"/>
            <a:ext cx="4847507" cy="144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047" tIns="28018" rIns="56047" bIns="2801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560424" eaLnBrk="1" hangingPunct="1">
              <a:spcBef>
                <a:spcPct val="50000"/>
              </a:spcBef>
            </a:pPr>
            <a:r>
              <a:rPr lang="en-US" sz="1200" b="1" kern="0" dirty="0">
                <a:solidFill>
                  <a:srgbClr val="1D2F68"/>
                </a:solidFill>
              </a:rPr>
              <a:t>To:	REDAC E&amp;E Subcommittee</a:t>
            </a:r>
          </a:p>
          <a:p>
            <a:pPr defTabSz="560424" eaLnBrk="1" hangingPunct="1">
              <a:spcBef>
                <a:spcPct val="50000"/>
              </a:spcBef>
            </a:pPr>
            <a:r>
              <a:rPr lang="en-US" sz="1200" b="1" kern="0" dirty="0">
                <a:solidFill>
                  <a:srgbClr val="1D2F68"/>
                </a:solidFill>
              </a:rPr>
              <a:t>By: 	Mrs. Lauren Collins, </a:t>
            </a:r>
            <a:r>
              <a:rPr lang="en-US" sz="1200" b="1" kern="0" dirty="0" smtClean="0">
                <a:solidFill>
                  <a:srgbClr val="1D2F68"/>
                </a:solidFill>
              </a:rPr>
              <a:t>FAA Technical Center, Airport 	Technology Research, Airport Safety Section</a:t>
            </a:r>
          </a:p>
          <a:p>
            <a:pPr defTabSz="560424" eaLnBrk="1" hangingPunct="1">
              <a:spcBef>
                <a:spcPct val="50000"/>
              </a:spcBef>
            </a:pPr>
            <a:r>
              <a:rPr lang="en-US" sz="1200" b="1" kern="0" dirty="0">
                <a:solidFill>
                  <a:srgbClr val="1D2F68"/>
                </a:solidFill>
              </a:rPr>
              <a:t>	</a:t>
            </a:r>
            <a:r>
              <a:rPr lang="en-US" sz="1200" b="1" kern="0" dirty="0" smtClean="0">
                <a:solidFill>
                  <a:srgbClr val="1D2F68"/>
                </a:solidFill>
              </a:rPr>
              <a:t>Mr. Thomas Cuddy, FAA Airport Planning and  	Programming, Planning &amp; Environmental Division </a:t>
            </a:r>
            <a:endParaRPr lang="en-US" sz="1200" b="1" kern="0" dirty="0">
              <a:solidFill>
                <a:srgbClr val="1D2F68"/>
              </a:solidFill>
            </a:endParaRPr>
          </a:p>
          <a:p>
            <a:pPr defTabSz="560424" eaLnBrk="1" hangingPunct="1">
              <a:spcBef>
                <a:spcPct val="50000"/>
              </a:spcBef>
            </a:pPr>
            <a:r>
              <a:rPr lang="en-US" sz="1200" b="1" kern="0" dirty="0">
                <a:solidFill>
                  <a:srgbClr val="1D2F68"/>
                </a:solidFill>
              </a:rPr>
              <a:t>Date:	April 4, 2016</a:t>
            </a:r>
          </a:p>
        </p:txBody>
      </p:sp>
    </p:spTree>
    <p:extLst>
      <p:ext uri="{BB962C8B-B14F-4D97-AF65-F5344CB8AC3E}">
        <p14:creationId xmlns:p14="http://schemas.microsoft.com/office/powerpoint/2010/main" val="1244622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0"/>
            <a:ext cx="8839200" cy="1143000"/>
          </a:xfrm>
        </p:spPr>
        <p:txBody>
          <a:bodyPr/>
          <a:lstStyle/>
          <a:p>
            <a:pPr eaLnBrk="1" hangingPunct="1"/>
            <a:r>
              <a:rPr lang="en-US" altLang="en-US" dirty="0"/>
              <a:t>Evaluating Fixed Decibel Values used in </a:t>
            </a:r>
            <a:br>
              <a:rPr lang="en-US" altLang="en-US" dirty="0"/>
            </a:br>
            <a:r>
              <a:rPr lang="en-US" altLang="en-US" dirty="0"/>
              <a:t>Determining Noise Level Reduction Requirements</a:t>
            </a:r>
          </a:p>
        </p:txBody>
      </p:sp>
      <p:sp>
        <p:nvSpPr>
          <p:cNvPr id="3" name="Content Placeholder 2"/>
          <p:cNvSpPr>
            <a:spLocks noGrp="1"/>
          </p:cNvSpPr>
          <p:nvPr>
            <p:ph idx="1"/>
          </p:nvPr>
        </p:nvSpPr>
        <p:spPr>
          <a:xfrm>
            <a:off x="152400" y="1143000"/>
            <a:ext cx="8839200" cy="5029200"/>
          </a:xfrm>
        </p:spPr>
        <p:txBody>
          <a:bodyPr rtlCol="0">
            <a:normAutofit/>
          </a:bodyPr>
          <a:lstStyle/>
          <a:p>
            <a:pPr>
              <a:spcAft>
                <a:spcPts val="300"/>
              </a:spcAft>
              <a:defRPr/>
            </a:pPr>
            <a:r>
              <a:rPr lang="en-US" sz="1500" u="sng" dirty="0"/>
              <a:t>Issue:</a:t>
            </a:r>
            <a:r>
              <a:rPr lang="en-US" sz="1500" dirty="0"/>
              <a:t>   </a:t>
            </a:r>
            <a:r>
              <a:rPr lang="en-US" sz="1500" b="0" dirty="0"/>
              <a:t>ASTM E966, </a:t>
            </a:r>
            <a:r>
              <a:rPr lang="en-US" sz="1500" b="0" i="1" dirty="0"/>
              <a:t>Standard Guide for Field Measurements of Airborne Sound Insulation of Building Facades and Facade Elements, </a:t>
            </a:r>
            <a:r>
              <a:rPr lang="en-US" sz="1500" b="0" dirty="0"/>
              <a:t>is used to evaluate a structure’s sound insulation needs by analyzing how much noise penetrates the building envelope. This is called the Noise Level Reduction or NLR. ASTM E966 has fixed decibel adjustment values for testing residential sound insulation.  The values are an approximation in many cases; i.e., in road traffic noise </a:t>
            </a:r>
            <a:r>
              <a:rPr lang="en-US" sz="1500" b="0" dirty="0" smtClean="0"/>
              <a:t>reduction</a:t>
            </a:r>
            <a:r>
              <a:rPr lang="en-US" sz="1500" b="0" dirty="0"/>
              <a:t>.</a:t>
            </a:r>
            <a:r>
              <a:rPr lang="en-US" sz="1500" b="0" dirty="0" smtClean="0"/>
              <a:t> The </a:t>
            </a:r>
            <a:r>
              <a:rPr lang="en-US" sz="1500" b="0" dirty="0"/>
              <a:t>values are essentially oriented to these </a:t>
            </a:r>
            <a:r>
              <a:rPr lang="en-US" sz="1500" b="0" dirty="0" smtClean="0"/>
              <a:t>non-aviation </a:t>
            </a:r>
            <a:r>
              <a:rPr lang="en-US" sz="1500" b="0" dirty="0"/>
              <a:t>noise types of environments.</a:t>
            </a:r>
          </a:p>
          <a:p>
            <a:pPr>
              <a:spcAft>
                <a:spcPts val="300"/>
              </a:spcAft>
              <a:defRPr/>
            </a:pPr>
            <a:r>
              <a:rPr lang="en-US" sz="1500" b="0" dirty="0" smtClean="0"/>
              <a:t>There </a:t>
            </a:r>
            <a:r>
              <a:rPr lang="en-US" sz="1500" b="0" dirty="0"/>
              <a:t>is a need for analysis to evaluate and improve the accuracy of </a:t>
            </a:r>
            <a:r>
              <a:rPr lang="en-US" sz="1500" b="0" dirty="0" smtClean="0"/>
              <a:t>NLR testing</a:t>
            </a:r>
            <a:r>
              <a:rPr lang="en-US" sz="1500" b="0" dirty="0"/>
              <a:t>. This issue was identified during ongoing </a:t>
            </a:r>
            <a:r>
              <a:rPr lang="en-US" sz="1500" b="0" dirty="0" smtClean="0"/>
              <a:t>NLR </a:t>
            </a:r>
            <a:r>
              <a:rPr lang="en-US" sz="1500" b="0" dirty="0"/>
              <a:t>research funded by ARP and managed by </a:t>
            </a:r>
            <a:r>
              <a:rPr lang="en-US" sz="1500" b="0" dirty="0" smtClean="0"/>
              <a:t>AEE to update the Sound </a:t>
            </a:r>
            <a:r>
              <a:rPr lang="en-US" sz="1500" b="0" dirty="0"/>
              <a:t>Insulation </a:t>
            </a:r>
            <a:r>
              <a:rPr lang="en-US" sz="1500" b="0" dirty="0" smtClean="0"/>
              <a:t>AC.</a:t>
            </a:r>
            <a:r>
              <a:rPr lang="en-US" sz="1500" b="0" dirty="0"/>
              <a:t>  </a:t>
            </a:r>
          </a:p>
          <a:p>
            <a:pPr lvl="1">
              <a:spcAft>
                <a:spcPts val="300"/>
              </a:spcAft>
              <a:defRPr/>
            </a:pPr>
            <a:r>
              <a:rPr lang="en-US" sz="1500" dirty="0"/>
              <a:t>Note:  Existing sound insulation (eligibility) work on NLR research and 65db noise level research are sufficient, progressing nicely, and are not in funding jeopardy.  However, as noted above, fixed decibel adjustment values in the current testing standard came into question during </a:t>
            </a:r>
            <a:r>
              <a:rPr lang="en-US" sz="1500" dirty="0" smtClean="0"/>
              <a:t>the NLR </a:t>
            </a:r>
            <a:r>
              <a:rPr lang="en-US" sz="1500" dirty="0"/>
              <a:t>research.</a:t>
            </a:r>
          </a:p>
          <a:p>
            <a:pPr>
              <a:spcAft>
                <a:spcPts val="300"/>
              </a:spcAft>
              <a:defRPr/>
            </a:pPr>
            <a:r>
              <a:rPr lang="en-US" sz="1500" u="sng" dirty="0" smtClean="0"/>
              <a:t>Deliverable</a:t>
            </a:r>
            <a:r>
              <a:rPr lang="en-US" sz="1500" dirty="0"/>
              <a:t>:  </a:t>
            </a:r>
          </a:p>
          <a:p>
            <a:pPr lvl="1">
              <a:spcAft>
                <a:spcPts val="300"/>
              </a:spcAft>
              <a:defRPr/>
            </a:pPr>
            <a:r>
              <a:rPr lang="en-US" sz="1500" dirty="0"/>
              <a:t>Research, analysis, and validation of fixed decibel adjustment values for testing residential sound insulation around airports. </a:t>
            </a:r>
          </a:p>
          <a:p>
            <a:pPr>
              <a:spcAft>
                <a:spcPts val="300"/>
              </a:spcAft>
              <a:defRPr/>
            </a:pPr>
            <a:r>
              <a:rPr lang="en-US" sz="1500" u="sng" dirty="0"/>
              <a:t>Benefits to Airports:</a:t>
            </a:r>
            <a:r>
              <a:rPr lang="en-US" sz="1500" dirty="0"/>
              <a:t>  </a:t>
            </a:r>
            <a:r>
              <a:rPr lang="en-US" sz="1500" b="0" dirty="0"/>
              <a:t>This research will enhance the effectiveness of residential sound insulation, the public’s confidence in the testing program, and can be used as a basis to revise ASTM standards.</a:t>
            </a:r>
          </a:p>
          <a:p>
            <a:pPr marL="341886" lvl="1" indent="-341886">
              <a:spcAft>
                <a:spcPts val="300"/>
              </a:spcAft>
              <a:buChar char="•"/>
              <a:defRPr/>
            </a:pPr>
            <a:endParaRPr lang="en-US" sz="1500" b="1" u="sng" dirty="0">
              <a:ea typeface="+mn-ea"/>
              <a:cs typeface="+mn-cs"/>
            </a:endParaRPr>
          </a:p>
          <a:p>
            <a:pPr lvl="1">
              <a:spcAft>
                <a:spcPts val="300"/>
              </a:spcAft>
              <a:defRPr/>
            </a:pPr>
            <a:endParaRPr lang="en-US" sz="1200" dirty="0"/>
          </a:p>
          <a:p>
            <a:pPr lvl="1">
              <a:defRPr/>
            </a:pPr>
            <a:endParaRPr lang="en-US" sz="1200" dirty="0"/>
          </a:p>
          <a:p>
            <a:pPr>
              <a:defRPr/>
            </a:pPr>
            <a:endParaRPr lang="en-US" sz="1700" dirty="0"/>
          </a:p>
        </p:txBody>
      </p:sp>
      <p:sp>
        <p:nvSpPr>
          <p:cNvPr id="6" name="Slide Number Placeholder 6"/>
          <p:cNvSpPr txBox="1">
            <a:spLocks/>
          </p:cNvSpPr>
          <p:nvPr/>
        </p:nvSpPr>
        <p:spPr bwMode="auto">
          <a:xfrm>
            <a:off x="6705600" y="6226629"/>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10</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1776546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8534400" cy="1143000"/>
          </a:xfrm>
        </p:spPr>
        <p:txBody>
          <a:bodyPr/>
          <a:lstStyle/>
          <a:p>
            <a:pPr eaLnBrk="1" hangingPunct="1"/>
            <a:r>
              <a:rPr lang="en-US" altLang="en-US" sz="3100" dirty="0"/>
              <a:t>Noise Dispersion with Equivalent Lateral Spacing Operations (ELSO) PBN Departures</a:t>
            </a:r>
          </a:p>
        </p:txBody>
      </p:sp>
      <p:sp>
        <p:nvSpPr>
          <p:cNvPr id="3" name="Content Placeholder 2"/>
          <p:cNvSpPr>
            <a:spLocks noGrp="1"/>
          </p:cNvSpPr>
          <p:nvPr>
            <p:ph idx="1"/>
          </p:nvPr>
        </p:nvSpPr>
        <p:spPr>
          <a:xfrm>
            <a:off x="152400" y="1447800"/>
            <a:ext cx="8686800" cy="4343401"/>
          </a:xfrm>
        </p:spPr>
        <p:txBody>
          <a:bodyPr rtlCol="0">
            <a:noAutofit/>
          </a:bodyPr>
          <a:lstStyle/>
          <a:p>
            <a:pPr>
              <a:defRPr/>
            </a:pPr>
            <a:r>
              <a:rPr lang="en-US" sz="1500" u="sng" dirty="0"/>
              <a:t>Issue:</a:t>
            </a:r>
            <a:r>
              <a:rPr lang="en-US" sz="1500" dirty="0"/>
              <a:t> </a:t>
            </a:r>
            <a:r>
              <a:rPr lang="en-US" sz="1500" b="0" dirty="0"/>
              <a:t>PBN implementation at airports can result in heightened community noise concerns, as aircraft overflights are concentrated along specific points on the ground.  Prior to PBN, there was more dispersion about the flight track.  </a:t>
            </a:r>
            <a:r>
              <a:rPr lang="en-US" sz="1500" b="0" dirty="0" smtClean="0"/>
              <a:t>Research </a:t>
            </a:r>
            <a:r>
              <a:rPr lang="en-US" sz="1500" b="0" dirty="0"/>
              <a:t>is needed to better inform conceptual procedure layout.  Instead of dispersion around one heading, multiple PBN tracks can be used to ameliorate noise focusing from departures</a:t>
            </a:r>
            <a:r>
              <a:rPr lang="en-US" sz="1500" b="0" dirty="0" smtClean="0"/>
              <a:t>.</a:t>
            </a:r>
            <a:endParaRPr lang="en-US" sz="1500" dirty="0"/>
          </a:p>
          <a:p>
            <a:pPr>
              <a:defRPr/>
            </a:pPr>
            <a:r>
              <a:rPr lang="en-US" sz="1500" u="sng" dirty="0"/>
              <a:t>Deliverable:</a:t>
            </a:r>
            <a:endParaRPr lang="en-US" sz="1500" dirty="0"/>
          </a:p>
          <a:p>
            <a:pPr lvl="1">
              <a:defRPr/>
            </a:pPr>
            <a:r>
              <a:rPr lang="en-US" sz="1500" dirty="0"/>
              <a:t>Identify the minimum divergent heading needed between two PBN departure </a:t>
            </a:r>
            <a:r>
              <a:rPr lang="en-US" sz="1500" dirty="0" smtClean="0"/>
              <a:t>tracks that </a:t>
            </a:r>
            <a:r>
              <a:rPr lang="en-US" sz="1500" dirty="0"/>
              <a:t>can provide a quantifiable reduction in community noise perceptions on the ground.  </a:t>
            </a:r>
            <a:r>
              <a:rPr lang="en-US" sz="1500" dirty="0" smtClean="0"/>
              <a:t>Quantify </a:t>
            </a:r>
            <a:r>
              <a:rPr lang="en-US" sz="1500" dirty="0"/>
              <a:t>using multiple headings (1-15 degrees) and variable distances from the airport out to 15 nautical miles. Evaluate changes in fuel burn and emissions to quantify tradeoffs of these considerations with noise.  </a:t>
            </a:r>
          </a:p>
          <a:p>
            <a:pPr lvl="1">
              <a:defRPr/>
            </a:pPr>
            <a:r>
              <a:rPr lang="en-US" sz="1500" dirty="0"/>
              <a:t>Provide results for use by airports and FAA staff during ELSO implementation activities with updated planning guidance.  </a:t>
            </a:r>
            <a:r>
              <a:rPr lang="en-US" sz="1500" dirty="0" smtClean="0"/>
              <a:t>Evaluate potential of </a:t>
            </a:r>
            <a:r>
              <a:rPr lang="en-US" sz="1500" dirty="0"/>
              <a:t>divergent headings between 1-degree and 9-degrees.  </a:t>
            </a:r>
            <a:endParaRPr lang="en-US" sz="1500" dirty="0" smtClean="0"/>
          </a:p>
          <a:p>
            <a:pPr>
              <a:buFont typeface="Arial" panose="020B0604020202020204" pitchFamily="34" charset="0"/>
              <a:buChar char="•"/>
              <a:defRPr/>
            </a:pPr>
            <a:r>
              <a:rPr lang="en-US" sz="1500" u="sng" dirty="0"/>
              <a:t>Benefits to Airports:</a:t>
            </a:r>
            <a:r>
              <a:rPr lang="en-US" sz="1500" b="0" dirty="0"/>
              <a:t>  The noise data will provide an additional tool for airport operators to evaluate  acceptable headings/tracks during the conceptual procedure layout in PBN work groups and could provide additional alternatives at locations with noise sensitive areas, </a:t>
            </a:r>
            <a:r>
              <a:rPr lang="en-US" sz="1500" b="0" dirty="0" smtClean="0"/>
              <a:t>and </a:t>
            </a:r>
            <a:r>
              <a:rPr lang="en-US" sz="1500" b="0" dirty="0"/>
              <a:t>airport Part 150 studies.</a:t>
            </a:r>
          </a:p>
        </p:txBody>
      </p:sp>
      <p:sp>
        <p:nvSpPr>
          <p:cNvPr id="5" name="Slide Number Placeholder 6"/>
          <p:cNvSpPr txBox="1">
            <a:spLocks/>
          </p:cNvSpPr>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11</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2782934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0"/>
            <a:ext cx="8763000" cy="990600"/>
          </a:xfrm>
        </p:spPr>
        <p:txBody>
          <a:bodyPr/>
          <a:lstStyle/>
          <a:p>
            <a:r>
              <a:rPr lang="en-US" altLang="en-US" sz="3200" dirty="0"/>
              <a:t>Develop Air Quality Screening Criteria for Airport Actions</a:t>
            </a:r>
          </a:p>
        </p:txBody>
      </p:sp>
      <p:sp>
        <p:nvSpPr>
          <p:cNvPr id="5" name="Content Placeholder 2"/>
          <p:cNvSpPr>
            <a:spLocks noGrp="1"/>
          </p:cNvSpPr>
          <p:nvPr>
            <p:ph idx="1"/>
          </p:nvPr>
        </p:nvSpPr>
        <p:spPr>
          <a:xfrm>
            <a:off x="152400" y="990600"/>
            <a:ext cx="8839200" cy="4800600"/>
          </a:xfrm>
        </p:spPr>
        <p:txBody>
          <a:bodyPr rtlCol="0">
            <a:noAutofit/>
          </a:bodyPr>
          <a:lstStyle/>
          <a:p>
            <a:pPr>
              <a:spcAft>
                <a:spcPts val="600"/>
              </a:spcAft>
              <a:defRPr/>
            </a:pPr>
            <a:r>
              <a:rPr lang="en-US" sz="1500" u="sng" dirty="0"/>
              <a:t>Issue:</a:t>
            </a:r>
            <a:r>
              <a:rPr lang="en-US" sz="1500" dirty="0"/>
              <a:t>  </a:t>
            </a:r>
            <a:r>
              <a:rPr lang="en-US" sz="1500" b="0" dirty="0"/>
              <a:t> The analysis of air quality impacts for airport improvements varies greatly by region, scale of project, applicable regulations, type of construction, etc.  With the implementation of </a:t>
            </a:r>
            <a:r>
              <a:rPr lang="en-US" sz="1500" b="0" dirty="0" smtClean="0"/>
              <a:t>AEDT 2b, </a:t>
            </a:r>
            <a:r>
              <a:rPr lang="en-US" sz="1500" b="0" dirty="0"/>
              <a:t>and changes to the FAA Air Quality Handbook, some of the prior methods and procedures regarding how to scope and implement airport air quality analyses to adequately comply with the Clean Air Act and the National Environmental Policy Act (NEPA) have become obsolete. There is an immediate need for new methods and procedures to screen, scope, and conduct air quality analyses for airport actions. There is a particular need for screening small </a:t>
            </a:r>
            <a:r>
              <a:rPr lang="en-US" sz="1500" b="0" dirty="0" smtClean="0"/>
              <a:t>and medium scale </a:t>
            </a:r>
            <a:r>
              <a:rPr lang="en-US" sz="1500" b="0" dirty="0"/>
              <a:t>airport projects for which the cost and time involved in </a:t>
            </a:r>
            <a:r>
              <a:rPr lang="en-US" sz="1500" b="0" dirty="0" smtClean="0"/>
              <a:t>use of AEDT </a:t>
            </a:r>
            <a:r>
              <a:rPr lang="en-US" sz="1500" b="0" dirty="0"/>
              <a:t>2b </a:t>
            </a:r>
            <a:r>
              <a:rPr lang="en-US" sz="1500" b="0" dirty="0" smtClean="0"/>
              <a:t>is </a:t>
            </a:r>
            <a:r>
              <a:rPr lang="en-US" sz="1500" b="0" dirty="0"/>
              <a:t>likely unwarranted. </a:t>
            </a:r>
            <a:endParaRPr lang="en-US" sz="1500" b="0" dirty="0" smtClean="0"/>
          </a:p>
          <a:p>
            <a:pPr>
              <a:spcAft>
                <a:spcPts val="600"/>
              </a:spcAft>
              <a:defRPr/>
            </a:pPr>
            <a:r>
              <a:rPr lang="en-US" sz="1500" u="sng" dirty="0" smtClean="0"/>
              <a:t>Deliverables</a:t>
            </a:r>
            <a:r>
              <a:rPr lang="en-US" sz="1500" dirty="0"/>
              <a:t>:  </a:t>
            </a:r>
          </a:p>
          <a:p>
            <a:pPr lvl="1">
              <a:defRPr/>
            </a:pPr>
            <a:r>
              <a:rPr lang="en-US" sz="1500" dirty="0"/>
              <a:t>Identify the spectrum of </a:t>
            </a:r>
            <a:r>
              <a:rPr lang="en-US" sz="1500" dirty="0" smtClean="0"/>
              <a:t>airport </a:t>
            </a:r>
            <a:r>
              <a:rPr lang="en-US" sz="1500" dirty="0"/>
              <a:t>air quality analyses, from common projects at small GA airports up to capacity expansions at major hubs. </a:t>
            </a:r>
          </a:p>
          <a:p>
            <a:pPr lvl="1">
              <a:defRPr/>
            </a:pPr>
            <a:r>
              <a:rPr lang="en-US" sz="1500" dirty="0"/>
              <a:t>Analyze relevant policies, including the FAA ‘presumed to conform’ list, </a:t>
            </a:r>
            <a:r>
              <a:rPr lang="en-US" sz="1500" i="1" dirty="0"/>
              <a:t>de minimis </a:t>
            </a:r>
            <a:r>
              <a:rPr lang="en-US" sz="1500" dirty="0"/>
              <a:t>thresholds, and other applicable </a:t>
            </a:r>
            <a:r>
              <a:rPr lang="en-US" sz="1500" dirty="0" smtClean="0"/>
              <a:t>regulations.  </a:t>
            </a:r>
            <a:endParaRPr lang="en-US" sz="1500" dirty="0"/>
          </a:p>
          <a:p>
            <a:pPr lvl="1">
              <a:defRPr/>
            </a:pPr>
            <a:r>
              <a:rPr lang="en-US" sz="1500" dirty="0"/>
              <a:t>Recommend new processes and/or methods of air quality analysis for airport projects that will ensure consistency and accuracy nationwide. </a:t>
            </a:r>
          </a:p>
          <a:p>
            <a:pPr lvl="1">
              <a:defRPr/>
            </a:pPr>
            <a:r>
              <a:rPr lang="en-US" sz="1500" dirty="0"/>
              <a:t>Provide the technical support documents that validate the procedures, and coordinate with EPA as necessary. </a:t>
            </a:r>
          </a:p>
          <a:p>
            <a:pPr>
              <a:spcAft>
                <a:spcPts val="600"/>
              </a:spcAft>
              <a:defRPr/>
            </a:pPr>
            <a:r>
              <a:rPr lang="en-US" sz="1500" u="sng" dirty="0"/>
              <a:t>Benefit to Airports:</a:t>
            </a:r>
            <a:r>
              <a:rPr lang="en-US" sz="1500" dirty="0"/>
              <a:t>  </a:t>
            </a:r>
            <a:r>
              <a:rPr lang="en-US" sz="1500" b="0" dirty="0" smtClean="0"/>
              <a:t>New </a:t>
            </a:r>
            <a:r>
              <a:rPr lang="en-US" sz="1500" b="0" dirty="0"/>
              <a:t>air quality screening </a:t>
            </a:r>
            <a:r>
              <a:rPr lang="en-US" sz="1500" b="0" dirty="0" smtClean="0"/>
              <a:t>procedures </a:t>
            </a:r>
            <a:r>
              <a:rPr lang="en-US" sz="1500" b="0" dirty="0"/>
              <a:t>will help FAA staff and airport sponsors quickly identify the air quality </a:t>
            </a:r>
            <a:r>
              <a:rPr lang="en-US" sz="1500" b="0" dirty="0" smtClean="0"/>
              <a:t>requirements </a:t>
            </a:r>
            <a:r>
              <a:rPr lang="en-US" sz="1500" b="0" dirty="0"/>
              <a:t>of a proposed project located in an attainment area, facilitate </a:t>
            </a:r>
            <a:r>
              <a:rPr lang="en-US" sz="1500" b="0" dirty="0" smtClean="0"/>
              <a:t>development </a:t>
            </a:r>
            <a:r>
              <a:rPr lang="en-US" sz="1500" b="0" dirty="0"/>
              <a:t>and review, and streamline environmental analysis costs</a:t>
            </a:r>
            <a:r>
              <a:rPr lang="en-US" sz="1500" b="0" dirty="0" smtClean="0"/>
              <a:t>.</a:t>
            </a:r>
            <a:endParaRPr lang="en-US" sz="1500" b="0" dirty="0"/>
          </a:p>
        </p:txBody>
      </p:sp>
      <p:sp>
        <p:nvSpPr>
          <p:cNvPr id="6" name="Slide Number Placeholder 6"/>
          <p:cNvSpPr txBox="1">
            <a:spLocks/>
          </p:cNvSpPr>
          <p:nvPr/>
        </p:nvSpPr>
        <p:spPr bwMode="auto">
          <a:xfrm>
            <a:off x="6629400" y="621475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12</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176652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0"/>
            <a:ext cx="8458200" cy="1143000"/>
          </a:xfrm>
        </p:spPr>
        <p:txBody>
          <a:bodyPr/>
          <a:lstStyle/>
          <a:p>
            <a:r>
              <a:rPr lang="en-US" altLang="en-US" sz="3200" dirty="0"/>
              <a:t>Review of Airport Guidance for Climate Adaptation and Resiliency</a:t>
            </a:r>
          </a:p>
        </p:txBody>
      </p:sp>
      <p:sp>
        <p:nvSpPr>
          <p:cNvPr id="5" name="Content Placeholder 2"/>
          <p:cNvSpPr>
            <a:spLocks noGrp="1"/>
          </p:cNvSpPr>
          <p:nvPr>
            <p:ph idx="1"/>
          </p:nvPr>
        </p:nvSpPr>
        <p:spPr>
          <a:xfrm>
            <a:off x="152400" y="1143000"/>
            <a:ext cx="8763000" cy="4495800"/>
          </a:xfrm>
        </p:spPr>
        <p:txBody>
          <a:bodyPr rtlCol="0">
            <a:noAutofit/>
          </a:bodyPr>
          <a:lstStyle/>
          <a:p>
            <a:pPr>
              <a:spcAft>
                <a:spcPts val="600"/>
              </a:spcAft>
              <a:defRPr/>
            </a:pPr>
            <a:r>
              <a:rPr lang="en-US" sz="1500" u="sng" dirty="0"/>
              <a:t>Issue:</a:t>
            </a:r>
            <a:r>
              <a:rPr lang="en-US" sz="1500" dirty="0"/>
              <a:t>  </a:t>
            </a:r>
            <a:r>
              <a:rPr lang="en-US" sz="1500" b="0" dirty="0"/>
              <a:t>Executive Orders on the impacts of climate change underscore that resiliency is a priority that should be integrated into federal programs. </a:t>
            </a:r>
            <a:r>
              <a:rPr lang="en-US" sz="1500" b="0" dirty="0" smtClean="0"/>
              <a:t>Consideration </a:t>
            </a:r>
            <a:r>
              <a:rPr lang="en-US" sz="1500" b="0" dirty="0"/>
              <a:t>of climate changes and future conditions is already built into several ARP programs.  However, many questions remain about airports and climate change </a:t>
            </a:r>
            <a:r>
              <a:rPr lang="en-US" sz="1500" b="0" dirty="0" smtClean="0"/>
              <a:t>effects. </a:t>
            </a:r>
          </a:p>
          <a:p>
            <a:pPr>
              <a:spcAft>
                <a:spcPts val="600"/>
              </a:spcAft>
              <a:defRPr/>
            </a:pPr>
            <a:r>
              <a:rPr lang="en-US" sz="1500" b="0" dirty="0"/>
              <a:t>The goal of this research is to identify the various ways that FAA’s role in maintaining airport safety and sustainability can be used to enhance airport climate resiliency. </a:t>
            </a:r>
            <a:endParaRPr lang="en-US" sz="1500" b="0" dirty="0" smtClean="0"/>
          </a:p>
          <a:p>
            <a:pPr>
              <a:spcAft>
                <a:spcPts val="600"/>
              </a:spcAft>
              <a:defRPr/>
            </a:pPr>
            <a:r>
              <a:rPr lang="en-US" sz="1500" u="sng" dirty="0" smtClean="0"/>
              <a:t>Deliverables</a:t>
            </a:r>
            <a:r>
              <a:rPr lang="en-US" sz="1500" dirty="0"/>
              <a:t>:  </a:t>
            </a:r>
          </a:p>
          <a:p>
            <a:pPr lvl="1">
              <a:defRPr/>
            </a:pPr>
            <a:r>
              <a:rPr lang="en-US" sz="1500" dirty="0" smtClean="0"/>
              <a:t>Compare </a:t>
            </a:r>
            <a:r>
              <a:rPr lang="en-US" sz="1500" dirty="0"/>
              <a:t>airport locations and possible impacts to airports, and consider future needs to ensure resiliency.</a:t>
            </a:r>
          </a:p>
          <a:p>
            <a:pPr lvl="1">
              <a:defRPr/>
            </a:pPr>
            <a:r>
              <a:rPr lang="en-US" sz="1500" dirty="0" smtClean="0"/>
              <a:t>Place </a:t>
            </a:r>
            <a:r>
              <a:rPr lang="en-US" sz="1500" dirty="0"/>
              <a:t>the findings into the context of FAA Airport programs - including engineering, safety, planning, financial support, and compliance.  </a:t>
            </a:r>
          </a:p>
          <a:p>
            <a:pPr lvl="1">
              <a:defRPr/>
            </a:pPr>
            <a:r>
              <a:rPr lang="en-US" sz="1500" dirty="0" smtClean="0"/>
              <a:t>Identify </a:t>
            </a:r>
            <a:r>
              <a:rPr lang="en-US" sz="1500" dirty="0"/>
              <a:t>updates to programs, Orders, Advisory Circulars, and program guidance, or recommend follow up research, that will facilitate FAA’s role in ensuring airport climate resilience. </a:t>
            </a:r>
          </a:p>
          <a:p>
            <a:pPr>
              <a:buFont typeface="Arial" panose="020B0604020202020204" pitchFamily="34" charset="0"/>
              <a:buChar char="•"/>
              <a:defRPr/>
            </a:pPr>
            <a:r>
              <a:rPr lang="en-US" sz="1500" u="sng" dirty="0" smtClean="0"/>
              <a:t>Benefit </a:t>
            </a:r>
            <a:r>
              <a:rPr lang="en-US" sz="1500" u="sng" dirty="0"/>
              <a:t>to Airports</a:t>
            </a:r>
            <a:r>
              <a:rPr lang="en-US" sz="1500" dirty="0"/>
              <a:t>:   </a:t>
            </a:r>
            <a:r>
              <a:rPr lang="en-US" sz="1500" b="0" dirty="0"/>
              <a:t>Even </a:t>
            </a:r>
            <a:r>
              <a:rPr lang="en-US" sz="1500" b="0" dirty="0" smtClean="0"/>
              <a:t>the temporary </a:t>
            </a:r>
            <a:r>
              <a:rPr lang="en-US" sz="1500" b="0" dirty="0"/>
              <a:t>closure of a runway can have large economic impacts for the sponsor, and send delays across a wide area of the country. </a:t>
            </a:r>
            <a:r>
              <a:rPr lang="en-US" sz="1500" b="0" dirty="0" smtClean="0"/>
              <a:t> Enhanced resiliency </a:t>
            </a:r>
            <a:r>
              <a:rPr lang="en-US" sz="1500" b="0" dirty="0"/>
              <a:t>will provide </a:t>
            </a:r>
            <a:r>
              <a:rPr lang="en-US" sz="1500" b="0" dirty="0" smtClean="0"/>
              <a:t>better </a:t>
            </a:r>
            <a:r>
              <a:rPr lang="en-US" sz="1500" b="0" dirty="0"/>
              <a:t>continuity of operations and </a:t>
            </a:r>
            <a:r>
              <a:rPr lang="en-US" sz="1500" b="0" dirty="0" smtClean="0"/>
              <a:t>system </a:t>
            </a:r>
            <a:r>
              <a:rPr lang="en-US" sz="1500" b="0" dirty="0"/>
              <a:t>efficiency </a:t>
            </a:r>
            <a:r>
              <a:rPr lang="en-US" sz="1500" b="0" dirty="0" smtClean="0"/>
              <a:t>by anticipating and avoiding disruptions.</a:t>
            </a:r>
            <a:endParaRPr lang="en-US" sz="1500" b="0" dirty="0"/>
          </a:p>
        </p:txBody>
      </p:sp>
      <p:sp>
        <p:nvSpPr>
          <p:cNvPr id="6" name="Slide Number Placeholder 6"/>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13</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3363052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76200"/>
            <a:ext cx="8534400" cy="990600"/>
          </a:xfrm>
        </p:spPr>
        <p:txBody>
          <a:bodyPr/>
          <a:lstStyle/>
          <a:p>
            <a:pPr eaLnBrk="1" hangingPunct="1"/>
            <a:r>
              <a:rPr lang="en-US" altLang="en-US" sz="3200" dirty="0"/>
              <a:t>Research on Airport Environmental Concerns and Mitigation Measures</a:t>
            </a:r>
          </a:p>
        </p:txBody>
      </p:sp>
      <p:sp>
        <p:nvSpPr>
          <p:cNvPr id="3" name="Content Placeholder 2"/>
          <p:cNvSpPr>
            <a:spLocks noGrp="1"/>
          </p:cNvSpPr>
          <p:nvPr>
            <p:ph idx="1"/>
          </p:nvPr>
        </p:nvSpPr>
        <p:spPr>
          <a:xfrm>
            <a:off x="76200" y="1066800"/>
            <a:ext cx="8915400" cy="4800600"/>
          </a:xfrm>
        </p:spPr>
        <p:txBody>
          <a:bodyPr rtlCol="0">
            <a:noAutofit/>
          </a:bodyPr>
          <a:lstStyle/>
          <a:p>
            <a:pPr>
              <a:spcAft>
                <a:spcPts val="300"/>
              </a:spcAft>
              <a:defRPr/>
            </a:pPr>
            <a:r>
              <a:rPr lang="en-US" sz="1500" u="sng" dirty="0"/>
              <a:t>Issue</a:t>
            </a:r>
            <a:r>
              <a:rPr lang="en-US" sz="1500" dirty="0"/>
              <a:t>: </a:t>
            </a:r>
            <a:r>
              <a:rPr lang="en-US" sz="1500" b="0" dirty="0" smtClean="0"/>
              <a:t>Planning </a:t>
            </a:r>
            <a:r>
              <a:rPr lang="en-US" sz="1500" b="0" dirty="0"/>
              <a:t>and </a:t>
            </a:r>
            <a:r>
              <a:rPr lang="en-US" sz="1500" b="0" dirty="0" smtClean="0"/>
              <a:t>developing </a:t>
            </a:r>
            <a:r>
              <a:rPr lang="en-US" sz="1500" b="0" dirty="0"/>
              <a:t>the airport system while protecting and enhancing environmental resources is a fundamental responsibility of the FAA </a:t>
            </a:r>
            <a:r>
              <a:rPr lang="en-US" sz="1500" b="0" dirty="0" smtClean="0"/>
              <a:t>Office of Airports. A </a:t>
            </a:r>
            <a:r>
              <a:rPr lang="en-US" sz="1500" b="0" dirty="0"/>
              <a:t>commitment has been made to budget for research directed through the Airport Technology Research Program to improve the effectiveness and efficiency of ARP’s programs and guidance on both planning and environmental issues relating to airport development and operation. </a:t>
            </a:r>
            <a:endParaRPr lang="en-US" sz="1500" b="0" dirty="0" smtClean="0"/>
          </a:p>
          <a:p>
            <a:pPr>
              <a:spcAft>
                <a:spcPts val="300"/>
              </a:spcAft>
              <a:defRPr/>
            </a:pPr>
            <a:r>
              <a:rPr lang="en-US" sz="1500" b="0" dirty="0" smtClean="0"/>
              <a:t>To </a:t>
            </a:r>
            <a:r>
              <a:rPr lang="en-US" sz="1500" b="0" dirty="0"/>
              <a:t>derive the greatest benefit from this initiative it is important to develop </a:t>
            </a:r>
            <a:r>
              <a:rPr lang="en-US" sz="1500" b="0" dirty="0" smtClean="0"/>
              <a:t>an overarching plan synthesizing </a:t>
            </a:r>
            <a:r>
              <a:rPr lang="en-US" sz="1500" b="0" dirty="0"/>
              <a:t>the gaps in knowledge and guidance that are not </a:t>
            </a:r>
            <a:r>
              <a:rPr lang="en-US" sz="1500" b="0" dirty="0" smtClean="0"/>
              <a:t>being </a:t>
            </a:r>
            <a:r>
              <a:rPr lang="en-US" sz="1500" b="0" dirty="0"/>
              <a:t>addressed elsewhere. </a:t>
            </a:r>
            <a:r>
              <a:rPr lang="en-US" sz="1500" b="0" dirty="0" smtClean="0"/>
              <a:t>This task will </a:t>
            </a:r>
            <a:r>
              <a:rPr lang="en-US" sz="1500" b="0" dirty="0"/>
              <a:t>develop the rationale and needs to guide a research program </a:t>
            </a:r>
            <a:r>
              <a:rPr lang="en-US" sz="1500" b="0" dirty="0" smtClean="0"/>
              <a:t>through </a:t>
            </a:r>
            <a:r>
              <a:rPr lang="en-US" sz="1500" b="0" dirty="0"/>
              <a:t>the next 10 </a:t>
            </a:r>
            <a:r>
              <a:rPr lang="en-US" sz="1500" b="0" dirty="0" smtClean="0"/>
              <a:t>years.  </a:t>
            </a:r>
          </a:p>
          <a:p>
            <a:pPr>
              <a:spcAft>
                <a:spcPts val="300"/>
              </a:spcAft>
              <a:defRPr/>
            </a:pPr>
            <a:r>
              <a:rPr lang="en-US" sz="1500" u="sng" dirty="0" smtClean="0"/>
              <a:t>Deliverables</a:t>
            </a:r>
            <a:r>
              <a:rPr lang="en-US" sz="1500" dirty="0"/>
              <a:t>:</a:t>
            </a:r>
          </a:p>
          <a:p>
            <a:pPr lvl="1">
              <a:defRPr/>
            </a:pPr>
            <a:r>
              <a:rPr lang="en-US" sz="1500" dirty="0" smtClean="0"/>
              <a:t>Through workshops, brainstorming, or other means, </a:t>
            </a:r>
            <a:r>
              <a:rPr lang="en-US" sz="1500" dirty="0"/>
              <a:t>conduct a focused review of research on topics related to airport planning and environmental </a:t>
            </a:r>
            <a:r>
              <a:rPr lang="en-US" sz="1500" dirty="0" smtClean="0"/>
              <a:t>concerns.</a:t>
            </a:r>
          </a:p>
          <a:p>
            <a:pPr lvl="1">
              <a:defRPr/>
            </a:pPr>
            <a:r>
              <a:rPr lang="en-US" sz="1500" dirty="0" smtClean="0"/>
              <a:t>Coordinate with internal – AEE, AGC – and external – AAAE, </a:t>
            </a:r>
            <a:r>
              <a:rPr lang="en-US" sz="1500" dirty="0"/>
              <a:t>ACI, </a:t>
            </a:r>
            <a:r>
              <a:rPr lang="en-US" sz="1500" dirty="0" smtClean="0"/>
              <a:t>NASAO, and others – for input </a:t>
            </a:r>
            <a:r>
              <a:rPr lang="en-US" sz="1500" dirty="0"/>
              <a:t>on current and emerging </a:t>
            </a:r>
            <a:r>
              <a:rPr lang="en-US" sz="1500" dirty="0" smtClean="0"/>
              <a:t>issues affecting airport sustainability.</a:t>
            </a:r>
            <a:endParaRPr lang="en-US" sz="1500" dirty="0"/>
          </a:p>
          <a:p>
            <a:pPr lvl="1">
              <a:defRPr/>
            </a:pPr>
            <a:r>
              <a:rPr lang="en-US" sz="1500" dirty="0"/>
              <a:t>Provide a prioritized list of research recommendations.</a:t>
            </a:r>
          </a:p>
          <a:p>
            <a:pPr lvl="1">
              <a:defRPr/>
            </a:pPr>
            <a:r>
              <a:rPr lang="en-US" sz="1500" dirty="0" smtClean="0"/>
              <a:t>Develop criteria </a:t>
            </a:r>
            <a:r>
              <a:rPr lang="en-US" sz="1500" dirty="0"/>
              <a:t>for selecting </a:t>
            </a:r>
            <a:r>
              <a:rPr lang="en-US" sz="1500" dirty="0" smtClean="0"/>
              <a:t>future year topics </a:t>
            </a:r>
            <a:r>
              <a:rPr lang="en-US" sz="1500" dirty="0"/>
              <a:t>for ATR </a:t>
            </a:r>
            <a:r>
              <a:rPr lang="en-US" sz="1500" dirty="0" smtClean="0"/>
              <a:t>research.</a:t>
            </a:r>
            <a:endParaRPr lang="en-US" sz="1500" dirty="0"/>
          </a:p>
          <a:p>
            <a:pPr>
              <a:spcAft>
                <a:spcPts val="300"/>
              </a:spcAft>
              <a:defRPr/>
            </a:pPr>
            <a:r>
              <a:rPr lang="en-US" sz="1500" u="sng" dirty="0" smtClean="0"/>
              <a:t>Benefits </a:t>
            </a:r>
            <a:r>
              <a:rPr lang="en-US" sz="1500" u="sng" dirty="0"/>
              <a:t>to Airports</a:t>
            </a:r>
            <a:r>
              <a:rPr lang="en-US" sz="1500" dirty="0"/>
              <a:t>:  </a:t>
            </a:r>
            <a:r>
              <a:rPr lang="en-US" sz="1500" b="0" dirty="0" smtClean="0"/>
              <a:t>Draw </a:t>
            </a:r>
            <a:r>
              <a:rPr lang="en-US" sz="1500" b="0" dirty="0"/>
              <a:t>from the collective experience of </a:t>
            </a:r>
            <a:r>
              <a:rPr lang="en-US" sz="1500" b="0" dirty="0" smtClean="0"/>
              <a:t>FAA and industry </a:t>
            </a:r>
            <a:r>
              <a:rPr lang="en-US" sz="1500" b="0" dirty="0"/>
              <a:t>specialists </a:t>
            </a:r>
            <a:r>
              <a:rPr lang="en-US" sz="1500" b="0" dirty="0" smtClean="0"/>
              <a:t>to </a:t>
            </a:r>
            <a:r>
              <a:rPr lang="en-US" sz="1500" b="0" dirty="0"/>
              <a:t>deliver </a:t>
            </a:r>
            <a:r>
              <a:rPr lang="en-US" sz="1500" b="0" dirty="0" smtClean="0"/>
              <a:t>an effective research program </a:t>
            </a:r>
            <a:r>
              <a:rPr lang="en-US" sz="1500" b="0" dirty="0"/>
              <a:t>that will Informs a sustainable, smart growth strategy for US </a:t>
            </a:r>
            <a:r>
              <a:rPr lang="en-US" sz="1500" b="0" dirty="0" smtClean="0"/>
              <a:t>airports, incorporate technology </a:t>
            </a:r>
            <a:r>
              <a:rPr lang="en-US" sz="1500" b="0" dirty="0"/>
              <a:t>and data </a:t>
            </a:r>
            <a:r>
              <a:rPr lang="en-US" sz="1500" b="0" dirty="0" smtClean="0"/>
              <a:t>into airport development, and prioritize </a:t>
            </a:r>
            <a:r>
              <a:rPr lang="en-US" sz="1500" b="0" dirty="0"/>
              <a:t>practical research with </a:t>
            </a:r>
            <a:r>
              <a:rPr lang="en-US" sz="1500" b="0" dirty="0" smtClean="0"/>
              <a:t>results </a:t>
            </a:r>
            <a:r>
              <a:rPr lang="en-US" sz="1500" b="0" dirty="0"/>
              <a:t>that can be of direct use to the </a:t>
            </a:r>
            <a:r>
              <a:rPr lang="en-US" sz="1500" b="0" dirty="0" smtClean="0"/>
              <a:t>industry.  </a:t>
            </a:r>
            <a:endParaRPr lang="en-US" sz="1500" b="0" dirty="0">
              <a:latin typeface="+mj-lt"/>
            </a:endParaRPr>
          </a:p>
          <a:p>
            <a:pPr lvl="1">
              <a:spcAft>
                <a:spcPts val="300"/>
              </a:spcAft>
              <a:defRPr/>
            </a:pPr>
            <a:endParaRPr lang="en-US" sz="1200" dirty="0"/>
          </a:p>
          <a:p>
            <a:pPr lvl="1">
              <a:defRPr/>
            </a:pPr>
            <a:endParaRPr lang="en-US" sz="1200" dirty="0"/>
          </a:p>
          <a:p>
            <a:pPr>
              <a:defRPr/>
            </a:pPr>
            <a:endParaRPr lang="en-US" sz="1200" dirty="0"/>
          </a:p>
        </p:txBody>
      </p:sp>
      <p:sp>
        <p:nvSpPr>
          <p:cNvPr id="5" name="Slide Number Placeholder 6"/>
          <p:cNvSpPr txBox="1">
            <a:spLocks/>
          </p:cNvSpPr>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14</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472902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8316" y="120041"/>
            <a:ext cx="893105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2" tIns="45610" rIns="91232" bIns="45610" numCol="1" anchor="ctr" anchorCtr="0" compatLnSpc="1">
            <a:prstTxWarp prst="textNoShape">
              <a:avLst/>
            </a:prstTxWarp>
          </a:bodyPr>
          <a:lst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352" algn="l" rtl="0" fontAlgn="base">
              <a:spcBef>
                <a:spcPct val="0"/>
              </a:spcBef>
              <a:spcAft>
                <a:spcPct val="0"/>
              </a:spcAft>
              <a:defRPr sz="6500" b="1">
                <a:solidFill>
                  <a:srgbClr val="1D2F68"/>
                </a:solidFill>
                <a:latin typeface="Arial" charset="0"/>
              </a:defRPr>
            </a:lvl6pPr>
            <a:lvl7pPr marL="1486697" algn="l" rtl="0" fontAlgn="base">
              <a:spcBef>
                <a:spcPct val="0"/>
              </a:spcBef>
              <a:spcAft>
                <a:spcPct val="0"/>
              </a:spcAft>
              <a:defRPr sz="6500" b="1">
                <a:solidFill>
                  <a:srgbClr val="1D2F68"/>
                </a:solidFill>
                <a:latin typeface="Arial" charset="0"/>
              </a:defRPr>
            </a:lvl7pPr>
            <a:lvl8pPr marL="2230045" algn="l" rtl="0" fontAlgn="base">
              <a:spcBef>
                <a:spcPct val="0"/>
              </a:spcBef>
              <a:spcAft>
                <a:spcPct val="0"/>
              </a:spcAft>
              <a:defRPr sz="6500" b="1">
                <a:solidFill>
                  <a:srgbClr val="1D2F68"/>
                </a:solidFill>
                <a:latin typeface="Arial" charset="0"/>
              </a:defRPr>
            </a:lvl8pPr>
            <a:lvl9pPr marL="2973393" algn="l" rtl="0" fontAlgn="base">
              <a:spcBef>
                <a:spcPct val="0"/>
              </a:spcBef>
              <a:spcAft>
                <a:spcPct val="0"/>
              </a:spcAft>
              <a:defRPr sz="6500" b="1">
                <a:solidFill>
                  <a:srgbClr val="1D2F68"/>
                </a:solidFill>
                <a:latin typeface="Arial" charset="0"/>
              </a:defRPr>
            </a:lvl9pPr>
          </a:lstStyle>
          <a:p>
            <a:pPr defTabSz="561102">
              <a:buClrTx/>
              <a:buSzTx/>
            </a:pPr>
            <a:r>
              <a:rPr lang="en-US" sz="2900" dirty="0"/>
              <a:t>Airport Environmental Research Topic Areas FY17+</a:t>
            </a:r>
            <a:endParaRPr lang="en-US" kern="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1" t="10523" r="781" b="11917"/>
          <a:stretch/>
        </p:blipFill>
        <p:spPr bwMode="auto">
          <a:xfrm>
            <a:off x="174720" y="1066800"/>
            <a:ext cx="887550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6"/>
          <p:cNvSpPr txBox="1">
            <a:spLocks/>
          </p:cNvSpPr>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15</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112953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9729" y="919414"/>
            <a:ext cx="8615054" cy="3117505"/>
          </a:xfrm>
        </p:spPr>
        <p:txBody>
          <a:bodyPr/>
          <a:lstStyle/>
          <a:p>
            <a:r>
              <a:rPr lang="en-US" sz="2700" b="0" dirty="0"/>
              <a:t>Airport Environmental Research </a:t>
            </a:r>
          </a:p>
          <a:p>
            <a:pPr lvl="1"/>
            <a:r>
              <a:rPr lang="en-US" sz="2300" dirty="0"/>
              <a:t>Collaborative effort among ARP, AEE and Tech Center</a:t>
            </a:r>
          </a:p>
          <a:p>
            <a:pPr lvl="1"/>
            <a:r>
              <a:rPr lang="en-US" sz="2300" dirty="0"/>
              <a:t>Starting five projects this year with FY16 funds</a:t>
            </a:r>
          </a:p>
          <a:p>
            <a:pPr lvl="1"/>
            <a:r>
              <a:rPr lang="en-US" sz="2300" dirty="0"/>
              <a:t>Developing long term research plan</a:t>
            </a:r>
          </a:p>
          <a:p>
            <a:r>
              <a:rPr lang="en-US" sz="2700" b="0" dirty="0"/>
              <a:t>Important funding source to develop environmental solutions to help airports and surrounding communities</a:t>
            </a:r>
          </a:p>
        </p:txBody>
      </p:sp>
      <p:graphicFrame>
        <p:nvGraphicFramePr>
          <p:cNvPr id="6" name="Table 5"/>
          <p:cNvGraphicFramePr>
            <a:graphicFrameLocks noGrp="1"/>
          </p:cNvGraphicFramePr>
          <p:nvPr>
            <p:extLst>
              <p:ext uri="{D42A27DB-BD31-4B8C-83A1-F6EECF244321}">
                <p14:modId xmlns:p14="http://schemas.microsoft.com/office/powerpoint/2010/main" val="1934234303"/>
              </p:ext>
            </p:extLst>
          </p:nvPr>
        </p:nvGraphicFramePr>
        <p:xfrm>
          <a:off x="365170" y="4148164"/>
          <a:ext cx="8320108" cy="1808480"/>
        </p:xfrm>
        <a:graphic>
          <a:graphicData uri="http://schemas.openxmlformats.org/drawingml/2006/table">
            <a:tbl>
              <a:tblPr firstRow="1" bandRow="1">
                <a:tableStyleId>{21E4AEA4-8DFA-4A89-87EB-49C32662AFE0}</a:tableStyleId>
              </a:tblPr>
              <a:tblGrid>
                <a:gridCol w="2850691"/>
                <a:gridCol w="1823139"/>
                <a:gridCol w="1823139"/>
                <a:gridCol w="1823139"/>
              </a:tblGrid>
              <a:tr h="386080">
                <a:tc>
                  <a:txBody>
                    <a:bodyPr/>
                    <a:lstStyle/>
                    <a:p>
                      <a:pPr algn="ctr"/>
                      <a:endParaRPr lang="en-US" sz="1800" dirty="0"/>
                    </a:p>
                  </a:txBody>
                  <a:tcPr marL="53009" marR="53009" marT="30480" marB="30480"/>
                </a:tc>
                <a:tc>
                  <a:txBody>
                    <a:bodyPr/>
                    <a:lstStyle/>
                    <a:p>
                      <a:pPr algn="ctr"/>
                      <a:r>
                        <a:rPr lang="en-US" sz="1800" dirty="0" smtClean="0"/>
                        <a:t>FY16</a:t>
                      </a:r>
                      <a:endParaRPr lang="en-US" sz="1800" dirty="0"/>
                    </a:p>
                  </a:txBody>
                  <a:tcPr marL="53009" marR="53009" marT="30480" marB="30480"/>
                </a:tc>
                <a:tc>
                  <a:txBody>
                    <a:bodyPr/>
                    <a:lstStyle/>
                    <a:p>
                      <a:pPr algn="ctr"/>
                      <a:r>
                        <a:rPr lang="en-US" sz="1800" dirty="0" smtClean="0"/>
                        <a:t>FY17</a:t>
                      </a:r>
                      <a:endParaRPr lang="en-US" sz="1800" dirty="0"/>
                    </a:p>
                  </a:txBody>
                  <a:tcPr marL="53009" marR="53009" marT="30480" marB="30480"/>
                </a:tc>
                <a:tc>
                  <a:txBody>
                    <a:bodyPr/>
                    <a:lstStyle/>
                    <a:p>
                      <a:pPr algn="ctr"/>
                      <a:r>
                        <a:rPr lang="en-US" sz="1800" dirty="0" smtClean="0"/>
                        <a:t>FY18</a:t>
                      </a:r>
                      <a:endParaRPr lang="en-US" sz="1800" dirty="0"/>
                    </a:p>
                  </a:txBody>
                  <a:tcPr marL="53009" marR="53009" marT="30480" marB="30480"/>
                </a:tc>
              </a:tr>
              <a:tr h="711200">
                <a:tc>
                  <a:txBody>
                    <a:bodyPr/>
                    <a:lstStyle/>
                    <a:p>
                      <a:pPr algn="l"/>
                      <a:r>
                        <a:rPr lang="en-US" sz="1800" dirty="0" smtClean="0"/>
                        <a:t>Airport Environmental Research</a:t>
                      </a:r>
                      <a:endParaRPr lang="en-US" sz="1800" dirty="0"/>
                    </a:p>
                  </a:txBody>
                  <a:tcPr marL="53009" marR="53009" marT="30480" marB="30480"/>
                </a:tc>
                <a:tc>
                  <a:txBody>
                    <a:bodyPr/>
                    <a:lstStyle/>
                    <a:p>
                      <a:pPr algn="ctr"/>
                      <a:r>
                        <a:rPr lang="en-US" sz="1800" dirty="0" smtClean="0"/>
                        <a:t>$1.0M</a:t>
                      </a:r>
                      <a:endParaRPr lang="en-US" sz="1800" dirty="0"/>
                    </a:p>
                  </a:txBody>
                  <a:tcPr marL="53009" marR="53009" marT="30480" marB="30480"/>
                </a:tc>
                <a:tc>
                  <a:txBody>
                    <a:bodyPr/>
                    <a:lstStyle/>
                    <a:p>
                      <a:pPr algn="ctr"/>
                      <a:r>
                        <a:rPr lang="en-US" sz="1800" dirty="0" smtClean="0"/>
                        <a:t>$1.0M</a:t>
                      </a:r>
                      <a:endParaRPr lang="en-US" sz="1800" dirty="0"/>
                    </a:p>
                  </a:txBody>
                  <a:tcPr marL="53009" marR="53009" marT="30480" marB="30480"/>
                </a:tc>
                <a:tc>
                  <a:txBody>
                    <a:bodyPr/>
                    <a:lstStyle/>
                    <a:p>
                      <a:pPr algn="ctr"/>
                      <a:r>
                        <a:rPr lang="en-US" sz="1800" dirty="0" smtClean="0"/>
                        <a:t>$1.0M</a:t>
                      </a:r>
                      <a:r>
                        <a:rPr lang="en-US" sz="1800" baseline="0" dirty="0" smtClean="0"/>
                        <a:t> to $1.5M</a:t>
                      </a:r>
                      <a:endParaRPr lang="en-US" sz="1800" dirty="0"/>
                    </a:p>
                  </a:txBody>
                  <a:tcPr marL="53009" marR="53009" marT="30480" marB="30480"/>
                </a:tc>
              </a:tr>
              <a:tr h="711200">
                <a:tc>
                  <a:txBody>
                    <a:bodyPr/>
                    <a:lstStyle/>
                    <a:p>
                      <a:pPr algn="l"/>
                      <a:r>
                        <a:rPr lang="en-US" sz="1800" dirty="0" smtClean="0"/>
                        <a:t>Aircraft Noise</a:t>
                      </a:r>
                      <a:r>
                        <a:rPr lang="en-US" sz="1800" baseline="0" dirty="0" smtClean="0"/>
                        <a:t> Annoyance &amp; Sleep Research</a:t>
                      </a:r>
                      <a:endParaRPr lang="en-US" sz="1800" dirty="0"/>
                    </a:p>
                  </a:txBody>
                  <a:tcPr marL="53009" marR="53009" marT="30480" marB="30480"/>
                </a:tc>
                <a:tc>
                  <a:txBody>
                    <a:bodyPr/>
                    <a:lstStyle/>
                    <a:p>
                      <a:pPr algn="ctr"/>
                      <a:r>
                        <a:rPr lang="en-US" sz="1800" dirty="0" smtClean="0"/>
                        <a:t>$0.75M</a:t>
                      </a:r>
                      <a:endParaRPr lang="en-US" sz="1800" dirty="0"/>
                    </a:p>
                  </a:txBody>
                  <a:tcPr marL="53009" marR="53009" marT="30480" marB="30480"/>
                </a:tc>
                <a:tc>
                  <a:txBody>
                    <a:bodyPr/>
                    <a:lstStyle/>
                    <a:p>
                      <a:pPr algn="ctr"/>
                      <a:r>
                        <a:rPr lang="en-US" sz="1800" dirty="0" smtClean="0"/>
                        <a:t>$0.75M</a:t>
                      </a:r>
                      <a:endParaRPr lang="en-US" sz="1800" dirty="0"/>
                    </a:p>
                  </a:txBody>
                  <a:tcPr marL="53009" marR="53009" marT="30480" marB="30480"/>
                </a:tc>
                <a:tc>
                  <a:txBody>
                    <a:bodyPr/>
                    <a:lstStyle/>
                    <a:p>
                      <a:pPr algn="ctr"/>
                      <a:r>
                        <a:rPr lang="en-US" sz="1800" dirty="0" smtClean="0"/>
                        <a:t>$1.0M</a:t>
                      </a:r>
                      <a:endParaRPr lang="en-US" sz="1800" dirty="0"/>
                    </a:p>
                  </a:txBody>
                  <a:tcPr marL="53009" marR="53009" marT="30480" marB="30480"/>
                </a:tc>
              </a:tr>
            </a:tbl>
          </a:graphicData>
        </a:graphic>
      </p:graphicFrame>
      <p:sp>
        <p:nvSpPr>
          <p:cNvPr id="7" name="Slide Number Placeholder 6"/>
          <p:cNvSpPr txBox="1">
            <a:spLocks/>
          </p:cNvSpPr>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16</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1512682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57200" y="1066800"/>
            <a:ext cx="8229600" cy="532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4" tIns="45564" rIns="91144" bIns="45564">
            <a:spAutoFit/>
          </a:bodyPr>
          <a:lstStyle/>
          <a:p>
            <a:pPr defTabSz="912188" fontAlgn="auto">
              <a:lnSpc>
                <a:spcPts val="3000"/>
              </a:lnSpc>
              <a:spcBef>
                <a:spcPts val="2400"/>
              </a:spcBef>
              <a:spcAft>
                <a:spcPts val="0"/>
              </a:spcAft>
              <a:buClrTx/>
              <a:buSzTx/>
            </a:pPr>
            <a:r>
              <a:rPr lang="en-US" sz="3600" b="1" dirty="0" smtClean="0">
                <a:solidFill>
                  <a:srgbClr val="1D2F68"/>
                </a:solidFill>
                <a:latin typeface="+mj-lt"/>
                <a:ea typeface="+mj-ea"/>
                <a:cs typeface="+mj-cs"/>
              </a:rPr>
              <a:t>			</a:t>
            </a:r>
          </a:p>
          <a:p>
            <a:pPr algn="ctr" defTabSz="912188" fontAlgn="auto">
              <a:lnSpc>
                <a:spcPts val="3000"/>
              </a:lnSpc>
              <a:spcBef>
                <a:spcPts val="2400"/>
              </a:spcBef>
              <a:spcAft>
                <a:spcPts val="0"/>
              </a:spcAft>
              <a:buClrTx/>
              <a:buSzTx/>
            </a:pPr>
            <a:r>
              <a:rPr lang="en-US" sz="3600" b="1" dirty="0" smtClean="0">
                <a:solidFill>
                  <a:srgbClr val="1D2F68"/>
                </a:solidFill>
                <a:latin typeface="+mj-lt"/>
                <a:ea typeface="+mj-ea"/>
                <a:cs typeface="+mj-cs"/>
              </a:rPr>
              <a:t>Questions?</a:t>
            </a:r>
          </a:p>
          <a:p>
            <a:pPr defTabSz="912188" fontAlgn="auto">
              <a:lnSpc>
                <a:spcPts val="3000"/>
              </a:lnSpc>
              <a:spcBef>
                <a:spcPts val="2400"/>
              </a:spcBef>
              <a:spcAft>
                <a:spcPts val="0"/>
              </a:spcAft>
              <a:buClrTx/>
              <a:buSzTx/>
            </a:pPr>
            <a:endParaRPr lang="en-US" sz="3600" b="1" dirty="0" smtClean="0">
              <a:solidFill>
                <a:srgbClr val="1D2F68"/>
              </a:solidFill>
              <a:latin typeface="+mj-lt"/>
              <a:ea typeface="+mj-ea"/>
              <a:cs typeface="+mj-cs"/>
            </a:endParaRP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Ryan King			Tom Cuddy</a:t>
            </a: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ANG-E261			APP-400</a:t>
            </a:r>
          </a:p>
          <a:p>
            <a:pPr defTabSz="912188" fontAlgn="auto">
              <a:lnSpc>
                <a:spcPts val="3000"/>
              </a:lnSpc>
              <a:spcBef>
                <a:spcPts val="0"/>
              </a:spcBef>
              <a:spcAft>
                <a:spcPts val="0"/>
              </a:spcAft>
              <a:buClrTx/>
              <a:buSzTx/>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hlinkClick r:id="rId2"/>
              </a:rPr>
              <a:t>Ryan.King@faa.gov</a:t>
            </a: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hlinkClick r:id="rId3"/>
              </a:rPr>
              <a:t>Thomas.Cuddy@faa.gov</a:t>
            </a:r>
            <a:endParaRPr lang="en-US" dirty="0" smtClean="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endParaRPr lang="en-US" dirty="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Lauren Collins</a:t>
            </a:r>
          </a:p>
          <a:p>
            <a:pPr defTabSz="912188" fontAlgn="auto">
              <a:lnSpc>
                <a:spcPts val="3000"/>
              </a:lnSpc>
              <a:spcBef>
                <a:spcPts val="0"/>
              </a:spcBef>
              <a:spcAft>
                <a:spcPts val="0"/>
              </a:spcAft>
              <a:buClrTx/>
              <a:buSzTx/>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ANG-E261</a:t>
            </a:r>
          </a:p>
          <a:p>
            <a:pPr defTabSz="912188" fontAlgn="auto">
              <a:lnSpc>
                <a:spcPts val="3000"/>
              </a:lnSpc>
              <a:spcBef>
                <a:spcPts val="0"/>
              </a:spcBef>
              <a:spcAft>
                <a:spcPts val="0"/>
              </a:spcAft>
              <a:buClrTx/>
              <a:buSzTx/>
            </a:pPr>
            <a:r>
              <a:rPr lang="en-US">
                <a:solidFill>
                  <a:prstClr val="black"/>
                </a:solidFill>
                <a:latin typeface="Calibri" pitchFamily="34" charset="0"/>
                <a:cs typeface="Calibri" pitchFamily="34" charset="0"/>
              </a:rPr>
              <a:t>	</a:t>
            </a:r>
            <a:r>
              <a:rPr lang="en-US" smtClean="0">
                <a:solidFill>
                  <a:prstClr val="black"/>
                </a:solidFill>
                <a:latin typeface="Calibri" pitchFamily="34" charset="0"/>
                <a:cs typeface="Calibri" pitchFamily="34" charset="0"/>
                <a:hlinkClick r:id="rId4"/>
              </a:rPr>
              <a:t>Lauren.Collins@faa.gov</a:t>
            </a:r>
            <a:endParaRPr lang="en-US" smtClean="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endParaRPr lang="en-US" dirty="0" smtClean="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endParaRPr lang="en-US" dirty="0" smtClean="0">
              <a:solidFill>
                <a:prstClr val="black"/>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sz="3600" dirty="0" smtClean="0"/>
              <a:t>Airport </a:t>
            </a:r>
            <a:r>
              <a:rPr lang="en-US" sz="3600" dirty="0"/>
              <a:t>Environmental </a:t>
            </a:r>
            <a:r>
              <a:rPr lang="en-US" sz="3600" dirty="0" smtClean="0"/>
              <a:t>Research</a:t>
            </a:r>
            <a:endParaRPr lang="en-US" sz="3600" dirty="0"/>
          </a:p>
        </p:txBody>
      </p:sp>
      <p:sp>
        <p:nvSpPr>
          <p:cNvPr id="5" name="Slide Number Placeholder 6"/>
          <p:cNvSpPr txBox="1">
            <a:spLocks/>
          </p:cNvSpPr>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17</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271946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is </a:t>
            </a:r>
            <a:r>
              <a:rPr lang="en-US" altLang="en-US" dirty="0"/>
              <a:t>Airport Technology </a:t>
            </a:r>
            <a:r>
              <a:rPr lang="en-US" altLang="en-US" dirty="0" smtClean="0"/>
              <a:t>Research?</a:t>
            </a:r>
            <a:endParaRPr lang="en-US" dirty="0"/>
          </a:p>
        </p:txBody>
      </p:sp>
      <p:sp>
        <p:nvSpPr>
          <p:cNvPr id="5" name="Slide Number Placeholder 4"/>
          <p:cNvSpPr>
            <a:spLocks noGrp="1"/>
          </p:cNvSpPr>
          <p:nvPr>
            <p:ph type="sldNum" sz="quarter" idx="12"/>
          </p:nvPr>
        </p:nvSpPr>
        <p:spPr/>
        <p:txBody>
          <a:bodyPr/>
          <a:lstStyle/>
          <a:p>
            <a:fld id="{23C6E53D-4B84-4689-926C-6CFD754C0542}" type="slidenum">
              <a:rPr lang="en-US" altLang="en-US" smtClean="0"/>
              <a:pPr/>
              <a:t>2</a:t>
            </a:fld>
            <a:endParaRPr lang="en-US"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5" y="1190625"/>
            <a:ext cx="90201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bwMode="auto">
          <a:xfrm>
            <a:off x="0" y="4114800"/>
            <a:ext cx="9144000" cy="0"/>
          </a:xfrm>
          <a:prstGeom prst="line">
            <a:avLst/>
          </a:prstGeom>
          <a:noFill/>
          <a:ln w="222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bwMode="auto">
          <a:xfrm>
            <a:off x="38765" y="4394537"/>
            <a:ext cx="90201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42900" indent="-342900">
              <a:buFont typeface="Wingdings" panose="05000000000000000000" pitchFamily="2" charset="2"/>
              <a:buChar char="§"/>
            </a:pPr>
            <a:r>
              <a:rPr lang="en-US" sz="2200" b="1" dirty="0" smtClean="0">
                <a:solidFill>
                  <a:schemeClr val="accent2">
                    <a:lumMod val="75000"/>
                  </a:schemeClr>
                </a:solidFill>
                <a:latin typeface="+mn-lt"/>
              </a:rPr>
              <a:t>ATR uses AIP  funds</a:t>
            </a:r>
          </a:p>
          <a:p>
            <a:pPr marL="342900" indent="-342900">
              <a:buFont typeface="Wingdings" panose="05000000000000000000" pitchFamily="2" charset="2"/>
              <a:buChar char="§"/>
            </a:pPr>
            <a:r>
              <a:rPr lang="en-US" sz="2200" b="1" dirty="0" smtClean="0">
                <a:solidFill>
                  <a:schemeClr val="accent2">
                    <a:lumMod val="75000"/>
                  </a:schemeClr>
                </a:solidFill>
                <a:latin typeface="+mn-lt"/>
              </a:rPr>
              <a:t>ATR research is presented to the Airport REDAC Subcommittee</a:t>
            </a:r>
          </a:p>
          <a:p>
            <a:pPr marL="342900" indent="-342900">
              <a:buFont typeface="Wingdings" panose="05000000000000000000" pitchFamily="2" charset="2"/>
              <a:buChar char="§"/>
            </a:pPr>
            <a:r>
              <a:rPr lang="en-US" sz="2200" b="1" dirty="0" smtClean="0">
                <a:solidFill>
                  <a:schemeClr val="accent2">
                    <a:lumMod val="75000"/>
                  </a:schemeClr>
                </a:solidFill>
                <a:latin typeface="+mn-lt"/>
              </a:rPr>
              <a:t>ATR encompasses: Safety, Pavement &amp; Environmental </a:t>
            </a:r>
            <a:endParaRPr lang="en-US" sz="2200" b="1" dirty="0">
              <a:solidFill>
                <a:schemeClr val="accent2">
                  <a:lumMod val="75000"/>
                </a:schemeClr>
              </a:solidFill>
              <a:latin typeface="+mn-lt"/>
            </a:endParaRPr>
          </a:p>
        </p:txBody>
      </p:sp>
    </p:spTree>
    <p:extLst>
      <p:ext uri="{BB962C8B-B14F-4D97-AF65-F5344CB8AC3E}">
        <p14:creationId xmlns:p14="http://schemas.microsoft.com/office/powerpoint/2010/main" val="78280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7"/>
          <p:cNvSpPr>
            <a:spLocks noGrp="1" noChangeArrowheads="1"/>
          </p:cNvSpPr>
          <p:nvPr>
            <p:ph type="title"/>
          </p:nvPr>
        </p:nvSpPr>
        <p:spPr>
          <a:xfrm>
            <a:off x="228600" y="344488"/>
            <a:ext cx="8763000" cy="609600"/>
          </a:xfrm>
        </p:spPr>
        <p:txBody>
          <a:bodyPr/>
          <a:lstStyle/>
          <a:p>
            <a:pPr eaLnBrk="1" hangingPunct="1"/>
            <a:r>
              <a:rPr lang="en-US" altLang="en-US" dirty="0" smtClean="0"/>
              <a:t>Where </a:t>
            </a:r>
            <a:r>
              <a:rPr lang="en-US" altLang="en-US" dirty="0"/>
              <a:t>is Airport Technology R&amp;D?</a:t>
            </a:r>
          </a:p>
        </p:txBody>
      </p:sp>
      <p:sp>
        <p:nvSpPr>
          <p:cNvPr id="121865" name="Rectangle 9"/>
          <p:cNvSpPr>
            <a:spLocks noGrp="1" noChangeArrowheads="1"/>
          </p:cNvSpPr>
          <p:nvPr>
            <p:ph type="body" sz="half" idx="1"/>
          </p:nvPr>
        </p:nvSpPr>
        <p:spPr>
          <a:xfrm>
            <a:off x="6172200" y="3048000"/>
            <a:ext cx="4672012" cy="1885950"/>
          </a:xfrm>
          <a:extLst>
            <a:ext uri="{91240B29-F687-4F45-9708-019B960494DF}">
              <a14:hiddenLine xmlns:a14="http://schemas.microsoft.com/office/drawing/2010/main" w="9525">
                <a:solidFill>
                  <a:srgbClr val="1D2F68"/>
                </a:solidFill>
                <a:miter lim="800000"/>
                <a:headEnd/>
                <a:tailEnd/>
              </a14:hiddenLine>
            </a:ext>
          </a:extLst>
        </p:spPr>
        <p:txBody>
          <a:bodyPr/>
          <a:lstStyle/>
          <a:p>
            <a:pPr eaLnBrk="1" hangingPunct="1">
              <a:lnSpc>
                <a:spcPct val="90000"/>
              </a:lnSpc>
              <a:defRPr/>
            </a:pPr>
            <a:r>
              <a:rPr lang="en-US" sz="2000" dirty="0"/>
              <a:t>FAA William J. Hughes Technical Center </a:t>
            </a:r>
          </a:p>
          <a:p>
            <a:pPr marL="0" indent="0">
              <a:lnSpc>
                <a:spcPct val="90000"/>
              </a:lnSpc>
              <a:buNone/>
              <a:defRPr/>
            </a:pPr>
            <a:r>
              <a:rPr lang="en-US" sz="2000" dirty="0"/>
              <a:t>     </a:t>
            </a:r>
            <a:r>
              <a:rPr lang="en-US" sz="1800" dirty="0"/>
              <a:t>Airport Technology R&amp;D Branch</a:t>
            </a:r>
          </a:p>
          <a:p>
            <a:pPr marL="0" indent="0">
              <a:lnSpc>
                <a:spcPct val="90000"/>
              </a:lnSpc>
              <a:buNone/>
              <a:defRPr/>
            </a:pPr>
            <a:r>
              <a:rPr lang="en-US" sz="1800" i="1" dirty="0"/>
              <a:t>            </a:t>
            </a:r>
            <a:r>
              <a:rPr lang="en-US" sz="1600" b="0" i="1" dirty="0"/>
              <a:t>Dr. Michel Hovan, Manager</a:t>
            </a:r>
          </a:p>
          <a:p>
            <a:pPr lvl="1">
              <a:lnSpc>
                <a:spcPct val="90000"/>
              </a:lnSpc>
              <a:defRPr/>
            </a:pPr>
            <a:r>
              <a:rPr lang="en-US" sz="1800" b="1" dirty="0">
                <a:solidFill>
                  <a:srgbClr val="0000CC"/>
                </a:solidFill>
              </a:rPr>
              <a:t>Airport Safety R&amp;D Section</a:t>
            </a:r>
          </a:p>
          <a:p>
            <a:pPr lvl="2">
              <a:lnSpc>
                <a:spcPct val="90000"/>
              </a:lnSpc>
              <a:defRPr/>
            </a:pPr>
            <a:r>
              <a:rPr lang="en-US" sz="1600" i="1" dirty="0"/>
              <a:t>Jim Patterson, Manager</a:t>
            </a:r>
          </a:p>
          <a:p>
            <a:pPr lvl="2" eaLnBrk="1" hangingPunct="1">
              <a:lnSpc>
                <a:spcPct val="90000"/>
              </a:lnSpc>
              <a:defRPr/>
            </a:pPr>
            <a:endParaRPr lang="en-US" sz="1600" i="1" dirty="0">
              <a:effectLst>
                <a:outerShdw blurRad="38100" dist="38100" dir="2700000" algn="tl">
                  <a:srgbClr val="C0C0C0"/>
                </a:outerShdw>
              </a:effectLst>
            </a:endParaRPr>
          </a:p>
        </p:txBody>
      </p:sp>
      <p:sp>
        <p:nvSpPr>
          <p:cNvPr id="11266" name="Slide Number Placeholder 6"/>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1900" indent="-285344" eaLnBrk="0" hangingPunct="0">
              <a:defRPr sz="2400">
                <a:solidFill>
                  <a:schemeClr val="tx1"/>
                </a:solidFill>
                <a:latin typeface="Arial" charset="0"/>
              </a:defRPr>
            </a:lvl2pPr>
            <a:lvl3pPr marL="1141382" indent="-228278" eaLnBrk="0" hangingPunct="0">
              <a:defRPr sz="2400">
                <a:solidFill>
                  <a:schemeClr val="tx1"/>
                </a:solidFill>
                <a:latin typeface="Arial" charset="0"/>
              </a:defRPr>
            </a:lvl3pPr>
            <a:lvl4pPr marL="1597939" indent="-228278" eaLnBrk="0" hangingPunct="0">
              <a:defRPr sz="2400">
                <a:solidFill>
                  <a:schemeClr val="tx1"/>
                </a:solidFill>
                <a:latin typeface="Arial" charset="0"/>
              </a:defRPr>
            </a:lvl4pPr>
            <a:lvl5pPr marL="2054494" indent="-228278" eaLnBrk="0" hangingPunct="0">
              <a:defRPr sz="2400">
                <a:solidFill>
                  <a:schemeClr val="tx1"/>
                </a:solidFill>
                <a:latin typeface="Arial" charset="0"/>
              </a:defRPr>
            </a:lvl5pPr>
            <a:lvl6pPr marL="2511044" indent="-228278" algn="ctr" eaLnBrk="0" fontAlgn="base" hangingPunct="0">
              <a:spcBef>
                <a:spcPct val="50000"/>
              </a:spcBef>
              <a:spcAft>
                <a:spcPct val="0"/>
              </a:spcAft>
              <a:buChar char="•"/>
              <a:defRPr sz="2400">
                <a:solidFill>
                  <a:schemeClr val="tx1"/>
                </a:solidFill>
                <a:latin typeface="Arial" charset="0"/>
              </a:defRPr>
            </a:lvl6pPr>
            <a:lvl7pPr marL="2967600" indent="-228278" algn="ctr" eaLnBrk="0" fontAlgn="base" hangingPunct="0">
              <a:spcBef>
                <a:spcPct val="50000"/>
              </a:spcBef>
              <a:spcAft>
                <a:spcPct val="0"/>
              </a:spcAft>
              <a:buChar char="•"/>
              <a:defRPr sz="2400">
                <a:solidFill>
                  <a:schemeClr val="tx1"/>
                </a:solidFill>
                <a:latin typeface="Arial" charset="0"/>
              </a:defRPr>
            </a:lvl7pPr>
            <a:lvl8pPr marL="3424156" indent="-228278" algn="ctr" eaLnBrk="0" fontAlgn="base" hangingPunct="0">
              <a:spcBef>
                <a:spcPct val="50000"/>
              </a:spcBef>
              <a:spcAft>
                <a:spcPct val="0"/>
              </a:spcAft>
              <a:buChar char="•"/>
              <a:defRPr sz="2400">
                <a:solidFill>
                  <a:schemeClr val="tx1"/>
                </a:solidFill>
                <a:latin typeface="Arial" charset="0"/>
              </a:defRPr>
            </a:lvl8pPr>
            <a:lvl9pPr marL="3880707" indent="-228278" algn="ctr" eaLnBrk="0" fontAlgn="base" hangingPunct="0">
              <a:spcBef>
                <a:spcPct val="50000"/>
              </a:spcBef>
              <a:spcAft>
                <a:spcPct val="0"/>
              </a:spcAft>
              <a:buChar char="•"/>
              <a:defRPr sz="2400">
                <a:solidFill>
                  <a:schemeClr val="tx1"/>
                </a:solidFill>
                <a:latin typeface="Arial" charset="0"/>
              </a:defRPr>
            </a:lvl9pPr>
          </a:lstStyle>
          <a:p>
            <a:pPr eaLnBrk="1" hangingPunct="1"/>
            <a:fld id="{A9E0AC6F-4694-4E90-80C5-EEA41FEC31AB}" type="slidenum">
              <a:rPr lang="en-US" altLang="en-US" sz="1400">
                <a:solidFill>
                  <a:schemeClr val="bg1">
                    <a:lumMod val="65000"/>
                  </a:schemeClr>
                </a:solidFill>
                <a:latin typeface="Times New Roman" pitchFamily="18" charset="0"/>
              </a:rPr>
              <a:pPr eaLnBrk="1" hangingPunct="1"/>
              <a:t>3</a:t>
            </a:fld>
            <a:endParaRPr lang="en-US" altLang="en-US" sz="1400" dirty="0">
              <a:solidFill>
                <a:schemeClr val="bg1">
                  <a:lumMod val="65000"/>
                </a:schemeClr>
              </a:solidFill>
              <a:latin typeface="Times New Roman" pitchFamily="18" charset="0"/>
            </a:endParaRPr>
          </a:p>
        </p:txBody>
      </p:sp>
      <p:pic>
        <p:nvPicPr>
          <p:cNvPr id="1126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556" y="1009637"/>
            <a:ext cx="2674677" cy="49339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270" name="Picture 23" descr="N47_2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1295400"/>
            <a:ext cx="3476625" cy="243998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7 Tena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95800"/>
            <a:ext cx="5321595" cy="12000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2891541"/>
            <a:ext cx="1989665" cy="139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032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41005" y="457200"/>
            <a:ext cx="8472488" cy="609600"/>
          </a:xfrm>
        </p:spPr>
        <p:txBody>
          <a:bodyPr/>
          <a:lstStyle/>
          <a:p>
            <a:pPr eaLnBrk="1" hangingPunct="1">
              <a:defRPr/>
            </a:pPr>
            <a:r>
              <a:rPr lang="en-US" sz="3600" dirty="0" smtClean="0"/>
              <a:t>ATR Safety Research </a:t>
            </a:r>
            <a:r>
              <a:rPr lang="en-US" sz="3600" dirty="0"/>
              <a:t>Program Areas</a:t>
            </a:r>
            <a:br>
              <a:rPr lang="en-US" sz="3600" dirty="0"/>
            </a:br>
            <a:endParaRPr lang="en-US" sz="2000" dirty="0">
              <a:solidFill>
                <a:srgbClr val="CC0000"/>
              </a:solidFill>
            </a:endParaRPr>
          </a:p>
        </p:txBody>
      </p:sp>
      <p:sp>
        <p:nvSpPr>
          <p:cNvPr id="7172" name="Rectangle 5"/>
          <p:cNvSpPr>
            <a:spLocks noChangeArrowheads="1"/>
          </p:cNvSpPr>
          <p:nvPr/>
        </p:nvSpPr>
        <p:spPr bwMode="auto">
          <a:xfrm>
            <a:off x="228600" y="1174764"/>
            <a:ext cx="8839200" cy="476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lstStyle>
            <a:lvl1pPr marL="342900" indent="-342900" eaLnBrk="0" hangingPunct="0">
              <a:defRPr sz="2400">
                <a:solidFill>
                  <a:schemeClr val="bg1"/>
                </a:solidFill>
                <a:latin typeface="Times New Roman" pitchFamily="18" charset="0"/>
                <a:ea typeface="Lucida Sans Unicode" pitchFamily="34" charset="0"/>
                <a:cs typeface="Lucida Sans Unicode" pitchFamily="34" charset="0"/>
              </a:defRPr>
            </a:lvl1pPr>
            <a:lvl2pPr marL="571500" indent="-114300" eaLnBrk="0" hangingPunct="0">
              <a:defRPr sz="2400">
                <a:solidFill>
                  <a:schemeClr val="bg1"/>
                </a:solidFill>
                <a:latin typeface="Times New Roman" pitchFamily="18" charset="0"/>
                <a:ea typeface="Lucida Sans Unicode" pitchFamily="34" charset="0"/>
                <a:cs typeface="Lucida Sans Unicode" pitchFamily="34" charset="0"/>
              </a:defRPr>
            </a:lvl2pPr>
            <a:lvl3pPr marL="971550" indent="-285750" eaLnBrk="0" hangingPunct="0">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pPr eaLnBrk="1" hangingPunct="1">
              <a:spcBef>
                <a:spcPct val="20000"/>
              </a:spcBef>
              <a:buFont typeface="Arial" charset="0"/>
              <a:buChar char="•"/>
            </a:pPr>
            <a:r>
              <a:rPr lang="en-US" altLang="en-US" sz="2000" b="1" dirty="0">
                <a:solidFill>
                  <a:schemeClr val="tx1"/>
                </a:solidFill>
                <a:latin typeface="Arial" charset="0"/>
                <a:cs typeface="Arial" charset="0"/>
              </a:rPr>
              <a:t>Visual Guidance</a:t>
            </a:r>
          </a:p>
          <a:p>
            <a:pPr lvl="2" eaLnBrk="1" hangingPunct="1">
              <a:spcBef>
                <a:spcPct val="20000"/>
              </a:spcBef>
              <a:buFont typeface="Arial" charset="0"/>
              <a:buChar char="•"/>
            </a:pPr>
            <a:r>
              <a:rPr lang="en-US" altLang="en-US" sz="1600" dirty="0">
                <a:solidFill>
                  <a:schemeClr val="tx1"/>
                </a:solidFill>
                <a:latin typeface="Arial" charset="0"/>
                <a:cs typeface="Arial" charset="0"/>
              </a:rPr>
              <a:t>Lights, Signs, Paint/Markings, LEDs, Other Visual </a:t>
            </a:r>
            <a:r>
              <a:rPr lang="en-US" altLang="en-US" sz="1600" dirty="0" smtClean="0">
                <a:solidFill>
                  <a:schemeClr val="tx1"/>
                </a:solidFill>
                <a:latin typeface="Arial" charset="0"/>
                <a:cs typeface="Arial" charset="0"/>
              </a:rPr>
              <a:t>Cues</a:t>
            </a:r>
          </a:p>
          <a:p>
            <a:pPr eaLnBrk="1" hangingPunct="1">
              <a:spcBef>
                <a:spcPct val="20000"/>
              </a:spcBef>
              <a:buFont typeface="Arial" charset="0"/>
              <a:buChar char="•"/>
            </a:pPr>
            <a:r>
              <a:rPr lang="en-US" altLang="en-US" sz="2000" b="1" dirty="0" smtClean="0">
                <a:solidFill>
                  <a:schemeClr val="tx1"/>
                </a:solidFill>
                <a:latin typeface="Arial" charset="0"/>
                <a:cs typeface="Arial" charset="0"/>
              </a:rPr>
              <a:t>Airport Rescue and Firefighting</a:t>
            </a:r>
          </a:p>
          <a:p>
            <a:pPr lvl="2" eaLnBrk="1" hangingPunct="1">
              <a:spcBef>
                <a:spcPct val="20000"/>
              </a:spcBef>
              <a:buFont typeface="Arial" charset="0"/>
              <a:buChar char="•"/>
            </a:pPr>
            <a:r>
              <a:rPr lang="en-US" altLang="en-US" sz="1600" dirty="0" smtClean="0">
                <a:solidFill>
                  <a:schemeClr val="tx1"/>
                </a:solidFill>
                <a:latin typeface="Arial" charset="0"/>
                <a:cs typeface="Arial" charset="0"/>
              </a:rPr>
              <a:t>ARFF </a:t>
            </a:r>
            <a:r>
              <a:rPr lang="en-US" altLang="en-US" sz="1600" dirty="0">
                <a:solidFill>
                  <a:schemeClr val="tx1"/>
                </a:solidFill>
                <a:latin typeface="Arial" charset="0"/>
                <a:cs typeface="Arial" charset="0"/>
              </a:rPr>
              <a:t>Vehicles, Firefighting Systems, Agents, Tools, </a:t>
            </a:r>
            <a:r>
              <a:rPr lang="en-US" altLang="en-US" sz="1600" dirty="0" smtClean="0">
                <a:solidFill>
                  <a:schemeClr val="tx1"/>
                </a:solidFill>
                <a:latin typeface="Arial" charset="0"/>
                <a:cs typeface="Arial" charset="0"/>
              </a:rPr>
              <a:t>Composites, NLA Firefighting Strategies &amp; Agent Methodology</a:t>
            </a:r>
            <a:endParaRPr lang="en-US" altLang="en-US" sz="1600" dirty="0">
              <a:solidFill>
                <a:schemeClr val="tx1"/>
              </a:solidFill>
              <a:latin typeface="Arial" charset="0"/>
              <a:cs typeface="Arial" charset="0"/>
            </a:endParaRPr>
          </a:p>
          <a:p>
            <a:pPr eaLnBrk="1" hangingPunct="1">
              <a:spcBef>
                <a:spcPct val="20000"/>
              </a:spcBef>
              <a:buFont typeface="Arial" charset="0"/>
              <a:buChar char="•"/>
            </a:pPr>
            <a:r>
              <a:rPr lang="en-US" altLang="en-US" sz="2000" b="1" dirty="0">
                <a:solidFill>
                  <a:schemeClr val="tx1"/>
                </a:solidFill>
                <a:latin typeface="Arial" charset="0"/>
                <a:cs typeface="Arial" charset="0"/>
              </a:rPr>
              <a:t>Runway Surface Technology</a:t>
            </a:r>
          </a:p>
          <a:p>
            <a:pPr lvl="2" eaLnBrk="1" hangingPunct="1">
              <a:spcBef>
                <a:spcPct val="20000"/>
              </a:spcBef>
              <a:buFont typeface="Arial" charset="0"/>
              <a:buChar char="•"/>
            </a:pPr>
            <a:r>
              <a:rPr lang="en-US" altLang="en-US" sz="1600" dirty="0">
                <a:solidFill>
                  <a:schemeClr val="tx1"/>
                </a:solidFill>
                <a:latin typeface="Arial" charset="0"/>
                <a:cs typeface="Arial" charset="0"/>
              </a:rPr>
              <a:t>Friction, Winter Ops, TALPA, Deicing, </a:t>
            </a:r>
            <a:r>
              <a:rPr lang="en-US" altLang="en-US" sz="1600" dirty="0" smtClean="0">
                <a:solidFill>
                  <a:schemeClr val="tx1"/>
                </a:solidFill>
                <a:latin typeface="Arial" charset="0"/>
                <a:cs typeface="Arial" charset="0"/>
              </a:rPr>
              <a:t>EMAS, Aircraft Braking Friction</a:t>
            </a:r>
            <a:endParaRPr lang="en-US" altLang="en-US" sz="1600" dirty="0">
              <a:solidFill>
                <a:schemeClr val="tx1"/>
              </a:solidFill>
              <a:latin typeface="Arial" charset="0"/>
              <a:cs typeface="Arial" charset="0"/>
            </a:endParaRPr>
          </a:p>
          <a:p>
            <a:pPr eaLnBrk="1" hangingPunct="1">
              <a:spcBef>
                <a:spcPct val="20000"/>
              </a:spcBef>
              <a:buFont typeface="Arial" charset="0"/>
              <a:buChar char="•"/>
            </a:pPr>
            <a:r>
              <a:rPr lang="en-US" altLang="en-US" sz="2000" b="1" dirty="0">
                <a:solidFill>
                  <a:schemeClr val="tx1"/>
                </a:solidFill>
                <a:latin typeface="Arial" charset="0"/>
                <a:cs typeface="Arial" charset="0"/>
              </a:rPr>
              <a:t>Wildlife</a:t>
            </a:r>
          </a:p>
          <a:p>
            <a:pPr lvl="2" eaLnBrk="1" hangingPunct="1">
              <a:spcBef>
                <a:spcPct val="20000"/>
              </a:spcBef>
              <a:buFont typeface="Arial" charset="0"/>
              <a:buChar char="•"/>
            </a:pPr>
            <a:r>
              <a:rPr lang="en-US" altLang="en-US" sz="1600" dirty="0">
                <a:solidFill>
                  <a:schemeClr val="tx1"/>
                </a:solidFill>
                <a:latin typeface="Arial" charset="0"/>
                <a:cs typeface="Arial" charset="0"/>
              </a:rPr>
              <a:t>Avian Radar, Wildlife Strike Database, Wildlife Management</a:t>
            </a:r>
          </a:p>
          <a:p>
            <a:pPr eaLnBrk="1" hangingPunct="1">
              <a:spcBef>
                <a:spcPct val="20000"/>
              </a:spcBef>
              <a:buFont typeface="Arial" charset="0"/>
              <a:buChar char="•"/>
            </a:pPr>
            <a:r>
              <a:rPr lang="en-US" altLang="en-US" sz="2000" b="1" dirty="0">
                <a:solidFill>
                  <a:schemeClr val="tx1"/>
                </a:solidFill>
                <a:latin typeface="Arial" charset="0"/>
                <a:cs typeface="Arial" charset="0"/>
              </a:rPr>
              <a:t>Airport </a:t>
            </a:r>
            <a:r>
              <a:rPr lang="en-US" altLang="en-US" sz="2000" b="1" dirty="0" smtClean="0">
                <a:solidFill>
                  <a:schemeClr val="tx1"/>
                </a:solidFill>
                <a:latin typeface="Arial" charset="0"/>
                <a:cs typeface="Arial" charset="0"/>
              </a:rPr>
              <a:t>Design &amp; Planning</a:t>
            </a:r>
            <a:endParaRPr lang="en-US" altLang="en-US" sz="2000" b="1" dirty="0">
              <a:solidFill>
                <a:schemeClr val="tx1"/>
              </a:solidFill>
              <a:latin typeface="Arial" charset="0"/>
              <a:cs typeface="Arial" charset="0"/>
            </a:endParaRPr>
          </a:p>
          <a:p>
            <a:pPr lvl="2" eaLnBrk="1" hangingPunct="1">
              <a:spcBef>
                <a:spcPct val="20000"/>
              </a:spcBef>
              <a:buFont typeface="Arial" charset="0"/>
              <a:buChar char="•"/>
            </a:pPr>
            <a:r>
              <a:rPr lang="en-US" altLang="en-US" sz="1600" dirty="0">
                <a:solidFill>
                  <a:schemeClr val="tx1"/>
                </a:solidFill>
                <a:latin typeface="Arial" charset="0"/>
                <a:cs typeface="Arial" charset="0"/>
              </a:rPr>
              <a:t>Trapezoidal Grooves, FOD Detection, Taxiway Deviation </a:t>
            </a:r>
            <a:r>
              <a:rPr lang="en-US" altLang="en-US" sz="1600" dirty="0" smtClean="0">
                <a:solidFill>
                  <a:schemeClr val="tx1"/>
                </a:solidFill>
                <a:latin typeface="Arial" charset="0"/>
                <a:cs typeface="Arial" charset="0"/>
              </a:rPr>
              <a:t>Study, Capacity Simulation, Runway Incursion Prevention</a:t>
            </a:r>
            <a:endParaRPr lang="en-US" altLang="en-US" sz="1600" dirty="0">
              <a:solidFill>
                <a:schemeClr val="tx1"/>
              </a:solidFill>
              <a:latin typeface="Arial" charset="0"/>
              <a:cs typeface="Arial" charset="0"/>
            </a:endParaRPr>
          </a:p>
          <a:p>
            <a:pPr eaLnBrk="1" hangingPunct="1">
              <a:spcBef>
                <a:spcPct val="20000"/>
              </a:spcBef>
              <a:buFont typeface="Arial" charset="0"/>
              <a:buChar char="•"/>
            </a:pPr>
            <a:r>
              <a:rPr lang="en-US" altLang="en-US" sz="2000" b="1" dirty="0" smtClean="0">
                <a:solidFill>
                  <a:schemeClr val="tx1"/>
                </a:solidFill>
                <a:latin typeface="Arial" charset="0"/>
                <a:cs typeface="Arial" charset="0"/>
              </a:rPr>
              <a:t>Innovative </a:t>
            </a:r>
            <a:r>
              <a:rPr lang="en-US" altLang="en-US" sz="2000" b="1" dirty="0">
                <a:solidFill>
                  <a:schemeClr val="tx1"/>
                </a:solidFill>
                <a:latin typeface="Arial" charset="0"/>
                <a:cs typeface="Arial" charset="0"/>
              </a:rPr>
              <a:t>Sensor </a:t>
            </a:r>
            <a:r>
              <a:rPr lang="en-US" altLang="en-US" sz="2000" b="1" dirty="0" smtClean="0">
                <a:solidFill>
                  <a:schemeClr val="tx1"/>
                </a:solidFill>
                <a:latin typeface="Arial" charset="0"/>
                <a:cs typeface="Arial" charset="0"/>
              </a:rPr>
              <a:t>Technologies</a:t>
            </a:r>
          </a:p>
          <a:p>
            <a:pPr eaLnBrk="1" hangingPunct="1">
              <a:spcBef>
                <a:spcPct val="20000"/>
              </a:spcBef>
              <a:buFont typeface="Arial" charset="0"/>
              <a:buChar char="•"/>
            </a:pPr>
            <a:r>
              <a:rPr lang="en-US" altLang="en-US" sz="2000" b="1" dirty="0" smtClean="0">
                <a:solidFill>
                  <a:schemeClr val="tx1"/>
                </a:solidFill>
                <a:latin typeface="Arial" charset="0"/>
                <a:cs typeface="Arial" charset="0"/>
              </a:rPr>
              <a:t>Aircraft Noise Annoyance</a:t>
            </a:r>
          </a:p>
          <a:p>
            <a:pPr eaLnBrk="1" hangingPunct="1">
              <a:spcBef>
                <a:spcPct val="20000"/>
              </a:spcBef>
              <a:buFont typeface="Arial" charset="0"/>
              <a:buChar char="•"/>
            </a:pPr>
            <a:endParaRPr lang="en-US" altLang="en-US" sz="2000" b="1" dirty="0">
              <a:solidFill>
                <a:schemeClr val="tx1"/>
              </a:solidFill>
              <a:latin typeface="Arial" charset="0"/>
              <a:cs typeface="Arial" charset="0"/>
            </a:endParaRPr>
          </a:p>
          <a:p>
            <a:pPr eaLnBrk="1" hangingPunct="1">
              <a:spcBef>
                <a:spcPct val="20000"/>
              </a:spcBef>
            </a:pPr>
            <a:endParaRPr lang="en-US" altLang="en-US" sz="1600" b="1" dirty="0"/>
          </a:p>
          <a:p>
            <a:pPr lvl="1" eaLnBrk="1" hangingPunct="1">
              <a:spcBef>
                <a:spcPct val="20000"/>
              </a:spcBef>
              <a:buFontTx/>
              <a:buChar char="–"/>
            </a:pPr>
            <a:endParaRPr lang="en-US" altLang="en-US" sz="1400" dirty="0">
              <a:solidFill>
                <a:schemeClr val="bg1">
                  <a:lumMod val="65000"/>
                </a:schemeClr>
              </a:solidFill>
              <a:ea typeface="+mn-ea"/>
              <a:cs typeface="+mn-cs"/>
            </a:endParaRPr>
          </a:p>
        </p:txBody>
      </p:sp>
      <p:sp>
        <p:nvSpPr>
          <p:cNvPr id="5" name="Slide Number Placeholder 6"/>
          <p:cNvSpPr>
            <a:spLocks noGrp="1"/>
          </p:cNvSpPr>
          <p:nvPr>
            <p:ph type="sldNum" sz="quarter" idx="12"/>
          </p:nvPr>
        </p:nvSpPr>
        <p:spPr>
          <a:xfrm>
            <a:off x="6553200" y="6248400"/>
            <a:ext cx="1905000" cy="457200"/>
          </a:xfrm>
          <a:noFill/>
        </p:spPr>
        <p:txBody>
          <a:bodyPr/>
          <a:lstStyle>
            <a:lvl1pPr eaLnBrk="0" hangingPunct="0">
              <a:defRPr sz="2400">
                <a:solidFill>
                  <a:schemeClr val="tx1"/>
                </a:solidFill>
                <a:latin typeface="Arial" charset="0"/>
              </a:defRPr>
            </a:lvl1pPr>
            <a:lvl2pPr marL="741900" indent="-285344" eaLnBrk="0" hangingPunct="0">
              <a:defRPr sz="2400">
                <a:solidFill>
                  <a:schemeClr val="tx1"/>
                </a:solidFill>
                <a:latin typeface="Arial" charset="0"/>
              </a:defRPr>
            </a:lvl2pPr>
            <a:lvl3pPr marL="1141382" indent="-228278" eaLnBrk="0" hangingPunct="0">
              <a:defRPr sz="2400">
                <a:solidFill>
                  <a:schemeClr val="tx1"/>
                </a:solidFill>
                <a:latin typeface="Arial" charset="0"/>
              </a:defRPr>
            </a:lvl3pPr>
            <a:lvl4pPr marL="1597939" indent="-228278" eaLnBrk="0" hangingPunct="0">
              <a:defRPr sz="2400">
                <a:solidFill>
                  <a:schemeClr val="tx1"/>
                </a:solidFill>
                <a:latin typeface="Arial" charset="0"/>
              </a:defRPr>
            </a:lvl4pPr>
            <a:lvl5pPr marL="2054494" indent="-228278" eaLnBrk="0" hangingPunct="0">
              <a:defRPr sz="2400">
                <a:solidFill>
                  <a:schemeClr val="tx1"/>
                </a:solidFill>
                <a:latin typeface="Arial" charset="0"/>
              </a:defRPr>
            </a:lvl5pPr>
            <a:lvl6pPr marL="2511044" indent="-228278" algn="ctr" eaLnBrk="0" fontAlgn="base" hangingPunct="0">
              <a:spcBef>
                <a:spcPct val="50000"/>
              </a:spcBef>
              <a:spcAft>
                <a:spcPct val="0"/>
              </a:spcAft>
              <a:buChar char="•"/>
              <a:defRPr sz="2400">
                <a:solidFill>
                  <a:schemeClr val="tx1"/>
                </a:solidFill>
                <a:latin typeface="Arial" charset="0"/>
              </a:defRPr>
            </a:lvl6pPr>
            <a:lvl7pPr marL="2967600" indent="-228278" algn="ctr" eaLnBrk="0" fontAlgn="base" hangingPunct="0">
              <a:spcBef>
                <a:spcPct val="50000"/>
              </a:spcBef>
              <a:spcAft>
                <a:spcPct val="0"/>
              </a:spcAft>
              <a:buChar char="•"/>
              <a:defRPr sz="2400">
                <a:solidFill>
                  <a:schemeClr val="tx1"/>
                </a:solidFill>
                <a:latin typeface="Arial" charset="0"/>
              </a:defRPr>
            </a:lvl7pPr>
            <a:lvl8pPr marL="3424156" indent="-228278" algn="ctr" eaLnBrk="0" fontAlgn="base" hangingPunct="0">
              <a:spcBef>
                <a:spcPct val="50000"/>
              </a:spcBef>
              <a:spcAft>
                <a:spcPct val="0"/>
              </a:spcAft>
              <a:buChar char="•"/>
              <a:defRPr sz="2400">
                <a:solidFill>
                  <a:schemeClr val="tx1"/>
                </a:solidFill>
                <a:latin typeface="Arial" charset="0"/>
              </a:defRPr>
            </a:lvl8pPr>
            <a:lvl9pPr marL="3880707" indent="-228278" algn="ctr" eaLnBrk="0" fontAlgn="base" hangingPunct="0">
              <a:spcBef>
                <a:spcPct val="50000"/>
              </a:spcBef>
              <a:spcAft>
                <a:spcPct val="0"/>
              </a:spcAft>
              <a:buChar char="•"/>
              <a:defRPr sz="2400">
                <a:solidFill>
                  <a:schemeClr val="tx1"/>
                </a:solidFill>
                <a:latin typeface="Arial" charset="0"/>
              </a:defRPr>
            </a:lvl9pPr>
          </a:lstStyle>
          <a:p>
            <a:pPr eaLnBrk="1" hangingPunct="1"/>
            <a:fld id="{A9E0AC6F-4694-4E90-80C5-EEA41FEC31AB}" type="slidenum">
              <a:rPr lang="en-US" altLang="en-US" sz="1400">
                <a:solidFill>
                  <a:schemeClr val="bg1">
                    <a:lumMod val="65000"/>
                  </a:schemeClr>
                </a:solidFill>
                <a:latin typeface="Times New Roman" pitchFamily="18" charset="0"/>
              </a:rPr>
              <a:pPr eaLnBrk="1" hangingPunct="1"/>
              <a:t>4</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59272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04" y="304800"/>
            <a:ext cx="8696050" cy="609600"/>
          </a:xfrm>
        </p:spPr>
        <p:txBody>
          <a:bodyPr/>
          <a:lstStyle/>
          <a:p>
            <a:r>
              <a:rPr lang="en-US" sz="3600" dirty="0" smtClean="0"/>
              <a:t>ATR Safety Research Program Areas</a:t>
            </a:r>
            <a:endParaRPr lang="en-US" sz="36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83985" y="1322133"/>
            <a:ext cx="2243470" cy="2282151"/>
          </a:xfrm>
          <a:prstGeom prst="rect">
            <a:avLst/>
          </a:prstGeom>
          <a:effectLst>
            <a:outerShdw blurRad="76200" dir="13500000" sy="23000" kx="1200000" algn="br" rotWithShape="0">
              <a:prstClr val="black">
                <a:alpha val="20000"/>
              </a:prstClr>
            </a:outerShdw>
          </a:effectLst>
        </p:spPr>
      </p:pic>
      <p:pic>
        <p:nvPicPr>
          <p:cNvPr id="5" name="Picture 4" descr="CRW O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9970" y="2693582"/>
            <a:ext cx="2844542" cy="213360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26165" y="4903140"/>
            <a:ext cx="4971464" cy="104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IMGP0044 Small Picture Copyright Stewart McIntire Vancouver De-icing pads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919" y="3200400"/>
            <a:ext cx="2408277" cy="180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59619" y="1143000"/>
            <a:ext cx="433618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Lauren Vitagliano\Documents\Projects\APCH Hold RSA\Airports\ORD\Pictures\Install July 8-9, 2014\20140710_0506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1371600"/>
            <a:ext cx="2449033" cy="13775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518" y="3524250"/>
            <a:ext cx="42330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6"/>
          <p:cNvSpPr>
            <a:spLocks noGrp="1"/>
          </p:cNvSpPr>
          <p:nvPr>
            <p:ph type="sldNum" sz="quarter" idx="4294967295"/>
          </p:nvPr>
        </p:nvSpPr>
        <p:spPr>
          <a:xfrm>
            <a:off x="6496196" y="6248400"/>
            <a:ext cx="1905000" cy="457200"/>
          </a:xfrm>
          <a:prstGeom prst="rect">
            <a:avLst/>
          </a:prstGeom>
          <a:noFill/>
        </p:spPr>
        <p:txBody>
          <a:bodyPr/>
          <a:lstStyle>
            <a:lvl1pPr eaLnBrk="0" hangingPunct="0">
              <a:defRPr sz="2400">
                <a:solidFill>
                  <a:schemeClr val="tx1"/>
                </a:solidFill>
                <a:latin typeface="Arial" charset="0"/>
              </a:defRPr>
            </a:lvl1pPr>
            <a:lvl2pPr marL="741900" indent="-285344" eaLnBrk="0" hangingPunct="0">
              <a:defRPr sz="2400">
                <a:solidFill>
                  <a:schemeClr val="tx1"/>
                </a:solidFill>
                <a:latin typeface="Arial" charset="0"/>
              </a:defRPr>
            </a:lvl2pPr>
            <a:lvl3pPr marL="1141382" indent="-228278" eaLnBrk="0" hangingPunct="0">
              <a:defRPr sz="2400">
                <a:solidFill>
                  <a:schemeClr val="tx1"/>
                </a:solidFill>
                <a:latin typeface="Arial" charset="0"/>
              </a:defRPr>
            </a:lvl3pPr>
            <a:lvl4pPr marL="1597939" indent="-228278" eaLnBrk="0" hangingPunct="0">
              <a:defRPr sz="2400">
                <a:solidFill>
                  <a:schemeClr val="tx1"/>
                </a:solidFill>
                <a:latin typeface="Arial" charset="0"/>
              </a:defRPr>
            </a:lvl4pPr>
            <a:lvl5pPr marL="2054494" indent="-228278" eaLnBrk="0" hangingPunct="0">
              <a:defRPr sz="2400">
                <a:solidFill>
                  <a:schemeClr val="tx1"/>
                </a:solidFill>
                <a:latin typeface="Arial" charset="0"/>
              </a:defRPr>
            </a:lvl5pPr>
            <a:lvl6pPr marL="2511044" indent="-228278" algn="ctr" eaLnBrk="0" fontAlgn="base" hangingPunct="0">
              <a:spcBef>
                <a:spcPct val="50000"/>
              </a:spcBef>
              <a:spcAft>
                <a:spcPct val="0"/>
              </a:spcAft>
              <a:buChar char="•"/>
              <a:defRPr sz="2400">
                <a:solidFill>
                  <a:schemeClr val="tx1"/>
                </a:solidFill>
                <a:latin typeface="Arial" charset="0"/>
              </a:defRPr>
            </a:lvl6pPr>
            <a:lvl7pPr marL="2967600" indent="-228278" algn="ctr" eaLnBrk="0" fontAlgn="base" hangingPunct="0">
              <a:spcBef>
                <a:spcPct val="50000"/>
              </a:spcBef>
              <a:spcAft>
                <a:spcPct val="0"/>
              </a:spcAft>
              <a:buChar char="•"/>
              <a:defRPr sz="2400">
                <a:solidFill>
                  <a:schemeClr val="tx1"/>
                </a:solidFill>
                <a:latin typeface="Arial" charset="0"/>
              </a:defRPr>
            </a:lvl7pPr>
            <a:lvl8pPr marL="3424156" indent="-228278" algn="ctr" eaLnBrk="0" fontAlgn="base" hangingPunct="0">
              <a:spcBef>
                <a:spcPct val="50000"/>
              </a:spcBef>
              <a:spcAft>
                <a:spcPct val="0"/>
              </a:spcAft>
              <a:buChar char="•"/>
              <a:defRPr sz="2400">
                <a:solidFill>
                  <a:schemeClr val="tx1"/>
                </a:solidFill>
                <a:latin typeface="Arial" charset="0"/>
              </a:defRPr>
            </a:lvl8pPr>
            <a:lvl9pPr marL="3880707" indent="-228278" algn="ctr" eaLnBrk="0" fontAlgn="base" hangingPunct="0">
              <a:spcBef>
                <a:spcPct val="50000"/>
              </a:spcBef>
              <a:spcAft>
                <a:spcPct val="0"/>
              </a:spcAft>
              <a:buChar char="•"/>
              <a:defRPr sz="2400">
                <a:solidFill>
                  <a:schemeClr val="tx1"/>
                </a:solidFill>
                <a:latin typeface="Arial" charset="0"/>
              </a:defRPr>
            </a:lvl9pPr>
          </a:lstStyle>
          <a:p>
            <a:pPr algn="r" eaLnBrk="1" hangingPunct="1"/>
            <a:fld id="{A9E0AC6F-4694-4E90-80C5-EEA41FEC31AB}" type="slidenum">
              <a:rPr lang="en-US" altLang="en-US" sz="1400">
                <a:solidFill>
                  <a:schemeClr val="bg1">
                    <a:lumMod val="65000"/>
                  </a:schemeClr>
                </a:solidFill>
                <a:latin typeface="Times New Roman" pitchFamily="18" charset="0"/>
              </a:rPr>
              <a:pPr algn="r" eaLnBrk="1" hangingPunct="1"/>
              <a:t>5</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147771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c4lpt.co.uk/blog/wp-content/uploads/2012/02/collabora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356" y="29678"/>
            <a:ext cx="3347644" cy="2971800"/>
          </a:xfrm>
          <a:prstGeom prst="rect">
            <a:avLst/>
          </a:prstGeom>
          <a:noFill/>
          <a:extLst>
            <a:ext uri="{909E8E84-426E-40DD-AFC4-6F175D3DCCD1}">
              <a14:hiddenFill xmlns:a14="http://schemas.microsoft.com/office/drawing/2010/main">
                <a:solidFill>
                  <a:srgbClr val="FFFFFF"/>
                </a:solidFill>
              </a14:hiddenFill>
            </a:ext>
          </a:extLst>
        </p:spPr>
      </p:pic>
      <p:sp>
        <p:nvSpPr>
          <p:cNvPr id="546818" name="Rectangle 2"/>
          <p:cNvSpPr>
            <a:spLocks noGrp="1" noChangeArrowheads="1"/>
          </p:cNvSpPr>
          <p:nvPr>
            <p:ph type="title"/>
          </p:nvPr>
        </p:nvSpPr>
        <p:spPr/>
        <p:txBody>
          <a:bodyPr/>
          <a:lstStyle/>
          <a:p>
            <a:pPr eaLnBrk="1" hangingPunct="1">
              <a:buFont typeface="Arial" pitchFamily="34" charset="0"/>
              <a:buNone/>
              <a:defRPr/>
            </a:pPr>
            <a:r>
              <a:rPr lang="en-US" sz="3200" dirty="0">
                <a:effectLst>
                  <a:outerShdw blurRad="38100" dist="38100" dir="2700000" algn="tl">
                    <a:srgbClr val="000000">
                      <a:alpha val="43137"/>
                    </a:srgbClr>
                  </a:outerShdw>
                </a:effectLst>
              </a:rPr>
              <a:t>Doing Business</a:t>
            </a:r>
            <a:br>
              <a:rPr lang="en-US" sz="3200" dirty="0">
                <a:effectLst>
                  <a:outerShdw blurRad="38100" dist="38100" dir="2700000" algn="tl">
                    <a:srgbClr val="000000">
                      <a:alpha val="43137"/>
                    </a:srgbClr>
                  </a:outerShdw>
                </a:effectLst>
              </a:rPr>
            </a:br>
            <a:r>
              <a:rPr lang="en-US" sz="2400" dirty="0">
                <a:solidFill>
                  <a:srgbClr val="C00000"/>
                </a:solidFill>
                <a:effectLst>
                  <a:outerShdw blurRad="38100" dist="38100" dir="2700000" algn="tl">
                    <a:srgbClr val="000000">
                      <a:alpha val="43137"/>
                    </a:srgbClr>
                  </a:outerShdw>
                </a:effectLst>
              </a:rPr>
              <a:t>ATR Mechanisms for Collaboration</a:t>
            </a:r>
          </a:p>
        </p:txBody>
      </p:sp>
      <p:sp>
        <p:nvSpPr>
          <p:cNvPr id="7171" name="Rectangle 3"/>
          <p:cNvSpPr>
            <a:spLocks noGrp="1" noChangeArrowheads="1"/>
          </p:cNvSpPr>
          <p:nvPr>
            <p:ph idx="1"/>
          </p:nvPr>
        </p:nvSpPr>
        <p:spPr>
          <a:xfrm>
            <a:off x="457200" y="1515578"/>
            <a:ext cx="5943600" cy="3810000"/>
          </a:xfrm>
        </p:spPr>
        <p:txBody>
          <a:bodyPr/>
          <a:lstStyle/>
          <a:p>
            <a:pPr eaLnBrk="1" hangingPunct="1">
              <a:lnSpc>
                <a:spcPct val="90000"/>
              </a:lnSpc>
            </a:pPr>
            <a:r>
              <a:rPr lang="en-US" sz="2000" dirty="0"/>
              <a:t>Service Level Agreements (SLA)</a:t>
            </a:r>
            <a:endParaRPr lang="en-US" sz="1600" dirty="0"/>
          </a:p>
          <a:p>
            <a:pPr eaLnBrk="1" hangingPunct="1">
              <a:lnSpc>
                <a:spcPct val="90000"/>
              </a:lnSpc>
            </a:pPr>
            <a:r>
              <a:rPr lang="en-US" sz="2000" dirty="0"/>
              <a:t>Interagency Agreements (IAA)</a:t>
            </a:r>
          </a:p>
          <a:p>
            <a:pPr eaLnBrk="1" hangingPunct="1">
              <a:lnSpc>
                <a:spcPct val="90000"/>
              </a:lnSpc>
            </a:pPr>
            <a:r>
              <a:rPr lang="en-US" sz="2000" dirty="0"/>
              <a:t>Grants </a:t>
            </a:r>
          </a:p>
          <a:p>
            <a:pPr lvl="1">
              <a:lnSpc>
                <a:spcPct val="90000"/>
              </a:lnSpc>
            </a:pPr>
            <a:r>
              <a:rPr lang="en-US" sz="1600" dirty="0"/>
              <a:t>Centers of Excellence (COE) </a:t>
            </a:r>
          </a:p>
          <a:p>
            <a:pPr lvl="1">
              <a:lnSpc>
                <a:spcPct val="90000"/>
              </a:lnSpc>
            </a:pPr>
            <a:r>
              <a:rPr lang="en-US" sz="1600" dirty="0"/>
              <a:t>Traditional</a:t>
            </a:r>
          </a:p>
          <a:p>
            <a:pPr lvl="1">
              <a:lnSpc>
                <a:spcPct val="90000"/>
              </a:lnSpc>
            </a:pPr>
            <a:r>
              <a:rPr lang="en-US" sz="1600" dirty="0"/>
              <a:t>Joint University Program (JUP)</a:t>
            </a:r>
          </a:p>
          <a:p>
            <a:pPr eaLnBrk="1" hangingPunct="1">
              <a:lnSpc>
                <a:spcPct val="90000"/>
              </a:lnSpc>
            </a:pPr>
            <a:r>
              <a:rPr lang="en-US" sz="2000" dirty="0"/>
              <a:t>Contracts </a:t>
            </a:r>
          </a:p>
          <a:p>
            <a:pPr lvl="1">
              <a:lnSpc>
                <a:spcPct val="90000"/>
              </a:lnSpc>
            </a:pPr>
            <a:r>
              <a:rPr lang="en-US" sz="1600" dirty="0"/>
              <a:t>Multiyear Technical Support Contract</a:t>
            </a:r>
          </a:p>
          <a:p>
            <a:pPr lvl="1">
              <a:lnSpc>
                <a:spcPct val="90000"/>
              </a:lnSpc>
            </a:pPr>
            <a:r>
              <a:rPr lang="en-US" sz="1600" dirty="0"/>
              <a:t>Single and Sole Source</a:t>
            </a:r>
          </a:p>
          <a:p>
            <a:pPr lvl="1">
              <a:lnSpc>
                <a:spcPct val="90000"/>
              </a:lnSpc>
            </a:pPr>
            <a:r>
              <a:rPr lang="en-US" sz="1600" dirty="0"/>
              <a:t>SE2025</a:t>
            </a:r>
          </a:p>
          <a:p>
            <a:pPr lvl="1">
              <a:lnSpc>
                <a:spcPct val="90000"/>
              </a:lnSpc>
            </a:pPr>
            <a:r>
              <a:rPr lang="en-US" sz="1600" dirty="0" smtClean="0"/>
              <a:t>e-Fast</a:t>
            </a:r>
            <a:endParaRPr lang="en-US" sz="1600" dirty="0"/>
          </a:p>
          <a:p>
            <a:pPr eaLnBrk="1" hangingPunct="1">
              <a:lnSpc>
                <a:spcPct val="90000"/>
              </a:lnSpc>
            </a:pPr>
            <a:r>
              <a:rPr lang="en-US" sz="2000" dirty="0"/>
              <a:t>Memorandums of Agreement (MOA)</a:t>
            </a:r>
          </a:p>
          <a:p>
            <a:pPr lvl="1">
              <a:lnSpc>
                <a:spcPct val="90000"/>
              </a:lnSpc>
            </a:pPr>
            <a:r>
              <a:rPr lang="en-US" sz="1600" dirty="0"/>
              <a:t>Airport Authorities</a:t>
            </a:r>
          </a:p>
          <a:p>
            <a:pPr>
              <a:lnSpc>
                <a:spcPct val="90000"/>
              </a:lnSpc>
            </a:pPr>
            <a:r>
              <a:rPr lang="en-US" sz="2000" dirty="0"/>
              <a:t>Other Transaction Agreements (OTA)</a:t>
            </a:r>
          </a:p>
        </p:txBody>
      </p:sp>
      <p:sp>
        <p:nvSpPr>
          <p:cNvPr id="6" name="Slide Number Placeholder 6"/>
          <p:cNvSpPr txBox="1">
            <a:spLocks/>
          </p:cNvSpPr>
          <p:nvPr/>
        </p:nvSpPr>
        <p:spPr bwMode="auto">
          <a:xfrm>
            <a:off x="6781800" y="623256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6</a:t>
            </a:fld>
            <a:endParaRPr lang="en-US" altLang="en-US" sz="1400" dirty="0">
              <a:solidFill>
                <a:schemeClr val="bg1">
                  <a:lumMod val="6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Airport Environmental Research</a:t>
            </a:r>
            <a:endParaRPr lang="en-US" sz="3600" dirty="0"/>
          </a:p>
        </p:txBody>
      </p:sp>
      <p:sp>
        <p:nvSpPr>
          <p:cNvPr id="3" name="Content Placeholder 2"/>
          <p:cNvSpPr>
            <a:spLocks noGrp="1"/>
          </p:cNvSpPr>
          <p:nvPr>
            <p:ph idx="1"/>
          </p:nvPr>
        </p:nvSpPr>
        <p:spPr/>
        <p:txBody>
          <a:bodyPr/>
          <a:lstStyle/>
          <a:p>
            <a:r>
              <a:rPr lang="en-US" sz="2200" b="0" dirty="0">
                <a:latin typeface="+mj-lt"/>
              </a:rPr>
              <a:t>Extending model of airport technology research programs on pavement and airport safety to improve the performance of airports in reducing their environmental impacts while responding to community needs for transportation services</a:t>
            </a:r>
          </a:p>
          <a:p>
            <a:r>
              <a:rPr lang="en-US" sz="2200" b="0" dirty="0"/>
              <a:t>Following collaborative model used for community noise survey - coordinated effort among Office of Airports, Tech Center, and Office of Environment and Energy</a:t>
            </a:r>
            <a:endParaRPr lang="en-US" sz="2200" b="0" dirty="0">
              <a:latin typeface="+mj-lt"/>
            </a:endParaRPr>
          </a:p>
          <a:p>
            <a:endParaRPr lang="en-US" sz="2200" b="0" dirty="0">
              <a:latin typeface="+mj-lt"/>
            </a:endParaRPr>
          </a:p>
          <a:p>
            <a:r>
              <a:rPr lang="en-US" sz="2200" b="0" dirty="0">
                <a:latin typeface="+mj-lt"/>
              </a:rPr>
              <a:t>Initiated with five projects using FY16 funding </a:t>
            </a:r>
          </a:p>
          <a:p>
            <a:r>
              <a:rPr lang="en-US" sz="2200" b="0" dirty="0">
                <a:latin typeface="+mj-lt"/>
              </a:rPr>
              <a:t>Lead: Ryan King (Tech Center)</a:t>
            </a:r>
          </a:p>
        </p:txBody>
      </p:sp>
      <p:sp>
        <p:nvSpPr>
          <p:cNvPr id="6" name="Slide Number Placeholder 6"/>
          <p:cNvSpPr txBox="1">
            <a:spLocks/>
          </p:cNvSpPr>
          <p:nvPr/>
        </p:nvSpPr>
        <p:spPr bwMode="auto">
          <a:xfrm>
            <a:off x="6651171"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7</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684836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5715000" cy="4288072"/>
          </a:xfrm>
        </p:spPr>
        <p:txBody>
          <a:bodyPr/>
          <a:lstStyle/>
          <a:p>
            <a:pPr>
              <a:spcAft>
                <a:spcPts val="800"/>
              </a:spcAft>
            </a:pPr>
            <a:r>
              <a:rPr lang="en-US" sz="1800" b="0" dirty="0" smtClean="0"/>
              <a:t>Support </a:t>
            </a:r>
            <a:r>
              <a:rPr lang="en-US" sz="1800" b="0" dirty="0"/>
              <a:t>environmental goals by pursuing technical aspects of </a:t>
            </a:r>
            <a:r>
              <a:rPr lang="en-US" sz="1800" i="1" dirty="0"/>
              <a:t>air quality and noise </a:t>
            </a:r>
            <a:r>
              <a:rPr lang="en-US" sz="1800" i="1" dirty="0" smtClean="0"/>
              <a:t>mitigation</a:t>
            </a:r>
          </a:p>
          <a:p>
            <a:pPr>
              <a:spcAft>
                <a:spcPts val="800"/>
              </a:spcAft>
            </a:pPr>
            <a:r>
              <a:rPr lang="en-US" sz="1800" b="0" dirty="0" smtClean="0"/>
              <a:t>Mitigating most </a:t>
            </a:r>
            <a:r>
              <a:rPr lang="en-US" sz="1800" b="0" dirty="0"/>
              <a:t>airport environmental impacts comes down to interactions and tradeoffs, making it imperative to </a:t>
            </a:r>
            <a:r>
              <a:rPr lang="en-US" sz="1800" b="0" dirty="0" smtClean="0"/>
              <a:t>advance environmental </a:t>
            </a:r>
            <a:r>
              <a:rPr lang="en-US" sz="1800" b="0" dirty="0"/>
              <a:t>planning within a </a:t>
            </a:r>
            <a:r>
              <a:rPr lang="en-US" sz="1800" i="1" dirty="0" smtClean="0"/>
              <a:t>sustainability</a:t>
            </a:r>
            <a:r>
              <a:rPr lang="en-US" sz="1800" b="0" dirty="0" smtClean="0"/>
              <a:t> </a:t>
            </a:r>
            <a:r>
              <a:rPr lang="en-US" sz="1800" b="0" dirty="0"/>
              <a:t>framework that balances </a:t>
            </a:r>
            <a:r>
              <a:rPr lang="en-US" sz="1800" b="0" dirty="0" smtClean="0"/>
              <a:t>the </a:t>
            </a:r>
            <a:r>
              <a:rPr lang="en-US" sz="1800" b="0" dirty="0"/>
              <a:t>lifecycle of cost and effect over time</a:t>
            </a:r>
          </a:p>
          <a:p>
            <a:pPr>
              <a:spcAft>
                <a:spcPts val="800"/>
              </a:spcAft>
            </a:pPr>
            <a:r>
              <a:rPr lang="en-US" sz="1800" b="0" dirty="0" smtClean="0"/>
              <a:t>Effective </a:t>
            </a:r>
            <a:r>
              <a:rPr lang="en-US" sz="1800" i="1" dirty="0"/>
              <a:t>analytical capabilities </a:t>
            </a:r>
            <a:r>
              <a:rPr lang="en-US" sz="1800" b="0" dirty="0"/>
              <a:t>will explore how to use technical information and digital tools for maximum </a:t>
            </a:r>
            <a:r>
              <a:rPr lang="en-US" sz="1800" b="0" dirty="0" smtClean="0"/>
              <a:t>benefit in the environmental process</a:t>
            </a:r>
          </a:p>
          <a:p>
            <a:r>
              <a:rPr lang="en-US" sz="1800" i="1" dirty="0" smtClean="0"/>
              <a:t>Land </a:t>
            </a:r>
            <a:r>
              <a:rPr lang="en-US" sz="1800" i="1" dirty="0"/>
              <a:t>use planning </a:t>
            </a:r>
            <a:r>
              <a:rPr lang="en-US" sz="1800" b="0" dirty="0"/>
              <a:t>is where </a:t>
            </a:r>
            <a:r>
              <a:rPr lang="en-US" sz="1800" b="0" dirty="0" smtClean="0"/>
              <a:t>research </a:t>
            </a:r>
            <a:r>
              <a:rPr lang="en-US" sz="1800" b="0" dirty="0"/>
              <a:t>is put to work in a decision-making context to improve airport management through better integration of plans, design criteria, and </a:t>
            </a:r>
            <a:r>
              <a:rPr lang="en-US" sz="1800" b="0" dirty="0" smtClean="0"/>
              <a:t>data.</a:t>
            </a:r>
          </a:p>
          <a:p>
            <a:endParaRPr lang="en-US" sz="1600" b="0" dirty="0"/>
          </a:p>
        </p:txBody>
      </p:sp>
      <p:sp>
        <p:nvSpPr>
          <p:cNvPr id="4" name="Slide Number Placeholder 3"/>
          <p:cNvSpPr>
            <a:spLocks noGrp="1"/>
          </p:cNvSpPr>
          <p:nvPr>
            <p:ph type="sldNum" sz="quarter" idx="4"/>
          </p:nvPr>
        </p:nvSpPr>
        <p:spPr/>
        <p:txBody>
          <a:bodyPr/>
          <a:lstStyle/>
          <a:p>
            <a:fld id="{74438B1A-AF1B-4C8B-993E-1BADE62A2451}" type="slidenum">
              <a:rPr lang="en-US" smtClean="0">
                <a:solidFill>
                  <a:srgbClr val="FFFFFF">
                    <a:lumMod val="65000"/>
                  </a:srgbClr>
                </a:solidFill>
              </a:rPr>
              <a:pPr/>
              <a:t>8</a:t>
            </a:fld>
            <a:endParaRPr lang="en-US" dirty="0">
              <a:solidFill>
                <a:srgbClr val="FFFFFF">
                  <a:lumMod val="65000"/>
                </a:srgbClr>
              </a:solidFill>
            </a:endParaRPr>
          </a:p>
        </p:txBody>
      </p:sp>
      <p:sp>
        <p:nvSpPr>
          <p:cNvPr id="5" name="Rectangle 2"/>
          <p:cNvSpPr>
            <a:spLocks noGrp="1" noChangeArrowheads="1"/>
          </p:cNvSpPr>
          <p:nvPr>
            <p:ph type="title"/>
          </p:nvPr>
        </p:nvSpPr>
        <p:spPr>
          <a:xfrm>
            <a:off x="533400" y="762000"/>
            <a:ext cx="8472488" cy="609600"/>
          </a:xfrm>
        </p:spPr>
        <p:txBody>
          <a:bodyPr/>
          <a:lstStyle/>
          <a:p>
            <a:r>
              <a:rPr lang="en-US" sz="3600" dirty="0" smtClean="0"/>
              <a:t>Draft Environmental Research Program Objectives</a:t>
            </a:r>
            <a:br>
              <a:rPr lang="en-US" sz="3600" dirty="0" smtClean="0"/>
            </a:br>
            <a:r>
              <a:rPr lang="en-US" sz="1200" dirty="0" smtClean="0"/>
              <a:t/>
            </a:r>
            <a:br>
              <a:rPr lang="en-US" sz="1200" dirty="0" smtClean="0"/>
            </a:br>
            <a:endParaRPr lang="en-US" dirty="0">
              <a:solidFill>
                <a:schemeClr val="accent4">
                  <a:lumMod val="75000"/>
                  <a:lumOff val="25000"/>
                </a:schemeClr>
              </a:solidFill>
            </a:endParaRPr>
          </a:p>
        </p:txBody>
      </p:sp>
      <p:graphicFrame>
        <p:nvGraphicFramePr>
          <p:cNvPr id="8" name="Diagram 7"/>
          <p:cNvGraphicFramePr/>
          <p:nvPr>
            <p:extLst>
              <p:ext uri="{D42A27DB-BD31-4B8C-83A1-F6EECF244321}">
                <p14:modId xmlns:p14="http://schemas.microsoft.com/office/powerpoint/2010/main" val="646860456"/>
              </p:ext>
            </p:extLst>
          </p:nvPr>
        </p:nvGraphicFramePr>
        <p:xfrm>
          <a:off x="5064035" y="1447800"/>
          <a:ext cx="4537165" cy="3932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34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Airport Environmental Research FY16 </a:t>
            </a:r>
            <a:r>
              <a:rPr lang="en-US" dirty="0" smtClean="0"/>
              <a:t>Projects</a:t>
            </a:r>
            <a:endParaRPr lang="en-US" dirty="0"/>
          </a:p>
        </p:txBody>
      </p:sp>
      <p:sp>
        <p:nvSpPr>
          <p:cNvPr id="3" name="Content Placeholder 2"/>
          <p:cNvSpPr>
            <a:spLocks noGrp="1"/>
          </p:cNvSpPr>
          <p:nvPr>
            <p:ph idx="1"/>
          </p:nvPr>
        </p:nvSpPr>
        <p:spPr/>
        <p:txBody>
          <a:bodyPr/>
          <a:lstStyle/>
          <a:p>
            <a:r>
              <a:rPr lang="en-US" sz="2500" b="0" dirty="0"/>
              <a:t>Evaluating Fixed dB Values used in Determining Noise Level Reduction Requirements [with sound insulation programs]</a:t>
            </a:r>
          </a:p>
          <a:p>
            <a:r>
              <a:rPr lang="en-US" sz="2500" b="0" dirty="0"/>
              <a:t>Noise Dispersion with ELSO PBN departures</a:t>
            </a:r>
          </a:p>
          <a:p>
            <a:r>
              <a:rPr lang="en-US" sz="2500" b="0" dirty="0"/>
              <a:t>Develop air quality screening criteria for airport actions</a:t>
            </a:r>
          </a:p>
          <a:p>
            <a:r>
              <a:rPr lang="en-US" sz="2500" b="0" dirty="0"/>
              <a:t>Review of Airport Guidance for Climate Adaptation and Resiliency</a:t>
            </a:r>
          </a:p>
          <a:p>
            <a:r>
              <a:rPr lang="en-US" sz="2500" b="0" dirty="0"/>
              <a:t>Research on Airport Environmental Concerns and Mitigation Measures</a:t>
            </a:r>
          </a:p>
        </p:txBody>
      </p:sp>
      <p:sp>
        <p:nvSpPr>
          <p:cNvPr id="6" name="Slide Number Placeholder 6"/>
          <p:cNvSpPr txBox="1">
            <a:spLocks/>
          </p:cNvSpPr>
          <p:nvPr/>
        </p:nvSpPr>
        <p:spPr bwMode="auto">
          <a:xfrm>
            <a:off x="6705600" y="6226629"/>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defPPr>
              <a:defRPr lang="en-GB"/>
            </a:defPPr>
            <a:lvl1pPr algn="r" defTabSz="456556" rtl="0" eaLnBrk="0" fontAlgn="base" hangingPunct="0">
              <a:spcBef>
                <a:spcPct val="0"/>
              </a:spcBef>
              <a:spcAft>
                <a:spcPct val="0"/>
              </a:spcAft>
              <a:buClr>
                <a:srgbClr val="000000"/>
              </a:buClr>
              <a:buSzPct val="100000"/>
              <a:buFontTx/>
              <a:buNone/>
              <a:defRPr sz="2400" kern="1200">
                <a:solidFill>
                  <a:schemeClr val="tx1"/>
                </a:solidFill>
                <a:latin typeface="Arial" charset="0"/>
                <a:ea typeface="+mn-ea"/>
                <a:cs typeface="+mn-cs"/>
              </a:defRPr>
            </a:lvl1pPr>
            <a:lvl2pPr marL="741900" indent="-285344"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2pPr>
            <a:lvl3pPr marL="1141382"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3pPr>
            <a:lvl4pPr marL="1597939"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4pPr>
            <a:lvl5pPr marL="2054494" indent="-228278" algn="l" defTabSz="456556" rtl="0" eaLnBrk="0" fontAlgn="base" hangingPunct="0">
              <a:spcBef>
                <a:spcPct val="0"/>
              </a:spcBef>
              <a:spcAft>
                <a:spcPct val="0"/>
              </a:spcAft>
              <a:buClr>
                <a:srgbClr val="000000"/>
              </a:buClr>
              <a:buSzPct val="100000"/>
              <a:buFont typeface="Times New Roman" pitchFamily="18" charset="0"/>
              <a:defRPr sz="2400" kern="1200">
                <a:solidFill>
                  <a:schemeClr val="tx1"/>
                </a:solidFill>
                <a:latin typeface="Arial" charset="0"/>
                <a:ea typeface="+mn-ea"/>
                <a:cs typeface="+mn-cs"/>
              </a:defRPr>
            </a:lvl5pPr>
            <a:lvl6pPr marL="2511044"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6pPr>
            <a:lvl7pPr marL="2967600"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7pPr>
            <a:lvl8pPr marL="3424156"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8pPr>
            <a:lvl9pPr marL="3880707" indent="-228278" algn="ctr" defTabSz="913108" rtl="0" eaLnBrk="0" fontAlgn="base" latinLnBrk="0" hangingPunct="0">
              <a:spcBef>
                <a:spcPct val="50000"/>
              </a:spcBef>
              <a:spcAft>
                <a:spcPct val="0"/>
              </a:spcAft>
              <a:buChar char="•"/>
              <a:defRPr sz="2400" kern="1200">
                <a:solidFill>
                  <a:schemeClr val="tx1"/>
                </a:solidFill>
                <a:latin typeface="Arial" charset="0"/>
                <a:ea typeface="+mn-ea"/>
                <a:cs typeface="+mn-cs"/>
              </a:defRPr>
            </a:lvl9pPr>
          </a:lstStyle>
          <a:p>
            <a:pPr eaLnBrk="1" hangingPunct="1"/>
            <a:fld id="{A9E0AC6F-4694-4E90-80C5-EEA41FEC31AB}" type="slidenum">
              <a:rPr lang="en-US" altLang="en-US" sz="1400" smtClean="0">
                <a:solidFill>
                  <a:schemeClr val="bg1">
                    <a:lumMod val="65000"/>
                  </a:schemeClr>
                </a:solidFill>
                <a:latin typeface="Times New Roman" pitchFamily="18" charset="0"/>
              </a:rPr>
              <a:pPr eaLnBrk="1" hangingPunct="1"/>
              <a:t>9</a:t>
            </a:fld>
            <a:endParaRPr lang="en-US" altLang="en-US" sz="1400" dirty="0">
              <a:solidFill>
                <a:schemeClr val="bg1">
                  <a:lumMod val="65000"/>
                </a:schemeClr>
              </a:solidFill>
              <a:latin typeface="Times New Roman" pitchFamily="18" charset="0"/>
            </a:endParaRPr>
          </a:p>
        </p:txBody>
      </p:sp>
    </p:spTree>
    <p:extLst>
      <p:ext uri="{BB962C8B-B14F-4D97-AF65-F5344CB8AC3E}">
        <p14:creationId xmlns:p14="http://schemas.microsoft.com/office/powerpoint/2010/main" val="3822998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8BE859-4011-4566-A9CA-0AD4CAFAE87D}"/>
</file>

<file path=customXml/itemProps2.xml><?xml version="1.0" encoding="utf-8"?>
<ds:datastoreItem xmlns:ds="http://schemas.openxmlformats.org/officeDocument/2006/customXml" ds:itemID="{92F29F47-9317-437B-B7CB-5F093BE6F6F6}"/>
</file>

<file path=customXml/itemProps3.xml><?xml version="1.0" encoding="utf-8"?>
<ds:datastoreItem xmlns:ds="http://schemas.openxmlformats.org/officeDocument/2006/customXml" ds:itemID="{124CB5C0-B50B-4815-9F7F-9262EB5134AE}"/>
</file>

<file path=docProps/app.xml><?xml version="1.0" encoding="utf-8"?>
<Properties xmlns="http://schemas.openxmlformats.org/officeDocument/2006/extended-properties" xmlns:vt="http://schemas.openxmlformats.org/officeDocument/2006/docPropsVTypes">
  <Template/>
  <TotalTime>14417</TotalTime>
  <Words>1883</Words>
  <Application>Microsoft Office PowerPoint</Application>
  <PresentationFormat>On-screen Show (4:3)</PresentationFormat>
  <Paragraphs>188</Paragraphs>
  <Slides>17</Slides>
  <Notes>9</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1_Custom Design</vt:lpstr>
      <vt:lpstr>5_Custom Design</vt:lpstr>
      <vt:lpstr>4_Custom Design</vt:lpstr>
      <vt:lpstr>6_Custom Design</vt:lpstr>
      <vt:lpstr>7_Custom Design</vt:lpstr>
      <vt:lpstr>2_Custom Design</vt:lpstr>
      <vt:lpstr>3_Custom Design</vt:lpstr>
      <vt:lpstr>Environment and Energy Research  &amp;  Airport Environmental Research </vt:lpstr>
      <vt:lpstr>What is Airport Technology Research?</vt:lpstr>
      <vt:lpstr>Where is Airport Technology R&amp;D?</vt:lpstr>
      <vt:lpstr>ATR Safety Research Program Areas </vt:lpstr>
      <vt:lpstr>ATR Safety Research Program Areas</vt:lpstr>
      <vt:lpstr>Doing Business ATR Mechanisms for Collaboration</vt:lpstr>
      <vt:lpstr>Airport Environmental Research</vt:lpstr>
      <vt:lpstr>Draft Environmental Research Program Objectives  </vt:lpstr>
      <vt:lpstr>Airport Environmental Research FY16 Projects</vt:lpstr>
      <vt:lpstr>Evaluating Fixed Decibel Values used in  Determining Noise Level Reduction Requirements</vt:lpstr>
      <vt:lpstr>Noise Dispersion with Equivalent Lateral Spacing Operations (ELSO) PBN Departures</vt:lpstr>
      <vt:lpstr>Develop Air Quality Screening Criteria for Airport Actions</vt:lpstr>
      <vt:lpstr>Review of Airport Guidance for Climate Adaptation and Resiliency</vt:lpstr>
      <vt:lpstr>Research on Airport Environmental Concerns and Mitigation Measures</vt:lpstr>
      <vt:lpstr>PowerPoint Presentation</vt:lpstr>
      <vt:lpstr>Summary</vt:lpstr>
      <vt:lpstr>Airport Environmental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Collins, Lauren (FAA)</cp:lastModifiedBy>
  <cp:revision>722</cp:revision>
  <cp:lastPrinted>2012-08-14T14:45:42Z</cp:lastPrinted>
  <dcterms:modified xsi:type="dcterms:W3CDTF">2016-03-31T17:49:44Z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