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24.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2.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61" r:id="rId2"/>
    <p:sldMasterId id="2147483662" r:id="rId3"/>
  </p:sldMasterIdLst>
  <p:notesMasterIdLst>
    <p:notesMasterId r:id="rId28"/>
  </p:notesMasterIdLst>
  <p:handoutMasterIdLst>
    <p:handoutMasterId r:id="rId29"/>
  </p:handoutMasterIdLst>
  <p:sldIdLst>
    <p:sldId id="273" r:id="rId4"/>
    <p:sldId id="275" r:id="rId5"/>
    <p:sldId id="286" r:id="rId6"/>
    <p:sldId id="317" r:id="rId7"/>
    <p:sldId id="315" r:id="rId8"/>
    <p:sldId id="324" r:id="rId9"/>
    <p:sldId id="319" r:id="rId10"/>
    <p:sldId id="322" r:id="rId11"/>
    <p:sldId id="318" r:id="rId12"/>
    <p:sldId id="323" r:id="rId13"/>
    <p:sldId id="325" r:id="rId14"/>
    <p:sldId id="326" r:id="rId15"/>
    <p:sldId id="334" r:id="rId16"/>
    <p:sldId id="335" r:id="rId17"/>
    <p:sldId id="336" r:id="rId18"/>
    <p:sldId id="337" r:id="rId19"/>
    <p:sldId id="327" r:id="rId20"/>
    <p:sldId id="328" r:id="rId21"/>
    <p:sldId id="330" r:id="rId22"/>
    <p:sldId id="331" r:id="rId23"/>
    <p:sldId id="284" r:id="rId24"/>
    <p:sldId id="332" r:id="rId25"/>
    <p:sldId id="338" r:id="rId26"/>
    <p:sldId id="333" r:id="rId27"/>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0D0E1773-2C58-4A1C-9F4D-09A126D9EB70}">
          <p14:sldIdLst>
            <p14:sldId id="273"/>
            <p14:sldId id="275"/>
            <p14:sldId id="286"/>
            <p14:sldId id="317"/>
            <p14:sldId id="315"/>
            <p14:sldId id="324"/>
            <p14:sldId id="319"/>
            <p14:sldId id="322"/>
            <p14:sldId id="318"/>
            <p14:sldId id="323"/>
            <p14:sldId id="325"/>
            <p14:sldId id="326"/>
            <p14:sldId id="334"/>
            <p14:sldId id="335"/>
            <p14:sldId id="336"/>
            <p14:sldId id="337"/>
            <p14:sldId id="327"/>
            <p14:sldId id="328"/>
            <p14:sldId id="330"/>
            <p14:sldId id="331"/>
            <p14:sldId id="284"/>
            <p14:sldId id="332"/>
            <p14:sldId id="338"/>
            <p14:sldId id="33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CC00"/>
    <a:srgbClr val="DDDDDD"/>
    <a:srgbClr val="C0C0C0"/>
    <a:srgbClr val="1D2F6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0409" autoAdjust="0"/>
  </p:normalViewPr>
  <p:slideViewPr>
    <p:cSldViewPr snapToGrid="0">
      <p:cViewPr varScale="1">
        <p:scale>
          <a:sx n="102" d="100"/>
          <a:sy n="102" d="100"/>
        </p:scale>
        <p:origin x="-1164" y="-90"/>
      </p:cViewPr>
      <p:guideLst>
        <p:guide orient="horz" pos="536"/>
        <p:guide pos="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customXml" Target="../customXml/item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79" name="Rectangle 3"/>
          <p:cNvSpPr>
            <a:spLocks noGrp="1" noChangeArrowheads="1"/>
          </p:cNvSpPr>
          <p:nvPr>
            <p:ph type="dt" sz="quarter" idx="1"/>
          </p:nvPr>
        </p:nvSpPr>
        <p:spPr bwMode="auto">
          <a:xfrm>
            <a:off x="397256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4580" name="Rectangle 4"/>
          <p:cNvSpPr>
            <a:spLocks noGrp="1" noChangeArrowheads="1"/>
          </p:cNvSpPr>
          <p:nvPr>
            <p:ph type="ftr" sz="quarter" idx="2"/>
          </p:nvPr>
        </p:nvSpPr>
        <p:spPr bwMode="auto">
          <a:xfrm>
            <a:off x="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4581" name="Rectangle 5"/>
          <p:cNvSpPr>
            <a:spLocks noGrp="1" noChangeArrowheads="1"/>
          </p:cNvSpPr>
          <p:nvPr>
            <p:ph type="sldNum" sz="quarter" idx="3"/>
          </p:nvPr>
        </p:nvSpPr>
        <p:spPr bwMode="auto">
          <a:xfrm>
            <a:off x="397256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87C48A99-3596-4E58-ABE8-9D998A9384AB}" type="slidenum">
              <a:rPr lang="en-US"/>
              <a:pPr/>
              <a:t>‹#›</a:t>
            </a:fld>
            <a:endParaRPr lang="en-US"/>
          </a:p>
        </p:txBody>
      </p:sp>
    </p:spTree>
    <p:extLst>
      <p:ext uri="{BB962C8B-B14F-4D97-AF65-F5344CB8AC3E}">
        <p14:creationId xmlns:p14="http://schemas.microsoft.com/office/powerpoint/2010/main" val="2309560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07" name="Rectangle 3"/>
          <p:cNvSpPr>
            <a:spLocks noGrp="1" noChangeArrowheads="1"/>
          </p:cNvSpPr>
          <p:nvPr>
            <p:ph type="dt" idx="1"/>
          </p:nvPr>
        </p:nvSpPr>
        <p:spPr bwMode="auto">
          <a:xfrm>
            <a:off x="397256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a:p>
        </p:txBody>
      </p:sp>
      <p:sp>
        <p:nvSpPr>
          <p:cNvPr id="21508"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34720" y="4416426"/>
            <a:ext cx="514096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a:p>
        </p:txBody>
      </p:sp>
      <p:sp>
        <p:nvSpPr>
          <p:cNvPr id="21511" name="Rectangle 7"/>
          <p:cNvSpPr>
            <a:spLocks noGrp="1" noChangeArrowheads="1"/>
          </p:cNvSpPr>
          <p:nvPr>
            <p:ph type="sldNum" sz="quarter" idx="5"/>
          </p:nvPr>
        </p:nvSpPr>
        <p:spPr bwMode="auto">
          <a:xfrm>
            <a:off x="397256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55D68406-F15C-4303-97CE-0E3EE59880C4}" type="slidenum">
              <a:rPr lang="en-US"/>
              <a:pPr/>
              <a:t>‹#›</a:t>
            </a:fld>
            <a:endParaRPr lang="en-US"/>
          </a:p>
        </p:txBody>
      </p:sp>
    </p:spTree>
    <p:extLst>
      <p:ext uri="{BB962C8B-B14F-4D97-AF65-F5344CB8AC3E}">
        <p14:creationId xmlns:p14="http://schemas.microsoft.com/office/powerpoint/2010/main" val="344006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1338345-9CBA-4181-BEB7-82A779821C66}" type="slidenum">
              <a:rPr lang="en-US"/>
              <a:pPr/>
              <a:t>1</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10</a:t>
            </a:fld>
            <a:endParaRPr lang="en-US"/>
          </a:p>
        </p:txBody>
      </p:sp>
    </p:spTree>
    <p:extLst>
      <p:ext uri="{BB962C8B-B14F-4D97-AF65-F5344CB8AC3E}">
        <p14:creationId xmlns:p14="http://schemas.microsoft.com/office/powerpoint/2010/main" val="2654257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11</a:t>
            </a:fld>
            <a:endParaRPr lang="en-US"/>
          </a:p>
        </p:txBody>
      </p:sp>
    </p:spTree>
    <p:extLst>
      <p:ext uri="{BB962C8B-B14F-4D97-AF65-F5344CB8AC3E}">
        <p14:creationId xmlns:p14="http://schemas.microsoft.com/office/powerpoint/2010/main" val="4120796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12</a:t>
            </a:fld>
            <a:endParaRPr lang="en-US"/>
          </a:p>
        </p:txBody>
      </p:sp>
    </p:spTree>
    <p:extLst>
      <p:ext uri="{BB962C8B-B14F-4D97-AF65-F5344CB8AC3E}">
        <p14:creationId xmlns:p14="http://schemas.microsoft.com/office/powerpoint/2010/main" val="3332741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13</a:t>
            </a:fld>
            <a:endParaRPr lang="en-US"/>
          </a:p>
        </p:txBody>
      </p:sp>
    </p:spTree>
    <p:extLst>
      <p:ext uri="{BB962C8B-B14F-4D97-AF65-F5344CB8AC3E}">
        <p14:creationId xmlns:p14="http://schemas.microsoft.com/office/powerpoint/2010/main" val="1031667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14</a:t>
            </a:fld>
            <a:endParaRPr lang="en-US"/>
          </a:p>
        </p:txBody>
      </p:sp>
    </p:spTree>
    <p:extLst>
      <p:ext uri="{BB962C8B-B14F-4D97-AF65-F5344CB8AC3E}">
        <p14:creationId xmlns:p14="http://schemas.microsoft.com/office/powerpoint/2010/main" val="3039744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15</a:t>
            </a:fld>
            <a:endParaRPr lang="en-US"/>
          </a:p>
        </p:txBody>
      </p:sp>
    </p:spTree>
    <p:extLst>
      <p:ext uri="{BB962C8B-B14F-4D97-AF65-F5344CB8AC3E}">
        <p14:creationId xmlns:p14="http://schemas.microsoft.com/office/powerpoint/2010/main" val="2912053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This project begins to look at these issues by developing a strategy for pilot awareness of noise abatement techniques, looking at ways to illustrate the benefits through modeling and examining the potential for video training illustrating how to incorporate noise abatement procedures. This project will conclude at the end of calendar year 2016 and will provide a final report which will document a proposed strategy and method to heighten the awareness of the effects of pilot technique on lessening the psycho-acoustic and overall acoustic impact of helicopter operations in urban and semi-urban environments, illustrate the benefits through modeling, document proposed training videos to illustrate the benefits of the operator’s noise abatement procedures, and document a proposed self-training program for operators for fly neighborly techniques</a:t>
            </a:r>
          </a:p>
          <a:p>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16</a:t>
            </a:fld>
            <a:endParaRPr lang="en-US"/>
          </a:p>
        </p:txBody>
      </p:sp>
    </p:spTree>
    <p:extLst>
      <p:ext uri="{BB962C8B-B14F-4D97-AF65-F5344CB8AC3E}">
        <p14:creationId xmlns:p14="http://schemas.microsoft.com/office/powerpoint/2010/main" val="246789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17</a:t>
            </a:fld>
            <a:endParaRPr lang="en-US"/>
          </a:p>
        </p:txBody>
      </p:sp>
    </p:spTree>
    <p:extLst>
      <p:ext uri="{BB962C8B-B14F-4D97-AF65-F5344CB8AC3E}">
        <p14:creationId xmlns:p14="http://schemas.microsoft.com/office/powerpoint/2010/main" val="1166118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auto">
              <a:spcAft>
                <a:spcPts val="0"/>
              </a:spcAft>
              <a:defRPr/>
            </a:pPr>
            <a:r>
              <a:rPr lang="en-US" sz="1400" dirty="0" smtClean="0"/>
              <a:t>Calculate single aircraft event noise metrics and cumulative nighttime noise levels</a:t>
            </a:r>
          </a:p>
          <a:p>
            <a:pPr lvl="0" fontAlgn="auto">
              <a:spcAft>
                <a:spcPts val="0"/>
              </a:spcAft>
              <a:defRPr/>
            </a:pPr>
            <a:r>
              <a:rPr lang="en-US" sz="1400" dirty="0" smtClean="0"/>
              <a:t>Identify awakenings using ECG and </a:t>
            </a:r>
            <a:r>
              <a:rPr lang="en-US" sz="1400" dirty="0" err="1" smtClean="0"/>
              <a:t>actigraphy</a:t>
            </a:r>
            <a:r>
              <a:rPr lang="en-US" sz="1400" dirty="0" smtClean="0"/>
              <a:t> data</a:t>
            </a:r>
          </a:p>
          <a:p>
            <a:pPr lvl="0" fontAlgn="ctr">
              <a:spcAft>
                <a:spcPts val="0"/>
              </a:spcAft>
              <a:defRPr/>
            </a:pPr>
            <a:r>
              <a:rPr lang="en-US" sz="1400" dirty="0" smtClean="0"/>
              <a:t>Compare sleep fragmentation and subjective results between control and aircraft noise exposed subjects</a:t>
            </a:r>
          </a:p>
          <a:p>
            <a:pPr lvl="0" fontAlgn="ctr">
              <a:spcAft>
                <a:spcPts val="0"/>
              </a:spcAft>
              <a:defRPr/>
            </a:pPr>
            <a:r>
              <a:rPr lang="en-US" sz="1400" dirty="0" smtClean="0"/>
              <a:t>Calculate models relating awakenings to single event aircraft noise metrics </a:t>
            </a:r>
          </a:p>
          <a:p>
            <a:pPr lvl="0" fontAlgn="ctr">
              <a:spcAft>
                <a:spcPts val="0"/>
              </a:spcAft>
              <a:defRPr/>
            </a:pPr>
            <a:r>
              <a:rPr lang="en-US" sz="1400" dirty="0" smtClean="0"/>
              <a:t>Compare results to the NORAH sleep study conducted around Frankfurt Airport</a:t>
            </a:r>
          </a:p>
          <a:p>
            <a:endParaRPr lang="en-US" dirty="0"/>
          </a:p>
        </p:txBody>
      </p:sp>
      <p:sp>
        <p:nvSpPr>
          <p:cNvPr id="4" name="Slide Number Placeholder 3"/>
          <p:cNvSpPr>
            <a:spLocks noGrp="1"/>
          </p:cNvSpPr>
          <p:nvPr>
            <p:ph type="sldNum" sz="quarter" idx="10"/>
          </p:nvPr>
        </p:nvSpPr>
        <p:spPr/>
        <p:txBody>
          <a:bodyPr/>
          <a:lstStyle/>
          <a:p>
            <a:fld id="{55D68406-F15C-4303-97CE-0E3EE59880C4}" type="slidenum">
              <a:rPr lang="en-US" smtClean="0"/>
              <a:pPr/>
              <a:t>18</a:t>
            </a:fld>
            <a:endParaRPr lang="en-US"/>
          </a:p>
        </p:txBody>
      </p:sp>
    </p:spTree>
    <p:extLst>
      <p:ext uri="{BB962C8B-B14F-4D97-AF65-F5344CB8AC3E}">
        <p14:creationId xmlns:p14="http://schemas.microsoft.com/office/powerpoint/2010/main" val="29811677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19</a:t>
            </a:fld>
            <a:endParaRPr lang="en-US"/>
          </a:p>
        </p:txBody>
      </p:sp>
    </p:spTree>
    <p:extLst>
      <p:ext uri="{BB962C8B-B14F-4D97-AF65-F5344CB8AC3E}">
        <p14:creationId xmlns:p14="http://schemas.microsoft.com/office/powerpoint/2010/main" val="2070269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2</a:t>
            </a:fld>
            <a:endParaRPr lang="en-US"/>
          </a:p>
        </p:txBody>
      </p:sp>
    </p:spTree>
    <p:extLst>
      <p:ext uri="{BB962C8B-B14F-4D97-AF65-F5344CB8AC3E}">
        <p14:creationId xmlns:p14="http://schemas.microsoft.com/office/powerpoint/2010/main" val="1255033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20</a:t>
            </a:fld>
            <a:endParaRPr lang="en-US"/>
          </a:p>
        </p:txBody>
      </p:sp>
    </p:spTree>
    <p:extLst>
      <p:ext uri="{BB962C8B-B14F-4D97-AF65-F5344CB8AC3E}">
        <p14:creationId xmlns:p14="http://schemas.microsoft.com/office/powerpoint/2010/main" val="29776339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New Roman" pitchFamily="18" charset="0"/>
                <a:ea typeface="+mn-ea"/>
                <a:cs typeface="+mn-cs"/>
              </a:rPr>
              <a:t>We are nearly halfway through the yearlong data collection.  The main focus of the survey is to collect annoyance levels at various DNL exposures around the 20 sampled airports.  This is done via a mail survey.  Our survey design calls for six waves of sample to be released over the course of a year to capture seasonal variation in noise exposure and annoyance levels.  Each of the six waves receives the gold standard protocol for mail surveys as follows:</a:t>
            </a:r>
          </a:p>
          <a:p>
            <a:r>
              <a:rPr lang="en-US" sz="1200" kern="1200" dirty="0" smtClean="0">
                <a:solidFill>
                  <a:schemeClr val="tx1"/>
                </a:solidFill>
                <a:effectLst/>
                <a:latin typeface="Times New Roman" pitchFamily="18" charset="0"/>
                <a:ea typeface="+mn-ea"/>
                <a:cs typeface="+mn-cs"/>
              </a:rPr>
              <a:t> </a:t>
            </a:r>
          </a:p>
          <a:p>
            <a:pPr lvl="0"/>
            <a:r>
              <a:rPr lang="en-US" sz="1200" kern="1200" dirty="0" smtClean="0">
                <a:solidFill>
                  <a:schemeClr val="tx1"/>
                </a:solidFill>
                <a:effectLst/>
                <a:latin typeface="Times New Roman" pitchFamily="18" charset="0"/>
                <a:ea typeface="+mn-ea"/>
                <a:cs typeface="+mn-cs"/>
              </a:rPr>
              <a:t>Initial mailing via USPS of cover letter on DOT letterhead, $2 bill pre-paid incentive, business-reply envelope, and survey with frequently asked questions (subsequently referred to as survey packet).</a:t>
            </a:r>
          </a:p>
          <a:p>
            <a:pPr lvl="0"/>
            <a:r>
              <a:rPr lang="en-US" sz="1200" kern="1200" dirty="0" smtClean="0">
                <a:solidFill>
                  <a:schemeClr val="tx1"/>
                </a:solidFill>
                <a:effectLst/>
                <a:latin typeface="Times New Roman" pitchFamily="18" charset="0"/>
                <a:ea typeface="+mn-ea"/>
                <a:cs typeface="+mn-cs"/>
              </a:rPr>
              <a:t>One week later we send a thank you/reminder postcard to all addresses receiving the initial mailing.</a:t>
            </a:r>
          </a:p>
          <a:p>
            <a:pPr lvl="0"/>
            <a:r>
              <a:rPr lang="en-US" sz="1200" kern="1200" dirty="0" smtClean="0">
                <a:solidFill>
                  <a:schemeClr val="tx1"/>
                </a:solidFill>
                <a:effectLst/>
                <a:latin typeface="Times New Roman" pitchFamily="18" charset="0"/>
                <a:ea typeface="+mn-ea"/>
                <a:cs typeface="+mn-cs"/>
              </a:rPr>
              <a:t>Two weeks after the postcard we send a second survey packet (sans incentive) via Fed Ex to the addresses that have not yet returned a survey or been identified as undeliverable.</a:t>
            </a:r>
          </a:p>
          <a:p>
            <a:pPr lvl="0"/>
            <a:r>
              <a:rPr lang="en-US" sz="1200" kern="1200" dirty="0" smtClean="0">
                <a:solidFill>
                  <a:schemeClr val="tx1"/>
                </a:solidFill>
                <a:effectLst/>
                <a:latin typeface="Times New Roman" pitchFamily="18" charset="0"/>
                <a:ea typeface="+mn-ea"/>
                <a:cs typeface="+mn-cs"/>
              </a:rPr>
              <a:t>Three weeks after the Fed Ex mailing, we send a third and final survey packet (sans incentive) via USPS to those addresses that have not yet returned a survey or been identified as undeliverable.</a:t>
            </a:r>
          </a:p>
          <a:p>
            <a:r>
              <a:rPr lang="en-US" sz="1200" kern="1200" dirty="0" smtClean="0">
                <a:solidFill>
                  <a:schemeClr val="tx1"/>
                </a:solidFill>
                <a:effectLst/>
                <a:latin typeface="Times New Roman" pitchFamily="18" charset="0"/>
                <a:ea typeface="+mn-ea"/>
                <a:cs typeface="+mn-cs"/>
              </a:rPr>
              <a:t> </a:t>
            </a:r>
          </a:p>
          <a:p>
            <a:r>
              <a:rPr lang="en-US" sz="1200" kern="1200" dirty="0" smtClean="0">
                <a:solidFill>
                  <a:schemeClr val="tx1"/>
                </a:solidFill>
                <a:effectLst/>
                <a:latin typeface="Times New Roman" pitchFamily="18" charset="0"/>
                <a:ea typeface="+mn-ea"/>
                <a:cs typeface="+mn-cs"/>
              </a:rPr>
              <a:t>The above process takes 6 weeks from initial to final mailing and the initial mailing for each wave is spaced 2 months apart. Although returns tend to taper off within a couple weeks of the final mailing for each wave we do continue to process and use all returns received.  In other words, there is no data collection end date for each wave.  The reason is that for seasonality measures we will associate the survey with date of return as opposed to date of mailing.  Our first mailing was sent October 13, 2015 and our last mailing will be sent September 27, 2016.  All materials in each mailing are provided in both English and Spanish.</a:t>
            </a:r>
          </a:p>
          <a:p>
            <a:r>
              <a:rPr lang="en-US" sz="1200" kern="1200" dirty="0" smtClean="0">
                <a:solidFill>
                  <a:schemeClr val="tx1"/>
                </a:solidFill>
                <a:effectLst/>
                <a:latin typeface="Times New Roman" pitchFamily="18" charset="0"/>
                <a:ea typeface="+mn-ea"/>
                <a:cs typeface="+mn-cs"/>
              </a:rPr>
              <a:t> </a:t>
            </a:r>
          </a:p>
          <a:p>
            <a:r>
              <a:rPr lang="en-US" sz="1200" kern="1200" dirty="0" smtClean="0">
                <a:solidFill>
                  <a:schemeClr val="tx1"/>
                </a:solidFill>
                <a:effectLst/>
                <a:latin typeface="Times New Roman" pitchFamily="18" charset="0"/>
                <a:ea typeface="+mn-ea"/>
                <a:cs typeface="+mn-cs"/>
              </a:rPr>
              <a:t>A secondary focus of the data collection is to administer a telephone survey to explore potential factors contributing to annoyance levels.  To that end, respondents to the mail survey are invited to participate in a telephone survey.  Addresses that could be matched to a phone number are sent an advance letter informing them of the telephone survey and that we will be calling in a few days.  Matched numbers that are determined to be non-working or reach the wrong address as well as those that do not have a matched phone number are sent a letter explaining the purpose of the telephone interview with a request for their telephone number.  All telephone requests are followed a week later with a thank you/reminder postcard and those that do not respond are sent a second phone request 2 weeks after the post card.  Respondents to the telephone survey are provided with a $10 post-paid incentive.  Mailings of the advance letters, telephone requests, postcards, follow-up requests, and incentives are sent on a weekly basis to the appropriate addresses.</a:t>
            </a:r>
          </a:p>
          <a:p>
            <a:r>
              <a:rPr lang="en-US" sz="1200" kern="1200" dirty="0" smtClean="0">
                <a:solidFill>
                  <a:schemeClr val="tx1"/>
                </a:solidFill>
                <a:effectLst/>
                <a:latin typeface="Times New Roman" pitchFamily="18" charset="0"/>
                <a:ea typeface="+mn-ea"/>
                <a:cs typeface="+mn-cs"/>
              </a:rPr>
              <a:t> </a:t>
            </a:r>
          </a:p>
          <a:p>
            <a:r>
              <a:rPr lang="en-US" sz="1200" kern="1200" dirty="0" smtClean="0">
                <a:solidFill>
                  <a:schemeClr val="tx1"/>
                </a:solidFill>
                <a:effectLst/>
                <a:latin typeface="Times New Roman" pitchFamily="18" charset="0"/>
                <a:ea typeface="+mn-ea"/>
                <a:cs typeface="+mn-cs"/>
              </a:rPr>
              <a:t>As of March 11, 2016 we are in the middle of Wave 3, having just sent the second survey packet via Fed Ex on March 8.  To date we have obtained 4,676 completed mail surveys toward our final target of 10,000 (47% of goal) and 850 completed telephone surveys toward our target of 2,140 (39% of goal).  While as a percentage of target the phone surveys are trailing the mail completes, this is due to the necessary lag in administration based upon our protocol outlined above.  Both survey modes are slightly ahead of schedule to meet targets due to a larger than needed sample release in Wave 2.  This was due to conservative estimates made in the middle of Wave 1 that had to be done in time to draw the sample for Wave 2 on our schedule defined above.  Wave 3 and beyond benefit from more robust yield rates that will allow us to dial in the exact sample release within each airport and noise strata to meet the survey targets.  </a:t>
            </a:r>
            <a:r>
              <a:rPr lang="en-US" sz="1200" kern="1200" smtClean="0">
                <a:solidFill>
                  <a:schemeClr val="tx1"/>
                </a:solidFill>
                <a:effectLst/>
                <a:latin typeface="Times New Roman" pitchFamily="18" charset="0"/>
                <a:ea typeface="+mn-ea"/>
                <a:cs typeface="+mn-cs"/>
              </a:rPr>
              <a:t>Overall our survey response rates for the mail survey are tracking right at the anticipated 40% response rate, while the telephone survey is performing slightly above expectations.</a:t>
            </a:r>
          </a:p>
        </p:txBody>
      </p:sp>
      <p:sp>
        <p:nvSpPr>
          <p:cNvPr id="4" name="Slide Number Placeholder 3"/>
          <p:cNvSpPr>
            <a:spLocks noGrp="1"/>
          </p:cNvSpPr>
          <p:nvPr>
            <p:ph type="sldNum" sz="quarter" idx="10"/>
          </p:nvPr>
        </p:nvSpPr>
        <p:spPr/>
        <p:txBody>
          <a:bodyPr/>
          <a:lstStyle/>
          <a:p>
            <a:fld id="{55D68406-F15C-4303-97CE-0E3EE59880C4}" type="slidenum">
              <a:rPr lang="en-US" smtClean="0"/>
              <a:pPr/>
              <a:t>21</a:t>
            </a:fld>
            <a:endParaRPr lang="en-US"/>
          </a:p>
        </p:txBody>
      </p:sp>
    </p:spTree>
    <p:extLst>
      <p:ext uri="{BB962C8B-B14F-4D97-AF65-F5344CB8AC3E}">
        <p14:creationId xmlns:p14="http://schemas.microsoft.com/office/powerpoint/2010/main" val="2458724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22</a:t>
            </a:fld>
            <a:endParaRPr lang="en-US"/>
          </a:p>
        </p:txBody>
      </p:sp>
    </p:spTree>
    <p:extLst>
      <p:ext uri="{BB962C8B-B14F-4D97-AF65-F5344CB8AC3E}">
        <p14:creationId xmlns:p14="http://schemas.microsoft.com/office/powerpoint/2010/main" val="36741574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23</a:t>
            </a:fld>
            <a:endParaRPr lang="en-US"/>
          </a:p>
        </p:txBody>
      </p:sp>
    </p:spTree>
    <p:extLst>
      <p:ext uri="{BB962C8B-B14F-4D97-AF65-F5344CB8AC3E}">
        <p14:creationId xmlns:p14="http://schemas.microsoft.com/office/powerpoint/2010/main" val="38149961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24</a:t>
            </a:fld>
            <a:endParaRPr lang="en-US"/>
          </a:p>
        </p:txBody>
      </p:sp>
    </p:spTree>
    <p:extLst>
      <p:ext uri="{BB962C8B-B14F-4D97-AF65-F5344CB8AC3E}">
        <p14:creationId xmlns:p14="http://schemas.microsoft.com/office/powerpoint/2010/main" val="3221864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3</a:t>
            </a:fld>
            <a:endParaRPr lang="en-US"/>
          </a:p>
        </p:txBody>
      </p:sp>
    </p:spTree>
    <p:extLst>
      <p:ext uri="{BB962C8B-B14F-4D97-AF65-F5344CB8AC3E}">
        <p14:creationId xmlns:p14="http://schemas.microsoft.com/office/powerpoint/2010/main" val="1557405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C9A895D-F1B2-4238-92B1-93B3C1FCF0B4}" type="slidenum">
              <a:rPr lang="en-US"/>
              <a:pPr/>
              <a:t>4</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5</a:t>
            </a:fld>
            <a:endParaRPr lang="en-US"/>
          </a:p>
        </p:txBody>
      </p:sp>
    </p:spTree>
    <p:extLst>
      <p:ext uri="{BB962C8B-B14F-4D97-AF65-F5344CB8AC3E}">
        <p14:creationId xmlns:p14="http://schemas.microsoft.com/office/powerpoint/2010/main" val="102912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6</a:t>
            </a:fld>
            <a:endParaRPr lang="en-US"/>
          </a:p>
        </p:txBody>
      </p:sp>
    </p:spTree>
    <p:extLst>
      <p:ext uri="{BB962C8B-B14F-4D97-AF65-F5344CB8AC3E}">
        <p14:creationId xmlns:p14="http://schemas.microsoft.com/office/powerpoint/2010/main" val="4239087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7</a:t>
            </a:fld>
            <a:endParaRPr lang="en-US"/>
          </a:p>
        </p:txBody>
      </p:sp>
    </p:spTree>
    <p:extLst>
      <p:ext uri="{BB962C8B-B14F-4D97-AF65-F5344CB8AC3E}">
        <p14:creationId xmlns:p14="http://schemas.microsoft.com/office/powerpoint/2010/main" val="277286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68406-F15C-4303-97CE-0E3EE59880C4}" type="slidenum">
              <a:rPr lang="en-US" smtClean="0"/>
              <a:pPr/>
              <a:t>8</a:t>
            </a:fld>
            <a:endParaRPr lang="en-US"/>
          </a:p>
        </p:txBody>
      </p:sp>
    </p:spTree>
    <p:extLst>
      <p:ext uri="{BB962C8B-B14F-4D97-AF65-F5344CB8AC3E}">
        <p14:creationId xmlns:p14="http://schemas.microsoft.com/office/powerpoint/2010/main" val="215140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xfrm>
            <a:off x="976914" y="4214047"/>
            <a:ext cx="5593716" cy="45852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Times New Roman" pitchFamily="18" charset="0"/>
              </a:rPr>
              <a:t>NASA Aeronautics Strategic thrusts:  (1) Safe, Efficient Growth in Global Operations;</a:t>
            </a:r>
            <a:r>
              <a:rPr lang="en-US" altLang="en-US" b="1" smtClean="0">
                <a:latin typeface="Times New Roman" pitchFamily="18" charset="0"/>
              </a:rPr>
              <a:t> (2) Innovation in Commercial Supersonic Aircraft; </a:t>
            </a:r>
            <a:r>
              <a:rPr lang="en-US" altLang="en-US" smtClean="0">
                <a:latin typeface="Times New Roman" pitchFamily="18" charset="0"/>
              </a:rPr>
              <a:t> (3) Ultra-Efficient Commercial Vehicles; (4) Transition to Low-Carbon Propulsion;  (5) Real-Time System-Wide Safety Assurance; and   (6) Assured Autonomy for Aviation Transformation. </a:t>
            </a:r>
            <a:endParaRPr lang="en-US" altLang="en-US" b="1" smtClean="0">
              <a:latin typeface="Times New Roman" pitchFamily="18" charset="0"/>
            </a:endParaRPr>
          </a:p>
          <a:p>
            <a:pPr eaLnBrk="1" hangingPunct="1">
              <a:spcBef>
                <a:spcPct val="0"/>
              </a:spcBef>
            </a:pPr>
            <a:r>
              <a:rPr lang="en-US" altLang="en-US" b="1" smtClean="0">
                <a:latin typeface="Times New Roman" pitchFamily="18" charset="0"/>
              </a:rPr>
              <a:t>Sonic Boom Community Response Metric and Methodologies 	Technical Lead: Alexandra Loubeau</a:t>
            </a:r>
          </a:p>
          <a:p>
            <a:pPr eaLnBrk="1" hangingPunct="1">
              <a:spcBef>
                <a:spcPct val="0"/>
              </a:spcBef>
            </a:pPr>
            <a:r>
              <a:rPr lang="en-US" altLang="en-US" smtClean="0">
                <a:latin typeface="Times New Roman" pitchFamily="18" charset="0"/>
              </a:rPr>
              <a:t>Subtopic 2.1.1 – Propagation of Shaped Sonic Booms Through Atmospheric Turbulence</a:t>
            </a:r>
          </a:p>
          <a:p>
            <a:pPr eaLnBrk="1" hangingPunct="1">
              <a:spcBef>
                <a:spcPct val="0"/>
              </a:spcBef>
            </a:pPr>
            <a:r>
              <a:rPr lang="en-US" altLang="en-US" smtClean="0">
                <a:latin typeface="Times New Roman" pitchFamily="18" charset="0"/>
              </a:rPr>
              <a:t>Subtopic 2.1.2 – Risk Reduction for Future Community Testing with a Low-Boom Flight Demonstration Vehicle</a:t>
            </a:r>
          </a:p>
          <a:p>
            <a:pPr eaLnBrk="1" hangingPunct="1">
              <a:spcBef>
                <a:spcPct val="0"/>
              </a:spcBef>
            </a:pPr>
            <a:r>
              <a:rPr lang="en-US" altLang="en-US" b="1" smtClean="0">
                <a:latin typeface="Times New Roman" pitchFamily="18" charset="0"/>
              </a:rPr>
              <a:t>Low Noise Propulsion for Low Boom Aircraft 	Technical Lead: James Bridges</a:t>
            </a:r>
          </a:p>
          <a:p>
            <a:pPr eaLnBrk="1" hangingPunct="1">
              <a:spcBef>
                <a:spcPct val="0"/>
              </a:spcBef>
            </a:pPr>
            <a:r>
              <a:rPr lang="en-US" altLang="en-US" smtClean="0">
                <a:latin typeface="Times New Roman" pitchFamily="18" charset="0"/>
              </a:rPr>
              <a:t>Subtopic 2.2.1 – Low-Cost Aeroacoustic Code for Supersonic Propulsion Exhaust System Design</a:t>
            </a:r>
          </a:p>
          <a:p>
            <a:pPr eaLnBrk="1" hangingPunct="1">
              <a:spcBef>
                <a:spcPct val="0"/>
              </a:spcBef>
            </a:pPr>
            <a:r>
              <a:rPr lang="en-US" altLang="en-US" smtClean="0">
                <a:latin typeface="Times New Roman" pitchFamily="18" charset="0"/>
              </a:rPr>
              <a:t>Subtopic 2.2.2 – Low Noise Technologies for Low Boom Aircraft: Achieving Chapter 14 minus 10EPNdB</a:t>
            </a:r>
          </a:p>
          <a:p>
            <a:pPr eaLnBrk="1" hangingPunct="1">
              <a:spcBef>
                <a:spcPct val="0"/>
              </a:spcBef>
            </a:pPr>
            <a:r>
              <a:rPr lang="en-US" altLang="en-US" b="1" smtClean="0">
                <a:latin typeface="Times New Roman" pitchFamily="18" charset="0"/>
              </a:rPr>
              <a:t>High Altitude Emissions Research  	Technical Lead: Clarence Chang</a:t>
            </a:r>
          </a:p>
          <a:p>
            <a:pPr eaLnBrk="1" hangingPunct="1">
              <a:spcBef>
                <a:spcPct val="0"/>
              </a:spcBef>
            </a:pPr>
            <a:r>
              <a:rPr lang="en-US" altLang="en-US" smtClean="0">
                <a:latin typeface="Times New Roman" pitchFamily="18" charset="0"/>
              </a:rPr>
              <a:t>Subtopic 2.3.1 – Global Impact of High-Altitude Emissions from Supersonic Cruise Aircraft</a:t>
            </a:r>
          </a:p>
          <a:p>
            <a:pPr eaLnBrk="1" hangingPunct="1">
              <a:spcBef>
                <a:spcPct val="0"/>
              </a:spcBef>
            </a:pPr>
            <a:r>
              <a:rPr lang="en-US" altLang="en-US" b="1" smtClean="0">
                <a:latin typeface="Times New Roman" pitchFamily="18" charset="0"/>
              </a:rPr>
              <a:t>Flight Research and Validation 	Technical Lead: Dan Banks</a:t>
            </a:r>
          </a:p>
          <a:p>
            <a:pPr eaLnBrk="1" hangingPunct="1">
              <a:spcBef>
                <a:spcPct val="0"/>
              </a:spcBef>
            </a:pPr>
            <a:r>
              <a:rPr lang="en-US" altLang="en-US" smtClean="0">
                <a:latin typeface="Times New Roman" pitchFamily="18" charset="0"/>
              </a:rPr>
              <a:t>Subtopic 2.4.1 - Development and Flight Validation of a Sonic Boom Cockpit Display</a:t>
            </a:r>
          </a:p>
          <a:p>
            <a:pPr eaLnBrk="1" hangingPunct="1">
              <a:spcBef>
                <a:spcPct val="0"/>
              </a:spcBef>
            </a:pPr>
            <a:r>
              <a:rPr lang="en-US" altLang="en-US" smtClean="0">
                <a:latin typeface="Times New Roman" pitchFamily="18" charset="0"/>
              </a:rPr>
              <a:t>Subtopic 2.4.2 - In Flight Flow Measurement and Visualization</a:t>
            </a:r>
          </a:p>
          <a:p>
            <a:pPr eaLnBrk="1" hangingPunct="1">
              <a:spcBef>
                <a:spcPct val="0"/>
              </a:spcBef>
            </a:pPr>
            <a:endParaRPr lang="en-US" altLang="en-US" b="1" smtClean="0">
              <a:latin typeface="Times New Roman" pitchFamily="18" charset="0"/>
            </a:endParaRPr>
          </a:p>
          <a:p>
            <a:pPr eaLnBrk="1" hangingPunct="1">
              <a:spcBef>
                <a:spcPct val="0"/>
              </a:spcBef>
            </a:pPr>
            <a:endParaRPr lang="en-US" altLang="en-US" smtClean="0">
              <a:latin typeface="Times New Roman" pitchFamily="18" charset="0"/>
            </a:endParaRPr>
          </a:p>
          <a:p>
            <a:pPr eaLnBrk="1" hangingPunct="1">
              <a:spcBef>
                <a:spcPct val="0"/>
              </a:spcBef>
            </a:pPr>
            <a:endParaRPr lang="en-US" altLang="en-US" b="1" smtClean="0">
              <a:latin typeface="Times New Roman" pitchFamily="18" charset="0"/>
            </a:endParaRPr>
          </a:p>
          <a:p>
            <a:pPr eaLnBrk="1" hangingPunct="1">
              <a:spcBef>
                <a:spcPct val="0"/>
              </a:spcBef>
            </a:pPr>
            <a:endParaRPr lang="en-US" altLang="en-US" b="1" smtClean="0">
              <a:latin typeface="Times New Roman" pitchFamily="18" charset="0"/>
            </a:endParaRPr>
          </a:p>
          <a:p>
            <a:pPr eaLnBrk="1" hangingPunct="1">
              <a:spcBef>
                <a:spcPct val="0"/>
              </a:spcBef>
            </a:pPr>
            <a:endParaRPr lang="en-US" altLang="en-US" smtClean="0">
              <a:latin typeface="Times New Roman" pitchFamily="18" charset="0"/>
            </a:endParaRPr>
          </a:p>
          <a:p>
            <a:pPr eaLnBrk="1" hangingPunct="1">
              <a:spcBef>
                <a:spcPct val="0"/>
              </a:spcBef>
            </a:pPr>
            <a:endParaRPr lang="en-US" altLang="en-US" smtClean="0">
              <a:latin typeface="Times New Roman" pitchFamily="18" charset="0"/>
            </a:endParaRPr>
          </a:p>
        </p:txBody>
      </p:sp>
      <p:sp>
        <p:nvSpPr>
          <p:cNvPr id="204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CED975E8-689A-4933-9546-2981A35FB70A}" type="slidenum">
              <a:rPr lang="en-US" altLang="en-US" smtClean="0">
                <a:solidFill>
                  <a:srgbClr val="000000"/>
                </a:solidFill>
                <a:latin typeface="Times New Roman" pitchFamily="18" charset="0"/>
              </a:rPr>
              <a:pPr fontAlgn="base">
                <a:spcBef>
                  <a:spcPct val="0"/>
                </a:spcBef>
                <a:spcAft>
                  <a:spcPct val="0"/>
                </a:spcAft>
                <a:defRPr/>
              </a:pPr>
              <a:t>9</a:t>
            </a:fld>
            <a:endParaRPr lang="en-US" altLang="en-US" smtClean="0">
              <a:solidFill>
                <a:srgbClr val="000000"/>
              </a:solidFill>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sp>
        <p:nvSpPr>
          <p:cNvPr id="63515" name="Text Box 1051"/>
          <p:cNvSpPr txBox="1">
            <a:spLocks noChangeArrowheads="1"/>
          </p:cNvSpPr>
          <p:nvPr userDrawn="1"/>
        </p:nvSpPr>
        <p:spPr bwMode="auto">
          <a:xfrm>
            <a:off x="427038" y="4497388"/>
            <a:ext cx="4822825"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a:solidFill>
                  <a:srgbClr val="1D2F68"/>
                </a:solidFill>
              </a:rPr>
              <a:t>Presented to:</a:t>
            </a:r>
          </a:p>
          <a:p>
            <a:pPr>
              <a:buFontTx/>
              <a:buNone/>
            </a:pPr>
            <a:r>
              <a:rPr lang="en-US" sz="1600" dirty="0">
                <a:solidFill>
                  <a:srgbClr val="1D2F68"/>
                </a:solidFill>
              </a:rPr>
              <a:t>By:</a:t>
            </a:r>
          </a:p>
          <a:p>
            <a:pPr>
              <a:buFontTx/>
              <a:buNone/>
            </a:pPr>
            <a:r>
              <a:rPr lang="en-US" sz="1600" dirty="0">
                <a:solidFill>
                  <a:srgbClr val="1D2F68"/>
                </a:solidFill>
              </a:rPr>
              <a:t>Date:</a:t>
            </a: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a:solidFill>
                    <a:schemeClr val="bg1"/>
                  </a:solidFill>
                </a:rPr>
                <a:t>Federal Aviation</a:t>
              </a:r>
            </a:p>
            <a:p>
              <a:pPr>
                <a:lnSpc>
                  <a:spcPct val="85000"/>
                </a:lnSpc>
                <a:spcBef>
                  <a:spcPct val="0"/>
                </a:spcBef>
                <a:buFontTx/>
                <a:buNone/>
              </a:pPr>
              <a:r>
                <a:rPr lang="en-US" sz="1800" b="1">
                  <a:solidFill>
                    <a:schemeClr val="bg1"/>
                  </a:solidFill>
                </a:rPr>
                <a:t>Administration</a:t>
              </a: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1874461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18729331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92993968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2456" y="117985"/>
            <a:ext cx="8472488" cy="6096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276837" y="989901"/>
            <a:ext cx="8607103" cy="4949505"/>
          </a:xfrm>
        </p:spPr>
        <p:txBody>
          <a:bodyPr/>
          <a:lstStyle>
            <a:lvl1pPr>
              <a:defRPr b="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pPr/>
              <a:t>‹#›</a:t>
            </a:fld>
            <a:endParaRPr lang="en-US" dirty="0"/>
          </a:p>
        </p:txBody>
      </p:sp>
    </p:spTree>
    <p:extLst>
      <p:ext uri="{BB962C8B-B14F-4D97-AF65-F5344CB8AC3E}">
        <p14:creationId xmlns:p14="http://schemas.microsoft.com/office/powerpoint/2010/main" val="29082553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pPr/>
              <a:t>‹#›</a:t>
            </a:fld>
            <a:endParaRPr lang="en-US"/>
          </a:p>
        </p:txBody>
      </p:sp>
    </p:spTree>
    <p:extLst>
      <p:ext uri="{BB962C8B-B14F-4D97-AF65-F5344CB8AC3E}">
        <p14:creationId xmlns:p14="http://schemas.microsoft.com/office/powerpoint/2010/main" val="31410093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pPr/>
              <a:t>‹#›</a:t>
            </a:fld>
            <a:endParaRPr lang="en-US"/>
          </a:p>
        </p:txBody>
      </p:sp>
    </p:spTree>
    <p:extLst>
      <p:ext uri="{BB962C8B-B14F-4D97-AF65-F5344CB8AC3E}">
        <p14:creationId xmlns:p14="http://schemas.microsoft.com/office/powerpoint/2010/main" val="2406631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pPr/>
              <a:t>‹#›</a:t>
            </a:fld>
            <a:endParaRPr lang="en-US"/>
          </a:p>
        </p:txBody>
      </p:sp>
    </p:spTree>
    <p:extLst>
      <p:ext uri="{BB962C8B-B14F-4D97-AF65-F5344CB8AC3E}">
        <p14:creationId xmlns:p14="http://schemas.microsoft.com/office/powerpoint/2010/main" val="9393718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pPr/>
              <a:t>‹#›</a:t>
            </a:fld>
            <a:endParaRPr lang="en-US"/>
          </a:p>
        </p:txBody>
      </p:sp>
    </p:spTree>
    <p:extLst>
      <p:ext uri="{BB962C8B-B14F-4D97-AF65-F5344CB8AC3E}">
        <p14:creationId xmlns:p14="http://schemas.microsoft.com/office/powerpoint/2010/main" val="2979986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sp>
        <p:nvSpPr>
          <p:cNvPr id="63515" name="Text Box 1051"/>
          <p:cNvSpPr txBox="1">
            <a:spLocks noChangeArrowheads="1"/>
          </p:cNvSpPr>
          <p:nvPr userDrawn="1"/>
        </p:nvSpPr>
        <p:spPr bwMode="auto">
          <a:xfrm>
            <a:off x="427038" y="4497388"/>
            <a:ext cx="48228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auto">
              <a:spcBef>
                <a:spcPts val="0"/>
              </a:spcBef>
              <a:spcAft>
                <a:spcPts val="0"/>
              </a:spcAft>
              <a:buFontTx/>
              <a:buNone/>
            </a:pPr>
            <a:r>
              <a:rPr lang="en-US" sz="1600" dirty="0">
                <a:solidFill>
                  <a:srgbClr val="1D2F68"/>
                </a:solidFill>
                <a:latin typeface="Arial"/>
              </a:rPr>
              <a:t>Presented to</a:t>
            </a:r>
            <a:r>
              <a:rPr lang="en-US" sz="1600" dirty="0" smtClean="0">
                <a:solidFill>
                  <a:srgbClr val="1D2F68"/>
                </a:solidFill>
                <a:latin typeface="Arial"/>
              </a:rPr>
              <a:t>: E&amp;E REDAC Subcommittee</a:t>
            </a:r>
            <a:endParaRPr lang="en-US" sz="1600" dirty="0">
              <a:solidFill>
                <a:srgbClr val="1D2F68"/>
              </a:solidFill>
              <a:latin typeface="Arial"/>
            </a:endParaRPr>
          </a:p>
          <a:p>
            <a:pPr fontAlgn="auto">
              <a:spcBef>
                <a:spcPts val="0"/>
              </a:spcBef>
              <a:spcAft>
                <a:spcPts val="0"/>
              </a:spcAft>
              <a:buFontTx/>
              <a:buNone/>
            </a:pPr>
            <a:r>
              <a:rPr lang="en-US" sz="1600" dirty="0">
                <a:solidFill>
                  <a:srgbClr val="1D2F68"/>
                </a:solidFill>
                <a:latin typeface="Arial"/>
              </a:rPr>
              <a:t>By</a:t>
            </a:r>
            <a:r>
              <a:rPr lang="en-US" sz="1600" dirty="0" smtClean="0">
                <a:solidFill>
                  <a:srgbClr val="1D2F68"/>
                </a:solidFill>
                <a:latin typeface="Arial"/>
              </a:rPr>
              <a:t>: Rebecca Cointin</a:t>
            </a:r>
            <a:endParaRPr lang="en-US" sz="1600" dirty="0">
              <a:solidFill>
                <a:srgbClr val="1D2F68"/>
              </a:solidFill>
              <a:latin typeface="Arial"/>
            </a:endParaRPr>
          </a:p>
          <a:p>
            <a:pPr fontAlgn="auto">
              <a:spcBef>
                <a:spcPts val="0"/>
              </a:spcBef>
              <a:spcAft>
                <a:spcPts val="0"/>
              </a:spcAft>
              <a:buFontTx/>
              <a:buNone/>
            </a:pPr>
            <a:r>
              <a:rPr lang="en-US" sz="1600" dirty="0">
                <a:solidFill>
                  <a:srgbClr val="1D2F68"/>
                </a:solidFill>
                <a:latin typeface="Arial"/>
              </a:rPr>
              <a:t>Date</a:t>
            </a:r>
            <a:r>
              <a:rPr lang="en-US" sz="1600" dirty="0" smtClean="0">
                <a:solidFill>
                  <a:srgbClr val="1D2F68"/>
                </a:solidFill>
                <a:latin typeface="Arial"/>
              </a:rPr>
              <a:t>: August 26, 2014</a:t>
            </a:r>
            <a:endParaRPr lang="en-US" sz="1600" dirty="0">
              <a:solidFill>
                <a:srgbClr val="1D2F68"/>
              </a:solidFill>
              <a:latin typeface="Arial"/>
            </a:endParaRP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auto">
                <a:lnSpc>
                  <a:spcPct val="85000"/>
                </a:lnSpc>
                <a:spcBef>
                  <a:spcPct val="0"/>
                </a:spcBef>
                <a:spcAft>
                  <a:spcPts val="0"/>
                </a:spcAft>
                <a:buFontTx/>
                <a:buNone/>
              </a:pPr>
              <a:r>
                <a:rPr lang="en-US" sz="1800" b="1">
                  <a:solidFill>
                    <a:srgbClr val="FFFFFF"/>
                  </a:solidFill>
                  <a:latin typeface="Arial"/>
                </a:rPr>
                <a:t>Federal Aviation</a:t>
              </a:r>
            </a:p>
            <a:p>
              <a:pPr fontAlgn="auto">
                <a:lnSpc>
                  <a:spcPct val="85000"/>
                </a:lnSpc>
                <a:spcBef>
                  <a:spcPct val="0"/>
                </a:spcBef>
                <a:spcAft>
                  <a:spcPts val="0"/>
                </a:spcAft>
                <a:buFontTx/>
                <a:buNone/>
              </a:pPr>
              <a:r>
                <a:rPr lang="en-US" sz="1800" b="1">
                  <a:solidFill>
                    <a:srgbClr val="FFFFFF"/>
                  </a:solidFill>
                  <a:latin typeface="Arial"/>
                </a:rPr>
                <a:t>Administration</a:t>
              </a:r>
            </a:p>
          </p:txBody>
        </p:sp>
      </p:grpSp>
    </p:spTree>
    <p:extLst>
      <p:ext uri="{BB962C8B-B14F-4D97-AF65-F5344CB8AC3E}">
        <p14:creationId xmlns:p14="http://schemas.microsoft.com/office/powerpoint/2010/main" val="12321214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411039164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3982868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9.xml"/><Relationship Id="rId7"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endParaRPr lang="en-US" dirty="0"/>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7" r:id="rId4"/>
    <p:sldLayoutId id="2147483658" r:id="rId5"/>
    <p:sldLayoutId id="2147483660" r:id="rId6"/>
  </p:sldLayoutIdLst>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noFill/>
          <a:ln w="9525">
            <a:noFill/>
            <a:miter lim="800000"/>
            <a:headEnd/>
            <a:tailEnd/>
          </a:ln>
          <a:effectLst/>
          <a:extLst/>
        </p:spPr>
        <p:txBody>
          <a:bodyPr wrap="none" anchor="ctr"/>
          <a:lstStyle/>
          <a:p>
            <a:endParaRPr lang="en-US"/>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accent6"/>
                </a:solidFill>
                <a:latin typeface="Times New Roman" pitchFamily="18" charset="0"/>
              </a:defRPr>
            </a:lvl1pPr>
          </a:lstStyle>
          <a:p>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accent6"/>
                </a:solidFill>
                <a:latin typeface="Times New Roman" pitchFamily="18" charset="0"/>
              </a:defRPr>
            </a:lvl1pPr>
          </a:lstStyle>
          <a:p>
            <a:endParaRPr lang="en-US" dirty="0"/>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accent6"/>
                </a:solidFill>
                <a:latin typeface="Times New Roman" pitchFamily="18" charset="0"/>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accent6"/>
                  </a:solidFill>
                </a:rPr>
                <a:t>Federal Aviation</a:t>
              </a:r>
            </a:p>
            <a:p>
              <a:pPr>
                <a:lnSpc>
                  <a:spcPct val="85000"/>
                </a:lnSpc>
                <a:spcBef>
                  <a:spcPct val="0"/>
                </a:spcBef>
                <a:buFontTx/>
                <a:buNone/>
              </a:pPr>
              <a:r>
                <a:rPr lang="en-US" sz="1200" b="1" dirty="0">
                  <a:solidFill>
                    <a:schemeClr val="accent6"/>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extLst>
      <p:ext uri="{BB962C8B-B14F-4D97-AF65-F5344CB8AC3E}">
        <p14:creationId xmlns:p14="http://schemas.microsoft.com/office/powerpoint/2010/main" val="2988165268"/>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buFontTx/>
              <a:buNone/>
            </a:pPr>
            <a:endParaRPr lang="en-US" sz="1800">
              <a:solidFill>
                <a:srgbClr val="000000"/>
              </a:solidFill>
              <a:latin typeface="Arial"/>
            </a:endParaRPr>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pPr fontAlgn="auto">
              <a:spcAft>
                <a:spcPts val="0"/>
              </a:spcAft>
            </a:pPr>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pPr fontAlgn="auto">
              <a:spcAft>
                <a:spcPts val="0"/>
              </a:spcAft>
            </a:pPr>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pPr fontAlgn="auto">
              <a:spcAft>
                <a:spcPts val="0"/>
              </a:spcAft>
            </a:pPr>
            <a:fld id="{74438B1A-AF1B-4C8B-993E-1BADE62A2451}" type="slidenum">
              <a:rPr lang="en-US" smtClean="0">
                <a:solidFill>
                  <a:srgbClr val="FFFFFF">
                    <a:lumMod val="65000"/>
                  </a:srgbClr>
                </a:solidFill>
              </a:rPr>
              <a:pPr fontAlgn="auto">
                <a:spcAft>
                  <a:spcPts val="0"/>
                </a:spcAft>
              </a:pPr>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auto">
                <a:lnSpc>
                  <a:spcPct val="85000"/>
                </a:lnSpc>
                <a:spcBef>
                  <a:spcPct val="0"/>
                </a:spcBef>
                <a:spcAft>
                  <a:spcPts val="0"/>
                </a:spcAft>
                <a:buFontTx/>
                <a:buNone/>
              </a:pPr>
              <a:r>
                <a:rPr lang="en-US" sz="1200" b="1" dirty="0">
                  <a:solidFill>
                    <a:srgbClr val="FFFFFF"/>
                  </a:solidFill>
                  <a:latin typeface="Arial"/>
                </a:rPr>
                <a:t>Federal Aviation</a:t>
              </a:r>
            </a:p>
            <a:p>
              <a:pPr fontAlgn="auto">
                <a:lnSpc>
                  <a:spcPct val="85000"/>
                </a:lnSpc>
                <a:spcBef>
                  <a:spcPct val="0"/>
                </a:spcBef>
                <a:spcAft>
                  <a:spcPts val="0"/>
                </a:spcAft>
                <a:buFontTx/>
                <a:buNone/>
              </a:pPr>
              <a:r>
                <a:rPr lang="en-US" sz="1200" b="1" dirty="0">
                  <a:solidFill>
                    <a:srgbClr val="FFFFFF"/>
                  </a:solidFill>
                  <a:latin typeface="Aria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auto">
              <a:spcBef>
                <a:spcPts val="0"/>
              </a:spcBef>
              <a:spcAft>
                <a:spcPts val="0"/>
              </a:spcAft>
              <a:buFontTx/>
              <a:buNone/>
            </a:pPr>
            <a:r>
              <a:rPr lang="en-US" sz="1200" b="1" dirty="0">
                <a:solidFill>
                  <a:srgbClr val="C0C0C0"/>
                </a:solidFill>
                <a:latin typeface="Arial"/>
              </a:rPr>
              <a:t>&lt;Presentation Title – Change on Master Slide&gt;</a:t>
            </a:r>
            <a:endParaRPr lang="en-US" sz="1200" dirty="0">
              <a:solidFill>
                <a:srgbClr val="C0C0C0"/>
              </a:solidFill>
              <a:latin typeface="Aria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auto">
              <a:spcBef>
                <a:spcPts val="0"/>
              </a:spcBef>
              <a:spcAft>
                <a:spcPts val="0"/>
              </a:spcAft>
              <a:buFontTx/>
              <a:buNone/>
            </a:pPr>
            <a:r>
              <a:rPr lang="en-US" sz="1200" dirty="0">
                <a:solidFill>
                  <a:srgbClr val="C0C0C0"/>
                </a:solidFill>
                <a:latin typeface="Arial"/>
              </a:rPr>
              <a:t>&lt;Date of Presentation – Change on Master Slide&gt;</a:t>
            </a:r>
          </a:p>
        </p:txBody>
      </p:sp>
    </p:spTree>
    <p:extLst>
      <p:ext uri="{BB962C8B-B14F-4D97-AF65-F5344CB8AC3E}">
        <p14:creationId xmlns:p14="http://schemas.microsoft.com/office/powerpoint/2010/main" val="287760411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Lst>
  <p:timing>
    <p:tnLst>
      <p:par>
        <p:cTn id="1" dur="indefinite" restart="never" nodeType="tmRoot"/>
      </p:par>
    </p:tnLst>
  </p:timing>
  <p:hf hdr="0" ftr="0" dt="0"/>
  <p:txStyles>
    <p:titleStyle>
      <a:lvl1pPr algn="l" rtl="0" fontAlgn="base">
        <a:spcBef>
          <a:spcPct val="0"/>
        </a:spcBef>
        <a:spcAft>
          <a:spcPct val="0"/>
        </a:spcAft>
        <a:defRPr sz="32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400" b="1">
          <a:solidFill>
            <a:schemeClr val="tx1"/>
          </a:solidFill>
          <a:latin typeface="+mn-lt"/>
          <a:ea typeface="+mn-ea"/>
          <a:cs typeface="+mn-cs"/>
        </a:defRPr>
      </a:lvl1pPr>
      <a:lvl2pPr marL="742950" indent="-285750" algn="l" rtl="0" fontAlgn="base">
        <a:spcBef>
          <a:spcPct val="20000"/>
        </a:spcBef>
        <a:spcAft>
          <a:spcPct val="0"/>
        </a:spcAft>
        <a:buChar char="–"/>
        <a:defRPr sz="22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www.lockheedmartin.com/u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9" name="Rectangle 11"/>
          <p:cNvSpPr>
            <a:spLocks noGrp="1" noChangeArrowheads="1"/>
          </p:cNvSpPr>
          <p:nvPr>
            <p:ph type="ctrTitle"/>
          </p:nvPr>
        </p:nvSpPr>
        <p:spPr>
          <a:xfrm>
            <a:off x="296213" y="312738"/>
            <a:ext cx="5138671" cy="671236"/>
          </a:xfrm>
        </p:spPr>
        <p:txBody>
          <a:bodyPr/>
          <a:lstStyle/>
          <a:p>
            <a:r>
              <a:rPr lang="en-US" b="0" dirty="0" smtClean="0"/>
              <a:t>Noise Research</a:t>
            </a:r>
            <a:br>
              <a:rPr lang="en-US" b="0" dirty="0" smtClean="0"/>
            </a:br>
            <a:endParaRPr lang="en-US" dirty="0"/>
          </a:p>
        </p:txBody>
      </p:sp>
      <p:sp>
        <p:nvSpPr>
          <p:cNvPr id="32780" name="Rectangle 12"/>
          <p:cNvSpPr>
            <a:spLocks noGrp="1" noChangeArrowheads="1"/>
          </p:cNvSpPr>
          <p:nvPr>
            <p:ph type="subTitle" idx="1"/>
          </p:nvPr>
        </p:nvSpPr>
        <p:spPr>
          <a:xfrm>
            <a:off x="268288" y="1035258"/>
            <a:ext cx="4951412" cy="604699"/>
          </a:xfrm>
        </p:spPr>
        <p:txBody>
          <a:bodyPr/>
          <a:lstStyle/>
          <a:p>
            <a:r>
              <a:rPr lang="en-US" b="0" dirty="0" smtClean="0"/>
              <a:t>Update on Selective Topics</a:t>
            </a:r>
            <a:endParaRPr lang="en-US" dirty="0">
              <a:solidFill>
                <a:schemeClr val="tx1"/>
              </a:solidFill>
            </a:endParaRPr>
          </a:p>
        </p:txBody>
      </p:sp>
      <p:sp>
        <p:nvSpPr>
          <p:cNvPr id="32785" name="Text Box 17"/>
          <p:cNvSpPr txBox="1">
            <a:spLocks noChangeArrowheads="1"/>
          </p:cNvSpPr>
          <p:nvPr/>
        </p:nvSpPr>
        <p:spPr bwMode="auto">
          <a:xfrm>
            <a:off x="1754188" y="4497388"/>
            <a:ext cx="34655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buFontTx/>
              <a:buNone/>
              <a:defRPr sz="1600">
                <a:solidFill>
                  <a:srgbClr val="1D2F68"/>
                </a:solidFill>
              </a:defRPr>
            </a:lvl1pPr>
          </a:lstStyle>
          <a:p>
            <a:r>
              <a:rPr lang="en-US" dirty="0" smtClean="0"/>
              <a:t>REDAC – E&amp;E Subcommittee</a:t>
            </a:r>
            <a:endParaRPr lang="en-US" dirty="0"/>
          </a:p>
        </p:txBody>
      </p:sp>
      <p:sp>
        <p:nvSpPr>
          <p:cNvPr id="32786" name="Text Box 18"/>
          <p:cNvSpPr txBox="1">
            <a:spLocks noChangeArrowheads="1"/>
          </p:cNvSpPr>
          <p:nvPr/>
        </p:nvSpPr>
        <p:spPr bwMode="auto">
          <a:xfrm>
            <a:off x="788987" y="4875213"/>
            <a:ext cx="420045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en-US" sz="1600" dirty="0" smtClean="0">
                <a:solidFill>
                  <a:srgbClr val="1D2F68"/>
                </a:solidFill>
              </a:rPr>
              <a:t>Rebecca Cointin, Manager, AEE-100</a:t>
            </a:r>
            <a:endParaRPr lang="en-US" sz="1600" dirty="0">
              <a:solidFill>
                <a:srgbClr val="1D2F68"/>
              </a:solidFill>
            </a:endParaRPr>
          </a:p>
        </p:txBody>
      </p:sp>
      <p:sp>
        <p:nvSpPr>
          <p:cNvPr id="32787" name="Text Box 19"/>
          <p:cNvSpPr txBox="1">
            <a:spLocks noChangeArrowheads="1"/>
          </p:cNvSpPr>
          <p:nvPr/>
        </p:nvSpPr>
        <p:spPr bwMode="auto">
          <a:xfrm>
            <a:off x="1000125" y="5224463"/>
            <a:ext cx="3465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buFontTx/>
              <a:buNone/>
              <a:defRPr sz="1600">
                <a:solidFill>
                  <a:srgbClr val="1D2F68"/>
                </a:solidFill>
              </a:defRPr>
            </a:lvl1pPr>
          </a:lstStyle>
          <a:p>
            <a:r>
              <a:rPr lang="en-US" dirty="0" smtClean="0"/>
              <a:t>April 4, 2016</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14338" y="112713"/>
            <a:ext cx="8472487" cy="609600"/>
          </a:xfrm>
        </p:spPr>
        <p:txBody>
          <a:bodyPr/>
          <a:lstStyle/>
          <a:p>
            <a:r>
              <a:rPr lang="en-US" altLang="en-US" dirty="0" smtClean="0"/>
              <a:t>Recent Accomplishments &amp; Findings</a:t>
            </a:r>
          </a:p>
        </p:txBody>
      </p:sp>
      <p:sp>
        <p:nvSpPr>
          <p:cNvPr id="18435" name="Content Placeholder 2"/>
          <p:cNvSpPr>
            <a:spLocks noGrp="1"/>
          </p:cNvSpPr>
          <p:nvPr>
            <p:ph idx="1"/>
          </p:nvPr>
        </p:nvSpPr>
        <p:spPr>
          <a:xfrm>
            <a:off x="190047" y="781391"/>
            <a:ext cx="8765268" cy="5056640"/>
          </a:xfrm>
        </p:spPr>
        <p:txBody>
          <a:bodyPr/>
          <a:lstStyle/>
          <a:p>
            <a:r>
              <a:rPr lang="en-US" altLang="en-US" sz="2000" b="0" dirty="0" smtClean="0"/>
              <a:t>Sonic Boom Metrics </a:t>
            </a:r>
            <a:r>
              <a:rPr lang="en-US" altLang="en-US" sz="2000" b="0" dirty="0" err="1" smtClean="0"/>
              <a:t>Downselection</a:t>
            </a:r>
            <a:r>
              <a:rPr lang="en-US" altLang="en-US" sz="2000" b="0" dirty="0" smtClean="0"/>
              <a:t> (5) supporting ICAO:</a:t>
            </a:r>
          </a:p>
          <a:p>
            <a:pPr marL="685800" lvl="1"/>
            <a:r>
              <a:rPr lang="en-US" altLang="en-US" sz="2000" dirty="0" smtClean="0"/>
              <a:t>S</a:t>
            </a:r>
            <a:r>
              <a:rPr lang="en-US" altLang="en-US" sz="2000" i="1" dirty="0" smtClean="0"/>
              <a:t>teven's Mark VII Perceived Level</a:t>
            </a:r>
          </a:p>
          <a:p>
            <a:pPr marL="685800" lvl="1"/>
            <a:r>
              <a:rPr lang="en-US" altLang="en-US" sz="2000" i="1" dirty="0" smtClean="0"/>
              <a:t>Indoor sonic boom annoyance predictor</a:t>
            </a:r>
          </a:p>
          <a:p>
            <a:pPr marL="685800" lvl="1"/>
            <a:r>
              <a:rPr lang="en-US" altLang="en-US" sz="2000" i="1" dirty="0" smtClean="0"/>
              <a:t>A-weighted Sound Exposure Level</a:t>
            </a:r>
          </a:p>
          <a:p>
            <a:pPr marL="685800" lvl="1"/>
            <a:r>
              <a:rPr lang="en-US" altLang="en-US" sz="2000" i="1" dirty="0" smtClean="0"/>
              <a:t>B-weighted Sound Exposure Level</a:t>
            </a:r>
          </a:p>
          <a:p>
            <a:pPr marL="685800" lvl="1"/>
            <a:r>
              <a:rPr lang="en-US" altLang="en-US" sz="2000" i="1" dirty="0" smtClean="0"/>
              <a:t>E-weighted Sound Exposure Level</a:t>
            </a:r>
            <a:endParaRPr lang="en-US" altLang="en-US" sz="2000" b="1" dirty="0" smtClean="0"/>
          </a:p>
          <a:p>
            <a:r>
              <a:rPr lang="en-US" altLang="en-US" sz="2000" b="0" dirty="0" smtClean="0"/>
              <a:t>Sonic Boom Metric Sensitivity (NASA SCAMP*)</a:t>
            </a:r>
          </a:p>
          <a:p>
            <a:pPr marL="685800" lvl="1"/>
            <a:r>
              <a:rPr lang="en-US" altLang="en-US" sz="2000" dirty="0" smtClean="0"/>
              <a:t>Substantial variability/high sensitivity due to turbulence identified in boom (N-wave) data.</a:t>
            </a:r>
          </a:p>
          <a:p>
            <a:pPr marL="685800" lvl="1"/>
            <a:r>
              <a:rPr lang="en-US" altLang="en-US" sz="2000" dirty="0" smtClean="0"/>
              <a:t>Noticeable decrease in variability of off-track measurements.</a:t>
            </a:r>
          </a:p>
          <a:p>
            <a:r>
              <a:rPr lang="en-US" altLang="en-US" sz="2000" b="0" dirty="0" smtClean="0"/>
              <a:t>Impulsive Noise Databases &amp; Annoyance Drivers</a:t>
            </a:r>
          </a:p>
          <a:p>
            <a:pPr marL="685800" lvl="1"/>
            <a:r>
              <a:rPr lang="en-US" altLang="en-US" sz="2000" dirty="0" smtClean="0"/>
              <a:t>Five modes of single event annoyance rank the strongest drivers as:  [1] interference (.76),  [2] startle (.70),[3] loudness (.55), [4] vibration (.45) and [5] rattle (.42) </a:t>
            </a:r>
          </a:p>
        </p:txBody>
      </p:sp>
      <p:sp>
        <p:nvSpPr>
          <p:cNvPr id="18436" name="TextBox 4"/>
          <p:cNvSpPr txBox="1">
            <a:spLocks noChangeArrowheads="1"/>
          </p:cNvSpPr>
          <p:nvPr/>
        </p:nvSpPr>
        <p:spPr bwMode="auto">
          <a:xfrm>
            <a:off x="566738" y="5707063"/>
            <a:ext cx="45005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100" b="0">
                <a:solidFill>
                  <a:srgbClr val="000000"/>
                </a:solidFill>
              </a:rPr>
              <a:t>*Sonic Boom Caustic Analysis and Measurement Program (SCAMP) </a:t>
            </a:r>
          </a:p>
        </p:txBody>
      </p:sp>
    </p:spTree>
    <p:extLst>
      <p:ext uri="{BB962C8B-B14F-4D97-AF65-F5344CB8AC3E}">
        <p14:creationId xmlns:p14="http://schemas.microsoft.com/office/powerpoint/2010/main" val="2833305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3058659"/>
            <a:ext cx="8472488" cy="609600"/>
          </a:xfrm>
        </p:spPr>
        <p:txBody>
          <a:bodyPr/>
          <a:lstStyle/>
          <a:p>
            <a:pPr algn="ctr"/>
            <a:r>
              <a:rPr lang="en-US" dirty="0" smtClean="0"/>
              <a:t>UNMANNED AIRCRAFT SYSTEM</a:t>
            </a:r>
            <a:endParaRPr lang="en-US" dirty="0"/>
          </a:p>
        </p:txBody>
      </p:sp>
      <p:sp>
        <p:nvSpPr>
          <p:cNvPr id="3" name="Slide Number Placeholder 2"/>
          <p:cNvSpPr>
            <a:spLocks noGrp="1"/>
          </p:cNvSpPr>
          <p:nvPr>
            <p:ph type="sldNum" sz="quarter" idx="12"/>
          </p:nvPr>
        </p:nvSpPr>
        <p:spPr/>
        <p:txBody>
          <a:bodyPr/>
          <a:lstStyle/>
          <a:p>
            <a:fld id="{F1F6FF14-FC6A-41B6-B2DC-884C6B7C3F2E}" type="slidenum">
              <a:rPr lang="en-US" smtClean="0">
                <a:solidFill>
                  <a:srgbClr val="FFFFFF">
                    <a:lumMod val="65000"/>
                  </a:srgbClr>
                </a:solidFill>
              </a:rPr>
              <a:pPr/>
              <a:t>11</a:t>
            </a:fld>
            <a:endParaRPr lang="en-US">
              <a:solidFill>
                <a:srgbClr val="FFFFFF">
                  <a:lumMod val="65000"/>
                </a:srgbClr>
              </a:solidFill>
            </a:endParaRPr>
          </a:p>
        </p:txBody>
      </p:sp>
    </p:spTree>
    <p:extLst>
      <p:ext uri="{BB962C8B-B14F-4D97-AF65-F5344CB8AC3E}">
        <p14:creationId xmlns:p14="http://schemas.microsoft.com/office/powerpoint/2010/main" val="3918200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Current Research </a:t>
            </a:r>
            <a:endParaRPr lang="en-US" dirty="0"/>
          </a:p>
        </p:txBody>
      </p:sp>
      <p:sp>
        <p:nvSpPr>
          <p:cNvPr id="5" name="Content Placeholder 4"/>
          <p:cNvSpPr>
            <a:spLocks noGrp="1"/>
          </p:cNvSpPr>
          <p:nvPr>
            <p:ph idx="1"/>
          </p:nvPr>
        </p:nvSpPr>
        <p:spPr/>
        <p:txBody>
          <a:bodyPr/>
          <a:lstStyle/>
          <a:p>
            <a:r>
              <a:rPr lang="en-US" dirty="0" smtClean="0"/>
              <a:t>Collect data to determine if appropriate lower weight limits to exclude noise certification exists</a:t>
            </a:r>
          </a:p>
          <a:p>
            <a:pPr lvl="1"/>
            <a:r>
              <a:rPr lang="en-US" dirty="0" smtClean="0"/>
              <a:t>Collaborating with UAS COE, ASSURE to test a UAS</a:t>
            </a:r>
          </a:p>
          <a:p>
            <a:pPr lvl="1"/>
            <a:r>
              <a:rPr lang="en-US" dirty="0" smtClean="0"/>
              <a:t>Looking for collaboration opportunities with National Park Service, Department of Defense, NASA, and others</a:t>
            </a:r>
          </a:p>
          <a:p>
            <a:r>
              <a:rPr lang="en-US" dirty="0" smtClean="0"/>
              <a:t>Examining if there is a need for different certification procedures</a:t>
            </a:r>
          </a:p>
          <a:p>
            <a:r>
              <a:rPr lang="en-US" dirty="0" smtClean="0"/>
              <a:t>Determine NEPA needs, including modeling (covered in ops briefing)</a:t>
            </a:r>
          </a:p>
          <a:p>
            <a:endParaRPr lang="en-US" dirty="0"/>
          </a:p>
        </p:txBody>
      </p:sp>
      <p:sp>
        <p:nvSpPr>
          <p:cNvPr id="3" name="Slide Number Placeholder 2"/>
          <p:cNvSpPr>
            <a:spLocks noGrp="1"/>
          </p:cNvSpPr>
          <p:nvPr>
            <p:ph type="sldNum" sz="quarter" idx="12"/>
          </p:nvPr>
        </p:nvSpPr>
        <p:spPr/>
        <p:txBody>
          <a:bodyPr/>
          <a:lstStyle/>
          <a:p>
            <a:fld id="{F1F6FF14-FC6A-41B6-B2DC-884C6B7C3F2E}" type="slidenum">
              <a:rPr lang="en-US" smtClean="0">
                <a:solidFill>
                  <a:srgbClr val="FFFFFF">
                    <a:lumMod val="65000"/>
                  </a:srgbClr>
                </a:solidFill>
              </a:rPr>
              <a:pPr/>
              <a:t>12</a:t>
            </a:fld>
            <a:endParaRPr lang="en-US">
              <a:solidFill>
                <a:srgbClr val="FFFFFF">
                  <a:lumMod val="65000"/>
                </a:srgbClr>
              </a:solidFill>
            </a:endParaRPr>
          </a:p>
        </p:txBody>
      </p:sp>
    </p:spTree>
    <p:extLst>
      <p:ext uri="{BB962C8B-B14F-4D97-AF65-F5344CB8AC3E}">
        <p14:creationId xmlns:p14="http://schemas.microsoft.com/office/powerpoint/2010/main" val="2954653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586" y="2578022"/>
            <a:ext cx="8472488" cy="609600"/>
          </a:xfrm>
        </p:spPr>
        <p:txBody>
          <a:bodyPr/>
          <a:lstStyle/>
          <a:p>
            <a:pPr algn="ctr"/>
            <a:r>
              <a:rPr lang="en-US" dirty="0" smtClean="0"/>
              <a:t>Helicopters</a:t>
            </a:r>
            <a:endParaRPr lang="en-US" dirty="0"/>
          </a:p>
        </p:txBody>
      </p:sp>
      <p:sp>
        <p:nvSpPr>
          <p:cNvPr id="3" name="Slide Number Placeholder 2"/>
          <p:cNvSpPr>
            <a:spLocks noGrp="1"/>
          </p:cNvSpPr>
          <p:nvPr>
            <p:ph type="sldNum" sz="quarter" idx="12"/>
          </p:nvPr>
        </p:nvSpPr>
        <p:spPr/>
        <p:txBody>
          <a:bodyPr/>
          <a:lstStyle/>
          <a:p>
            <a:fld id="{F1F6FF14-FC6A-41B6-B2DC-884C6B7C3F2E}" type="slidenum">
              <a:rPr lang="en-US" smtClean="0">
                <a:solidFill>
                  <a:srgbClr val="FFFFFF">
                    <a:lumMod val="65000"/>
                  </a:srgbClr>
                </a:solidFill>
              </a:rPr>
              <a:pPr/>
              <a:t>13</a:t>
            </a:fld>
            <a:endParaRPr lang="en-US">
              <a:solidFill>
                <a:srgbClr val="FFFFFF">
                  <a:lumMod val="65000"/>
                </a:srgbClr>
              </a:solidFill>
            </a:endParaRPr>
          </a:p>
        </p:txBody>
      </p:sp>
    </p:spTree>
    <p:extLst>
      <p:ext uri="{BB962C8B-B14F-4D97-AF65-F5344CB8AC3E}">
        <p14:creationId xmlns:p14="http://schemas.microsoft.com/office/powerpoint/2010/main" val="1269985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853" y="126774"/>
            <a:ext cx="8472488" cy="609600"/>
          </a:xfrm>
        </p:spPr>
        <p:txBody>
          <a:bodyPr/>
          <a:lstStyle/>
          <a:p>
            <a:r>
              <a:rPr lang="en-US" dirty="0" smtClean="0"/>
              <a:t>Annoyance</a:t>
            </a:r>
            <a:endParaRPr lang="en-US" dirty="0"/>
          </a:p>
        </p:txBody>
      </p:sp>
      <p:sp>
        <p:nvSpPr>
          <p:cNvPr id="5" name="Content Placeholder 4"/>
          <p:cNvSpPr>
            <a:spLocks noGrp="1"/>
          </p:cNvSpPr>
          <p:nvPr>
            <p:ph idx="1"/>
          </p:nvPr>
        </p:nvSpPr>
        <p:spPr>
          <a:xfrm>
            <a:off x="132443" y="709840"/>
            <a:ext cx="9011557" cy="5037817"/>
          </a:xfrm>
          <a:noFill/>
        </p:spPr>
        <p:txBody>
          <a:bodyPr/>
          <a:lstStyle/>
          <a:p>
            <a:pPr marL="0" indent="0">
              <a:buNone/>
            </a:pPr>
            <a:r>
              <a:rPr lang="en-US" sz="2000" dirty="0" smtClean="0"/>
              <a:t>Assessing </a:t>
            </a:r>
            <a:r>
              <a:rPr lang="en-US" sz="2000" dirty="0"/>
              <a:t>Community Annoyance of Helicopter Noise:</a:t>
            </a:r>
          </a:p>
          <a:p>
            <a:r>
              <a:rPr lang="en-US" sz="2000" dirty="0" smtClean="0"/>
              <a:t>Determine </a:t>
            </a:r>
            <a:r>
              <a:rPr lang="en-US" sz="2000" dirty="0"/>
              <a:t>the </a:t>
            </a:r>
            <a:r>
              <a:rPr lang="en-US" sz="2000" dirty="0" smtClean="0"/>
              <a:t>factors </a:t>
            </a:r>
            <a:r>
              <a:rPr lang="en-US" sz="2000" dirty="0"/>
              <a:t>that influence </a:t>
            </a:r>
            <a:r>
              <a:rPr lang="en-US" sz="2000" dirty="0" smtClean="0"/>
              <a:t>annoyance </a:t>
            </a:r>
            <a:r>
              <a:rPr lang="en-US" sz="2000" dirty="0"/>
              <a:t>to helicopter </a:t>
            </a:r>
            <a:r>
              <a:rPr lang="en-US" sz="2000" dirty="0" smtClean="0"/>
              <a:t>noise and </a:t>
            </a:r>
            <a:r>
              <a:rPr lang="en-US" sz="2000" dirty="0"/>
              <a:t>develop </a:t>
            </a:r>
            <a:r>
              <a:rPr lang="en-US" sz="2000" dirty="0" smtClean="0"/>
              <a:t>a </a:t>
            </a:r>
            <a:r>
              <a:rPr lang="en-US" sz="2000" dirty="0"/>
              <a:t>research method </a:t>
            </a:r>
          </a:p>
          <a:p>
            <a:pPr lvl="1"/>
            <a:r>
              <a:rPr lang="en-US" sz="2000" dirty="0" smtClean="0"/>
              <a:t>This </a:t>
            </a:r>
            <a:r>
              <a:rPr lang="en-US" sz="2000" dirty="0"/>
              <a:t>ACRP project has completed their work at two of their three locations, but does not expect to conduct the work at the third location until spring 2016. </a:t>
            </a:r>
          </a:p>
          <a:p>
            <a:pPr marL="0" indent="0">
              <a:buNone/>
            </a:pPr>
            <a:r>
              <a:rPr lang="en-US" sz="2000" dirty="0" smtClean="0"/>
              <a:t>Small </a:t>
            </a:r>
            <a:r>
              <a:rPr lang="en-US" sz="2000" dirty="0"/>
              <a:t>Scale Helicopter Noise Survey</a:t>
            </a:r>
          </a:p>
          <a:p>
            <a:r>
              <a:rPr lang="en-US" sz="2000" dirty="0" smtClean="0"/>
              <a:t>Effort </a:t>
            </a:r>
            <a:r>
              <a:rPr lang="en-US" sz="2000" dirty="0"/>
              <a:t>to test a methodology to gather community response of annoyance for residences in the vicinity of helicopter operations. The data has been gathered and the analysis is underway. </a:t>
            </a:r>
            <a:endParaRPr lang="en-US" sz="2000" dirty="0" smtClean="0"/>
          </a:p>
          <a:p>
            <a:pPr lvl="1"/>
            <a:r>
              <a:rPr lang="en-US" sz="2000" dirty="0" smtClean="0"/>
              <a:t>Reviewing </a:t>
            </a:r>
            <a:r>
              <a:rPr lang="en-US" sz="2000" dirty="0"/>
              <a:t>draft report </a:t>
            </a:r>
          </a:p>
          <a:p>
            <a:pPr marL="0" indent="0">
              <a:buNone/>
            </a:pPr>
            <a:r>
              <a:rPr lang="en-US" sz="2000" dirty="0" smtClean="0"/>
              <a:t>Compare </a:t>
            </a:r>
            <a:r>
              <a:rPr lang="en-US" sz="2000" dirty="0"/>
              <a:t>methodologies to determine the best way to conduct a helicopter noise annoyance survey. At that time, a decision on the feasibility to conduct a large scale helicopter noise survey will be made.</a:t>
            </a:r>
          </a:p>
          <a:p>
            <a:pPr lvl="1"/>
            <a:endParaRPr lang="en-US" dirty="0"/>
          </a:p>
        </p:txBody>
      </p:sp>
      <p:sp>
        <p:nvSpPr>
          <p:cNvPr id="3" name="Slide Number Placeholder 2"/>
          <p:cNvSpPr>
            <a:spLocks noGrp="1"/>
          </p:cNvSpPr>
          <p:nvPr>
            <p:ph type="sldNum" sz="quarter" idx="12"/>
          </p:nvPr>
        </p:nvSpPr>
        <p:spPr/>
        <p:txBody>
          <a:bodyPr/>
          <a:lstStyle/>
          <a:p>
            <a:fld id="{F1F6FF14-FC6A-41B6-B2DC-884C6B7C3F2E}" type="slidenum">
              <a:rPr lang="en-US" smtClean="0">
                <a:solidFill>
                  <a:srgbClr val="FFFFFF">
                    <a:lumMod val="65000"/>
                  </a:srgbClr>
                </a:solidFill>
              </a:rPr>
              <a:pPr/>
              <a:t>14</a:t>
            </a:fld>
            <a:endParaRPr lang="en-US">
              <a:solidFill>
                <a:srgbClr val="FFFFFF">
                  <a:lumMod val="65000"/>
                </a:srgbClr>
              </a:solidFill>
            </a:endParaRPr>
          </a:p>
        </p:txBody>
      </p:sp>
    </p:spTree>
    <p:extLst>
      <p:ext uri="{BB962C8B-B14F-4D97-AF65-F5344CB8AC3E}">
        <p14:creationId xmlns:p14="http://schemas.microsoft.com/office/powerpoint/2010/main" val="386361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68" y="112259"/>
            <a:ext cx="8472488" cy="609600"/>
          </a:xfrm>
        </p:spPr>
        <p:txBody>
          <a:bodyPr/>
          <a:lstStyle/>
          <a:p>
            <a:r>
              <a:rPr lang="en-US" dirty="0" smtClean="0"/>
              <a:t>Modeling</a:t>
            </a:r>
            <a:endParaRPr lang="en-US" dirty="0"/>
          </a:p>
        </p:txBody>
      </p:sp>
      <p:sp>
        <p:nvSpPr>
          <p:cNvPr id="3" name="Content Placeholder 2"/>
          <p:cNvSpPr>
            <a:spLocks noGrp="1"/>
          </p:cNvSpPr>
          <p:nvPr>
            <p:ph idx="1"/>
          </p:nvPr>
        </p:nvSpPr>
        <p:spPr>
          <a:xfrm>
            <a:off x="0" y="782410"/>
            <a:ext cx="9144000" cy="5124904"/>
          </a:xfrm>
        </p:spPr>
        <p:txBody>
          <a:bodyPr/>
          <a:lstStyle/>
          <a:p>
            <a:pPr marL="0" indent="0">
              <a:buNone/>
            </a:pPr>
            <a:r>
              <a:rPr lang="en-US" dirty="0"/>
              <a:t>Helicopter Modeling Performance Enhancement for </a:t>
            </a:r>
            <a:r>
              <a:rPr lang="en-US" dirty="0" smtClean="0"/>
              <a:t>AEDT</a:t>
            </a:r>
          </a:p>
          <a:p>
            <a:r>
              <a:rPr lang="en-US" dirty="0" smtClean="0"/>
              <a:t>Improve </a:t>
            </a:r>
            <a:r>
              <a:rPr lang="en-US" dirty="0"/>
              <a:t>helicopter performance modeling capabilities for more accurate operational impact representation and analysis. </a:t>
            </a:r>
            <a:endParaRPr lang="en-US" dirty="0" smtClean="0"/>
          </a:p>
          <a:p>
            <a:pPr lvl="1"/>
            <a:r>
              <a:rPr lang="en-US" dirty="0" smtClean="0"/>
              <a:t>Work </a:t>
            </a:r>
            <a:r>
              <a:rPr lang="en-US" dirty="0"/>
              <a:t>is almost complete and is being incorporated into AEDT.</a:t>
            </a:r>
          </a:p>
          <a:p>
            <a:pPr marL="0" indent="0">
              <a:buNone/>
            </a:pPr>
            <a:r>
              <a:rPr lang="en-US" dirty="0"/>
              <a:t>Helicopter Noise Modeling </a:t>
            </a:r>
            <a:r>
              <a:rPr lang="en-US" dirty="0" smtClean="0"/>
              <a:t>Guidance </a:t>
            </a:r>
          </a:p>
          <a:p>
            <a:r>
              <a:rPr lang="en-US" dirty="0" smtClean="0"/>
              <a:t>TRB Project completed published in first quarter  2016</a:t>
            </a:r>
          </a:p>
          <a:p>
            <a:r>
              <a:rPr lang="en-US" dirty="0" smtClean="0"/>
              <a:t>AEE evaluating results and </a:t>
            </a:r>
            <a:r>
              <a:rPr lang="en-US" dirty="0"/>
              <a:t>prioritize the modeling improvements needed in </a:t>
            </a:r>
            <a:r>
              <a:rPr lang="en-US" dirty="0" smtClean="0"/>
              <a:t>AEDT</a:t>
            </a:r>
            <a:endParaRPr lang="en-US" dirty="0"/>
          </a:p>
          <a:p>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rgbClr val="FFFFFF">
                    <a:lumMod val="65000"/>
                  </a:srgbClr>
                </a:solidFill>
              </a:rPr>
              <a:pPr/>
              <a:t>15</a:t>
            </a:fld>
            <a:endParaRPr lang="en-US" dirty="0">
              <a:solidFill>
                <a:srgbClr val="FFFFFF">
                  <a:lumMod val="65000"/>
                </a:srgbClr>
              </a:solidFill>
            </a:endParaRPr>
          </a:p>
        </p:txBody>
      </p:sp>
    </p:spTree>
    <p:extLst>
      <p:ext uri="{BB962C8B-B14F-4D97-AF65-F5344CB8AC3E}">
        <p14:creationId xmlns:p14="http://schemas.microsoft.com/office/powerpoint/2010/main" val="2276316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25" y="0"/>
            <a:ext cx="8472488" cy="609600"/>
          </a:xfrm>
        </p:spPr>
        <p:txBody>
          <a:bodyPr/>
          <a:lstStyle/>
          <a:p>
            <a:r>
              <a:rPr lang="en-US" dirty="0" smtClean="0"/>
              <a:t>Noise Abatement Procedures</a:t>
            </a:r>
            <a:endParaRPr lang="en-US" dirty="0"/>
          </a:p>
        </p:txBody>
      </p:sp>
      <p:sp>
        <p:nvSpPr>
          <p:cNvPr id="3" name="Content Placeholder 2"/>
          <p:cNvSpPr>
            <a:spLocks noGrp="1"/>
          </p:cNvSpPr>
          <p:nvPr>
            <p:ph idx="1"/>
          </p:nvPr>
        </p:nvSpPr>
        <p:spPr>
          <a:xfrm>
            <a:off x="175986" y="637268"/>
            <a:ext cx="8793843" cy="5313589"/>
          </a:xfrm>
        </p:spPr>
        <p:txBody>
          <a:bodyPr/>
          <a:lstStyle/>
          <a:p>
            <a:pPr marL="0" indent="0">
              <a:buNone/>
            </a:pPr>
            <a:r>
              <a:rPr lang="en-US" dirty="0"/>
              <a:t>Helicopter Operations Noise Prediction </a:t>
            </a:r>
            <a:r>
              <a:rPr lang="en-US" dirty="0" smtClean="0"/>
              <a:t>Modeling</a:t>
            </a:r>
          </a:p>
          <a:p>
            <a:r>
              <a:rPr lang="en-US" dirty="0" smtClean="0"/>
              <a:t>First phase focused </a:t>
            </a:r>
            <a:r>
              <a:rPr lang="en-US" dirty="0"/>
              <a:t>on integrating the tools needed to predict helicopter source noise and providing the necessary integration with AEDT. </a:t>
            </a:r>
            <a:endParaRPr lang="en-US" dirty="0" smtClean="0"/>
          </a:p>
          <a:p>
            <a:r>
              <a:rPr lang="en-US" dirty="0" smtClean="0"/>
              <a:t>Second phase focuses </a:t>
            </a:r>
            <a:r>
              <a:rPr lang="en-US" dirty="0"/>
              <a:t>on developing the noise abatement procedures for either individual helicopters or classes of helicopters. </a:t>
            </a:r>
            <a:endParaRPr lang="en-US" dirty="0" smtClean="0"/>
          </a:p>
          <a:p>
            <a:pPr lvl="1"/>
            <a:r>
              <a:rPr lang="en-US" dirty="0" smtClean="0"/>
              <a:t>Working to collaborate with NASA on flight tests</a:t>
            </a:r>
            <a:endParaRPr lang="en-US" dirty="0"/>
          </a:p>
          <a:p>
            <a:pPr marL="0" indent="0">
              <a:buNone/>
            </a:pPr>
            <a:r>
              <a:rPr lang="en-US" dirty="0"/>
              <a:t>Helicopter Noise Abatement Procedures for </a:t>
            </a:r>
            <a:r>
              <a:rPr lang="en-US" dirty="0" smtClean="0"/>
              <a:t>Operators</a:t>
            </a:r>
          </a:p>
          <a:p>
            <a:r>
              <a:rPr lang="en-US" dirty="0" smtClean="0"/>
              <a:t>Educate operators </a:t>
            </a:r>
            <a:r>
              <a:rPr lang="en-US" dirty="0"/>
              <a:t>on the benefits of noise abatement procedures, when they should operate them, and </a:t>
            </a:r>
            <a:r>
              <a:rPr lang="en-US" dirty="0" smtClean="0"/>
              <a:t>the</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rgbClr val="FFFFFF">
                    <a:lumMod val="65000"/>
                  </a:srgbClr>
                </a:solidFill>
              </a:rPr>
              <a:pPr/>
              <a:t>16</a:t>
            </a:fld>
            <a:endParaRPr lang="en-US" dirty="0">
              <a:solidFill>
                <a:srgbClr val="FFFFFF">
                  <a:lumMod val="65000"/>
                </a:srgbClr>
              </a:solidFill>
            </a:endParaRPr>
          </a:p>
        </p:txBody>
      </p:sp>
    </p:spTree>
    <p:extLst>
      <p:ext uri="{BB962C8B-B14F-4D97-AF65-F5344CB8AC3E}">
        <p14:creationId xmlns:p14="http://schemas.microsoft.com/office/powerpoint/2010/main" val="2783317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197" y="2869973"/>
            <a:ext cx="8472488" cy="609600"/>
          </a:xfrm>
        </p:spPr>
        <p:txBody>
          <a:bodyPr/>
          <a:lstStyle/>
          <a:p>
            <a:pPr algn="ctr"/>
            <a:r>
              <a:rPr lang="en-US" dirty="0" smtClean="0"/>
              <a:t>RESEARCH ON AVIATION </a:t>
            </a:r>
            <a:br>
              <a:rPr lang="en-US" dirty="0" smtClean="0"/>
            </a:br>
            <a:r>
              <a:rPr lang="en-US" dirty="0" smtClean="0"/>
              <a:t>NOISE IMPACT ON SLEEP</a:t>
            </a:r>
            <a:endParaRPr lang="en-US" dirty="0"/>
          </a:p>
        </p:txBody>
      </p:sp>
      <p:sp>
        <p:nvSpPr>
          <p:cNvPr id="3" name="Slide Number Placeholder 2"/>
          <p:cNvSpPr>
            <a:spLocks noGrp="1"/>
          </p:cNvSpPr>
          <p:nvPr>
            <p:ph type="sldNum" sz="quarter" idx="12"/>
          </p:nvPr>
        </p:nvSpPr>
        <p:spPr/>
        <p:txBody>
          <a:bodyPr/>
          <a:lstStyle/>
          <a:p>
            <a:fld id="{F1F6FF14-FC6A-41B6-B2DC-884C6B7C3F2E}" type="slidenum">
              <a:rPr lang="en-US" smtClean="0">
                <a:solidFill>
                  <a:srgbClr val="FFFFFF">
                    <a:lumMod val="65000"/>
                  </a:srgbClr>
                </a:solidFill>
              </a:rPr>
              <a:pPr/>
              <a:t>17</a:t>
            </a:fld>
            <a:endParaRPr lang="en-US">
              <a:solidFill>
                <a:srgbClr val="FFFFFF">
                  <a:lumMod val="65000"/>
                </a:srgbClr>
              </a:solidFill>
            </a:endParaRPr>
          </a:p>
        </p:txBody>
      </p:sp>
    </p:spTree>
    <p:extLst>
      <p:ext uri="{BB962C8B-B14F-4D97-AF65-F5344CB8AC3E}">
        <p14:creationId xmlns:p14="http://schemas.microsoft.com/office/powerpoint/2010/main" val="3886678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96395" y="126774"/>
            <a:ext cx="8802461" cy="609600"/>
          </a:xfrm>
        </p:spPr>
        <p:txBody>
          <a:bodyPr/>
          <a:lstStyle/>
          <a:p>
            <a:r>
              <a:rPr lang="en-US" altLang="en-US" sz="2800" dirty="0" smtClean="0"/>
              <a:t>Goal of the Project and Current Accomplishments</a:t>
            </a:r>
          </a:p>
        </p:txBody>
      </p:sp>
      <p:sp>
        <p:nvSpPr>
          <p:cNvPr id="3" name="Content Placeholder 2"/>
          <p:cNvSpPr>
            <a:spLocks noGrp="1"/>
          </p:cNvSpPr>
          <p:nvPr>
            <p:ph idx="1"/>
          </p:nvPr>
        </p:nvSpPr>
        <p:spPr>
          <a:xfrm>
            <a:off x="399142" y="732971"/>
            <a:ext cx="8643257" cy="5493658"/>
          </a:xfrm>
        </p:spPr>
        <p:txBody>
          <a:bodyPr rtlCol="0">
            <a:normAutofit fontScale="92500" lnSpcReduction="10000"/>
          </a:bodyPr>
          <a:lstStyle/>
          <a:p>
            <a:pPr fontAlgn="auto">
              <a:spcAft>
                <a:spcPts val="0"/>
              </a:spcAft>
              <a:defRPr/>
            </a:pPr>
            <a:r>
              <a:rPr lang="en-US" sz="2800" b="0" dirty="0"/>
              <a:t>Develop </a:t>
            </a:r>
            <a:r>
              <a:rPr lang="en-US" sz="2800" b="0" dirty="0" smtClean="0"/>
              <a:t>inexpensive, scientifically sound methodology to obtain </a:t>
            </a:r>
            <a:r>
              <a:rPr lang="en-US" sz="2800" b="0" dirty="0"/>
              <a:t>objective measures of sleep and noise</a:t>
            </a:r>
            <a:r>
              <a:rPr lang="en-US" sz="2800" b="0" dirty="0" smtClean="0"/>
              <a:t>.</a:t>
            </a:r>
          </a:p>
          <a:p>
            <a:pPr fontAlgn="auto">
              <a:spcAft>
                <a:spcPts val="0"/>
              </a:spcAft>
              <a:defRPr/>
            </a:pPr>
            <a:r>
              <a:rPr lang="en-US" sz="2800" b="0" dirty="0" smtClean="0"/>
              <a:t>Completed a field study around Philadelphia Airport</a:t>
            </a:r>
          </a:p>
          <a:p>
            <a:pPr lvl="1" fontAlgn="ctr">
              <a:spcAft>
                <a:spcPts val="0"/>
              </a:spcAft>
              <a:defRPr/>
            </a:pPr>
            <a:r>
              <a:rPr lang="en-US" sz="2800" dirty="0" smtClean="0"/>
              <a:t>Recruitment of subjects within control area and aircraft noise exposed area</a:t>
            </a:r>
          </a:p>
          <a:p>
            <a:pPr lvl="1" fontAlgn="ctr">
              <a:spcAft>
                <a:spcPts val="0"/>
              </a:spcAft>
              <a:defRPr/>
            </a:pPr>
            <a:r>
              <a:rPr lang="en-US" sz="2800" dirty="0"/>
              <a:t>40 aircraft noise exposed subject and 40 control subjects</a:t>
            </a:r>
          </a:p>
          <a:p>
            <a:pPr lvl="1" fontAlgn="ctr">
              <a:spcAft>
                <a:spcPts val="0"/>
              </a:spcAft>
              <a:defRPr/>
            </a:pPr>
            <a:r>
              <a:rPr lang="en-US" sz="2800" dirty="0" smtClean="0"/>
              <a:t>Data </a:t>
            </a:r>
            <a:r>
              <a:rPr lang="en-US" sz="2800" dirty="0"/>
              <a:t>collection for 3 nights for each </a:t>
            </a:r>
            <a:r>
              <a:rPr lang="en-US" sz="2800" dirty="0" smtClean="0"/>
              <a:t>subject</a:t>
            </a:r>
          </a:p>
          <a:p>
            <a:pPr lvl="1" fontAlgn="ctr">
              <a:spcAft>
                <a:spcPts val="0"/>
              </a:spcAft>
              <a:defRPr/>
            </a:pPr>
            <a:r>
              <a:rPr lang="en-US" sz="2800" dirty="0" smtClean="0"/>
              <a:t>Data </a:t>
            </a:r>
            <a:r>
              <a:rPr lang="en-US" sz="2800" dirty="0"/>
              <a:t>Analysis</a:t>
            </a:r>
            <a:r>
              <a:rPr lang="en-US" sz="2800" dirty="0" smtClean="0"/>
              <a:t>:</a:t>
            </a:r>
          </a:p>
          <a:p>
            <a:pPr lvl="2" fontAlgn="ctr">
              <a:spcAft>
                <a:spcPts val="0"/>
              </a:spcAft>
              <a:defRPr/>
            </a:pPr>
            <a:r>
              <a:rPr lang="en-US" sz="2600" dirty="0" smtClean="0"/>
              <a:t>Multiple metrics</a:t>
            </a:r>
          </a:p>
          <a:p>
            <a:pPr lvl="2" fontAlgn="ctr">
              <a:spcAft>
                <a:spcPts val="0"/>
              </a:spcAft>
              <a:defRPr/>
            </a:pPr>
            <a:r>
              <a:rPr lang="en-US" sz="2600" dirty="0" smtClean="0"/>
              <a:t>Examine control and exposed group</a:t>
            </a:r>
          </a:p>
          <a:p>
            <a:pPr lvl="2" fontAlgn="ctr">
              <a:spcAft>
                <a:spcPts val="0"/>
              </a:spcAft>
              <a:defRPr/>
            </a:pPr>
            <a:r>
              <a:rPr lang="en-US" sz="2600" dirty="0" smtClean="0"/>
              <a:t>Compare results to NORAH study around Frankfurt Airport</a:t>
            </a:r>
          </a:p>
        </p:txBody>
      </p:sp>
    </p:spTree>
    <p:extLst>
      <p:ext uri="{BB962C8B-B14F-4D97-AF65-F5344CB8AC3E}">
        <p14:creationId xmlns:p14="http://schemas.microsoft.com/office/powerpoint/2010/main" val="3762399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28625" y="245632"/>
            <a:ext cx="8472488" cy="609600"/>
          </a:xfrm>
        </p:spPr>
        <p:txBody>
          <a:bodyPr/>
          <a:lstStyle/>
          <a:p>
            <a:r>
              <a:rPr lang="en-US" altLang="en-US" sz="2800" dirty="0" smtClean="0"/>
              <a:t>Future Plans</a:t>
            </a:r>
          </a:p>
        </p:txBody>
      </p:sp>
      <p:sp>
        <p:nvSpPr>
          <p:cNvPr id="5123" name="Content Placeholder 2"/>
          <p:cNvSpPr>
            <a:spLocks noGrp="1"/>
          </p:cNvSpPr>
          <p:nvPr>
            <p:ph idx="1"/>
          </p:nvPr>
        </p:nvSpPr>
        <p:spPr>
          <a:xfrm>
            <a:off x="355600" y="820057"/>
            <a:ext cx="8458200" cy="4876800"/>
          </a:xfrm>
        </p:spPr>
        <p:txBody>
          <a:bodyPr/>
          <a:lstStyle/>
          <a:p>
            <a:r>
              <a:rPr lang="en-US" altLang="en-US" sz="2800" b="0" dirty="0" smtClean="0"/>
              <a:t>Further simplify the study methodology and reduce methodological expense by eliminating staff in the field</a:t>
            </a:r>
          </a:p>
          <a:p>
            <a:pPr lvl="1"/>
            <a:r>
              <a:rPr lang="en-US" altLang="en-US" sz="2400" b="0" dirty="0" smtClean="0"/>
              <a:t>Additional field study at single airport by end of 2016</a:t>
            </a:r>
          </a:p>
          <a:p>
            <a:r>
              <a:rPr lang="en-US" altLang="en-US" sz="2800" b="0" dirty="0" smtClean="0"/>
              <a:t>Continue collaboration with DLR on data acquisition and analysis</a:t>
            </a:r>
          </a:p>
          <a:p>
            <a:r>
              <a:rPr lang="en-US" altLang="en-US" sz="2800" b="0" dirty="0" smtClean="0"/>
              <a:t>Planning and completion of large nationwide study</a:t>
            </a:r>
          </a:p>
          <a:p>
            <a:r>
              <a:rPr lang="en-US" altLang="en-US" sz="2800" b="0" dirty="0" smtClean="0"/>
              <a:t>Re-evaluate policy based on results of nationwide study</a:t>
            </a:r>
          </a:p>
        </p:txBody>
      </p:sp>
    </p:spTree>
    <p:extLst>
      <p:ext uri="{BB962C8B-B14F-4D97-AF65-F5344CB8AC3E}">
        <p14:creationId xmlns:p14="http://schemas.microsoft.com/office/powerpoint/2010/main" val="2873394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Noise Goal</a:t>
            </a:r>
            <a:endParaRPr lang="en-US" dirty="0"/>
          </a:p>
        </p:txBody>
      </p:sp>
      <p:sp>
        <p:nvSpPr>
          <p:cNvPr id="1191938" name="Rectangle 2"/>
          <p:cNvSpPr>
            <a:spLocks noGrp="1" noChangeArrowheads="1"/>
          </p:cNvSpPr>
          <p:nvPr>
            <p:ph idx="1"/>
          </p:nvPr>
        </p:nvSpPr>
        <p:spPr bwMode="auto">
          <a:xfrm>
            <a:off x="495300" y="778477"/>
            <a:ext cx="8050213" cy="47841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marL="342900" lvl="1" indent="-342900">
              <a:buFont typeface="Arial" panose="020B0604020202020204" pitchFamily="34" charset="0"/>
              <a:buChar char="•"/>
            </a:pPr>
            <a:r>
              <a:rPr lang="en-US" dirty="0" smtClean="0"/>
              <a:t>Reduce </a:t>
            </a:r>
            <a:r>
              <a:rPr lang="en-US" dirty="0"/>
              <a:t>the number of people exposed to significant noise around U.S. airports in absolute terms, notwithstanding aviation growth, and provide additional measures to protect public health and welfare and our national </a:t>
            </a:r>
            <a:r>
              <a:rPr lang="en-US" dirty="0" smtClean="0"/>
              <a:t>resources.</a:t>
            </a:r>
          </a:p>
          <a:p>
            <a:pPr marL="342900" lvl="1" indent="-342900">
              <a:buFont typeface="Arial" panose="020B0604020202020204" pitchFamily="34" charset="0"/>
              <a:buChar char="•"/>
            </a:pPr>
            <a:r>
              <a:rPr lang="en-US" dirty="0" smtClean="0"/>
              <a:t>Specifically, by 2018, have the U.S. population exposed to significant aircraft noise around airports have been reduced to less than 300,000 persons</a:t>
            </a:r>
            <a:endParaRPr lang="en-US" dirty="0"/>
          </a:p>
          <a:p>
            <a:pPr marL="342900" lvl="1" indent="-342900">
              <a:buFont typeface="Arial" panose="020B0604020202020204" pitchFamily="34" charset="0"/>
              <a:buChar char="•"/>
            </a:pPr>
            <a:r>
              <a:rPr lang="en-US" dirty="0" smtClean="0"/>
              <a:t>Research is examining the appropriateness of the level of significance, potential for other metrics and evaluating the long-term goal</a:t>
            </a:r>
            <a:endParaRPr lang="en-US" dirty="0"/>
          </a:p>
        </p:txBody>
      </p:sp>
      <p:sp>
        <p:nvSpPr>
          <p:cNvPr id="7" name="Slide Number Placeholder 5"/>
          <p:cNvSpPr>
            <a:spLocks noGrp="1"/>
          </p:cNvSpPr>
          <p:nvPr>
            <p:ph type="sldNum" sz="quarter" idx="12"/>
          </p:nvPr>
        </p:nvSpPr>
        <p:spPr/>
        <p:txBody>
          <a:bodyPr/>
          <a:lstStyle>
            <a:lvl1pPr>
              <a:defRPr/>
            </a:lvl1pPr>
          </a:lstStyle>
          <a:p>
            <a:fld id="{78D3ABA1-EA94-43C0-B992-7CBCC31144F1}" type="slidenum">
              <a:rPr lang="en-US"/>
              <a:pPr/>
              <a:t>2</a:t>
            </a:fld>
            <a:endParaRPr lang="en-US" dirty="0"/>
          </a:p>
        </p:txBody>
      </p:sp>
    </p:spTree>
    <p:extLst>
      <p:ext uri="{BB962C8B-B14F-4D97-AF65-F5344CB8AC3E}">
        <p14:creationId xmlns:p14="http://schemas.microsoft.com/office/powerpoint/2010/main" val="13449391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1197" y="2637745"/>
            <a:ext cx="8472488" cy="609600"/>
          </a:xfrm>
        </p:spPr>
        <p:txBody>
          <a:bodyPr/>
          <a:lstStyle/>
          <a:p>
            <a:pPr algn="ctr"/>
            <a:r>
              <a:rPr lang="en-US" dirty="0" smtClean="0"/>
              <a:t>AVIATION NOISE IMPACT ON ANNOYANCE </a:t>
            </a:r>
            <a:r>
              <a:rPr lang="en-US" dirty="0"/>
              <a:t>– </a:t>
            </a:r>
            <a:r>
              <a:rPr lang="en-US" dirty="0" smtClean="0"/>
              <a:t>SURVEY UPDATE</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rgbClr val="FFFFFF">
                    <a:lumMod val="65000"/>
                  </a:srgbClr>
                </a:solidFill>
              </a:rPr>
              <a:pPr/>
              <a:t>20</a:t>
            </a:fld>
            <a:endParaRPr lang="en-US" dirty="0">
              <a:solidFill>
                <a:srgbClr val="FFFFFF">
                  <a:lumMod val="65000"/>
                </a:srgbClr>
              </a:solidFill>
            </a:endParaRPr>
          </a:p>
        </p:txBody>
      </p:sp>
    </p:spTree>
    <p:extLst>
      <p:ext uri="{BB962C8B-B14F-4D97-AF65-F5344CB8AC3E}">
        <p14:creationId xmlns:p14="http://schemas.microsoft.com/office/powerpoint/2010/main" val="2463595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00" y="138426"/>
            <a:ext cx="8472488" cy="609600"/>
          </a:xfrm>
        </p:spPr>
        <p:txBody>
          <a:bodyPr/>
          <a:lstStyle/>
          <a:p>
            <a:r>
              <a:rPr lang="en-US" dirty="0" smtClean="0"/>
              <a:t>National Survey</a:t>
            </a:r>
            <a:endParaRPr lang="en-US" dirty="0"/>
          </a:p>
        </p:txBody>
      </p:sp>
      <p:sp>
        <p:nvSpPr>
          <p:cNvPr id="3" name="Content Placeholder 2"/>
          <p:cNvSpPr>
            <a:spLocks noGrp="1"/>
          </p:cNvSpPr>
          <p:nvPr>
            <p:ph idx="1"/>
          </p:nvPr>
        </p:nvSpPr>
        <p:spPr>
          <a:xfrm>
            <a:off x="213567" y="877076"/>
            <a:ext cx="8444204" cy="4199709"/>
          </a:xfrm>
        </p:spPr>
        <p:txBody>
          <a:bodyPr/>
          <a:lstStyle/>
          <a:p>
            <a:r>
              <a:rPr lang="en-US" sz="2400" dirty="0" smtClean="0"/>
              <a:t>Objective</a:t>
            </a:r>
          </a:p>
          <a:p>
            <a:pPr lvl="1"/>
            <a:r>
              <a:rPr lang="en-US" dirty="0" smtClean="0"/>
              <a:t>Conduct </a:t>
            </a:r>
            <a:r>
              <a:rPr lang="en-US" dirty="0"/>
              <a:t>a </a:t>
            </a:r>
            <a:r>
              <a:rPr lang="en-US" dirty="0" smtClean="0"/>
              <a:t>nation-wide </a:t>
            </a:r>
            <a:r>
              <a:rPr lang="en-US" dirty="0"/>
              <a:t>survey to update the scientific evidence of the relationship between aircraft noise exposure and its effects on communities around </a:t>
            </a:r>
            <a:r>
              <a:rPr lang="en-US" dirty="0" smtClean="0"/>
              <a:t>airports</a:t>
            </a:r>
          </a:p>
          <a:p>
            <a:pPr>
              <a:spcAft>
                <a:spcPts val="0"/>
              </a:spcAft>
            </a:pPr>
            <a:r>
              <a:rPr lang="en-US" sz="2400" dirty="0" smtClean="0"/>
              <a:t>Status </a:t>
            </a:r>
          </a:p>
          <a:p>
            <a:pPr lvl="1">
              <a:spcAft>
                <a:spcPts val="0"/>
              </a:spcAft>
            </a:pPr>
            <a:r>
              <a:rPr lang="en-US" dirty="0" smtClean="0"/>
              <a:t>Surveys have begun</a:t>
            </a:r>
          </a:p>
          <a:p>
            <a:pPr lvl="2">
              <a:spcAft>
                <a:spcPts val="0"/>
              </a:spcAft>
            </a:pPr>
            <a:r>
              <a:rPr lang="en-US" dirty="0" smtClean="0"/>
              <a:t>First few waves of both the phone and mail surveys have been initiated</a:t>
            </a:r>
          </a:p>
          <a:p>
            <a:pPr lvl="2">
              <a:spcAft>
                <a:spcPts val="0"/>
              </a:spcAft>
            </a:pPr>
            <a:r>
              <a:rPr lang="en-US" dirty="0" smtClean="0"/>
              <a:t>Response rates are right where we expected</a:t>
            </a:r>
          </a:p>
          <a:p>
            <a:pPr lvl="1">
              <a:spcAft>
                <a:spcPts val="0"/>
              </a:spcAft>
            </a:pPr>
            <a:r>
              <a:rPr lang="en-US" dirty="0" smtClean="0"/>
              <a:t>Expect analysis to be completed in early 2017, then FAA will begin policy determination</a:t>
            </a:r>
          </a:p>
          <a:p>
            <a:pPr lvl="1">
              <a:spcAft>
                <a:spcPts val="0"/>
              </a:spcAft>
            </a:pPr>
            <a:endParaRPr lang="en-US" dirty="0" smtClean="0"/>
          </a:p>
          <a:p>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21</a:t>
            </a:fld>
            <a:endParaRPr lang="en-US" dirty="0"/>
          </a:p>
        </p:txBody>
      </p:sp>
    </p:spTree>
    <p:extLst>
      <p:ext uri="{BB962C8B-B14F-4D97-AF65-F5344CB8AC3E}">
        <p14:creationId xmlns:p14="http://schemas.microsoft.com/office/powerpoint/2010/main" val="683410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Planned Research Associated with National Survey (new ASCENT Projects)</a:t>
            </a:r>
            <a:endParaRPr lang="en-US" dirty="0"/>
          </a:p>
        </p:txBody>
      </p:sp>
      <p:sp>
        <p:nvSpPr>
          <p:cNvPr id="3" name="Content Placeholder 2"/>
          <p:cNvSpPr>
            <a:spLocks noGrp="1"/>
          </p:cNvSpPr>
          <p:nvPr>
            <p:ph idx="1"/>
          </p:nvPr>
        </p:nvSpPr>
        <p:spPr/>
        <p:txBody>
          <a:bodyPr/>
          <a:lstStyle/>
          <a:p>
            <a:r>
              <a:rPr lang="en-US" dirty="0" smtClean="0"/>
              <a:t>Examine possible NEPA significance thresholds and implications given possible threshold changes from outcome of survey</a:t>
            </a:r>
            <a:endParaRPr lang="en-US" dirty="0"/>
          </a:p>
          <a:p>
            <a:endParaRPr lang="en-US" dirty="0" smtClean="0"/>
          </a:p>
          <a:p>
            <a:r>
              <a:rPr lang="en-US" dirty="0" smtClean="0"/>
              <a:t>Examine the sound insulation criteria and other mitigation options available given possible threshold </a:t>
            </a:r>
            <a:r>
              <a:rPr lang="en-US" dirty="0"/>
              <a:t>changes from outcome of survey</a:t>
            </a:r>
          </a:p>
          <a:p>
            <a:endParaRPr lang="en-US" dirty="0"/>
          </a:p>
          <a:p>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22</a:t>
            </a:fld>
            <a:endParaRPr lang="en-US" dirty="0"/>
          </a:p>
        </p:txBody>
      </p:sp>
    </p:spTree>
    <p:extLst>
      <p:ext uri="{BB962C8B-B14F-4D97-AF65-F5344CB8AC3E}">
        <p14:creationId xmlns:p14="http://schemas.microsoft.com/office/powerpoint/2010/main" val="503009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FY16 Projects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5001189"/>
              </p:ext>
            </p:extLst>
          </p:nvPr>
        </p:nvGraphicFramePr>
        <p:xfrm>
          <a:off x="374260" y="715339"/>
          <a:ext cx="7342155" cy="5268692"/>
        </p:xfrm>
        <a:graphic>
          <a:graphicData uri="http://schemas.openxmlformats.org/drawingml/2006/table">
            <a:tbl>
              <a:tblPr/>
              <a:tblGrid>
                <a:gridCol w="6119846"/>
                <a:gridCol w="1222309"/>
              </a:tblGrid>
              <a:tr h="239486">
                <a:tc>
                  <a:txBody>
                    <a:bodyPr/>
                    <a:lstStyle/>
                    <a:p>
                      <a:pPr algn="l" fontAlgn="t"/>
                      <a:r>
                        <a:rPr lang="en-US" sz="1400" b="0" i="0" u="none" strike="noStrike" dirty="0">
                          <a:solidFill>
                            <a:srgbClr val="000000"/>
                          </a:solidFill>
                          <a:effectLst/>
                          <a:latin typeface="Calibri"/>
                        </a:rPr>
                        <a:t> Noise Health Impacts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Outreach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a:solidFill>
                            <a:srgbClr val="000000"/>
                          </a:solidFill>
                          <a:effectLst/>
                          <a:latin typeface="Calibri"/>
                        </a:rPr>
                        <a:t> Sleep Study - Multi-Site Preparation  </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a:solidFill>
                            <a:srgbClr val="000000"/>
                          </a:solidFill>
                          <a:effectLst/>
                          <a:latin typeface="Calibri"/>
                        </a:rPr>
                        <a:t> Rotorcraft Noise Abatement Procedures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Noise emission and propagation modeling (to be renamed)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Noise Power Distance Re-Evaluation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a:solidFill>
                            <a:srgbClr val="000000"/>
                          </a:solidFill>
                          <a:effectLst/>
                          <a:latin typeface="Calibri"/>
                        </a:rPr>
                        <a:t> Supersonics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a:solidFill>
                            <a:srgbClr val="000000"/>
                          </a:solidFill>
                          <a:effectLst/>
                          <a:latin typeface="Calibri"/>
                        </a:rPr>
                        <a:t> Mach Cut-Off Evaluation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a:solidFill>
                            <a:srgbClr val="000000"/>
                          </a:solidFill>
                          <a:effectLst/>
                          <a:latin typeface="Calibri"/>
                        </a:rPr>
                        <a:t> Background Noise Evaluation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a:solidFill>
                            <a:srgbClr val="000000"/>
                          </a:solidFill>
                          <a:effectLst/>
                          <a:latin typeface="Calibri"/>
                        </a:rPr>
                        <a:t> GREAT - change baseline year and provide AEE shadow/ support of noise activities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a:solidFill>
                            <a:srgbClr val="000000"/>
                          </a:solidFill>
                          <a:effectLst/>
                          <a:latin typeface="Calibri"/>
                        </a:rPr>
                        <a:t> Rapid Fleetwide Tool Development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ASCENT </a:t>
                      </a:r>
                    </a:p>
                  </a:txBody>
                  <a:tcPr marL="9525" marR="9525" marT="9525" marB="0">
                    <a:lnL>
                      <a:noFill/>
                    </a:lnL>
                    <a:lnR>
                      <a:noFill/>
                    </a:lnR>
                    <a:lnT>
                      <a:noFill/>
                    </a:lnT>
                    <a:lnB>
                      <a:noFill/>
                    </a:lnB>
                  </a:tcPr>
                </a:tc>
              </a:tr>
              <a:tr h="239486">
                <a:tc>
                  <a:txBody>
                    <a:bodyPr/>
                    <a:lstStyle/>
                    <a:p>
                      <a:pPr algn="l" fontAlgn="t"/>
                      <a:r>
                        <a:rPr lang="en-US" sz="1400" b="0" i="0" u="none" strike="noStrike">
                          <a:solidFill>
                            <a:srgbClr val="000000"/>
                          </a:solidFill>
                          <a:effectLst/>
                          <a:latin typeface="Calibri"/>
                        </a:rPr>
                        <a:t> Certification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Contract </a:t>
                      </a:r>
                    </a:p>
                  </a:txBody>
                  <a:tcPr marL="9525" marR="9525" marT="9525" marB="0">
                    <a:lnL>
                      <a:noFill/>
                    </a:lnL>
                    <a:lnR>
                      <a:noFill/>
                    </a:lnR>
                    <a:lnT>
                      <a:noFill/>
                    </a:lnT>
                    <a:lnB>
                      <a:noFill/>
                    </a:lnB>
                  </a:tcPr>
                </a:tc>
              </a:tr>
              <a:tr h="239486">
                <a:tc>
                  <a:txBody>
                    <a:bodyPr/>
                    <a:lstStyle/>
                    <a:p>
                      <a:pPr algn="l" fontAlgn="t"/>
                      <a:r>
                        <a:rPr lang="en-US" sz="1400" b="0" i="0" u="none" strike="noStrike">
                          <a:solidFill>
                            <a:srgbClr val="000000"/>
                          </a:solidFill>
                          <a:effectLst/>
                          <a:latin typeface="Calibri"/>
                        </a:rPr>
                        <a:t> Inventories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Contract </a:t>
                      </a:r>
                    </a:p>
                  </a:txBody>
                  <a:tcPr marL="9525" marR="9525" marT="9525" marB="0">
                    <a:lnL>
                      <a:noFill/>
                    </a:lnL>
                    <a:lnR>
                      <a:noFill/>
                    </a:lnR>
                    <a:lnT>
                      <a:noFill/>
                    </a:lnT>
                    <a:lnB>
                      <a:noFill/>
                    </a:lnB>
                  </a:tcPr>
                </a:tc>
              </a:tr>
              <a:tr h="239486">
                <a:tc>
                  <a:txBody>
                    <a:bodyPr/>
                    <a:lstStyle/>
                    <a:p>
                      <a:pPr algn="l" fontAlgn="t"/>
                      <a:r>
                        <a:rPr lang="en-US" sz="1400" b="0" i="0" u="none" strike="noStrike">
                          <a:solidFill>
                            <a:srgbClr val="000000"/>
                          </a:solidFill>
                          <a:effectLst/>
                          <a:latin typeface="Calibri"/>
                        </a:rPr>
                        <a:t> AEM Update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Contract </a:t>
                      </a: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Rerun Inventories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Contract </a:t>
                      </a: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a:t>
                      </a:r>
                      <a:r>
                        <a:rPr lang="en-US" sz="1400" b="0" i="0" u="none" strike="noStrike" dirty="0" smtClean="0">
                          <a:solidFill>
                            <a:srgbClr val="000000"/>
                          </a:solidFill>
                          <a:effectLst/>
                          <a:latin typeface="Calibri"/>
                        </a:rPr>
                        <a:t>Los Angeles helicopter</a:t>
                      </a:r>
                      <a:r>
                        <a:rPr lang="en-US" sz="1400" b="0" i="0" u="none" strike="noStrike" baseline="0" dirty="0" smtClean="0">
                          <a:solidFill>
                            <a:srgbClr val="000000"/>
                          </a:solidFill>
                          <a:effectLst/>
                          <a:latin typeface="Calibri"/>
                        </a:rPr>
                        <a:t> </a:t>
                      </a:r>
                      <a:r>
                        <a:rPr lang="en-US" sz="1400" b="0" i="0" u="none" strike="noStrike" dirty="0" smtClean="0">
                          <a:solidFill>
                            <a:srgbClr val="000000"/>
                          </a:solidFill>
                          <a:effectLst/>
                          <a:latin typeface="Calibri"/>
                        </a:rPr>
                        <a:t>complaint </a:t>
                      </a:r>
                      <a:r>
                        <a:rPr lang="en-US" sz="1400" b="0" i="0" u="none" strike="noStrike" dirty="0">
                          <a:solidFill>
                            <a:srgbClr val="000000"/>
                          </a:solidFill>
                          <a:effectLst/>
                          <a:latin typeface="Calibri"/>
                        </a:rPr>
                        <a:t>system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Contract </a:t>
                      </a: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Parks Research and Support </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a:rPr>
                        <a:t> Contract </a:t>
                      </a: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FICAN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Contract </a:t>
                      </a: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Ray Tracing </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a:rPr>
                        <a:t> Contract </a:t>
                      </a: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Annoyance Research - dB change </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a:rPr>
                        <a:t> ATR </a:t>
                      </a:r>
                      <a:r>
                        <a:rPr lang="en-US" sz="1400" b="0" i="0" u="none" strike="noStrike" dirty="0" smtClean="0">
                          <a:solidFill>
                            <a:srgbClr val="000000"/>
                          </a:solidFill>
                          <a:effectLst/>
                          <a:latin typeface="Calibri"/>
                        </a:rPr>
                        <a:t>funded</a:t>
                      </a:r>
                      <a:endParaRPr lang="en-US" sz="1400" b="0" i="0" u="none" strike="noStrike" dirty="0">
                        <a:solidFill>
                          <a:srgbClr val="000000"/>
                        </a:solidFill>
                        <a:effectLst/>
                        <a:latin typeface="Calibri"/>
                      </a:endParaRP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Annoyance Research - interior threshold </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a:rPr>
                        <a:t> ATR </a:t>
                      </a:r>
                      <a:r>
                        <a:rPr lang="en-US" sz="1400" b="0" i="0" u="none" strike="noStrike" dirty="0" smtClean="0">
                          <a:solidFill>
                            <a:srgbClr val="000000"/>
                          </a:solidFill>
                          <a:effectLst/>
                          <a:latin typeface="Calibri"/>
                        </a:rPr>
                        <a:t>funded</a:t>
                      </a:r>
                      <a:endParaRPr lang="en-US" sz="1400" b="0" i="0" u="none" strike="noStrike" dirty="0">
                        <a:solidFill>
                          <a:srgbClr val="000000"/>
                        </a:solidFill>
                        <a:effectLst/>
                        <a:latin typeface="Calibri"/>
                      </a:endParaRPr>
                    </a:p>
                  </a:txBody>
                  <a:tcPr marL="9525" marR="9525" marT="9525" marB="0">
                    <a:lnL>
                      <a:noFill/>
                    </a:lnL>
                    <a:lnR>
                      <a:noFill/>
                    </a:lnR>
                    <a:lnT>
                      <a:noFill/>
                    </a:lnT>
                    <a:lnB>
                      <a:noFill/>
                    </a:lnB>
                  </a:tcPr>
                </a:tc>
              </a:tr>
              <a:tr h="239486">
                <a:tc>
                  <a:txBody>
                    <a:bodyPr/>
                    <a:lstStyle/>
                    <a:p>
                      <a:pPr algn="l" fontAlgn="t"/>
                      <a:r>
                        <a:rPr lang="en-US" sz="1400" b="0" i="0" u="none" strike="noStrike" dirty="0">
                          <a:solidFill>
                            <a:srgbClr val="000000"/>
                          </a:solidFill>
                          <a:effectLst/>
                          <a:latin typeface="Calibri"/>
                        </a:rPr>
                        <a:t> Launch Noise </a:t>
                      </a:r>
                      <a:r>
                        <a:rPr lang="en-US" sz="1400" b="0" i="0" u="none" strike="noStrike" dirty="0" smtClean="0">
                          <a:solidFill>
                            <a:srgbClr val="000000"/>
                          </a:solidFill>
                          <a:effectLst/>
                          <a:latin typeface="Calibri"/>
                        </a:rPr>
                        <a:t>Measurements </a:t>
                      </a:r>
                      <a:endParaRPr lang="en-US" sz="1400" b="0" i="0" u="none" strike="noStrike" dirty="0">
                        <a:solidFill>
                          <a:srgbClr val="000000"/>
                        </a:solidFill>
                        <a:effectLst/>
                        <a:latin typeface="Calibri"/>
                      </a:endParaRP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a:rPr>
                        <a:t> AST </a:t>
                      </a:r>
                      <a:r>
                        <a:rPr lang="en-US" sz="1400" b="0" i="0" u="none" strike="noStrike" dirty="0" smtClean="0">
                          <a:solidFill>
                            <a:srgbClr val="000000"/>
                          </a:solidFill>
                          <a:effectLst/>
                          <a:latin typeface="Calibri"/>
                        </a:rPr>
                        <a:t>funded</a:t>
                      </a:r>
                      <a:endParaRPr lang="en-US" sz="1400" b="0" i="0" u="none" strike="noStrike" dirty="0">
                        <a:solidFill>
                          <a:srgbClr val="000000"/>
                        </a:solidFill>
                        <a:effectLst/>
                        <a:latin typeface="Calibri"/>
                      </a:endParaRPr>
                    </a:p>
                  </a:txBody>
                  <a:tcPr marL="9525" marR="9525" marT="9525" marB="0">
                    <a:lnL>
                      <a:noFill/>
                    </a:lnL>
                    <a:lnR>
                      <a:noFill/>
                    </a:lnR>
                    <a:lnT>
                      <a:noFill/>
                    </a:lnT>
                    <a:lnB>
                      <a:noFill/>
                    </a:lnB>
                  </a:tcPr>
                </a:tc>
              </a:tr>
            </a:tbl>
          </a:graphicData>
        </a:graphic>
      </p:graphicFrame>
      <p:sp>
        <p:nvSpPr>
          <p:cNvPr id="4" name="Slide Number Placeholder 3"/>
          <p:cNvSpPr>
            <a:spLocks noGrp="1"/>
          </p:cNvSpPr>
          <p:nvPr>
            <p:ph type="sldNum" sz="quarter" idx="12"/>
          </p:nvPr>
        </p:nvSpPr>
        <p:spPr/>
        <p:txBody>
          <a:bodyPr/>
          <a:lstStyle/>
          <a:p>
            <a:fld id="{78D3ABA1-EA94-43C0-B992-7CBCC31144F1}" type="slidenum">
              <a:rPr lang="en-US" smtClean="0"/>
              <a:pPr/>
              <a:t>23</a:t>
            </a:fld>
            <a:endParaRPr lang="en-US" dirty="0"/>
          </a:p>
        </p:txBody>
      </p:sp>
    </p:spTree>
    <p:extLst>
      <p:ext uri="{BB962C8B-B14F-4D97-AF65-F5344CB8AC3E}">
        <p14:creationId xmlns:p14="http://schemas.microsoft.com/office/powerpoint/2010/main" val="4064409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8D3ABA1-EA94-43C0-B992-7CBCC31144F1}" type="slidenum">
              <a:rPr lang="en-US" smtClean="0"/>
              <a:pPr/>
              <a:t>24</a:t>
            </a:fld>
            <a:endParaRPr lang="en-US" dirty="0"/>
          </a:p>
        </p:txBody>
      </p:sp>
      <p:pic>
        <p:nvPicPr>
          <p:cNvPr id="2050" name="Picture 2" descr="C:\Users\Rebecca Cointin\AppData\Local\Microsoft\Windows\Temporary Internet Files\Content.IE5\F2NWNM1R\green-question-mark-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99543" y="658999"/>
            <a:ext cx="2496458" cy="315965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95740" y="3615457"/>
            <a:ext cx="8472488" cy="609600"/>
          </a:xfrm>
        </p:spPr>
        <p:txBody>
          <a:bodyPr/>
          <a:lstStyle/>
          <a:p>
            <a:pPr algn="ctr"/>
            <a:r>
              <a:rPr lang="en-US" dirty="0" smtClean="0"/>
              <a:t>QUESTIONS</a:t>
            </a:r>
            <a:endParaRPr lang="en-US" dirty="0"/>
          </a:p>
        </p:txBody>
      </p:sp>
    </p:spTree>
    <p:extLst>
      <p:ext uri="{BB962C8B-B14F-4D97-AF65-F5344CB8AC3E}">
        <p14:creationId xmlns:p14="http://schemas.microsoft.com/office/powerpoint/2010/main" val="1327550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Drivers of Research</a:t>
            </a:r>
            <a:endParaRPr lang="en-US" dirty="0"/>
          </a:p>
        </p:txBody>
      </p:sp>
      <p:sp>
        <p:nvSpPr>
          <p:cNvPr id="1191938" name="Rectangle 2"/>
          <p:cNvSpPr>
            <a:spLocks noGrp="1" noChangeArrowheads="1"/>
          </p:cNvSpPr>
          <p:nvPr>
            <p:ph idx="1"/>
          </p:nvPr>
        </p:nvSpPr>
        <p:spPr bwMode="auto">
          <a:xfrm>
            <a:off x="495300" y="973863"/>
            <a:ext cx="8050213" cy="4391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marL="0" indent="0">
              <a:buNone/>
            </a:pPr>
            <a:r>
              <a:rPr lang="en-US" sz="2400" b="0" dirty="0" smtClean="0"/>
              <a:t>Observation: </a:t>
            </a:r>
          </a:p>
          <a:p>
            <a:r>
              <a:rPr lang="en-US" sz="2400" b="0" dirty="0" smtClean="0"/>
              <a:t>Even though the number of people in the U.S. exposed to significant aircraft noise since 1975 has dropped by over 95 percent, opposition and challenges continue to be an issue</a:t>
            </a:r>
            <a:endParaRPr lang="en-US" sz="2400" dirty="0" smtClean="0"/>
          </a:p>
          <a:p>
            <a:pPr marL="0" lvl="0" indent="0">
              <a:buNone/>
            </a:pPr>
            <a:r>
              <a:rPr lang="en-US" sz="2400" dirty="0" smtClean="0"/>
              <a:t> </a:t>
            </a:r>
          </a:p>
          <a:p>
            <a:pPr marL="0" lvl="0" indent="0">
              <a:buNone/>
            </a:pPr>
            <a:r>
              <a:rPr lang="en-US" sz="2400" dirty="0" smtClean="0"/>
              <a:t>Needs</a:t>
            </a:r>
            <a:r>
              <a:rPr lang="en-US" sz="2400" dirty="0"/>
              <a:t>:</a:t>
            </a:r>
          </a:p>
          <a:p>
            <a:r>
              <a:rPr lang="en-US" sz="2400" b="0" dirty="0" smtClean="0"/>
              <a:t>Gather data to determine if there </a:t>
            </a:r>
            <a:r>
              <a:rPr lang="en-US" sz="2400" dirty="0"/>
              <a:t>h</a:t>
            </a:r>
            <a:r>
              <a:rPr lang="en-US" sz="2400" b="0" dirty="0" smtClean="0"/>
              <a:t>as been a significant change the public perception of noise</a:t>
            </a:r>
            <a:endParaRPr lang="en-US" sz="2400" b="0" dirty="0"/>
          </a:p>
          <a:p>
            <a:r>
              <a:rPr lang="en-US" sz="2400" b="0" dirty="0" smtClean="0"/>
              <a:t>Gather  supplemental data to have a strong scientific support for any policy decisions regarding aviation noise</a:t>
            </a:r>
            <a:endParaRPr lang="en-US" sz="2400" b="0" dirty="0"/>
          </a:p>
          <a:p>
            <a:pPr marL="400050" lvl="1" indent="0">
              <a:buNone/>
            </a:pPr>
            <a:endParaRPr lang="en-US" dirty="0" smtClean="0"/>
          </a:p>
        </p:txBody>
      </p:sp>
      <p:sp>
        <p:nvSpPr>
          <p:cNvPr id="7" name="Slide Number Placeholder 5"/>
          <p:cNvSpPr>
            <a:spLocks noGrp="1"/>
          </p:cNvSpPr>
          <p:nvPr>
            <p:ph type="sldNum" sz="quarter" idx="12"/>
          </p:nvPr>
        </p:nvSpPr>
        <p:spPr/>
        <p:txBody>
          <a:bodyPr/>
          <a:lstStyle>
            <a:lvl1pPr>
              <a:defRPr/>
            </a:lvl1pPr>
          </a:lstStyle>
          <a:p>
            <a:fld id="{78D3ABA1-EA94-43C0-B992-7CBCC31144F1}" type="slidenum">
              <a:rPr lang="en-US"/>
              <a:pPr/>
              <a:t>3</a:t>
            </a:fld>
            <a:endParaRPr lang="en-US" dirty="0"/>
          </a:p>
        </p:txBody>
      </p:sp>
    </p:spTree>
    <p:extLst>
      <p:ext uri="{BB962C8B-B14F-4D97-AF65-F5344CB8AC3E}">
        <p14:creationId xmlns:p14="http://schemas.microsoft.com/office/powerpoint/2010/main" val="2304323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3B1794D-CE01-4982-8A1C-98D478D9AB49}" type="slidenum">
              <a:rPr lang="en-US"/>
              <a:pPr/>
              <a:t>4</a:t>
            </a:fld>
            <a:endParaRPr lang="en-US"/>
          </a:p>
        </p:txBody>
      </p:sp>
      <p:pic>
        <p:nvPicPr>
          <p:cNvPr id="2" name="Picture 2" descr="C:\Users\Rebecca Cointin\Documents\USERDATA\Noise Division\Research Roadmap\Sept 19 2015 version\Noise_Research_Roadmap_v23.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9920"/>
          <a:stretch/>
        </p:blipFill>
        <p:spPr bwMode="auto">
          <a:xfrm>
            <a:off x="0" y="595086"/>
            <a:ext cx="9144000" cy="444581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Rebecca Cointin\Documents\USERDATA\Noise Division\Research Roadmap\Sept 19 2015 version\Noise_Research_Roadmap_v23.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92210" r="9910"/>
          <a:stretch/>
        </p:blipFill>
        <p:spPr bwMode="auto">
          <a:xfrm>
            <a:off x="0" y="4921436"/>
            <a:ext cx="9144000" cy="48006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bwMode="auto">
          <a:xfrm>
            <a:off x="145143" y="5630316"/>
            <a:ext cx="616271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buFontTx/>
              <a:buNone/>
            </a:pPr>
            <a:r>
              <a:rPr lang="en-US" sz="1200" b="1" dirty="0" smtClean="0"/>
              <a:t>Note: Timelines are dependent on funding availability and are re-evaluated yearly </a:t>
            </a:r>
            <a:endParaRPr lang="en-US" sz="1200" b="1" dirty="0"/>
          </a:p>
        </p:txBody>
      </p:sp>
    </p:spTree>
    <p:extLst>
      <p:ext uri="{BB962C8B-B14F-4D97-AF65-F5344CB8AC3E}">
        <p14:creationId xmlns:p14="http://schemas.microsoft.com/office/powerpoint/2010/main" val="1700018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Covered</a:t>
            </a:r>
            <a:endParaRPr lang="en-US" dirty="0"/>
          </a:p>
        </p:txBody>
      </p:sp>
      <p:sp>
        <p:nvSpPr>
          <p:cNvPr id="3" name="Content Placeholder 2"/>
          <p:cNvSpPr>
            <a:spLocks noGrp="1"/>
          </p:cNvSpPr>
          <p:nvPr>
            <p:ph idx="1"/>
          </p:nvPr>
        </p:nvSpPr>
        <p:spPr/>
        <p:txBody>
          <a:bodyPr/>
          <a:lstStyle/>
          <a:p>
            <a:r>
              <a:rPr lang="en-US" dirty="0" smtClean="0"/>
              <a:t>Supersonics</a:t>
            </a:r>
          </a:p>
          <a:p>
            <a:r>
              <a:rPr lang="en-US" dirty="0" smtClean="0"/>
              <a:t>Unmanned Aircraft Systems</a:t>
            </a:r>
          </a:p>
          <a:p>
            <a:r>
              <a:rPr lang="en-US" dirty="0" smtClean="0"/>
              <a:t>Research on Aviation Noise Impact on Sleep</a:t>
            </a:r>
            <a:endParaRPr lang="en-US" dirty="0"/>
          </a:p>
          <a:p>
            <a:r>
              <a:rPr lang="en-US" dirty="0" smtClean="0"/>
              <a:t>Aviation Noise Impact on Annoyance – Survey Update</a:t>
            </a:r>
          </a:p>
        </p:txBody>
      </p:sp>
      <p:sp>
        <p:nvSpPr>
          <p:cNvPr id="4" name="Slide Number Placeholder 3"/>
          <p:cNvSpPr>
            <a:spLocks noGrp="1"/>
          </p:cNvSpPr>
          <p:nvPr>
            <p:ph type="sldNum" sz="quarter" idx="12"/>
          </p:nvPr>
        </p:nvSpPr>
        <p:spPr/>
        <p:txBody>
          <a:bodyPr/>
          <a:lstStyle/>
          <a:p>
            <a:fld id="{78D3ABA1-EA94-43C0-B992-7CBCC31144F1}" type="slidenum">
              <a:rPr lang="en-US" smtClean="0"/>
              <a:pPr/>
              <a:t>5</a:t>
            </a:fld>
            <a:endParaRPr lang="en-US" dirty="0"/>
          </a:p>
        </p:txBody>
      </p:sp>
    </p:spTree>
    <p:extLst>
      <p:ext uri="{BB962C8B-B14F-4D97-AF65-F5344CB8AC3E}">
        <p14:creationId xmlns:p14="http://schemas.microsoft.com/office/powerpoint/2010/main" val="3738325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43139" y="2623231"/>
            <a:ext cx="8472488" cy="609600"/>
          </a:xfrm>
        </p:spPr>
        <p:txBody>
          <a:bodyPr/>
          <a:lstStyle/>
          <a:p>
            <a:pPr algn="ctr"/>
            <a:r>
              <a:rPr lang="en-US" dirty="0" smtClean="0"/>
              <a:t>SUPERSONIC AIRCRAFT</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6</a:t>
            </a:fld>
            <a:endParaRPr lang="en-US" dirty="0"/>
          </a:p>
        </p:txBody>
      </p:sp>
    </p:spTree>
    <p:extLst>
      <p:ext uri="{BB962C8B-B14F-4D97-AF65-F5344CB8AC3E}">
        <p14:creationId xmlns:p14="http://schemas.microsoft.com/office/powerpoint/2010/main" val="2553380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28625" y="214313"/>
            <a:ext cx="8472488" cy="609600"/>
          </a:xfrm>
        </p:spPr>
        <p:txBody>
          <a:bodyPr/>
          <a:lstStyle/>
          <a:p>
            <a:r>
              <a:rPr lang="en-US" altLang="en-US" dirty="0" smtClean="0"/>
              <a:t>Goal of Research – Near Term</a:t>
            </a:r>
          </a:p>
        </p:txBody>
      </p:sp>
      <p:sp>
        <p:nvSpPr>
          <p:cNvPr id="14339" name="Content Placeholder 2"/>
          <p:cNvSpPr>
            <a:spLocks noGrp="1"/>
          </p:cNvSpPr>
          <p:nvPr>
            <p:ph idx="1"/>
          </p:nvPr>
        </p:nvSpPr>
        <p:spPr>
          <a:xfrm>
            <a:off x="495300" y="1028700"/>
            <a:ext cx="8532813" cy="4391025"/>
          </a:xfrm>
        </p:spPr>
        <p:txBody>
          <a:bodyPr/>
          <a:lstStyle/>
          <a:p>
            <a:pPr marL="0" indent="0">
              <a:buFontTx/>
              <a:buNone/>
            </a:pPr>
            <a:r>
              <a:rPr lang="en-US" altLang="en-US" dirty="0" smtClean="0"/>
              <a:t>Supersonic Airplane Research is focused on supporting:</a:t>
            </a:r>
          </a:p>
          <a:p>
            <a:pPr marL="0" indent="0">
              <a:buFontTx/>
              <a:buNone/>
            </a:pPr>
            <a:r>
              <a:rPr lang="en-US" altLang="en-US" b="0" dirty="0" smtClean="0"/>
              <a:t>	</a:t>
            </a:r>
            <a:r>
              <a:rPr lang="en-US" altLang="en-US" b="0" i="1" dirty="0" smtClean="0"/>
              <a:t>Noise Certification standard development for 	Sonic Boom Noise Above Mach One</a:t>
            </a:r>
          </a:p>
          <a:p>
            <a:pPr marL="0" indent="0">
              <a:buFontTx/>
              <a:buNone/>
            </a:pPr>
            <a:endParaRPr lang="en-US" altLang="en-US" sz="1600" b="0" dirty="0" smtClean="0"/>
          </a:p>
          <a:p>
            <a:r>
              <a:rPr lang="en-US" altLang="en-US" dirty="0" smtClean="0">
                <a:solidFill>
                  <a:srgbClr val="000000"/>
                </a:solidFill>
              </a:rPr>
              <a:t>Concentration on Mach Cut-off Research</a:t>
            </a:r>
            <a:endParaRPr lang="en-US" altLang="en-US" b="0" dirty="0" smtClean="0">
              <a:solidFill>
                <a:srgbClr val="000000"/>
              </a:solidFill>
            </a:endParaRPr>
          </a:p>
          <a:p>
            <a:r>
              <a:rPr lang="en-US" altLang="en-US" b="0" dirty="0" smtClean="0">
                <a:solidFill>
                  <a:srgbClr val="000000"/>
                </a:solidFill>
              </a:rPr>
              <a:t>Sensitivity of metrics to atmospheric turbulence</a:t>
            </a:r>
          </a:p>
          <a:p>
            <a:r>
              <a:rPr lang="en-US" altLang="en-US" dirty="0" smtClean="0">
                <a:solidFill>
                  <a:srgbClr val="000000"/>
                </a:solidFill>
              </a:rPr>
              <a:t>Standard development</a:t>
            </a:r>
            <a:endParaRPr lang="en-US" altLang="en-US" b="0" dirty="0" smtClean="0">
              <a:solidFill>
                <a:srgbClr val="000000"/>
              </a:solidFill>
            </a:endParaRPr>
          </a:p>
          <a:p>
            <a:pPr marL="0" indent="0">
              <a:buFontTx/>
              <a:buNone/>
            </a:pPr>
            <a:endParaRPr lang="en-US" altLang="en-US" b="0" dirty="0" smtClean="0"/>
          </a:p>
          <a:p>
            <a:pPr marL="0" indent="0">
              <a:buFontTx/>
              <a:buNone/>
            </a:pPr>
            <a:endParaRPr lang="en-US" altLang="en-US" dirty="0" smtClean="0"/>
          </a:p>
        </p:txBody>
      </p:sp>
    </p:spTree>
    <p:extLst>
      <p:ext uri="{BB962C8B-B14F-4D97-AF65-F5344CB8AC3E}">
        <p14:creationId xmlns:p14="http://schemas.microsoft.com/office/powerpoint/2010/main" val="3913279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Standard Development Research Details</a:t>
            </a:r>
          </a:p>
        </p:txBody>
      </p:sp>
      <p:sp>
        <p:nvSpPr>
          <p:cNvPr id="17411" name="Content Placeholder 2"/>
          <p:cNvSpPr>
            <a:spLocks noGrp="1"/>
          </p:cNvSpPr>
          <p:nvPr>
            <p:ph idx="1"/>
          </p:nvPr>
        </p:nvSpPr>
        <p:spPr>
          <a:xfrm>
            <a:off x="220209" y="768350"/>
            <a:ext cx="8648700" cy="4391025"/>
          </a:xfrm>
        </p:spPr>
        <p:txBody>
          <a:bodyPr/>
          <a:lstStyle/>
          <a:p>
            <a:r>
              <a:rPr lang="en-US" altLang="en-US" sz="3200" dirty="0" smtClean="0"/>
              <a:t>Researching Instrumentation to assess the fidelity of noise monitors to optimize measurement requirements and minimize costs in future field tests. </a:t>
            </a:r>
          </a:p>
          <a:p>
            <a:r>
              <a:rPr lang="en-US" altLang="en-US" sz="3200" dirty="0" smtClean="0"/>
              <a:t>Explore subsonic regime procedures for supersonic standards.</a:t>
            </a:r>
          </a:p>
          <a:p>
            <a:r>
              <a:rPr lang="en-US" altLang="en-US" sz="3200" dirty="0" smtClean="0"/>
              <a:t>Examine applicability of low boom work for Mach cut-off, including metrics and flight procedures</a:t>
            </a:r>
          </a:p>
          <a:p>
            <a:pPr lvl="1"/>
            <a:endParaRPr lang="en-US" altLang="en-US" sz="2800" dirty="0" smtClean="0"/>
          </a:p>
          <a:p>
            <a:pPr lvl="1"/>
            <a:endParaRPr lang="en-US" altLang="en-US" dirty="0" smtClean="0"/>
          </a:p>
          <a:p>
            <a:endParaRPr lang="en-US" altLang="en-US" dirty="0" smtClean="0"/>
          </a:p>
        </p:txBody>
      </p:sp>
    </p:spTree>
    <p:extLst>
      <p:ext uri="{BB962C8B-B14F-4D97-AF65-F5344CB8AC3E}">
        <p14:creationId xmlns:p14="http://schemas.microsoft.com/office/powerpoint/2010/main" val="3671312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30188" y="142875"/>
            <a:ext cx="8715375" cy="609600"/>
          </a:xfrm>
        </p:spPr>
        <p:txBody>
          <a:bodyPr/>
          <a:lstStyle/>
          <a:p>
            <a:pPr eaLnBrk="1" hangingPunct="1"/>
            <a:r>
              <a:rPr lang="en-US" altLang="en-US" sz="3200" smtClean="0"/>
              <a:t>Current Supersonic Research Collaboration</a:t>
            </a:r>
          </a:p>
        </p:txBody>
      </p:sp>
      <p:sp>
        <p:nvSpPr>
          <p:cNvPr id="25603" name="Content Placeholder 2"/>
          <p:cNvSpPr>
            <a:spLocks noGrp="1"/>
          </p:cNvSpPr>
          <p:nvPr>
            <p:ph idx="1"/>
          </p:nvPr>
        </p:nvSpPr>
        <p:spPr>
          <a:xfrm>
            <a:off x="290513" y="930275"/>
            <a:ext cx="8853487" cy="4391025"/>
          </a:xfrm>
        </p:spPr>
        <p:txBody>
          <a:bodyPr/>
          <a:lstStyle/>
          <a:p>
            <a:pPr eaLnBrk="1" hangingPunct="1">
              <a:defRPr/>
            </a:pPr>
            <a:r>
              <a:rPr lang="en-US" sz="2000" b="0" u="sng" dirty="0" smtClean="0"/>
              <a:t>CAEP SSTG</a:t>
            </a:r>
            <a:r>
              <a:rPr lang="en-US" sz="2000" b="0" dirty="0" smtClean="0"/>
              <a:t>:  Standards setting is in-progress with involvement by: NASA, JAXA, Gulfstream, LHM, Boeing, and </a:t>
            </a:r>
            <a:r>
              <a:rPr lang="en-US" sz="2000" b="0" dirty="0" err="1" smtClean="0"/>
              <a:t>Aerion</a:t>
            </a:r>
            <a:r>
              <a:rPr lang="en-US" sz="2000" b="0" dirty="0" smtClean="0"/>
              <a:t>, providing data and analytical resources.</a:t>
            </a:r>
          </a:p>
          <a:p>
            <a:pPr eaLnBrk="1" hangingPunct="1">
              <a:defRPr/>
            </a:pPr>
            <a:endParaRPr lang="en-US" sz="800" b="0" dirty="0"/>
          </a:p>
          <a:p>
            <a:pPr eaLnBrk="1" hangingPunct="1">
              <a:defRPr/>
            </a:pPr>
            <a:r>
              <a:rPr lang="en-US" sz="2000" b="0" u="sng" dirty="0"/>
              <a:t>NASA </a:t>
            </a:r>
            <a:r>
              <a:rPr lang="en-US" sz="2000" b="0" u="sng" dirty="0" smtClean="0"/>
              <a:t>R&amp;D Programs</a:t>
            </a:r>
            <a:r>
              <a:rPr lang="en-US" sz="2000" b="0" dirty="0" smtClean="0"/>
              <a:t>:</a:t>
            </a:r>
            <a:endParaRPr lang="en-US" sz="2000" b="0" dirty="0"/>
          </a:p>
          <a:p>
            <a:pPr lvl="1" eaLnBrk="1" hangingPunct="1">
              <a:defRPr/>
            </a:pPr>
            <a:r>
              <a:rPr lang="en-US" sz="2000" dirty="0" smtClean="0"/>
              <a:t>Technical R&amp;D on sonic boom </a:t>
            </a:r>
            <a:r>
              <a:rPr lang="en-US" sz="2000" dirty="0"/>
              <a:t>noise </a:t>
            </a:r>
            <a:r>
              <a:rPr lang="en-US" sz="2000" dirty="0" smtClean="0"/>
              <a:t>studies </a:t>
            </a:r>
            <a:r>
              <a:rPr lang="en-US" sz="2000" dirty="0"/>
              <a:t>through NRA’s for: simultaneous noise level acquisition &amp; human response surveys </a:t>
            </a:r>
            <a:r>
              <a:rPr lang="en-US" sz="2000" dirty="0" smtClean="0"/>
              <a:t>planning, quiet supersonic transport </a:t>
            </a:r>
            <a:r>
              <a:rPr lang="en-US" sz="2000" dirty="0"/>
              <a:t>Demonstrator </a:t>
            </a:r>
            <a:r>
              <a:rPr lang="en-US" sz="2000" dirty="0" smtClean="0"/>
              <a:t>(QUESST) </a:t>
            </a:r>
            <a:r>
              <a:rPr lang="en-US" sz="2000" dirty="0"/>
              <a:t>and emissions reduction.</a:t>
            </a:r>
          </a:p>
          <a:p>
            <a:pPr eaLnBrk="1" hangingPunct="1">
              <a:defRPr/>
            </a:pPr>
            <a:endParaRPr lang="en-US" sz="800" b="0" u="sng" dirty="0" smtClean="0"/>
          </a:p>
          <a:p>
            <a:pPr eaLnBrk="1" hangingPunct="1">
              <a:defRPr/>
            </a:pPr>
            <a:r>
              <a:rPr lang="en-US" sz="2000" b="0" u="sng" dirty="0" smtClean="0"/>
              <a:t>AEE ASCENT COE</a:t>
            </a:r>
            <a:r>
              <a:rPr lang="en-US" sz="2000" b="0" dirty="0" smtClean="0"/>
              <a:t> grants for:</a:t>
            </a:r>
            <a:endParaRPr lang="en-US" sz="2000" b="0" dirty="0"/>
          </a:p>
          <a:p>
            <a:pPr marL="0" indent="0" eaLnBrk="1" hangingPunct="1">
              <a:buFontTx/>
              <a:buNone/>
              <a:defRPr/>
            </a:pPr>
            <a:r>
              <a:rPr lang="en-US" sz="2000" b="0" dirty="0"/>
              <a:t> </a:t>
            </a:r>
            <a:r>
              <a:rPr lang="en-US" sz="2000" b="0" dirty="0" smtClean="0"/>
              <a:t>    - Sonic Boom metrics </a:t>
            </a:r>
            <a:r>
              <a:rPr lang="en-US" sz="2000" b="0" dirty="0"/>
              <a:t>sensitivity/variability </a:t>
            </a:r>
            <a:r>
              <a:rPr lang="en-US" sz="2000" b="0" dirty="0" smtClean="0"/>
              <a:t>assessment</a:t>
            </a:r>
            <a:endParaRPr lang="en-US" sz="2000" b="0" dirty="0"/>
          </a:p>
          <a:p>
            <a:pPr marL="0" indent="0" eaLnBrk="1" hangingPunct="1">
              <a:buFontTx/>
              <a:buNone/>
              <a:defRPr/>
            </a:pPr>
            <a:r>
              <a:rPr lang="en-US" sz="2000" b="0" dirty="0" smtClean="0"/>
              <a:t>     - Exploring the protocol </a:t>
            </a:r>
            <a:r>
              <a:rPr lang="en-US" sz="2000" b="0" dirty="0"/>
              <a:t>for n</a:t>
            </a:r>
            <a:r>
              <a:rPr lang="en-US" sz="2000" b="0" dirty="0" smtClean="0"/>
              <a:t>oise test community </a:t>
            </a:r>
            <a:r>
              <a:rPr lang="en-US" sz="2000" b="0" dirty="0"/>
              <a:t>e</a:t>
            </a:r>
            <a:r>
              <a:rPr lang="en-US" sz="2000" b="0" dirty="0" smtClean="0"/>
              <a:t>ngagement </a:t>
            </a:r>
          </a:p>
          <a:p>
            <a:pPr marL="0" indent="0" eaLnBrk="1" hangingPunct="1">
              <a:buFontTx/>
              <a:buNone/>
              <a:defRPr/>
            </a:pPr>
            <a:r>
              <a:rPr lang="en-US" sz="2000" b="0" dirty="0" smtClean="0"/>
              <a:t> </a:t>
            </a:r>
            <a:endParaRPr lang="en-US" sz="2000" dirty="0" smtClean="0"/>
          </a:p>
        </p:txBody>
      </p:sp>
      <p:grpSp>
        <p:nvGrpSpPr>
          <p:cNvPr id="13316" name="Group 3"/>
          <p:cNvGrpSpPr>
            <a:grpSpLocks/>
          </p:cNvGrpSpPr>
          <p:nvPr/>
        </p:nvGrpSpPr>
        <p:grpSpPr bwMode="auto">
          <a:xfrm>
            <a:off x="3795713" y="1816100"/>
            <a:ext cx="1698625" cy="393700"/>
            <a:chOff x="6513513" y="1736725"/>
            <a:chExt cx="1698625" cy="393700"/>
          </a:xfrm>
        </p:grpSpPr>
        <p:sp>
          <p:nvSpPr>
            <p:cNvPr id="13319" name="Rectangle 2"/>
            <p:cNvSpPr>
              <a:spLocks noChangeArrowheads="1"/>
            </p:cNvSpPr>
            <p:nvPr/>
          </p:nvSpPr>
          <p:spPr bwMode="auto">
            <a:xfrm>
              <a:off x="6513513" y="1736725"/>
              <a:ext cx="1698625" cy="3937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2400" b="0">
                <a:solidFill>
                  <a:srgbClr val="000000"/>
                </a:solidFill>
              </a:endParaRPr>
            </a:p>
          </p:txBody>
        </p:sp>
        <p:pic>
          <p:nvPicPr>
            <p:cNvPr id="1332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91710" y="1758950"/>
              <a:ext cx="158074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317" name="Picture 12" descr="http://www.lockheedmartin.com/etc/designs/lockheed/img/logo.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9138" y="1838325"/>
            <a:ext cx="1985962"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40700" y="1636713"/>
            <a:ext cx="804863"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3696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9F5846E-A52E-44E4-AA1B-FD716BE85CC7}"/>
</file>

<file path=customXml/itemProps2.xml><?xml version="1.0" encoding="utf-8"?>
<ds:datastoreItem xmlns:ds="http://schemas.openxmlformats.org/officeDocument/2006/customXml" ds:itemID="{A3ECBBD4-FD0C-488C-AE3E-AD593A225398}"/>
</file>

<file path=customXml/itemProps3.xml><?xml version="1.0" encoding="utf-8"?>
<ds:datastoreItem xmlns:ds="http://schemas.openxmlformats.org/officeDocument/2006/customXml" ds:itemID="{4294F98D-E696-4B4B-8FA7-32BED4063EA0}"/>
</file>

<file path=docProps/app.xml><?xml version="1.0" encoding="utf-8"?>
<Properties xmlns="http://schemas.openxmlformats.org/officeDocument/2006/extended-properties" xmlns:vt="http://schemas.openxmlformats.org/officeDocument/2006/docPropsVTypes">
  <Template/>
  <TotalTime>10899</TotalTime>
  <Words>1517</Words>
  <Application>Microsoft Office PowerPoint</Application>
  <PresentationFormat>On-screen Show (4:3)</PresentationFormat>
  <Paragraphs>240</Paragraphs>
  <Slides>24</Slides>
  <Notes>24</Notes>
  <HiddenSlides>0</HiddenSlides>
  <MMClips>0</MMClips>
  <ScaleCrop>false</ScaleCrop>
  <HeadingPairs>
    <vt:vector size="4" baseType="variant">
      <vt:variant>
        <vt:lpstr>Theme</vt:lpstr>
      </vt:variant>
      <vt:variant>
        <vt:i4>3</vt:i4>
      </vt:variant>
      <vt:variant>
        <vt:lpstr>Slide Titles</vt:lpstr>
      </vt:variant>
      <vt:variant>
        <vt:i4>24</vt:i4>
      </vt:variant>
    </vt:vector>
  </HeadingPairs>
  <TitlesOfParts>
    <vt:vector size="27" baseType="lpstr">
      <vt:lpstr>1_Custom Design</vt:lpstr>
      <vt:lpstr>2_Custom Design</vt:lpstr>
      <vt:lpstr>3_Custom Design</vt:lpstr>
      <vt:lpstr>Noise Research </vt:lpstr>
      <vt:lpstr>Noise Goal</vt:lpstr>
      <vt:lpstr>Drivers of Research</vt:lpstr>
      <vt:lpstr>PowerPoint Presentation</vt:lpstr>
      <vt:lpstr>Research Covered</vt:lpstr>
      <vt:lpstr>SUPERSONIC AIRCRAFT</vt:lpstr>
      <vt:lpstr>Goal of Research – Near Term</vt:lpstr>
      <vt:lpstr>Standard Development Research Details</vt:lpstr>
      <vt:lpstr>Current Supersonic Research Collaboration</vt:lpstr>
      <vt:lpstr>Recent Accomplishments &amp; Findings</vt:lpstr>
      <vt:lpstr>UNMANNED AIRCRAFT SYSTEM</vt:lpstr>
      <vt:lpstr>Current Research </vt:lpstr>
      <vt:lpstr>Helicopters</vt:lpstr>
      <vt:lpstr>Annoyance</vt:lpstr>
      <vt:lpstr>Modeling</vt:lpstr>
      <vt:lpstr>Noise Abatement Procedures</vt:lpstr>
      <vt:lpstr>RESEARCH ON AVIATION  NOISE IMPACT ON SLEEP</vt:lpstr>
      <vt:lpstr>Goal of the Project and Current Accomplishments</vt:lpstr>
      <vt:lpstr>Future Plans</vt:lpstr>
      <vt:lpstr>AVIATION NOISE IMPACT ON ANNOYANCE – SURVEY UPDATE </vt:lpstr>
      <vt:lpstr>National Survey</vt:lpstr>
      <vt:lpstr>Planned Research Associated with National Survey (new ASCENT Projects)</vt:lpstr>
      <vt:lpstr>FY16 Projects</vt:lpstr>
      <vt:lpstr>QUESTIONS</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Cointin, Rebecca (FAA)</cp:lastModifiedBy>
  <cp:revision>239</cp:revision>
  <cp:lastPrinted>2016-04-01T12:46:39Z</cp:lastPrinted>
  <dcterms:created xsi:type="dcterms:W3CDTF">2005-01-28T20:32:53Z</dcterms:created>
  <dcterms:modified xsi:type="dcterms:W3CDTF">2016-04-01T12:49:52Z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