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notesSlides/notesSlide6.xml" ContentType="application/vnd.openxmlformats-officedocument.presentationml.notes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7.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8.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7.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23.xml" ContentType="application/vnd.openxmlformats-officedocument.presentationml.slideLayout+xml"/>
  <Override PartName="/ppt/slideLayouts/slideLayout25.xml" ContentType="application/vnd.openxmlformats-officedocument.presentationml.slideLayout+xml"/>
  <Override PartName="/ppt/slideLayouts/slideLayout27.xml" ContentType="application/vnd.openxmlformats-officedocument.presentationml.slideLayout+xml"/>
  <Override PartName="/ppt/slideLayouts/slideLayout24.xml" ContentType="application/vnd.openxmlformats-officedocument.presentationml.slideLayout+xml"/>
  <Override PartName="/ppt/slideLayouts/slideLayout26.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5.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charts/colors1.xml" ContentType="application/vnd.ms-office.chartcolorstyle+xml"/>
  <Override PartName="/ppt/charts/style1.xml" ContentType="application/vnd.ms-office.chartstyle+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775" r:id="rId2"/>
    <p:sldMasterId id="2147483786" r:id="rId3"/>
  </p:sldMasterIdLst>
  <p:notesMasterIdLst>
    <p:notesMasterId r:id="rId38"/>
  </p:notesMasterIdLst>
  <p:handoutMasterIdLst>
    <p:handoutMasterId r:id="rId39"/>
  </p:handoutMasterIdLst>
  <p:sldIdLst>
    <p:sldId id="257" r:id="rId4"/>
    <p:sldId id="318" r:id="rId5"/>
    <p:sldId id="402" r:id="rId6"/>
    <p:sldId id="435" r:id="rId7"/>
    <p:sldId id="436" r:id="rId8"/>
    <p:sldId id="437" r:id="rId9"/>
    <p:sldId id="438" r:id="rId10"/>
    <p:sldId id="439" r:id="rId11"/>
    <p:sldId id="394" r:id="rId12"/>
    <p:sldId id="422" r:id="rId13"/>
    <p:sldId id="423" r:id="rId14"/>
    <p:sldId id="424" r:id="rId15"/>
    <p:sldId id="395" r:id="rId16"/>
    <p:sldId id="425" r:id="rId17"/>
    <p:sldId id="426" r:id="rId18"/>
    <p:sldId id="427" r:id="rId19"/>
    <p:sldId id="396" r:id="rId20"/>
    <p:sldId id="417" r:id="rId21"/>
    <p:sldId id="429" r:id="rId22"/>
    <p:sldId id="420" r:id="rId23"/>
    <p:sldId id="421" r:id="rId24"/>
    <p:sldId id="397" r:id="rId25"/>
    <p:sldId id="393" r:id="rId26"/>
    <p:sldId id="408" r:id="rId27"/>
    <p:sldId id="410" r:id="rId28"/>
    <p:sldId id="416" r:id="rId29"/>
    <p:sldId id="399" r:id="rId30"/>
    <p:sldId id="403" r:id="rId31"/>
    <p:sldId id="404" r:id="rId32"/>
    <p:sldId id="428" r:id="rId33"/>
    <p:sldId id="405" r:id="rId34"/>
    <p:sldId id="406" r:id="rId35"/>
    <p:sldId id="407" r:id="rId36"/>
    <p:sldId id="340" r:id="rId3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B9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37" autoAdjust="0"/>
    <p:restoredTop sz="90909" autoAdjust="0"/>
  </p:normalViewPr>
  <p:slideViewPr>
    <p:cSldViewPr>
      <p:cViewPr>
        <p:scale>
          <a:sx n="110" d="100"/>
          <a:sy n="110" d="100"/>
        </p:scale>
        <p:origin x="-78" y="91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2" d="100"/>
          <a:sy n="92" d="100"/>
        </p:scale>
        <p:origin x="-3780"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ustomXml" Target="../customXml/item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46" Type="http://schemas.openxmlformats.org/officeDocument/2006/relationships/customXml" Target="../customXml/item3.xml"/><Relationship Id="rId20" Type="http://schemas.openxmlformats.org/officeDocument/2006/relationships/slide" Target="slides/slide17.xml"/><Relationship Id="rId4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oleObject" Target="file:///C:\Users\578952\Desktop\Projects\climb%20phase\IAH\data\summary%20statstics.xlsx" TargetMode="External"/><Relationship Id="rId1" Type="http://schemas.openxmlformats.org/officeDocument/2006/relationships/themeOverride" Target="../theme/themeOverride1.xml"/><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Time in Level-flight</a:t>
            </a:r>
            <a:r>
              <a:rPr lang="en-US" baseline="0" dirty="0"/>
              <a:t> (unit: seconds)</a:t>
            </a:r>
            <a:endParaRPr lang="en-US" dirty="0"/>
          </a:p>
        </c:rich>
      </c:tx>
      <c:layout>
        <c:manualLayout>
          <c:xMode val="edge"/>
          <c:yMode val="edge"/>
          <c:x val="0.37952344686331141"/>
          <c:y val="0.13152806205638959"/>
        </c:manualLayout>
      </c:layout>
      <c:overlay val="0"/>
      <c:spPr>
        <a:noFill/>
        <a:ln>
          <a:noFill/>
        </a:ln>
        <a:effectLst/>
      </c:spPr>
    </c:title>
    <c:autoTitleDeleted val="0"/>
    <c:plotArea>
      <c:layout>
        <c:manualLayout>
          <c:layoutTarget val="inner"/>
          <c:xMode val="edge"/>
          <c:yMode val="edge"/>
          <c:x val="8.3223721927792857E-2"/>
          <c:y val="0.12540077916546999"/>
          <c:w val="0.82656285265644214"/>
          <c:h val="0.68313811254831258"/>
        </c:manualLayout>
      </c:layout>
      <c:barChart>
        <c:barDir val="col"/>
        <c:grouping val="stacked"/>
        <c:varyColors val="0"/>
        <c:ser>
          <c:idx val="1"/>
          <c:order val="0"/>
          <c:spPr>
            <a:solidFill>
              <a:schemeClr val="bg1">
                <a:alpha val="3000"/>
              </a:schemeClr>
            </a:solidFill>
            <a:ln>
              <a:solidFill>
                <a:schemeClr val="bg1">
                  <a:alpha val="0"/>
                </a:schemeClr>
              </a:solidFill>
            </a:ln>
            <a:effectLst/>
          </c:spPr>
          <c:invertIfNegative val="0"/>
          <c:errBars>
            <c:errBarType val="minus"/>
            <c:errValType val="cust"/>
            <c:noEndCap val="0"/>
            <c:plus>
              <c:numRef>
                <c:f>with2015!$J$2:$J$13</c:f>
                <c:numCache>
                  <c:formatCode>General</c:formatCode>
                  <c:ptCount val="12"/>
                  <c:pt idx="0">
                    <c:v>8</c:v>
                  </c:pt>
                  <c:pt idx="1">
                    <c:v>9</c:v>
                  </c:pt>
                  <c:pt idx="2">
                    <c:v>7</c:v>
                  </c:pt>
                  <c:pt idx="3">
                    <c:v>4</c:v>
                  </c:pt>
                  <c:pt idx="4">
                    <c:v>3</c:v>
                  </c:pt>
                  <c:pt idx="5">
                    <c:v>4</c:v>
                  </c:pt>
                  <c:pt idx="6">
                    <c:v>5</c:v>
                  </c:pt>
                  <c:pt idx="7">
                    <c:v>6</c:v>
                  </c:pt>
                  <c:pt idx="8">
                    <c:v>6</c:v>
                  </c:pt>
                  <c:pt idx="9">
                    <c:v>6</c:v>
                  </c:pt>
                  <c:pt idx="10">
                    <c:v>6</c:v>
                  </c:pt>
                  <c:pt idx="11">
                    <c:v>8</c:v>
                  </c:pt>
                </c:numCache>
              </c:numRef>
            </c:plus>
            <c:minus>
              <c:numRef>
                <c:f>with2015!$AC$2:$AC$13</c:f>
                <c:numCache>
                  <c:formatCode>General</c:formatCode>
                  <c:ptCount val="12"/>
                  <c:pt idx="0">
                    <c:v>2.8442049999999997</c:v>
                  </c:pt>
                  <c:pt idx="1">
                    <c:v>3.2013500000000006</c:v>
                  </c:pt>
                  <c:pt idx="2">
                    <c:v>2.7727900000000005</c:v>
                  </c:pt>
                  <c:pt idx="3">
                    <c:v>0.77380000000000004</c:v>
                  </c:pt>
                  <c:pt idx="4">
                    <c:v>0.85060000000000002</c:v>
                  </c:pt>
                  <c:pt idx="5">
                    <c:v>0.93520000000000003</c:v>
                  </c:pt>
                  <c:pt idx="6">
                    <c:v>1.7766700000000002</c:v>
                  </c:pt>
                  <c:pt idx="7">
                    <c:v>1.7594289999999999</c:v>
                  </c:pt>
                  <c:pt idx="8">
                    <c:v>1.7988</c:v>
                  </c:pt>
                  <c:pt idx="9">
                    <c:v>2.9816540000000002</c:v>
                  </c:pt>
                  <c:pt idx="10">
                    <c:v>0.99716900000000008</c:v>
                  </c:pt>
                  <c:pt idx="11">
                    <c:v>1.62127</c:v>
                  </c:pt>
                </c:numCache>
              </c:numRef>
            </c:minus>
            <c:spPr>
              <a:noFill/>
              <a:ln w="9525" cap="flat" cmpd="sng" algn="ctr">
                <a:solidFill>
                  <a:schemeClr val="tx1">
                    <a:lumMod val="65000"/>
                    <a:lumOff val="35000"/>
                  </a:schemeClr>
                </a:solidFill>
                <a:round/>
              </a:ln>
              <a:effectLst/>
            </c:spPr>
          </c:errBars>
          <c:cat>
            <c:multiLvlStrRef>
              <c:f>with2015!$A$2:$B$13</c:f>
              <c:multiLvlStrCache>
                <c:ptCount val="12"/>
                <c:lvl>
                  <c:pt idx="0">
                    <c:v>2011</c:v>
                  </c:pt>
                  <c:pt idx="1">
                    <c:v>2014</c:v>
                  </c:pt>
                  <c:pt idx="2">
                    <c:v>2015</c:v>
                  </c:pt>
                  <c:pt idx="3">
                    <c:v>2011</c:v>
                  </c:pt>
                  <c:pt idx="4">
                    <c:v>2014</c:v>
                  </c:pt>
                  <c:pt idx="5">
                    <c:v>2015</c:v>
                  </c:pt>
                  <c:pt idx="6">
                    <c:v>2011</c:v>
                  </c:pt>
                  <c:pt idx="7">
                    <c:v>2014</c:v>
                  </c:pt>
                  <c:pt idx="8">
                    <c:v>2015</c:v>
                  </c:pt>
                  <c:pt idx="9">
                    <c:v>2011</c:v>
                  </c:pt>
                  <c:pt idx="10">
                    <c:v>2014</c:v>
                  </c:pt>
                  <c:pt idx="11">
                    <c:v>2015</c:v>
                  </c:pt>
                </c:lvl>
                <c:lvl>
                  <c:pt idx="0">
                    <c:v>IAH</c:v>
                  </c:pt>
                  <c:pt idx="3">
                    <c:v>HOU</c:v>
                  </c:pt>
                  <c:pt idx="6">
                    <c:v>SGR</c:v>
                  </c:pt>
                  <c:pt idx="9">
                    <c:v>DWH</c:v>
                  </c:pt>
                </c:lvl>
              </c:multiLvlStrCache>
            </c:multiLvlStrRef>
          </c:cat>
          <c:val>
            <c:numRef>
              <c:f>with2015!$M$2:$M$13</c:f>
              <c:numCache>
                <c:formatCode>General</c:formatCode>
                <c:ptCount val="12"/>
                <c:pt idx="0">
                  <c:v>50.16</c:v>
                </c:pt>
                <c:pt idx="1">
                  <c:v>60.05</c:v>
                </c:pt>
                <c:pt idx="2">
                  <c:v>53.74</c:v>
                </c:pt>
                <c:pt idx="3">
                  <c:v>9.23</c:v>
                </c:pt>
                <c:pt idx="4">
                  <c:v>9.2899999999999991</c:v>
                </c:pt>
                <c:pt idx="5">
                  <c:v>9.76</c:v>
                </c:pt>
                <c:pt idx="6">
                  <c:v>32.700000000000003</c:v>
                </c:pt>
                <c:pt idx="7">
                  <c:v>35.07</c:v>
                </c:pt>
                <c:pt idx="8">
                  <c:v>41.12</c:v>
                </c:pt>
                <c:pt idx="9">
                  <c:v>81.87</c:v>
                </c:pt>
                <c:pt idx="10">
                  <c:v>55.43</c:v>
                </c:pt>
                <c:pt idx="11">
                  <c:v>59.51</c:v>
                </c:pt>
              </c:numCache>
            </c:numRef>
          </c:val>
          <c:extLst xmlns:c16r2="http://schemas.microsoft.com/office/drawing/2015/06/chart">
            <c:ext xmlns:c16="http://schemas.microsoft.com/office/drawing/2014/chart" uri="{C3380CC4-5D6E-409C-BE32-E72D297353CC}">
              <c16:uniqueId val="{00000000-3593-458B-8E90-FFC2ED47F7B5}"/>
            </c:ext>
          </c:extLst>
        </c:ser>
        <c:ser>
          <c:idx val="2"/>
          <c:order val="1"/>
          <c:tx>
            <c:v>25th to 50th percentile</c:v>
          </c:tx>
          <c:spPr>
            <a:solidFill>
              <a:schemeClr val="accent2"/>
            </a:solidFill>
            <a:ln>
              <a:solidFill>
                <a:schemeClr val="accent2"/>
              </a:solidFill>
            </a:ln>
            <a:effectLst/>
          </c:spPr>
          <c:invertIfNegative val="0"/>
          <c:cat>
            <c:multiLvlStrRef>
              <c:f>with2015!$A$2:$B$13</c:f>
              <c:multiLvlStrCache>
                <c:ptCount val="12"/>
                <c:lvl>
                  <c:pt idx="0">
                    <c:v>2011</c:v>
                  </c:pt>
                  <c:pt idx="1">
                    <c:v>2014</c:v>
                  </c:pt>
                  <c:pt idx="2">
                    <c:v>2015</c:v>
                  </c:pt>
                  <c:pt idx="3">
                    <c:v>2011</c:v>
                  </c:pt>
                  <c:pt idx="4">
                    <c:v>2014</c:v>
                  </c:pt>
                  <c:pt idx="5">
                    <c:v>2015</c:v>
                  </c:pt>
                  <c:pt idx="6">
                    <c:v>2011</c:v>
                  </c:pt>
                  <c:pt idx="7">
                    <c:v>2014</c:v>
                  </c:pt>
                  <c:pt idx="8">
                    <c:v>2015</c:v>
                  </c:pt>
                  <c:pt idx="9">
                    <c:v>2011</c:v>
                  </c:pt>
                  <c:pt idx="10">
                    <c:v>2014</c:v>
                  </c:pt>
                  <c:pt idx="11">
                    <c:v>2015</c:v>
                  </c:pt>
                </c:lvl>
                <c:lvl>
                  <c:pt idx="0">
                    <c:v>IAH</c:v>
                  </c:pt>
                  <c:pt idx="3">
                    <c:v>HOU</c:v>
                  </c:pt>
                  <c:pt idx="6">
                    <c:v>SGR</c:v>
                  </c:pt>
                  <c:pt idx="9">
                    <c:v>DWH</c:v>
                  </c:pt>
                </c:lvl>
              </c:multiLvlStrCache>
            </c:multiLvlStrRef>
          </c:cat>
          <c:val>
            <c:numRef>
              <c:f>with2015!$Q$2:$Q$13</c:f>
              <c:numCache>
                <c:formatCode>General</c:formatCode>
                <c:ptCount val="12"/>
                <c:pt idx="0">
                  <c:v>64.75</c:v>
                </c:pt>
                <c:pt idx="1">
                  <c:v>60.765000000000001</c:v>
                </c:pt>
                <c:pt idx="2">
                  <c:v>53.669999999999995</c:v>
                </c:pt>
                <c:pt idx="3">
                  <c:v>20.04</c:v>
                </c:pt>
                <c:pt idx="4">
                  <c:v>23.03</c:v>
                </c:pt>
                <c:pt idx="5">
                  <c:v>22.490000000000002</c:v>
                </c:pt>
                <c:pt idx="6">
                  <c:v>92.22</c:v>
                </c:pt>
                <c:pt idx="7">
                  <c:v>80.77000000000001</c:v>
                </c:pt>
                <c:pt idx="8">
                  <c:v>77.94</c:v>
                </c:pt>
                <c:pt idx="9">
                  <c:v>192.81</c:v>
                </c:pt>
                <c:pt idx="10">
                  <c:v>141.72999999999999</c:v>
                </c:pt>
                <c:pt idx="11">
                  <c:v>154.185</c:v>
                </c:pt>
              </c:numCache>
            </c:numRef>
          </c:val>
          <c:extLst xmlns:c16r2="http://schemas.microsoft.com/office/drawing/2015/06/chart">
            <c:ext xmlns:c16="http://schemas.microsoft.com/office/drawing/2014/chart" uri="{C3380CC4-5D6E-409C-BE32-E72D297353CC}">
              <c16:uniqueId val="{00000001-3593-458B-8E90-FFC2ED47F7B5}"/>
            </c:ext>
          </c:extLst>
        </c:ser>
        <c:ser>
          <c:idx val="3"/>
          <c:order val="2"/>
          <c:tx>
            <c:v>50th to 75th percentile</c:v>
          </c:tx>
          <c:spPr>
            <a:solidFill>
              <a:schemeClr val="accent3"/>
            </a:solidFill>
            <a:ln>
              <a:solidFill>
                <a:schemeClr val="accent3"/>
              </a:solidFill>
            </a:ln>
            <a:effectLst/>
          </c:spPr>
          <c:invertIfNegative val="0"/>
          <c:errBars>
            <c:errBarType val="plus"/>
            <c:errValType val="cust"/>
            <c:noEndCap val="0"/>
            <c:plus>
              <c:numRef>
                <c:f>with2015!$S$2:$S$13</c:f>
                <c:numCache>
                  <c:formatCode>General</c:formatCode>
                  <c:ptCount val="12"/>
                  <c:pt idx="0">
                    <c:v>175.39000000000001</c:v>
                  </c:pt>
                  <c:pt idx="1">
                    <c:v>179.90499999999997</c:v>
                  </c:pt>
                  <c:pt idx="2">
                    <c:v>137.46</c:v>
                  </c:pt>
                  <c:pt idx="3">
                    <c:v>113.13</c:v>
                  </c:pt>
                  <c:pt idx="4">
                    <c:v>113.44499999999999</c:v>
                  </c:pt>
                  <c:pt idx="5">
                    <c:v>110.07000000000001</c:v>
                  </c:pt>
                  <c:pt idx="6">
                    <c:v>409.29</c:v>
                  </c:pt>
                  <c:pt idx="7">
                    <c:v>340.28</c:v>
                  </c:pt>
                  <c:pt idx="8">
                    <c:v>390.15</c:v>
                  </c:pt>
                  <c:pt idx="9">
                    <c:v>368.15999999999997</c:v>
                  </c:pt>
                  <c:pt idx="10">
                    <c:v>377.44</c:v>
                  </c:pt>
                  <c:pt idx="11">
                    <c:v>330.26</c:v>
                  </c:pt>
                </c:numCache>
              </c:numRef>
            </c:plus>
            <c:minus>
              <c:numRef>
                <c:f>with2015!$C$2:$C$13</c:f>
                <c:numCache>
                  <c:formatCode>General</c:formatCode>
                  <c:ptCount val="12"/>
                  <c:pt idx="0">
                    <c:v>1</c:v>
                  </c:pt>
                  <c:pt idx="1">
                    <c:v>1</c:v>
                  </c:pt>
                  <c:pt idx="2">
                    <c:v>1</c:v>
                  </c:pt>
                  <c:pt idx="3">
                    <c:v>0</c:v>
                  </c:pt>
                  <c:pt idx="4">
                    <c:v>0</c:v>
                  </c:pt>
                  <c:pt idx="5">
                    <c:v>0</c:v>
                  </c:pt>
                  <c:pt idx="6">
                    <c:v>1</c:v>
                  </c:pt>
                  <c:pt idx="7">
                    <c:v>1</c:v>
                  </c:pt>
                  <c:pt idx="8">
                    <c:v>1</c:v>
                  </c:pt>
                  <c:pt idx="9">
                    <c:v>1</c:v>
                  </c:pt>
                  <c:pt idx="10">
                    <c:v>1</c:v>
                  </c:pt>
                  <c:pt idx="11">
                    <c:v>1</c:v>
                  </c:pt>
                </c:numCache>
              </c:numRef>
            </c:minus>
            <c:spPr>
              <a:noFill/>
              <a:ln w="9525" cap="flat" cmpd="sng" algn="ctr">
                <a:solidFill>
                  <a:schemeClr val="tx1">
                    <a:lumMod val="65000"/>
                    <a:lumOff val="35000"/>
                  </a:schemeClr>
                </a:solidFill>
                <a:round/>
              </a:ln>
              <a:effectLst/>
            </c:spPr>
          </c:errBars>
          <c:cat>
            <c:multiLvlStrRef>
              <c:f>with2015!$A$2:$B$13</c:f>
              <c:multiLvlStrCache>
                <c:ptCount val="12"/>
                <c:lvl>
                  <c:pt idx="0">
                    <c:v>2011</c:v>
                  </c:pt>
                  <c:pt idx="1">
                    <c:v>2014</c:v>
                  </c:pt>
                  <c:pt idx="2">
                    <c:v>2015</c:v>
                  </c:pt>
                  <c:pt idx="3">
                    <c:v>2011</c:v>
                  </c:pt>
                  <c:pt idx="4">
                    <c:v>2014</c:v>
                  </c:pt>
                  <c:pt idx="5">
                    <c:v>2015</c:v>
                  </c:pt>
                  <c:pt idx="6">
                    <c:v>2011</c:v>
                  </c:pt>
                  <c:pt idx="7">
                    <c:v>2014</c:v>
                  </c:pt>
                  <c:pt idx="8">
                    <c:v>2015</c:v>
                  </c:pt>
                  <c:pt idx="9">
                    <c:v>2011</c:v>
                  </c:pt>
                  <c:pt idx="10">
                    <c:v>2014</c:v>
                  </c:pt>
                  <c:pt idx="11">
                    <c:v>2015</c:v>
                  </c:pt>
                </c:lvl>
                <c:lvl>
                  <c:pt idx="0">
                    <c:v>IAH</c:v>
                  </c:pt>
                  <c:pt idx="3">
                    <c:v>HOU</c:v>
                  </c:pt>
                  <c:pt idx="6">
                    <c:v>SGR</c:v>
                  </c:pt>
                  <c:pt idx="9">
                    <c:v>DWH</c:v>
                  </c:pt>
                </c:lvl>
              </c:multiLvlStrCache>
            </c:multiLvlStrRef>
          </c:cat>
          <c:val>
            <c:numRef>
              <c:f>with2015!$R$2:$R$13</c:f>
              <c:numCache>
                <c:formatCode>General</c:formatCode>
                <c:ptCount val="12"/>
                <c:pt idx="0">
                  <c:v>120.74000000000001</c:v>
                </c:pt>
                <c:pt idx="1">
                  <c:v>104.31</c:v>
                </c:pt>
                <c:pt idx="2">
                  <c:v>82.56</c:v>
                </c:pt>
                <c:pt idx="3">
                  <c:v>51.760000000000005</c:v>
                </c:pt>
                <c:pt idx="4">
                  <c:v>53.089999999999996</c:v>
                </c:pt>
                <c:pt idx="5">
                  <c:v>46.790000000000006</c:v>
                </c:pt>
                <c:pt idx="6">
                  <c:v>213.65999999999997</c:v>
                </c:pt>
                <c:pt idx="7">
                  <c:v>186.41</c:v>
                </c:pt>
                <c:pt idx="8">
                  <c:v>215.3</c:v>
                </c:pt>
                <c:pt idx="9">
                  <c:v>344.02000000000004</c:v>
                </c:pt>
                <c:pt idx="10">
                  <c:v>309.39999999999998</c:v>
                </c:pt>
                <c:pt idx="11">
                  <c:v>321.09499999999997</c:v>
                </c:pt>
              </c:numCache>
            </c:numRef>
          </c:val>
          <c:extLst xmlns:c16r2="http://schemas.microsoft.com/office/drawing/2015/06/chart">
            <c:ext xmlns:c16="http://schemas.microsoft.com/office/drawing/2014/chart" uri="{C3380CC4-5D6E-409C-BE32-E72D297353CC}">
              <c16:uniqueId val="{00000002-3593-458B-8E90-FFC2ED47F7B5}"/>
            </c:ext>
          </c:extLst>
        </c:ser>
        <c:dLbls>
          <c:showLegendKey val="0"/>
          <c:showVal val="0"/>
          <c:showCatName val="0"/>
          <c:showSerName val="0"/>
          <c:showPercent val="0"/>
          <c:showBubbleSize val="0"/>
        </c:dLbls>
        <c:gapWidth val="200"/>
        <c:overlap val="100"/>
        <c:axId val="95535104"/>
        <c:axId val="95536640"/>
      </c:barChart>
      <c:barChart>
        <c:barDir val="col"/>
        <c:grouping val="clustered"/>
        <c:varyColors val="0"/>
        <c:ser>
          <c:idx val="4"/>
          <c:order val="4"/>
          <c:tx>
            <c:v>Flight Count</c:v>
          </c:tx>
          <c:spPr>
            <a:solidFill>
              <a:schemeClr val="accent1">
                <a:alpha val="22000"/>
              </a:schemeClr>
            </a:solidFill>
            <a:ln w="25400">
              <a:noFill/>
            </a:ln>
            <a:effectLst/>
          </c:spPr>
          <c:invertIfNegative val="0"/>
          <c:val>
            <c:numRef>
              <c:f>with2015!$AD$2:$AD$13</c:f>
              <c:numCache>
                <c:formatCode>General</c:formatCode>
                <c:ptCount val="12"/>
                <c:pt idx="0">
                  <c:v>35016</c:v>
                </c:pt>
                <c:pt idx="1">
                  <c:v>34208</c:v>
                </c:pt>
                <c:pt idx="2">
                  <c:v>32862</c:v>
                </c:pt>
                <c:pt idx="3">
                  <c:v>11499</c:v>
                </c:pt>
                <c:pt idx="4">
                  <c:v>12410</c:v>
                </c:pt>
                <c:pt idx="5">
                  <c:v>12157</c:v>
                </c:pt>
                <c:pt idx="6">
                  <c:v>1503</c:v>
                </c:pt>
                <c:pt idx="7">
                  <c:v>1669</c:v>
                </c:pt>
                <c:pt idx="8">
                  <c:v>1551</c:v>
                </c:pt>
                <c:pt idx="9">
                  <c:v>1442</c:v>
                </c:pt>
                <c:pt idx="10">
                  <c:v>1604</c:v>
                </c:pt>
                <c:pt idx="11">
                  <c:v>1454</c:v>
                </c:pt>
              </c:numCache>
            </c:numRef>
          </c:val>
          <c:extLst xmlns:c16r2="http://schemas.microsoft.com/office/drawing/2015/06/chart">
            <c:ext xmlns:c16="http://schemas.microsoft.com/office/drawing/2014/chart" uri="{C3380CC4-5D6E-409C-BE32-E72D297353CC}">
              <c16:uniqueId val="{00000003-3593-458B-8E90-FFC2ED47F7B5}"/>
            </c:ext>
          </c:extLst>
        </c:ser>
        <c:dLbls>
          <c:showLegendKey val="0"/>
          <c:showVal val="0"/>
          <c:showCatName val="0"/>
          <c:showSerName val="0"/>
          <c:showPercent val="0"/>
          <c:showBubbleSize val="0"/>
        </c:dLbls>
        <c:gapWidth val="30"/>
        <c:axId val="95548928"/>
        <c:axId val="95538560"/>
      </c:barChart>
      <c:lineChart>
        <c:grouping val="standard"/>
        <c:varyColors val="0"/>
        <c:ser>
          <c:idx val="0"/>
          <c:order val="3"/>
          <c:tx>
            <c:v>Airport Average</c:v>
          </c:tx>
          <c:spPr>
            <a:ln w="28575" cap="rnd">
              <a:solidFill>
                <a:schemeClr val="bg1">
                  <a:alpha val="0"/>
                </a:schemeClr>
              </a:solidFill>
              <a:round/>
            </a:ln>
            <a:effectLst/>
          </c:spPr>
          <c:marker>
            <c:symbol val="x"/>
            <c:size val="7"/>
            <c:spPr>
              <a:solidFill>
                <a:schemeClr val="bg1">
                  <a:alpha val="0"/>
                </a:schemeClr>
              </a:solidFill>
              <a:ln w="15875">
                <a:solidFill>
                  <a:schemeClr val="accent4"/>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with2015!$AF$2:$AF$13</c:f>
              <c:numCache>
                <c:formatCode>General</c:formatCode>
                <c:ptCount val="12"/>
                <c:pt idx="0">
                  <c:v>169.43516707000001</c:v>
                </c:pt>
                <c:pt idx="1">
                  <c:v>170.24365879000001</c:v>
                </c:pt>
                <c:pt idx="2">
                  <c:v>146.13215507000001</c:v>
                </c:pt>
                <c:pt idx="3">
                  <c:v>87.011997565000001</c:v>
                </c:pt>
                <c:pt idx="4">
                  <c:v>87.075900885999999</c:v>
                </c:pt>
                <c:pt idx="5">
                  <c:v>82.009925146</c:v>
                </c:pt>
                <c:pt idx="6">
                  <c:v>272.19669327999998</c:v>
                </c:pt>
                <c:pt idx="7">
                  <c:v>246.36242060999999</c:v>
                </c:pt>
                <c:pt idx="8">
                  <c:v>259.98947776</c:v>
                </c:pt>
                <c:pt idx="9">
                  <c:v>405.70422330000002</c:v>
                </c:pt>
                <c:pt idx="10">
                  <c:v>359.80831670999999</c:v>
                </c:pt>
                <c:pt idx="11">
                  <c:v>357.98906464999999</c:v>
                </c:pt>
              </c:numCache>
            </c:numRef>
          </c:val>
          <c:smooth val="0"/>
          <c:extLst xmlns:c16r2="http://schemas.microsoft.com/office/drawing/2015/06/chart">
            <c:ext xmlns:c16="http://schemas.microsoft.com/office/drawing/2014/chart" uri="{C3380CC4-5D6E-409C-BE32-E72D297353CC}">
              <c16:uniqueId val="{00000004-3593-458B-8E90-FFC2ED47F7B5}"/>
            </c:ext>
          </c:extLst>
        </c:ser>
        <c:dLbls>
          <c:showLegendKey val="0"/>
          <c:showVal val="0"/>
          <c:showCatName val="0"/>
          <c:showSerName val="0"/>
          <c:showPercent val="0"/>
          <c:showBubbleSize val="0"/>
        </c:dLbls>
        <c:marker val="1"/>
        <c:smooth val="0"/>
        <c:axId val="95535104"/>
        <c:axId val="95536640"/>
      </c:lineChart>
      <c:catAx>
        <c:axId val="95535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536640"/>
        <c:crosses val="autoZero"/>
        <c:auto val="1"/>
        <c:lblAlgn val="ctr"/>
        <c:lblOffset val="100"/>
        <c:noMultiLvlLbl val="0"/>
      </c:catAx>
      <c:valAx>
        <c:axId val="95536640"/>
        <c:scaling>
          <c:orientation val="minMax"/>
          <c:max val="1000"/>
          <c:min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Level Off Time (sec.)</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535104"/>
        <c:crosses val="autoZero"/>
        <c:crossBetween val="between"/>
      </c:valAx>
      <c:valAx>
        <c:axId val="95538560"/>
        <c:scaling>
          <c:orientation val="minMax"/>
          <c:max val="5000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Flight Count</a:t>
                </a:r>
              </a:p>
            </c:rich>
          </c:tx>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548928"/>
        <c:crosses val="max"/>
        <c:crossBetween val="between"/>
      </c:valAx>
      <c:catAx>
        <c:axId val="95548928"/>
        <c:scaling>
          <c:orientation val="minMax"/>
        </c:scaling>
        <c:delete val="1"/>
        <c:axPos val="b"/>
        <c:majorTickMark val="out"/>
        <c:minorTickMark val="none"/>
        <c:tickLblPos val="nextTo"/>
        <c:crossAx val="95538560"/>
        <c:crosses val="autoZero"/>
        <c:auto val="1"/>
        <c:lblAlgn val="ctr"/>
        <c:lblOffset val="100"/>
        <c:noMultiLvlLbl val="0"/>
      </c:cat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dirty="0">
                <a:latin typeface="+mn-lt"/>
                <a:cs typeface="+mn-cs"/>
              </a:defRPr>
            </a:lvl1pPr>
          </a:lstStyle>
          <a:p>
            <a:pPr>
              <a:defRPr/>
            </a:pP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cs typeface="+mn-cs"/>
              </a:defRPr>
            </a:lvl1pPr>
          </a:lstStyle>
          <a:p>
            <a:pPr>
              <a:defRPr/>
            </a:pPr>
            <a:fld id="{0F1AA659-C6BD-4050-A6FB-CE57FF8AB97D}" type="datetimeFigureOut">
              <a:rPr lang="en-US"/>
              <a:pPr>
                <a:defRPr/>
              </a:pPr>
              <a:t>3/8/2016</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dirty="0">
                <a:latin typeface="+mn-lt"/>
                <a:cs typeface="+mn-cs"/>
              </a:defRPr>
            </a:lvl1pPr>
          </a:lstStyle>
          <a:p>
            <a:pPr>
              <a:defRPr/>
            </a:pP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cs typeface="+mn-cs"/>
              </a:defRPr>
            </a:lvl1pPr>
          </a:lstStyle>
          <a:p>
            <a:pPr>
              <a:defRPr/>
            </a:pPr>
            <a:fld id="{517582B4-34EF-4862-A7F1-A64C54CC392A}" type="slidenum">
              <a:rPr lang="en-US"/>
              <a:pPr>
                <a:defRPr/>
              </a:pPr>
              <a:t>‹#›</a:t>
            </a:fld>
            <a:endParaRPr lang="en-US" dirty="0"/>
          </a:p>
        </p:txBody>
      </p:sp>
    </p:spTree>
    <p:extLst>
      <p:ext uri="{BB962C8B-B14F-4D97-AF65-F5344CB8AC3E}">
        <p14:creationId xmlns:p14="http://schemas.microsoft.com/office/powerpoint/2010/main" val="2315668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dirty="0">
                <a:latin typeface="+mn-lt"/>
                <a:cs typeface="+mn-cs"/>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cs typeface="+mn-cs"/>
              </a:defRPr>
            </a:lvl1pPr>
          </a:lstStyle>
          <a:p>
            <a:pPr>
              <a:defRPr/>
            </a:pPr>
            <a:fld id="{ED97139D-8BBB-4A47-8B1F-C01133A9F538}" type="datetimeFigureOut">
              <a:rPr lang="en-US"/>
              <a:pPr>
                <a:defRPr/>
              </a:pPr>
              <a:t>3/8/2016</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cs typeface="+mn-cs"/>
              </a:defRPr>
            </a:lvl1pPr>
          </a:lstStyle>
          <a:p>
            <a:pPr>
              <a:defRPr/>
            </a:pPr>
            <a:fld id="{C7693C80-7DD3-44A9-9895-8A6B757D77CD}" type="slidenum">
              <a:rPr lang="en-US"/>
              <a:pPr>
                <a:defRPr/>
              </a:pPr>
              <a:t>‹#›</a:t>
            </a:fld>
            <a:endParaRPr lang="en-US" dirty="0"/>
          </a:p>
        </p:txBody>
      </p:sp>
    </p:spTree>
    <p:extLst>
      <p:ext uri="{BB962C8B-B14F-4D97-AF65-F5344CB8AC3E}">
        <p14:creationId xmlns:p14="http://schemas.microsoft.com/office/powerpoint/2010/main" val="18427347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85372" indent="-302066">
              <a:defRPr>
                <a:solidFill>
                  <a:schemeClr val="tx1"/>
                </a:solidFill>
                <a:latin typeface="Arial" charset="0"/>
              </a:defRPr>
            </a:lvl2pPr>
            <a:lvl3pPr marL="1208265" indent="-241653">
              <a:defRPr>
                <a:solidFill>
                  <a:schemeClr val="tx1"/>
                </a:solidFill>
                <a:latin typeface="Arial" charset="0"/>
              </a:defRPr>
            </a:lvl3pPr>
            <a:lvl4pPr marL="1691571" indent="-241653">
              <a:defRPr>
                <a:solidFill>
                  <a:schemeClr val="tx1"/>
                </a:solidFill>
                <a:latin typeface="Arial" charset="0"/>
              </a:defRPr>
            </a:lvl4pPr>
            <a:lvl5pPr marL="2174878" indent="-241653">
              <a:defRPr>
                <a:solidFill>
                  <a:schemeClr val="tx1"/>
                </a:solidFill>
                <a:latin typeface="Arial" charset="0"/>
              </a:defRPr>
            </a:lvl5pPr>
            <a:lvl6pPr marL="2658184" indent="-241653" fontAlgn="base">
              <a:spcBef>
                <a:spcPct val="0"/>
              </a:spcBef>
              <a:spcAft>
                <a:spcPct val="0"/>
              </a:spcAft>
              <a:defRPr>
                <a:solidFill>
                  <a:schemeClr val="tx1"/>
                </a:solidFill>
                <a:latin typeface="Arial" charset="0"/>
              </a:defRPr>
            </a:lvl6pPr>
            <a:lvl7pPr marL="3141490" indent="-241653" fontAlgn="base">
              <a:spcBef>
                <a:spcPct val="0"/>
              </a:spcBef>
              <a:spcAft>
                <a:spcPct val="0"/>
              </a:spcAft>
              <a:defRPr>
                <a:solidFill>
                  <a:schemeClr val="tx1"/>
                </a:solidFill>
                <a:latin typeface="Arial" charset="0"/>
              </a:defRPr>
            </a:lvl7pPr>
            <a:lvl8pPr marL="3624796" indent="-241653" fontAlgn="base">
              <a:spcBef>
                <a:spcPct val="0"/>
              </a:spcBef>
              <a:spcAft>
                <a:spcPct val="0"/>
              </a:spcAft>
              <a:defRPr>
                <a:solidFill>
                  <a:schemeClr val="tx1"/>
                </a:solidFill>
                <a:latin typeface="Arial" charset="0"/>
              </a:defRPr>
            </a:lvl8pPr>
            <a:lvl9pPr marL="4108102" indent="-241653" fontAlgn="base">
              <a:spcBef>
                <a:spcPct val="0"/>
              </a:spcBef>
              <a:spcAft>
                <a:spcPct val="0"/>
              </a:spcAft>
              <a:defRPr>
                <a:solidFill>
                  <a:schemeClr val="tx1"/>
                </a:solidFill>
                <a:latin typeface="Arial" charset="0"/>
              </a:defRPr>
            </a:lvl9pPr>
          </a:lstStyle>
          <a:p>
            <a:pPr fontAlgn="base">
              <a:spcBef>
                <a:spcPct val="0"/>
              </a:spcBef>
              <a:spcAft>
                <a:spcPct val="0"/>
              </a:spcAft>
              <a:defRPr/>
            </a:pPr>
            <a:fld id="{9DE68801-51B9-4666-B1E1-852B0B90AD2F}" type="slidenum">
              <a:rPr lang="en-US" smtClean="0">
                <a:solidFill>
                  <a:srgbClr val="000000"/>
                </a:solidFill>
                <a:latin typeface="Calibri" pitchFamily="34" charset="0"/>
              </a:rPr>
              <a:pPr fontAlgn="base">
                <a:spcBef>
                  <a:spcPct val="0"/>
                </a:spcBef>
                <a:spcAft>
                  <a:spcPct val="0"/>
                </a:spcAft>
                <a:defRPr/>
              </a:pPr>
              <a:t>1</a:t>
            </a:fld>
            <a:endParaRPr lang="en-US" dirty="0">
              <a:solidFill>
                <a:srgbClr val="000000"/>
              </a:solidFill>
              <a:latin typeface="Calibri" pitchFamily="34" charset="0"/>
            </a:endParaRPr>
          </a:p>
        </p:txBody>
      </p:sp>
      <p:sp>
        <p:nvSpPr>
          <p:cNvPr id="31747" name="Rectangle 2"/>
          <p:cNvSpPr>
            <a:spLocks noGrp="1" noRot="1" noChangeAspect="1" noChangeArrowheads="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570712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GB" sz="1300" dirty="0"/>
          </a:p>
        </p:txBody>
      </p:sp>
      <p:sp>
        <p:nvSpPr>
          <p:cNvPr id="4" name="Slide Number Placeholder 3"/>
          <p:cNvSpPr>
            <a:spLocks noGrp="1"/>
          </p:cNvSpPr>
          <p:nvPr>
            <p:ph type="sldNum" sz="quarter" idx="10"/>
          </p:nvPr>
        </p:nvSpPr>
        <p:spPr/>
        <p:txBody>
          <a:bodyPr/>
          <a:lstStyle/>
          <a:p>
            <a:pPr>
              <a:defRPr/>
            </a:pPr>
            <a:fld id="{C7693C80-7DD3-44A9-9895-8A6B757D77CD}" type="slidenum">
              <a:rPr lang="en-US" smtClean="0"/>
              <a:pPr>
                <a:defRPr/>
              </a:pPr>
              <a:t>2</a:t>
            </a:fld>
            <a:endParaRPr lang="en-US" dirty="0"/>
          </a:p>
        </p:txBody>
      </p:sp>
    </p:spTree>
    <p:extLst>
      <p:ext uri="{BB962C8B-B14F-4D97-AF65-F5344CB8AC3E}">
        <p14:creationId xmlns:p14="http://schemas.microsoft.com/office/powerpoint/2010/main" val="956052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693C80-7DD3-44A9-9895-8A6B757D77CD}" type="slidenum">
              <a:rPr lang="en-US" smtClean="0"/>
              <a:pPr>
                <a:defRPr/>
              </a:pPr>
              <a:t>5</a:t>
            </a:fld>
            <a:endParaRPr lang="en-US" dirty="0"/>
          </a:p>
        </p:txBody>
      </p:sp>
    </p:spTree>
    <p:extLst>
      <p:ext uri="{BB962C8B-B14F-4D97-AF65-F5344CB8AC3E}">
        <p14:creationId xmlns:p14="http://schemas.microsoft.com/office/powerpoint/2010/main" val="484504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1300">
                <a:solidFill>
                  <a:schemeClr val="tx1"/>
                </a:solidFill>
                <a:latin typeface="Arial" charset="0"/>
              </a:defRPr>
            </a:lvl1pPr>
            <a:lvl2pPr marL="776890" indent="-298804">
              <a:defRPr sz="1300">
                <a:solidFill>
                  <a:schemeClr val="tx1"/>
                </a:solidFill>
                <a:latin typeface="Arial" charset="0"/>
              </a:defRPr>
            </a:lvl2pPr>
            <a:lvl3pPr marL="1195216" indent="-239043">
              <a:defRPr sz="1300">
                <a:solidFill>
                  <a:schemeClr val="tx1"/>
                </a:solidFill>
                <a:latin typeface="Arial" charset="0"/>
              </a:defRPr>
            </a:lvl3pPr>
            <a:lvl4pPr marL="1673303" indent="-239043">
              <a:defRPr sz="1300">
                <a:solidFill>
                  <a:schemeClr val="tx1"/>
                </a:solidFill>
                <a:latin typeface="Arial" charset="0"/>
              </a:defRPr>
            </a:lvl4pPr>
            <a:lvl5pPr marL="2151389" indent="-239043">
              <a:defRPr sz="1300">
                <a:solidFill>
                  <a:schemeClr val="tx1"/>
                </a:solidFill>
                <a:latin typeface="Arial" charset="0"/>
              </a:defRPr>
            </a:lvl5pPr>
            <a:lvl6pPr marL="2629475" indent="-239043" algn="ctr" eaLnBrk="0" fontAlgn="base" hangingPunct="0">
              <a:spcBef>
                <a:spcPct val="0"/>
              </a:spcBef>
              <a:spcAft>
                <a:spcPct val="0"/>
              </a:spcAft>
              <a:defRPr sz="1300">
                <a:solidFill>
                  <a:schemeClr val="tx1"/>
                </a:solidFill>
                <a:latin typeface="Arial" charset="0"/>
              </a:defRPr>
            </a:lvl6pPr>
            <a:lvl7pPr marL="3107562" indent="-239043" algn="ctr" eaLnBrk="0" fontAlgn="base" hangingPunct="0">
              <a:spcBef>
                <a:spcPct val="0"/>
              </a:spcBef>
              <a:spcAft>
                <a:spcPct val="0"/>
              </a:spcAft>
              <a:defRPr sz="1300">
                <a:solidFill>
                  <a:schemeClr val="tx1"/>
                </a:solidFill>
                <a:latin typeface="Arial" charset="0"/>
              </a:defRPr>
            </a:lvl7pPr>
            <a:lvl8pPr marL="3585648" indent="-239043" algn="ctr" eaLnBrk="0" fontAlgn="base" hangingPunct="0">
              <a:spcBef>
                <a:spcPct val="0"/>
              </a:spcBef>
              <a:spcAft>
                <a:spcPct val="0"/>
              </a:spcAft>
              <a:defRPr sz="1300">
                <a:solidFill>
                  <a:schemeClr val="tx1"/>
                </a:solidFill>
                <a:latin typeface="Arial" charset="0"/>
              </a:defRPr>
            </a:lvl8pPr>
            <a:lvl9pPr marL="4063734" indent="-239043" algn="ctr" eaLnBrk="0" fontAlgn="base" hangingPunct="0">
              <a:spcBef>
                <a:spcPct val="0"/>
              </a:spcBef>
              <a:spcAft>
                <a:spcPct val="0"/>
              </a:spcAft>
              <a:defRPr sz="1300">
                <a:solidFill>
                  <a:schemeClr val="tx1"/>
                </a:solidFill>
                <a:latin typeface="Arial" charset="0"/>
              </a:defRPr>
            </a:lvl9pPr>
          </a:lstStyle>
          <a:p>
            <a:fld id="{811D9AA7-9807-4EF2-ABDB-18B5A00E471E}" type="slidenum">
              <a:rPr lang="en-US" sz="800"/>
              <a:pPr/>
              <a:t>6</a:t>
            </a:fld>
            <a:endParaRPr lang="en-US" sz="800"/>
          </a:p>
        </p:txBody>
      </p:sp>
      <p:sp>
        <p:nvSpPr>
          <p:cNvPr id="13315" name="Rectangle 2"/>
          <p:cNvSpPr>
            <a:spLocks noGrp="1" noRot="1" noChangeAspect="1" noChangeArrowheads="1" noTextEdit="1"/>
          </p:cNvSpPr>
          <p:nvPr>
            <p:ph type="sldImg"/>
          </p:nvPr>
        </p:nvSpPr>
        <p:spPr>
          <a:xfrm>
            <a:off x="1257300" y="720725"/>
            <a:ext cx="4800600" cy="3600450"/>
          </a:xfrm>
          <a:ln/>
        </p:spPr>
      </p:sp>
      <p:sp>
        <p:nvSpPr>
          <p:cNvPr id="133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1142329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latin typeface="Helvetica" pitchFamily="34" charset="0"/>
              </a:rPr>
              <a:t>Terminal area entry speed and final approach speeds are fixed</a:t>
            </a:r>
          </a:p>
          <a:p>
            <a:pPr>
              <a:spcBef>
                <a:spcPct val="0"/>
              </a:spcBef>
            </a:pPr>
            <a:endParaRPr lang="en-US" altLang="en-US" dirty="0">
              <a:latin typeface="Helvetica" pitchFamily="34" charset="0"/>
            </a:endParaRPr>
          </a:p>
          <a:p>
            <a:pPr>
              <a:spcBef>
                <a:spcPct val="0"/>
              </a:spcBef>
            </a:pPr>
            <a:r>
              <a:rPr lang="en-US" altLang="en-US" dirty="0">
                <a:latin typeface="Helvetica" pitchFamily="34" charset="0"/>
              </a:rPr>
              <a:t>Slower is typical because it’s easier to manage the aircraft when they’re going slower</a:t>
            </a:r>
          </a:p>
          <a:p>
            <a:pPr>
              <a:spcBef>
                <a:spcPct val="0"/>
              </a:spcBef>
            </a:pPr>
            <a:endParaRPr lang="en-US" altLang="en-US" dirty="0">
              <a:latin typeface="Helvetica" pitchFamily="34" charset="0"/>
            </a:endParaRPr>
          </a:p>
        </p:txBody>
      </p:sp>
    </p:spTree>
    <p:extLst>
      <p:ext uri="{BB962C8B-B14F-4D97-AF65-F5344CB8AC3E}">
        <p14:creationId xmlns:p14="http://schemas.microsoft.com/office/powerpoint/2010/main" val="2899174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2011 pre-metroplex</a:t>
            </a:r>
          </a:p>
          <a:p>
            <a:r>
              <a:rPr lang="en-US" dirty="0"/>
              <a:t>2014 year metroplex completed</a:t>
            </a:r>
          </a:p>
          <a:p>
            <a:r>
              <a:rPr lang="en-US" dirty="0"/>
              <a:t>2015 metroplex in place for </a:t>
            </a:r>
            <a:r>
              <a:rPr lang="en-US" dirty="0" err="1"/>
              <a:t>appx</a:t>
            </a:r>
            <a:r>
              <a:rPr lang="en-US" dirty="0"/>
              <a:t> 1 year</a:t>
            </a:r>
          </a:p>
          <a:p>
            <a:endParaRPr lang="en-US" dirty="0"/>
          </a:p>
          <a:p>
            <a:r>
              <a:rPr lang="en-US" dirty="0"/>
              <a:t>IAH –</a:t>
            </a:r>
            <a:r>
              <a:rPr lang="en-US" baseline="0" dirty="0"/>
              <a:t> Houston Int.</a:t>
            </a:r>
          </a:p>
          <a:p>
            <a:r>
              <a:rPr lang="en-US" baseline="0" dirty="0"/>
              <a:t>SGR – Sugar Land </a:t>
            </a:r>
            <a:r>
              <a:rPr lang="en-US" baseline="0" dirty="0" err="1"/>
              <a:t>Reginal</a:t>
            </a:r>
            <a:endParaRPr lang="en-US" baseline="0" dirty="0"/>
          </a:p>
          <a:p>
            <a:r>
              <a:rPr lang="en-US" baseline="0" dirty="0"/>
              <a:t>DWH – David Wayne Hooks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C7693C80-7DD3-44A9-9895-8A6B757D77CD}" type="slidenum">
              <a:rPr lang="en-US" smtClean="0"/>
              <a:pPr>
                <a:defRPr/>
              </a:pPr>
              <a:t>24</a:t>
            </a:fld>
            <a:endParaRPr lang="en-US" dirty="0"/>
          </a:p>
        </p:txBody>
      </p:sp>
    </p:spTree>
    <p:extLst>
      <p:ext uri="{BB962C8B-B14F-4D97-AF65-F5344CB8AC3E}">
        <p14:creationId xmlns:p14="http://schemas.microsoft.com/office/powerpoint/2010/main" val="3469824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1200">
                <a:solidFill>
                  <a:schemeClr val="tx1"/>
                </a:solidFill>
                <a:latin typeface="Arial" charset="0"/>
              </a:defRPr>
            </a:lvl1pPr>
            <a:lvl2pPr marL="734926" indent="-282664">
              <a:defRPr sz="1200">
                <a:solidFill>
                  <a:schemeClr val="tx1"/>
                </a:solidFill>
                <a:latin typeface="Arial" charset="0"/>
              </a:defRPr>
            </a:lvl2pPr>
            <a:lvl3pPr marL="1130656" indent="-226131">
              <a:defRPr sz="1200">
                <a:solidFill>
                  <a:schemeClr val="tx1"/>
                </a:solidFill>
                <a:latin typeface="Arial" charset="0"/>
              </a:defRPr>
            </a:lvl3pPr>
            <a:lvl4pPr marL="1582918" indent="-226131">
              <a:defRPr sz="1200">
                <a:solidFill>
                  <a:schemeClr val="tx1"/>
                </a:solidFill>
                <a:latin typeface="Arial" charset="0"/>
              </a:defRPr>
            </a:lvl4pPr>
            <a:lvl5pPr marL="2035180" indent="-226131">
              <a:defRPr sz="1200">
                <a:solidFill>
                  <a:schemeClr val="tx1"/>
                </a:solidFill>
                <a:latin typeface="Arial" charset="0"/>
              </a:defRPr>
            </a:lvl5pPr>
            <a:lvl6pPr marL="2487442" indent="-226131" algn="ctr" eaLnBrk="0" fontAlgn="base" hangingPunct="0">
              <a:spcBef>
                <a:spcPct val="0"/>
              </a:spcBef>
              <a:spcAft>
                <a:spcPct val="0"/>
              </a:spcAft>
              <a:defRPr sz="1200">
                <a:solidFill>
                  <a:schemeClr val="tx1"/>
                </a:solidFill>
                <a:latin typeface="Arial" charset="0"/>
              </a:defRPr>
            </a:lvl6pPr>
            <a:lvl7pPr marL="2939705" indent="-226131" algn="ctr" eaLnBrk="0" fontAlgn="base" hangingPunct="0">
              <a:spcBef>
                <a:spcPct val="0"/>
              </a:spcBef>
              <a:spcAft>
                <a:spcPct val="0"/>
              </a:spcAft>
              <a:defRPr sz="1200">
                <a:solidFill>
                  <a:schemeClr val="tx1"/>
                </a:solidFill>
                <a:latin typeface="Arial" charset="0"/>
              </a:defRPr>
            </a:lvl7pPr>
            <a:lvl8pPr marL="3391967" indent="-226131" algn="ctr" eaLnBrk="0" fontAlgn="base" hangingPunct="0">
              <a:spcBef>
                <a:spcPct val="0"/>
              </a:spcBef>
              <a:spcAft>
                <a:spcPct val="0"/>
              </a:spcAft>
              <a:defRPr sz="1200">
                <a:solidFill>
                  <a:schemeClr val="tx1"/>
                </a:solidFill>
                <a:latin typeface="Arial" charset="0"/>
              </a:defRPr>
            </a:lvl8pPr>
            <a:lvl9pPr marL="3844229" indent="-226131" algn="ctr" eaLnBrk="0" fontAlgn="base" hangingPunct="0">
              <a:spcBef>
                <a:spcPct val="0"/>
              </a:spcBef>
              <a:spcAft>
                <a:spcPct val="0"/>
              </a:spcAft>
              <a:defRPr sz="1200">
                <a:solidFill>
                  <a:schemeClr val="tx1"/>
                </a:solidFill>
                <a:latin typeface="Arial" charset="0"/>
              </a:defRPr>
            </a:lvl9pPr>
          </a:lstStyle>
          <a:p>
            <a:fld id="{811D9AA7-9807-4EF2-ABDB-18B5A00E471E}" type="slidenum">
              <a:rPr lang="en-US" sz="800"/>
              <a:pPr/>
              <a:t>28</a:t>
            </a:fld>
            <a:endParaRPr lang="en-US" sz="8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6339987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81"/>
          <p:cNvPicPr>
            <a:picLocks noChangeAspect="1" noChangeArrowheads="1"/>
          </p:cNvPicPr>
          <p:nvPr userDrawn="1"/>
        </p:nvPicPr>
        <p:blipFill>
          <a:blip r:embed="rId2">
            <a:extLst>
              <a:ext uri="{28A0092B-C50C-407E-A947-70E740481C1C}">
                <a14:useLocalDpi xmlns:a14="http://schemas.microsoft.com/office/drawing/2010/main" val="0"/>
              </a:ext>
            </a:extLst>
          </a:blip>
          <a:srcRect l="848" r="31892"/>
          <a:stretch>
            <a:fillRect/>
          </a:stretch>
        </p:blipFill>
        <p:spPr bwMode="auto">
          <a:xfrm>
            <a:off x="5578476"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080"/>
          <p:cNvGrpSpPr>
            <a:grpSpLocks/>
          </p:cNvGrpSpPr>
          <p:nvPr userDrawn="1"/>
        </p:nvGrpSpPr>
        <p:grpSpPr bwMode="auto">
          <a:xfrm>
            <a:off x="5873749" y="271464"/>
            <a:ext cx="2895599" cy="909637"/>
            <a:chOff x="3700" y="171"/>
            <a:chExt cx="1824" cy="573"/>
          </a:xfrm>
        </p:grpSpPr>
        <p:pic>
          <p:nvPicPr>
            <p:cNvPr id="7"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71"/>
            <p:cNvSpPr txBox="1">
              <a:spLocks noChangeArrowheads="1"/>
            </p:cNvSpPr>
            <p:nvPr userDrawn="1"/>
          </p:nvSpPr>
          <p:spPr bwMode="ltGray">
            <a:xfrm>
              <a:off x="4288" y="288"/>
              <a:ext cx="1236"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85000"/>
                </a:lnSpc>
                <a:defRPr/>
              </a:pPr>
              <a:r>
                <a:rPr lang="en-US" b="1" dirty="0">
                  <a:solidFill>
                    <a:srgbClr val="FFFFFF"/>
                  </a:solidFill>
                  <a:cs typeface="Arial" charset="0"/>
                </a:rPr>
                <a:t>Federal Aviation</a:t>
              </a:r>
            </a:p>
            <a:p>
              <a:pPr>
                <a:lnSpc>
                  <a:spcPct val="85000"/>
                </a:lnSpc>
                <a:defRPr/>
              </a:pPr>
              <a:r>
                <a:rPr lang="en-US" b="1" dirty="0">
                  <a:solidFill>
                    <a:srgbClr val="FFFFFF"/>
                  </a:solidFill>
                  <a:cs typeface="Arial" charset="0"/>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a:t>Select to edit master subtitle</a:t>
            </a:r>
          </a:p>
        </p:txBody>
      </p:sp>
    </p:spTree>
    <p:extLst>
      <p:ext uri="{BB962C8B-B14F-4D97-AF65-F5344CB8AC3E}">
        <p14:creationId xmlns:p14="http://schemas.microsoft.com/office/powerpoint/2010/main" val="4072178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3"/>
            <a:ext cx="7772400" cy="1362075"/>
          </a:xfrm>
        </p:spPr>
        <p:txBody>
          <a:bodyPr/>
          <a:lstStyle>
            <a:lvl1pPr algn="ctr">
              <a:defRPr sz="4000" b="1" cap="none"/>
            </a:lvl1pPr>
          </a:lstStyle>
          <a:p>
            <a:r>
              <a:rPr lang="en-US" dirty="0"/>
              <a:t>Click to edit Master title style</a:t>
            </a:r>
          </a:p>
        </p:txBody>
      </p:sp>
      <p:sp>
        <p:nvSpPr>
          <p:cNvPr id="3" name="Text Placeholder 2"/>
          <p:cNvSpPr>
            <a:spLocks noGrp="1"/>
          </p:cNvSpPr>
          <p:nvPr>
            <p:ph type="body" idx="1"/>
          </p:nvPr>
        </p:nvSpPr>
        <p:spPr>
          <a:xfrm>
            <a:off x="685800" y="4110037"/>
            <a:ext cx="7772400" cy="1500187"/>
          </a:xfrm>
        </p:spPr>
        <p:txBody>
          <a:bodyPr/>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ChangeArrowheads="1"/>
          </p:cNvSpPr>
          <p:nvPr userDrawn="1"/>
        </p:nvSpPr>
        <p:spPr bwMode="auto">
          <a:xfrm>
            <a:off x="1" y="999621"/>
            <a:ext cx="9136063" cy="46038"/>
          </a:xfrm>
          <a:prstGeom prst="rect">
            <a:avLst/>
          </a:prstGeom>
          <a:solidFill>
            <a:srgbClr val="2A308E"/>
          </a:solidFill>
          <a:ln w="12700">
            <a:noFill/>
            <a:miter lim="800000"/>
            <a:headEnd/>
            <a:tailEnd/>
          </a:ln>
          <a:effectLst/>
        </p:spPr>
        <p:txBody>
          <a:bodyPr wrap="none" lIns="91440" tIns="45720" rIns="91440" bIns="45720" anchor="ctr"/>
          <a:lstStyle/>
          <a:p>
            <a:pPr defTabSz="457200" fontAlgn="auto">
              <a:spcBef>
                <a:spcPts val="0"/>
              </a:spcBef>
              <a:spcAft>
                <a:spcPts val="0"/>
              </a:spcAft>
              <a:buFont typeface="Zapf Dingbats" charset="2"/>
              <a:buNone/>
              <a:defRPr/>
            </a:pPr>
            <a:endParaRPr lang="en-US" dirty="0">
              <a:solidFill>
                <a:prstClr val="black"/>
              </a:solidFill>
              <a:latin typeface="Arial"/>
              <a:ea typeface="Arial" charset="0"/>
              <a:cs typeface="+mn-cs"/>
            </a:endParaRPr>
          </a:p>
        </p:txBody>
      </p:sp>
    </p:spTree>
    <p:extLst>
      <p:ext uri="{BB962C8B-B14F-4D97-AF65-F5344CB8AC3E}">
        <p14:creationId xmlns:p14="http://schemas.microsoft.com/office/powerpoint/2010/main" val="240641428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288" y="1344614"/>
            <a:ext cx="4079875" cy="5132387"/>
          </a:xfrm>
        </p:spPr>
        <p:txBody>
          <a:bodyPr/>
          <a:lstStyle>
            <a:lvl1pPr>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7563" y="1344614"/>
            <a:ext cx="4081462" cy="5132387"/>
          </a:xfrm>
        </p:spPr>
        <p:txBody>
          <a:bodyPr/>
          <a:lstStyle>
            <a:lvl1pPr>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5"/>
          <p:cNvSpPr>
            <a:spLocks noChangeArrowheads="1"/>
          </p:cNvSpPr>
          <p:nvPr userDrawn="1"/>
        </p:nvSpPr>
        <p:spPr bwMode="auto">
          <a:xfrm>
            <a:off x="1" y="999621"/>
            <a:ext cx="9136063" cy="46038"/>
          </a:xfrm>
          <a:prstGeom prst="rect">
            <a:avLst/>
          </a:prstGeom>
          <a:solidFill>
            <a:srgbClr val="2A308E"/>
          </a:solidFill>
          <a:ln w="12700">
            <a:noFill/>
            <a:miter lim="800000"/>
            <a:headEnd/>
            <a:tailEnd/>
          </a:ln>
          <a:effectLst/>
        </p:spPr>
        <p:txBody>
          <a:bodyPr wrap="none" lIns="91440" tIns="45720" rIns="91440" bIns="45720" anchor="ctr"/>
          <a:lstStyle/>
          <a:p>
            <a:pPr defTabSz="457200" fontAlgn="auto">
              <a:spcBef>
                <a:spcPts val="0"/>
              </a:spcBef>
              <a:spcAft>
                <a:spcPts val="0"/>
              </a:spcAft>
              <a:buFont typeface="Zapf Dingbats" charset="2"/>
              <a:buNone/>
              <a:defRPr/>
            </a:pPr>
            <a:endParaRPr lang="en-US" dirty="0">
              <a:solidFill>
                <a:prstClr val="black"/>
              </a:solidFill>
              <a:latin typeface="Arial"/>
              <a:ea typeface="Arial" charset="0"/>
              <a:cs typeface="+mn-cs"/>
            </a:endParaRPr>
          </a:p>
        </p:txBody>
      </p:sp>
      <p:sp>
        <p:nvSpPr>
          <p:cNvPr id="9" name="Rectangle 3"/>
          <p:cNvSpPr>
            <a:spLocks noGrp="1" noChangeArrowheads="1"/>
          </p:cNvSpPr>
          <p:nvPr>
            <p:ph type="title"/>
          </p:nvPr>
        </p:nvSpPr>
        <p:spPr bwMode="auto">
          <a:xfrm>
            <a:off x="2128017" y="224055"/>
            <a:ext cx="5754564"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4450" rIns="0" bIns="44450" numCol="1" anchor="ctr" anchorCtr="1"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3875127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5"/>
          <p:cNvSpPr>
            <a:spLocks noChangeArrowheads="1"/>
          </p:cNvSpPr>
          <p:nvPr userDrawn="1"/>
        </p:nvSpPr>
        <p:spPr bwMode="auto">
          <a:xfrm>
            <a:off x="1" y="999621"/>
            <a:ext cx="9136063" cy="46038"/>
          </a:xfrm>
          <a:prstGeom prst="rect">
            <a:avLst/>
          </a:prstGeom>
          <a:solidFill>
            <a:srgbClr val="2A308E"/>
          </a:solidFill>
          <a:ln w="12700">
            <a:noFill/>
            <a:miter lim="800000"/>
            <a:headEnd/>
            <a:tailEnd/>
          </a:ln>
          <a:effectLst/>
        </p:spPr>
        <p:txBody>
          <a:bodyPr wrap="none" lIns="91440" tIns="45720" rIns="91440" bIns="45720" anchor="ctr"/>
          <a:lstStyle/>
          <a:p>
            <a:pPr defTabSz="457200" fontAlgn="auto">
              <a:spcBef>
                <a:spcPts val="0"/>
              </a:spcBef>
              <a:spcAft>
                <a:spcPts val="0"/>
              </a:spcAft>
              <a:buFont typeface="Zapf Dingbats" charset="2"/>
              <a:buNone/>
              <a:defRPr/>
            </a:pPr>
            <a:endParaRPr lang="en-US" dirty="0">
              <a:solidFill>
                <a:prstClr val="black"/>
              </a:solidFill>
              <a:latin typeface="Arial"/>
              <a:ea typeface="Arial" charset="0"/>
              <a:cs typeface="+mn-cs"/>
            </a:endParaRPr>
          </a:p>
        </p:txBody>
      </p:sp>
      <p:sp>
        <p:nvSpPr>
          <p:cNvPr id="12" name="Rectangle 3"/>
          <p:cNvSpPr>
            <a:spLocks noGrp="1" noChangeArrowheads="1"/>
          </p:cNvSpPr>
          <p:nvPr>
            <p:ph type="title"/>
          </p:nvPr>
        </p:nvSpPr>
        <p:spPr bwMode="auto">
          <a:xfrm>
            <a:off x="2128017" y="224055"/>
            <a:ext cx="5851198"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4450" rIns="0" bIns="44450" numCol="1" anchor="ctr" anchorCtr="1"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68253483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1" y="999621"/>
            <a:ext cx="9136063" cy="46038"/>
          </a:xfrm>
          <a:prstGeom prst="rect">
            <a:avLst/>
          </a:prstGeom>
          <a:solidFill>
            <a:srgbClr val="2A308E"/>
          </a:solidFill>
          <a:ln w="12700">
            <a:noFill/>
            <a:miter lim="800000"/>
            <a:headEnd/>
            <a:tailEnd/>
          </a:ln>
          <a:effectLst/>
        </p:spPr>
        <p:txBody>
          <a:bodyPr wrap="none" lIns="91440" tIns="45720" rIns="91440" bIns="45720" anchor="ctr"/>
          <a:lstStyle/>
          <a:p>
            <a:pPr defTabSz="457200" fontAlgn="auto">
              <a:spcBef>
                <a:spcPts val="0"/>
              </a:spcBef>
              <a:spcAft>
                <a:spcPts val="0"/>
              </a:spcAft>
              <a:buFont typeface="Zapf Dingbats" charset="2"/>
              <a:buNone/>
              <a:defRPr/>
            </a:pPr>
            <a:endParaRPr lang="en-US" dirty="0">
              <a:solidFill>
                <a:prstClr val="black"/>
              </a:solidFill>
              <a:latin typeface="Arial"/>
              <a:ea typeface="Arial" charset="0"/>
              <a:cs typeface="+mn-cs"/>
            </a:endParaRPr>
          </a:p>
        </p:txBody>
      </p:sp>
      <p:sp>
        <p:nvSpPr>
          <p:cNvPr id="8" name="Rectangle 3"/>
          <p:cNvSpPr>
            <a:spLocks noGrp="1" noChangeArrowheads="1"/>
          </p:cNvSpPr>
          <p:nvPr>
            <p:ph type="title"/>
          </p:nvPr>
        </p:nvSpPr>
        <p:spPr bwMode="auto">
          <a:xfrm>
            <a:off x="2128017" y="224055"/>
            <a:ext cx="5726954"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4450" rIns="0" bIns="44450" numCol="1" anchor="ctr" anchorCtr="1"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401715467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4799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024940"/>
            <a:ext cx="3008313" cy="72042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427992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745369"/>
            <a:ext cx="3008313" cy="43807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5991863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231366"/>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45659"/>
            <a:ext cx="5486400" cy="418570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79810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ChangeArrowheads="1"/>
          </p:cNvSpPr>
          <p:nvPr userDrawn="1"/>
        </p:nvSpPr>
        <p:spPr bwMode="auto">
          <a:xfrm>
            <a:off x="1" y="999621"/>
            <a:ext cx="9136063" cy="46038"/>
          </a:xfrm>
          <a:prstGeom prst="rect">
            <a:avLst/>
          </a:prstGeom>
          <a:solidFill>
            <a:srgbClr val="2A308E"/>
          </a:solidFill>
          <a:ln w="12700">
            <a:noFill/>
            <a:miter lim="800000"/>
            <a:headEnd/>
            <a:tailEnd/>
          </a:ln>
          <a:effectLst/>
        </p:spPr>
        <p:txBody>
          <a:bodyPr wrap="none" lIns="91440" tIns="45720" rIns="91440" bIns="45720" anchor="ctr"/>
          <a:lstStyle/>
          <a:p>
            <a:pPr defTabSz="457200" fontAlgn="auto">
              <a:spcBef>
                <a:spcPts val="0"/>
              </a:spcBef>
              <a:spcAft>
                <a:spcPts val="0"/>
              </a:spcAft>
              <a:buFont typeface="Zapf Dingbats" charset="2"/>
              <a:buNone/>
              <a:defRPr/>
            </a:pPr>
            <a:endParaRPr lang="en-US" dirty="0">
              <a:solidFill>
                <a:prstClr val="black"/>
              </a:solidFill>
              <a:latin typeface="Arial"/>
              <a:ea typeface="Arial" charset="0"/>
              <a:cs typeface="+mn-cs"/>
            </a:endParaRPr>
          </a:p>
        </p:txBody>
      </p:sp>
    </p:spTree>
    <p:extLst>
      <p:ext uri="{BB962C8B-B14F-4D97-AF65-F5344CB8AC3E}">
        <p14:creationId xmlns:p14="http://schemas.microsoft.com/office/powerpoint/2010/main" val="20496775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4"/>
            <a:ext cx="7772400" cy="2387600"/>
          </a:xfrm>
        </p:spPr>
        <p:txBody>
          <a:bodyPr anchor="b"/>
          <a:lstStyle>
            <a:lvl1pPr algn="ctr">
              <a:defRPr sz="5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200"/>
            </a:lvl1pPr>
            <a:lvl2pPr marL="419109" indent="0" algn="ctr">
              <a:buNone/>
              <a:defRPr sz="1800"/>
            </a:lvl2pPr>
            <a:lvl3pPr marL="838219" indent="0" algn="ctr">
              <a:buNone/>
              <a:defRPr sz="1700"/>
            </a:lvl3pPr>
            <a:lvl4pPr marL="1257329" indent="0" algn="ctr">
              <a:buNone/>
              <a:defRPr sz="1500"/>
            </a:lvl4pPr>
            <a:lvl5pPr marL="1676438" indent="0" algn="ctr">
              <a:buNone/>
              <a:defRPr sz="1500"/>
            </a:lvl5pPr>
            <a:lvl6pPr marL="2095548" indent="0" algn="ctr">
              <a:buNone/>
              <a:defRPr sz="1500"/>
            </a:lvl6pPr>
            <a:lvl7pPr marL="2514657" indent="0" algn="ctr">
              <a:buNone/>
              <a:defRPr sz="1500"/>
            </a:lvl7pPr>
            <a:lvl8pPr marL="2933767" indent="0" algn="ctr">
              <a:buNone/>
              <a:defRPr sz="1500"/>
            </a:lvl8pPr>
            <a:lvl9pPr marL="3352876"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F3A703-B911-4C89-83FD-9C17378E2EC0}" type="datetimeFigureOut">
              <a:rPr lang="en-US" smtClean="0">
                <a:solidFill>
                  <a:prstClr val="black">
                    <a:tint val="75000"/>
                  </a:prstClr>
                </a:solidFill>
              </a:rPr>
              <a:pPr/>
              <a:t>3/8/2016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F7105E-C94F-42A3-B41C-B1DCB72FF3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7957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F3A703-B911-4C89-83FD-9C17378E2EC0}" type="datetimeFigureOut">
              <a:rPr lang="en-US" smtClean="0">
                <a:solidFill>
                  <a:prstClr val="black">
                    <a:tint val="75000"/>
                  </a:prstClr>
                </a:solidFill>
              </a:rPr>
              <a:pPr/>
              <a:t>3/8/2016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F7105E-C94F-42A3-B41C-B1DCB72FF3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9415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5500"/>
            </a:lvl1pPr>
          </a:lstStyle>
          <a:p>
            <a:r>
              <a:rPr lang="en-US"/>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200">
                <a:solidFill>
                  <a:schemeClr val="tx1"/>
                </a:solidFill>
              </a:defRPr>
            </a:lvl1pPr>
            <a:lvl2pPr marL="419109" indent="0">
              <a:buNone/>
              <a:defRPr sz="1800">
                <a:solidFill>
                  <a:schemeClr val="tx1">
                    <a:tint val="75000"/>
                  </a:schemeClr>
                </a:solidFill>
              </a:defRPr>
            </a:lvl2pPr>
            <a:lvl3pPr marL="838219" indent="0">
              <a:buNone/>
              <a:defRPr sz="1700">
                <a:solidFill>
                  <a:schemeClr val="tx1">
                    <a:tint val="75000"/>
                  </a:schemeClr>
                </a:solidFill>
              </a:defRPr>
            </a:lvl3pPr>
            <a:lvl4pPr marL="1257329" indent="0">
              <a:buNone/>
              <a:defRPr sz="1500">
                <a:solidFill>
                  <a:schemeClr val="tx1">
                    <a:tint val="75000"/>
                  </a:schemeClr>
                </a:solidFill>
              </a:defRPr>
            </a:lvl4pPr>
            <a:lvl5pPr marL="1676438" indent="0">
              <a:buNone/>
              <a:defRPr sz="1500">
                <a:solidFill>
                  <a:schemeClr val="tx1">
                    <a:tint val="75000"/>
                  </a:schemeClr>
                </a:solidFill>
              </a:defRPr>
            </a:lvl5pPr>
            <a:lvl6pPr marL="2095548" indent="0">
              <a:buNone/>
              <a:defRPr sz="1500">
                <a:solidFill>
                  <a:schemeClr val="tx1">
                    <a:tint val="75000"/>
                  </a:schemeClr>
                </a:solidFill>
              </a:defRPr>
            </a:lvl6pPr>
            <a:lvl7pPr marL="2514657" indent="0">
              <a:buNone/>
              <a:defRPr sz="1500">
                <a:solidFill>
                  <a:schemeClr val="tx1">
                    <a:tint val="75000"/>
                  </a:schemeClr>
                </a:solidFill>
              </a:defRPr>
            </a:lvl7pPr>
            <a:lvl8pPr marL="2933767" indent="0">
              <a:buNone/>
              <a:defRPr sz="1500">
                <a:solidFill>
                  <a:schemeClr val="tx1">
                    <a:tint val="75000"/>
                  </a:schemeClr>
                </a:solidFill>
              </a:defRPr>
            </a:lvl8pPr>
            <a:lvl9pPr marL="3352876"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F3A703-B911-4C89-83FD-9C17378E2EC0}" type="datetimeFigureOut">
              <a:rPr lang="en-US" smtClean="0">
                <a:solidFill>
                  <a:prstClr val="black">
                    <a:tint val="75000"/>
                  </a:prstClr>
                </a:solidFill>
              </a:rPr>
              <a:pPr/>
              <a:t>3/8/2016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F7105E-C94F-42A3-B41C-B1DCB72FF3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9589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82601" y="6248400"/>
            <a:ext cx="1673225" cy="457200"/>
          </a:xfrm>
        </p:spPr>
        <p:txBody>
          <a:bodyPr/>
          <a:lstStyle>
            <a:lvl1pPr fontAlgn="auto">
              <a:spcAft>
                <a:spcPts val="0"/>
              </a:spcAft>
              <a:defRPr dirty="0">
                <a:solidFill>
                  <a:srgbClr val="FFFFFF">
                    <a:lumMod val="75000"/>
                  </a:srgbClr>
                </a:solidFill>
              </a:defRPr>
            </a:lvl1pPr>
          </a:lstStyle>
          <a:p>
            <a:pPr>
              <a:defRPr/>
            </a:pPr>
            <a:r>
              <a:rPr lang="en-US"/>
              <a:t>16 December 2013</a:t>
            </a:r>
          </a:p>
        </p:txBody>
      </p:sp>
      <p:sp>
        <p:nvSpPr>
          <p:cNvPr id="5" name="Footer Placeholder 4"/>
          <p:cNvSpPr>
            <a:spLocks noGrp="1"/>
          </p:cNvSpPr>
          <p:nvPr>
            <p:ph type="ftr" sz="quarter" idx="11"/>
          </p:nvPr>
        </p:nvSpPr>
        <p:spPr>
          <a:xfrm>
            <a:off x="2197100" y="6248400"/>
            <a:ext cx="2895600" cy="457200"/>
          </a:xfrm>
        </p:spPr>
        <p:txBody>
          <a:bodyPr/>
          <a:lstStyle>
            <a:lvl1pPr fontAlgn="auto">
              <a:spcAft>
                <a:spcPts val="0"/>
              </a:spcAft>
              <a:defRPr dirty="0">
                <a:solidFill>
                  <a:srgbClr val="FFFFFF">
                    <a:lumMod val="75000"/>
                  </a:srgbClr>
                </a:solidFill>
              </a:defRPr>
            </a:lvl1pPr>
          </a:lstStyle>
          <a:p>
            <a:pPr>
              <a:defRPr/>
            </a:pPr>
            <a:endParaRPr lang="en-US"/>
          </a:p>
        </p:txBody>
      </p:sp>
      <p:sp>
        <p:nvSpPr>
          <p:cNvPr id="6" name="Slide Number Placeholder 5"/>
          <p:cNvSpPr>
            <a:spLocks noGrp="1"/>
          </p:cNvSpPr>
          <p:nvPr>
            <p:ph type="sldNum" sz="quarter" idx="12"/>
          </p:nvPr>
        </p:nvSpPr>
        <p:spPr>
          <a:xfrm>
            <a:off x="6635750" y="6248400"/>
            <a:ext cx="1905000" cy="457200"/>
          </a:xfrm>
        </p:spPr>
        <p:txBody>
          <a:bodyPr/>
          <a:lstStyle>
            <a:lvl1pPr fontAlgn="auto">
              <a:spcAft>
                <a:spcPts val="0"/>
              </a:spcAft>
              <a:defRPr/>
            </a:lvl1pPr>
          </a:lstStyle>
          <a:p>
            <a:pPr>
              <a:defRPr/>
            </a:pPr>
            <a:fld id="{620E9658-9F5E-4DB1-90F7-B45AD0CF073F}" type="slidenum">
              <a:rPr lang="en-US"/>
              <a:pPr>
                <a:defRPr/>
              </a:pPr>
              <a:t>‹#›</a:t>
            </a:fld>
            <a:endParaRPr lang="en-US" dirty="0"/>
          </a:p>
        </p:txBody>
      </p:sp>
    </p:spTree>
    <p:extLst>
      <p:ext uri="{BB962C8B-B14F-4D97-AF65-F5344CB8AC3E}">
        <p14:creationId xmlns:p14="http://schemas.microsoft.com/office/powerpoint/2010/main" val="22003373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F3A703-B911-4C89-83FD-9C17378E2EC0}" type="datetimeFigureOut">
              <a:rPr lang="en-US" smtClean="0">
                <a:solidFill>
                  <a:prstClr val="black">
                    <a:tint val="75000"/>
                  </a:prstClr>
                </a:solidFill>
              </a:rPr>
              <a:pPr/>
              <a:t>3/8/2016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F7105E-C94F-42A3-B41C-B1DCB72FF3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750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200" b="1"/>
            </a:lvl1pPr>
            <a:lvl2pPr marL="419109" indent="0">
              <a:buNone/>
              <a:defRPr sz="1800" b="1"/>
            </a:lvl2pPr>
            <a:lvl3pPr marL="838219" indent="0">
              <a:buNone/>
              <a:defRPr sz="1700" b="1"/>
            </a:lvl3pPr>
            <a:lvl4pPr marL="1257329" indent="0">
              <a:buNone/>
              <a:defRPr sz="1500" b="1"/>
            </a:lvl4pPr>
            <a:lvl5pPr marL="1676438" indent="0">
              <a:buNone/>
              <a:defRPr sz="1500" b="1"/>
            </a:lvl5pPr>
            <a:lvl6pPr marL="2095548" indent="0">
              <a:buNone/>
              <a:defRPr sz="1500" b="1"/>
            </a:lvl6pPr>
            <a:lvl7pPr marL="2514657" indent="0">
              <a:buNone/>
              <a:defRPr sz="1500" b="1"/>
            </a:lvl7pPr>
            <a:lvl8pPr marL="2933767" indent="0">
              <a:buNone/>
              <a:defRPr sz="1500" b="1"/>
            </a:lvl8pPr>
            <a:lvl9pPr marL="3352876" indent="0">
              <a:buNone/>
              <a:defRPr sz="15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200" b="1"/>
            </a:lvl1pPr>
            <a:lvl2pPr marL="419109" indent="0">
              <a:buNone/>
              <a:defRPr sz="1800" b="1"/>
            </a:lvl2pPr>
            <a:lvl3pPr marL="838219" indent="0">
              <a:buNone/>
              <a:defRPr sz="1700" b="1"/>
            </a:lvl3pPr>
            <a:lvl4pPr marL="1257329" indent="0">
              <a:buNone/>
              <a:defRPr sz="1500" b="1"/>
            </a:lvl4pPr>
            <a:lvl5pPr marL="1676438" indent="0">
              <a:buNone/>
              <a:defRPr sz="1500" b="1"/>
            </a:lvl5pPr>
            <a:lvl6pPr marL="2095548" indent="0">
              <a:buNone/>
              <a:defRPr sz="1500" b="1"/>
            </a:lvl6pPr>
            <a:lvl7pPr marL="2514657" indent="0">
              <a:buNone/>
              <a:defRPr sz="1500" b="1"/>
            </a:lvl7pPr>
            <a:lvl8pPr marL="2933767" indent="0">
              <a:buNone/>
              <a:defRPr sz="1500" b="1"/>
            </a:lvl8pPr>
            <a:lvl9pPr marL="3352876"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F3A703-B911-4C89-83FD-9C17378E2EC0}" type="datetimeFigureOut">
              <a:rPr lang="en-US" smtClean="0">
                <a:solidFill>
                  <a:prstClr val="black">
                    <a:tint val="75000"/>
                  </a:prstClr>
                </a:solidFill>
              </a:rPr>
              <a:pPr/>
              <a:t>3/8/2016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7F7105E-C94F-42A3-B41C-B1DCB72FF3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6241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F3A703-B911-4C89-83FD-9C17378E2EC0}" type="datetimeFigureOut">
              <a:rPr lang="en-US" smtClean="0">
                <a:solidFill>
                  <a:prstClr val="black">
                    <a:tint val="75000"/>
                  </a:prstClr>
                </a:solidFill>
              </a:rPr>
              <a:pPr/>
              <a:t>3/8/2016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7F7105E-C94F-42A3-B41C-B1DCB72FF3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9785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F3A703-B911-4C89-83FD-9C17378E2EC0}" type="datetimeFigureOut">
              <a:rPr lang="en-US" smtClean="0">
                <a:solidFill>
                  <a:prstClr val="black">
                    <a:tint val="75000"/>
                  </a:prstClr>
                </a:solidFill>
              </a:rPr>
              <a:pPr/>
              <a:t>3/8/2016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7F7105E-C94F-42A3-B41C-B1DCB72FF3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0493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900"/>
            </a:lvl1pPr>
          </a:lstStyle>
          <a:p>
            <a:r>
              <a:rPr lang="en-US"/>
              <a:t>Click to edit Master title style</a:t>
            </a:r>
            <a:endParaRPr lang="en-US" dirty="0"/>
          </a:p>
        </p:txBody>
      </p:sp>
      <p:sp>
        <p:nvSpPr>
          <p:cNvPr id="3" name="Content Placeholder 2"/>
          <p:cNvSpPr>
            <a:spLocks noGrp="1"/>
          </p:cNvSpPr>
          <p:nvPr>
            <p:ph idx="1"/>
          </p:nvPr>
        </p:nvSpPr>
        <p:spPr>
          <a:xfrm>
            <a:off x="3887391" y="987427"/>
            <a:ext cx="4629150" cy="4873625"/>
          </a:xfrm>
        </p:spPr>
        <p:txBody>
          <a:bodyPr/>
          <a:lstStyle>
            <a:lvl1pPr>
              <a:defRPr sz="29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500"/>
            </a:lvl1pPr>
            <a:lvl2pPr marL="419109" indent="0">
              <a:buNone/>
              <a:defRPr sz="1300"/>
            </a:lvl2pPr>
            <a:lvl3pPr marL="838219" indent="0">
              <a:buNone/>
              <a:defRPr sz="1100"/>
            </a:lvl3pPr>
            <a:lvl4pPr marL="1257329" indent="0">
              <a:buNone/>
              <a:defRPr sz="900"/>
            </a:lvl4pPr>
            <a:lvl5pPr marL="1676438" indent="0">
              <a:buNone/>
              <a:defRPr sz="900"/>
            </a:lvl5pPr>
            <a:lvl6pPr marL="2095548" indent="0">
              <a:buNone/>
              <a:defRPr sz="900"/>
            </a:lvl6pPr>
            <a:lvl7pPr marL="2514657" indent="0">
              <a:buNone/>
              <a:defRPr sz="900"/>
            </a:lvl7pPr>
            <a:lvl8pPr marL="2933767" indent="0">
              <a:buNone/>
              <a:defRPr sz="900"/>
            </a:lvl8pPr>
            <a:lvl9pPr marL="335287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F3A703-B911-4C89-83FD-9C17378E2EC0}" type="datetimeFigureOut">
              <a:rPr lang="en-US" smtClean="0">
                <a:solidFill>
                  <a:prstClr val="black">
                    <a:tint val="75000"/>
                  </a:prstClr>
                </a:solidFill>
              </a:rPr>
              <a:pPr/>
              <a:t>3/8/2016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F7105E-C94F-42A3-B41C-B1DCB72FF3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74722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9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2900"/>
            </a:lvl1pPr>
            <a:lvl2pPr marL="419109" indent="0">
              <a:buNone/>
              <a:defRPr sz="2600"/>
            </a:lvl2pPr>
            <a:lvl3pPr marL="838219" indent="0">
              <a:buNone/>
              <a:defRPr sz="2200"/>
            </a:lvl3pPr>
            <a:lvl4pPr marL="1257329" indent="0">
              <a:buNone/>
              <a:defRPr sz="1800"/>
            </a:lvl4pPr>
            <a:lvl5pPr marL="1676438" indent="0">
              <a:buNone/>
              <a:defRPr sz="1800"/>
            </a:lvl5pPr>
            <a:lvl6pPr marL="2095548" indent="0">
              <a:buNone/>
              <a:defRPr sz="1800"/>
            </a:lvl6pPr>
            <a:lvl7pPr marL="2514657" indent="0">
              <a:buNone/>
              <a:defRPr sz="1800"/>
            </a:lvl7pPr>
            <a:lvl8pPr marL="2933767" indent="0">
              <a:buNone/>
              <a:defRPr sz="1800"/>
            </a:lvl8pPr>
            <a:lvl9pPr marL="3352876"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500"/>
            </a:lvl1pPr>
            <a:lvl2pPr marL="419109" indent="0">
              <a:buNone/>
              <a:defRPr sz="1300"/>
            </a:lvl2pPr>
            <a:lvl3pPr marL="838219" indent="0">
              <a:buNone/>
              <a:defRPr sz="1100"/>
            </a:lvl3pPr>
            <a:lvl4pPr marL="1257329" indent="0">
              <a:buNone/>
              <a:defRPr sz="900"/>
            </a:lvl4pPr>
            <a:lvl5pPr marL="1676438" indent="0">
              <a:buNone/>
              <a:defRPr sz="900"/>
            </a:lvl5pPr>
            <a:lvl6pPr marL="2095548" indent="0">
              <a:buNone/>
              <a:defRPr sz="900"/>
            </a:lvl6pPr>
            <a:lvl7pPr marL="2514657" indent="0">
              <a:buNone/>
              <a:defRPr sz="900"/>
            </a:lvl7pPr>
            <a:lvl8pPr marL="2933767" indent="0">
              <a:buNone/>
              <a:defRPr sz="900"/>
            </a:lvl8pPr>
            <a:lvl9pPr marL="335287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F3A703-B911-4C89-83FD-9C17378E2EC0}" type="datetimeFigureOut">
              <a:rPr lang="en-US" smtClean="0">
                <a:solidFill>
                  <a:prstClr val="black">
                    <a:tint val="75000"/>
                  </a:prstClr>
                </a:solidFill>
              </a:rPr>
              <a:pPr/>
              <a:t>3/8/2016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F7105E-C94F-42A3-B41C-B1DCB72FF3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654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F3A703-B911-4C89-83FD-9C17378E2EC0}" type="datetimeFigureOut">
              <a:rPr lang="en-US" smtClean="0">
                <a:solidFill>
                  <a:prstClr val="black">
                    <a:tint val="75000"/>
                  </a:prstClr>
                </a:solidFill>
              </a:rPr>
              <a:pPr/>
              <a:t>3/8/2016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F7105E-C94F-42A3-B41C-B1DCB72FF3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23632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6"/>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6"/>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F3A703-B911-4C89-83FD-9C17378E2EC0}" type="datetimeFigureOut">
              <a:rPr lang="en-US" smtClean="0">
                <a:solidFill>
                  <a:prstClr val="black">
                    <a:tint val="75000"/>
                  </a:prstClr>
                </a:solidFill>
              </a:rPr>
              <a:pPr/>
              <a:t>3/8/2016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F7105E-C94F-42A3-B41C-B1DCB72FF3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0230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1"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p:txBody>
          <a:bodyPr/>
          <a:lstStyle>
            <a:lvl1pPr fontAlgn="auto">
              <a:spcAft>
                <a:spcPts val="0"/>
              </a:spcAft>
              <a:defRPr dirty="0"/>
            </a:lvl1pPr>
          </a:lstStyle>
          <a:p>
            <a:pPr>
              <a:defRPr/>
            </a:pPr>
            <a:endParaRPr lang="en-US"/>
          </a:p>
        </p:txBody>
      </p:sp>
      <p:sp>
        <p:nvSpPr>
          <p:cNvPr id="6" name="Rectangle 10"/>
          <p:cNvSpPr>
            <a:spLocks noGrp="1" noChangeArrowheads="1"/>
          </p:cNvSpPr>
          <p:nvPr>
            <p:ph type="ftr" sz="quarter" idx="11"/>
          </p:nvPr>
        </p:nvSpPr>
        <p:spPr/>
        <p:txBody>
          <a:bodyPr/>
          <a:lstStyle>
            <a:lvl1pPr fontAlgn="auto">
              <a:spcAft>
                <a:spcPts val="0"/>
              </a:spcAft>
              <a:defRPr dirty="0"/>
            </a:lvl1pPr>
          </a:lstStyle>
          <a:p>
            <a:pPr>
              <a:defRPr/>
            </a:pPr>
            <a:endParaRPr lang="en-US"/>
          </a:p>
        </p:txBody>
      </p:sp>
      <p:sp>
        <p:nvSpPr>
          <p:cNvPr id="7" name="Rectangle 11"/>
          <p:cNvSpPr>
            <a:spLocks noGrp="1" noChangeArrowheads="1"/>
          </p:cNvSpPr>
          <p:nvPr>
            <p:ph type="sldNum" sz="quarter" idx="12"/>
          </p:nvPr>
        </p:nvSpPr>
        <p:spPr/>
        <p:txBody>
          <a:bodyPr/>
          <a:lstStyle>
            <a:lvl1pPr fontAlgn="auto">
              <a:spcAft>
                <a:spcPts val="0"/>
              </a:spcAft>
              <a:defRPr/>
            </a:lvl1pPr>
          </a:lstStyle>
          <a:p>
            <a:pPr>
              <a:defRPr/>
            </a:pPr>
            <a:fld id="{AF699184-2B52-4EEB-B0BA-C5614FEDF855}" type="slidenum">
              <a:rPr lang="en-US"/>
              <a:pPr>
                <a:defRPr/>
              </a:pPr>
              <a:t>‹#›</a:t>
            </a:fld>
            <a:endParaRPr lang="en-US" dirty="0"/>
          </a:p>
        </p:txBody>
      </p:sp>
    </p:spTree>
    <p:extLst>
      <p:ext uri="{BB962C8B-B14F-4D97-AF65-F5344CB8AC3E}">
        <p14:creationId xmlns:p14="http://schemas.microsoft.com/office/powerpoint/2010/main" val="3858061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p:txBody>
          <a:bodyPr/>
          <a:lstStyle>
            <a:lvl1pPr fontAlgn="auto">
              <a:spcAft>
                <a:spcPts val="0"/>
              </a:spcAft>
              <a:defRPr dirty="0"/>
            </a:lvl1pPr>
          </a:lstStyle>
          <a:p>
            <a:pPr>
              <a:defRPr/>
            </a:pPr>
            <a:endParaRPr lang="en-US"/>
          </a:p>
        </p:txBody>
      </p:sp>
      <p:sp>
        <p:nvSpPr>
          <p:cNvPr id="4" name="Rectangle 10"/>
          <p:cNvSpPr>
            <a:spLocks noGrp="1" noChangeArrowheads="1"/>
          </p:cNvSpPr>
          <p:nvPr>
            <p:ph type="ftr" sz="quarter" idx="11"/>
          </p:nvPr>
        </p:nvSpPr>
        <p:spPr/>
        <p:txBody>
          <a:bodyPr/>
          <a:lstStyle>
            <a:lvl1pPr fontAlgn="auto">
              <a:spcAft>
                <a:spcPts val="0"/>
              </a:spcAft>
              <a:defRPr dirty="0"/>
            </a:lvl1pPr>
          </a:lstStyle>
          <a:p>
            <a:pPr>
              <a:defRPr/>
            </a:pPr>
            <a:endParaRPr lang="en-US"/>
          </a:p>
        </p:txBody>
      </p:sp>
      <p:sp>
        <p:nvSpPr>
          <p:cNvPr id="5" name="Rectangle 11"/>
          <p:cNvSpPr>
            <a:spLocks noGrp="1" noChangeArrowheads="1"/>
          </p:cNvSpPr>
          <p:nvPr>
            <p:ph type="sldNum" sz="quarter" idx="12"/>
          </p:nvPr>
        </p:nvSpPr>
        <p:spPr/>
        <p:txBody>
          <a:bodyPr/>
          <a:lstStyle>
            <a:lvl1pPr fontAlgn="auto">
              <a:spcAft>
                <a:spcPts val="0"/>
              </a:spcAft>
              <a:defRPr/>
            </a:lvl1pPr>
          </a:lstStyle>
          <a:p>
            <a:pPr>
              <a:defRPr/>
            </a:pPr>
            <a:fld id="{C063013B-DE75-46FE-B371-44577BCC2883}" type="slidenum">
              <a:rPr lang="en-US"/>
              <a:pPr>
                <a:defRPr/>
              </a:pPr>
              <a:t>‹#›</a:t>
            </a:fld>
            <a:endParaRPr lang="en-US" dirty="0"/>
          </a:p>
        </p:txBody>
      </p:sp>
    </p:spTree>
    <p:extLst>
      <p:ext uri="{BB962C8B-B14F-4D97-AF65-F5344CB8AC3E}">
        <p14:creationId xmlns:p14="http://schemas.microsoft.com/office/powerpoint/2010/main" val="192285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fontAlgn="auto">
              <a:spcAft>
                <a:spcPts val="0"/>
              </a:spcAft>
              <a:defRPr dirty="0"/>
            </a:lvl1pPr>
          </a:lstStyle>
          <a:p>
            <a:pPr>
              <a:defRPr/>
            </a:pPr>
            <a:endParaRPr lang="en-US"/>
          </a:p>
        </p:txBody>
      </p:sp>
      <p:sp>
        <p:nvSpPr>
          <p:cNvPr id="3" name="Rectangle 10"/>
          <p:cNvSpPr>
            <a:spLocks noGrp="1" noChangeArrowheads="1"/>
          </p:cNvSpPr>
          <p:nvPr>
            <p:ph type="ftr" sz="quarter" idx="11"/>
          </p:nvPr>
        </p:nvSpPr>
        <p:spPr/>
        <p:txBody>
          <a:bodyPr/>
          <a:lstStyle>
            <a:lvl1pPr fontAlgn="auto">
              <a:spcAft>
                <a:spcPts val="0"/>
              </a:spcAft>
              <a:defRPr dirty="0"/>
            </a:lvl1pPr>
          </a:lstStyle>
          <a:p>
            <a:pPr>
              <a:defRPr/>
            </a:pPr>
            <a:endParaRPr lang="en-US"/>
          </a:p>
        </p:txBody>
      </p:sp>
      <p:sp>
        <p:nvSpPr>
          <p:cNvPr id="4" name="Rectangle 11"/>
          <p:cNvSpPr>
            <a:spLocks noGrp="1" noChangeArrowheads="1"/>
          </p:cNvSpPr>
          <p:nvPr>
            <p:ph type="sldNum" sz="quarter" idx="12"/>
          </p:nvPr>
        </p:nvSpPr>
        <p:spPr/>
        <p:txBody>
          <a:bodyPr/>
          <a:lstStyle>
            <a:lvl1pPr fontAlgn="auto">
              <a:spcAft>
                <a:spcPts val="0"/>
              </a:spcAft>
              <a:defRPr/>
            </a:lvl1pPr>
          </a:lstStyle>
          <a:p>
            <a:pPr>
              <a:defRPr/>
            </a:pPr>
            <a:fld id="{E0E29A9A-6699-462E-9C24-5ED98D5B390B}" type="slidenum">
              <a:rPr lang="en-US"/>
              <a:pPr>
                <a:defRPr/>
              </a:pPr>
              <a:t>‹#›</a:t>
            </a:fld>
            <a:endParaRPr lang="en-US" dirty="0"/>
          </a:p>
        </p:txBody>
      </p:sp>
    </p:spTree>
    <p:extLst>
      <p:ext uri="{BB962C8B-B14F-4D97-AF65-F5344CB8AC3E}">
        <p14:creationId xmlns:p14="http://schemas.microsoft.com/office/powerpoint/2010/main" val="2498482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fontAlgn="auto">
              <a:spcAft>
                <a:spcPts val="0"/>
              </a:spcAft>
              <a:defRPr dirty="0"/>
            </a:lvl1pPr>
          </a:lstStyle>
          <a:p>
            <a:pPr>
              <a:defRPr/>
            </a:pPr>
            <a:endParaRPr lang="en-US"/>
          </a:p>
        </p:txBody>
      </p:sp>
      <p:sp>
        <p:nvSpPr>
          <p:cNvPr id="6" name="Rectangle 10"/>
          <p:cNvSpPr>
            <a:spLocks noGrp="1" noChangeArrowheads="1"/>
          </p:cNvSpPr>
          <p:nvPr>
            <p:ph type="ftr" sz="quarter" idx="11"/>
          </p:nvPr>
        </p:nvSpPr>
        <p:spPr/>
        <p:txBody>
          <a:bodyPr/>
          <a:lstStyle>
            <a:lvl1pPr fontAlgn="auto">
              <a:spcAft>
                <a:spcPts val="0"/>
              </a:spcAft>
              <a:defRPr dirty="0"/>
            </a:lvl1pPr>
          </a:lstStyle>
          <a:p>
            <a:pPr>
              <a:defRPr/>
            </a:pPr>
            <a:endParaRPr lang="en-US"/>
          </a:p>
        </p:txBody>
      </p:sp>
      <p:sp>
        <p:nvSpPr>
          <p:cNvPr id="7" name="Rectangle 11"/>
          <p:cNvSpPr>
            <a:spLocks noGrp="1" noChangeArrowheads="1"/>
          </p:cNvSpPr>
          <p:nvPr>
            <p:ph type="sldNum" sz="quarter" idx="12"/>
          </p:nvPr>
        </p:nvSpPr>
        <p:spPr/>
        <p:txBody>
          <a:bodyPr/>
          <a:lstStyle>
            <a:lvl1pPr fontAlgn="auto">
              <a:spcAft>
                <a:spcPts val="0"/>
              </a:spcAft>
              <a:defRPr/>
            </a:lvl1pPr>
          </a:lstStyle>
          <a:p>
            <a:pPr>
              <a:defRPr/>
            </a:pPr>
            <a:fld id="{F581E41B-2DCC-4B81-A869-44662F387403}" type="slidenum">
              <a:rPr lang="en-US"/>
              <a:pPr>
                <a:defRPr/>
              </a:pPr>
              <a:t>‹#›</a:t>
            </a:fld>
            <a:endParaRPr lang="en-US" dirty="0"/>
          </a:p>
        </p:txBody>
      </p:sp>
    </p:spTree>
    <p:extLst>
      <p:ext uri="{BB962C8B-B14F-4D97-AF65-F5344CB8AC3E}">
        <p14:creationId xmlns:p14="http://schemas.microsoft.com/office/powerpoint/2010/main" val="2131346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3"/>
            <a:ext cx="7772400" cy="1362075"/>
          </a:xfrm>
        </p:spPr>
        <p:txBody>
          <a:bodyPr/>
          <a:lstStyle>
            <a:lvl1pPr algn="ctr">
              <a:defRPr sz="4000" b="1" cap="none"/>
            </a:lvl1pPr>
          </a:lstStyle>
          <a:p>
            <a:r>
              <a:rPr lang="en-US" dirty="0"/>
              <a:t>Click to edit Master title style</a:t>
            </a:r>
          </a:p>
        </p:txBody>
      </p:sp>
      <p:sp>
        <p:nvSpPr>
          <p:cNvPr id="3" name="Text Placeholder 2"/>
          <p:cNvSpPr>
            <a:spLocks noGrp="1"/>
          </p:cNvSpPr>
          <p:nvPr>
            <p:ph type="body" idx="1"/>
          </p:nvPr>
        </p:nvSpPr>
        <p:spPr>
          <a:xfrm>
            <a:off x="685800" y="4110037"/>
            <a:ext cx="7772400" cy="1500187"/>
          </a:xfrm>
        </p:spPr>
        <p:txBody>
          <a:bodyPr/>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ChangeArrowheads="1"/>
          </p:cNvSpPr>
          <p:nvPr userDrawn="1"/>
        </p:nvSpPr>
        <p:spPr bwMode="auto">
          <a:xfrm>
            <a:off x="1" y="999621"/>
            <a:ext cx="9136063" cy="46038"/>
          </a:xfrm>
          <a:prstGeom prst="rect">
            <a:avLst/>
          </a:prstGeom>
          <a:solidFill>
            <a:srgbClr val="2A308E"/>
          </a:solidFill>
          <a:ln w="12700">
            <a:noFill/>
            <a:miter lim="800000"/>
            <a:headEnd/>
            <a:tailEnd/>
          </a:ln>
          <a:effectLst/>
        </p:spPr>
        <p:txBody>
          <a:bodyPr wrap="none" lIns="91440" tIns="45720" rIns="91440" bIns="45720" anchor="ctr"/>
          <a:lstStyle/>
          <a:p>
            <a:pPr>
              <a:buFont typeface="Zapf Dingbats" charset="2"/>
              <a:buNone/>
              <a:defRPr/>
            </a:pPr>
            <a:endParaRPr lang="en-US" sz="1800" dirty="0">
              <a:ea typeface="Arial" charset="0"/>
            </a:endParaRPr>
          </a:p>
        </p:txBody>
      </p:sp>
    </p:spTree>
    <p:extLst>
      <p:ext uri="{BB962C8B-B14F-4D97-AF65-F5344CB8AC3E}">
        <p14:creationId xmlns:p14="http://schemas.microsoft.com/office/powerpoint/2010/main" val="302218542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8197851" y="6510338"/>
            <a:ext cx="709613" cy="214312"/>
          </a:xfrm>
          <a:prstGeom prst="rect">
            <a:avLst/>
          </a:prstGeom>
          <a:noFill/>
          <a:ln w="12700">
            <a:noFill/>
            <a:miter lim="800000"/>
            <a:headEnd/>
            <a:tailEnd/>
          </a:ln>
          <a:effectLst/>
        </p:spPr>
        <p:txBody>
          <a:bodyPr wrap="none" lIns="91440" tIns="45720" rIns="91440" bIns="45720" anchor="ctr"/>
          <a:lstStyle/>
          <a:p>
            <a:pPr defTabSz="457200" fontAlgn="auto">
              <a:spcBef>
                <a:spcPts val="0"/>
              </a:spcBef>
              <a:spcAft>
                <a:spcPts val="0"/>
              </a:spcAft>
              <a:buFont typeface="Zapf Dingbats" charset="2"/>
              <a:buNone/>
              <a:defRPr/>
            </a:pPr>
            <a:endParaRPr lang="en-US" dirty="0">
              <a:solidFill>
                <a:prstClr val="black"/>
              </a:solidFill>
              <a:latin typeface="Arial"/>
              <a:ea typeface="Arial" charset="0"/>
              <a:cs typeface="+mn-cs"/>
            </a:endParaRPr>
          </a:p>
        </p:txBody>
      </p:sp>
      <p:sp>
        <p:nvSpPr>
          <p:cNvPr id="5" name="Rectangle 5"/>
          <p:cNvSpPr>
            <a:spLocks noChangeArrowheads="1"/>
          </p:cNvSpPr>
          <p:nvPr/>
        </p:nvSpPr>
        <p:spPr bwMode="auto">
          <a:xfrm>
            <a:off x="86426" y="1078475"/>
            <a:ext cx="4361258" cy="305212"/>
          </a:xfrm>
          <a:prstGeom prst="rect">
            <a:avLst/>
          </a:prstGeom>
          <a:noFill/>
          <a:ln w="12700">
            <a:noFill/>
            <a:miter lim="800000"/>
            <a:headEnd/>
            <a:tailEnd/>
          </a:ln>
          <a:effectLst/>
        </p:spPr>
        <p:txBody>
          <a:bodyPr wrap="none" lIns="90487" tIns="44450" rIns="90487" bIns="44450">
            <a:spAutoFit/>
          </a:bodyPr>
          <a:lstStyle/>
          <a:p>
            <a:pPr algn="ctr" defTabSz="457200" fontAlgn="auto">
              <a:spcBef>
                <a:spcPts val="0"/>
              </a:spcBef>
              <a:spcAft>
                <a:spcPts val="0"/>
              </a:spcAft>
              <a:defRPr/>
            </a:pPr>
            <a:r>
              <a:rPr lang="en-US" sz="1400" b="1" dirty="0">
                <a:solidFill>
                  <a:srgbClr val="2A308E"/>
                </a:solidFill>
                <a:latin typeface="Helvetica" charset="0"/>
                <a:ea typeface="Arial" charset="0"/>
                <a:cs typeface="+mn-cs"/>
              </a:rPr>
              <a:t>MIT  International  Center  for  Air  Transportation</a:t>
            </a:r>
          </a:p>
        </p:txBody>
      </p:sp>
      <p:sp>
        <p:nvSpPr>
          <p:cNvPr id="6" name="Rectangle 7"/>
          <p:cNvSpPr>
            <a:spLocks noChangeArrowheads="1"/>
          </p:cNvSpPr>
          <p:nvPr/>
        </p:nvSpPr>
        <p:spPr bwMode="auto">
          <a:xfrm>
            <a:off x="9237" y="1433510"/>
            <a:ext cx="9136063" cy="46037"/>
          </a:xfrm>
          <a:prstGeom prst="rect">
            <a:avLst/>
          </a:prstGeom>
          <a:solidFill>
            <a:srgbClr val="2A308E"/>
          </a:solidFill>
          <a:ln w="12700">
            <a:noFill/>
            <a:miter lim="800000"/>
            <a:headEnd/>
            <a:tailEnd/>
          </a:ln>
          <a:effectLst/>
        </p:spPr>
        <p:txBody>
          <a:bodyPr wrap="none" lIns="91440" tIns="45720" rIns="91440" bIns="45720" anchor="ctr"/>
          <a:lstStyle/>
          <a:p>
            <a:pPr defTabSz="457200" fontAlgn="auto">
              <a:spcBef>
                <a:spcPts val="0"/>
              </a:spcBef>
              <a:spcAft>
                <a:spcPts val="0"/>
              </a:spcAft>
              <a:buFont typeface="Zapf Dingbats" charset="2"/>
              <a:buNone/>
              <a:defRPr/>
            </a:pPr>
            <a:endParaRPr lang="en-US">
              <a:solidFill>
                <a:prstClr val="black"/>
              </a:solidFill>
              <a:latin typeface="Arial"/>
              <a:ea typeface="Arial" charset="0"/>
              <a:cs typeface="+mn-cs"/>
            </a:endParaRPr>
          </a:p>
        </p:txBody>
      </p:sp>
      <p:sp>
        <p:nvSpPr>
          <p:cNvPr id="7" name="Rectangle 8"/>
          <p:cNvSpPr>
            <a:spLocks noChangeArrowheads="1"/>
          </p:cNvSpPr>
          <p:nvPr/>
        </p:nvSpPr>
        <p:spPr bwMode="auto">
          <a:xfrm>
            <a:off x="7938" y="6551614"/>
            <a:ext cx="9136062" cy="46037"/>
          </a:xfrm>
          <a:prstGeom prst="rect">
            <a:avLst/>
          </a:prstGeom>
          <a:solidFill>
            <a:srgbClr val="2A308E"/>
          </a:solidFill>
          <a:ln w="12700">
            <a:noFill/>
            <a:miter lim="800000"/>
            <a:headEnd/>
            <a:tailEnd/>
          </a:ln>
          <a:effectLst/>
        </p:spPr>
        <p:txBody>
          <a:bodyPr wrap="none" lIns="91440" tIns="45720" rIns="91440" bIns="45720" anchor="ctr"/>
          <a:lstStyle/>
          <a:p>
            <a:pPr defTabSz="457200" fontAlgn="auto">
              <a:spcBef>
                <a:spcPts val="0"/>
              </a:spcBef>
              <a:spcAft>
                <a:spcPts val="0"/>
              </a:spcAft>
              <a:buFont typeface="Zapf Dingbats" charset="2"/>
              <a:buNone/>
              <a:defRPr/>
            </a:pPr>
            <a:endParaRPr lang="en-US">
              <a:solidFill>
                <a:prstClr val="black"/>
              </a:solidFill>
              <a:latin typeface="Arial"/>
              <a:ea typeface="Arial" charset="0"/>
              <a:cs typeface="+mn-cs"/>
            </a:endParaRPr>
          </a:p>
        </p:txBody>
      </p:sp>
      <p:sp>
        <p:nvSpPr>
          <p:cNvPr id="5122" name="Rectangle 2"/>
          <p:cNvSpPr>
            <a:spLocks noGrp="1" noChangeArrowheads="1"/>
          </p:cNvSpPr>
          <p:nvPr>
            <p:ph type="subTitle" idx="1"/>
          </p:nvPr>
        </p:nvSpPr>
        <p:spPr>
          <a:xfrm>
            <a:off x="1371600" y="4572000"/>
            <a:ext cx="6400800" cy="1752600"/>
          </a:xfrm>
        </p:spPr>
        <p:txBody>
          <a:bodyPr/>
          <a:lstStyle>
            <a:lvl1pPr marL="0" indent="0" algn="ctr">
              <a:buFont typeface="Zapf Dingbats" pitchFamily="-112" charset="2"/>
              <a:buNone/>
              <a:defRPr/>
            </a:lvl1pPr>
          </a:lstStyle>
          <a:p>
            <a:r>
              <a:rPr lang="en-US"/>
              <a:t>Click to edit Master subtitle style</a:t>
            </a:r>
          </a:p>
        </p:txBody>
      </p:sp>
      <p:sp>
        <p:nvSpPr>
          <p:cNvPr id="5124" name="Rectangle 4"/>
          <p:cNvSpPr>
            <a:spLocks noGrp="1" noChangeArrowheads="1"/>
          </p:cNvSpPr>
          <p:nvPr>
            <p:ph type="ctrTitle"/>
          </p:nvPr>
        </p:nvSpPr>
        <p:spPr>
          <a:xfrm>
            <a:off x="685800" y="2590800"/>
            <a:ext cx="7772400" cy="1143000"/>
          </a:xfrm>
        </p:spPr>
        <p:txBody>
          <a:bodyPr/>
          <a:lstStyle>
            <a:lvl1pPr>
              <a:defRPr/>
            </a:lvl1pPr>
          </a:lstStyle>
          <a:p>
            <a:r>
              <a:rPr lang="en-US"/>
              <a:t>Click to edit Master title style</a:t>
            </a:r>
          </a:p>
        </p:txBody>
      </p:sp>
      <p:pic>
        <p:nvPicPr>
          <p:cNvPr id="8" name="Picture 7"/>
          <p:cNvPicPr>
            <a:picLocks noChangeAspect="1"/>
          </p:cNvPicPr>
          <p:nvPr userDrawn="1"/>
        </p:nvPicPr>
        <p:blipFill>
          <a:blip r:embed="rId2"/>
          <a:stretch>
            <a:fillRect/>
          </a:stretch>
        </p:blipFill>
        <p:spPr>
          <a:xfrm>
            <a:off x="792713" y="115931"/>
            <a:ext cx="2972339" cy="962545"/>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5935984" y="129736"/>
            <a:ext cx="1891637" cy="1185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518579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457200" indent="-457200">
              <a:buSzPct val="100000"/>
              <a:buFont typeface="Arial" pitchFamily="34" charset="0"/>
              <a:buChar char="•"/>
              <a:defRPr/>
            </a:lvl1pPr>
            <a:lvl2pPr marL="742950" indent="-285750">
              <a:buFont typeface="Arial" pitchFamily="34" charset="0"/>
              <a:buChar char="−"/>
              <a:defRPr/>
            </a:lvl2pPr>
            <a:lvl3pPr marL="1143000" indent="-228600">
              <a:buSzPct val="75000"/>
              <a:buFont typeface="Wingdings" pitchFamily="2" charset="2"/>
              <a:buChar cha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5"/>
          <p:cNvSpPr>
            <a:spLocks noChangeArrowheads="1"/>
          </p:cNvSpPr>
          <p:nvPr userDrawn="1"/>
        </p:nvSpPr>
        <p:spPr bwMode="auto">
          <a:xfrm>
            <a:off x="1" y="999621"/>
            <a:ext cx="9136063" cy="46038"/>
          </a:xfrm>
          <a:prstGeom prst="rect">
            <a:avLst/>
          </a:prstGeom>
          <a:solidFill>
            <a:srgbClr val="2A308E"/>
          </a:solidFill>
          <a:ln w="12700">
            <a:noFill/>
            <a:miter lim="800000"/>
            <a:headEnd/>
            <a:tailEnd/>
          </a:ln>
          <a:effectLst/>
        </p:spPr>
        <p:txBody>
          <a:bodyPr wrap="none" lIns="91440" tIns="45720" rIns="91440" bIns="45720" anchor="ctr"/>
          <a:lstStyle/>
          <a:p>
            <a:pPr defTabSz="457200" fontAlgn="auto">
              <a:spcBef>
                <a:spcPts val="0"/>
              </a:spcBef>
              <a:spcAft>
                <a:spcPts val="0"/>
              </a:spcAft>
              <a:buFont typeface="Zapf Dingbats" charset="2"/>
              <a:buNone/>
              <a:defRPr/>
            </a:pPr>
            <a:endParaRPr lang="en-US" dirty="0">
              <a:solidFill>
                <a:prstClr val="black"/>
              </a:solidFill>
              <a:latin typeface="Arial"/>
              <a:ea typeface="Arial" charset="0"/>
              <a:cs typeface="+mn-cs"/>
            </a:endParaRPr>
          </a:p>
        </p:txBody>
      </p:sp>
      <p:sp>
        <p:nvSpPr>
          <p:cNvPr id="8" name="Rectangle 3"/>
          <p:cNvSpPr>
            <a:spLocks noGrp="1" noChangeArrowheads="1"/>
          </p:cNvSpPr>
          <p:nvPr>
            <p:ph type="title"/>
          </p:nvPr>
        </p:nvSpPr>
        <p:spPr bwMode="auto">
          <a:xfrm>
            <a:off x="2128017" y="224055"/>
            <a:ext cx="5726954"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4450" rIns="0" bIns="44450" numCol="1" anchor="ctr" anchorCtr="1"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172917956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3.png"/><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auto">
          <a:xfrm>
            <a:off x="0" y="6035676"/>
            <a:ext cx="9144000" cy="815975"/>
          </a:xfrm>
          <a:prstGeom prst="rect">
            <a:avLst/>
          </a:prstGeom>
          <a:solidFill>
            <a:srgbClr val="1D2F68"/>
          </a:solidFill>
          <a:ln w="9525">
            <a:solidFill>
              <a:srgbClr val="1D2F68"/>
            </a:solidFill>
            <a:miter lim="800000"/>
            <a:headEnd/>
            <a:tailEnd/>
          </a:ln>
        </p:spPr>
        <p:txBody>
          <a:bodyPr wrap="none" lIns="91440" tIns="45720" rIns="91440" bIns="45720" anchor="ctr"/>
          <a:lstStyle/>
          <a:p>
            <a:pPr>
              <a:spcBef>
                <a:spcPct val="50000"/>
              </a:spcBef>
              <a:buFontTx/>
              <a:buChar char="•"/>
            </a:pPr>
            <a:endParaRPr lang="en-US" sz="2400">
              <a:solidFill>
                <a:srgbClr val="000000"/>
              </a:solidFill>
            </a:endParaRPr>
          </a:p>
        </p:txBody>
      </p:sp>
      <p:sp>
        <p:nvSpPr>
          <p:cNvPr id="1027"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Select to edit master title</a:t>
            </a:r>
          </a:p>
        </p:txBody>
      </p:sp>
      <p:sp>
        <p:nvSpPr>
          <p:cNvPr id="1028" name="Rectangle 8"/>
          <p:cNvSpPr>
            <a:spLocks noGrp="1" noChangeArrowheads="1"/>
          </p:cNvSpPr>
          <p:nvPr>
            <p:ph type="body" idx="1"/>
          </p:nvPr>
        </p:nvSpPr>
        <p:spPr bwMode="auto">
          <a:xfrm>
            <a:off x="495301"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Select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329" name="Rectangle 9"/>
          <p:cNvSpPr>
            <a:spLocks noGrp="1" noChangeArrowheads="1"/>
          </p:cNvSpPr>
          <p:nvPr>
            <p:ph type="dt" sz="half" idx="2"/>
          </p:nvPr>
        </p:nvSpPr>
        <p:spPr bwMode="auto">
          <a:xfrm>
            <a:off x="509589" y="6248400"/>
            <a:ext cx="1736725"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buFontTx/>
              <a:buNone/>
              <a:defRPr sz="1400" dirty="0">
                <a:solidFill>
                  <a:srgbClr val="FFFFFF">
                    <a:lumMod val="65000"/>
                  </a:srgbClr>
                </a:solidFill>
                <a:latin typeface="Times New Roman" pitchFamily="18" charset="0"/>
                <a:cs typeface="+mn-cs"/>
              </a:defRPr>
            </a:lvl1pPr>
          </a:lstStyle>
          <a:p>
            <a:pPr>
              <a:defRPr/>
            </a:pPr>
            <a:r>
              <a:rPr lang="en-US"/>
              <a:t>16 December 2013</a:t>
            </a:r>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spcBef>
                <a:spcPct val="0"/>
              </a:spcBef>
              <a:buFontTx/>
              <a:buNone/>
              <a:defRPr sz="1400" dirty="0">
                <a:solidFill>
                  <a:srgbClr val="FFFFFF">
                    <a:lumMod val="65000"/>
                  </a:srgbClr>
                </a:solidFill>
                <a:latin typeface="Times New Roman" pitchFamily="18" charset="0"/>
                <a:cs typeface="+mn-cs"/>
              </a:defRPr>
            </a:lvl1pPr>
          </a:lstStyle>
          <a:p>
            <a:pPr>
              <a:defRPr/>
            </a:pPr>
            <a:endParaRPr lang="en-US"/>
          </a:p>
        </p:txBody>
      </p:sp>
      <p:sp>
        <p:nvSpPr>
          <p:cNvPr id="56331" name="Rectangle 11"/>
          <p:cNvSpPr>
            <a:spLocks noGrp="1" noChangeArrowheads="1"/>
          </p:cNvSpPr>
          <p:nvPr>
            <p:ph type="sldNum" sz="quarter" idx="4"/>
          </p:nvPr>
        </p:nvSpPr>
        <p:spPr bwMode="auto">
          <a:xfrm>
            <a:off x="6651625"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rgbClr val="FFFFFF">
                    <a:lumMod val="65000"/>
                  </a:srgbClr>
                </a:solidFill>
                <a:latin typeface="Times New Roman" pitchFamily="18" charset="0"/>
                <a:cs typeface="+mn-cs"/>
              </a:defRPr>
            </a:lvl1pPr>
          </a:lstStyle>
          <a:p>
            <a:pPr>
              <a:defRPr/>
            </a:pPr>
            <a:fld id="{21E2EF76-5FA5-4BD0-BFB1-7F498E9E54EF}" type="slidenum">
              <a:rPr lang="en-US"/>
              <a:pPr>
                <a:defRPr/>
              </a:pPr>
              <a:t>‹#›</a:t>
            </a:fld>
            <a:endParaRPr lang="en-US" dirty="0"/>
          </a:p>
        </p:txBody>
      </p:sp>
      <p:grpSp>
        <p:nvGrpSpPr>
          <p:cNvPr id="1032" name="Group 25"/>
          <p:cNvGrpSpPr>
            <a:grpSpLocks/>
          </p:cNvGrpSpPr>
          <p:nvPr userDrawn="1"/>
        </p:nvGrpSpPr>
        <p:grpSpPr bwMode="auto">
          <a:xfrm>
            <a:off x="5708651" y="6126163"/>
            <a:ext cx="2047876" cy="660400"/>
            <a:chOff x="3596" y="3859"/>
            <a:chExt cx="1290" cy="416"/>
          </a:xfrm>
        </p:grpSpPr>
        <p:pic>
          <p:nvPicPr>
            <p:cNvPr id="1035"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27"/>
            <p:cNvSpPr txBox="1">
              <a:spLocks noChangeArrowheads="1"/>
            </p:cNvSpPr>
            <p:nvPr userDrawn="1"/>
          </p:nvSpPr>
          <p:spPr bwMode="auto">
            <a:xfrm>
              <a:off x="4023" y="3947"/>
              <a:ext cx="863"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85000"/>
                </a:lnSpc>
                <a:defRPr/>
              </a:pPr>
              <a:r>
                <a:rPr lang="en-US" sz="1200" b="1" dirty="0">
                  <a:solidFill>
                    <a:srgbClr val="FFFFFF"/>
                  </a:solidFill>
                  <a:cs typeface="Arial" charset="0"/>
                </a:rPr>
                <a:t>Federal Aviation</a:t>
              </a:r>
            </a:p>
            <a:p>
              <a:pPr>
                <a:lnSpc>
                  <a:spcPct val="85000"/>
                </a:lnSpc>
                <a:defRPr/>
              </a:pPr>
              <a:r>
                <a:rPr lang="en-US" sz="1200" b="1" dirty="0">
                  <a:solidFill>
                    <a:srgbClr val="FFFFFF"/>
                  </a:solidFill>
                  <a:cs typeface="Arial" charset="0"/>
                </a:rPr>
                <a:t>Administration</a:t>
              </a:r>
            </a:p>
          </p:txBody>
        </p:sp>
      </p:grpSp>
      <p:sp>
        <p:nvSpPr>
          <p:cNvPr id="1033" name="Text Box 29" hidden="1"/>
          <p:cNvSpPr txBox="1">
            <a:spLocks noChangeArrowheads="1"/>
          </p:cNvSpPr>
          <p:nvPr userDrawn="1"/>
        </p:nvSpPr>
        <p:spPr bwMode="auto">
          <a:xfrm>
            <a:off x="449264" y="6205538"/>
            <a:ext cx="47847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defRPr/>
            </a:pPr>
            <a:r>
              <a:rPr lang="en-US" sz="1200" b="1" dirty="0">
                <a:solidFill>
                  <a:srgbClr val="C0C0C0"/>
                </a:solidFill>
                <a:cs typeface="Arial" charset="0"/>
              </a:rPr>
              <a:t>&lt;Presentation Title – Change on Master Slide&gt;</a:t>
            </a:r>
            <a:endParaRPr lang="en-US" sz="1200" dirty="0">
              <a:solidFill>
                <a:srgbClr val="C0C0C0"/>
              </a:solidFill>
              <a:cs typeface="Arial" charset="0"/>
            </a:endParaRPr>
          </a:p>
        </p:txBody>
      </p:sp>
      <p:sp>
        <p:nvSpPr>
          <p:cNvPr id="1034" name="Text Box 30" hidden="1"/>
          <p:cNvSpPr txBox="1">
            <a:spLocks noChangeArrowheads="1"/>
          </p:cNvSpPr>
          <p:nvPr userDrawn="1"/>
        </p:nvSpPr>
        <p:spPr bwMode="auto">
          <a:xfrm>
            <a:off x="441326" y="6384925"/>
            <a:ext cx="37401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defRPr/>
            </a:pPr>
            <a:r>
              <a:rPr lang="en-US" sz="1200" dirty="0">
                <a:solidFill>
                  <a:srgbClr val="C0C0C0"/>
                </a:solidFill>
                <a:cs typeface="Arial" charset="0"/>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85" r:id="rId7"/>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95289" y="1344614"/>
            <a:ext cx="8313737" cy="513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7" tIns="44450" rIns="90487" bIns="4445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7" name="Rectangle 3"/>
          <p:cNvSpPr>
            <a:spLocks noGrp="1" noChangeArrowheads="1"/>
          </p:cNvSpPr>
          <p:nvPr>
            <p:ph type="title"/>
          </p:nvPr>
        </p:nvSpPr>
        <p:spPr bwMode="auto">
          <a:xfrm>
            <a:off x="2195751" y="170397"/>
            <a:ext cx="5762919"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4450" rIns="0" bIns="44450" numCol="1" anchor="ctr" anchorCtr="1" compatLnSpc="1">
            <a:prstTxWarp prst="textNoShape">
              <a:avLst/>
            </a:prstTxWarp>
          </a:bodyPr>
          <a:lstStyle/>
          <a:p>
            <a:pPr lvl="0"/>
            <a:r>
              <a:rPr lang="en-US" dirty="0"/>
              <a:t>Click to edit Master title style</a:t>
            </a:r>
          </a:p>
        </p:txBody>
      </p:sp>
      <p:sp>
        <p:nvSpPr>
          <p:cNvPr id="4104" name="Text Box 8"/>
          <p:cNvSpPr txBox="1">
            <a:spLocks noChangeArrowheads="1"/>
          </p:cNvSpPr>
          <p:nvPr/>
        </p:nvSpPr>
        <p:spPr bwMode="auto">
          <a:xfrm>
            <a:off x="8077200" y="6632575"/>
            <a:ext cx="1066800" cy="243656"/>
          </a:xfrm>
          <a:prstGeom prst="rect">
            <a:avLst/>
          </a:prstGeom>
          <a:noFill/>
          <a:ln w="12700">
            <a:noFill/>
            <a:miter lim="800000"/>
            <a:headEnd/>
            <a:tailEnd/>
          </a:ln>
          <a:effectLst/>
        </p:spPr>
        <p:txBody>
          <a:bodyPr lIns="90487" tIns="44450" rIns="90487" bIns="44450">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r" defTabSz="457200" eaLnBrk="1" fontAlgn="auto" hangingPunct="1">
              <a:spcBef>
                <a:spcPts val="0"/>
              </a:spcBef>
              <a:spcAft>
                <a:spcPts val="0"/>
              </a:spcAft>
              <a:buFont typeface="Zapf Dingbats" charset="0"/>
              <a:buNone/>
            </a:pPr>
            <a:fld id="{D7AF01F8-A61E-CE43-A173-7F02B94E8A4A}" type="slidenum">
              <a:rPr lang="en-US" sz="1000">
                <a:solidFill>
                  <a:srgbClr val="2A308E"/>
                </a:solidFill>
              </a:rPr>
              <a:pPr algn="r" defTabSz="457200" eaLnBrk="1" fontAlgn="auto" hangingPunct="1">
                <a:spcBef>
                  <a:spcPts val="0"/>
                </a:spcBef>
                <a:spcAft>
                  <a:spcPts val="0"/>
                </a:spcAft>
                <a:buFont typeface="Zapf Dingbats" charset="0"/>
                <a:buNone/>
              </a:pPr>
              <a:t>‹#›</a:t>
            </a:fld>
            <a:endParaRPr lang="en-US" sz="1000" dirty="0">
              <a:solidFill>
                <a:srgbClr val="2A308E"/>
              </a:solidFill>
            </a:endParaRPr>
          </a:p>
        </p:txBody>
      </p:sp>
      <p:pic>
        <p:nvPicPr>
          <p:cNvPr id="2" name="Picture 1"/>
          <p:cNvPicPr>
            <a:picLocks noChangeAspect="1"/>
          </p:cNvPicPr>
          <p:nvPr userDrawn="1"/>
        </p:nvPicPr>
        <p:blipFill>
          <a:blip r:embed="rId11"/>
          <a:stretch>
            <a:fillRect/>
          </a:stretch>
        </p:blipFill>
        <p:spPr>
          <a:xfrm>
            <a:off x="29755" y="170397"/>
            <a:ext cx="2117273" cy="681280"/>
          </a:xfrm>
          <a:prstGeom prst="rect">
            <a:avLst/>
          </a:prstGeom>
        </p:spPr>
      </p:pic>
      <p:pic>
        <p:nvPicPr>
          <p:cNvPr id="7"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7958669" y="181604"/>
            <a:ext cx="1047234" cy="656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558444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Lst>
  <p:transition/>
  <p:hf sldNum="0" hdr="0" ftr="0" dt="0"/>
  <p:txStyles>
    <p:titleStyle>
      <a:lvl1pPr algn="ctr" rtl="0" eaLnBrk="0" fontAlgn="base" hangingPunct="0">
        <a:lnSpc>
          <a:spcPct val="80000"/>
        </a:lnSpc>
        <a:spcBef>
          <a:spcPct val="0"/>
        </a:spcBef>
        <a:spcAft>
          <a:spcPct val="0"/>
        </a:spcAft>
        <a:defRPr sz="3200" b="1">
          <a:solidFill>
            <a:schemeClr val="tx1"/>
          </a:solidFill>
          <a:latin typeface="+mj-lt"/>
          <a:ea typeface="ＭＳ Ｐゴシック" pitchFamily="-112" charset="-128"/>
          <a:cs typeface="ＭＳ Ｐゴシック" pitchFamily="-112" charset="-128"/>
        </a:defRPr>
      </a:lvl1pPr>
      <a:lvl2pPr algn="ctr" rtl="0" eaLnBrk="0" fontAlgn="base" hangingPunct="0">
        <a:lnSpc>
          <a:spcPct val="80000"/>
        </a:lnSpc>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2pPr>
      <a:lvl3pPr algn="ctr" rtl="0" eaLnBrk="0" fontAlgn="base" hangingPunct="0">
        <a:lnSpc>
          <a:spcPct val="80000"/>
        </a:lnSpc>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3pPr>
      <a:lvl4pPr algn="ctr" rtl="0" eaLnBrk="0" fontAlgn="base" hangingPunct="0">
        <a:lnSpc>
          <a:spcPct val="80000"/>
        </a:lnSpc>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4pPr>
      <a:lvl5pPr algn="ctr" rtl="0" eaLnBrk="0" fontAlgn="base" hangingPunct="0">
        <a:lnSpc>
          <a:spcPct val="80000"/>
        </a:lnSpc>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5pPr>
      <a:lvl6pPr marL="457200" algn="ctr" rtl="0" eaLnBrk="1" fontAlgn="base" hangingPunct="1">
        <a:lnSpc>
          <a:spcPct val="80000"/>
        </a:lnSpc>
        <a:spcBef>
          <a:spcPct val="0"/>
        </a:spcBef>
        <a:spcAft>
          <a:spcPct val="0"/>
        </a:spcAft>
        <a:defRPr sz="3200" b="1">
          <a:solidFill>
            <a:schemeClr val="tx1"/>
          </a:solidFill>
          <a:latin typeface="Arial" pitchFamily="-112" charset="0"/>
        </a:defRPr>
      </a:lvl6pPr>
      <a:lvl7pPr marL="914400" algn="ctr" rtl="0" eaLnBrk="1" fontAlgn="base" hangingPunct="1">
        <a:lnSpc>
          <a:spcPct val="80000"/>
        </a:lnSpc>
        <a:spcBef>
          <a:spcPct val="0"/>
        </a:spcBef>
        <a:spcAft>
          <a:spcPct val="0"/>
        </a:spcAft>
        <a:defRPr sz="3200" b="1">
          <a:solidFill>
            <a:schemeClr val="tx1"/>
          </a:solidFill>
          <a:latin typeface="Arial" pitchFamily="-112" charset="0"/>
        </a:defRPr>
      </a:lvl7pPr>
      <a:lvl8pPr marL="1371600" algn="ctr" rtl="0" eaLnBrk="1" fontAlgn="base" hangingPunct="1">
        <a:lnSpc>
          <a:spcPct val="80000"/>
        </a:lnSpc>
        <a:spcBef>
          <a:spcPct val="0"/>
        </a:spcBef>
        <a:spcAft>
          <a:spcPct val="0"/>
        </a:spcAft>
        <a:defRPr sz="3200" b="1">
          <a:solidFill>
            <a:schemeClr val="tx1"/>
          </a:solidFill>
          <a:latin typeface="Arial" pitchFamily="-112" charset="0"/>
        </a:defRPr>
      </a:lvl8pPr>
      <a:lvl9pPr marL="1828800" algn="ctr" rtl="0" eaLnBrk="1" fontAlgn="base" hangingPunct="1">
        <a:lnSpc>
          <a:spcPct val="80000"/>
        </a:lnSpc>
        <a:spcBef>
          <a:spcPct val="0"/>
        </a:spcBef>
        <a:spcAft>
          <a:spcPct val="0"/>
        </a:spcAft>
        <a:defRPr sz="3200" b="1">
          <a:solidFill>
            <a:schemeClr val="tx1"/>
          </a:solidFill>
          <a:latin typeface="Arial" pitchFamily="-112" charset="0"/>
        </a:defRPr>
      </a:lvl9pPr>
    </p:titleStyle>
    <p:bodyStyle>
      <a:lvl1pPr marL="342900" indent="-342900" algn="l" rtl="0" eaLnBrk="0" fontAlgn="base" hangingPunct="0">
        <a:spcBef>
          <a:spcPct val="50000"/>
        </a:spcBef>
        <a:spcAft>
          <a:spcPct val="0"/>
        </a:spcAft>
        <a:buClr>
          <a:schemeClr val="tx1"/>
        </a:buClr>
        <a:buSzPct val="85000"/>
        <a:buFont typeface="Arial" charset="0"/>
        <a:buChar char="•"/>
        <a:defRPr sz="2000" b="1">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5000"/>
        </a:spcBef>
        <a:spcAft>
          <a:spcPct val="0"/>
        </a:spcAft>
        <a:buClr>
          <a:schemeClr val="tx1"/>
        </a:buClr>
        <a:buFont typeface="Arial" charset="0"/>
        <a:buChar char="•"/>
        <a:defRPr sz="2000">
          <a:solidFill>
            <a:schemeClr val="tx1"/>
          </a:solidFill>
          <a:latin typeface="+mn-lt"/>
          <a:ea typeface="ＭＳ Ｐゴシック" pitchFamily="-112" charset="-128"/>
        </a:defRPr>
      </a:lvl2pPr>
      <a:lvl3pPr marL="1143000" indent="-228600" algn="l" rtl="0" eaLnBrk="0" fontAlgn="base" hangingPunct="0">
        <a:lnSpc>
          <a:spcPct val="120000"/>
        </a:lnSpc>
        <a:spcBef>
          <a:spcPct val="0"/>
        </a:spcBef>
        <a:spcAft>
          <a:spcPct val="0"/>
        </a:spcAft>
        <a:buClr>
          <a:schemeClr val="tx1"/>
        </a:buClr>
        <a:buFont typeface="Helvetica" charset="0"/>
        <a:buChar char="–"/>
        <a:defRPr sz="2400">
          <a:solidFill>
            <a:schemeClr val="tx1"/>
          </a:solidFill>
          <a:latin typeface="+mn-lt"/>
          <a:ea typeface="ＭＳ Ｐゴシック" pitchFamily="-112" charset="-128"/>
        </a:defRPr>
      </a:lvl3pPr>
      <a:lvl4pPr marL="1600200" indent="-228600" algn="l" rtl="0" eaLnBrk="0" fontAlgn="base" hangingPunct="0">
        <a:lnSpc>
          <a:spcPct val="130000"/>
        </a:lnSpc>
        <a:spcBef>
          <a:spcPct val="0"/>
        </a:spcBef>
        <a:spcAft>
          <a:spcPct val="0"/>
        </a:spcAft>
        <a:buClr>
          <a:schemeClr val="tx1"/>
        </a:buClr>
        <a:buFont typeface="Wingdings" charset="0"/>
        <a:buChar char="§"/>
        <a:defRPr sz="1600">
          <a:solidFill>
            <a:schemeClr val="tx1"/>
          </a:solidFill>
          <a:latin typeface="+mn-lt"/>
          <a:ea typeface="ＭＳ Ｐゴシック" pitchFamily="-112" charset="-128"/>
        </a:defRPr>
      </a:lvl4pPr>
      <a:lvl5pPr marL="2057400" indent="-228600" algn="l" rtl="0" eaLnBrk="0" fontAlgn="base" hangingPunct="0">
        <a:spcBef>
          <a:spcPct val="0"/>
        </a:spcBef>
        <a:spcAft>
          <a:spcPct val="0"/>
        </a:spcAft>
        <a:buClr>
          <a:schemeClr val="tx1"/>
        </a:buClr>
        <a:buFont typeface="Helvetica" charset="0"/>
        <a:buChar char="–"/>
        <a:defRPr sz="1600">
          <a:solidFill>
            <a:schemeClr val="tx1"/>
          </a:solidFill>
          <a:latin typeface="+mn-lt"/>
          <a:ea typeface="ＭＳ Ｐゴシック" pitchFamily="-112" charset="-128"/>
        </a:defRPr>
      </a:lvl5pPr>
      <a:lvl6pPr marL="2514600" indent="-228600" algn="l" rtl="0" eaLnBrk="1" fontAlgn="base" hangingPunct="1">
        <a:spcBef>
          <a:spcPct val="0"/>
        </a:spcBef>
        <a:spcAft>
          <a:spcPct val="0"/>
        </a:spcAft>
        <a:buClr>
          <a:schemeClr val="tx1"/>
        </a:buClr>
        <a:buFont typeface="Helvetica" pitchFamily="-112" charset="0"/>
        <a:buChar char="–"/>
        <a:defRPr>
          <a:solidFill>
            <a:schemeClr val="tx1"/>
          </a:solidFill>
          <a:latin typeface="+mn-lt"/>
          <a:ea typeface="ＭＳ Ｐゴシック" pitchFamily="-112" charset="-128"/>
        </a:defRPr>
      </a:lvl6pPr>
      <a:lvl7pPr marL="2971800" indent="-228600" algn="l" rtl="0" eaLnBrk="1" fontAlgn="base" hangingPunct="1">
        <a:spcBef>
          <a:spcPct val="0"/>
        </a:spcBef>
        <a:spcAft>
          <a:spcPct val="0"/>
        </a:spcAft>
        <a:buClr>
          <a:schemeClr val="tx1"/>
        </a:buClr>
        <a:buFont typeface="Helvetica" pitchFamily="-112" charset="0"/>
        <a:buChar char="–"/>
        <a:defRPr>
          <a:solidFill>
            <a:schemeClr val="tx1"/>
          </a:solidFill>
          <a:latin typeface="+mn-lt"/>
          <a:ea typeface="ＭＳ Ｐゴシック" pitchFamily="-112" charset="-128"/>
        </a:defRPr>
      </a:lvl7pPr>
      <a:lvl8pPr marL="3429000" indent="-228600" algn="l" rtl="0" eaLnBrk="1" fontAlgn="base" hangingPunct="1">
        <a:spcBef>
          <a:spcPct val="0"/>
        </a:spcBef>
        <a:spcAft>
          <a:spcPct val="0"/>
        </a:spcAft>
        <a:buClr>
          <a:schemeClr val="tx1"/>
        </a:buClr>
        <a:buFont typeface="Helvetica" pitchFamily="-112" charset="0"/>
        <a:buChar char="–"/>
        <a:defRPr>
          <a:solidFill>
            <a:schemeClr val="tx1"/>
          </a:solidFill>
          <a:latin typeface="+mn-lt"/>
          <a:ea typeface="ＭＳ Ｐゴシック" pitchFamily="-112" charset="-128"/>
        </a:defRPr>
      </a:lvl8pPr>
      <a:lvl9pPr marL="3886200" indent="-228600" algn="l" rtl="0" eaLnBrk="1" fontAlgn="base" hangingPunct="1">
        <a:spcBef>
          <a:spcPct val="0"/>
        </a:spcBef>
        <a:spcAft>
          <a:spcPct val="0"/>
        </a:spcAft>
        <a:buClr>
          <a:schemeClr val="tx1"/>
        </a:buClr>
        <a:buFont typeface="Helvetica" pitchFamily="-112" charset="0"/>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57150" tIns="28575" rIns="57150" bIns="28575"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57150" tIns="28575" rIns="57150" bIns="2857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57150" tIns="28575" rIns="57150" bIns="28575" rtlCol="0" anchor="ctr"/>
          <a:lstStyle>
            <a:lvl1pPr algn="l">
              <a:defRPr sz="1100">
                <a:solidFill>
                  <a:schemeClr val="tx1">
                    <a:tint val="75000"/>
                  </a:schemeClr>
                </a:solidFill>
              </a:defRPr>
            </a:lvl1pPr>
          </a:lstStyle>
          <a:p>
            <a:pPr defTabSz="768096" fontAlgn="auto">
              <a:spcBef>
                <a:spcPts val="0"/>
              </a:spcBef>
              <a:spcAft>
                <a:spcPts val="0"/>
              </a:spcAft>
            </a:pPr>
            <a:fld id="{57F3A703-B911-4C89-83FD-9C17378E2EC0}" type="datetimeFigureOut">
              <a:rPr lang="en-US" smtClean="0">
                <a:solidFill>
                  <a:prstClr val="black">
                    <a:tint val="75000"/>
                  </a:prstClr>
                </a:solidFill>
                <a:latin typeface="Calibri" panose="020F0502020204030204"/>
                <a:cs typeface="+mn-cs"/>
              </a:rPr>
              <a:pPr defTabSz="768096" fontAlgn="auto">
                <a:spcBef>
                  <a:spcPts val="0"/>
                </a:spcBef>
                <a:spcAft>
                  <a:spcPts val="0"/>
                </a:spcAft>
              </a:pPr>
              <a:t>3/8/2016</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57150" tIns="28575" rIns="57150" bIns="28575" rtlCol="0" anchor="ctr"/>
          <a:lstStyle>
            <a:lvl1pPr algn="ctr">
              <a:defRPr sz="1100">
                <a:solidFill>
                  <a:schemeClr val="tx1">
                    <a:tint val="75000"/>
                  </a:schemeClr>
                </a:solidFill>
              </a:defRPr>
            </a:lvl1pPr>
          </a:lstStyle>
          <a:p>
            <a:pPr defTabSz="768096"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57150" tIns="28575" rIns="57150" bIns="28575" rtlCol="0" anchor="ctr"/>
          <a:lstStyle>
            <a:lvl1pPr algn="r">
              <a:defRPr sz="1100">
                <a:solidFill>
                  <a:schemeClr val="tx1">
                    <a:tint val="75000"/>
                  </a:schemeClr>
                </a:solidFill>
              </a:defRPr>
            </a:lvl1pPr>
          </a:lstStyle>
          <a:p>
            <a:pPr defTabSz="768096" fontAlgn="auto">
              <a:spcBef>
                <a:spcPts val="0"/>
              </a:spcBef>
              <a:spcAft>
                <a:spcPts val="0"/>
              </a:spcAft>
            </a:pPr>
            <a:fld id="{E7F7105E-C94F-42A3-B41C-B1DCB72FF3FE}" type="slidenum">
              <a:rPr lang="en-US" smtClean="0">
                <a:solidFill>
                  <a:prstClr val="black">
                    <a:tint val="75000"/>
                  </a:prstClr>
                </a:solidFill>
                <a:latin typeface="Calibri" panose="020F0502020204030204"/>
                <a:cs typeface="+mn-cs"/>
              </a:rPr>
              <a:pPr defTabSz="768096"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666828855"/>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838219"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09555" indent="-209555" algn="l" defTabSz="838219" rtl="0" eaLnBrk="1" latinLnBrk="0" hangingPunct="1">
        <a:lnSpc>
          <a:spcPct val="90000"/>
        </a:lnSpc>
        <a:spcBef>
          <a:spcPts val="917"/>
        </a:spcBef>
        <a:buFont typeface="Arial" panose="020B0604020202020204" pitchFamily="34" charset="0"/>
        <a:buChar char="•"/>
        <a:defRPr sz="2600" kern="1200">
          <a:solidFill>
            <a:schemeClr val="tx1"/>
          </a:solidFill>
          <a:latin typeface="+mn-lt"/>
          <a:ea typeface="+mn-ea"/>
          <a:cs typeface="+mn-cs"/>
        </a:defRPr>
      </a:lvl1pPr>
      <a:lvl2pPr marL="628664" indent="-209555" algn="l" defTabSz="838219" rtl="0" eaLnBrk="1" latinLnBrk="0" hangingPunct="1">
        <a:lnSpc>
          <a:spcPct val="90000"/>
        </a:lnSpc>
        <a:spcBef>
          <a:spcPts val="458"/>
        </a:spcBef>
        <a:buFont typeface="Arial" panose="020B0604020202020204" pitchFamily="34" charset="0"/>
        <a:buChar char="•"/>
        <a:defRPr sz="2200" kern="1200">
          <a:solidFill>
            <a:schemeClr val="tx1"/>
          </a:solidFill>
          <a:latin typeface="+mn-lt"/>
          <a:ea typeface="+mn-ea"/>
          <a:cs typeface="+mn-cs"/>
        </a:defRPr>
      </a:lvl2pPr>
      <a:lvl3pPr marL="1047774" indent="-209555" algn="l" defTabSz="838219" rtl="0" eaLnBrk="1" latinLnBrk="0" hangingPunct="1">
        <a:lnSpc>
          <a:spcPct val="90000"/>
        </a:lnSpc>
        <a:spcBef>
          <a:spcPts val="458"/>
        </a:spcBef>
        <a:buFont typeface="Arial" panose="020B0604020202020204" pitchFamily="34" charset="0"/>
        <a:buChar char="•"/>
        <a:defRPr sz="1800" kern="1200">
          <a:solidFill>
            <a:schemeClr val="tx1"/>
          </a:solidFill>
          <a:latin typeface="+mn-lt"/>
          <a:ea typeface="+mn-ea"/>
          <a:cs typeface="+mn-cs"/>
        </a:defRPr>
      </a:lvl3pPr>
      <a:lvl4pPr marL="1466883" indent="-209555" algn="l" defTabSz="838219" rtl="0" eaLnBrk="1" latinLnBrk="0" hangingPunct="1">
        <a:lnSpc>
          <a:spcPct val="90000"/>
        </a:lnSpc>
        <a:spcBef>
          <a:spcPts val="458"/>
        </a:spcBef>
        <a:buFont typeface="Arial" panose="020B0604020202020204" pitchFamily="34" charset="0"/>
        <a:buChar char="•"/>
        <a:defRPr sz="1700" kern="1200">
          <a:solidFill>
            <a:schemeClr val="tx1"/>
          </a:solidFill>
          <a:latin typeface="+mn-lt"/>
          <a:ea typeface="+mn-ea"/>
          <a:cs typeface="+mn-cs"/>
        </a:defRPr>
      </a:lvl4pPr>
      <a:lvl5pPr marL="1885993" indent="-209555" algn="l" defTabSz="838219" rtl="0" eaLnBrk="1" latinLnBrk="0" hangingPunct="1">
        <a:lnSpc>
          <a:spcPct val="90000"/>
        </a:lnSpc>
        <a:spcBef>
          <a:spcPts val="458"/>
        </a:spcBef>
        <a:buFont typeface="Arial" panose="020B0604020202020204" pitchFamily="34" charset="0"/>
        <a:buChar char="•"/>
        <a:defRPr sz="1700" kern="1200">
          <a:solidFill>
            <a:schemeClr val="tx1"/>
          </a:solidFill>
          <a:latin typeface="+mn-lt"/>
          <a:ea typeface="+mn-ea"/>
          <a:cs typeface="+mn-cs"/>
        </a:defRPr>
      </a:lvl5pPr>
      <a:lvl6pPr marL="2305103" indent="-209555" algn="l" defTabSz="838219" rtl="0" eaLnBrk="1" latinLnBrk="0" hangingPunct="1">
        <a:lnSpc>
          <a:spcPct val="90000"/>
        </a:lnSpc>
        <a:spcBef>
          <a:spcPts val="458"/>
        </a:spcBef>
        <a:buFont typeface="Arial" panose="020B0604020202020204" pitchFamily="34" charset="0"/>
        <a:buChar char="•"/>
        <a:defRPr sz="1700" kern="1200">
          <a:solidFill>
            <a:schemeClr val="tx1"/>
          </a:solidFill>
          <a:latin typeface="+mn-lt"/>
          <a:ea typeface="+mn-ea"/>
          <a:cs typeface="+mn-cs"/>
        </a:defRPr>
      </a:lvl6pPr>
      <a:lvl7pPr marL="2724212" indent="-209555" algn="l" defTabSz="838219" rtl="0" eaLnBrk="1" latinLnBrk="0" hangingPunct="1">
        <a:lnSpc>
          <a:spcPct val="90000"/>
        </a:lnSpc>
        <a:spcBef>
          <a:spcPts val="458"/>
        </a:spcBef>
        <a:buFont typeface="Arial" panose="020B0604020202020204" pitchFamily="34" charset="0"/>
        <a:buChar char="•"/>
        <a:defRPr sz="1700" kern="1200">
          <a:solidFill>
            <a:schemeClr val="tx1"/>
          </a:solidFill>
          <a:latin typeface="+mn-lt"/>
          <a:ea typeface="+mn-ea"/>
          <a:cs typeface="+mn-cs"/>
        </a:defRPr>
      </a:lvl7pPr>
      <a:lvl8pPr marL="3143321" indent="-209555" algn="l" defTabSz="838219" rtl="0" eaLnBrk="1" latinLnBrk="0" hangingPunct="1">
        <a:lnSpc>
          <a:spcPct val="90000"/>
        </a:lnSpc>
        <a:spcBef>
          <a:spcPts val="458"/>
        </a:spcBef>
        <a:buFont typeface="Arial" panose="020B0604020202020204" pitchFamily="34" charset="0"/>
        <a:buChar char="•"/>
        <a:defRPr sz="1700" kern="1200">
          <a:solidFill>
            <a:schemeClr val="tx1"/>
          </a:solidFill>
          <a:latin typeface="+mn-lt"/>
          <a:ea typeface="+mn-ea"/>
          <a:cs typeface="+mn-cs"/>
        </a:defRPr>
      </a:lvl8pPr>
      <a:lvl9pPr marL="3562431" indent="-209555" algn="l" defTabSz="838219" rtl="0" eaLnBrk="1" latinLnBrk="0" hangingPunct="1">
        <a:lnSpc>
          <a:spcPct val="90000"/>
        </a:lnSpc>
        <a:spcBef>
          <a:spcPts val="458"/>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838219" rtl="0" eaLnBrk="1" latinLnBrk="0" hangingPunct="1">
        <a:defRPr sz="1700" kern="1200">
          <a:solidFill>
            <a:schemeClr val="tx1"/>
          </a:solidFill>
          <a:latin typeface="+mn-lt"/>
          <a:ea typeface="+mn-ea"/>
          <a:cs typeface="+mn-cs"/>
        </a:defRPr>
      </a:lvl1pPr>
      <a:lvl2pPr marL="419109" algn="l" defTabSz="838219" rtl="0" eaLnBrk="1" latinLnBrk="0" hangingPunct="1">
        <a:defRPr sz="1700" kern="1200">
          <a:solidFill>
            <a:schemeClr val="tx1"/>
          </a:solidFill>
          <a:latin typeface="+mn-lt"/>
          <a:ea typeface="+mn-ea"/>
          <a:cs typeface="+mn-cs"/>
        </a:defRPr>
      </a:lvl2pPr>
      <a:lvl3pPr marL="838219" algn="l" defTabSz="838219" rtl="0" eaLnBrk="1" latinLnBrk="0" hangingPunct="1">
        <a:defRPr sz="1700" kern="1200">
          <a:solidFill>
            <a:schemeClr val="tx1"/>
          </a:solidFill>
          <a:latin typeface="+mn-lt"/>
          <a:ea typeface="+mn-ea"/>
          <a:cs typeface="+mn-cs"/>
        </a:defRPr>
      </a:lvl3pPr>
      <a:lvl4pPr marL="1257329" algn="l" defTabSz="838219" rtl="0" eaLnBrk="1" latinLnBrk="0" hangingPunct="1">
        <a:defRPr sz="1700" kern="1200">
          <a:solidFill>
            <a:schemeClr val="tx1"/>
          </a:solidFill>
          <a:latin typeface="+mn-lt"/>
          <a:ea typeface="+mn-ea"/>
          <a:cs typeface="+mn-cs"/>
        </a:defRPr>
      </a:lvl4pPr>
      <a:lvl5pPr marL="1676438" algn="l" defTabSz="838219" rtl="0" eaLnBrk="1" latinLnBrk="0" hangingPunct="1">
        <a:defRPr sz="1700" kern="1200">
          <a:solidFill>
            <a:schemeClr val="tx1"/>
          </a:solidFill>
          <a:latin typeface="+mn-lt"/>
          <a:ea typeface="+mn-ea"/>
          <a:cs typeface="+mn-cs"/>
        </a:defRPr>
      </a:lvl5pPr>
      <a:lvl6pPr marL="2095548" algn="l" defTabSz="838219" rtl="0" eaLnBrk="1" latinLnBrk="0" hangingPunct="1">
        <a:defRPr sz="1700" kern="1200">
          <a:solidFill>
            <a:schemeClr val="tx1"/>
          </a:solidFill>
          <a:latin typeface="+mn-lt"/>
          <a:ea typeface="+mn-ea"/>
          <a:cs typeface="+mn-cs"/>
        </a:defRPr>
      </a:lvl6pPr>
      <a:lvl7pPr marL="2514657" algn="l" defTabSz="838219" rtl="0" eaLnBrk="1" latinLnBrk="0" hangingPunct="1">
        <a:defRPr sz="1700" kern="1200">
          <a:solidFill>
            <a:schemeClr val="tx1"/>
          </a:solidFill>
          <a:latin typeface="+mn-lt"/>
          <a:ea typeface="+mn-ea"/>
          <a:cs typeface="+mn-cs"/>
        </a:defRPr>
      </a:lvl7pPr>
      <a:lvl8pPr marL="2933767" algn="l" defTabSz="838219" rtl="0" eaLnBrk="1" latinLnBrk="0" hangingPunct="1">
        <a:defRPr sz="1700" kern="1200">
          <a:solidFill>
            <a:schemeClr val="tx1"/>
          </a:solidFill>
          <a:latin typeface="+mn-lt"/>
          <a:ea typeface="+mn-ea"/>
          <a:cs typeface="+mn-cs"/>
        </a:defRPr>
      </a:lvl8pPr>
      <a:lvl9pPr marL="3352876" algn="l" defTabSz="838219"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image" Target="../media/image7.png"/><Relationship Id="rId2" Type="http://schemas.openxmlformats.org/officeDocument/2006/relationships/slide" Target="slide10.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slide" Target="slide9.xml"/><Relationship Id="rId4" Type="http://schemas.openxmlformats.org/officeDocument/2006/relationships/slide" Target="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icas.org/ICAS_ARCHIVE/ICAS2010/PAPERS/529.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1"/>
          <p:cNvSpPr>
            <a:spLocks noGrp="1" noChangeArrowheads="1"/>
          </p:cNvSpPr>
          <p:nvPr>
            <p:ph type="ctrTitle"/>
          </p:nvPr>
        </p:nvSpPr>
        <p:spPr>
          <a:xfrm>
            <a:off x="1" y="111126"/>
            <a:ext cx="5534025" cy="2251075"/>
          </a:xfrm>
        </p:spPr>
        <p:txBody>
          <a:bodyPr/>
          <a:lstStyle/>
          <a:p>
            <a:pPr eaLnBrk="1" hangingPunct="1"/>
            <a:r>
              <a:rPr lang="en-US" sz="2800" dirty="0"/>
              <a:t>Office of Environment and Energy’s (AEE) </a:t>
            </a:r>
            <a:br>
              <a:rPr lang="en-US" sz="2800" dirty="0"/>
            </a:br>
            <a:r>
              <a:rPr lang="en-US" sz="2800" dirty="0"/>
              <a:t>Air Traffic Management Modernization / Operations Research Program Update</a:t>
            </a:r>
          </a:p>
        </p:txBody>
      </p:sp>
      <p:sp>
        <p:nvSpPr>
          <p:cNvPr id="6" name="Text Box 1051"/>
          <p:cNvSpPr txBox="1">
            <a:spLocks noChangeArrowheads="1"/>
          </p:cNvSpPr>
          <p:nvPr/>
        </p:nvSpPr>
        <p:spPr bwMode="auto">
          <a:xfrm>
            <a:off x="76200" y="4800600"/>
            <a:ext cx="1828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defRPr/>
            </a:pPr>
            <a:r>
              <a:rPr lang="en-US" sz="1600" dirty="0">
                <a:solidFill>
                  <a:srgbClr val="1D2F68"/>
                </a:solidFill>
                <a:cs typeface="Arial" charset="0"/>
              </a:rPr>
              <a:t>Presented to:</a:t>
            </a:r>
          </a:p>
          <a:p>
            <a:pPr>
              <a:spcBef>
                <a:spcPct val="50000"/>
              </a:spcBef>
              <a:defRPr/>
            </a:pPr>
            <a:r>
              <a:rPr lang="en-US" sz="1600" dirty="0">
                <a:solidFill>
                  <a:srgbClr val="1D2F68"/>
                </a:solidFill>
                <a:cs typeface="Arial" charset="0"/>
              </a:rPr>
              <a:t>By:</a:t>
            </a:r>
          </a:p>
          <a:p>
            <a:pPr>
              <a:spcBef>
                <a:spcPct val="50000"/>
              </a:spcBef>
              <a:defRPr/>
            </a:pPr>
            <a:r>
              <a:rPr lang="en-US" sz="1600" dirty="0">
                <a:solidFill>
                  <a:srgbClr val="1D2F68"/>
                </a:solidFill>
                <a:cs typeface="Arial" charset="0"/>
              </a:rPr>
              <a:t>Date:</a:t>
            </a:r>
          </a:p>
        </p:txBody>
      </p:sp>
      <p:sp>
        <p:nvSpPr>
          <p:cNvPr id="7" name="Text Box 1051"/>
          <p:cNvSpPr txBox="1">
            <a:spLocks noChangeArrowheads="1"/>
          </p:cNvSpPr>
          <p:nvPr/>
        </p:nvSpPr>
        <p:spPr bwMode="auto">
          <a:xfrm>
            <a:off x="1524001" y="4800600"/>
            <a:ext cx="585946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defRPr/>
            </a:pPr>
            <a:r>
              <a:rPr lang="en-US" sz="1600" dirty="0">
                <a:solidFill>
                  <a:srgbClr val="1D2F68"/>
                </a:solidFill>
                <a:cs typeface="Arial" charset="0"/>
              </a:rPr>
              <a:t>REDAC E&amp;E Subcommittee</a:t>
            </a:r>
          </a:p>
          <a:p>
            <a:pPr>
              <a:spcBef>
                <a:spcPct val="50000"/>
              </a:spcBef>
              <a:defRPr/>
            </a:pPr>
            <a:r>
              <a:rPr lang="en-US" sz="1600" dirty="0">
                <a:solidFill>
                  <a:srgbClr val="1D2F68"/>
                </a:solidFill>
                <a:cs typeface="Arial" charset="0"/>
              </a:rPr>
              <a:t>Julie Marks and Stephen Merlin (AEE-400)</a:t>
            </a:r>
          </a:p>
          <a:p>
            <a:pPr>
              <a:spcBef>
                <a:spcPct val="50000"/>
              </a:spcBef>
              <a:defRPr/>
            </a:pPr>
            <a:r>
              <a:rPr lang="en-US" sz="1600" dirty="0" smtClean="0">
                <a:solidFill>
                  <a:srgbClr val="1D2F68"/>
                </a:solidFill>
                <a:cs typeface="Arial" charset="0"/>
              </a:rPr>
              <a:t>April 5, </a:t>
            </a:r>
            <a:r>
              <a:rPr lang="en-US" sz="1600" dirty="0">
                <a:solidFill>
                  <a:srgbClr val="1D2F68"/>
                </a:solidFill>
                <a:cs typeface="Arial" charset="0"/>
              </a:rPr>
              <a:t>2016</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457200"/>
            <a:ext cx="8472488" cy="609600"/>
          </a:xfrm>
        </p:spPr>
        <p:txBody>
          <a:bodyPr/>
          <a:lstStyle/>
          <a:p>
            <a:r>
              <a:rPr lang="en-US" altLang="en-US" sz="2800" dirty="0"/>
              <a:t>Cruise Altitude and Speed Optimization (CASO)</a:t>
            </a:r>
            <a:br>
              <a:rPr lang="en-US" altLang="en-US" sz="2800" dirty="0"/>
            </a:br>
            <a:endParaRPr lang="en-US" sz="2800" dirty="0"/>
          </a:p>
        </p:txBody>
      </p:sp>
      <p:sp>
        <p:nvSpPr>
          <p:cNvPr id="3" name="Slide Number Placeholder 2"/>
          <p:cNvSpPr>
            <a:spLocks noGrp="1"/>
          </p:cNvSpPr>
          <p:nvPr>
            <p:ph type="sldNum" sz="quarter" idx="12"/>
          </p:nvPr>
        </p:nvSpPr>
        <p:spPr/>
        <p:txBody>
          <a:bodyPr/>
          <a:lstStyle/>
          <a:p>
            <a:pPr>
              <a:defRPr/>
            </a:pPr>
            <a:fld id="{C063013B-DE75-46FE-B371-44577BCC2883}" type="slidenum">
              <a:rPr lang="en-US" smtClean="0"/>
              <a:pPr>
                <a:defRPr/>
              </a:pPr>
              <a:t>10</a:t>
            </a:fld>
            <a:endParaRPr lang="en-US" dirty="0"/>
          </a:p>
        </p:txBody>
      </p:sp>
      <p:sp>
        <p:nvSpPr>
          <p:cNvPr id="10" name="TextBox 9"/>
          <p:cNvSpPr txBox="1"/>
          <p:nvPr/>
        </p:nvSpPr>
        <p:spPr>
          <a:xfrm>
            <a:off x="6063341" y="1466976"/>
            <a:ext cx="2260042" cy="523220"/>
          </a:xfrm>
          <a:prstGeom prst="rect">
            <a:avLst/>
          </a:prstGeom>
          <a:noFill/>
        </p:spPr>
        <p:txBody>
          <a:bodyPr wrap="none" rtlCol="0">
            <a:spAutoFit/>
          </a:bodyPr>
          <a:lstStyle/>
          <a:p>
            <a:pPr algn="ctr"/>
            <a:r>
              <a:rPr lang="en-US" sz="1400" b="1" dirty="0"/>
              <a:t>Typical Narrow Body Jet</a:t>
            </a:r>
          </a:p>
          <a:p>
            <a:pPr algn="ctr"/>
            <a:r>
              <a:rPr lang="en-US" sz="1400" b="1" dirty="0"/>
              <a:t>Efficiency Contours</a:t>
            </a:r>
          </a:p>
        </p:txBody>
      </p:sp>
      <p:pic>
        <p:nvPicPr>
          <p:cNvPr id="11" name="Picture 10" descr="B738_SGR_Contours.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94601" y="2108200"/>
            <a:ext cx="3975532" cy="3251200"/>
          </a:xfrm>
          <a:prstGeom prst="rect">
            <a:avLst/>
          </a:prstGeom>
        </p:spPr>
      </p:pic>
      <p:sp>
        <p:nvSpPr>
          <p:cNvPr id="12" name="Rectangle 11"/>
          <p:cNvSpPr/>
          <p:nvPr/>
        </p:nvSpPr>
        <p:spPr bwMode="auto">
          <a:xfrm>
            <a:off x="6891866" y="2552700"/>
            <a:ext cx="1579033" cy="1104900"/>
          </a:xfrm>
          <a:prstGeom prst="rect">
            <a:avLst/>
          </a:prstGeom>
          <a:solidFill>
            <a:schemeClr val="bg1">
              <a:alpha val="75000"/>
            </a:schemeClr>
          </a:solidFill>
          <a:ln w="38100" cap="flat" cmpd="sng" algn="ctr">
            <a:solidFill>
              <a:srgbClr val="FF0000"/>
            </a:solidFill>
            <a:prstDash val="sysDot"/>
            <a:round/>
            <a:headEnd type="none" w="med" len="med"/>
            <a:tailEnd type="none" w="med" len="med"/>
          </a:ln>
          <a:effectLst/>
        </p:spPr>
        <p:txBody>
          <a:bodyPr vert="horz" wrap="square" lIns="90487" tIns="44450" rIns="90487" bIns="4445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
                <a:srgbClr val="000099"/>
              </a:buClr>
              <a:buSzTx/>
              <a:buFont typeface="Zapf Dingbats" pitchFamily="-112" charset="2"/>
              <a:buNone/>
              <a:tabLst/>
            </a:pPr>
            <a:r>
              <a:rPr kumimoji="0" lang="en-US" sz="1400" b="1" i="0" u="none" strike="noStrike" cap="none" normalizeH="0" baseline="0" dirty="0">
                <a:ln>
                  <a:noFill/>
                </a:ln>
                <a:solidFill>
                  <a:srgbClr val="FF0000"/>
                </a:solidFill>
                <a:effectLst/>
                <a:latin typeface="Arial" pitchFamily="-112" charset="0"/>
              </a:rPr>
              <a:t>Typical Operating Regime</a:t>
            </a:r>
          </a:p>
          <a:p>
            <a:pPr marL="0" marR="0" indent="0" algn="ctr" defTabSz="914400" rtl="0" eaLnBrk="0" fontAlgn="base" latinLnBrk="0" hangingPunct="0">
              <a:lnSpc>
                <a:spcPct val="90000"/>
              </a:lnSpc>
              <a:spcBef>
                <a:spcPct val="0"/>
              </a:spcBef>
              <a:spcAft>
                <a:spcPct val="0"/>
              </a:spcAft>
              <a:buClr>
                <a:srgbClr val="000099"/>
              </a:buClr>
              <a:buSzTx/>
              <a:buFont typeface="Zapf Dingbats" pitchFamily="-112" charset="2"/>
              <a:buNone/>
              <a:tabLst/>
            </a:pPr>
            <a:r>
              <a:rPr lang="en-US" sz="1400" b="1" dirty="0">
                <a:solidFill>
                  <a:srgbClr val="FF0000"/>
                </a:solidFill>
                <a:latin typeface="Arial" pitchFamily="-112" charset="0"/>
              </a:rPr>
              <a:t>(fast, </a:t>
            </a:r>
            <a:br>
              <a:rPr lang="en-US" sz="1400" b="1" dirty="0">
                <a:solidFill>
                  <a:srgbClr val="FF0000"/>
                </a:solidFill>
                <a:latin typeface="Arial" pitchFamily="-112" charset="0"/>
              </a:rPr>
            </a:br>
            <a:r>
              <a:rPr lang="en-US" sz="1400" b="1" dirty="0">
                <a:solidFill>
                  <a:srgbClr val="FF0000"/>
                </a:solidFill>
                <a:latin typeface="Arial" pitchFamily="-112" charset="0"/>
              </a:rPr>
              <a:t>off-optimal alt)</a:t>
            </a:r>
            <a:endParaRPr kumimoji="0" lang="en-CA" sz="1400" b="1" i="0" u="none" strike="noStrike" cap="none" normalizeH="0" baseline="0" dirty="0">
              <a:ln>
                <a:noFill/>
              </a:ln>
              <a:solidFill>
                <a:srgbClr val="FF0000"/>
              </a:solidFill>
              <a:effectLst/>
              <a:latin typeface="Arial" pitchFamily="-112" charset="0"/>
            </a:endParaRPr>
          </a:p>
        </p:txBody>
      </p:sp>
      <p:cxnSp>
        <p:nvCxnSpPr>
          <p:cNvPr id="13" name="Straight Arrow Connector 12"/>
          <p:cNvCxnSpPr/>
          <p:nvPr/>
        </p:nvCxnSpPr>
        <p:spPr bwMode="auto">
          <a:xfrm flipV="1">
            <a:off x="6477000" y="3060700"/>
            <a:ext cx="257440" cy="179462"/>
          </a:xfrm>
          <a:prstGeom prst="straightConnector1">
            <a:avLst/>
          </a:prstGeom>
          <a:noFill/>
          <a:ln w="38100" cap="flat" cmpd="sng" algn="ctr">
            <a:solidFill>
              <a:schemeClr val="tx1"/>
            </a:solidFill>
            <a:prstDash val="solid"/>
            <a:round/>
            <a:headEnd type="none" w="med" len="med"/>
            <a:tailEnd type="arrow"/>
          </a:ln>
          <a:effectLst/>
        </p:spPr>
      </p:cxnSp>
      <p:sp>
        <p:nvSpPr>
          <p:cNvPr id="14" name="Rectangle 3"/>
          <p:cNvSpPr txBox="1">
            <a:spLocks noChangeArrowheads="1"/>
          </p:cNvSpPr>
          <p:nvPr/>
        </p:nvSpPr>
        <p:spPr bwMode="auto">
          <a:xfrm>
            <a:off x="21408" y="990600"/>
            <a:ext cx="4962855" cy="50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7" tIns="44450" rIns="90487" bIns="44450" numCol="1" anchor="t" anchorCtr="0" compatLnSpc="1">
            <a:prstTxWarp prst="textNoShape">
              <a:avLst/>
            </a:prstTxWarp>
          </a:bodyPr>
          <a:lstStyle>
            <a:lvl1pPr marL="457200" indent="-457200" algn="l" rtl="0" eaLnBrk="0" fontAlgn="base" hangingPunct="0">
              <a:spcBef>
                <a:spcPct val="50000"/>
              </a:spcBef>
              <a:spcAft>
                <a:spcPct val="0"/>
              </a:spcAft>
              <a:buClr>
                <a:schemeClr val="tx1"/>
              </a:buClr>
              <a:buSzPct val="100000"/>
              <a:buFont typeface="Arial" pitchFamily="34" charset="0"/>
              <a:buChar char="•"/>
              <a:defRPr sz="2000" b="1">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5000"/>
              </a:spcBef>
              <a:spcAft>
                <a:spcPct val="0"/>
              </a:spcAft>
              <a:buClr>
                <a:schemeClr val="tx1"/>
              </a:buClr>
              <a:buFont typeface="Arial" pitchFamily="34" charset="0"/>
              <a:buChar char="−"/>
              <a:defRPr sz="2000">
                <a:solidFill>
                  <a:schemeClr val="tx1"/>
                </a:solidFill>
                <a:latin typeface="+mn-lt"/>
                <a:ea typeface="ＭＳ Ｐゴシック" pitchFamily="-112" charset="-128"/>
              </a:defRPr>
            </a:lvl2pPr>
            <a:lvl3pPr marL="1143000" indent="-228600" algn="l" rtl="0" eaLnBrk="0" fontAlgn="base" hangingPunct="0">
              <a:lnSpc>
                <a:spcPct val="120000"/>
              </a:lnSpc>
              <a:spcBef>
                <a:spcPct val="0"/>
              </a:spcBef>
              <a:spcAft>
                <a:spcPct val="0"/>
              </a:spcAft>
              <a:buClr>
                <a:schemeClr val="tx1"/>
              </a:buClr>
              <a:buSzPct val="75000"/>
              <a:buFont typeface="Wingdings" pitchFamily="2" charset="2"/>
              <a:buChar char="§"/>
              <a:defRPr sz="1800">
                <a:solidFill>
                  <a:schemeClr val="tx1"/>
                </a:solidFill>
                <a:latin typeface="+mn-lt"/>
                <a:ea typeface="ＭＳ Ｐゴシック" pitchFamily="-112" charset="-128"/>
              </a:defRPr>
            </a:lvl3pPr>
            <a:lvl4pPr marL="1600200" indent="-228600" algn="l" rtl="0" eaLnBrk="0" fontAlgn="base" hangingPunct="0">
              <a:lnSpc>
                <a:spcPct val="130000"/>
              </a:lnSpc>
              <a:spcBef>
                <a:spcPct val="0"/>
              </a:spcBef>
              <a:spcAft>
                <a:spcPct val="0"/>
              </a:spcAft>
              <a:buClr>
                <a:schemeClr val="tx1"/>
              </a:buClr>
              <a:buFont typeface="Wingdings" charset="0"/>
              <a:buChar char="§"/>
              <a:defRPr sz="1600">
                <a:solidFill>
                  <a:schemeClr val="tx1"/>
                </a:solidFill>
                <a:latin typeface="+mn-lt"/>
                <a:ea typeface="ＭＳ Ｐゴシック" pitchFamily="-112" charset="-128"/>
              </a:defRPr>
            </a:lvl4pPr>
            <a:lvl5pPr marL="2057400" indent="-228600" algn="l" rtl="0" eaLnBrk="0" fontAlgn="base" hangingPunct="0">
              <a:spcBef>
                <a:spcPct val="0"/>
              </a:spcBef>
              <a:spcAft>
                <a:spcPct val="0"/>
              </a:spcAft>
              <a:buClr>
                <a:schemeClr val="tx1"/>
              </a:buClr>
              <a:buFont typeface="Helvetica" charset="0"/>
              <a:buChar char="–"/>
              <a:defRPr sz="1600">
                <a:solidFill>
                  <a:schemeClr val="tx1"/>
                </a:solidFill>
                <a:latin typeface="+mn-lt"/>
                <a:ea typeface="ＭＳ Ｐゴシック" pitchFamily="-112" charset="-128"/>
              </a:defRPr>
            </a:lvl5pPr>
            <a:lvl6pPr marL="2514600" indent="-228600" algn="l" rtl="0" eaLnBrk="1" fontAlgn="base" hangingPunct="1">
              <a:spcBef>
                <a:spcPct val="0"/>
              </a:spcBef>
              <a:spcAft>
                <a:spcPct val="0"/>
              </a:spcAft>
              <a:buClr>
                <a:schemeClr val="tx1"/>
              </a:buClr>
              <a:buFont typeface="Helvetica" pitchFamily="-112" charset="0"/>
              <a:buChar char="–"/>
              <a:defRPr>
                <a:solidFill>
                  <a:schemeClr val="tx1"/>
                </a:solidFill>
                <a:latin typeface="+mn-lt"/>
                <a:ea typeface="ＭＳ Ｐゴシック" pitchFamily="-112" charset="-128"/>
              </a:defRPr>
            </a:lvl6pPr>
            <a:lvl7pPr marL="2971800" indent="-228600" algn="l" rtl="0" eaLnBrk="1" fontAlgn="base" hangingPunct="1">
              <a:spcBef>
                <a:spcPct val="0"/>
              </a:spcBef>
              <a:spcAft>
                <a:spcPct val="0"/>
              </a:spcAft>
              <a:buClr>
                <a:schemeClr val="tx1"/>
              </a:buClr>
              <a:buFont typeface="Helvetica" pitchFamily="-112" charset="0"/>
              <a:buChar char="–"/>
              <a:defRPr>
                <a:solidFill>
                  <a:schemeClr val="tx1"/>
                </a:solidFill>
                <a:latin typeface="+mn-lt"/>
                <a:ea typeface="ＭＳ Ｐゴシック" pitchFamily="-112" charset="-128"/>
              </a:defRPr>
            </a:lvl7pPr>
            <a:lvl8pPr marL="3429000" indent="-228600" algn="l" rtl="0" eaLnBrk="1" fontAlgn="base" hangingPunct="1">
              <a:spcBef>
                <a:spcPct val="0"/>
              </a:spcBef>
              <a:spcAft>
                <a:spcPct val="0"/>
              </a:spcAft>
              <a:buClr>
                <a:schemeClr val="tx1"/>
              </a:buClr>
              <a:buFont typeface="Helvetica" pitchFamily="-112" charset="0"/>
              <a:buChar char="–"/>
              <a:defRPr>
                <a:solidFill>
                  <a:schemeClr val="tx1"/>
                </a:solidFill>
                <a:latin typeface="+mn-lt"/>
                <a:ea typeface="ＭＳ Ｐゴシック" pitchFamily="-112" charset="-128"/>
              </a:defRPr>
            </a:lvl8pPr>
            <a:lvl9pPr marL="3886200" indent="-228600" algn="l" rtl="0" eaLnBrk="1" fontAlgn="base" hangingPunct="1">
              <a:spcBef>
                <a:spcPct val="0"/>
              </a:spcBef>
              <a:spcAft>
                <a:spcPct val="0"/>
              </a:spcAft>
              <a:buClr>
                <a:schemeClr val="tx1"/>
              </a:buClr>
              <a:buFont typeface="Helvetica" pitchFamily="-112" charset="0"/>
              <a:buChar char="–"/>
              <a:defRPr>
                <a:solidFill>
                  <a:schemeClr val="tx1"/>
                </a:solidFill>
                <a:latin typeface="+mn-lt"/>
                <a:ea typeface="ＭＳ Ｐゴシック" pitchFamily="-112" charset="-128"/>
              </a:defRPr>
            </a:lvl9pPr>
          </a:lstStyle>
          <a:p>
            <a:pPr marL="458788" indent="-236538"/>
            <a:r>
              <a:rPr lang="en-US" sz="1800" kern="0" dirty="0">
                <a:ea typeface="ＭＳ Ｐゴシック" charset="-128"/>
              </a:rPr>
              <a:t>Fuel burn reduction with current schedule and fleet benefits airlines, passengers, and communities</a:t>
            </a:r>
          </a:p>
          <a:p>
            <a:pPr marL="744538" lvl="1" indent="-236538"/>
            <a:r>
              <a:rPr lang="en-US" sz="1800" kern="0" dirty="0">
                <a:ea typeface="ＭＳ Ｐゴシック" charset="-128"/>
              </a:rPr>
              <a:t>Airline economics</a:t>
            </a:r>
          </a:p>
          <a:p>
            <a:pPr marL="744538" lvl="1" indent="-236538"/>
            <a:r>
              <a:rPr lang="en-US" sz="1800" kern="0" dirty="0">
                <a:ea typeface="ＭＳ Ｐゴシック" charset="-128"/>
              </a:rPr>
              <a:t>Environmental impact</a:t>
            </a:r>
          </a:p>
          <a:p>
            <a:pPr marL="458788" indent="-236538"/>
            <a:r>
              <a:rPr lang="en-US" sz="1800" kern="0" dirty="0">
                <a:ea typeface="ＭＳ Ｐゴシック" charset="0"/>
                <a:cs typeface="Tahoma" charset="0"/>
              </a:rPr>
              <a:t>Typical cruise speeds/altitudes do not minimize fuel</a:t>
            </a:r>
          </a:p>
          <a:p>
            <a:pPr marL="744538" lvl="1" indent="-236538"/>
            <a:r>
              <a:rPr lang="en-US" sz="1800" kern="0" dirty="0">
                <a:ea typeface="ＭＳ Ｐゴシック" charset="-128"/>
              </a:rPr>
              <a:t>Opportunities in flight planning, dispatch, and cockpit procedures </a:t>
            </a:r>
          </a:p>
          <a:p>
            <a:pPr marL="744538" lvl="1" indent="-236538"/>
            <a:r>
              <a:rPr lang="en-US" sz="1800" kern="0" dirty="0">
                <a:ea typeface="ＭＳ Ｐゴシック" charset="-128"/>
              </a:rPr>
              <a:t>Potential applications in </a:t>
            </a:r>
            <a:r>
              <a:rPr lang="en-US" sz="1800" kern="0" dirty="0" err="1">
                <a:ea typeface="ＭＳ Ｐゴシック" charset="-128"/>
              </a:rPr>
              <a:t>NextGen</a:t>
            </a:r>
            <a:r>
              <a:rPr lang="en-US" sz="1800" kern="0" dirty="0">
                <a:ea typeface="ＭＳ Ｐゴシック" charset="-128"/>
              </a:rPr>
              <a:t> ATM systems and workflows</a:t>
            </a:r>
          </a:p>
          <a:p>
            <a:pPr marL="458788" indent="-236538"/>
            <a:r>
              <a:rPr lang="en-US" sz="1800" kern="0" dirty="0">
                <a:latin typeface="+mj-lt"/>
                <a:ea typeface="ＭＳ Ｐゴシック" charset="-128"/>
              </a:rPr>
              <a:t>Working with airlines to understand operational and business constraints</a:t>
            </a:r>
            <a:endParaRPr lang="en-US" sz="1800" kern="0" dirty="0">
              <a:latin typeface="+mj-lt"/>
            </a:endParaRPr>
          </a:p>
        </p:txBody>
      </p:sp>
    </p:spTree>
    <p:extLst>
      <p:ext uri="{BB962C8B-B14F-4D97-AF65-F5344CB8AC3E}">
        <p14:creationId xmlns:p14="http://schemas.microsoft.com/office/powerpoint/2010/main" val="4105925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CASO: Potential Benefits Analysis</a:t>
            </a:r>
          </a:p>
        </p:txBody>
      </p:sp>
      <p:sp>
        <p:nvSpPr>
          <p:cNvPr id="3" name="Slide Number Placeholder 2"/>
          <p:cNvSpPr>
            <a:spLocks noGrp="1"/>
          </p:cNvSpPr>
          <p:nvPr>
            <p:ph type="sldNum" sz="quarter" idx="12"/>
          </p:nvPr>
        </p:nvSpPr>
        <p:spPr/>
        <p:txBody>
          <a:bodyPr/>
          <a:lstStyle/>
          <a:p>
            <a:pPr>
              <a:defRPr/>
            </a:pPr>
            <a:fld id="{C063013B-DE75-46FE-B371-44577BCC2883}" type="slidenum">
              <a:rPr lang="en-US" smtClean="0"/>
              <a:pPr>
                <a:defRPr/>
              </a:pPr>
              <a:t>11</a:t>
            </a:fld>
            <a:endParaRPr lang="en-US" dirty="0"/>
          </a:p>
        </p:txBody>
      </p:sp>
      <p:pic>
        <p:nvPicPr>
          <p:cNvPr id="7" name="Picture 6" descr="tm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133600"/>
            <a:ext cx="4440357" cy="3352800"/>
          </a:xfrm>
          <a:prstGeom prst="rect">
            <a:avLst/>
          </a:prstGeom>
        </p:spPr>
      </p:pic>
      <p:sp>
        <p:nvSpPr>
          <p:cNvPr id="9" name="TextBox 8"/>
          <p:cNvSpPr txBox="1"/>
          <p:nvPr/>
        </p:nvSpPr>
        <p:spPr>
          <a:xfrm>
            <a:off x="4876800" y="1371600"/>
            <a:ext cx="3775656" cy="738664"/>
          </a:xfrm>
          <a:prstGeom prst="rect">
            <a:avLst/>
          </a:prstGeom>
          <a:noFill/>
        </p:spPr>
        <p:txBody>
          <a:bodyPr wrap="none" rtlCol="0">
            <a:spAutoFit/>
          </a:bodyPr>
          <a:lstStyle/>
          <a:p>
            <a:pPr algn="ctr"/>
            <a:r>
              <a:rPr lang="en-US" sz="1400" b="1" dirty="0"/>
              <a:t>Fuel Burn Reduction Potential from </a:t>
            </a:r>
          </a:p>
          <a:p>
            <a:pPr algn="ctr"/>
            <a:r>
              <a:rPr lang="en-US" sz="1400" b="1" dirty="0"/>
              <a:t>Speed Optimization (US Domestic Flights)</a:t>
            </a:r>
          </a:p>
          <a:p>
            <a:pPr algn="ctr"/>
            <a:r>
              <a:rPr lang="en-US" sz="1400" b="1" dirty="0"/>
              <a:t>2015 Data: 105,000 Flights</a:t>
            </a:r>
          </a:p>
        </p:txBody>
      </p:sp>
      <p:sp>
        <p:nvSpPr>
          <p:cNvPr id="11" name="Rectangle 3"/>
          <p:cNvSpPr txBox="1">
            <a:spLocks noChangeArrowheads="1"/>
          </p:cNvSpPr>
          <p:nvPr/>
        </p:nvSpPr>
        <p:spPr bwMode="auto">
          <a:xfrm>
            <a:off x="1" y="1066800"/>
            <a:ext cx="4648200" cy="50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7" tIns="44450" rIns="90487" bIns="44450" numCol="1" anchor="t" anchorCtr="0" compatLnSpc="1">
            <a:prstTxWarp prst="textNoShape">
              <a:avLst/>
            </a:prstTxWarp>
          </a:bodyPr>
          <a:lstStyle>
            <a:lvl1pPr marL="457200" indent="-457200" algn="l" rtl="0" eaLnBrk="0" fontAlgn="base" hangingPunct="0">
              <a:spcBef>
                <a:spcPct val="50000"/>
              </a:spcBef>
              <a:spcAft>
                <a:spcPct val="0"/>
              </a:spcAft>
              <a:buClr>
                <a:schemeClr val="tx1"/>
              </a:buClr>
              <a:buSzPct val="100000"/>
              <a:buFont typeface="Arial" pitchFamily="34" charset="0"/>
              <a:buChar char="•"/>
              <a:defRPr sz="2000" b="1">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5000"/>
              </a:spcBef>
              <a:spcAft>
                <a:spcPct val="0"/>
              </a:spcAft>
              <a:buClr>
                <a:schemeClr val="tx1"/>
              </a:buClr>
              <a:buFont typeface="Arial" pitchFamily="34" charset="0"/>
              <a:buChar char="−"/>
              <a:defRPr sz="2000">
                <a:solidFill>
                  <a:schemeClr val="tx1"/>
                </a:solidFill>
                <a:latin typeface="+mn-lt"/>
                <a:ea typeface="ＭＳ Ｐゴシック" pitchFamily="-112" charset="-128"/>
              </a:defRPr>
            </a:lvl2pPr>
            <a:lvl3pPr marL="1143000" indent="-228600" algn="l" rtl="0" eaLnBrk="0" fontAlgn="base" hangingPunct="0">
              <a:lnSpc>
                <a:spcPct val="120000"/>
              </a:lnSpc>
              <a:spcBef>
                <a:spcPct val="0"/>
              </a:spcBef>
              <a:spcAft>
                <a:spcPct val="0"/>
              </a:spcAft>
              <a:buClr>
                <a:schemeClr val="tx1"/>
              </a:buClr>
              <a:buSzPct val="75000"/>
              <a:buFont typeface="Wingdings" pitchFamily="2" charset="2"/>
              <a:buChar char="§"/>
              <a:defRPr sz="1800">
                <a:solidFill>
                  <a:schemeClr val="tx1"/>
                </a:solidFill>
                <a:latin typeface="+mn-lt"/>
                <a:ea typeface="ＭＳ Ｐゴシック" pitchFamily="-112" charset="-128"/>
              </a:defRPr>
            </a:lvl3pPr>
            <a:lvl4pPr marL="1600200" indent="-228600" algn="l" rtl="0" eaLnBrk="0" fontAlgn="base" hangingPunct="0">
              <a:lnSpc>
                <a:spcPct val="130000"/>
              </a:lnSpc>
              <a:spcBef>
                <a:spcPct val="0"/>
              </a:spcBef>
              <a:spcAft>
                <a:spcPct val="0"/>
              </a:spcAft>
              <a:buClr>
                <a:schemeClr val="tx1"/>
              </a:buClr>
              <a:buFont typeface="Wingdings" charset="0"/>
              <a:buChar char="§"/>
              <a:defRPr sz="1600">
                <a:solidFill>
                  <a:schemeClr val="tx1"/>
                </a:solidFill>
                <a:latin typeface="+mn-lt"/>
                <a:ea typeface="ＭＳ Ｐゴシック" pitchFamily="-112" charset="-128"/>
              </a:defRPr>
            </a:lvl4pPr>
            <a:lvl5pPr marL="2057400" indent="-228600" algn="l" rtl="0" eaLnBrk="0" fontAlgn="base" hangingPunct="0">
              <a:spcBef>
                <a:spcPct val="0"/>
              </a:spcBef>
              <a:spcAft>
                <a:spcPct val="0"/>
              </a:spcAft>
              <a:buClr>
                <a:schemeClr val="tx1"/>
              </a:buClr>
              <a:buFont typeface="Helvetica" charset="0"/>
              <a:buChar char="–"/>
              <a:defRPr sz="1600">
                <a:solidFill>
                  <a:schemeClr val="tx1"/>
                </a:solidFill>
                <a:latin typeface="+mn-lt"/>
                <a:ea typeface="ＭＳ Ｐゴシック" pitchFamily="-112" charset="-128"/>
              </a:defRPr>
            </a:lvl5pPr>
            <a:lvl6pPr marL="2514600" indent="-228600" algn="l" rtl="0" eaLnBrk="1" fontAlgn="base" hangingPunct="1">
              <a:spcBef>
                <a:spcPct val="0"/>
              </a:spcBef>
              <a:spcAft>
                <a:spcPct val="0"/>
              </a:spcAft>
              <a:buClr>
                <a:schemeClr val="tx1"/>
              </a:buClr>
              <a:buFont typeface="Helvetica" pitchFamily="-112" charset="0"/>
              <a:buChar char="–"/>
              <a:defRPr>
                <a:solidFill>
                  <a:schemeClr val="tx1"/>
                </a:solidFill>
                <a:latin typeface="+mn-lt"/>
                <a:ea typeface="ＭＳ Ｐゴシック" pitchFamily="-112" charset="-128"/>
              </a:defRPr>
            </a:lvl6pPr>
            <a:lvl7pPr marL="2971800" indent="-228600" algn="l" rtl="0" eaLnBrk="1" fontAlgn="base" hangingPunct="1">
              <a:spcBef>
                <a:spcPct val="0"/>
              </a:spcBef>
              <a:spcAft>
                <a:spcPct val="0"/>
              </a:spcAft>
              <a:buClr>
                <a:schemeClr val="tx1"/>
              </a:buClr>
              <a:buFont typeface="Helvetica" pitchFamily="-112" charset="0"/>
              <a:buChar char="–"/>
              <a:defRPr>
                <a:solidFill>
                  <a:schemeClr val="tx1"/>
                </a:solidFill>
                <a:latin typeface="+mn-lt"/>
                <a:ea typeface="ＭＳ Ｐゴシック" pitchFamily="-112" charset="-128"/>
              </a:defRPr>
            </a:lvl7pPr>
            <a:lvl8pPr marL="3429000" indent="-228600" algn="l" rtl="0" eaLnBrk="1" fontAlgn="base" hangingPunct="1">
              <a:spcBef>
                <a:spcPct val="0"/>
              </a:spcBef>
              <a:spcAft>
                <a:spcPct val="0"/>
              </a:spcAft>
              <a:buClr>
                <a:schemeClr val="tx1"/>
              </a:buClr>
              <a:buFont typeface="Helvetica" pitchFamily="-112" charset="0"/>
              <a:buChar char="–"/>
              <a:defRPr>
                <a:solidFill>
                  <a:schemeClr val="tx1"/>
                </a:solidFill>
                <a:latin typeface="+mn-lt"/>
                <a:ea typeface="ＭＳ Ｐゴシック" pitchFamily="-112" charset="-128"/>
              </a:defRPr>
            </a:lvl8pPr>
            <a:lvl9pPr marL="3886200" indent="-228600" algn="l" rtl="0" eaLnBrk="1" fontAlgn="base" hangingPunct="1">
              <a:spcBef>
                <a:spcPct val="0"/>
              </a:spcBef>
              <a:spcAft>
                <a:spcPct val="0"/>
              </a:spcAft>
              <a:buClr>
                <a:schemeClr val="tx1"/>
              </a:buClr>
              <a:buFont typeface="Helvetica" pitchFamily="-112" charset="0"/>
              <a:buChar char="–"/>
              <a:defRPr>
                <a:solidFill>
                  <a:schemeClr val="tx1"/>
                </a:solidFill>
                <a:latin typeface="+mn-lt"/>
                <a:ea typeface="ＭＳ Ｐゴシック" pitchFamily="-112" charset="-128"/>
              </a:defRPr>
            </a:lvl9pPr>
          </a:lstStyle>
          <a:p>
            <a:pPr marL="458788" indent="-236538"/>
            <a:r>
              <a:rPr lang="en-US" sz="1600" kern="0" dirty="0">
                <a:ea typeface="ＭＳ Ｐゴシック" charset="-128"/>
              </a:rPr>
              <a:t>Currently analyzing sample set of 18 representative days from 2015</a:t>
            </a:r>
          </a:p>
          <a:p>
            <a:pPr marL="744538" lvl="1" indent="-236538"/>
            <a:r>
              <a:rPr lang="en-US" sz="1600" kern="0" dirty="0">
                <a:ea typeface="ＭＳ Ｐゴシック" charset="-128"/>
              </a:rPr>
              <a:t>Each flight optimized for speed, altitude, and combined speed/altitude</a:t>
            </a:r>
          </a:p>
          <a:p>
            <a:pPr marL="744538" lvl="1" indent="-236538"/>
            <a:r>
              <a:rPr lang="en-US" sz="1600" kern="0" dirty="0">
                <a:ea typeface="ＭＳ Ｐゴシック" charset="-128"/>
              </a:rPr>
              <a:t>Compared to as-flown baseline</a:t>
            </a:r>
          </a:p>
          <a:p>
            <a:pPr marL="458788" indent="-236538"/>
            <a:r>
              <a:rPr lang="en-US" sz="1600" kern="0" dirty="0">
                <a:ea typeface="ＭＳ Ｐゴシック" charset="-128"/>
              </a:rPr>
              <a:t>Identifying potential high-benefit operations</a:t>
            </a:r>
          </a:p>
          <a:p>
            <a:pPr marL="744538" lvl="1" indent="-236538"/>
            <a:r>
              <a:rPr lang="en-US" sz="1600" kern="0" dirty="0">
                <a:ea typeface="ＭＳ Ｐゴシック" charset="-128"/>
              </a:rPr>
              <a:t>Least-efficient quartile of all flights had 2.70% or greater fuel reduction potential from speed optimization</a:t>
            </a:r>
          </a:p>
          <a:p>
            <a:pPr marL="744538" lvl="1" indent="-236538"/>
            <a:r>
              <a:rPr lang="en-US" sz="1600" kern="0" dirty="0">
                <a:ea typeface="ＭＳ Ｐゴシック" charset="-128"/>
              </a:rPr>
              <a:t>Similar analysis for altitude optimization</a:t>
            </a:r>
          </a:p>
          <a:p>
            <a:pPr marL="458788" indent="-236538"/>
            <a:r>
              <a:rPr lang="en-US" sz="1600" kern="0" dirty="0">
                <a:ea typeface="ＭＳ Ｐゴシック" charset="-128"/>
              </a:rPr>
              <a:t>Working to identify causes, opportunities for improvement</a:t>
            </a:r>
          </a:p>
          <a:p>
            <a:pPr marL="744538" lvl="1" indent="-236538"/>
            <a:r>
              <a:rPr lang="en-US" sz="1600" kern="0" dirty="0">
                <a:ea typeface="ＭＳ Ｐゴシック" charset="-128"/>
              </a:rPr>
              <a:t>Analyzing delay data, flight schedules, and network structures</a:t>
            </a:r>
          </a:p>
          <a:p>
            <a:pPr marL="744538" lvl="1" indent="-236538"/>
            <a:r>
              <a:rPr lang="en-US" sz="1600" kern="0" dirty="0">
                <a:ea typeface="ＭＳ Ｐゴシック" charset="-128"/>
              </a:rPr>
              <a:t>Meeting with airline flight operations and efficiency departments</a:t>
            </a:r>
          </a:p>
          <a:p>
            <a:pPr marL="744538" lvl="1" indent="-236538"/>
            <a:endParaRPr lang="en-US" sz="1600" kern="0" dirty="0">
              <a:ea typeface="ＭＳ Ｐゴシック" charset="-128"/>
            </a:endParaRPr>
          </a:p>
        </p:txBody>
      </p:sp>
      <p:sp>
        <p:nvSpPr>
          <p:cNvPr id="12" name="Rectangle 11"/>
          <p:cNvSpPr/>
          <p:nvPr/>
        </p:nvSpPr>
        <p:spPr bwMode="auto">
          <a:xfrm>
            <a:off x="6223002" y="3530600"/>
            <a:ext cx="2438400" cy="1600200"/>
          </a:xfrm>
          <a:prstGeom prst="rect">
            <a:avLst/>
          </a:prstGeom>
          <a:noFill/>
          <a:ln w="38100" cap="flat" cmpd="sng" algn="ctr">
            <a:solidFill>
              <a:schemeClr val="accent4"/>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13" name="TextBox 12"/>
          <p:cNvSpPr txBox="1"/>
          <p:nvPr/>
        </p:nvSpPr>
        <p:spPr>
          <a:xfrm>
            <a:off x="6248400" y="3657600"/>
            <a:ext cx="2404056" cy="307777"/>
          </a:xfrm>
          <a:prstGeom prst="rect">
            <a:avLst/>
          </a:prstGeom>
          <a:noFill/>
        </p:spPr>
        <p:txBody>
          <a:bodyPr wrap="square" rtlCol="0">
            <a:spAutoFit/>
          </a:bodyPr>
          <a:lstStyle/>
          <a:p>
            <a:pPr algn="ctr"/>
            <a:r>
              <a:rPr lang="en-US" sz="1400" b="1" dirty="0"/>
              <a:t>High-Benefit Operations</a:t>
            </a:r>
          </a:p>
        </p:txBody>
      </p:sp>
    </p:spTree>
    <p:extLst>
      <p:ext uri="{BB962C8B-B14F-4D97-AF65-F5344CB8AC3E}">
        <p14:creationId xmlns:p14="http://schemas.microsoft.com/office/powerpoint/2010/main" val="1252055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CASO: Current Status &amp; Next Steps</a:t>
            </a:r>
          </a:p>
        </p:txBody>
      </p:sp>
      <p:sp>
        <p:nvSpPr>
          <p:cNvPr id="3" name="Slide Number Placeholder 2"/>
          <p:cNvSpPr>
            <a:spLocks noGrp="1"/>
          </p:cNvSpPr>
          <p:nvPr>
            <p:ph type="sldNum" sz="quarter" idx="12"/>
          </p:nvPr>
        </p:nvSpPr>
        <p:spPr/>
        <p:txBody>
          <a:bodyPr/>
          <a:lstStyle/>
          <a:p>
            <a:pPr>
              <a:defRPr/>
            </a:pPr>
            <a:fld id="{C063013B-DE75-46FE-B371-44577BCC2883}" type="slidenum">
              <a:rPr lang="en-US" smtClean="0"/>
              <a:pPr>
                <a:defRPr/>
              </a:pPr>
              <a:t>12</a:t>
            </a:fld>
            <a:endParaRPr lang="en-US" dirty="0"/>
          </a:p>
        </p:txBody>
      </p:sp>
      <p:pic>
        <p:nvPicPr>
          <p:cNvPr id="6" name="Picture 5" descr="CASOToo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0" y="1295400"/>
            <a:ext cx="4527657" cy="3516884"/>
          </a:xfrm>
          <a:prstGeom prst="rect">
            <a:avLst/>
          </a:prstGeom>
        </p:spPr>
      </p:pic>
      <p:sp>
        <p:nvSpPr>
          <p:cNvPr id="8" name="TextBox 7"/>
          <p:cNvSpPr txBox="1"/>
          <p:nvPr/>
        </p:nvSpPr>
        <p:spPr>
          <a:xfrm>
            <a:off x="4495800" y="4800600"/>
            <a:ext cx="3657447" cy="276999"/>
          </a:xfrm>
          <a:prstGeom prst="rect">
            <a:avLst/>
          </a:prstGeom>
          <a:noFill/>
        </p:spPr>
        <p:txBody>
          <a:bodyPr wrap="none" rtlCol="0">
            <a:spAutoFit/>
          </a:bodyPr>
          <a:lstStyle/>
          <a:p>
            <a:r>
              <a:rPr lang="en-US" sz="1200" dirty="0"/>
              <a:t>Mockup of CASO decision support EFB application</a:t>
            </a:r>
          </a:p>
        </p:txBody>
      </p:sp>
      <p:sp>
        <p:nvSpPr>
          <p:cNvPr id="9" name="Rectangle 3"/>
          <p:cNvSpPr txBox="1">
            <a:spLocks noChangeArrowheads="1"/>
          </p:cNvSpPr>
          <p:nvPr/>
        </p:nvSpPr>
        <p:spPr bwMode="auto">
          <a:xfrm>
            <a:off x="76200" y="1066800"/>
            <a:ext cx="4419600" cy="489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7" tIns="44450" rIns="90487" bIns="44450" numCol="1" anchor="t" anchorCtr="0" compatLnSpc="1">
            <a:prstTxWarp prst="textNoShape">
              <a:avLst/>
            </a:prstTxWarp>
          </a:bodyPr>
          <a:lstStyle>
            <a:lvl1pPr marL="457200" indent="-457200" algn="l" rtl="0" eaLnBrk="0" fontAlgn="base" hangingPunct="0">
              <a:spcBef>
                <a:spcPct val="50000"/>
              </a:spcBef>
              <a:spcAft>
                <a:spcPct val="0"/>
              </a:spcAft>
              <a:buClr>
                <a:schemeClr val="tx1"/>
              </a:buClr>
              <a:buSzPct val="100000"/>
              <a:buFont typeface="Arial" pitchFamily="34" charset="0"/>
              <a:buChar char="•"/>
              <a:defRPr sz="2000" b="1">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5000"/>
              </a:spcBef>
              <a:spcAft>
                <a:spcPct val="0"/>
              </a:spcAft>
              <a:buClr>
                <a:schemeClr val="tx1"/>
              </a:buClr>
              <a:buFont typeface="Arial" pitchFamily="34" charset="0"/>
              <a:buChar char="−"/>
              <a:defRPr sz="2000">
                <a:solidFill>
                  <a:schemeClr val="tx1"/>
                </a:solidFill>
                <a:latin typeface="+mn-lt"/>
                <a:ea typeface="ＭＳ Ｐゴシック" pitchFamily="-112" charset="-128"/>
              </a:defRPr>
            </a:lvl2pPr>
            <a:lvl3pPr marL="1143000" indent="-228600" algn="l" rtl="0" eaLnBrk="0" fontAlgn="base" hangingPunct="0">
              <a:lnSpc>
                <a:spcPct val="120000"/>
              </a:lnSpc>
              <a:spcBef>
                <a:spcPct val="0"/>
              </a:spcBef>
              <a:spcAft>
                <a:spcPct val="0"/>
              </a:spcAft>
              <a:buClr>
                <a:schemeClr val="tx1"/>
              </a:buClr>
              <a:buSzPct val="75000"/>
              <a:buFont typeface="Wingdings" pitchFamily="2" charset="2"/>
              <a:buChar char="§"/>
              <a:defRPr sz="1800">
                <a:solidFill>
                  <a:schemeClr val="tx1"/>
                </a:solidFill>
                <a:latin typeface="+mn-lt"/>
                <a:ea typeface="ＭＳ Ｐゴシック" pitchFamily="-112" charset="-128"/>
              </a:defRPr>
            </a:lvl3pPr>
            <a:lvl4pPr marL="1600200" indent="-228600" algn="l" rtl="0" eaLnBrk="0" fontAlgn="base" hangingPunct="0">
              <a:lnSpc>
                <a:spcPct val="130000"/>
              </a:lnSpc>
              <a:spcBef>
                <a:spcPct val="0"/>
              </a:spcBef>
              <a:spcAft>
                <a:spcPct val="0"/>
              </a:spcAft>
              <a:buClr>
                <a:schemeClr val="tx1"/>
              </a:buClr>
              <a:buFont typeface="Wingdings" charset="0"/>
              <a:buChar char="§"/>
              <a:defRPr sz="1600">
                <a:solidFill>
                  <a:schemeClr val="tx1"/>
                </a:solidFill>
                <a:latin typeface="+mn-lt"/>
                <a:ea typeface="ＭＳ Ｐゴシック" pitchFamily="-112" charset="-128"/>
              </a:defRPr>
            </a:lvl4pPr>
            <a:lvl5pPr marL="2057400" indent="-228600" algn="l" rtl="0" eaLnBrk="0" fontAlgn="base" hangingPunct="0">
              <a:spcBef>
                <a:spcPct val="0"/>
              </a:spcBef>
              <a:spcAft>
                <a:spcPct val="0"/>
              </a:spcAft>
              <a:buClr>
                <a:schemeClr val="tx1"/>
              </a:buClr>
              <a:buFont typeface="Helvetica" charset="0"/>
              <a:buChar char="–"/>
              <a:defRPr sz="1600">
                <a:solidFill>
                  <a:schemeClr val="tx1"/>
                </a:solidFill>
                <a:latin typeface="+mn-lt"/>
                <a:ea typeface="ＭＳ Ｐゴシック" pitchFamily="-112" charset="-128"/>
              </a:defRPr>
            </a:lvl5pPr>
            <a:lvl6pPr marL="2514600" indent="-228600" algn="l" rtl="0" eaLnBrk="1" fontAlgn="base" hangingPunct="1">
              <a:spcBef>
                <a:spcPct val="0"/>
              </a:spcBef>
              <a:spcAft>
                <a:spcPct val="0"/>
              </a:spcAft>
              <a:buClr>
                <a:schemeClr val="tx1"/>
              </a:buClr>
              <a:buFont typeface="Helvetica" pitchFamily="-112" charset="0"/>
              <a:buChar char="–"/>
              <a:defRPr>
                <a:solidFill>
                  <a:schemeClr val="tx1"/>
                </a:solidFill>
                <a:latin typeface="+mn-lt"/>
                <a:ea typeface="ＭＳ Ｐゴシック" pitchFamily="-112" charset="-128"/>
              </a:defRPr>
            </a:lvl6pPr>
            <a:lvl7pPr marL="2971800" indent="-228600" algn="l" rtl="0" eaLnBrk="1" fontAlgn="base" hangingPunct="1">
              <a:spcBef>
                <a:spcPct val="0"/>
              </a:spcBef>
              <a:spcAft>
                <a:spcPct val="0"/>
              </a:spcAft>
              <a:buClr>
                <a:schemeClr val="tx1"/>
              </a:buClr>
              <a:buFont typeface="Helvetica" pitchFamily="-112" charset="0"/>
              <a:buChar char="–"/>
              <a:defRPr>
                <a:solidFill>
                  <a:schemeClr val="tx1"/>
                </a:solidFill>
                <a:latin typeface="+mn-lt"/>
                <a:ea typeface="ＭＳ Ｐゴシック" pitchFamily="-112" charset="-128"/>
              </a:defRPr>
            </a:lvl7pPr>
            <a:lvl8pPr marL="3429000" indent="-228600" algn="l" rtl="0" eaLnBrk="1" fontAlgn="base" hangingPunct="1">
              <a:spcBef>
                <a:spcPct val="0"/>
              </a:spcBef>
              <a:spcAft>
                <a:spcPct val="0"/>
              </a:spcAft>
              <a:buClr>
                <a:schemeClr val="tx1"/>
              </a:buClr>
              <a:buFont typeface="Helvetica" pitchFamily="-112" charset="0"/>
              <a:buChar char="–"/>
              <a:defRPr>
                <a:solidFill>
                  <a:schemeClr val="tx1"/>
                </a:solidFill>
                <a:latin typeface="+mn-lt"/>
                <a:ea typeface="ＭＳ Ｐゴシック" pitchFamily="-112" charset="-128"/>
              </a:defRPr>
            </a:lvl8pPr>
            <a:lvl9pPr marL="3886200" indent="-228600" algn="l" rtl="0" eaLnBrk="1" fontAlgn="base" hangingPunct="1">
              <a:spcBef>
                <a:spcPct val="0"/>
              </a:spcBef>
              <a:spcAft>
                <a:spcPct val="0"/>
              </a:spcAft>
              <a:buClr>
                <a:schemeClr val="tx1"/>
              </a:buClr>
              <a:buFont typeface="Helvetica" pitchFamily="-112" charset="0"/>
              <a:buChar char="–"/>
              <a:defRPr>
                <a:solidFill>
                  <a:schemeClr val="tx1"/>
                </a:solidFill>
                <a:latin typeface="+mn-lt"/>
                <a:ea typeface="ＭＳ Ｐゴシック" pitchFamily="-112" charset="-128"/>
              </a:defRPr>
            </a:lvl9pPr>
          </a:lstStyle>
          <a:p>
            <a:pPr marL="458788" indent="-236538"/>
            <a:r>
              <a:rPr lang="en-US" sz="1600" kern="0" dirty="0">
                <a:ea typeface="ＭＳ Ｐゴシック" charset="-128"/>
              </a:rPr>
              <a:t>Completing updated analysis for 2015 operations</a:t>
            </a:r>
          </a:p>
          <a:p>
            <a:pPr marL="458788" indent="-236538"/>
            <a:r>
              <a:rPr lang="en-US" sz="1600" kern="0" dirty="0">
                <a:ea typeface="ＭＳ Ｐゴシック" charset="-128"/>
              </a:rPr>
              <a:t>Evaluating potential operational application through a pilot decision support tool</a:t>
            </a:r>
          </a:p>
          <a:p>
            <a:pPr marL="744538" lvl="1" indent="-236538"/>
            <a:r>
              <a:rPr lang="en-US" sz="1600" kern="0" dirty="0">
                <a:ea typeface="ＭＳ Ｐゴシック" charset="-128"/>
              </a:rPr>
              <a:t>Building mockup Electronic Flight Bag (EFB) application</a:t>
            </a:r>
          </a:p>
          <a:p>
            <a:pPr marL="744538" lvl="1" indent="-236538"/>
            <a:r>
              <a:rPr lang="en-US" sz="1600" kern="0" dirty="0">
                <a:ea typeface="ＭＳ Ｐゴシック" charset="-128"/>
              </a:rPr>
              <a:t>Preliminary phase of developing a web-based human-in-the-loop study to evaluate pilot valuation of CASO information</a:t>
            </a:r>
          </a:p>
          <a:p>
            <a:pPr marL="744538" lvl="1" indent="-236538"/>
            <a:r>
              <a:rPr lang="en-US" sz="1600" kern="0" dirty="0">
                <a:ea typeface="ＭＳ Ｐゴシック" charset="-128"/>
              </a:rPr>
              <a:t>Meeting with NASA about ongoing research on in-cockpit trajectory optimization tools</a:t>
            </a:r>
          </a:p>
          <a:p>
            <a:pPr marL="458788" indent="-236538"/>
            <a:r>
              <a:rPr lang="en-US" sz="1600" kern="0" dirty="0">
                <a:ea typeface="ＭＳ Ｐゴシック" charset="-128"/>
              </a:rPr>
              <a:t>Extending analysis framework to a subsets of oceanic and international operations with available flight track data</a:t>
            </a:r>
          </a:p>
          <a:p>
            <a:pPr marL="744538" lvl="1" indent="-236538"/>
            <a:endParaRPr lang="en-US" sz="1600" kern="0" dirty="0">
              <a:ea typeface="ＭＳ Ｐゴシック" charset="-128"/>
            </a:endParaRPr>
          </a:p>
        </p:txBody>
      </p:sp>
    </p:spTree>
    <p:extLst>
      <p:ext uri="{BB962C8B-B14F-4D97-AF65-F5344CB8AC3E}">
        <p14:creationId xmlns:p14="http://schemas.microsoft.com/office/powerpoint/2010/main" val="3013206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472488" cy="1219200"/>
          </a:xfrm>
        </p:spPr>
        <p:txBody>
          <a:bodyPr>
            <a:normAutofit/>
          </a:bodyPr>
          <a:lstStyle/>
          <a:p>
            <a:pPr algn="ctr"/>
            <a:r>
              <a:rPr lang="en-US" altLang="en-US" sz="3200" dirty="0"/>
              <a:t>Delayed Deceleration Approach (DDA)</a:t>
            </a:r>
            <a:br>
              <a:rPr lang="en-US" altLang="en-US" sz="3200" dirty="0"/>
            </a:br>
            <a:r>
              <a:rPr lang="en-US" altLang="en-US" sz="2800" dirty="0"/>
              <a:t>PARTNER Project 32</a:t>
            </a:r>
            <a:endParaRPr lang="en-US" sz="3200" dirty="0"/>
          </a:p>
        </p:txBody>
      </p:sp>
    </p:spTree>
    <p:extLst>
      <p:ext uri="{BB962C8B-B14F-4D97-AF65-F5344CB8AC3E}">
        <p14:creationId xmlns:p14="http://schemas.microsoft.com/office/powerpoint/2010/main" val="89401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4294967295"/>
          </p:nvPr>
        </p:nvSpPr>
        <p:spPr>
          <a:xfrm>
            <a:off x="235974" y="1034535"/>
            <a:ext cx="5174226" cy="4709176"/>
          </a:xfrm>
          <a:prstGeom prst="rect">
            <a:avLst/>
          </a:prstGeom>
        </p:spPr>
        <p:txBody>
          <a:bodyPr/>
          <a:lstStyle/>
          <a:p>
            <a:r>
              <a:rPr lang="en-US" sz="2000" dirty="0"/>
              <a:t>Keep aircraft “clean” for longer on approach, when appropriate, without impacting terminal area entry or final approach stabilization criteria</a:t>
            </a:r>
          </a:p>
          <a:p>
            <a:pPr lvl="1"/>
            <a:endParaRPr lang="en-US" sz="1600" dirty="0"/>
          </a:p>
          <a:p>
            <a:r>
              <a:rPr lang="en-US" sz="2000" dirty="0"/>
              <a:t>Study objective:</a:t>
            </a:r>
            <a:br>
              <a:rPr lang="en-US" sz="2000" dirty="0"/>
            </a:br>
            <a:r>
              <a:rPr lang="en-US" sz="2000" dirty="0"/>
              <a:t>estimate &amp; enable DDA</a:t>
            </a:r>
            <a:br>
              <a:rPr lang="en-US" sz="2000" dirty="0"/>
            </a:br>
            <a:r>
              <a:rPr lang="en-US" sz="2000" dirty="0"/>
              <a:t>benefits in near-term</a:t>
            </a:r>
            <a:br>
              <a:rPr lang="en-US" sz="2000" dirty="0"/>
            </a:br>
            <a:r>
              <a:rPr lang="en-US" sz="2000" dirty="0"/>
              <a:t>operations</a:t>
            </a:r>
          </a:p>
          <a:p>
            <a:pPr lvl="1"/>
            <a:endParaRPr lang="en-US" sz="1600" dirty="0"/>
          </a:p>
          <a:p>
            <a:r>
              <a:rPr lang="en-US" sz="2000" dirty="0"/>
              <a:t>Prior work demonstrated</a:t>
            </a:r>
            <a:br>
              <a:rPr lang="en-US" sz="2000" dirty="0"/>
            </a:br>
            <a:r>
              <a:rPr lang="en-US" sz="2000" dirty="0"/>
              <a:t>fuel &amp; emissions saving</a:t>
            </a:r>
            <a:br>
              <a:rPr lang="en-US" sz="2000" dirty="0"/>
            </a:br>
            <a:r>
              <a:rPr lang="en-US" sz="2000" dirty="0"/>
              <a:t>potential at range of key airports </a:t>
            </a:r>
          </a:p>
        </p:txBody>
      </p:sp>
      <p:sp>
        <p:nvSpPr>
          <p:cNvPr id="10" name="Title 1"/>
          <p:cNvSpPr txBox="1">
            <a:spLocks/>
          </p:cNvSpPr>
          <p:nvPr/>
        </p:nvSpPr>
        <p:spPr bwMode="auto">
          <a:xfrm>
            <a:off x="428625" y="304800"/>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r>
              <a:rPr lang="en-US" altLang="en-US" sz="2800" dirty="0"/>
              <a:t>Delayed Deceleration Approach (DDA)</a:t>
            </a:r>
            <a:br>
              <a:rPr lang="en-US" altLang="en-US" sz="2800" dirty="0"/>
            </a:br>
            <a:endParaRPr lang="en-US" sz="28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2414" y="697346"/>
            <a:ext cx="4586786" cy="3265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p:nvPr/>
        </p:nvPicPr>
        <p:blipFill>
          <a:blip r:embed="rId4" cstate="print"/>
          <a:srcRect/>
          <a:stretch>
            <a:fillRect/>
          </a:stretch>
        </p:blipFill>
        <p:spPr bwMode="auto">
          <a:xfrm>
            <a:off x="4800600" y="3962401"/>
            <a:ext cx="3886200" cy="1981200"/>
          </a:xfrm>
          <a:prstGeom prst="rect">
            <a:avLst/>
          </a:prstGeom>
          <a:noFill/>
          <a:ln w="9525">
            <a:noFill/>
            <a:miter lim="800000"/>
            <a:headEnd/>
            <a:tailEnd/>
          </a:ln>
        </p:spPr>
      </p:pic>
    </p:spTree>
    <p:extLst>
      <p:ext uri="{BB962C8B-B14F-4D97-AF65-F5344CB8AC3E}">
        <p14:creationId xmlns:p14="http://schemas.microsoft.com/office/powerpoint/2010/main" val="3890416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DDA: Current Status</a:t>
            </a:r>
          </a:p>
        </p:txBody>
      </p:sp>
      <p:sp>
        <p:nvSpPr>
          <p:cNvPr id="3" name="Content Placeholder 2"/>
          <p:cNvSpPr>
            <a:spLocks noGrp="1"/>
          </p:cNvSpPr>
          <p:nvPr>
            <p:ph idx="1"/>
          </p:nvPr>
        </p:nvSpPr>
        <p:spPr>
          <a:xfrm>
            <a:off x="304802" y="1295401"/>
            <a:ext cx="6019798" cy="4603751"/>
          </a:xfrm>
        </p:spPr>
        <p:txBody>
          <a:bodyPr>
            <a:noAutofit/>
          </a:bodyPr>
          <a:lstStyle/>
          <a:p>
            <a:r>
              <a:rPr lang="en-US" sz="2000" dirty="0"/>
              <a:t>Understanding DDA noise impacts</a:t>
            </a:r>
          </a:p>
          <a:p>
            <a:pPr lvl="1"/>
            <a:r>
              <a:rPr lang="en-US" sz="1800" dirty="0"/>
              <a:t>DDA modifies airframe and engine noise impacts at different distances from the airport</a:t>
            </a:r>
          </a:p>
          <a:p>
            <a:pPr lvl="1"/>
            <a:r>
              <a:rPr lang="en-US" sz="1800" dirty="0"/>
              <a:t>Conducted noise measurement campaign (Nov 2015-Jan 2016) for BOS RNAV arrivals at 10-30 </a:t>
            </a:r>
            <a:r>
              <a:rPr lang="en-US" sz="1800" dirty="0" err="1"/>
              <a:t>nmi</a:t>
            </a:r>
            <a:r>
              <a:rPr lang="en-US" sz="1800" dirty="0"/>
              <a:t> range of main DDA interest</a:t>
            </a:r>
          </a:p>
          <a:p>
            <a:pPr lvl="1"/>
            <a:r>
              <a:rPr lang="en-US" sz="1800" dirty="0"/>
              <a:t>Noise data correlated with</a:t>
            </a:r>
            <a:br>
              <a:rPr lang="en-US" sz="1800" dirty="0"/>
            </a:br>
            <a:r>
              <a:rPr lang="en-US" sz="1800" dirty="0"/>
              <a:t>airspeed, aircraft type and</a:t>
            </a:r>
            <a:br>
              <a:rPr lang="en-US" sz="1800" dirty="0"/>
            </a:br>
            <a:r>
              <a:rPr lang="en-US" sz="1800" dirty="0"/>
              <a:t>inferred aero configuration</a:t>
            </a:r>
          </a:p>
          <a:p>
            <a:pPr lvl="1"/>
            <a:r>
              <a:rPr lang="en-US" sz="1800" dirty="0"/>
              <a:t>Data being made available to</a:t>
            </a:r>
            <a:br>
              <a:rPr lang="en-US" sz="1800" dirty="0"/>
            </a:br>
            <a:r>
              <a:rPr lang="en-US" sz="1800" dirty="0"/>
              <a:t>other AEE programs</a:t>
            </a:r>
          </a:p>
          <a:p>
            <a:r>
              <a:rPr lang="en-US" sz="2000" dirty="0"/>
              <a:t>Updated approach speed</a:t>
            </a:r>
            <a:br>
              <a:rPr lang="en-US" sz="2000" dirty="0"/>
            </a:br>
            <a:r>
              <a:rPr lang="en-US" sz="2000" dirty="0"/>
              <a:t>profiles</a:t>
            </a:r>
          </a:p>
          <a:p>
            <a:pPr lvl="1"/>
            <a:r>
              <a:rPr lang="en-US" sz="1800" dirty="0"/>
              <a:t>Allows comparison of 2011 and</a:t>
            </a:r>
            <a:br>
              <a:rPr lang="en-US" sz="1800" dirty="0"/>
            </a:br>
            <a:r>
              <a:rPr lang="en-US" sz="1800" dirty="0"/>
              <a:t>2015 characteristics</a:t>
            </a:r>
            <a:endParaRPr lang="en-US" sz="1400" dirty="0"/>
          </a:p>
        </p:txBody>
      </p:sp>
      <p:sp>
        <p:nvSpPr>
          <p:cNvPr id="4" name="Slide Number Placeholder 3"/>
          <p:cNvSpPr>
            <a:spLocks noGrp="1"/>
          </p:cNvSpPr>
          <p:nvPr>
            <p:ph type="sldNum" sz="quarter" idx="12"/>
          </p:nvPr>
        </p:nvSpPr>
        <p:spPr/>
        <p:txBody>
          <a:bodyPr/>
          <a:lstStyle/>
          <a:p>
            <a:pPr>
              <a:defRPr/>
            </a:pPr>
            <a:fld id="{620E9658-9F5E-4DB1-90F7-B45AD0CF073F}" type="slidenum">
              <a:rPr lang="en-US" smtClean="0"/>
              <a:pPr>
                <a:defRPr/>
              </a:pPr>
              <a:t>15</a:t>
            </a:fld>
            <a:endParaRPr lang="en-US" dirty="0"/>
          </a:p>
        </p:txBody>
      </p:sp>
      <p:pic>
        <p:nvPicPr>
          <p:cNvPr id="5" name="Picture 5" descr="C:\Users\Th22120\AppData\Local\Microsoft\Windows\Temporary Internet Files\Content.Outlook\LYPEVVC2\DSC01512 (2).JPG"/>
          <p:cNvPicPr>
            <a:picLocks noChangeAspect="1" noChangeArrowheads="1"/>
          </p:cNvPicPr>
          <p:nvPr/>
        </p:nvPicPr>
        <p:blipFill>
          <a:blip r:embed="rId2" cstate="print"/>
          <a:srcRect/>
          <a:stretch>
            <a:fillRect/>
          </a:stretch>
        </p:blipFill>
        <p:spPr bwMode="auto">
          <a:xfrm>
            <a:off x="6793483" y="304800"/>
            <a:ext cx="1778002" cy="2667000"/>
          </a:xfrm>
          <a:prstGeom prst="rect">
            <a:avLst/>
          </a:prstGeom>
          <a:noFill/>
          <a:effectLst>
            <a:outerShdw blurRad="50800" dist="38100" dir="2700000" algn="tl" rotWithShape="0">
              <a:prstClr val="black">
                <a:alpha val="40000"/>
              </a:prstClr>
            </a:outerShdw>
          </a:effec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3110826"/>
            <a:ext cx="4607224" cy="276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1196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DDA: Next Steps</a:t>
            </a:r>
          </a:p>
        </p:txBody>
      </p:sp>
      <p:sp>
        <p:nvSpPr>
          <p:cNvPr id="3" name="Content Placeholder 2"/>
          <p:cNvSpPr>
            <a:spLocks noGrp="1"/>
          </p:cNvSpPr>
          <p:nvPr>
            <p:ph idx="1"/>
          </p:nvPr>
        </p:nvSpPr>
        <p:spPr>
          <a:xfrm>
            <a:off x="304801" y="1508125"/>
            <a:ext cx="5105399" cy="4391025"/>
          </a:xfrm>
        </p:spPr>
        <p:txBody>
          <a:bodyPr/>
          <a:lstStyle/>
          <a:p>
            <a:r>
              <a:rPr lang="en-US" sz="2000" dirty="0"/>
              <a:t>Latest deceleration analysis</a:t>
            </a:r>
          </a:p>
          <a:p>
            <a:pPr lvl="1"/>
            <a:r>
              <a:rPr lang="en-US" sz="1800" dirty="0"/>
              <a:t>Model latest deceleration profiles for different aircraft types</a:t>
            </a:r>
          </a:p>
          <a:p>
            <a:pPr lvl="1"/>
            <a:r>
              <a:rPr lang="en-US" sz="1800" dirty="0"/>
              <a:t>Quantify differences between observed and theoretical latest deceleration points at different airports to account for fleet mix</a:t>
            </a:r>
          </a:p>
          <a:p>
            <a:r>
              <a:rPr lang="en-US" sz="2000" dirty="0"/>
              <a:t>RNAV DDA procedure analysis</a:t>
            </a:r>
          </a:p>
          <a:p>
            <a:pPr lvl="1"/>
            <a:r>
              <a:rPr lang="en-US" sz="1800" dirty="0"/>
              <a:t>For airport(s) with highest potential, use simulators to develop operationally-feasible speed overlays to existing RNAV procedures to gain DDA benefits</a:t>
            </a:r>
          </a:p>
          <a:p>
            <a:pPr lvl="1"/>
            <a:r>
              <a:rPr lang="en-US" sz="1800" dirty="0"/>
              <a:t>Socialize and refine for operational viability with stakeholders </a:t>
            </a:r>
          </a:p>
        </p:txBody>
      </p:sp>
      <p:sp>
        <p:nvSpPr>
          <p:cNvPr id="4" name="Slide Number Placeholder 3"/>
          <p:cNvSpPr>
            <a:spLocks noGrp="1"/>
          </p:cNvSpPr>
          <p:nvPr>
            <p:ph type="sldNum" sz="quarter" idx="12"/>
          </p:nvPr>
        </p:nvSpPr>
        <p:spPr/>
        <p:txBody>
          <a:bodyPr/>
          <a:lstStyle/>
          <a:p>
            <a:pPr>
              <a:defRPr/>
            </a:pPr>
            <a:fld id="{620E9658-9F5E-4DB1-90F7-B45AD0CF073F}" type="slidenum">
              <a:rPr lang="en-US" smtClean="0"/>
              <a:pPr>
                <a:defRPr/>
              </a:pPr>
              <a:t>16</a:t>
            </a:fld>
            <a:endParaRPr lang="en-US" dirty="0"/>
          </a:p>
        </p:txBody>
      </p:sp>
      <p:pic>
        <p:nvPicPr>
          <p:cNvPr id="5" name="Picture 4"/>
          <p:cNvPicPr/>
          <p:nvPr/>
        </p:nvPicPr>
        <p:blipFill>
          <a:blip r:embed="rId2" cstate="print"/>
          <a:srcRect/>
          <a:stretch>
            <a:fillRect/>
          </a:stretch>
        </p:blipFill>
        <p:spPr bwMode="auto">
          <a:xfrm>
            <a:off x="5562600" y="1552575"/>
            <a:ext cx="3392424" cy="3933825"/>
          </a:xfrm>
          <a:prstGeom prst="rect">
            <a:avLst/>
          </a:prstGeom>
          <a:noFill/>
          <a:ln w="9525">
            <a:noFill/>
            <a:miter lim="800000"/>
            <a:headEnd/>
            <a:tailEnd/>
          </a:ln>
        </p:spPr>
      </p:pic>
    </p:spTree>
    <p:extLst>
      <p:ext uri="{BB962C8B-B14F-4D97-AF65-F5344CB8AC3E}">
        <p14:creationId xmlns:p14="http://schemas.microsoft.com/office/powerpoint/2010/main" val="4244843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472488" cy="1219200"/>
          </a:xfrm>
        </p:spPr>
        <p:txBody>
          <a:bodyPr>
            <a:normAutofit/>
          </a:bodyPr>
          <a:lstStyle/>
          <a:p>
            <a:pPr algn="ctr"/>
            <a:r>
              <a:rPr lang="en-US" sz="3200" dirty="0">
                <a:cs typeface="Calibri" pitchFamily="34" charset="0"/>
              </a:rPr>
              <a:t>Surface Congestion Management</a:t>
            </a:r>
            <a:endParaRPr lang="en-US" sz="3200" dirty="0"/>
          </a:p>
        </p:txBody>
      </p:sp>
    </p:spTree>
    <p:extLst>
      <p:ext uri="{BB962C8B-B14F-4D97-AF65-F5344CB8AC3E}">
        <p14:creationId xmlns:p14="http://schemas.microsoft.com/office/powerpoint/2010/main" val="64738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Past Work: BOS N-Control Trials</a:t>
            </a:r>
          </a:p>
        </p:txBody>
      </p:sp>
      <p:sp>
        <p:nvSpPr>
          <p:cNvPr id="3" name="Content Placeholder 2"/>
          <p:cNvSpPr>
            <a:spLocks noGrp="1"/>
          </p:cNvSpPr>
          <p:nvPr>
            <p:ph idx="1"/>
          </p:nvPr>
        </p:nvSpPr>
        <p:spPr>
          <a:xfrm>
            <a:off x="152400" y="1104900"/>
            <a:ext cx="3627601" cy="4686300"/>
          </a:xfrm>
        </p:spPr>
        <p:txBody>
          <a:bodyPr/>
          <a:lstStyle/>
          <a:p>
            <a:r>
              <a:rPr lang="en-US" sz="2000" dirty="0"/>
              <a:t>Design of “light-weight” surface congestion management for BOS based on recommended push-back rate, excess aircraft held at gate</a:t>
            </a:r>
            <a:endParaRPr lang="en-US" sz="1200" dirty="0"/>
          </a:p>
          <a:p>
            <a:r>
              <a:rPr lang="en-US" sz="2000" dirty="0"/>
              <a:t>Tested during 2010/11 in live operations</a:t>
            </a:r>
          </a:p>
          <a:p>
            <a:r>
              <a:rPr lang="en-US" sz="2000" dirty="0"/>
              <a:t>Average fuel savings observed of 50-60 kg per held flight</a:t>
            </a:r>
          </a:p>
          <a:p>
            <a:r>
              <a:rPr lang="en-US" sz="2000" dirty="0"/>
              <a:t>Adaptation to other airports with very different operating characteristics explored</a:t>
            </a:r>
          </a:p>
        </p:txBody>
      </p:sp>
      <p:pic>
        <p:nvPicPr>
          <p:cNvPr id="5" name="Picture 18" descr="P1010302.JPG"/>
          <p:cNvPicPr>
            <a:picLocks noChangeAspect="1"/>
          </p:cNvPicPr>
          <p:nvPr/>
        </p:nvPicPr>
        <p:blipFill rotWithShape="1">
          <a:blip r:embed="rId2" cstate="print">
            <a:extLst>
              <a:ext uri="{28A0092B-C50C-407E-A947-70E740481C1C}">
                <a14:useLocalDpi xmlns:a14="http://schemas.microsoft.com/office/drawing/2010/main" val="0"/>
              </a:ext>
            </a:extLst>
          </a:blip>
          <a:srcRect l="1572" t="5853" r="-1" b="27150"/>
          <a:stretch/>
        </p:blipFill>
        <p:spPr bwMode="auto">
          <a:xfrm>
            <a:off x="6064044" y="3329881"/>
            <a:ext cx="2803163" cy="254479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Users\TOMREY~1\AppData\Local\Temp\_DSC2939a.jpg"/>
          <p:cNvPicPr>
            <a:picLocks noChangeAspect="1" noChangeArrowheads="1"/>
          </p:cNvPicPr>
          <p:nvPr/>
        </p:nvPicPr>
        <p:blipFill>
          <a:blip r:embed="rId3" cstate="print">
            <a:extLst>
              <a:ext uri="{28A0092B-C50C-407E-A947-70E740481C1C}">
                <a14:useLocalDpi xmlns:a14="http://schemas.microsoft.com/office/drawing/2010/main" val="0"/>
              </a:ext>
            </a:extLst>
          </a:blip>
          <a:srcRect b="25634"/>
          <a:stretch>
            <a:fillRect/>
          </a:stretch>
        </p:blipFill>
        <p:spPr bwMode="auto">
          <a:xfrm>
            <a:off x="4114800" y="3131021"/>
            <a:ext cx="2870932" cy="142158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1"/>
          <p:cNvSpPr txBox="1">
            <a:spLocks noChangeArrowheads="1"/>
          </p:cNvSpPr>
          <p:nvPr/>
        </p:nvSpPr>
        <p:spPr bwMode="auto">
          <a:xfrm>
            <a:off x="4114800" y="3146658"/>
            <a:ext cx="20136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altLang="en-US" sz="1400" b="1" dirty="0"/>
              <a:t>Lincoln/campus team</a:t>
            </a:r>
          </a:p>
        </p:txBody>
      </p:sp>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1186" y="4599846"/>
            <a:ext cx="2905945" cy="136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5" cstate="print"/>
          <a:srcRect t="9979" b="30317"/>
          <a:stretch>
            <a:fillRect/>
          </a:stretch>
        </p:blipFill>
        <p:spPr bwMode="auto">
          <a:xfrm>
            <a:off x="4051032" y="1013460"/>
            <a:ext cx="4945380" cy="203454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 name="TextBox 21"/>
          <p:cNvSpPr txBox="1">
            <a:spLocks noChangeArrowheads="1"/>
          </p:cNvSpPr>
          <p:nvPr/>
        </p:nvSpPr>
        <p:spPr bwMode="auto">
          <a:xfrm>
            <a:off x="4724400" y="5496580"/>
            <a:ext cx="10406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1400" b="1" dirty="0"/>
              <a:t>Pushback</a:t>
            </a:r>
          </a:p>
          <a:p>
            <a:pPr algn="ctr" eaLnBrk="1" hangingPunct="1"/>
            <a:r>
              <a:rPr lang="en-US" altLang="en-US" sz="1400" b="1" dirty="0"/>
              <a:t>rate cards</a:t>
            </a:r>
          </a:p>
        </p:txBody>
      </p:sp>
      <p:sp>
        <p:nvSpPr>
          <p:cNvPr id="11" name="TextBox 21"/>
          <p:cNvSpPr txBox="1">
            <a:spLocks noChangeArrowheads="1"/>
          </p:cNvSpPr>
          <p:nvPr/>
        </p:nvSpPr>
        <p:spPr bwMode="auto">
          <a:xfrm>
            <a:off x="7732261" y="3329881"/>
            <a:ext cx="114967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altLang="en-US" sz="1400" b="1" dirty="0"/>
              <a:t>Pushback</a:t>
            </a:r>
          </a:p>
          <a:p>
            <a:pPr algn="r" eaLnBrk="1" hangingPunct="1"/>
            <a:r>
              <a:rPr lang="en-US" altLang="en-US" sz="1400" b="1" dirty="0"/>
              <a:t>rate card in</a:t>
            </a:r>
          </a:p>
          <a:p>
            <a:pPr algn="r" eaLnBrk="1" hangingPunct="1"/>
            <a:r>
              <a:rPr lang="en-US" altLang="en-US" sz="1400" b="1" dirty="0"/>
              <a:t>BOS ATCT</a:t>
            </a:r>
          </a:p>
        </p:txBody>
      </p:sp>
    </p:spTree>
    <p:extLst>
      <p:ext uri="{BB962C8B-B14F-4D97-AF65-F5344CB8AC3E}">
        <p14:creationId xmlns:p14="http://schemas.microsoft.com/office/powerpoint/2010/main" val="2728821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Framework Developed for Airport Adaptation</a:t>
            </a:r>
          </a:p>
        </p:txBody>
      </p:sp>
      <p:sp>
        <p:nvSpPr>
          <p:cNvPr id="3" name="Content Placeholder 2"/>
          <p:cNvSpPr>
            <a:spLocks noGrp="1"/>
          </p:cNvSpPr>
          <p:nvPr>
            <p:ph idx="1"/>
          </p:nvPr>
        </p:nvSpPr>
        <p:spPr>
          <a:xfrm>
            <a:off x="4419600" y="1508126"/>
            <a:ext cx="4125914" cy="1923256"/>
          </a:xfrm>
        </p:spPr>
        <p:txBody>
          <a:bodyPr/>
          <a:lstStyle/>
          <a:p>
            <a:r>
              <a:rPr lang="en-US" sz="2400" dirty="0"/>
              <a:t>Framework applied to BOS, LGA, PHL (past), CLT (current)</a:t>
            </a:r>
          </a:p>
        </p:txBody>
      </p:sp>
      <p:pic>
        <p:nvPicPr>
          <p:cNvPr id="7" name="Picture 2"/>
          <p:cNvPicPr>
            <a:picLocks noChangeAspect="1" noChangeArrowheads="1"/>
          </p:cNvPicPr>
          <p:nvPr/>
        </p:nvPicPr>
        <p:blipFill>
          <a:blip r:embed="rId2" cstate="print"/>
          <a:srcRect/>
          <a:stretch>
            <a:fillRect/>
          </a:stretch>
        </p:blipFill>
        <p:spPr bwMode="auto">
          <a:xfrm>
            <a:off x="4556567" y="3132357"/>
            <a:ext cx="4305878" cy="1917352"/>
          </a:xfrm>
          <a:prstGeom prst="rect">
            <a:avLst/>
          </a:prstGeom>
          <a:noFill/>
          <a:ln w="9525">
            <a:noFill/>
            <a:miter lim="800000"/>
            <a:headEnd/>
            <a:tailEnd/>
          </a:ln>
          <a:effectLst/>
        </p:spPr>
      </p:pic>
      <p:sp>
        <p:nvSpPr>
          <p:cNvPr id="8" name="Rectangle 7"/>
          <p:cNvSpPr/>
          <p:nvPr/>
        </p:nvSpPr>
        <p:spPr bwMode="auto">
          <a:xfrm>
            <a:off x="5166167" y="5118324"/>
            <a:ext cx="396044" cy="252028"/>
          </a:xfrm>
          <a:prstGeom prst="rect">
            <a:avLst/>
          </a:prstGeom>
          <a:noFill/>
          <a:ln w="28575" cap="flat" cmpd="sng" algn="ctr">
            <a:solidFill>
              <a:srgbClr val="FF0000"/>
            </a:solidFill>
            <a:prstDash val="solid"/>
            <a:round/>
            <a:headEnd type="none" w="med" len="med"/>
            <a:tailEnd type="none" w="med" len="med"/>
          </a:ln>
          <a:effectLst/>
        </p:spPr>
        <p:txBody>
          <a:bodyPr rtlCol="0" anchor="ctr"/>
          <a:lstStyle/>
          <a:p>
            <a:pPr algn="ctr"/>
            <a:endParaRPr lang="en-US" dirty="0">
              <a:solidFill>
                <a:schemeClr val="bg1"/>
              </a:solidFill>
            </a:endParaRPr>
          </a:p>
        </p:txBody>
      </p:sp>
      <p:sp>
        <p:nvSpPr>
          <p:cNvPr id="9" name="TextBox 8"/>
          <p:cNvSpPr txBox="1"/>
          <p:nvPr/>
        </p:nvSpPr>
        <p:spPr>
          <a:xfrm>
            <a:off x="5528472" y="5029200"/>
            <a:ext cx="2933780" cy="523220"/>
          </a:xfrm>
          <a:prstGeom prst="rect">
            <a:avLst/>
          </a:prstGeom>
          <a:noFill/>
        </p:spPr>
        <p:txBody>
          <a:bodyPr wrap="square" rtlCol="0">
            <a:spAutoFit/>
          </a:bodyPr>
          <a:lstStyle/>
          <a:p>
            <a:pPr marL="169863" indent="-169863" algn="l"/>
            <a:r>
              <a:rPr lang="en-US" sz="1400" b="1" dirty="0">
                <a:solidFill>
                  <a:srgbClr val="FF0000"/>
                </a:solidFill>
              </a:rPr>
              <a:t>= Required LGA site adaptations compared to BOS</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333" y="1066801"/>
            <a:ext cx="3929667" cy="4876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9020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685800"/>
            <a:ext cx="8472488" cy="609600"/>
          </a:xfrm>
        </p:spPr>
        <p:txBody>
          <a:bodyPr/>
          <a:lstStyle/>
          <a:p>
            <a:r>
              <a:rPr lang="en-US" sz="2400" dirty="0"/>
              <a:t>Air Traffic Management Modernizations (ATMM) Offer Important Potential E&amp;E Improvements</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pPr>
              <a:defRPr/>
            </a:pPr>
            <a:fld id="{BBB1DAD4-E929-49B1-8CE2-51456DC299B7}" type="slidenum">
              <a:rPr lang="en-US" smtClean="0"/>
              <a:pPr>
                <a:defRPr/>
              </a:pPr>
              <a:t>2</a:t>
            </a:fld>
            <a:endParaRPr lang="en-US" dirty="0"/>
          </a:p>
        </p:txBody>
      </p:sp>
      <p:sp>
        <p:nvSpPr>
          <p:cNvPr id="11282" name="Rounded Rectangle 3"/>
          <p:cNvSpPr>
            <a:spLocks noGrp="1" noChangeArrowheads="1"/>
          </p:cNvSpPr>
          <p:nvPr>
            <p:ph idx="1"/>
          </p:nvPr>
        </p:nvSpPr>
        <p:spPr>
          <a:xfrm>
            <a:off x="381001" y="1219200"/>
            <a:ext cx="8164513" cy="4191000"/>
          </a:xfrm>
          <a:prstGeom prst="roundRect">
            <a:avLst>
              <a:gd name="adj" fmla="val 16667"/>
            </a:avLst>
          </a:prstGeom>
          <a:solidFill>
            <a:schemeClr val="accent2"/>
          </a:solidFill>
          <a:ln w="25400" algn="ctr">
            <a:solidFill>
              <a:srgbClr val="385D8A"/>
            </a:solidFill>
            <a:round/>
            <a:headEnd/>
            <a:tailEnd/>
          </a:ln>
        </p:spPr>
        <p:txBody>
          <a:bodyPr anchor="ctr"/>
          <a:lstStyle/>
          <a:p>
            <a:pPr marL="0" indent="0" algn="ctr" eaLnBrk="1" hangingPunct="1">
              <a:spcBef>
                <a:spcPct val="0"/>
              </a:spcBef>
              <a:spcAft>
                <a:spcPts val="400"/>
              </a:spcAft>
              <a:buNone/>
            </a:pPr>
            <a:r>
              <a:rPr lang="en-US" sz="2000" u="sng" dirty="0">
                <a:solidFill>
                  <a:srgbClr val="FFFFFF"/>
                </a:solidFill>
                <a:cs typeface="Arial" pitchFamily="34" charset="0"/>
              </a:rPr>
              <a:t>AEE E&amp;E ATMM Research Program Goals</a:t>
            </a:r>
          </a:p>
          <a:p>
            <a:pPr marL="342900" lvl="1" indent="-342900" algn="just" eaLnBrk="1" hangingPunct="1">
              <a:spcBef>
                <a:spcPct val="0"/>
              </a:spcBef>
              <a:spcAft>
                <a:spcPts val="400"/>
              </a:spcAft>
              <a:buClr>
                <a:srgbClr val="FFFFFF"/>
              </a:buClr>
              <a:buFontTx/>
              <a:buAutoNum type="arabicPeriod"/>
            </a:pPr>
            <a:r>
              <a:rPr lang="en-US" sz="1600" i="1" dirty="0">
                <a:solidFill>
                  <a:srgbClr val="FFFFFF"/>
                </a:solidFill>
                <a:cs typeface="Arial" pitchFamily="34" charset="0"/>
              </a:rPr>
              <a:t>Identify and accelerate the implementation of air traffic management concepts that will reduce aviation environmental impacts and/or improve energy efficiency</a:t>
            </a:r>
          </a:p>
          <a:p>
            <a:pPr marL="342900" lvl="1" indent="-342900" algn="just" eaLnBrk="1" hangingPunct="1">
              <a:spcBef>
                <a:spcPct val="0"/>
              </a:spcBef>
              <a:spcAft>
                <a:spcPts val="400"/>
              </a:spcAft>
              <a:buClr>
                <a:srgbClr val="FFFFFF"/>
              </a:buClr>
              <a:buFontTx/>
              <a:buAutoNum type="arabicPeriod"/>
            </a:pPr>
            <a:r>
              <a:rPr lang="en-US" sz="1600" i="1" dirty="0">
                <a:solidFill>
                  <a:srgbClr val="FFFFFF"/>
                </a:solidFill>
                <a:cs typeface="Arial" pitchFamily="34" charset="0"/>
              </a:rPr>
              <a:t>Investigate the E&amp;E effects of operational changes implemented by the FAA. </a:t>
            </a:r>
          </a:p>
          <a:p>
            <a:pPr marL="0" indent="0" algn="ctr" eaLnBrk="1" hangingPunct="1">
              <a:spcBef>
                <a:spcPct val="0"/>
              </a:spcBef>
              <a:spcAft>
                <a:spcPts val="400"/>
              </a:spcAft>
              <a:buNone/>
            </a:pPr>
            <a:endParaRPr lang="en-US" sz="2000" u="sng" dirty="0">
              <a:solidFill>
                <a:srgbClr val="FFFFFF"/>
              </a:solidFill>
              <a:cs typeface="Arial" pitchFamily="34" charset="0"/>
            </a:endParaRPr>
          </a:p>
          <a:p>
            <a:pPr marL="0" indent="0" algn="ctr" eaLnBrk="1" hangingPunct="1">
              <a:spcBef>
                <a:spcPct val="0"/>
              </a:spcBef>
              <a:spcAft>
                <a:spcPts val="400"/>
              </a:spcAft>
              <a:buNone/>
            </a:pPr>
            <a:r>
              <a:rPr lang="en-US" sz="2000" u="sng" dirty="0">
                <a:solidFill>
                  <a:srgbClr val="FFFFFF"/>
                </a:solidFill>
                <a:cs typeface="Arial" pitchFamily="34" charset="0"/>
              </a:rPr>
              <a:t>Core Program Elements</a:t>
            </a:r>
          </a:p>
          <a:p>
            <a:pPr marL="342900" lvl="1" indent="-342900" eaLnBrk="1" hangingPunct="1">
              <a:spcBef>
                <a:spcPct val="0"/>
              </a:spcBef>
              <a:spcAft>
                <a:spcPts val="400"/>
              </a:spcAft>
              <a:buClr>
                <a:srgbClr val="FFFFFF"/>
              </a:buClr>
              <a:buFont typeface="Arial" pitchFamily="34" charset="0"/>
              <a:buChar char="•"/>
            </a:pPr>
            <a:r>
              <a:rPr lang="en-US" sz="1600" i="1" dirty="0">
                <a:solidFill>
                  <a:srgbClr val="FFFFFF"/>
                </a:solidFill>
                <a:cs typeface="Arial" pitchFamily="34" charset="0"/>
              </a:rPr>
              <a:t>Research Process: Identifies, conducts, evaluates and transitions ATMM research for implementation</a:t>
            </a:r>
          </a:p>
          <a:p>
            <a:pPr marL="342900" lvl="1" indent="-342900" eaLnBrk="1" hangingPunct="1">
              <a:spcBef>
                <a:spcPct val="0"/>
              </a:spcBef>
              <a:spcAft>
                <a:spcPts val="400"/>
              </a:spcAft>
              <a:buClr>
                <a:srgbClr val="FFFFFF"/>
              </a:buClr>
              <a:buFont typeface="Arial" pitchFamily="34" charset="0"/>
              <a:buChar char="•"/>
            </a:pPr>
            <a:r>
              <a:rPr lang="en-US" sz="1600" i="1" dirty="0">
                <a:solidFill>
                  <a:srgbClr val="FFFFFF"/>
                </a:solidFill>
                <a:cs typeface="Arial" pitchFamily="34" charset="0"/>
              </a:rPr>
              <a:t>Roadmap: Describes areas for ATMM Research near, medium, and long term. </a:t>
            </a:r>
          </a:p>
          <a:p>
            <a:pPr marL="342900" lvl="1" indent="-342900" eaLnBrk="1" hangingPunct="1">
              <a:spcBef>
                <a:spcPct val="0"/>
              </a:spcBef>
              <a:spcAft>
                <a:spcPts val="400"/>
              </a:spcAft>
              <a:buClr>
                <a:srgbClr val="FFFFFF"/>
              </a:buClr>
              <a:buFont typeface="Arial" pitchFamily="34" charset="0"/>
              <a:buChar char="•"/>
            </a:pPr>
            <a:r>
              <a:rPr lang="en-US" sz="1600" i="1" dirty="0">
                <a:solidFill>
                  <a:srgbClr val="FFFFFF"/>
                </a:solidFill>
                <a:cs typeface="Arial" pitchFamily="34" charset="0"/>
              </a:rPr>
              <a:t>Portfolio Metrics: Assesses the portfolio’s balance with regard to addressing E&amp;E issues and the maturity progression of research project.</a:t>
            </a:r>
            <a:endParaRPr lang="en-US" sz="1600" i="1" dirty="0">
              <a:cs typeface="Arial" pitchFamily="34" charset="0"/>
            </a:endParaRPr>
          </a:p>
          <a:p>
            <a:pPr marL="0" indent="0" algn="ctr" eaLnBrk="1" hangingPunct="1">
              <a:spcBef>
                <a:spcPct val="0"/>
              </a:spcBef>
              <a:buNone/>
            </a:pPr>
            <a:endParaRPr lang="en-US" sz="1800" b="0" dirty="0">
              <a:cs typeface="Arial" pitchFamily="34" charset="0"/>
            </a:endParaRPr>
          </a:p>
        </p:txBody>
      </p:sp>
      <p:sp>
        <p:nvSpPr>
          <p:cNvPr id="5" name="TextBox 4"/>
          <p:cNvSpPr txBox="1"/>
          <p:nvPr/>
        </p:nvSpPr>
        <p:spPr bwMode="auto">
          <a:xfrm>
            <a:off x="533400" y="5514202"/>
            <a:ext cx="80772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rtlCol="0">
            <a:spAutoFit/>
          </a:bodyPr>
          <a:lstStyle/>
          <a:p>
            <a:pPr marL="285750" indent="-285750">
              <a:buFont typeface="Wingdings" panose="05000000000000000000" pitchFamily="2" charset="2"/>
              <a:buChar char="Ø"/>
            </a:pPr>
            <a:r>
              <a:rPr lang="en-US" sz="1400" b="1" dirty="0">
                <a:latin typeface="+mn-lt"/>
              </a:rPr>
              <a:t>Coordination/collaboration key to AEE ATMM Research, e.g., with ATO, ANG, NASA, etc.</a:t>
            </a:r>
          </a:p>
        </p:txBody>
      </p:sp>
    </p:spTree>
    <p:extLst>
      <p:ext uri="{BB962C8B-B14F-4D97-AF65-F5344CB8AC3E}">
        <p14:creationId xmlns:p14="http://schemas.microsoft.com/office/powerpoint/2010/main" val="27128433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Work: S-CDM Alignment</a:t>
            </a:r>
          </a:p>
        </p:txBody>
      </p:sp>
      <p:sp>
        <p:nvSpPr>
          <p:cNvPr id="3" name="Content Placeholder 2"/>
          <p:cNvSpPr>
            <a:spLocks noGrp="1"/>
          </p:cNvSpPr>
          <p:nvPr>
            <p:ph idx="1"/>
          </p:nvPr>
        </p:nvSpPr>
        <p:spPr>
          <a:xfrm>
            <a:off x="495301" y="990600"/>
            <a:ext cx="8050213" cy="4908551"/>
          </a:xfrm>
        </p:spPr>
        <p:txBody>
          <a:bodyPr/>
          <a:lstStyle/>
          <a:p>
            <a:r>
              <a:rPr lang="en-US" sz="2400" dirty="0"/>
              <a:t>Benefits Assessment of departure metering aligned with S-CDM </a:t>
            </a:r>
            <a:r>
              <a:rPr lang="en-US" sz="2400" dirty="0" err="1"/>
              <a:t>ConOps</a:t>
            </a:r>
            <a:endParaRPr lang="en-US" sz="2400" dirty="0"/>
          </a:p>
        </p:txBody>
      </p:sp>
      <p:cxnSp>
        <p:nvCxnSpPr>
          <p:cNvPr id="28" name="Elbow Connector 27"/>
          <p:cNvCxnSpPr>
            <a:stCxn id="44" idx="3"/>
            <a:endCxn id="36" idx="3"/>
          </p:cNvCxnSpPr>
          <p:nvPr/>
        </p:nvCxnSpPr>
        <p:spPr bwMode="auto">
          <a:xfrm rot="5400000" flipH="1">
            <a:off x="4631738" y="2931399"/>
            <a:ext cx="33868" cy="5513594"/>
          </a:xfrm>
          <a:prstGeom prst="bentConnector3">
            <a:avLst>
              <a:gd name="adj1" fmla="val -674973"/>
            </a:avLst>
          </a:prstGeom>
          <a:solidFill>
            <a:schemeClr val="accent1"/>
          </a:solidFill>
          <a:ln w="19050" cap="flat" cmpd="sng" algn="ctr">
            <a:solidFill>
              <a:schemeClr val="tx1"/>
            </a:solidFill>
            <a:prstDash val="sysDash"/>
            <a:round/>
            <a:headEnd type="none" w="sm" len="sm"/>
            <a:tailEnd type="arrow"/>
          </a:ln>
          <a:effectLst/>
        </p:spPr>
      </p:cxnSp>
      <p:sp>
        <p:nvSpPr>
          <p:cNvPr id="29" name="Rounded Rectangle 28"/>
          <p:cNvSpPr/>
          <p:nvPr/>
        </p:nvSpPr>
        <p:spPr bwMode="auto">
          <a:xfrm>
            <a:off x="3492074" y="4653646"/>
            <a:ext cx="2370667" cy="914400"/>
          </a:xfrm>
          <a:prstGeom prst="roundRect">
            <a:avLst/>
          </a:prstGeom>
          <a:solidFill>
            <a:schemeClr val="bg1"/>
          </a:solidFill>
          <a:ln w="12700" cap="flat" cmpd="sng" algn="ctr">
            <a:solidFill>
              <a:srgbClr val="903A9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US" sz="1600" b="1" dirty="0">
                <a:solidFill>
                  <a:srgbClr val="903A91"/>
                </a:solidFill>
              </a:rPr>
              <a:t>Desired parameters:</a:t>
            </a:r>
          </a:p>
          <a:p>
            <a:pPr algn="ctr"/>
            <a:r>
              <a:rPr lang="en-US" sz="1600" b="1" dirty="0">
                <a:solidFill>
                  <a:srgbClr val="903A91"/>
                </a:solidFill>
              </a:rPr>
              <a:t>e.g., queue lengths</a:t>
            </a:r>
          </a:p>
          <a:p>
            <a:pPr algn="ctr"/>
            <a:r>
              <a:rPr lang="en-US" sz="1600" b="1" i="1" dirty="0">
                <a:solidFill>
                  <a:srgbClr val="903A91"/>
                </a:solidFill>
              </a:rPr>
              <a:t>(Parameters)</a:t>
            </a:r>
          </a:p>
        </p:txBody>
      </p:sp>
      <p:sp>
        <p:nvSpPr>
          <p:cNvPr id="30" name="Flowchart: Document 12"/>
          <p:cNvSpPr/>
          <p:nvPr/>
        </p:nvSpPr>
        <p:spPr bwMode="auto">
          <a:xfrm>
            <a:off x="1309469" y="2149138"/>
            <a:ext cx="1403672" cy="1456257"/>
          </a:xfrm>
          <a:prstGeom prst="flowChartDocument">
            <a:avLst/>
          </a:prstGeom>
          <a:solidFill>
            <a:schemeClr val="bg1"/>
          </a:solidFill>
          <a:ln w="12700" cap="flat" cmpd="sng" algn="ctr">
            <a:solidFill>
              <a:srgbClr val="0033CC"/>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0033CC"/>
              </a:solidFill>
              <a:effectLst/>
              <a:latin typeface="Arial" pitchFamily="-110"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0033CC"/>
                </a:solidFill>
                <a:effectLst/>
                <a:latin typeface="Arial" pitchFamily="-110" charset="0"/>
              </a:rPr>
              <a:t>EOBT (t)</a:t>
            </a:r>
          </a:p>
          <a:p>
            <a:pPr marL="0" marR="0" indent="0" algn="ctr" defTabSz="914400" rtl="0" eaLnBrk="0" fontAlgn="base" latinLnBrk="0" hangingPunct="0">
              <a:lnSpc>
                <a:spcPct val="100000"/>
              </a:lnSpc>
              <a:spcBef>
                <a:spcPct val="0"/>
              </a:spcBef>
              <a:spcAft>
                <a:spcPct val="0"/>
              </a:spcAft>
              <a:buClrTx/>
              <a:buSzTx/>
              <a:buFontTx/>
              <a:buNone/>
              <a:tabLst/>
            </a:pPr>
            <a:r>
              <a:rPr lang="en-US" sz="1400" b="1" dirty="0">
                <a:solidFill>
                  <a:srgbClr val="0033CC"/>
                </a:solidFill>
              </a:rPr>
              <a:t>for all scheduled flights</a:t>
            </a:r>
            <a:endParaRPr kumimoji="0" lang="en-US" sz="1400" b="1" i="0" u="none" strike="noStrike" cap="none" normalizeH="0" baseline="0" dirty="0">
              <a:ln>
                <a:noFill/>
              </a:ln>
              <a:solidFill>
                <a:srgbClr val="0033CC"/>
              </a:solidFill>
              <a:effectLst/>
              <a:latin typeface="Arial" pitchFamily="-110" charset="0"/>
            </a:endParaRPr>
          </a:p>
        </p:txBody>
      </p:sp>
      <p:sp>
        <p:nvSpPr>
          <p:cNvPr id="31" name="Flowchart: Document 11"/>
          <p:cNvSpPr/>
          <p:nvPr/>
        </p:nvSpPr>
        <p:spPr bwMode="auto">
          <a:xfrm>
            <a:off x="1250202" y="2225339"/>
            <a:ext cx="1378272" cy="1617123"/>
          </a:xfrm>
          <a:prstGeom prst="flowChartDocument">
            <a:avLst/>
          </a:prstGeom>
          <a:solidFill>
            <a:schemeClr val="bg1"/>
          </a:solidFill>
          <a:ln w="12700" cap="flat" cmpd="sng" algn="ctr">
            <a:solidFill>
              <a:srgbClr val="0033CC"/>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0033CC"/>
              </a:solidFill>
              <a:effectLst/>
              <a:latin typeface="Arial" pitchFamily="-110"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0033CC"/>
                </a:solidFill>
                <a:effectLst/>
                <a:latin typeface="Arial" pitchFamily="-110" charset="0"/>
              </a:rPr>
              <a:t>EOBT (t)</a:t>
            </a:r>
          </a:p>
          <a:p>
            <a:pPr marL="0" marR="0" indent="0" algn="ctr" defTabSz="914400" rtl="0" eaLnBrk="0" fontAlgn="base" latinLnBrk="0" hangingPunct="0">
              <a:lnSpc>
                <a:spcPct val="100000"/>
              </a:lnSpc>
              <a:spcBef>
                <a:spcPct val="0"/>
              </a:spcBef>
              <a:spcAft>
                <a:spcPct val="0"/>
              </a:spcAft>
              <a:buClrTx/>
              <a:buSzTx/>
              <a:buFontTx/>
              <a:buNone/>
              <a:tabLst/>
            </a:pPr>
            <a:r>
              <a:rPr lang="en-US" sz="1400" b="1" dirty="0">
                <a:solidFill>
                  <a:srgbClr val="0033CC"/>
                </a:solidFill>
              </a:rPr>
              <a:t>for all scheduled flights</a:t>
            </a:r>
            <a:endParaRPr kumimoji="0" lang="en-US" sz="1400" b="1" i="0" u="none" strike="noStrike" cap="none" normalizeH="0" baseline="0" dirty="0">
              <a:ln>
                <a:noFill/>
              </a:ln>
              <a:solidFill>
                <a:srgbClr val="0033CC"/>
              </a:solidFill>
              <a:effectLst/>
              <a:latin typeface="Arial" pitchFamily="-110" charset="0"/>
            </a:endParaRPr>
          </a:p>
        </p:txBody>
      </p:sp>
      <p:sp>
        <p:nvSpPr>
          <p:cNvPr id="32" name="Flowchart: Document 4"/>
          <p:cNvSpPr/>
          <p:nvPr/>
        </p:nvSpPr>
        <p:spPr bwMode="auto">
          <a:xfrm>
            <a:off x="1070608" y="2301538"/>
            <a:ext cx="1458061" cy="1811858"/>
          </a:xfrm>
          <a:prstGeom prst="flowChartDocument">
            <a:avLst/>
          </a:prstGeom>
          <a:solidFill>
            <a:schemeClr val="bg1"/>
          </a:solidFill>
          <a:ln w="12700" cap="flat" cmpd="sng" algn="ctr">
            <a:solidFill>
              <a:srgbClr val="0033CC"/>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a:ln>
                <a:noFill/>
              </a:ln>
              <a:solidFill>
                <a:srgbClr val="0033CC"/>
              </a:solidFill>
              <a:effectLst/>
              <a:latin typeface="Arial" pitchFamily="-110"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rgbClr val="0033CC"/>
                </a:solidFill>
                <a:effectLst/>
                <a:latin typeface="Arial" pitchFamily="-110" charset="0"/>
              </a:rPr>
              <a:t>Earliest off-</a:t>
            </a:r>
            <a:r>
              <a:rPr lang="en-US" sz="1600" b="1" dirty="0">
                <a:solidFill>
                  <a:srgbClr val="0033CC"/>
                </a:solidFill>
                <a:latin typeface="Arial" pitchFamily="-110" charset="0"/>
              </a:rPr>
              <a:t>block times;</a:t>
            </a:r>
          </a:p>
          <a:p>
            <a:pPr marL="0" marR="0" indent="0" algn="ctr" defTabSz="914400" rtl="0" eaLnBrk="0" fontAlgn="base" latinLnBrk="0" hangingPunct="0">
              <a:lnSpc>
                <a:spcPct val="100000"/>
              </a:lnSpc>
              <a:spcBef>
                <a:spcPct val="0"/>
              </a:spcBef>
              <a:spcAft>
                <a:spcPct val="0"/>
              </a:spcAft>
              <a:buClrTx/>
              <a:buSzTx/>
              <a:buFontTx/>
              <a:buNone/>
              <a:tabLst/>
            </a:pPr>
            <a:r>
              <a:rPr lang="en-US" sz="1600" b="1" dirty="0">
                <a:solidFill>
                  <a:srgbClr val="0033CC"/>
                </a:solidFill>
                <a:latin typeface="Arial" pitchFamily="-110" charset="0"/>
              </a:rPr>
              <a:t>Wheels-On times; Gate assignments</a:t>
            </a:r>
            <a:endParaRPr kumimoji="0" lang="en-US" sz="1600" b="1" i="0" u="none" strike="noStrike" cap="none" normalizeH="0" baseline="0" dirty="0">
              <a:ln>
                <a:noFill/>
              </a:ln>
              <a:solidFill>
                <a:srgbClr val="0033CC"/>
              </a:solidFill>
              <a:effectLst/>
              <a:latin typeface="Arial" pitchFamily="-110" charset="0"/>
            </a:endParaRPr>
          </a:p>
        </p:txBody>
      </p:sp>
      <p:sp>
        <p:nvSpPr>
          <p:cNvPr id="33" name="TextBox 32"/>
          <p:cNvSpPr txBox="1"/>
          <p:nvPr/>
        </p:nvSpPr>
        <p:spPr>
          <a:xfrm rot="16200000">
            <a:off x="180143" y="2918351"/>
            <a:ext cx="1310275" cy="400110"/>
          </a:xfrm>
          <a:prstGeom prst="rect">
            <a:avLst/>
          </a:prstGeom>
          <a:noFill/>
        </p:spPr>
        <p:txBody>
          <a:bodyPr wrap="none" rtlCol="0">
            <a:spAutoFit/>
          </a:bodyPr>
          <a:lstStyle/>
          <a:p>
            <a:pPr algn="ctr"/>
            <a:r>
              <a:rPr lang="en-US" sz="2000" b="1" dirty="0">
                <a:solidFill>
                  <a:srgbClr val="0033CC"/>
                </a:solidFill>
              </a:rPr>
              <a:t>DEMAND</a:t>
            </a:r>
          </a:p>
        </p:txBody>
      </p:sp>
      <p:sp>
        <p:nvSpPr>
          <p:cNvPr id="34" name="TextBox 33"/>
          <p:cNvSpPr txBox="1"/>
          <p:nvPr/>
        </p:nvSpPr>
        <p:spPr>
          <a:xfrm rot="16200000">
            <a:off x="95335" y="4819976"/>
            <a:ext cx="1479892" cy="400110"/>
          </a:xfrm>
          <a:prstGeom prst="rect">
            <a:avLst/>
          </a:prstGeom>
          <a:noFill/>
        </p:spPr>
        <p:txBody>
          <a:bodyPr wrap="none" rtlCol="0">
            <a:spAutoFit/>
          </a:bodyPr>
          <a:lstStyle/>
          <a:p>
            <a:pPr algn="ctr"/>
            <a:r>
              <a:rPr lang="en-US" sz="2000" b="1" dirty="0">
                <a:solidFill>
                  <a:srgbClr val="FF0000"/>
                </a:solidFill>
              </a:rPr>
              <a:t>CAPACITY</a:t>
            </a:r>
          </a:p>
        </p:txBody>
      </p:sp>
      <p:cxnSp>
        <p:nvCxnSpPr>
          <p:cNvPr id="35" name="Elbow Connector 34"/>
          <p:cNvCxnSpPr/>
          <p:nvPr/>
        </p:nvCxnSpPr>
        <p:spPr bwMode="auto">
          <a:xfrm>
            <a:off x="2713141" y="2623272"/>
            <a:ext cx="762000" cy="592662"/>
          </a:xfrm>
          <a:prstGeom prst="bentConnector3">
            <a:avLst>
              <a:gd name="adj1" fmla="val 50000"/>
            </a:avLst>
          </a:prstGeom>
          <a:solidFill>
            <a:schemeClr val="accent1"/>
          </a:solidFill>
          <a:ln w="12700" cap="flat" cmpd="sng" algn="ctr">
            <a:solidFill>
              <a:srgbClr val="0033CC"/>
            </a:solidFill>
            <a:prstDash val="solid"/>
            <a:round/>
            <a:headEnd type="none" w="sm" len="sm"/>
            <a:tailEnd type="arrow"/>
          </a:ln>
          <a:effectLst/>
        </p:spPr>
      </p:cxnSp>
      <p:sp>
        <p:nvSpPr>
          <p:cNvPr id="36" name="Can 35"/>
          <p:cNvSpPr/>
          <p:nvPr/>
        </p:nvSpPr>
        <p:spPr bwMode="auto">
          <a:xfrm>
            <a:off x="1070608" y="4299662"/>
            <a:ext cx="1642533" cy="1371600"/>
          </a:xfrm>
          <a:prstGeom prst="can">
            <a:avLst>
              <a:gd name="adj" fmla="val 22647"/>
            </a:avLst>
          </a:prstGeom>
          <a:solidFill>
            <a:schemeClr val="bg1"/>
          </a:solidFill>
          <a:ln w="1905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rgbClr val="FF0000"/>
                </a:solidFill>
                <a:effectLst/>
                <a:latin typeface="Arial" pitchFamily="-110" charset="0"/>
              </a:rPr>
              <a:t>Departure throughput</a:t>
            </a:r>
          </a:p>
        </p:txBody>
      </p:sp>
      <p:sp>
        <p:nvSpPr>
          <p:cNvPr id="37" name="TextBox 36"/>
          <p:cNvSpPr txBox="1"/>
          <p:nvPr/>
        </p:nvSpPr>
        <p:spPr>
          <a:xfrm>
            <a:off x="1396304" y="1759674"/>
            <a:ext cx="1125428" cy="400110"/>
          </a:xfrm>
          <a:prstGeom prst="rect">
            <a:avLst/>
          </a:prstGeom>
          <a:noFill/>
        </p:spPr>
        <p:txBody>
          <a:bodyPr wrap="none" rtlCol="0">
            <a:spAutoFit/>
          </a:bodyPr>
          <a:lstStyle/>
          <a:p>
            <a:pPr algn="ctr"/>
            <a:r>
              <a:rPr lang="en-US" sz="2000" b="1" dirty="0">
                <a:solidFill>
                  <a:srgbClr val="0033CC"/>
                </a:solidFill>
              </a:rPr>
              <a:t>Airlines</a:t>
            </a:r>
          </a:p>
        </p:txBody>
      </p:sp>
      <p:cxnSp>
        <p:nvCxnSpPr>
          <p:cNvPr id="38" name="Straight Arrow Connector 37"/>
          <p:cNvCxnSpPr>
            <a:stCxn id="29" idx="0"/>
            <a:endCxn id="48" idx="2"/>
          </p:cNvCxnSpPr>
          <p:nvPr/>
        </p:nvCxnSpPr>
        <p:spPr bwMode="auto">
          <a:xfrm flipH="1" flipV="1">
            <a:off x="4677407" y="4348846"/>
            <a:ext cx="1" cy="304800"/>
          </a:xfrm>
          <a:prstGeom prst="straightConnector1">
            <a:avLst/>
          </a:prstGeom>
          <a:solidFill>
            <a:schemeClr val="accent1"/>
          </a:solidFill>
          <a:ln w="12700" cap="flat" cmpd="sng" algn="ctr">
            <a:solidFill>
              <a:srgbClr val="903A91"/>
            </a:solidFill>
            <a:prstDash val="solid"/>
            <a:round/>
            <a:headEnd type="none" w="sm" len="sm"/>
            <a:tailEnd type="arrow"/>
          </a:ln>
          <a:effectLst/>
        </p:spPr>
      </p:cxnSp>
      <p:sp>
        <p:nvSpPr>
          <p:cNvPr id="39" name="Flowchart: Document 25"/>
          <p:cNvSpPr/>
          <p:nvPr/>
        </p:nvSpPr>
        <p:spPr bwMode="auto">
          <a:xfrm>
            <a:off x="6795869" y="2497267"/>
            <a:ext cx="1371600" cy="1219200"/>
          </a:xfrm>
          <a:prstGeom prst="flowChartDocument">
            <a:avLst/>
          </a:prstGeom>
          <a:solidFill>
            <a:schemeClr val="bg1"/>
          </a:solidFill>
          <a:ln w="12700" cap="flat" cmpd="sng" algn="ctr">
            <a:solidFill>
              <a:srgbClr val="008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00B050"/>
              </a:solidFill>
              <a:effectLst/>
              <a:latin typeface="Arial" pitchFamily="-110"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00B050"/>
                </a:solidFill>
                <a:effectLst/>
                <a:latin typeface="Arial" pitchFamily="-110" charset="0"/>
              </a:rPr>
              <a:t>EOBT (t)</a:t>
            </a:r>
          </a:p>
          <a:p>
            <a:pPr marL="0" marR="0" indent="0" algn="ctr" defTabSz="914400" rtl="0" eaLnBrk="0" fontAlgn="base" latinLnBrk="0" hangingPunct="0">
              <a:lnSpc>
                <a:spcPct val="100000"/>
              </a:lnSpc>
              <a:spcBef>
                <a:spcPct val="0"/>
              </a:spcBef>
              <a:spcAft>
                <a:spcPct val="0"/>
              </a:spcAft>
              <a:buClrTx/>
              <a:buSzTx/>
              <a:buFontTx/>
              <a:buNone/>
              <a:tabLst/>
            </a:pPr>
            <a:r>
              <a:rPr lang="en-US" sz="1400" b="1" dirty="0">
                <a:solidFill>
                  <a:srgbClr val="00B050"/>
                </a:solidFill>
              </a:rPr>
              <a:t>for all scheduled flights</a:t>
            </a:r>
            <a:endParaRPr kumimoji="0" lang="en-US" sz="1400" b="1" i="0" u="none" strike="noStrike" cap="none" normalizeH="0" baseline="0" dirty="0">
              <a:ln>
                <a:noFill/>
              </a:ln>
              <a:solidFill>
                <a:srgbClr val="00B050"/>
              </a:solidFill>
              <a:effectLst/>
              <a:latin typeface="Arial" pitchFamily="-110" charset="0"/>
            </a:endParaRPr>
          </a:p>
        </p:txBody>
      </p:sp>
      <p:sp>
        <p:nvSpPr>
          <p:cNvPr id="40" name="Flowchart: Document 26"/>
          <p:cNvSpPr/>
          <p:nvPr/>
        </p:nvSpPr>
        <p:spPr bwMode="auto">
          <a:xfrm>
            <a:off x="6719669" y="2573467"/>
            <a:ext cx="1371600" cy="1219200"/>
          </a:xfrm>
          <a:prstGeom prst="flowChartDocument">
            <a:avLst/>
          </a:prstGeom>
          <a:solidFill>
            <a:schemeClr val="bg1"/>
          </a:solidFill>
          <a:ln w="12700" cap="flat" cmpd="sng" algn="ctr">
            <a:solidFill>
              <a:srgbClr val="008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00B050"/>
              </a:solidFill>
              <a:effectLst/>
              <a:latin typeface="Arial" pitchFamily="-110"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00B050"/>
                </a:solidFill>
                <a:effectLst/>
                <a:latin typeface="Arial" pitchFamily="-110" charset="0"/>
              </a:rPr>
              <a:t>EOBT (t)</a:t>
            </a:r>
          </a:p>
          <a:p>
            <a:pPr marL="0" marR="0" indent="0" algn="ctr" defTabSz="914400" rtl="0" eaLnBrk="0" fontAlgn="base" latinLnBrk="0" hangingPunct="0">
              <a:lnSpc>
                <a:spcPct val="100000"/>
              </a:lnSpc>
              <a:spcBef>
                <a:spcPct val="0"/>
              </a:spcBef>
              <a:spcAft>
                <a:spcPct val="0"/>
              </a:spcAft>
              <a:buClrTx/>
              <a:buSzTx/>
              <a:buFontTx/>
              <a:buNone/>
              <a:tabLst/>
            </a:pPr>
            <a:r>
              <a:rPr lang="en-US" sz="1400" b="1" dirty="0">
                <a:solidFill>
                  <a:srgbClr val="00B050"/>
                </a:solidFill>
              </a:rPr>
              <a:t>for all scheduled flights</a:t>
            </a:r>
            <a:endParaRPr kumimoji="0" lang="en-US" sz="1400" b="1" i="0" u="none" strike="noStrike" cap="none" normalizeH="0" baseline="0" dirty="0">
              <a:ln>
                <a:noFill/>
              </a:ln>
              <a:solidFill>
                <a:srgbClr val="00B050"/>
              </a:solidFill>
              <a:effectLst/>
              <a:latin typeface="Arial" pitchFamily="-110" charset="0"/>
            </a:endParaRPr>
          </a:p>
        </p:txBody>
      </p:sp>
      <p:sp>
        <p:nvSpPr>
          <p:cNvPr id="41" name="Flowchart: Document 27"/>
          <p:cNvSpPr/>
          <p:nvPr/>
        </p:nvSpPr>
        <p:spPr bwMode="auto">
          <a:xfrm>
            <a:off x="6643469" y="2649667"/>
            <a:ext cx="1371600" cy="1219200"/>
          </a:xfrm>
          <a:prstGeom prst="flowChartDocument">
            <a:avLst/>
          </a:prstGeom>
          <a:solidFill>
            <a:schemeClr val="bg1"/>
          </a:solidFill>
          <a:ln w="12700" cap="flat" cmpd="sng" algn="ctr">
            <a:solidFill>
              <a:srgbClr val="008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dirty="0">
                <a:solidFill>
                  <a:srgbClr val="008000"/>
                </a:solidFill>
                <a:latin typeface="Arial" pitchFamily="-110" charset="0"/>
              </a:rPr>
              <a:t>Target pushback times</a:t>
            </a:r>
            <a:endParaRPr kumimoji="0" lang="en-US" sz="1600" b="1" i="0" u="none" strike="noStrike" cap="none" normalizeH="0" baseline="0" dirty="0">
              <a:ln>
                <a:noFill/>
              </a:ln>
              <a:solidFill>
                <a:srgbClr val="008000"/>
              </a:solidFill>
              <a:effectLst/>
              <a:latin typeface="Arial" pitchFamily="-110" charset="0"/>
            </a:endParaRPr>
          </a:p>
        </p:txBody>
      </p:sp>
      <p:sp>
        <p:nvSpPr>
          <p:cNvPr id="42" name="TextBox 41"/>
          <p:cNvSpPr txBox="1"/>
          <p:nvPr/>
        </p:nvSpPr>
        <p:spPr>
          <a:xfrm>
            <a:off x="6882704" y="2107802"/>
            <a:ext cx="1125428" cy="400110"/>
          </a:xfrm>
          <a:prstGeom prst="rect">
            <a:avLst/>
          </a:prstGeom>
          <a:noFill/>
        </p:spPr>
        <p:txBody>
          <a:bodyPr wrap="none" rtlCol="0">
            <a:spAutoFit/>
          </a:bodyPr>
          <a:lstStyle/>
          <a:p>
            <a:pPr algn="ctr"/>
            <a:r>
              <a:rPr lang="en-US" sz="2000" b="1" dirty="0">
                <a:solidFill>
                  <a:srgbClr val="008000"/>
                </a:solidFill>
              </a:rPr>
              <a:t>Airlines</a:t>
            </a:r>
          </a:p>
        </p:txBody>
      </p:sp>
      <p:cxnSp>
        <p:nvCxnSpPr>
          <p:cNvPr id="43" name="Elbow Connector 42"/>
          <p:cNvCxnSpPr/>
          <p:nvPr/>
        </p:nvCxnSpPr>
        <p:spPr bwMode="auto">
          <a:xfrm flipV="1">
            <a:off x="5862741" y="2987340"/>
            <a:ext cx="780728" cy="448722"/>
          </a:xfrm>
          <a:prstGeom prst="bentConnector3">
            <a:avLst>
              <a:gd name="adj1" fmla="val 50000"/>
            </a:avLst>
          </a:prstGeom>
          <a:solidFill>
            <a:schemeClr val="accent1"/>
          </a:solidFill>
          <a:ln w="12700" cap="flat" cmpd="sng" algn="ctr">
            <a:solidFill>
              <a:srgbClr val="008000"/>
            </a:solidFill>
            <a:prstDash val="solid"/>
            <a:round/>
            <a:headEnd type="none" w="sm" len="sm"/>
            <a:tailEnd type="arrow"/>
          </a:ln>
          <a:effectLst/>
        </p:spPr>
      </p:cxnSp>
      <p:sp>
        <p:nvSpPr>
          <p:cNvPr id="44" name="Can 43"/>
          <p:cNvSpPr/>
          <p:nvPr/>
        </p:nvSpPr>
        <p:spPr bwMode="auto">
          <a:xfrm>
            <a:off x="6643469" y="3977930"/>
            <a:ext cx="1524000" cy="1727200"/>
          </a:xfrm>
          <a:prstGeom prst="can">
            <a:avLst>
              <a:gd name="adj" fmla="val 13088"/>
            </a:avLst>
          </a:prstGeom>
          <a:solidFill>
            <a:schemeClr val="bg1"/>
          </a:solidFill>
          <a:ln w="19050" cap="flat" cmpd="sng" algn="ctr">
            <a:solidFill>
              <a:srgbClr val="FF66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rgbClr val="FF6600"/>
                </a:solidFill>
                <a:effectLst/>
                <a:latin typeface="Arial" pitchFamily="-110" charset="0"/>
              </a:rPr>
              <a:t>Actual</a:t>
            </a:r>
            <a:r>
              <a:rPr kumimoji="0" lang="en-US" sz="1600" b="1" i="0" u="none" strike="noStrike" cap="none" normalizeH="0" dirty="0">
                <a:ln>
                  <a:noFill/>
                </a:ln>
                <a:solidFill>
                  <a:srgbClr val="FF6600"/>
                </a:solidFill>
                <a:effectLst/>
                <a:latin typeface="Arial" pitchFamily="-110" charset="0"/>
              </a:rPr>
              <a:t> pushback &amp; taxi times</a:t>
            </a:r>
            <a:r>
              <a:rPr lang="en-US" sz="1600" b="1" dirty="0">
                <a:solidFill>
                  <a:srgbClr val="FF6600"/>
                </a:solidFill>
                <a:latin typeface="Arial" pitchFamily="-110" charset="0"/>
              </a:rPr>
              <a:t>; Actual</a:t>
            </a:r>
            <a:r>
              <a:rPr kumimoji="0" lang="en-US" sz="1600" b="1" i="0" u="none" strike="noStrike" cap="none" normalizeH="0" dirty="0">
                <a:ln>
                  <a:noFill/>
                </a:ln>
                <a:solidFill>
                  <a:srgbClr val="FF6600"/>
                </a:solidFill>
                <a:effectLst/>
                <a:latin typeface="Arial" pitchFamily="-110" charset="0"/>
              </a:rPr>
              <a:t> departure throughput</a:t>
            </a:r>
            <a:endParaRPr kumimoji="0" lang="en-US" sz="1600" b="1" i="0" u="none" strike="noStrike" cap="none" normalizeH="0" baseline="0" dirty="0">
              <a:ln>
                <a:noFill/>
              </a:ln>
              <a:solidFill>
                <a:srgbClr val="FF6600"/>
              </a:solidFill>
              <a:effectLst/>
              <a:latin typeface="Arial" pitchFamily="-110" charset="0"/>
            </a:endParaRPr>
          </a:p>
        </p:txBody>
      </p:sp>
      <p:sp>
        <p:nvSpPr>
          <p:cNvPr id="45" name="TextBox 44"/>
          <p:cNvSpPr txBox="1"/>
          <p:nvPr/>
        </p:nvSpPr>
        <p:spPr>
          <a:xfrm rot="5400000">
            <a:off x="7763740" y="2733740"/>
            <a:ext cx="1595434" cy="707886"/>
          </a:xfrm>
          <a:prstGeom prst="rect">
            <a:avLst/>
          </a:prstGeom>
          <a:noFill/>
        </p:spPr>
        <p:txBody>
          <a:bodyPr wrap="none" rtlCol="0">
            <a:spAutoFit/>
          </a:bodyPr>
          <a:lstStyle/>
          <a:p>
            <a:pPr algn="ctr"/>
            <a:r>
              <a:rPr lang="en-US" sz="2000" b="1" dirty="0">
                <a:solidFill>
                  <a:srgbClr val="008000"/>
                </a:solidFill>
              </a:rPr>
              <a:t>METERED</a:t>
            </a:r>
          </a:p>
          <a:p>
            <a:pPr algn="ctr"/>
            <a:r>
              <a:rPr lang="en-US" sz="2000" b="1" dirty="0">
                <a:solidFill>
                  <a:srgbClr val="008000"/>
                </a:solidFill>
              </a:rPr>
              <a:t>SCHEDULE</a:t>
            </a:r>
          </a:p>
        </p:txBody>
      </p:sp>
      <p:sp>
        <p:nvSpPr>
          <p:cNvPr id="46" name="TextBox 45"/>
          <p:cNvSpPr txBox="1"/>
          <p:nvPr/>
        </p:nvSpPr>
        <p:spPr>
          <a:xfrm rot="5400000">
            <a:off x="7981812" y="4736869"/>
            <a:ext cx="851515" cy="400110"/>
          </a:xfrm>
          <a:prstGeom prst="rect">
            <a:avLst/>
          </a:prstGeom>
          <a:noFill/>
        </p:spPr>
        <p:txBody>
          <a:bodyPr wrap="none" rtlCol="0">
            <a:spAutoFit/>
          </a:bodyPr>
          <a:lstStyle/>
          <a:p>
            <a:pPr algn="ctr"/>
            <a:r>
              <a:rPr lang="en-US" sz="2000" b="1" dirty="0">
                <a:solidFill>
                  <a:srgbClr val="FF6600"/>
                </a:solidFill>
              </a:rPr>
              <a:t>KPAs</a:t>
            </a:r>
          </a:p>
        </p:txBody>
      </p:sp>
      <p:cxnSp>
        <p:nvCxnSpPr>
          <p:cNvPr id="47" name="Elbow Connector 46"/>
          <p:cNvCxnSpPr>
            <a:stCxn id="48" idx="3"/>
            <a:endCxn id="44" idx="2"/>
          </p:cNvCxnSpPr>
          <p:nvPr/>
        </p:nvCxnSpPr>
        <p:spPr bwMode="auto">
          <a:xfrm>
            <a:off x="5862740" y="3586846"/>
            <a:ext cx="780729" cy="1254684"/>
          </a:xfrm>
          <a:prstGeom prst="bentConnector3">
            <a:avLst>
              <a:gd name="adj1" fmla="val 50000"/>
            </a:avLst>
          </a:prstGeom>
          <a:solidFill>
            <a:schemeClr val="accent1"/>
          </a:solidFill>
          <a:ln w="12700" cap="flat" cmpd="sng" algn="ctr">
            <a:solidFill>
              <a:srgbClr val="FF6600"/>
            </a:solidFill>
            <a:prstDash val="solid"/>
            <a:round/>
            <a:headEnd type="none" w="sm" len="sm"/>
            <a:tailEnd type="arrow"/>
          </a:ln>
          <a:effectLst/>
        </p:spPr>
      </p:cxnSp>
      <p:sp>
        <p:nvSpPr>
          <p:cNvPr id="48" name="TextBox 47"/>
          <p:cNvSpPr txBox="1"/>
          <p:nvPr/>
        </p:nvSpPr>
        <p:spPr>
          <a:xfrm>
            <a:off x="3492074" y="2824846"/>
            <a:ext cx="2370666" cy="1524000"/>
          </a:xfrm>
          <a:prstGeom prst="rect">
            <a:avLst/>
          </a:prstGeom>
          <a:noFill/>
          <a:ln w="28575">
            <a:solidFill>
              <a:schemeClr val="tx1"/>
            </a:solidFill>
          </a:ln>
        </p:spPr>
        <p:txBody>
          <a:bodyPr wrap="square" lIns="0" rIns="0" rtlCol="0" anchor="ctr">
            <a:noAutofit/>
          </a:bodyPr>
          <a:lstStyle/>
          <a:p>
            <a:pPr algn="ctr"/>
            <a:r>
              <a:rPr lang="en-US" sz="1800" b="1" dirty="0"/>
              <a:t>Departure Metering</a:t>
            </a:r>
          </a:p>
          <a:p>
            <a:pPr algn="ctr"/>
            <a:r>
              <a:rPr lang="en-US" sz="1800" b="1" dirty="0"/>
              <a:t>Algorithm</a:t>
            </a:r>
          </a:p>
        </p:txBody>
      </p:sp>
      <p:cxnSp>
        <p:nvCxnSpPr>
          <p:cNvPr id="49" name="Elbow Connector 48"/>
          <p:cNvCxnSpPr>
            <a:stCxn id="42" idx="0"/>
            <a:endCxn id="37" idx="3"/>
          </p:cNvCxnSpPr>
          <p:nvPr/>
        </p:nvCxnSpPr>
        <p:spPr bwMode="auto">
          <a:xfrm rot="16200000" flipV="1">
            <a:off x="4909539" y="-428077"/>
            <a:ext cx="148073" cy="4923686"/>
          </a:xfrm>
          <a:prstGeom prst="bentConnector2">
            <a:avLst/>
          </a:prstGeom>
          <a:solidFill>
            <a:schemeClr val="accent1"/>
          </a:solidFill>
          <a:ln w="19050" cap="flat" cmpd="sng" algn="ctr">
            <a:solidFill>
              <a:schemeClr val="tx1"/>
            </a:solidFill>
            <a:prstDash val="sysDash"/>
            <a:round/>
            <a:headEnd type="none" w="sm" len="sm"/>
            <a:tailEnd type="arrow"/>
          </a:ln>
          <a:effectLst/>
        </p:spPr>
      </p:cxnSp>
      <p:cxnSp>
        <p:nvCxnSpPr>
          <p:cNvPr id="50" name="Straight Arrow Connector 49"/>
          <p:cNvCxnSpPr>
            <a:endCxn id="29" idx="2"/>
          </p:cNvCxnSpPr>
          <p:nvPr/>
        </p:nvCxnSpPr>
        <p:spPr bwMode="auto">
          <a:xfrm flipV="1">
            <a:off x="4677408" y="5568046"/>
            <a:ext cx="0" cy="391084"/>
          </a:xfrm>
          <a:prstGeom prst="straightConnector1">
            <a:avLst/>
          </a:prstGeom>
          <a:solidFill>
            <a:schemeClr val="accent1"/>
          </a:solidFill>
          <a:ln w="19050" cap="flat" cmpd="sng" algn="ctr">
            <a:solidFill>
              <a:schemeClr val="tx1"/>
            </a:solidFill>
            <a:prstDash val="sysDash"/>
            <a:round/>
            <a:headEnd type="none" w="sm" len="sm"/>
            <a:tailEnd type="arrow"/>
          </a:ln>
          <a:effectLst/>
        </p:spPr>
      </p:cxnSp>
      <p:cxnSp>
        <p:nvCxnSpPr>
          <p:cNvPr id="51" name="Elbow Connector 50"/>
          <p:cNvCxnSpPr/>
          <p:nvPr/>
        </p:nvCxnSpPr>
        <p:spPr bwMode="auto">
          <a:xfrm flipV="1">
            <a:off x="2713141" y="4130329"/>
            <a:ext cx="778933" cy="643461"/>
          </a:xfrm>
          <a:prstGeom prst="bentConnector3">
            <a:avLst>
              <a:gd name="adj1" fmla="val 50000"/>
            </a:avLst>
          </a:prstGeom>
          <a:solidFill>
            <a:schemeClr val="accent1"/>
          </a:solidFill>
          <a:ln w="12700" cap="flat" cmpd="sng" algn="ctr">
            <a:solidFill>
              <a:srgbClr val="FF0000"/>
            </a:solidFill>
            <a:prstDash val="solid"/>
            <a:round/>
            <a:headEnd type="none" w="sm" len="sm"/>
            <a:tailEnd type="arrow"/>
          </a:ln>
          <a:effectLst/>
        </p:spPr>
      </p:cxnSp>
      <p:sp>
        <p:nvSpPr>
          <p:cNvPr id="52" name="TextBox 51"/>
          <p:cNvSpPr txBox="1"/>
          <p:nvPr/>
        </p:nvSpPr>
        <p:spPr>
          <a:xfrm rot="16200000">
            <a:off x="-1149581" y="2763682"/>
            <a:ext cx="2973294" cy="646331"/>
          </a:xfrm>
          <a:prstGeom prst="rect">
            <a:avLst/>
          </a:prstGeom>
          <a:noFill/>
        </p:spPr>
        <p:txBody>
          <a:bodyPr wrap="square" rtlCol="0">
            <a:spAutoFit/>
          </a:bodyPr>
          <a:lstStyle/>
          <a:p>
            <a:pPr algn="ctr"/>
            <a:r>
              <a:rPr lang="en-US" sz="1800" b="1" i="1" dirty="0">
                <a:solidFill>
                  <a:srgbClr val="0620C0"/>
                </a:solidFill>
              </a:rPr>
              <a:t>(Inputs/</a:t>
            </a:r>
          </a:p>
          <a:p>
            <a:pPr algn="ctr"/>
            <a:r>
              <a:rPr lang="en-US" sz="1800" b="1" i="1" dirty="0">
                <a:solidFill>
                  <a:srgbClr val="0620C0"/>
                </a:solidFill>
              </a:rPr>
              <a:t>data-elements)</a:t>
            </a:r>
          </a:p>
        </p:txBody>
      </p:sp>
      <p:sp>
        <p:nvSpPr>
          <p:cNvPr id="53" name="TextBox 52"/>
          <p:cNvSpPr txBox="1"/>
          <p:nvPr/>
        </p:nvSpPr>
        <p:spPr>
          <a:xfrm rot="16200000">
            <a:off x="-371691" y="4851772"/>
            <a:ext cx="1644501" cy="369332"/>
          </a:xfrm>
          <a:prstGeom prst="rect">
            <a:avLst/>
          </a:prstGeom>
          <a:noFill/>
        </p:spPr>
        <p:txBody>
          <a:bodyPr wrap="none" rtlCol="0">
            <a:spAutoFit/>
          </a:bodyPr>
          <a:lstStyle/>
          <a:p>
            <a:r>
              <a:rPr lang="en-US" sz="1800" b="1" i="1" dirty="0">
                <a:solidFill>
                  <a:srgbClr val="FF0000"/>
                </a:solidFill>
              </a:rPr>
              <a:t>(Predictions)</a:t>
            </a:r>
          </a:p>
        </p:txBody>
      </p:sp>
      <p:sp>
        <p:nvSpPr>
          <p:cNvPr id="54" name="TextBox 53"/>
          <p:cNvSpPr txBox="1"/>
          <p:nvPr/>
        </p:nvSpPr>
        <p:spPr>
          <a:xfrm>
            <a:off x="7771517" y="1915734"/>
            <a:ext cx="1272103" cy="369332"/>
          </a:xfrm>
          <a:prstGeom prst="rect">
            <a:avLst/>
          </a:prstGeom>
          <a:noFill/>
        </p:spPr>
        <p:txBody>
          <a:bodyPr wrap="none" rtlCol="0">
            <a:spAutoFit/>
          </a:bodyPr>
          <a:lstStyle/>
          <a:p>
            <a:r>
              <a:rPr lang="en-US" sz="1800" b="1" i="1" dirty="0">
                <a:solidFill>
                  <a:srgbClr val="008000"/>
                </a:solidFill>
              </a:rPr>
              <a:t>(Outputs)</a:t>
            </a:r>
          </a:p>
        </p:txBody>
      </p:sp>
      <p:sp>
        <p:nvSpPr>
          <p:cNvPr id="55" name="TextBox 54"/>
          <p:cNvSpPr txBox="1"/>
          <p:nvPr/>
        </p:nvSpPr>
        <p:spPr>
          <a:xfrm>
            <a:off x="7405469" y="5677143"/>
            <a:ext cx="1516235" cy="369332"/>
          </a:xfrm>
          <a:prstGeom prst="rect">
            <a:avLst/>
          </a:prstGeom>
          <a:noFill/>
        </p:spPr>
        <p:txBody>
          <a:bodyPr wrap="none" rtlCol="0">
            <a:spAutoFit/>
          </a:bodyPr>
          <a:lstStyle/>
          <a:p>
            <a:r>
              <a:rPr lang="en-US" sz="1800" b="1" i="1" dirty="0">
                <a:solidFill>
                  <a:srgbClr val="FF6600"/>
                </a:solidFill>
              </a:rPr>
              <a:t>(Outcomes)</a:t>
            </a:r>
          </a:p>
        </p:txBody>
      </p:sp>
    </p:spTree>
    <p:extLst>
      <p:ext uri="{BB962C8B-B14F-4D97-AF65-F5344CB8AC3E}">
        <p14:creationId xmlns:p14="http://schemas.microsoft.com/office/powerpoint/2010/main" val="3817856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Planned Next Steps</a:t>
            </a:r>
          </a:p>
        </p:txBody>
      </p:sp>
      <p:sp>
        <p:nvSpPr>
          <p:cNvPr id="3" name="Content Placeholder 2"/>
          <p:cNvSpPr>
            <a:spLocks noGrp="1"/>
          </p:cNvSpPr>
          <p:nvPr>
            <p:ph idx="1"/>
          </p:nvPr>
        </p:nvSpPr>
        <p:spPr>
          <a:xfrm>
            <a:off x="414338" y="1358900"/>
            <a:ext cx="8527602" cy="5029200"/>
          </a:xfrm>
        </p:spPr>
        <p:txBody>
          <a:bodyPr/>
          <a:lstStyle/>
          <a:p>
            <a:r>
              <a:rPr lang="en-US" sz="2400" dirty="0">
                <a:solidFill>
                  <a:srgbClr val="000000"/>
                </a:solidFill>
              </a:rPr>
              <a:t>Investigate effect on departure metering algorithms/benefits of incorporation of S-CDM data elements (e.g., EOBT, gate information, etc)</a:t>
            </a:r>
          </a:p>
          <a:p>
            <a:pPr lvl="1">
              <a:spcBef>
                <a:spcPts val="600"/>
              </a:spcBef>
              <a:spcAft>
                <a:spcPts val="600"/>
              </a:spcAft>
            </a:pPr>
            <a:r>
              <a:rPr lang="en-US" sz="2000" dirty="0">
                <a:solidFill>
                  <a:srgbClr val="000000"/>
                </a:solidFill>
              </a:rPr>
              <a:t>Impact of information uncertainties</a:t>
            </a:r>
          </a:p>
          <a:p>
            <a:pPr lvl="1">
              <a:spcBef>
                <a:spcPts val="600"/>
              </a:spcBef>
              <a:spcAft>
                <a:spcPts val="600"/>
              </a:spcAft>
            </a:pPr>
            <a:r>
              <a:rPr lang="en-US" sz="2000" dirty="0">
                <a:solidFill>
                  <a:srgbClr val="000000"/>
                </a:solidFill>
              </a:rPr>
              <a:t>Identify appropriate approaches for different types of airports</a:t>
            </a:r>
          </a:p>
          <a:p>
            <a:pPr lvl="1">
              <a:spcBef>
                <a:spcPts val="600"/>
              </a:spcBef>
              <a:spcAft>
                <a:spcPts val="600"/>
              </a:spcAft>
            </a:pPr>
            <a:r>
              <a:rPr lang="en-US" sz="2000" dirty="0">
                <a:solidFill>
                  <a:srgbClr val="000000"/>
                </a:solidFill>
              </a:rPr>
              <a:t>Determine metrics to assess &amp; refine departure metering</a:t>
            </a:r>
          </a:p>
          <a:p>
            <a:r>
              <a:rPr lang="en-US" sz="2400" dirty="0">
                <a:solidFill>
                  <a:srgbClr val="000000"/>
                </a:solidFill>
              </a:rPr>
              <a:t>Coordinate with related activities</a:t>
            </a:r>
          </a:p>
          <a:p>
            <a:pPr lvl="1"/>
            <a:r>
              <a:rPr lang="en-US" sz="2000" dirty="0"/>
              <a:t>NASA ATD-2: Exploring potential value of proposed analysis for CLT activities</a:t>
            </a:r>
          </a:p>
          <a:p>
            <a:pPr lvl="1"/>
            <a:r>
              <a:rPr lang="en-US" sz="2000" dirty="0"/>
              <a:t>TFDM: Exploring role to facilitate TFDM tech transfer</a:t>
            </a:r>
          </a:p>
          <a:p>
            <a:pPr lvl="1"/>
            <a:r>
              <a:rPr lang="en-US" sz="2000" dirty="0"/>
              <a:t>RTCA: Exploring value to RTCA NIWG surface team “rolling plan”</a:t>
            </a:r>
          </a:p>
        </p:txBody>
      </p:sp>
    </p:spTree>
    <p:extLst>
      <p:ext uri="{BB962C8B-B14F-4D97-AF65-F5344CB8AC3E}">
        <p14:creationId xmlns:p14="http://schemas.microsoft.com/office/powerpoint/2010/main" val="1756611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472488" cy="1219200"/>
          </a:xfrm>
        </p:spPr>
        <p:txBody>
          <a:bodyPr>
            <a:normAutofit/>
          </a:bodyPr>
          <a:lstStyle/>
          <a:p>
            <a:pPr algn="ctr"/>
            <a:r>
              <a:rPr lang="en-US" sz="3200" dirty="0">
                <a:cs typeface="Calibri" pitchFamily="34" charset="0"/>
              </a:rPr>
              <a:t>Continuous </a:t>
            </a:r>
            <a:r>
              <a:rPr lang="en-US" sz="3200">
                <a:cs typeface="Calibri" pitchFamily="34" charset="0"/>
              </a:rPr>
              <a:t>Climb Operations (CCO)</a:t>
            </a:r>
            <a:endParaRPr lang="en-US" sz="3200" dirty="0"/>
          </a:p>
        </p:txBody>
      </p:sp>
    </p:spTree>
    <p:extLst>
      <p:ext uri="{BB962C8B-B14F-4D97-AF65-F5344CB8AC3E}">
        <p14:creationId xmlns:p14="http://schemas.microsoft.com/office/powerpoint/2010/main" val="93095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Continuous Climb Operations</a:t>
            </a:r>
          </a:p>
        </p:txBody>
      </p:sp>
      <p:sp>
        <p:nvSpPr>
          <p:cNvPr id="3" name="Content Placeholder 2"/>
          <p:cNvSpPr>
            <a:spLocks noGrp="1"/>
          </p:cNvSpPr>
          <p:nvPr>
            <p:ph idx="1"/>
          </p:nvPr>
        </p:nvSpPr>
        <p:spPr>
          <a:xfrm>
            <a:off x="228600" y="1066801"/>
            <a:ext cx="4724400" cy="5045076"/>
          </a:xfrm>
        </p:spPr>
        <p:txBody>
          <a:bodyPr>
            <a:normAutofit/>
          </a:bodyPr>
          <a:lstStyle/>
          <a:p>
            <a:pPr>
              <a:lnSpc>
                <a:spcPct val="120000"/>
              </a:lnSpc>
            </a:pPr>
            <a:r>
              <a:rPr lang="en-US" sz="1800" dirty="0"/>
              <a:t>Climb phase characterized by high fuel flow configurations (i.e., full throttle and high gross weight)</a:t>
            </a:r>
          </a:p>
          <a:p>
            <a:pPr>
              <a:lnSpc>
                <a:spcPct val="120000"/>
              </a:lnSpc>
            </a:pPr>
            <a:r>
              <a:rPr lang="en-US" sz="1800" dirty="0"/>
              <a:t>Constraints such as airspace/sector boundaries can cause level-offs during climb </a:t>
            </a:r>
            <a:r>
              <a:rPr lang="en-US" sz="1800" dirty="0">
                <a:sym typeface="Wingdings" panose="05000000000000000000" pitchFamily="2" charset="2"/>
              </a:rPr>
              <a:t> increased fuel, emissions, noise</a:t>
            </a:r>
          </a:p>
          <a:p>
            <a:pPr>
              <a:lnSpc>
                <a:spcPct val="120000"/>
              </a:lnSpc>
            </a:pPr>
            <a:r>
              <a:rPr lang="en-US" sz="1800" dirty="0">
                <a:sym typeface="Wingdings" panose="05000000000000000000" pitchFamily="2" charset="2"/>
              </a:rPr>
              <a:t>Objective of AEE study:</a:t>
            </a:r>
          </a:p>
          <a:p>
            <a:pPr marL="914400" lvl="1" indent="-457200">
              <a:lnSpc>
                <a:spcPct val="120000"/>
              </a:lnSpc>
              <a:buAutoNum type="arabicPeriod"/>
            </a:pPr>
            <a:r>
              <a:rPr lang="en-US" sz="1600" dirty="0">
                <a:sym typeface="Wingdings" panose="05000000000000000000" pitchFamily="2" charset="2"/>
              </a:rPr>
              <a:t>Quantify prevalence of level-offs in NAS</a:t>
            </a:r>
          </a:p>
          <a:p>
            <a:pPr marL="914400" lvl="1" indent="-457200">
              <a:lnSpc>
                <a:spcPct val="120000"/>
              </a:lnSpc>
              <a:buAutoNum type="arabicPeriod"/>
            </a:pPr>
            <a:r>
              <a:rPr lang="en-US" sz="1600" dirty="0">
                <a:sym typeface="Wingdings" panose="05000000000000000000" pitchFamily="2" charset="2"/>
              </a:rPr>
              <a:t>Calculate potential benefits of removing level-offs</a:t>
            </a:r>
          </a:p>
          <a:p>
            <a:pPr marL="914400" lvl="1" indent="-457200">
              <a:lnSpc>
                <a:spcPct val="120000"/>
              </a:lnSpc>
              <a:buAutoNum type="arabicPeriod"/>
            </a:pPr>
            <a:r>
              <a:rPr lang="en-US" sz="1600" dirty="0">
                <a:sym typeface="Wingdings" panose="05000000000000000000" pitchFamily="2" charset="2"/>
              </a:rPr>
              <a:t>Identify causes of level-offs and mechanisms to implement continuous climbs</a:t>
            </a:r>
          </a:p>
        </p:txBody>
      </p:sp>
      <p:sp>
        <p:nvSpPr>
          <p:cNvPr id="4" name="Slide Number Placeholder 3"/>
          <p:cNvSpPr>
            <a:spLocks noGrp="1"/>
          </p:cNvSpPr>
          <p:nvPr>
            <p:ph type="sldNum" sz="quarter" idx="12"/>
          </p:nvPr>
        </p:nvSpPr>
        <p:spPr/>
        <p:txBody>
          <a:bodyPr/>
          <a:lstStyle/>
          <a:p>
            <a:pPr>
              <a:defRPr/>
            </a:pPr>
            <a:fld id="{620E9658-9F5E-4DB1-90F7-B45AD0CF073F}" type="slidenum">
              <a:rPr lang="en-US" smtClean="0"/>
              <a:pPr>
                <a:defRPr/>
              </a:pPr>
              <a:t>23</a:t>
            </a:fld>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564" t="22773" r="20838" b="17420"/>
          <a:stretch/>
        </p:blipFill>
        <p:spPr bwMode="auto">
          <a:xfrm>
            <a:off x="5181600" y="1263495"/>
            <a:ext cx="3581400" cy="4527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9418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911" y="78450"/>
            <a:ext cx="8706017" cy="609600"/>
          </a:xfrm>
        </p:spPr>
        <p:txBody>
          <a:bodyPr/>
          <a:lstStyle/>
          <a:p>
            <a:r>
              <a:rPr lang="en-US" sz="2400" dirty="0"/>
              <a:t>Assessed the Impact of Metroplex Airspace Improvements on Level Offs</a:t>
            </a:r>
          </a:p>
        </p:txBody>
      </p:sp>
      <p:sp>
        <p:nvSpPr>
          <p:cNvPr id="3" name="Content Placeholder 2"/>
          <p:cNvSpPr>
            <a:spLocks noGrp="1"/>
          </p:cNvSpPr>
          <p:nvPr>
            <p:ph idx="1"/>
          </p:nvPr>
        </p:nvSpPr>
        <p:spPr>
          <a:xfrm>
            <a:off x="321763" y="853762"/>
            <a:ext cx="7086599" cy="1407133"/>
          </a:xfrm>
        </p:spPr>
        <p:txBody>
          <a:bodyPr/>
          <a:lstStyle/>
          <a:p>
            <a:r>
              <a:rPr lang="en-US" sz="1400" dirty="0"/>
              <a:t>Performed statistical analysis of Level off metrics at Houston Metroplex for years 2011 (pre implementation), 2014 and 2015 (post implementation).</a:t>
            </a:r>
          </a:p>
          <a:p>
            <a:r>
              <a:rPr lang="en-US" sz="1400" dirty="0"/>
              <a:t>Analyzed Level off counts, time and distance in level off and time weighted level off altitude metrics</a:t>
            </a:r>
          </a:p>
          <a:p>
            <a:r>
              <a:rPr lang="en-US" sz="1400" dirty="0"/>
              <a:t>Analysis shows 5 to 13% improvement in Level off metrics statistics, post Metroplex Program Implementation at Houston</a:t>
            </a:r>
          </a:p>
          <a:p>
            <a:endParaRPr lang="en-US" sz="1400" dirty="0"/>
          </a:p>
          <a:p>
            <a:endParaRPr lang="en-US" sz="1400" dirty="0"/>
          </a:p>
        </p:txBody>
      </p:sp>
      <p:grpSp>
        <p:nvGrpSpPr>
          <p:cNvPr id="5" name="Group 4"/>
          <p:cNvGrpSpPr/>
          <p:nvPr/>
        </p:nvGrpSpPr>
        <p:grpSpPr>
          <a:xfrm>
            <a:off x="7554962" y="1184697"/>
            <a:ext cx="2002035" cy="1096963"/>
            <a:chOff x="7522554" y="1816768"/>
            <a:chExt cx="2168176" cy="1187996"/>
          </a:xfrm>
        </p:grpSpPr>
        <p:pic>
          <p:nvPicPr>
            <p:cNvPr id="6" name="Picture 5"/>
            <p:cNvPicPr>
              <a:picLocks noChangeAspect="1"/>
            </p:cNvPicPr>
            <p:nvPr/>
          </p:nvPicPr>
          <p:blipFill>
            <a:blip r:embed="rId3"/>
            <a:stretch>
              <a:fillRect/>
            </a:stretch>
          </p:blipFill>
          <p:spPr>
            <a:xfrm>
              <a:off x="7522554" y="1816768"/>
              <a:ext cx="511442" cy="1187996"/>
            </a:xfrm>
            <a:prstGeom prst="rect">
              <a:avLst/>
            </a:prstGeom>
          </p:spPr>
        </p:pic>
        <p:sp>
          <p:nvSpPr>
            <p:cNvPr id="7" name="TextBox 6"/>
            <p:cNvSpPr txBox="1"/>
            <p:nvPr/>
          </p:nvSpPr>
          <p:spPr>
            <a:xfrm>
              <a:off x="8234909" y="2176629"/>
              <a:ext cx="1455821" cy="253809"/>
            </a:xfrm>
            <a:prstGeom prst="rect">
              <a:avLst/>
            </a:prstGeom>
            <a:noFill/>
          </p:spPr>
          <p:txBody>
            <a:bodyPr wrap="square" rtlCol="0">
              <a:spAutoFit/>
            </a:bodyPr>
            <a:lstStyle/>
            <a:p>
              <a:r>
                <a:rPr lang="en-US" sz="923" dirty="0"/>
                <a:t>Mean Value</a:t>
              </a:r>
            </a:p>
          </p:txBody>
        </p:sp>
        <p:sp>
          <p:nvSpPr>
            <p:cNvPr id="8" name="TextBox 7"/>
            <p:cNvSpPr txBox="1"/>
            <p:nvPr/>
          </p:nvSpPr>
          <p:spPr>
            <a:xfrm>
              <a:off x="8234910" y="1891284"/>
              <a:ext cx="993312" cy="407620"/>
            </a:xfrm>
            <a:prstGeom prst="rect">
              <a:avLst/>
            </a:prstGeom>
            <a:noFill/>
          </p:spPr>
          <p:txBody>
            <a:bodyPr wrap="square" rtlCol="0">
              <a:spAutoFit/>
            </a:bodyPr>
            <a:lstStyle/>
            <a:p>
              <a:r>
                <a:rPr lang="en-US" sz="923" dirty="0"/>
                <a:t>90</a:t>
              </a:r>
              <a:r>
                <a:rPr lang="en-US" sz="923" baseline="30000" dirty="0"/>
                <a:t>th</a:t>
              </a:r>
              <a:r>
                <a:rPr lang="en-US" sz="923" dirty="0"/>
                <a:t> Percentile</a:t>
              </a:r>
            </a:p>
          </p:txBody>
        </p:sp>
        <p:sp>
          <p:nvSpPr>
            <p:cNvPr id="9" name="TextBox 8"/>
            <p:cNvSpPr txBox="1"/>
            <p:nvPr/>
          </p:nvSpPr>
          <p:spPr>
            <a:xfrm>
              <a:off x="8234908" y="2326594"/>
              <a:ext cx="1455821" cy="253809"/>
            </a:xfrm>
            <a:prstGeom prst="rect">
              <a:avLst/>
            </a:prstGeom>
            <a:noFill/>
          </p:spPr>
          <p:txBody>
            <a:bodyPr wrap="square" rtlCol="0">
              <a:spAutoFit/>
            </a:bodyPr>
            <a:lstStyle/>
            <a:p>
              <a:r>
                <a:rPr lang="en-US" sz="923" dirty="0"/>
                <a:t>Median Value</a:t>
              </a:r>
            </a:p>
          </p:txBody>
        </p:sp>
        <p:sp>
          <p:nvSpPr>
            <p:cNvPr id="10" name="TextBox 9"/>
            <p:cNvSpPr txBox="1"/>
            <p:nvPr/>
          </p:nvSpPr>
          <p:spPr>
            <a:xfrm>
              <a:off x="8234908" y="2668052"/>
              <a:ext cx="1455821" cy="253809"/>
            </a:xfrm>
            <a:prstGeom prst="rect">
              <a:avLst/>
            </a:prstGeom>
            <a:noFill/>
          </p:spPr>
          <p:txBody>
            <a:bodyPr wrap="square" rtlCol="0">
              <a:spAutoFit/>
            </a:bodyPr>
            <a:lstStyle/>
            <a:p>
              <a:r>
                <a:rPr lang="en-US" sz="923" dirty="0"/>
                <a:t>10</a:t>
              </a:r>
              <a:r>
                <a:rPr lang="en-US" sz="923" baseline="30000" dirty="0"/>
                <a:t>th</a:t>
              </a:r>
              <a:r>
                <a:rPr lang="en-US" sz="923" dirty="0"/>
                <a:t> Percentile</a:t>
              </a:r>
            </a:p>
          </p:txBody>
        </p:sp>
        <p:cxnSp>
          <p:nvCxnSpPr>
            <p:cNvPr id="11" name="Straight Connector 10"/>
            <p:cNvCxnSpPr/>
            <p:nvPr/>
          </p:nvCxnSpPr>
          <p:spPr bwMode="auto">
            <a:xfrm flipH="1">
              <a:off x="7830898" y="2002829"/>
              <a:ext cx="446817" cy="0"/>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flipH="1">
              <a:off x="7838916" y="2311641"/>
              <a:ext cx="446817" cy="0"/>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flipH="1">
              <a:off x="7838916" y="2388278"/>
              <a:ext cx="446817" cy="0"/>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flipH="1">
              <a:off x="7840085" y="2780706"/>
              <a:ext cx="446817" cy="0"/>
            </a:xfrm>
            <a:prstGeom prst="line">
              <a:avLst/>
            </a:prstGeom>
            <a:solidFill>
              <a:schemeClr val="bg1"/>
            </a:solidFill>
            <a:ln w="9525" cap="flat" cmpd="sng" algn="ctr">
              <a:solidFill>
                <a:schemeClr val="tx1"/>
              </a:solidFill>
              <a:prstDash val="solid"/>
              <a:round/>
              <a:headEnd type="none" w="med" len="med"/>
              <a:tailEnd type="none" w="med" len="med"/>
            </a:ln>
            <a:effectLst/>
          </p:spPr>
        </p:cxnSp>
      </p:grpSp>
      <p:graphicFrame>
        <p:nvGraphicFramePr>
          <p:cNvPr id="15" name="Chart 14"/>
          <p:cNvGraphicFramePr>
            <a:graphicFrameLocks/>
          </p:cNvGraphicFramePr>
          <p:nvPr>
            <p:extLst>
              <p:ext uri="{D42A27DB-BD31-4B8C-83A1-F6EECF244321}">
                <p14:modId xmlns:p14="http://schemas.microsoft.com/office/powerpoint/2010/main" val="67117390"/>
              </p:ext>
            </p:extLst>
          </p:nvPr>
        </p:nvGraphicFramePr>
        <p:xfrm>
          <a:off x="299960" y="2136461"/>
          <a:ext cx="8285330" cy="3958851"/>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p:cNvSpPr txBox="1"/>
          <p:nvPr/>
        </p:nvSpPr>
        <p:spPr bwMode="auto">
          <a:xfrm>
            <a:off x="2590800" y="2641964"/>
            <a:ext cx="990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b="1" dirty="0"/>
              <a:t>Example -</a:t>
            </a:r>
          </a:p>
        </p:txBody>
      </p:sp>
    </p:spTree>
    <p:extLst>
      <p:ext uri="{BB962C8B-B14F-4D97-AF65-F5344CB8AC3E}">
        <p14:creationId xmlns:p14="http://schemas.microsoft.com/office/powerpoint/2010/main" val="1336733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8" y="375707"/>
            <a:ext cx="8472488" cy="609600"/>
          </a:xfrm>
        </p:spPr>
        <p:txBody>
          <a:bodyPr/>
          <a:lstStyle/>
          <a:p>
            <a:r>
              <a:rPr lang="en-US" sz="2400" dirty="0"/>
              <a:t>Started Flow Analysis at Houston Metroplex to Identify Barriers to Continuous Climb</a:t>
            </a:r>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l="7591" r="6429"/>
          <a:stretch/>
        </p:blipFill>
        <p:spPr>
          <a:xfrm>
            <a:off x="228600" y="1752931"/>
            <a:ext cx="5656278" cy="4173352"/>
          </a:xfrm>
        </p:spPr>
      </p:pic>
      <p:cxnSp>
        <p:nvCxnSpPr>
          <p:cNvPr id="6" name="Straight Connector 5"/>
          <p:cNvCxnSpPr>
            <a:endCxn id="7" idx="1"/>
          </p:cNvCxnSpPr>
          <p:nvPr/>
        </p:nvCxnSpPr>
        <p:spPr bwMode="auto">
          <a:xfrm flipV="1">
            <a:off x="657534" y="1446544"/>
            <a:ext cx="942666" cy="1388855"/>
          </a:xfrm>
          <a:prstGeom prst="line">
            <a:avLst/>
          </a:prstGeom>
          <a:solidFill>
            <a:schemeClr val="bg1"/>
          </a:solidFill>
          <a:ln w="9525" cap="flat" cmpd="sng" algn="ctr">
            <a:solidFill>
              <a:schemeClr val="bg1">
                <a:lumMod val="65000"/>
              </a:schemeClr>
            </a:solidFill>
            <a:prstDash val="solid"/>
            <a:round/>
            <a:headEnd type="none" w="med" len="med"/>
            <a:tailEnd type="none" w="med" len="med"/>
          </a:ln>
          <a:effectLst/>
        </p:spPr>
      </p:cxnSp>
      <p:sp>
        <p:nvSpPr>
          <p:cNvPr id="7" name="TextBox 6"/>
          <p:cNvSpPr txBox="1"/>
          <p:nvPr/>
        </p:nvSpPr>
        <p:spPr>
          <a:xfrm>
            <a:off x="1600200" y="1286724"/>
            <a:ext cx="1828800" cy="319639"/>
          </a:xfrm>
          <a:prstGeom prst="rect">
            <a:avLst/>
          </a:prstGeom>
          <a:noFill/>
          <a:ln>
            <a:solidFill>
              <a:schemeClr val="bg1">
                <a:lumMod val="65000"/>
              </a:schemeClr>
            </a:solidFill>
          </a:ln>
        </p:spPr>
        <p:txBody>
          <a:bodyPr wrap="square" rtlCol="0">
            <a:spAutoFit/>
          </a:bodyPr>
          <a:lstStyle/>
          <a:p>
            <a:r>
              <a:rPr lang="en-US" sz="1477" dirty="0"/>
              <a:t>Gray = Arrival Flow</a:t>
            </a:r>
          </a:p>
        </p:txBody>
      </p:sp>
      <p:sp>
        <p:nvSpPr>
          <p:cNvPr id="8" name="Content Placeholder 2"/>
          <p:cNvSpPr txBox="1">
            <a:spLocks/>
          </p:cNvSpPr>
          <p:nvPr/>
        </p:nvSpPr>
        <p:spPr bwMode="auto">
          <a:xfrm>
            <a:off x="6085901" y="1876567"/>
            <a:ext cx="3048000" cy="2130819"/>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41327" indent="-341327" algn="l" rtl="0" eaLnBrk="1" fontAlgn="base" hangingPunct="1">
              <a:lnSpc>
                <a:spcPct val="100000"/>
              </a:lnSpc>
              <a:spcBef>
                <a:spcPts val="1200"/>
              </a:spcBef>
              <a:spcAft>
                <a:spcPts val="600"/>
              </a:spcAft>
              <a:buClr>
                <a:srgbClr val="307BB9"/>
              </a:buClr>
              <a:buFont typeface="Webdings" pitchFamily="18" charset="2"/>
              <a:buChar char="4"/>
              <a:defRPr sz="1800">
                <a:solidFill>
                  <a:schemeClr val="tx1"/>
                </a:solidFill>
                <a:latin typeface="+mn-lt"/>
                <a:ea typeface="+mn-ea"/>
                <a:cs typeface="+mn-cs"/>
              </a:defRPr>
            </a:lvl1pPr>
            <a:lvl2pPr marL="576287" indent="-238135" algn="l" rtl="0" eaLnBrk="1" fontAlgn="base" hangingPunct="1">
              <a:lnSpc>
                <a:spcPct val="100000"/>
              </a:lnSpc>
              <a:spcBef>
                <a:spcPts val="600"/>
              </a:spcBef>
              <a:spcAft>
                <a:spcPts val="600"/>
              </a:spcAft>
              <a:buClr>
                <a:srgbClr val="0B1F65"/>
              </a:buClr>
              <a:buChar char="–"/>
              <a:defRPr sz="1800">
                <a:solidFill>
                  <a:schemeClr val="tx1"/>
                </a:solidFill>
                <a:latin typeface="+mn-lt"/>
              </a:defRPr>
            </a:lvl2pPr>
            <a:lvl3pPr marL="914439" indent="-225434" algn="l" rtl="0" eaLnBrk="1" fontAlgn="base" hangingPunct="1">
              <a:lnSpc>
                <a:spcPct val="100000"/>
              </a:lnSpc>
              <a:spcBef>
                <a:spcPts val="1200"/>
              </a:spcBef>
              <a:spcAft>
                <a:spcPts val="600"/>
              </a:spcAft>
              <a:buClr>
                <a:srgbClr val="307BB9"/>
              </a:buClr>
              <a:buFont typeface="Arial" pitchFamily="34" charset="0"/>
              <a:buChar char="•"/>
              <a:defRPr sz="1800">
                <a:solidFill>
                  <a:schemeClr val="tx1"/>
                </a:solidFill>
                <a:latin typeface="+mn-lt"/>
              </a:defRPr>
            </a:lvl3pPr>
            <a:lvl4pPr marL="914439" indent="-225434" algn="l" rtl="0" eaLnBrk="1" fontAlgn="base" hangingPunct="1">
              <a:lnSpc>
                <a:spcPct val="100000"/>
              </a:lnSpc>
              <a:spcBef>
                <a:spcPts val="0"/>
              </a:spcBef>
              <a:spcAft>
                <a:spcPts val="600"/>
              </a:spcAft>
              <a:buClr>
                <a:srgbClr val="0B1F65"/>
              </a:buClr>
              <a:buFont typeface="Arial" pitchFamily="34" charset="0"/>
              <a:buChar char="•"/>
              <a:defRPr sz="2000" baseline="0">
                <a:solidFill>
                  <a:schemeClr val="tx1"/>
                </a:solidFill>
                <a:latin typeface="+mn-lt"/>
              </a:defRPr>
            </a:lvl4pPr>
            <a:lvl5pPr marL="1252591" indent="-225434" algn="l" rtl="0" eaLnBrk="1" fontAlgn="base" hangingPunct="1">
              <a:spcBef>
                <a:spcPts val="1200"/>
              </a:spcBef>
              <a:spcAft>
                <a:spcPts val="600"/>
              </a:spcAft>
              <a:buClr>
                <a:schemeClr val="tx1"/>
              </a:buClr>
              <a:buSzPct val="40000"/>
              <a:buFont typeface="Courier New" pitchFamily="49" charset="0"/>
              <a:buChar char="o"/>
              <a:defRPr sz="1800">
                <a:solidFill>
                  <a:schemeClr val="tx1"/>
                </a:solidFill>
                <a:latin typeface="+mn-lt"/>
              </a:defRPr>
            </a:lvl5pPr>
            <a:lvl6pPr marL="3144979" algn="l" rtl="0" eaLnBrk="1" fontAlgn="base" hangingPunct="1">
              <a:spcBef>
                <a:spcPct val="25000"/>
              </a:spcBef>
              <a:spcAft>
                <a:spcPct val="40000"/>
              </a:spcAft>
              <a:buClr>
                <a:schemeClr val="tx1"/>
              </a:buClr>
              <a:buSzPct val="40000"/>
              <a:buFont typeface="Arial" pitchFamily="34" charset="0"/>
              <a:defRPr>
                <a:solidFill>
                  <a:schemeClr val="tx1"/>
                </a:solidFill>
                <a:latin typeface="+mn-lt"/>
              </a:defRPr>
            </a:lvl6pPr>
            <a:lvl7pPr marL="3628306" algn="l" rtl="0" eaLnBrk="1" fontAlgn="base" hangingPunct="1">
              <a:spcBef>
                <a:spcPct val="25000"/>
              </a:spcBef>
              <a:spcAft>
                <a:spcPct val="40000"/>
              </a:spcAft>
              <a:buClr>
                <a:schemeClr val="tx1"/>
              </a:buClr>
              <a:buSzPct val="40000"/>
              <a:buFont typeface="Arial" pitchFamily="34" charset="0"/>
              <a:defRPr>
                <a:solidFill>
                  <a:schemeClr val="tx1"/>
                </a:solidFill>
                <a:latin typeface="+mn-lt"/>
              </a:defRPr>
            </a:lvl7pPr>
            <a:lvl8pPr marL="4111631" algn="l" rtl="0" eaLnBrk="1" fontAlgn="base" hangingPunct="1">
              <a:spcBef>
                <a:spcPct val="25000"/>
              </a:spcBef>
              <a:spcAft>
                <a:spcPct val="40000"/>
              </a:spcAft>
              <a:buClr>
                <a:schemeClr val="tx1"/>
              </a:buClr>
              <a:buSzPct val="40000"/>
              <a:buFont typeface="Arial" pitchFamily="34" charset="0"/>
              <a:defRPr>
                <a:solidFill>
                  <a:schemeClr val="tx1"/>
                </a:solidFill>
                <a:latin typeface="+mn-lt"/>
              </a:defRPr>
            </a:lvl8pPr>
            <a:lvl9pPr marL="4594958" algn="l" rtl="0" eaLnBrk="1" fontAlgn="base" hangingPunct="1">
              <a:spcBef>
                <a:spcPct val="25000"/>
              </a:spcBef>
              <a:spcAft>
                <a:spcPct val="40000"/>
              </a:spcAft>
              <a:buClr>
                <a:schemeClr val="tx1"/>
              </a:buClr>
              <a:buSzPct val="40000"/>
              <a:buFont typeface="Arial" pitchFamily="34" charset="0"/>
              <a:defRPr>
                <a:solidFill>
                  <a:schemeClr val="tx1"/>
                </a:solidFill>
                <a:latin typeface="+mn-lt"/>
              </a:defRPr>
            </a:lvl9pPr>
          </a:lstStyle>
          <a:p>
            <a:pPr>
              <a:spcBef>
                <a:spcPts val="0"/>
              </a:spcBef>
              <a:buFont typeface="Arial" panose="020B0604020202020204" pitchFamily="34" charset="0"/>
              <a:buChar char="•"/>
            </a:pPr>
            <a:r>
              <a:rPr lang="en-US" sz="1662" kern="0" dirty="0"/>
              <a:t>Working to understand operational drivers of remaining climb inefficiency.</a:t>
            </a:r>
          </a:p>
          <a:p>
            <a:pPr>
              <a:spcBef>
                <a:spcPts val="0"/>
              </a:spcBef>
              <a:buFont typeface="Arial" panose="020B0604020202020204" pitchFamily="34" charset="0"/>
              <a:buChar char="•"/>
            </a:pPr>
            <a:r>
              <a:rPr lang="en-US" sz="1662" kern="0" dirty="0"/>
              <a:t>2-D demonstration of the departure and arrival flow interaction</a:t>
            </a:r>
          </a:p>
        </p:txBody>
      </p:sp>
    </p:spTree>
    <p:extLst>
      <p:ext uri="{BB962C8B-B14F-4D97-AF65-F5344CB8AC3E}">
        <p14:creationId xmlns:p14="http://schemas.microsoft.com/office/powerpoint/2010/main" val="1608875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a:xfrm>
            <a:off x="490537" y="1295400"/>
            <a:ext cx="8050213" cy="4391025"/>
          </a:xfrm>
        </p:spPr>
        <p:txBody>
          <a:bodyPr/>
          <a:lstStyle/>
          <a:p>
            <a:r>
              <a:rPr lang="en-US" sz="2400" dirty="0"/>
              <a:t>Complete Assessments of Environmental and Energy Benefits of Continuous Climb using AEDT at an airport.</a:t>
            </a:r>
          </a:p>
          <a:p>
            <a:r>
              <a:rPr lang="en-US" sz="2400" dirty="0"/>
              <a:t>Complete flow analysis at Houston, including 4D visualization of arrival and departure flows and identify causes of level offs. </a:t>
            </a:r>
          </a:p>
          <a:p>
            <a:r>
              <a:rPr lang="en-US" sz="2400" dirty="0"/>
              <a:t>Provide recommendations on benefits and barriers to implementation of Continuous Climb.</a:t>
            </a:r>
          </a:p>
        </p:txBody>
      </p:sp>
      <p:sp>
        <p:nvSpPr>
          <p:cNvPr id="4" name="Slide Number Placeholder 3"/>
          <p:cNvSpPr>
            <a:spLocks noGrp="1"/>
          </p:cNvSpPr>
          <p:nvPr>
            <p:ph type="sldNum" sz="quarter" idx="12"/>
          </p:nvPr>
        </p:nvSpPr>
        <p:spPr/>
        <p:txBody>
          <a:bodyPr/>
          <a:lstStyle/>
          <a:p>
            <a:pPr>
              <a:defRPr/>
            </a:pPr>
            <a:fld id="{620E9658-9F5E-4DB1-90F7-B45AD0CF073F}" type="slidenum">
              <a:rPr lang="en-US" smtClean="0"/>
              <a:pPr>
                <a:defRPr/>
              </a:pPr>
              <a:t>26</a:t>
            </a:fld>
            <a:endParaRPr lang="en-US" dirty="0"/>
          </a:p>
        </p:txBody>
      </p:sp>
    </p:spTree>
    <p:extLst>
      <p:ext uri="{BB962C8B-B14F-4D97-AF65-F5344CB8AC3E}">
        <p14:creationId xmlns:p14="http://schemas.microsoft.com/office/powerpoint/2010/main" val="208686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0"/>
            <a:ext cx="8991600" cy="1219200"/>
          </a:xfrm>
        </p:spPr>
        <p:txBody>
          <a:bodyPr>
            <a:normAutofit/>
          </a:bodyPr>
          <a:lstStyle/>
          <a:p>
            <a:pPr algn="ctr"/>
            <a:r>
              <a:rPr lang="en-US" sz="3200" dirty="0"/>
              <a:t>Steeper Glide Slope and </a:t>
            </a:r>
            <a:br>
              <a:rPr lang="en-US" sz="3200" dirty="0"/>
            </a:br>
            <a:r>
              <a:rPr lang="en-US" sz="3200" dirty="0"/>
              <a:t>Displaced Threshold</a:t>
            </a:r>
          </a:p>
        </p:txBody>
      </p:sp>
    </p:spTree>
    <p:extLst>
      <p:ext uri="{BB962C8B-B14F-4D97-AF65-F5344CB8AC3E}">
        <p14:creationId xmlns:p14="http://schemas.microsoft.com/office/powerpoint/2010/main" val="325346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3"/>
          <p:cNvSpPr>
            <a:spLocks noGrp="1"/>
          </p:cNvSpPr>
          <p:nvPr>
            <p:ph type="ftr" sz="quarter" idx="10"/>
          </p:nvPr>
        </p:nvSpPr>
        <p:spPr>
          <a:xfrm>
            <a:off x="347663" y="7102475"/>
            <a:ext cx="1289050" cy="136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r>
              <a:rPr lang="en-US" sz="900"/>
              <a:t>Confidential &amp; proprietary</a:t>
            </a:r>
          </a:p>
        </p:txBody>
      </p:sp>
      <p:sp>
        <p:nvSpPr>
          <p:cNvPr id="3080" name="Rectangle 13"/>
          <p:cNvSpPr>
            <a:spLocks noGrp="1" noChangeArrowheads="1"/>
          </p:cNvSpPr>
          <p:nvPr>
            <p:ph type="body" idx="1"/>
          </p:nvPr>
        </p:nvSpPr>
        <p:spPr>
          <a:xfrm>
            <a:off x="254678" y="1219200"/>
            <a:ext cx="8432122" cy="4725236"/>
          </a:xfrm>
        </p:spPr>
        <p:txBody>
          <a:bodyPr/>
          <a:lstStyle/>
          <a:p>
            <a:r>
              <a:rPr lang="en-US" sz="2000" b="0" dirty="0"/>
              <a:t>Conducts analyses on steeper glide slopes and displaced thresholds with the ultimate goal of noise reduction in proximity to airports</a:t>
            </a:r>
          </a:p>
          <a:p>
            <a:r>
              <a:rPr lang="en-US" sz="2000" b="0" dirty="0"/>
              <a:t>Evaluate potential for a U.S. application of steeper approaches. </a:t>
            </a:r>
          </a:p>
          <a:p>
            <a:r>
              <a:rPr lang="en-US" sz="2000" b="0" dirty="0"/>
              <a:t>Based on the findings from the desk research and stakeholder outreach, conduct high-level analysis to identify the potential benefits and challenges for select airports. </a:t>
            </a:r>
          </a:p>
          <a:p>
            <a:r>
              <a:rPr lang="en-US" sz="2000" b="0" dirty="0"/>
              <a:t>Establish a better understanding of the influence that the change in the glide slope / displaced threshold may have on noise</a:t>
            </a:r>
          </a:p>
          <a:p>
            <a:r>
              <a:rPr lang="en-US" sz="2000" b="0" dirty="0"/>
              <a:t>Assess possible challenges for the implementation of steeper glide slopes and/or displaced thresholds for noise relief at U.S. airports.</a:t>
            </a:r>
          </a:p>
          <a:p>
            <a:pPr marL="0" indent="0">
              <a:lnSpc>
                <a:spcPct val="90000"/>
              </a:lnSpc>
              <a:spcBef>
                <a:spcPct val="50000"/>
              </a:spcBef>
              <a:buNone/>
            </a:pPr>
            <a:endParaRPr lang="en-US" sz="1390" dirty="0"/>
          </a:p>
        </p:txBody>
      </p:sp>
      <p:sp>
        <p:nvSpPr>
          <p:cNvPr id="3082" name="Text Box 17"/>
          <p:cNvSpPr txBox="1">
            <a:spLocks noChangeArrowheads="1"/>
          </p:cNvSpPr>
          <p:nvPr/>
        </p:nvSpPr>
        <p:spPr bwMode="auto">
          <a:xfrm>
            <a:off x="2085975" y="1059223"/>
            <a:ext cx="15190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buNone/>
            </a:pPr>
            <a:r>
              <a:rPr lang="en-US" sz="1600" b="1" i="0" dirty="0">
                <a:solidFill>
                  <a:schemeClr val="bg1"/>
                </a:solidFill>
                <a:latin typeface="+mn-lt"/>
              </a:rPr>
              <a:t>Project Details</a:t>
            </a:r>
          </a:p>
        </p:txBody>
      </p:sp>
      <p:sp>
        <p:nvSpPr>
          <p:cNvPr id="21" name="Title 1"/>
          <p:cNvSpPr>
            <a:spLocks noGrp="1"/>
          </p:cNvSpPr>
          <p:nvPr>
            <p:ph type="title"/>
          </p:nvPr>
        </p:nvSpPr>
        <p:spPr>
          <a:xfrm>
            <a:off x="411163" y="276248"/>
            <a:ext cx="8472487" cy="609600"/>
          </a:xfrm>
        </p:spPr>
        <p:txBody>
          <a:bodyPr/>
          <a:lstStyle/>
          <a:p>
            <a:r>
              <a:rPr lang="en-US" sz="3500" dirty="0"/>
              <a:t>Project Overview</a:t>
            </a:r>
          </a:p>
        </p:txBody>
      </p:sp>
    </p:spTree>
    <p:extLst>
      <p:ext uri="{BB962C8B-B14F-4D97-AF65-F5344CB8AC3E}">
        <p14:creationId xmlns:p14="http://schemas.microsoft.com/office/powerpoint/2010/main" val="2999822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163" y="276248"/>
            <a:ext cx="8472487" cy="1019152"/>
          </a:xfrm>
        </p:spPr>
        <p:txBody>
          <a:bodyPr/>
          <a:lstStyle/>
          <a:p>
            <a:r>
              <a:rPr lang="en-US" sz="3200" dirty="0"/>
              <a:t>Tasks 1 – Literature Review</a:t>
            </a:r>
          </a:p>
        </p:txBody>
      </p:sp>
      <p:sp>
        <p:nvSpPr>
          <p:cNvPr id="3" name="Content Placeholder 2"/>
          <p:cNvSpPr>
            <a:spLocks noGrp="1"/>
          </p:cNvSpPr>
          <p:nvPr>
            <p:ph idx="1"/>
          </p:nvPr>
        </p:nvSpPr>
        <p:spPr>
          <a:xfrm>
            <a:off x="495301" y="1447800"/>
            <a:ext cx="8050213" cy="2667000"/>
          </a:xfrm>
        </p:spPr>
        <p:txBody>
          <a:bodyPr/>
          <a:lstStyle/>
          <a:p>
            <a:r>
              <a:rPr lang="en-US" sz="2400" b="0" dirty="0"/>
              <a:t>The team collected and reviewed about 30 existing studies on the topic, authored by researchers from Europe and the US, about the noise benefits and risks from Steeper Glide Slopes and Displaced Thresholds</a:t>
            </a:r>
          </a:p>
          <a:p>
            <a:r>
              <a:rPr lang="en-US" sz="2400" b="0" dirty="0"/>
              <a:t>The extensive literature review served as a starting point for the stakeholder outreach plan (Task 2)</a:t>
            </a:r>
          </a:p>
        </p:txBody>
      </p:sp>
    </p:spTree>
    <p:extLst>
      <p:ext uri="{BB962C8B-B14F-4D97-AF65-F5344CB8AC3E}">
        <p14:creationId xmlns:p14="http://schemas.microsoft.com/office/powerpoint/2010/main" val="394152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707711642"/>
              </p:ext>
            </p:extLst>
          </p:nvPr>
        </p:nvGraphicFramePr>
        <p:xfrm>
          <a:off x="0" y="328730"/>
          <a:ext cx="9144000" cy="6423087"/>
        </p:xfrm>
        <a:graphic>
          <a:graphicData uri="http://schemas.openxmlformats.org/drawingml/2006/table">
            <a:tbl>
              <a:tblPr firstRow="1" bandRow="1">
                <a:tableStyleId>{5C22544A-7EE6-4342-B048-85BDC9FD1C3A}</a:tableStyleId>
              </a:tblPr>
              <a:tblGrid>
                <a:gridCol w="1634610">
                  <a:extLst>
                    <a:ext uri="{9D8B030D-6E8A-4147-A177-3AD203B41FA5}">
                      <a16:colId xmlns:a16="http://schemas.microsoft.com/office/drawing/2014/main" xmlns="" val="20000"/>
                    </a:ext>
                  </a:extLst>
                </a:gridCol>
                <a:gridCol w="790049">
                  <a:extLst>
                    <a:ext uri="{9D8B030D-6E8A-4147-A177-3AD203B41FA5}">
                      <a16:colId xmlns:a16="http://schemas.microsoft.com/office/drawing/2014/main" xmlns="" val="20001"/>
                    </a:ext>
                  </a:extLst>
                </a:gridCol>
                <a:gridCol w="1647134">
                  <a:extLst>
                    <a:ext uri="{9D8B030D-6E8A-4147-A177-3AD203B41FA5}">
                      <a16:colId xmlns:a16="http://schemas.microsoft.com/office/drawing/2014/main" xmlns="" val="20004"/>
                    </a:ext>
                  </a:extLst>
                </a:gridCol>
                <a:gridCol w="1647134">
                  <a:extLst>
                    <a:ext uri="{9D8B030D-6E8A-4147-A177-3AD203B41FA5}">
                      <a16:colId xmlns:a16="http://schemas.microsoft.com/office/drawing/2014/main" xmlns="" val="20005"/>
                    </a:ext>
                  </a:extLst>
                </a:gridCol>
                <a:gridCol w="1647134">
                  <a:extLst>
                    <a:ext uri="{9D8B030D-6E8A-4147-A177-3AD203B41FA5}">
                      <a16:colId xmlns:a16="http://schemas.microsoft.com/office/drawing/2014/main" xmlns="" val="20006"/>
                    </a:ext>
                  </a:extLst>
                </a:gridCol>
                <a:gridCol w="1777939">
                  <a:extLst>
                    <a:ext uri="{9D8B030D-6E8A-4147-A177-3AD203B41FA5}">
                      <a16:colId xmlns:a16="http://schemas.microsoft.com/office/drawing/2014/main" xmlns="" val="20007"/>
                    </a:ext>
                  </a:extLst>
                </a:gridCol>
              </a:tblGrid>
              <a:tr h="513981">
                <a:tc>
                  <a:txBody>
                    <a:bodyPr/>
                    <a:lstStyle/>
                    <a:p>
                      <a:pPr algn="l"/>
                      <a:r>
                        <a:rPr lang="en-US" sz="1400" b="1" i="0" u="none" strike="noStrike" baseline="0" dirty="0">
                          <a:solidFill>
                            <a:srgbClr val="FFFFFF"/>
                          </a:solidFill>
                          <a:latin typeface="ITCFranklinGothicStd-Med"/>
                        </a:rPr>
                        <a:t>Core Focus Area</a:t>
                      </a:r>
                      <a:endParaRPr lang="en-US" sz="1400" b="1" dirty="0">
                        <a:latin typeface="ITCFranklinGothicStd-DmCd"/>
                      </a:endParaRPr>
                    </a:p>
                  </a:txBody>
                  <a:tcPr marL="53788" marR="53788" marT="31173" marB="31173">
                    <a:solidFill>
                      <a:srgbClr val="1C4386"/>
                    </a:solidFill>
                  </a:tcPr>
                </a:tc>
                <a:tc>
                  <a:txBody>
                    <a:bodyPr/>
                    <a:lstStyle/>
                    <a:p>
                      <a:pPr algn="l"/>
                      <a:r>
                        <a:rPr lang="en-US" sz="1000" b="1" dirty="0">
                          <a:latin typeface="ITCFranklinGothicStd-DmCd"/>
                        </a:rPr>
                        <a:t>FY</a:t>
                      </a:r>
                    </a:p>
                    <a:p>
                      <a:pPr algn="l"/>
                      <a:r>
                        <a:rPr lang="en-US" sz="1000" b="1" baseline="0" dirty="0">
                          <a:latin typeface="ITCFranklinGothicStd-DmCd"/>
                        </a:rPr>
                        <a:t> 2013-2014</a:t>
                      </a:r>
                      <a:endParaRPr lang="en-US" sz="1000" b="1" dirty="0">
                        <a:latin typeface="ITCFranklinGothicStd-DmCd"/>
                      </a:endParaRPr>
                    </a:p>
                  </a:txBody>
                  <a:tcPr marL="53788" marR="53788" marT="31173" marB="31173" anchor="b">
                    <a:solidFill>
                      <a:srgbClr val="1C4386"/>
                    </a:solidFill>
                  </a:tcPr>
                </a:tc>
                <a:tc>
                  <a:txBody>
                    <a:bodyPr/>
                    <a:lstStyle/>
                    <a:p>
                      <a:pPr algn="ctr"/>
                      <a:r>
                        <a:rPr lang="en-US" sz="1400" b="1" dirty="0">
                          <a:latin typeface="ITCFranklinGothicStd-Med"/>
                        </a:rPr>
                        <a:t>FY 2015</a:t>
                      </a:r>
                    </a:p>
                  </a:txBody>
                  <a:tcPr marL="53788" marR="53788" marT="31173" marB="31173" anchor="b">
                    <a:solidFill>
                      <a:srgbClr val="1C4386"/>
                    </a:solidFill>
                  </a:tcPr>
                </a:tc>
                <a:tc>
                  <a:txBody>
                    <a:bodyPr/>
                    <a:lstStyle/>
                    <a:p>
                      <a:pPr algn="ctr"/>
                      <a:r>
                        <a:rPr lang="en-US" sz="1400" b="1" dirty="0">
                          <a:latin typeface="ITCFranklinGothicStd-Med"/>
                        </a:rPr>
                        <a:t>FY 2016</a:t>
                      </a:r>
                    </a:p>
                  </a:txBody>
                  <a:tcPr marL="53788" marR="53788" marT="31173" marB="31173" anchor="b">
                    <a:solidFill>
                      <a:srgbClr val="1C4386"/>
                    </a:solidFill>
                  </a:tcPr>
                </a:tc>
                <a:tc>
                  <a:txBody>
                    <a:bodyPr/>
                    <a:lstStyle/>
                    <a:p>
                      <a:pPr algn="ctr"/>
                      <a:r>
                        <a:rPr lang="en-US" sz="1400" b="1" dirty="0">
                          <a:latin typeface="ITCFranklinGothicStd-Med"/>
                        </a:rPr>
                        <a:t>FY 2017</a:t>
                      </a:r>
                    </a:p>
                  </a:txBody>
                  <a:tcPr marL="53788" marR="53788" marT="31173" marB="31173" anchor="b">
                    <a:solidFill>
                      <a:srgbClr val="1C4386"/>
                    </a:solidFill>
                  </a:tcPr>
                </a:tc>
                <a:tc>
                  <a:txBody>
                    <a:bodyPr/>
                    <a:lstStyle/>
                    <a:p>
                      <a:pPr algn="ctr"/>
                      <a:r>
                        <a:rPr lang="en-US" sz="1400" b="1" dirty="0">
                          <a:latin typeface="ITCFranklinGothicStd-Med"/>
                        </a:rPr>
                        <a:t>FY 2018</a:t>
                      </a:r>
                    </a:p>
                  </a:txBody>
                  <a:tcPr marL="53788" marR="53788" marT="31173" marB="31173" anchor="b">
                    <a:lnR w="28575" cap="flat" cmpd="sng" algn="ctr">
                      <a:solidFill>
                        <a:schemeClr val="bg1">
                          <a:lumMod val="85000"/>
                        </a:schemeClr>
                      </a:solidFill>
                      <a:prstDash val="solid"/>
                      <a:round/>
                      <a:headEnd type="none" w="med" len="med"/>
                      <a:tailEnd type="none" w="med" len="med"/>
                    </a:lnR>
                    <a:solidFill>
                      <a:srgbClr val="1C4386"/>
                    </a:solidFill>
                  </a:tcPr>
                </a:tc>
                <a:extLst>
                  <a:ext uri="{0D108BD9-81ED-4DB2-BD59-A6C34878D82A}">
                    <a16:rowId xmlns:a16="http://schemas.microsoft.com/office/drawing/2014/main" xmlns="" val="10000"/>
                  </a:ext>
                </a:extLst>
              </a:tr>
              <a:tr h="967330">
                <a:tc rowSpan="3">
                  <a:txBody>
                    <a:bodyPr/>
                    <a:lstStyle/>
                    <a:p>
                      <a:endParaRPr lang="en-US" sz="1200" b="1" dirty="0">
                        <a:solidFill>
                          <a:srgbClr val="58595B"/>
                        </a:solidFill>
                        <a:latin typeface="ITCFranklinGothicStd-MdCd"/>
                      </a:endParaRPr>
                    </a:p>
                    <a:p>
                      <a:endParaRPr lang="en-US" sz="1200" b="1" dirty="0">
                        <a:solidFill>
                          <a:srgbClr val="58595B"/>
                        </a:solidFill>
                        <a:latin typeface="ITCFranklinGothicStd-MdCd"/>
                      </a:endParaRPr>
                    </a:p>
                    <a:p>
                      <a:endParaRPr lang="en-US" sz="1200" b="1" dirty="0">
                        <a:solidFill>
                          <a:srgbClr val="58595B"/>
                        </a:solidFill>
                        <a:latin typeface="ITCFranklinGothicStd-MdCd"/>
                      </a:endParaRPr>
                    </a:p>
                    <a:p>
                      <a:endParaRPr lang="en-US" sz="1200" b="1" dirty="0">
                        <a:solidFill>
                          <a:srgbClr val="58595B"/>
                        </a:solidFill>
                        <a:latin typeface="ITCFranklinGothicStd-MdCd"/>
                      </a:endParaRPr>
                    </a:p>
                    <a:p>
                      <a:endParaRPr lang="en-US" sz="1200" b="1" dirty="0">
                        <a:solidFill>
                          <a:srgbClr val="58595B"/>
                        </a:solidFill>
                        <a:latin typeface="ITCFranklinGothicStd-MdCd"/>
                      </a:endParaRPr>
                    </a:p>
                    <a:p>
                      <a:endParaRPr lang="en-US" sz="1200" b="1" dirty="0">
                        <a:solidFill>
                          <a:srgbClr val="58595B"/>
                        </a:solidFill>
                        <a:latin typeface="ITCFranklinGothicStd-MdCd"/>
                      </a:endParaRPr>
                    </a:p>
                  </a:txBody>
                  <a:tcPr marL="53788" marR="53788" marT="31173" marB="31173">
                    <a:lnR w="28575" cap="flat" cmpd="sng" algn="ctr">
                      <a:solidFill>
                        <a:schemeClr val="bg1">
                          <a:lumMod val="85000"/>
                        </a:schemeClr>
                      </a:solidFill>
                      <a:prstDash val="solid"/>
                      <a:round/>
                      <a:headEnd type="none" w="med" len="med"/>
                      <a:tailEnd type="none" w="med" len="med"/>
                    </a:lnR>
                    <a:lnB w="28575" cap="flat" cmpd="sng" algn="ctr">
                      <a:solidFill>
                        <a:schemeClr val="bg2">
                          <a:lumMod val="25000"/>
                        </a:schemeClr>
                      </a:solidFill>
                      <a:prstDash val="solid"/>
                      <a:round/>
                      <a:headEnd type="none" w="med" len="med"/>
                      <a:tailEnd type="none" w="med" len="med"/>
                    </a:lnB>
                    <a:solidFill>
                      <a:srgbClr val="B7D8F0"/>
                    </a:solidFill>
                  </a:tcPr>
                </a:tc>
                <a:tc>
                  <a:txBody>
                    <a:bodyPr/>
                    <a:lstStyle/>
                    <a:p>
                      <a:endParaRPr lang="en-US" sz="1100" b="1" dirty="0">
                        <a:solidFill>
                          <a:srgbClr val="58595B"/>
                        </a:solidFill>
                        <a:latin typeface="ITCFranklinGothicStd-MdCd"/>
                      </a:endParaRPr>
                    </a:p>
                  </a:txBody>
                  <a:tcPr marL="53788" marR="53788" marT="31173" marB="31173"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solidFill>
                      <a:schemeClr val="bg1"/>
                    </a:solidFill>
                  </a:tcPr>
                </a:tc>
                <a:tc rowSpan="3">
                  <a:txBody>
                    <a:bodyPr/>
                    <a:lstStyle/>
                    <a:p>
                      <a:endParaRPr lang="en-US" sz="1200" dirty="0"/>
                    </a:p>
                  </a:txBody>
                  <a:tcPr marL="53788" marR="53788" marT="31173" marB="3117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B w="28575" cap="flat" cmpd="sng" algn="ctr">
                      <a:solidFill>
                        <a:schemeClr val="bg2">
                          <a:lumMod val="25000"/>
                        </a:schemeClr>
                      </a:solidFill>
                      <a:prstDash val="solid"/>
                      <a:round/>
                      <a:headEnd type="none" w="med" len="med"/>
                      <a:tailEnd type="none" w="med" len="med"/>
                    </a:lnB>
                    <a:solidFill>
                      <a:schemeClr val="bg1"/>
                    </a:solidFill>
                  </a:tcPr>
                </a:tc>
                <a:tc rowSpan="3">
                  <a:txBody>
                    <a:bodyPr/>
                    <a:lstStyle/>
                    <a:p>
                      <a:endParaRPr lang="en-US" sz="1200" dirty="0"/>
                    </a:p>
                  </a:txBody>
                  <a:tcPr marL="53788" marR="53788" marT="31173" marB="3117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B w="28575" cap="flat" cmpd="sng" algn="ctr">
                      <a:solidFill>
                        <a:schemeClr val="bg2">
                          <a:lumMod val="25000"/>
                        </a:schemeClr>
                      </a:solidFill>
                      <a:prstDash val="solid"/>
                      <a:round/>
                      <a:headEnd type="none" w="med" len="med"/>
                      <a:tailEnd type="none" w="med" len="med"/>
                    </a:lnB>
                    <a:solidFill>
                      <a:schemeClr val="bg1"/>
                    </a:solidFill>
                  </a:tcPr>
                </a:tc>
                <a:tc rowSpan="3">
                  <a:txBody>
                    <a:bodyPr/>
                    <a:lstStyle/>
                    <a:p>
                      <a:endParaRPr lang="en-US" sz="1200" dirty="0"/>
                    </a:p>
                  </a:txBody>
                  <a:tcPr marL="53788" marR="53788" marT="31173" marB="3117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B w="28575" cap="flat" cmpd="sng" algn="ctr">
                      <a:solidFill>
                        <a:schemeClr val="bg2">
                          <a:lumMod val="25000"/>
                        </a:schemeClr>
                      </a:solidFill>
                      <a:prstDash val="solid"/>
                      <a:round/>
                      <a:headEnd type="none" w="med" len="med"/>
                      <a:tailEnd type="none" w="med" len="med"/>
                    </a:lnB>
                    <a:solidFill>
                      <a:schemeClr val="bg1"/>
                    </a:solidFill>
                  </a:tcPr>
                </a:tc>
                <a:tc rowSpan="3">
                  <a:txBody>
                    <a:bodyPr/>
                    <a:lstStyle/>
                    <a:p>
                      <a:endParaRPr lang="en-US" sz="1200" dirty="0"/>
                    </a:p>
                  </a:txBody>
                  <a:tcPr marL="53788" marR="53788" marT="31173" marB="3117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B w="28575" cap="flat" cmpd="sng" algn="ctr">
                      <a:solidFill>
                        <a:schemeClr val="bg2">
                          <a:lumMod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967330">
                <a:tc vMerge="1">
                  <a:txBody>
                    <a:bodyPr/>
                    <a:lstStyle/>
                    <a:p>
                      <a:endParaRPr lang="en-US"/>
                    </a:p>
                  </a:txBody>
                  <a:tcPr/>
                </a:tc>
                <a:tc>
                  <a:txBody>
                    <a:bodyPr/>
                    <a:lstStyle/>
                    <a:p>
                      <a:endParaRPr lang="en-US" sz="1100" b="1" dirty="0">
                        <a:solidFill>
                          <a:srgbClr val="58595B"/>
                        </a:solidFill>
                        <a:latin typeface="ITCFranklinGothicStd-MdCd"/>
                      </a:endParaRPr>
                    </a:p>
                  </a:txBody>
                  <a:tcPr marL="53788" marR="53788" marT="31173" marB="31173"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2"/>
                  </a:ext>
                </a:extLst>
              </a:tr>
              <a:tr h="697703">
                <a:tc vMerge="1">
                  <a:txBody>
                    <a:bodyPr/>
                    <a:lstStyle/>
                    <a:p>
                      <a:endParaRPr lang="en-US"/>
                    </a:p>
                  </a:txBody>
                  <a:tcPr/>
                </a:tc>
                <a:tc>
                  <a:txBody>
                    <a:bodyPr/>
                    <a:lstStyle/>
                    <a:p>
                      <a:endParaRPr lang="en-US" sz="1100" b="1" dirty="0">
                        <a:solidFill>
                          <a:srgbClr val="58595B"/>
                        </a:solidFill>
                        <a:latin typeface="ITCFranklinGothicStd-MdCd"/>
                      </a:endParaRPr>
                    </a:p>
                  </a:txBody>
                  <a:tcPr marL="53788" marR="53788" marT="31173" marB="31173"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B w="28575" cap="flat" cmpd="sng" algn="ctr">
                      <a:solidFill>
                        <a:schemeClr val="bg2">
                          <a:lumMod val="25000"/>
                        </a:schemeClr>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3"/>
                  </a:ext>
                </a:extLst>
              </a:tr>
              <a:tr h="967330">
                <a:tc rowSpan="3">
                  <a:txBody>
                    <a:bodyPr/>
                    <a:lstStyle/>
                    <a:p>
                      <a:endParaRPr lang="en-US" sz="1200" b="1" dirty="0">
                        <a:solidFill>
                          <a:srgbClr val="58595B"/>
                        </a:solidFill>
                        <a:latin typeface="ITCFranklinGothicStd-MdCd"/>
                      </a:endParaRPr>
                    </a:p>
                    <a:p>
                      <a:endParaRPr lang="en-US" sz="1200" b="1" dirty="0">
                        <a:solidFill>
                          <a:srgbClr val="58595B"/>
                        </a:solidFill>
                        <a:latin typeface="ITCFranklinGothicStd-MdCd"/>
                      </a:endParaRPr>
                    </a:p>
                    <a:p>
                      <a:endParaRPr lang="en-US" sz="1200" b="1" dirty="0">
                        <a:solidFill>
                          <a:srgbClr val="58595B"/>
                        </a:solidFill>
                        <a:latin typeface="ITCFranklinGothicStd-MdCd"/>
                      </a:endParaRPr>
                    </a:p>
                    <a:p>
                      <a:endParaRPr lang="en-US" sz="1200" b="1" dirty="0">
                        <a:solidFill>
                          <a:srgbClr val="58595B"/>
                        </a:solidFill>
                        <a:latin typeface="ITCFranklinGothicStd-MdCd"/>
                      </a:endParaRPr>
                    </a:p>
                    <a:p>
                      <a:endParaRPr lang="en-US" sz="1200" b="1" dirty="0">
                        <a:solidFill>
                          <a:srgbClr val="58595B"/>
                        </a:solidFill>
                        <a:latin typeface="ITCFranklinGothicStd-MdCd"/>
                      </a:endParaRPr>
                    </a:p>
                    <a:p>
                      <a:endParaRPr lang="en-US" sz="1200" b="1" dirty="0">
                        <a:solidFill>
                          <a:srgbClr val="58595B"/>
                        </a:solidFill>
                        <a:latin typeface="ITCFranklinGothicStd-MdCd"/>
                      </a:endParaRPr>
                    </a:p>
                  </a:txBody>
                  <a:tcPr marL="53788" marR="53788" marT="31173" marB="31173">
                    <a:lnR w="28575" cap="flat" cmpd="sng" algn="ctr">
                      <a:solidFill>
                        <a:schemeClr val="bg1">
                          <a:lumMod val="85000"/>
                        </a:schemeClr>
                      </a:solidFill>
                      <a:prstDash val="solid"/>
                      <a:round/>
                      <a:headEnd type="none" w="med" len="med"/>
                      <a:tailEnd type="none" w="med" len="med"/>
                    </a:lnR>
                    <a:lnT w="28575" cap="flat" cmpd="sng" algn="ctr">
                      <a:solidFill>
                        <a:schemeClr val="bg2">
                          <a:lumMod val="25000"/>
                        </a:schemeClr>
                      </a:solidFill>
                      <a:prstDash val="solid"/>
                      <a:round/>
                      <a:headEnd type="none" w="med" len="med"/>
                      <a:tailEnd type="none" w="med" len="med"/>
                    </a:lnT>
                    <a:lnB w="28575" cap="flat" cmpd="sng" algn="ctr">
                      <a:solidFill>
                        <a:schemeClr val="bg2">
                          <a:lumMod val="25000"/>
                        </a:schemeClr>
                      </a:solidFill>
                      <a:prstDash val="solid"/>
                      <a:round/>
                      <a:headEnd type="none" w="med" len="med"/>
                      <a:tailEnd type="none" w="med" len="med"/>
                    </a:lnB>
                    <a:solidFill>
                      <a:srgbClr val="B7D8F0"/>
                    </a:solidFill>
                  </a:tcPr>
                </a:tc>
                <a:tc>
                  <a:txBody>
                    <a:bodyPr/>
                    <a:lstStyle/>
                    <a:p>
                      <a:endParaRPr lang="en-US" sz="1100" b="1" dirty="0">
                        <a:solidFill>
                          <a:srgbClr val="58595B"/>
                        </a:solidFill>
                        <a:latin typeface="ITCFranklinGothicStd-MdCd"/>
                      </a:endParaRPr>
                    </a:p>
                  </a:txBody>
                  <a:tcPr marL="53788" marR="53788" marT="31173" marB="31173"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2">
                          <a:lumMod val="25000"/>
                        </a:schemeClr>
                      </a:solidFill>
                      <a:prstDash val="solid"/>
                      <a:round/>
                      <a:headEnd type="none" w="med" len="med"/>
                      <a:tailEnd type="none" w="med" len="med"/>
                    </a:lnT>
                    <a:solidFill>
                      <a:schemeClr val="bg1"/>
                    </a:solidFill>
                  </a:tcPr>
                </a:tc>
                <a:tc rowSpan="3">
                  <a:txBody>
                    <a:bodyPr/>
                    <a:lstStyle/>
                    <a:p>
                      <a:endParaRPr lang="en-US" sz="1200" dirty="0"/>
                    </a:p>
                  </a:txBody>
                  <a:tcPr marL="53788" marR="53788" marT="31173" marB="3117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2">
                          <a:lumMod val="25000"/>
                        </a:schemeClr>
                      </a:solidFill>
                      <a:prstDash val="solid"/>
                      <a:round/>
                      <a:headEnd type="none" w="med" len="med"/>
                      <a:tailEnd type="none" w="med" len="med"/>
                    </a:lnT>
                    <a:lnB w="28575" cap="flat" cmpd="sng" algn="ctr">
                      <a:solidFill>
                        <a:schemeClr val="bg2">
                          <a:lumMod val="25000"/>
                        </a:schemeClr>
                      </a:solidFill>
                      <a:prstDash val="solid"/>
                      <a:round/>
                      <a:headEnd type="none" w="med" len="med"/>
                      <a:tailEnd type="none" w="med" len="med"/>
                    </a:lnB>
                    <a:solidFill>
                      <a:schemeClr val="bg1"/>
                    </a:solidFill>
                  </a:tcPr>
                </a:tc>
                <a:tc rowSpan="3">
                  <a:txBody>
                    <a:bodyPr/>
                    <a:lstStyle/>
                    <a:p>
                      <a:endParaRPr lang="en-US" sz="1200" dirty="0"/>
                    </a:p>
                  </a:txBody>
                  <a:tcPr marL="53788" marR="53788" marT="31173" marB="3117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2">
                          <a:lumMod val="25000"/>
                        </a:schemeClr>
                      </a:solidFill>
                      <a:prstDash val="solid"/>
                      <a:round/>
                      <a:headEnd type="none" w="med" len="med"/>
                      <a:tailEnd type="none" w="med" len="med"/>
                    </a:lnT>
                    <a:lnB w="28575" cap="flat" cmpd="sng" algn="ctr">
                      <a:solidFill>
                        <a:schemeClr val="bg2">
                          <a:lumMod val="25000"/>
                        </a:schemeClr>
                      </a:solidFill>
                      <a:prstDash val="solid"/>
                      <a:round/>
                      <a:headEnd type="none" w="med" len="med"/>
                      <a:tailEnd type="none" w="med" len="med"/>
                    </a:lnB>
                    <a:solidFill>
                      <a:schemeClr val="bg1"/>
                    </a:solidFill>
                  </a:tcPr>
                </a:tc>
                <a:tc rowSpan="3">
                  <a:txBody>
                    <a:bodyPr/>
                    <a:lstStyle/>
                    <a:p>
                      <a:endParaRPr lang="en-US" sz="1200" dirty="0"/>
                    </a:p>
                  </a:txBody>
                  <a:tcPr marL="53788" marR="53788" marT="31173" marB="3117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2">
                          <a:lumMod val="25000"/>
                        </a:schemeClr>
                      </a:solidFill>
                      <a:prstDash val="solid"/>
                      <a:round/>
                      <a:headEnd type="none" w="med" len="med"/>
                      <a:tailEnd type="none" w="med" len="med"/>
                    </a:lnT>
                    <a:lnB w="28575" cap="flat" cmpd="sng" algn="ctr">
                      <a:solidFill>
                        <a:schemeClr val="bg2">
                          <a:lumMod val="25000"/>
                        </a:schemeClr>
                      </a:solidFill>
                      <a:prstDash val="solid"/>
                      <a:round/>
                      <a:headEnd type="none" w="med" len="med"/>
                      <a:tailEnd type="none" w="med" len="med"/>
                    </a:lnB>
                    <a:solidFill>
                      <a:schemeClr val="bg1"/>
                    </a:solidFill>
                  </a:tcPr>
                </a:tc>
                <a:tc rowSpan="3">
                  <a:txBody>
                    <a:bodyPr/>
                    <a:lstStyle/>
                    <a:p>
                      <a:endParaRPr lang="en-US" sz="1200" dirty="0"/>
                    </a:p>
                  </a:txBody>
                  <a:tcPr marL="53788" marR="53788" marT="31173" marB="3117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2">
                          <a:lumMod val="25000"/>
                        </a:schemeClr>
                      </a:solidFill>
                      <a:prstDash val="solid"/>
                      <a:round/>
                      <a:headEnd type="none" w="med" len="med"/>
                      <a:tailEnd type="none" w="med" len="med"/>
                    </a:lnT>
                    <a:lnB w="28575" cap="flat" cmpd="sng" algn="ctr">
                      <a:solidFill>
                        <a:schemeClr val="bg2">
                          <a:lumMod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967330">
                <a:tc vMerge="1">
                  <a:txBody>
                    <a:bodyPr/>
                    <a:lstStyle/>
                    <a:p>
                      <a:endParaRPr lang="en-US"/>
                    </a:p>
                  </a:txBody>
                  <a:tcPr/>
                </a:tc>
                <a:tc>
                  <a:txBody>
                    <a:bodyPr/>
                    <a:lstStyle/>
                    <a:p>
                      <a:endParaRPr lang="en-US" sz="1100" b="1" dirty="0">
                        <a:solidFill>
                          <a:srgbClr val="58595B"/>
                        </a:solidFill>
                        <a:latin typeface="ITCFranklinGothicStd-MdCd"/>
                      </a:endParaRPr>
                    </a:p>
                  </a:txBody>
                  <a:tcPr marL="53788" marR="53788" marT="31173" marB="31173"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5"/>
                  </a:ext>
                </a:extLst>
              </a:tr>
              <a:tr h="229986">
                <a:tc vMerge="1">
                  <a:txBody>
                    <a:bodyPr/>
                    <a:lstStyle/>
                    <a:p>
                      <a:endParaRPr lang="en-US"/>
                    </a:p>
                  </a:txBody>
                  <a:tcPr/>
                </a:tc>
                <a:tc>
                  <a:txBody>
                    <a:bodyPr/>
                    <a:lstStyle/>
                    <a:p>
                      <a:endParaRPr lang="en-US" sz="1100" b="1" dirty="0">
                        <a:solidFill>
                          <a:srgbClr val="58595B"/>
                        </a:solidFill>
                        <a:latin typeface="ITCFranklinGothicStd-MdCd"/>
                      </a:endParaRPr>
                    </a:p>
                  </a:txBody>
                  <a:tcPr marL="53788" marR="53788" marT="31173" marB="31173"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6"/>
                  </a:ext>
                </a:extLst>
              </a:tr>
              <a:tr h="1112097">
                <a:tc>
                  <a:txBody>
                    <a:bodyPr/>
                    <a:lstStyle/>
                    <a:p>
                      <a:endParaRPr lang="en-US" sz="1200" b="1" dirty="0">
                        <a:solidFill>
                          <a:srgbClr val="58595B"/>
                        </a:solidFill>
                        <a:latin typeface="ITCFranklinGothicStd-MdCd"/>
                      </a:endParaRPr>
                    </a:p>
                  </a:txBody>
                  <a:tcPr marL="53788" marR="53788" marT="31173" marB="31173">
                    <a:lnR w="28575" cap="flat" cmpd="sng" algn="ctr">
                      <a:solidFill>
                        <a:schemeClr val="bg1">
                          <a:lumMod val="85000"/>
                        </a:schemeClr>
                      </a:solidFill>
                      <a:prstDash val="solid"/>
                      <a:round/>
                      <a:headEnd type="none" w="med" len="med"/>
                      <a:tailEnd type="none" w="med" len="med"/>
                    </a:lnR>
                    <a:lnT w="28575" cap="flat" cmpd="sng" algn="ctr">
                      <a:solidFill>
                        <a:schemeClr val="bg2">
                          <a:lumMod val="2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rgbClr val="B7D8F0"/>
                    </a:solidFill>
                  </a:tcPr>
                </a:tc>
                <a:tc>
                  <a:txBody>
                    <a:bodyPr/>
                    <a:lstStyle/>
                    <a:p>
                      <a:endParaRPr lang="en-US" sz="1100" b="1" dirty="0">
                        <a:solidFill>
                          <a:srgbClr val="58595B"/>
                        </a:solidFill>
                        <a:latin typeface="ITCFranklinGothicStd-MdCd"/>
                      </a:endParaRPr>
                    </a:p>
                  </a:txBody>
                  <a:tcPr marL="53788" marR="53788" marT="31173" marB="31173"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US" sz="1200" dirty="0"/>
                    </a:p>
                  </a:txBody>
                  <a:tcPr marL="53788" marR="53788" marT="31173" marB="3117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2">
                          <a:lumMod val="2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US" sz="1200" dirty="0"/>
                    </a:p>
                  </a:txBody>
                  <a:tcPr marL="53788" marR="53788" marT="31173" marB="3117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2">
                          <a:lumMod val="2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US" sz="1200" dirty="0"/>
                    </a:p>
                  </a:txBody>
                  <a:tcPr marL="53788" marR="53788" marT="31173" marB="3117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2">
                          <a:lumMod val="2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US" sz="1200" dirty="0"/>
                    </a:p>
                  </a:txBody>
                  <a:tcPr marL="53788" marR="53788" marT="31173" marB="31173">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2">
                          <a:lumMod val="2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bl>
          </a:graphicData>
        </a:graphic>
      </p:graphicFrame>
      <p:grpSp>
        <p:nvGrpSpPr>
          <p:cNvPr id="30" name="Group 29"/>
          <p:cNvGrpSpPr/>
          <p:nvPr/>
        </p:nvGrpSpPr>
        <p:grpSpPr>
          <a:xfrm>
            <a:off x="2364521" y="922262"/>
            <a:ext cx="3501457" cy="343889"/>
            <a:chOff x="3200404" y="1555846"/>
            <a:chExt cx="5307193" cy="504370"/>
          </a:xfrm>
        </p:grpSpPr>
        <p:cxnSp>
          <p:nvCxnSpPr>
            <p:cNvPr id="25" name="Straight Arrow Connector 24"/>
            <p:cNvCxnSpPr/>
            <p:nvPr/>
          </p:nvCxnSpPr>
          <p:spPr>
            <a:xfrm>
              <a:off x="6823881" y="1794681"/>
              <a:ext cx="443552" cy="0"/>
            </a:xfrm>
            <a:prstGeom prst="straightConnector1">
              <a:avLst/>
            </a:prstGeom>
            <a:ln w="12700">
              <a:solidFill>
                <a:srgbClr val="58595B"/>
              </a:solidFill>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3207224" y="1555846"/>
              <a:ext cx="3739486" cy="477670"/>
            </a:xfrm>
            <a:prstGeom prst="roundRect">
              <a:avLst/>
            </a:prstGeom>
            <a:solidFill>
              <a:srgbClr val="B7D8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200404" y="1573621"/>
              <a:ext cx="3104144" cy="451406"/>
            </a:xfrm>
            <a:prstGeom prst="rect">
              <a:avLst/>
            </a:prstGeom>
            <a:noFill/>
          </p:spPr>
          <p:txBody>
            <a:bodyPr wrap="square" rtlCol="0">
              <a:spAutoFit/>
            </a:bodyPr>
            <a:lstStyle/>
            <a:p>
              <a:r>
                <a:rPr lang="en-US" sz="700" b="1" dirty="0">
                  <a:latin typeface="ITCFranklinGothicStd-DmCd"/>
                </a:rPr>
                <a:t>P43: PHASE III </a:t>
              </a:r>
              <a:r>
                <a:rPr lang="en-US" sz="700" dirty="0">
                  <a:latin typeface="ITCFranklinGothicStd-MdCd"/>
                </a:rPr>
                <a:t>Exploration of aircraft mission specification changes enroute</a:t>
              </a:r>
              <a:endParaRPr lang="en-US" sz="700" dirty="0">
                <a:latin typeface="Franklin Gothic Medium Cond" panose="020B0606030402020204" pitchFamily="34" charset="0"/>
              </a:endParaRPr>
            </a:p>
          </p:txBody>
        </p:sp>
        <p:sp>
          <p:nvSpPr>
            <p:cNvPr id="26" name="TextBox 25"/>
            <p:cNvSpPr txBox="1"/>
            <p:nvPr/>
          </p:nvSpPr>
          <p:spPr>
            <a:xfrm>
              <a:off x="7208919" y="1561830"/>
              <a:ext cx="1298678" cy="451406"/>
            </a:xfrm>
            <a:prstGeom prst="rect">
              <a:avLst/>
            </a:prstGeom>
            <a:noFill/>
          </p:spPr>
          <p:txBody>
            <a:bodyPr wrap="square" rtlCol="0">
              <a:spAutoFit/>
            </a:bodyPr>
            <a:lstStyle/>
            <a:p>
              <a:r>
                <a:rPr lang="en-US" sz="700" b="1" dirty="0">
                  <a:latin typeface="ITCFranklinGothicStd-MdCd"/>
                </a:rPr>
                <a:t>CLEEN transition</a:t>
              </a:r>
              <a:endParaRPr lang="en-US" sz="700" dirty="0">
                <a:latin typeface="ITCFranklinGothicStd-MdCd"/>
              </a:endParaRPr>
            </a:p>
          </p:txBody>
        </p:sp>
        <p:sp>
          <p:nvSpPr>
            <p:cNvPr id="33" name="Oval 32"/>
            <p:cNvSpPr/>
            <p:nvPr/>
          </p:nvSpPr>
          <p:spPr>
            <a:xfrm>
              <a:off x="6723799" y="1819812"/>
              <a:ext cx="183322" cy="175484"/>
            </a:xfrm>
            <a:prstGeom prst="ellipse">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690009" y="1789373"/>
              <a:ext cx="226192" cy="270843"/>
            </a:xfrm>
            <a:prstGeom prst="rect">
              <a:avLst/>
            </a:prstGeom>
            <a:noFill/>
          </p:spPr>
          <p:txBody>
            <a:bodyPr wrap="square" rtlCol="0">
              <a:spAutoFit/>
            </a:bodyPr>
            <a:lstStyle/>
            <a:p>
              <a:r>
                <a:rPr lang="en-US" sz="600" b="1" dirty="0">
                  <a:solidFill>
                    <a:srgbClr val="58595B"/>
                  </a:solidFill>
                  <a:latin typeface="Franklin Gothic Medium Cond" panose="020B0606030402020204" pitchFamily="34" charset="0"/>
                </a:rPr>
                <a:t>1</a:t>
              </a:r>
              <a:endParaRPr lang="en-US" sz="600" dirty="0">
                <a:solidFill>
                  <a:srgbClr val="58595B"/>
                </a:solidFill>
                <a:latin typeface="Franklin Gothic Medium Cond" panose="020B0606030402020204" pitchFamily="34" charset="0"/>
              </a:endParaRPr>
            </a:p>
          </p:txBody>
        </p:sp>
      </p:grpSp>
      <p:grpSp>
        <p:nvGrpSpPr>
          <p:cNvPr id="22" name="Group 21"/>
          <p:cNvGrpSpPr/>
          <p:nvPr/>
        </p:nvGrpSpPr>
        <p:grpSpPr>
          <a:xfrm>
            <a:off x="2381865" y="2963229"/>
            <a:ext cx="6076335" cy="358105"/>
            <a:chOff x="4083824" y="6436993"/>
            <a:chExt cx="8661684" cy="525220"/>
          </a:xfrm>
        </p:grpSpPr>
        <p:grpSp>
          <p:nvGrpSpPr>
            <p:cNvPr id="9" name="Group 8"/>
            <p:cNvGrpSpPr/>
            <p:nvPr/>
          </p:nvGrpSpPr>
          <p:grpSpPr>
            <a:xfrm>
              <a:off x="4083824" y="6484543"/>
              <a:ext cx="4199449" cy="477670"/>
              <a:chOff x="4083824" y="6484543"/>
              <a:chExt cx="4199449" cy="477670"/>
            </a:xfrm>
          </p:grpSpPr>
          <p:grpSp>
            <p:nvGrpSpPr>
              <p:cNvPr id="8" name="Group 7"/>
              <p:cNvGrpSpPr/>
              <p:nvPr/>
            </p:nvGrpSpPr>
            <p:grpSpPr>
              <a:xfrm>
                <a:off x="4083824" y="6484543"/>
                <a:ext cx="4199449" cy="477670"/>
                <a:chOff x="4083824" y="6484543"/>
                <a:chExt cx="4199449" cy="477670"/>
              </a:xfrm>
            </p:grpSpPr>
            <p:sp>
              <p:nvSpPr>
                <p:cNvPr id="71" name="Rounded Rectangle 70"/>
                <p:cNvSpPr/>
                <p:nvPr/>
              </p:nvSpPr>
              <p:spPr>
                <a:xfrm>
                  <a:off x="4090736" y="6484543"/>
                  <a:ext cx="4192537" cy="477670"/>
                </a:xfrm>
                <a:prstGeom prst="roundRect">
                  <a:avLst/>
                </a:prstGeom>
                <a:solidFill>
                  <a:srgbClr val="B7D8F0"/>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4083824" y="6561314"/>
                  <a:ext cx="3993972" cy="293413"/>
                </a:xfrm>
                <a:prstGeom prst="rect">
                  <a:avLst/>
                </a:prstGeom>
                <a:noFill/>
              </p:spPr>
              <p:txBody>
                <a:bodyPr wrap="square" rtlCol="0">
                  <a:spAutoFit/>
                </a:bodyPr>
                <a:lstStyle/>
                <a:p>
                  <a:r>
                    <a:rPr lang="en-US" sz="700" dirty="0">
                      <a:latin typeface="ITCFranklinGothicStd-MdCd"/>
                    </a:rPr>
                    <a:t>P21: Airport surface movement optimization (N-control)</a:t>
                  </a:r>
                </a:p>
              </p:txBody>
            </p:sp>
            <p:sp>
              <p:nvSpPr>
                <p:cNvPr id="106" name="Oval 105"/>
                <p:cNvSpPr/>
                <p:nvPr/>
              </p:nvSpPr>
              <p:spPr>
                <a:xfrm>
                  <a:off x="8042672" y="6713650"/>
                  <a:ext cx="183322" cy="175484"/>
                </a:xfrm>
                <a:prstGeom prst="ellipse">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TextBox 144"/>
              <p:cNvSpPr txBox="1"/>
              <p:nvPr/>
            </p:nvSpPr>
            <p:spPr>
              <a:xfrm>
                <a:off x="7999802" y="6659122"/>
                <a:ext cx="226192" cy="270843"/>
              </a:xfrm>
              <a:prstGeom prst="rect">
                <a:avLst/>
              </a:prstGeom>
              <a:noFill/>
            </p:spPr>
            <p:txBody>
              <a:bodyPr wrap="square" rtlCol="0">
                <a:spAutoFit/>
              </a:bodyPr>
              <a:lstStyle/>
              <a:p>
                <a:r>
                  <a:rPr lang="en-US" sz="600" b="1" dirty="0">
                    <a:solidFill>
                      <a:srgbClr val="58595B"/>
                    </a:solidFill>
                    <a:latin typeface="Franklin Gothic Medium Cond" panose="020B0606030402020204" pitchFamily="34" charset="0"/>
                  </a:rPr>
                  <a:t>2</a:t>
                </a:r>
                <a:endParaRPr lang="en-US" sz="600" dirty="0">
                  <a:solidFill>
                    <a:srgbClr val="58595B"/>
                  </a:solidFill>
                  <a:latin typeface="Franklin Gothic Medium Cond" panose="020B0606030402020204" pitchFamily="34" charset="0"/>
                </a:endParaRPr>
              </a:p>
            </p:txBody>
          </p:sp>
        </p:grpSp>
        <p:grpSp>
          <p:nvGrpSpPr>
            <p:cNvPr id="7" name="Group 6"/>
            <p:cNvGrpSpPr/>
            <p:nvPr/>
          </p:nvGrpSpPr>
          <p:grpSpPr>
            <a:xfrm>
              <a:off x="8381461" y="6436993"/>
              <a:ext cx="4364047" cy="514039"/>
              <a:chOff x="8381461" y="6436993"/>
              <a:chExt cx="4364047" cy="514039"/>
            </a:xfrm>
          </p:grpSpPr>
          <p:grpSp>
            <p:nvGrpSpPr>
              <p:cNvPr id="3" name="Group 2"/>
              <p:cNvGrpSpPr/>
              <p:nvPr/>
            </p:nvGrpSpPr>
            <p:grpSpPr>
              <a:xfrm>
                <a:off x="8381461" y="6436993"/>
                <a:ext cx="4364047" cy="514039"/>
                <a:chOff x="8381461" y="6436993"/>
                <a:chExt cx="4364047" cy="514039"/>
              </a:xfrm>
            </p:grpSpPr>
            <p:cxnSp>
              <p:nvCxnSpPr>
                <p:cNvPr id="100" name="Straight Arrow Connector 99"/>
                <p:cNvCxnSpPr>
                  <a:stCxn id="77" idx="3"/>
                </p:cNvCxnSpPr>
                <p:nvPr/>
              </p:nvCxnSpPr>
              <p:spPr>
                <a:xfrm>
                  <a:off x="10673722" y="6694012"/>
                  <a:ext cx="465792" cy="1742"/>
                </a:xfrm>
                <a:prstGeom prst="straightConnector1">
                  <a:avLst/>
                </a:prstGeom>
                <a:ln w="12700">
                  <a:solidFill>
                    <a:srgbClr val="58595B"/>
                  </a:solidFill>
                  <a:tailEnd type="triangle"/>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11139514" y="6543509"/>
                  <a:ext cx="1605994" cy="315984"/>
                </a:xfrm>
                <a:prstGeom prst="rect">
                  <a:avLst/>
                </a:prstGeom>
                <a:noFill/>
              </p:spPr>
              <p:txBody>
                <a:bodyPr wrap="square" rtlCol="0">
                  <a:spAutoFit/>
                </a:bodyPr>
                <a:lstStyle/>
                <a:p>
                  <a:r>
                    <a:rPr lang="en-US" sz="800" b="1" dirty="0">
                      <a:latin typeface="ITCFranklinGothicStd-MdCd"/>
                    </a:rPr>
                    <a:t>ATO transition</a:t>
                  </a:r>
                  <a:endParaRPr lang="en-US" sz="800" dirty="0">
                    <a:latin typeface="ITCFranklinGothicStd-MdCd"/>
                  </a:endParaRPr>
                </a:p>
              </p:txBody>
            </p:sp>
            <p:sp>
              <p:nvSpPr>
                <p:cNvPr id="77" name="Rounded Rectangle 76">
                  <a:hlinkClick r:id="rId2" action="ppaction://hlinksldjump"/>
                </p:cNvPr>
                <p:cNvSpPr/>
                <p:nvPr/>
              </p:nvSpPr>
              <p:spPr>
                <a:xfrm>
                  <a:off x="8381461" y="6436993"/>
                  <a:ext cx="2292261" cy="514039"/>
                </a:xfrm>
                <a:prstGeom prst="roundRect">
                  <a:avLst/>
                </a:prstGeom>
                <a:solidFill>
                  <a:schemeClr val="accent1">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hlinkClick r:id="rId2" action="ppaction://hlinksldjump"/>
                </p:cNvPr>
                <p:cNvSpPr txBox="1"/>
                <p:nvPr/>
              </p:nvSpPr>
              <p:spPr>
                <a:xfrm>
                  <a:off x="8444648" y="6498206"/>
                  <a:ext cx="1949294" cy="451405"/>
                </a:xfrm>
                <a:prstGeom prst="rect">
                  <a:avLst/>
                </a:prstGeom>
                <a:noFill/>
              </p:spPr>
              <p:txBody>
                <a:bodyPr wrap="square" rtlCol="0">
                  <a:spAutoFit/>
                </a:bodyPr>
                <a:lstStyle/>
                <a:p>
                  <a:r>
                    <a:rPr lang="en-US" sz="700" dirty="0">
                      <a:latin typeface="ITCFranklinGothicStd-MdCd"/>
                    </a:rPr>
                    <a:t>N-Control: Integration with S-CDM Elements</a:t>
                  </a:r>
                </a:p>
              </p:txBody>
            </p:sp>
            <p:sp>
              <p:nvSpPr>
                <p:cNvPr id="108" name="Oval 107"/>
                <p:cNvSpPr/>
                <p:nvPr/>
              </p:nvSpPr>
              <p:spPr>
                <a:xfrm>
                  <a:off x="10353000" y="6723428"/>
                  <a:ext cx="183322" cy="175484"/>
                </a:xfrm>
                <a:prstGeom prst="ellipse">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TextBox 151">
                <a:hlinkClick r:id="rId2" action="ppaction://hlinksldjump"/>
              </p:cNvPr>
              <p:cNvSpPr txBox="1"/>
              <p:nvPr/>
            </p:nvSpPr>
            <p:spPr>
              <a:xfrm>
                <a:off x="10310130" y="6665970"/>
                <a:ext cx="226192" cy="270843"/>
              </a:xfrm>
              <a:prstGeom prst="rect">
                <a:avLst/>
              </a:prstGeom>
              <a:noFill/>
            </p:spPr>
            <p:txBody>
              <a:bodyPr wrap="square" rtlCol="0">
                <a:spAutoFit/>
              </a:bodyPr>
              <a:lstStyle/>
              <a:p>
                <a:r>
                  <a:rPr lang="en-US" sz="600" b="1" dirty="0">
                    <a:solidFill>
                      <a:srgbClr val="58595B"/>
                    </a:solidFill>
                    <a:latin typeface="Franklin Gothic Medium Cond" panose="020B0606030402020204" pitchFamily="34" charset="0"/>
                  </a:rPr>
                  <a:t>3</a:t>
                </a:r>
                <a:endParaRPr lang="en-US" sz="600" dirty="0">
                  <a:solidFill>
                    <a:srgbClr val="58595B"/>
                  </a:solidFill>
                  <a:latin typeface="Franklin Gothic Medium Cond" panose="020B0606030402020204" pitchFamily="34" charset="0"/>
                </a:endParaRPr>
              </a:p>
            </p:txBody>
          </p:sp>
        </p:grpSp>
      </p:grpSp>
      <p:grpSp>
        <p:nvGrpSpPr>
          <p:cNvPr id="56" name="Group 55"/>
          <p:cNvGrpSpPr/>
          <p:nvPr/>
        </p:nvGrpSpPr>
        <p:grpSpPr>
          <a:xfrm>
            <a:off x="3435091" y="5152782"/>
            <a:ext cx="3569712" cy="486018"/>
            <a:chOff x="5839657" y="8593484"/>
            <a:chExt cx="4748859" cy="712826"/>
          </a:xfrm>
        </p:grpSpPr>
        <p:grpSp>
          <p:nvGrpSpPr>
            <p:cNvPr id="183" name="Group 182"/>
            <p:cNvGrpSpPr/>
            <p:nvPr/>
          </p:nvGrpSpPr>
          <p:grpSpPr>
            <a:xfrm>
              <a:off x="8227134" y="8674187"/>
              <a:ext cx="2361382" cy="581263"/>
              <a:chOff x="7932964" y="9079967"/>
              <a:chExt cx="2169730" cy="581263"/>
            </a:xfrm>
          </p:grpSpPr>
          <p:grpSp>
            <p:nvGrpSpPr>
              <p:cNvPr id="182" name="Group 181"/>
              <p:cNvGrpSpPr/>
              <p:nvPr/>
            </p:nvGrpSpPr>
            <p:grpSpPr>
              <a:xfrm>
                <a:off x="7932964" y="9079967"/>
                <a:ext cx="2169730" cy="565097"/>
                <a:chOff x="7932964" y="9079967"/>
                <a:chExt cx="2169730" cy="565097"/>
              </a:xfrm>
            </p:grpSpPr>
            <p:sp>
              <p:nvSpPr>
                <p:cNvPr id="78" name="Rounded Rectangle 77">
                  <a:hlinkClick r:id="rId3" action="ppaction://hlinksldjump"/>
                </p:cNvPr>
                <p:cNvSpPr/>
                <p:nvPr/>
              </p:nvSpPr>
              <p:spPr>
                <a:xfrm>
                  <a:off x="7977116" y="9091845"/>
                  <a:ext cx="2125578" cy="553219"/>
                </a:xfrm>
                <a:prstGeom prst="roundRect">
                  <a:avLst/>
                </a:prstGeom>
                <a:solidFill>
                  <a:schemeClr val="accent1">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hlinkClick r:id="rId3" action="ppaction://hlinksldjump"/>
                </p:cNvPr>
                <p:cNvSpPr txBox="1"/>
                <p:nvPr/>
              </p:nvSpPr>
              <p:spPr>
                <a:xfrm>
                  <a:off x="7932964" y="9079967"/>
                  <a:ext cx="2047387" cy="451407"/>
                </a:xfrm>
                <a:prstGeom prst="rect">
                  <a:avLst/>
                </a:prstGeom>
                <a:noFill/>
              </p:spPr>
              <p:txBody>
                <a:bodyPr wrap="square" rtlCol="0">
                  <a:spAutoFit/>
                </a:bodyPr>
                <a:lstStyle/>
                <a:p>
                  <a:r>
                    <a:rPr lang="en-US" sz="700" dirty="0">
                      <a:latin typeface="ITCFranklinGothicStd-MdCd"/>
                    </a:rPr>
                    <a:t>UAS Modeling and Analysis for NEPA Guidance</a:t>
                  </a:r>
                </a:p>
              </p:txBody>
            </p:sp>
            <p:sp>
              <p:nvSpPr>
                <p:cNvPr id="117" name="Oval 116"/>
                <p:cNvSpPr/>
                <p:nvPr/>
              </p:nvSpPr>
              <p:spPr>
                <a:xfrm>
                  <a:off x="9883663" y="9422182"/>
                  <a:ext cx="183322" cy="175484"/>
                </a:xfrm>
                <a:prstGeom prst="ellipse">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3" name="TextBox 152">
                <a:hlinkClick r:id="rId3" action="ppaction://hlinksldjump"/>
              </p:cNvPr>
              <p:cNvSpPr txBox="1"/>
              <p:nvPr/>
            </p:nvSpPr>
            <p:spPr>
              <a:xfrm>
                <a:off x="9851058" y="9390386"/>
                <a:ext cx="226192" cy="270844"/>
              </a:xfrm>
              <a:prstGeom prst="rect">
                <a:avLst/>
              </a:prstGeom>
              <a:noFill/>
            </p:spPr>
            <p:txBody>
              <a:bodyPr wrap="square" rtlCol="0">
                <a:spAutoFit/>
              </a:bodyPr>
              <a:lstStyle/>
              <a:p>
                <a:r>
                  <a:rPr lang="en-US" sz="600" b="1" dirty="0">
                    <a:solidFill>
                      <a:srgbClr val="58595B"/>
                    </a:solidFill>
                    <a:latin typeface="Franklin Gothic Medium Cond" panose="020B0606030402020204" pitchFamily="34" charset="0"/>
                  </a:rPr>
                  <a:t>2</a:t>
                </a:r>
                <a:endParaRPr lang="en-US" sz="600" dirty="0">
                  <a:solidFill>
                    <a:srgbClr val="58595B"/>
                  </a:solidFill>
                  <a:latin typeface="Franklin Gothic Medium Cond" panose="020B0606030402020204" pitchFamily="34" charset="0"/>
                </a:endParaRPr>
              </a:p>
            </p:txBody>
          </p:sp>
        </p:grpSp>
        <p:grpSp>
          <p:nvGrpSpPr>
            <p:cNvPr id="185" name="Group 184"/>
            <p:cNvGrpSpPr/>
            <p:nvPr/>
          </p:nvGrpSpPr>
          <p:grpSpPr>
            <a:xfrm>
              <a:off x="5839657" y="8593484"/>
              <a:ext cx="2387477" cy="712826"/>
              <a:chOff x="5839658" y="9172574"/>
              <a:chExt cx="2008940" cy="712826"/>
            </a:xfrm>
          </p:grpSpPr>
          <p:grpSp>
            <p:nvGrpSpPr>
              <p:cNvPr id="184" name="Group 183"/>
              <p:cNvGrpSpPr/>
              <p:nvPr/>
            </p:nvGrpSpPr>
            <p:grpSpPr>
              <a:xfrm>
                <a:off x="5839658" y="9172574"/>
                <a:ext cx="2008940" cy="696043"/>
                <a:chOff x="5839658" y="9172574"/>
                <a:chExt cx="2008940" cy="696043"/>
              </a:xfrm>
            </p:grpSpPr>
            <p:sp>
              <p:nvSpPr>
                <p:cNvPr id="75" name="Rounded Rectangle 74"/>
                <p:cNvSpPr/>
                <p:nvPr/>
              </p:nvSpPr>
              <p:spPr>
                <a:xfrm>
                  <a:off x="5859475" y="9172574"/>
                  <a:ext cx="1989123" cy="696043"/>
                </a:xfrm>
                <a:prstGeom prst="roundRect">
                  <a:avLst/>
                </a:prstGeom>
                <a:solidFill>
                  <a:srgbClr val="B7D8F0"/>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5839658" y="9199770"/>
                  <a:ext cx="1706921" cy="609397"/>
                </a:xfrm>
                <a:prstGeom prst="rect">
                  <a:avLst/>
                </a:prstGeom>
                <a:noFill/>
              </p:spPr>
              <p:txBody>
                <a:bodyPr wrap="square" rtlCol="0">
                  <a:spAutoFit/>
                </a:bodyPr>
                <a:lstStyle/>
                <a:p>
                  <a:r>
                    <a:rPr lang="en-US" sz="700" dirty="0">
                      <a:latin typeface="ITCFranklinGothicStd-MdCd"/>
                    </a:rPr>
                    <a:t>Evaluation of Env Models and Methodologies for UAS</a:t>
                  </a:r>
                </a:p>
              </p:txBody>
            </p:sp>
            <p:sp>
              <p:nvSpPr>
                <p:cNvPr id="115" name="Oval 114"/>
                <p:cNvSpPr/>
                <p:nvPr/>
              </p:nvSpPr>
              <p:spPr>
                <a:xfrm>
                  <a:off x="7615799" y="9642890"/>
                  <a:ext cx="183322" cy="175484"/>
                </a:xfrm>
                <a:prstGeom prst="ellipse">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4" name="TextBox 153"/>
              <p:cNvSpPr txBox="1"/>
              <p:nvPr/>
            </p:nvSpPr>
            <p:spPr>
              <a:xfrm>
                <a:off x="7587188" y="9614557"/>
                <a:ext cx="226192" cy="270843"/>
              </a:xfrm>
              <a:prstGeom prst="rect">
                <a:avLst/>
              </a:prstGeom>
              <a:noFill/>
            </p:spPr>
            <p:txBody>
              <a:bodyPr wrap="square" rtlCol="0">
                <a:spAutoFit/>
              </a:bodyPr>
              <a:lstStyle/>
              <a:p>
                <a:r>
                  <a:rPr lang="en-US" sz="600" b="1" dirty="0">
                    <a:solidFill>
                      <a:srgbClr val="58595B"/>
                    </a:solidFill>
                    <a:latin typeface="Franklin Gothic Medium Cond" panose="020B0606030402020204" pitchFamily="34" charset="0"/>
                  </a:rPr>
                  <a:t>2</a:t>
                </a:r>
                <a:endParaRPr lang="en-US" sz="600" dirty="0">
                  <a:solidFill>
                    <a:srgbClr val="58595B"/>
                  </a:solidFill>
                  <a:latin typeface="Franklin Gothic Medium Cond" panose="020B0606030402020204" pitchFamily="34" charset="0"/>
                </a:endParaRPr>
              </a:p>
            </p:txBody>
          </p:sp>
        </p:grpSp>
      </p:grpSp>
      <p:grpSp>
        <p:nvGrpSpPr>
          <p:cNvPr id="45" name="Group 44"/>
          <p:cNvGrpSpPr/>
          <p:nvPr/>
        </p:nvGrpSpPr>
        <p:grpSpPr>
          <a:xfrm>
            <a:off x="2402250" y="4032090"/>
            <a:ext cx="3003512" cy="338714"/>
            <a:chOff x="4083825" y="7260242"/>
            <a:chExt cx="4242505" cy="496779"/>
          </a:xfrm>
        </p:grpSpPr>
        <p:grpSp>
          <p:nvGrpSpPr>
            <p:cNvPr id="44" name="Group 43"/>
            <p:cNvGrpSpPr/>
            <p:nvPr/>
          </p:nvGrpSpPr>
          <p:grpSpPr>
            <a:xfrm>
              <a:off x="4083825" y="7260242"/>
              <a:ext cx="4242505" cy="477670"/>
              <a:chOff x="4083825" y="7260242"/>
              <a:chExt cx="4242505" cy="477670"/>
            </a:xfrm>
          </p:grpSpPr>
          <p:sp>
            <p:nvSpPr>
              <p:cNvPr id="72" name="Rounded Rectangle 71"/>
              <p:cNvSpPr/>
              <p:nvPr/>
            </p:nvSpPr>
            <p:spPr>
              <a:xfrm>
                <a:off x="4083825" y="7260242"/>
                <a:ext cx="4242505" cy="477670"/>
              </a:xfrm>
              <a:prstGeom prst="roundRect">
                <a:avLst/>
              </a:prstGeom>
              <a:solidFill>
                <a:srgbClr val="B7D8F0"/>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4090736" y="7349656"/>
                <a:ext cx="3879788" cy="293413"/>
              </a:xfrm>
              <a:prstGeom prst="rect">
                <a:avLst/>
              </a:prstGeom>
              <a:noFill/>
            </p:spPr>
            <p:txBody>
              <a:bodyPr wrap="square" rtlCol="0">
                <a:spAutoFit/>
              </a:bodyPr>
              <a:lstStyle/>
              <a:p>
                <a:r>
                  <a:rPr lang="en-US" sz="700" dirty="0">
                    <a:latin typeface="ITCFranklinGothicStd-MdCd"/>
                  </a:rPr>
                  <a:t>Scoping study to identify and evaluate promising concepts</a:t>
                </a:r>
              </a:p>
            </p:txBody>
          </p:sp>
          <p:sp>
            <p:nvSpPr>
              <p:cNvPr id="110" name="Oval 109"/>
              <p:cNvSpPr/>
              <p:nvPr/>
            </p:nvSpPr>
            <p:spPr>
              <a:xfrm>
                <a:off x="8110024" y="7517186"/>
                <a:ext cx="183322" cy="175484"/>
              </a:xfrm>
              <a:prstGeom prst="ellipse">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TextBox 154"/>
            <p:cNvSpPr txBox="1"/>
            <p:nvPr/>
          </p:nvSpPr>
          <p:spPr>
            <a:xfrm>
              <a:off x="8082687" y="7486178"/>
              <a:ext cx="226192" cy="270843"/>
            </a:xfrm>
            <a:prstGeom prst="rect">
              <a:avLst/>
            </a:prstGeom>
            <a:noFill/>
          </p:spPr>
          <p:txBody>
            <a:bodyPr wrap="square" rtlCol="0">
              <a:spAutoFit/>
            </a:bodyPr>
            <a:lstStyle/>
            <a:p>
              <a:r>
                <a:rPr lang="en-US" sz="600" b="1" dirty="0">
                  <a:solidFill>
                    <a:srgbClr val="58595B"/>
                  </a:solidFill>
                  <a:latin typeface="Franklin Gothic Medium Cond" panose="020B0606030402020204" pitchFamily="34" charset="0"/>
                </a:rPr>
                <a:t>1</a:t>
              </a:r>
              <a:endParaRPr lang="en-US" sz="600" dirty="0">
                <a:solidFill>
                  <a:srgbClr val="58595B"/>
                </a:solidFill>
                <a:latin typeface="Franklin Gothic Medium Cond" panose="020B0606030402020204" pitchFamily="34" charset="0"/>
              </a:endParaRPr>
            </a:p>
          </p:txBody>
        </p:sp>
      </p:grpSp>
      <p:grpSp>
        <p:nvGrpSpPr>
          <p:cNvPr id="128" name="Group 127"/>
          <p:cNvGrpSpPr/>
          <p:nvPr/>
        </p:nvGrpSpPr>
        <p:grpSpPr>
          <a:xfrm>
            <a:off x="1886358" y="4414765"/>
            <a:ext cx="3279555" cy="538437"/>
            <a:chOff x="3206806" y="7812692"/>
            <a:chExt cx="5575244" cy="789708"/>
          </a:xfrm>
        </p:grpSpPr>
        <p:grpSp>
          <p:nvGrpSpPr>
            <p:cNvPr id="127" name="Group 126"/>
            <p:cNvGrpSpPr/>
            <p:nvPr/>
          </p:nvGrpSpPr>
          <p:grpSpPr>
            <a:xfrm>
              <a:off x="5859476" y="7812692"/>
              <a:ext cx="2922574" cy="787681"/>
              <a:chOff x="5859476" y="7812692"/>
              <a:chExt cx="2922574" cy="787681"/>
            </a:xfrm>
          </p:grpSpPr>
          <p:grpSp>
            <p:nvGrpSpPr>
              <p:cNvPr id="126" name="Group 125"/>
              <p:cNvGrpSpPr/>
              <p:nvPr/>
            </p:nvGrpSpPr>
            <p:grpSpPr>
              <a:xfrm>
                <a:off x="5859476" y="7812692"/>
                <a:ext cx="2922574" cy="784662"/>
                <a:chOff x="5859476" y="7812692"/>
                <a:chExt cx="2922574" cy="784662"/>
              </a:xfrm>
            </p:grpSpPr>
            <p:sp>
              <p:nvSpPr>
                <p:cNvPr id="74" name="Rounded Rectangle 73"/>
                <p:cNvSpPr/>
                <p:nvPr/>
              </p:nvSpPr>
              <p:spPr>
                <a:xfrm>
                  <a:off x="5859476" y="7812692"/>
                  <a:ext cx="2922574" cy="784662"/>
                </a:xfrm>
                <a:prstGeom prst="roundRect">
                  <a:avLst/>
                </a:prstGeom>
                <a:solidFill>
                  <a:srgbClr val="B7D8F0"/>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5885688" y="7856407"/>
                  <a:ext cx="2440641" cy="451406"/>
                </a:xfrm>
                <a:prstGeom prst="rect">
                  <a:avLst/>
                </a:prstGeom>
                <a:noFill/>
              </p:spPr>
              <p:txBody>
                <a:bodyPr wrap="square" rtlCol="0">
                  <a:spAutoFit/>
                </a:bodyPr>
                <a:lstStyle/>
                <a:p>
                  <a:r>
                    <a:rPr lang="en-US" sz="700" dirty="0">
                      <a:latin typeface="ITCFranklinGothicStd-MdCd"/>
                    </a:rPr>
                    <a:t>E&amp;E Trade-off Analysis during the design phase of PBN</a:t>
                  </a:r>
                </a:p>
              </p:txBody>
            </p:sp>
            <p:sp>
              <p:nvSpPr>
                <p:cNvPr id="112" name="Oval 111"/>
                <p:cNvSpPr/>
                <p:nvPr/>
              </p:nvSpPr>
              <p:spPr>
                <a:xfrm>
                  <a:off x="8537526" y="8359892"/>
                  <a:ext cx="183322" cy="175484"/>
                </a:xfrm>
                <a:prstGeom prst="ellipse">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7" name="TextBox 146"/>
              <p:cNvSpPr txBox="1"/>
              <p:nvPr/>
            </p:nvSpPr>
            <p:spPr>
              <a:xfrm>
                <a:off x="8507593" y="8329530"/>
                <a:ext cx="226192" cy="270843"/>
              </a:xfrm>
              <a:prstGeom prst="rect">
                <a:avLst/>
              </a:prstGeom>
              <a:noFill/>
            </p:spPr>
            <p:txBody>
              <a:bodyPr wrap="square" rtlCol="0">
                <a:spAutoFit/>
              </a:bodyPr>
              <a:lstStyle/>
              <a:p>
                <a:r>
                  <a:rPr lang="en-US" sz="600" b="1" dirty="0">
                    <a:solidFill>
                      <a:srgbClr val="58595B"/>
                    </a:solidFill>
                    <a:latin typeface="Franklin Gothic Medium Cond" panose="020B0606030402020204" pitchFamily="34" charset="0"/>
                  </a:rPr>
                  <a:t>3</a:t>
                </a:r>
                <a:endParaRPr lang="en-US" sz="600" dirty="0">
                  <a:solidFill>
                    <a:srgbClr val="58595B"/>
                  </a:solidFill>
                  <a:latin typeface="Franklin Gothic Medium Cond" panose="020B0606030402020204" pitchFamily="34" charset="0"/>
                </a:endParaRPr>
              </a:p>
            </p:txBody>
          </p:sp>
        </p:grpSp>
        <p:grpSp>
          <p:nvGrpSpPr>
            <p:cNvPr id="49" name="Group 48"/>
            <p:cNvGrpSpPr/>
            <p:nvPr/>
          </p:nvGrpSpPr>
          <p:grpSpPr>
            <a:xfrm>
              <a:off x="3206806" y="7812692"/>
              <a:ext cx="2617676" cy="789708"/>
              <a:chOff x="3206806" y="7812692"/>
              <a:chExt cx="2617676" cy="789708"/>
            </a:xfrm>
          </p:grpSpPr>
          <p:grpSp>
            <p:nvGrpSpPr>
              <p:cNvPr id="46" name="Group 45"/>
              <p:cNvGrpSpPr/>
              <p:nvPr/>
            </p:nvGrpSpPr>
            <p:grpSpPr>
              <a:xfrm>
                <a:off x="3206806" y="7812692"/>
                <a:ext cx="2241495" cy="784662"/>
                <a:chOff x="3206806" y="7812692"/>
                <a:chExt cx="2241495" cy="784662"/>
              </a:xfrm>
            </p:grpSpPr>
            <p:sp>
              <p:nvSpPr>
                <p:cNvPr id="73" name="Rounded Rectangle 72"/>
                <p:cNvSpPr/>
                <p:nvPr/>
              </p:nvSpPr>
              <p:spPr>
                <a:xfrm>
                  <a:off x="3207225" y="7812692"/>
                  <a:ext cx="2241076" cy="784662"/>
                </a:xfrm>
                <a:prstGeom prst="roundRect">
                  <a:avLst/>
                </a:prstGeom>
                <a:solidFill>
                  <a:srgbClr val="B7D8F0"/>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3206806" y="7845281"/>
                  <a:ext cx="2095314" cy="609397"/>
                </a:xfrm>
                <a:prstGeom prst="rect">
                  <a:avLst/>
                </a:prstGeom>
                <a:noFill/>
              </p:spPr>
              <p:txBody>
                <a:bodyPr wrap="square" rtlCol="0">
                  <a:spAutoFit/>
                </a:bodyPr>
                <a:lstStyle/>
                <a:p>
                  <a:r>
                    <a:rPr lang="en-US" sz="700" dirty="0">
                      <a:latin typeface="ITCFranklinGothicStd-MdCd"/>
                    </a:rPr>
                    <a:t>Interdependencies </a:t>
                  </a:r>
                </a:p>
                <a:p>
                  <a:r>
                    <a:rPr lang="en-US" sz="700" dirty="0">
                      <a:latin typeface="ITCFranklinGothicStd-MdCd"/>
                    </a:rPr>
                    <a:t>associated with PBN departure procedures</a:t>
                  </a:r>
                </a:p>
              </p:txBody>
            </p:sp>
            <p:sp>
              <p:nvSpPr>
                <p:cNvPr id="130" name="Oval 129"/>
                <p:cNvSpPr/>
                <p:nvPr/>
              </p:nvSpPr>
              <p:spPr>
                <a:xfrm>
                  <a:off x="5199552" y="8359892"/>
                  <a:ext cx="183322" cy="175484"/>
                </a:xfrm>
                <a:prstGeom prst="ellipse">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 name="TextBox 145"/>
              <p:cNvSpPr txBox="1"/>
              <p:nvPr/>
            </p:nvSpPr>
            <p:spPr>
              <a:xfrm>
                <a:off x="5172307" y="8331557"/>
                <a:ext cx="226192" cy="270843"/>
              </a:xfrm>
              <a:prstGeom prst="rect">
                <a:avLst/>
              </a:prstGeom>
              <a:noFill/>
            </p:spPr>
            <p:txBody>
              <a:bodyPr wrap="square" rtlCol="0">
                <a:spAutoFit/>
              </a:bodyPr>
              <a:lstStyle/>
              <a:p>
                <a:r>
                  <a:rPr lang="en-US" sz="600" b="1" dirty="0">
                    <a:solidFill>
                      <a:srgbClr val="58595B"/>
                    </a:solidFill>
                    <a:latin typeface="Franklin Gothic Medium Cond" panose="020B0606030402020204" pitchFamily="34" charset="0"/>
                  </a:rPr>
                  <a:t>3</a:t>
                </a:r>
                <a:endParaRPr lang="en-US" sz="600" dirty="0">
                  <a:solidFill>
                    <a:srgbClr val="58595B"/>
                  </a:solidFill>
                  <a:latin typeface="Franklin Gothic Medium Cond" panose="020B0606030402020204" pitchFamily="34" charset="0"/>
                </a:endParaRPr>
              </a:p>
            </p:txBody>
          </p:sp>
          <p:cxnSp>
            <p:nvCxnSpPr>
              <p:cNvPr id="157" name="Straight Arrow Connector 156"/>
              <p:cNvCxnSpPr/>
              <p:nvPr/>
            </p:nvCxnSpPr>
            <p:spPr>
              <a:xfrm>
                <a:off x="5474486" y="8205023"/>
                <a:ext cx="349996" cy="0"/>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TextBox 1"/>
          <p:cNvSpPr txBox="1"/>
          <p:nvPr/>
        </p:nvSpPr>
        <p:spPr>
          <a:xfrm>
            <a:off x="0" y="25978"/>
            <a:ext cx="9144000" cy="334707"/>
          </a:xfrm>
          <a:prstGeom prst="rect">
            <a:avLst/>
          </a:prstGeom>
          <a:noFill/>
        </p:spPr>
        <p:txBody>
          <a:bodyPr wrap="square" lIns="57150" tIns="28575" rIns="57150" bIns="28575" rtlCol="0">
            <a:spAutoFit/>
          </a:bodyPr>
          <a:lstStyle/>
          <a:p>
            <a:pPr algn="ctr"/>
            <a:r>
              <a:rPr lang="en-US" dirty="0">
                <a:solidFill>
                  <a:schemeClr val="bg2">
                    <a:lumMod val="25000"/>
                  </a:schemeClr>
                </a:solidFill>
                <a:latin typeface="Franklin Gothic Medium Cond" panose="020B0606030402020204" pitchFamily="34" charset="0"/>
              </a:rPr>
              <a:t>AEE ATMM Research Roadmap (FY 2016)</a:t>
            </a:r>
            <a:endParaRPr lang="en-US" dirty="0"/>
          </a:p>
        </p:txBody>
      </p:sp>
      <p:grpSp>
        <p:nvGrpSpPr>
          <p:cNvPr id="35" name="Group 34"/>
          <p:cNvGrpSpPr/>
          <p:nvPr/>
        </p:nvGrpSpPr>
        <p:grpSpPr>
          <a:xfrm>
            <a:off x="3295712" y="1261312"/>
            <a:ext cx="2931511" cy="452678"/>
            <a:chOff x="5602708" y="3089255"/>
            <a:chExt cx="4811658" cy="663928"/>
          </a:xfrm>
        </p:grpSpPr>
        <p:grpSp>
          <p:nvGrpSpPr>
            <p:cNvPr id="34" name="Group 33"/>
            <p:cNvGrpSpPr/>
            <p:nvPr/>
          </p:nvGrpSpPr>
          <p:grpSpPr>
            <a:xfrm>
              <a:off x="8069645" y="3089255"/>
              <a:ext cx="2344721" cy="637852"/>
              <a:chOff x="8069645" y="3089255"/>
              <a:chExt cx="2344721" cy="637852"/>
            </a:xfrm>
          </p:grpSpPr>
          <p:grpSp>
            <p:nvGrpSpPr>
              <p:cNvPr id="32" name="Group 31"/>
              <p:cNvGrpSpPr/>
              <p:nvPr/>
            </p:nvGrpSpPr>
            <p:grpSpPr>
              <a:xfrm>
                <a:off x="8069645" y="3089255"/>
                <a:ext cx="2344721" cy="637852"/>
                <a:chOff x="8069645" y="3089255"/>
                <a:chExt cx="2344721" cy="637852"/>
              </a:xfrm>
            </p:grpSpPr>
            <p:sp>
              <p:nvSpPr>
                <p:cNvPr id="20" name="Rounded Rectangle 19">
                  <a:hlinkClick r:id="rId4" action="ppaction://hlinksldjump"/>
                </p:cNvPr>
                <p:cNvSpPr/>
                <p:nvPr/>
              </p:nvSpPr>
              <p:spPr>
                <a:xfrm>
                  <a:off x="8069645" y="3089255"/>
                  <a:ext cx="2344721" cy="637852"/>
                </a:xfrm>
                <a:prstGeom prst="roundRect">
                  <a:avLst/>
                </a:prstGeom>
                <a:solidFill>
                  <a:schemeClr val="accent1">
                    <a:lumMod val="40000"/>
                    <a:lumOff val="60000"/>
                  </a:schemeClr>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hlinkClick r:id="rId4" action="ppaction://hlinksldjump"/>
                </p:cNvPr>
                <p:cNvSpPr txBox="1"/>
                <p:nvPr/>
              </p:nvSpPr>
              <p:spPr>
                <a:xfrm>
                  <a:off x="8282833" y="3139251"/>
                  <a:ext cx="1908508" cy="451406"/>
                </a:xfrm>
                <a:prstGeom prst="rect">
                  <a:avLst/>
                </a:prstGeom>
                <a:solidFill>
                  <a:schemeClr val="accent1">
                    <a:lumMod val="40000"/>
                    <a:lumOff val="60000"/>
                  </a:schemeClr>
                </a:solidFill>
                <a:ln>
                  <a:noFill/>
                </a:ln>
              </p:spPr>
              <p:txBody>
                <a:bodyPr wrap="square" rtlCol="0">
                  <a:spAutoFit/>
                </a:bodyPr>
                <a:lstStyle/>
                <a:p>
                  <a:r>
                    <a:rPr lang="en-US" sz="700" dirty="0">
                      <a:latin typeface="ITCFranklinGothicStd-MdCd"/>
                    </a:rPr>
                    <a:t>Investigation of Barriers to steeper glide slopes</a:t>
                  </a:r>
                </a:p>
              </p:txBody>
            </p:sp>
            <p:sp>
              <p:nvSpPr>
                <p:cNvPr id="57" name="Oval 56"/>
                <p:cNvSpPr/>
                <p:nvPr/>
              </p:nvSpPr>
              <p:spPr>
                <a:xfrm>
                  <a:off x="10140732" y="3503440"/>
                  <a:ext cx="183322" cy="175484"/>
                </a:xfrm>
                <a:prstGeom prst="ellipse">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TextBox 68">
                <a:hlinkClick r:id="rId4" action="ppaction://hlinksldjump"/>
              </p:cNvPr>
              <p:cNvSpPr txBox="1"/>
              <p:nvPr/>
            </p:nvSpPr>
            <p:spPr>
              <a:xfrm>
                <a:off x="10073910" y="3455760"/>
                <a:ext cx="226192" cy="270844"/>
              </a:xfrm>
              <a:prstGeom prst="rect">
                <a:avLst/>
              </a:prstGeom>
              <a:noFill/>
            </p:spPr>
            <p:txBody>
              <a:bodyPr wrap="square" rtlCol="0">
                <a:spAutoFit/>
              </a:bodyPr>
              <a:lstStyle/>
              <a:p>
                <a:r>
                  <a:rPr lang="en-US" sz="600" b="1" dirty="0">
                    <a:solidFill>
                      <a:srgbClr val="58595B"/>
                    </a:solidFill>
                    <a:latin typeface="Franklin Gothic Medium Cond" panose="020B0606030402020204" pitchFamily="34" charset="0"/>
                  </a:rPr>
                  <a:t>2</a:t>
                </a:r>
                <a:endParaRPr lang="en-US" sz="600" dirty="0">
                  <a:solidFill>
                    <a:srgbClr val="58595B"/>
                  </a:solidFill>
                  <a:latin typeface="Franklin Gothic Medium Cond" panose="020B0606030402020204" pitchFamily="34" charset="0"/>
                </a:endParaRPr>
              </a:p>
            </p:txBody>
          </p:sp>
        </p:grpSp>
        <p:grpSp>
          <p:nvGrpSpPr>
            <p:cNvPr id="29" name="Group 28"/>
            <p:cNvGrpSpPr/>
            <p:nvPr/>
          </p:nvGrpSpPr>
          <p:grpSpPr>
            <a:xfrm>
              <a:off x="5602708" y="3099492"/>
              <a:ext cx="2463477" cy="653691"/>
              <a:chOff x="5602708" y="3099492"/>
              <a:chExt cx="2463477" cy="653691"/>
            </a:xfrm>
          </p:grpSpPr>
          <p:grpSp>
            <p:nvGrpSpPr>
              <p:cNvPr id="27" name="Group 26"/>
              <p:cNvGrpSpPr/>
              <p:nvPr/>
            </p:nvGrpSpPr>
            <p:grpSpPr>
              <a:xfrm>
                <a:off x="5602708" y="3099492"/>
                <a:ext cx="2463477" cy="637851"/>
                <a:chOff x="5602708" y="3099492"/>
                <a:chExt cx="2463477" cy="637851"/>
              </a:xfrm>
            </p:grpSpPr>
            <p:sp>
              <p:nvSpPr>
                <p:cNvPr id="15" name="Rounded Rectangle 14"/>
                <p:cNvSpPr/>
                <p:nvPr/>
              </p:nvSpPr>
              <p:spPr>
                <a:xfrm>
                  <a:off x="5602708" y="3099492"/>
                  <a:ext cx="2463477" cy="637851"/>
                </a:xfrm>
                <a:prstGeom prst="roundRect">
                  <a:avLst/>
                </a:prstGeom>
                <a:solidFill>
                  <a:srgbClr val="B7D8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885685" y="3139250"/>
                  <a:ext cx="1880306" cy="451407"/>
                </a:xfrm>
                <a:prstGeom prst="rect">
                  <a:avLst/>
                </a:prstGeom>
                <a:noFill/>
                <a:ln>
                  <a:noFill/>
                </a:ln>
              </p:spPr>
              <p:txBody>
                <a:bodyPr wrap="square" rtlCol="0">
                  <a:spAutoFit/>
                </a:bodyPr>
                <a:lstStyle/>
                <a:p>
                  <a:r>
                    <a:rPr lang="en-US" sz="700" dirty="0">
                      <a:latin typeface="ITCFranklinGothicStd-MdCd"/>
                    </a:rPr>
                    <a:t>Exploration of </a:t>
                  </a:r>
                </a:p>
                <a:p>
                  <a:r>
                    <a:rPr lang="en-US" sz="700" dirty="0">
                      <a:latin typeface="ITCFranklinGothicStd-MdCd"/>
                    </a:rPr>
                    <a:t>Steeper glide slopes</a:t>
                  </a:r>
                </a:p>
              </p:txBody>
            </p:sp>
            <p:sp>
              <p:nvSpPr>
                <p:cNvPr id="48" name="Oval 47"/>
                <p:cNvSpPr/>
                <p:nvPr/>
              </p:nvSpPr>
              <p:spPr>
                <a:xfrm>
                  <a:off x="7848157" y="3522563"/>
                  <a:ext cx="183321" cy="175484"/>
                </a:xfrm>
                <a:prstGeom prst="ellipse">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Box 63"/>
              <p:cNvSpPr txBox="1"/>
              <p:nvPr/>
            </p:nvSpPr>
            <p:spPr>
              <a:xfrm>
                <a:off x="7772398" y="3482341"/>
                <a:ext cx="226192" cy="270842"/>
              </a:xfrm>
              <a:prstGeom prst="rect">
                <a:avLst/>
              </a:prstGeom>
              <a:noFill/>
            </p:spPr>
            <p:txBody>
              <a:bodyPr wrap="square" rtlCol="0">
                <a:spAutoFit/>
              </a:bodyPr>
              <a:lstStyle/>
              <a:p>
                <a:r>
                  <a:rPr lang="en-US" sz="600" b="1" dirty="0">
                    <a:solidFill>
                      <a:srgbClr val="58595B"/>
                    </a:solidFill>
                    <a:latin typeface="Franklin Gothic Medium Cond" panose="020B0606030402020204" pitchFamily="34" charset="0"/>
                  </a:rPr>
                  <a:t>1</a:t>
                </a:r>
                <a:endParaRPr lang="en-US" sz="600" dirty="0">
                  <a:solidFill>
                    <a:srgbClr val="58595B"/>
                  </a:solidFill>
                  <a:latin typeface="Franklin Gothic Medium Cond" panose="020B0606030402020204" pitchFamily="34" charset="0"/>
                </a:endParaRPr>
              </a:p>
            </p:txBody>
          </p:sp>
        </p:grpSp>
      </p:grpSp>
      <p:grpSp>
        <p:nvGrpSpPr>
          <p:cNvPr id="12" name="Group 11"/>
          <p:cNvGrpSpPr/>
          <p:nvPr/>
        </p:nvGrpSpPr>
        <p:grpSpPr>
          <a:xfrm>
            <a:off x="3486903" y="5730949"/>
            <a:ext cx="3101070" cy="974651"/>
            <a:chOff x="3486903" y="5807149"/>
            <a:chExt cx="3101070" cy="974651"/>
          </a:xfrm>
        </p:grpSpPr>
        <p:grpSp>
          <p:nvGrpSpPr>
            <p:cNvPr id="187" name="Group 186"/>
            <p:cNvGrpSpPr/>
            <p:nvPr/>
          </p:nvGrpSpPr>
          <p:grpSpPr>
            <a:xfrm>
              <a:off x="4839491" y="5807149"/>
              <a:ext cx="1748482" cy="319980"/>
              <a:chOff x="5859475" y="9172574"/>
              <a:chExt cx="1989123" cy="713094"/>
            </a:xfrm>
            <a:solidFill>
              <a:srgbClr val="BED276"/>
            </a:solidFill>
          </p:grpSpPr>
          <p:sp>
            <p:nvSpPr>
              <p:cNvPr id="190" name="Rounded Rectangle 189"/>
              <p:cNvSpPr/>
              <p:nvPr/>
            </p:nvSpPr>
            <p:spPr>
              <a:xfrm>
                <a:off x="5859475" y="9172574"/>
                <a:ext cx="1989123" cy="696043"/>
              </a:xfrm>
              <a:prstGeom prst="roundRect">
                <a:avLst/>
              </a:prstGeom>
              <a:solidFill>
                <a:schemeClr val="accent1">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extBox 190"/>
              <p:cNvSpPr txBox="1"/>
              <p:nvPr/>
            </p:nvSpPr>
            <p:spPr>
              <a:xfrm>
                <a:off x="5885323" y="9199769"/>
                <a:ext cx="1706919" cy="685899"/>
              </a:xfrm>
              <a:prstGeom prst="rect">
                <a:avLst/>
              </a:prstGeom>
              <a:solidFill>
                <a:schemeClr val="accent1">
                  <a:lumMod val="40000"/>
                  <a:lumOff val="60000"/>
                </a:schemeClr>
              </a:solidFill>
              <a:ln>
                <a:noFill/>
              </a:ln>
            </p:spPr>
            <p:txBody>
              <a:bodyPr wrap="square" rtlCol="0">
                <a:spAutoFit/>
              </a:bodyPr>
              <a:lstStyle/>
              <a:p>
                <a:r>
                  <a:rPr lang="en-US" sz="700" dirty="0">
                    <a:latin typeface="ITCFranklinGothicStd-MdCd"/>
                  </a:rPr>
                  <a:t>Rotorcraft Noise Abatement Operating Procedures Modeling</a:t>
                </a:r>
              </a:p>
            </p:txBody>
          </p:sp>
        </p:grpSp>
        <p:grpSp>
          <p:nvGrpSpPr>
            <p:cNvPr id="194" name="Group 193"/>
            <p:cNvGrpSpPr/>
            <p:nvPr/>
          </p:nvGrpSpPr>
          <p:grpSpPr>
            <a:xfrm>
              <a:off x="3486903" y="6149856"/>
              <a:ext cx="3101068" cy="279683"/>
              <a:chOff x="5855141" y="9172574"/>
              <a:chExt cx="1993457" cy="696043"/>
            </a:xfrm>
          </p:grpSpPr>
          <p:sp>
            <p:nvSpPr>
              <p:cNvPr id="195" name="Rounded Rectangle 194"/>
              <p:cNvSpPr/>
              <p:nvPr/>
            </p:nvSpPr>
            <p:spPr>
              <a:xfrm>
                <a:off x="5859475" y="9172574"/>
                <a:ext cx="1989123" cy="696043"/>
              </a:xfrm>
              <a:prstGeom prst="roundRect">
                <a:avLst/>
              </a:prstGeom>
              <a:solidFill>
                <a:srgbClr val="B7D8F0"/>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extBox 195"/>
              <p:cNvSpPr txBox="1"/>
              <p:nvPr/>
            </p:nvSpPr>
            <p:spPr>
              <a:xfrm>
                <a:off x="5855141" y="9199768"/>
                <a:ext cx="1706920" cy="497874"/>
              </a:xfrm>
              <a:prstGeom prst="rect">
                <a:avLst/>
              </a:prstGeom>
              <a:noFill/>
            </p:spPr>
            <p:txBody>
              <a:bodyPr wrap="square" rtlCol="0">
                <a:spAutoFit/>
              </a:bodyPr>
              <a:lstStyle/>
              <a:p>
                <a:r>
                  <a:rPr lang="en-US" sz="700" dirty="0">
                    <a:latin typeface="ITCFranklinGothicStd-MdCd"/>
                  </a:rPr>
                  <a:t>Evaluation of PBN Impacts on Noise</a:t>
                </a:r>
              </a:p>
            </p:txBody>
          </p:sp>
        </p:grpSp>
        <p:sp>
          <p:nvSpPr>
            <p:cNvPr id="199" name="TextBox 198"/>
            <p:cNvSpPr txBox="1"/>
            <p:nvPr/>
          </p:nvSpPr>
          <p:spPr>
            <a:xfrm>
              <a:off x="4755682" y="6474023"/>
              <a:ext cx="1797518" cy="307777"/>
            </a:xfrm>
            <a:prstGeom prst="rect">
              <a:avLst/>
            </a:prstGeom>
            <a:solidFill>
              <a:schemeClr val="accent1">
                <a:lumMod val="40000"/>
                <a:lumOff val="60000"/>
              </a:schemeClr>
            </a:solidFill>
            <a:ln>
              <a:noFill/>
            </a:ln>
          </p:spPr>
          <p:txBody>
            <a:bodyPr wrap="square" rtlCol="0">
              <a:spAutoFit/>
            </a:bodyPr>
            <a:lstStyle/>
            <a:p>
              <a:r>
                <a:rPr lang="en-US" sz="700" dirty="0">
                  <a:latin typeface="ITCFranklinGothicStd-MdCd"/>
                </a:rPr>
                <a:t>Examine Airline Flight Data to Improve Flight Performance Modeling</a:t>
              </a:r>
            </a:p>
          </p:txBody>
        </p:sp>
      </p:grpSp>
      <p:grpSp>
        <p:nvGrpSpPr>
          <p:cNvPr id="52" name="Group 51"/>
          <p:cNvGrpSpPr/>
          <p:nvPr/>
        </p:nvGrpSpPr>
        <p:grpSpPr>
          <a:xfrm>
            <a:off x="3117732" y="3574586"/>
            <a:ext cx="3142429" cy="464013"/>
            <a:chOff x="5300142" y="5757134"/>
            <a:chExt cx="5342130" cy="680554"/>
          </a:xfrm>
        </p:grpSpPr>
        <p:sp>
          <p:nvSpPr>
            <p:cNvPr id="70" name="Rounded Rectangle 69"/>
            <p:cNvSpPr/>
            <p:nvPr/>
          </p:nvSpPr>
          <p:spPr>
            <a:xfrm>
              <a:off x="5305686" y="5757134"/>
              <a:ext cx="3072901" cy="614638"/>
            </a:xfrm>
            <a:prstGeom prst="roundRect">
              <a:avLst/>
            </a:prstGeom>
            <a:solidFill>
              <a:srgbClr val="B7D8F0"/>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a:hlinkClick r:id="rId5" action="ppaction://hlinksldjump"/>
            </p:cNvPr>
            <p:cNvSpPr/>
            <p:nvPr/>
          </p:nvSpPr>
          <p:spPr>
            <a:xfrm>
              <a:off x="8441775" y="5788555"/>
              <a:ext cx="2200497" cy="523541"/>
            </a:xfrm>
            <a:prstGeom prst="roundRect">
              <a:avLst/>
            </a:prstGeom>
            <a:solidFill>
              <a:schemeClr val="accent1">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5300142" y="5828290"/>
              <a:ext cx="2164080" cy="609398"/>
            </a:xfrm>
            <a:prstGeom prst="rect">
              <a:avLst/>
            </a:prstGeom>
            <a:noFill/>
          </p:spPr>
          <p:txBody>
            <a:bodyPr wrap="square" rtlCol="0">
              <a:spAutoFit/>
            </a:bodyPr>
            <a:lstStyle/>
            <a:p>
              <a:r>
                <a:rPr lang="en-US" sz="700" dirty="0">
                  <a:latin typeface="ITCFranklinGothicStd-MdCd"/>
                </a:rPr>
                <a:t>Advancing Ops Noise Modeling </a:t>
              </a:r>
            </a:p>
            <a:p>
              <a:r>
                <a:rPr lang="en-US" sz="700" dirty="0">
                  <a:latin typeface="ITCFranklinGothicStd-MdCd"/>
                </a:rPr>
                <a:t>(ASCENT)</a:t>
              </a:r>
            </a:p>
          </p:txBody>
        </p:sp>
        <p:sp>
          <p:nvSpPr>
            <p:cNvPr id="86" name="TextBox 85">
              <a:hlinkClick r:id="rId5" action="ppaction://hlinksldjump"/>
            </p:cNvPr>
            <p:cNvSpPr txBox="1"/>
            <p:nvPr/>
          </p:nvSpPr>
          <p:spPr>
            <a:xfrm>
              <a:off x="8441775" y="5767128"/>
              <a:ext cx="1995960" cy="451407"/>
            </a:xfrm>
            <a:prstGeom prst="rect">
              <a:avLst/>
            </a:prstGeom>
            <a:noFill/>
          </p:spPr>
          <p:txBody>
            <a:bodyPr wrap="square" rtlCol="0">
              <a:spAutoFit/>
            </a:bodyPr>
            <a:lstStyle/>
            <a:p>
              <a:r>
                <a:rPr lang="en-US" sz="700" dirty="0">
                  <a:latin typeface="ITCFranklinGothicStd-MdCd"/>
                </a:rPr>
                <a:t>Advancing Ops Noise </a:t>
              </a:r>
            </a:p>
            <a:p>
              <a:r>
                <a:rPr lang="en-US" sz="700" dirty="0">
                  <a:latin typeface="ITCFranklinGothicStd-MdCd"/>
                </a:rPr>
                <a:t>Modeling (ASCENT-23)</a:t>
              </a:r>
            </a:p>
          </p:txBody>
        </p:sp>
        <p:sp>
          <p:nvSpPr>
            <p:cNvPr id="103" name="Oval 102"/>
            <p:cNvSpPr/>
            <p:nvPr/>
          </p:nvSpPr>
          <p:spPr>
            <a:xfrm>
              <a:off x="8066183" y="6171434"/>
              <a:ext cx="183322" cy="175484"/>
            </a:xfrm>
            <a:prstGeom prst="ellipse">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p:cNvSpPr txBox="1"/>
            <p:nvPr/>
          </p:nvSpPr>
          <p:spPr>
            <a:xfrm>
              <a:off x="8018362" y="6131444"/>
              <a:ext cx="226192" cy="270844"/>
            </a:xfrm>
            <a:prstGeom prst="rect">
              <a:avLst/>
            </a:prstGeom>
            <a:noFill/>
          </p:spPr>
          <p:txBody>
            <a:bodyPr wrap="square" rtlCol="0">
              <a:spAutoFit/>
            </a:bodyPr>
            <a:lstStyle/>
            <a:p>
              <a:r>
                <a:rPr lang="en-US" sz="600" b="1" dirty="0">
                  <a:solidFill>
                    <a:srgbClr val="58595B"/>
                  </a:solidFill>
                  <a:latin typeface="Franklin Gothic Medium Cond" panose="020B0606030402020204" pitchFamily="34" charset="0"/>
                </a:rPr>
                <a:t>3</a:t>
              </a:r>
              <a:endParaRPr lang="en-US" sz="600" dirty="0">
                <a:solidFill>
                  <a:srgbClr val="58595B"/>
                </a:solidFill>
                <a:latin typeface="Franklin Gothic Medium Cond" panose="020B0606030402020204" pitchFamily="34" charset="0"/>
              </a:endParaRPr>
            </a:p>
          </p:txBody>
        </p:sp>
        <p:sp>
          <p:nvSpPr>
            <p:cNvPr id="202" name="Oval 201"/>
            <p:cNvSpPr/>
            <p:nvPr/>
          </p:nvSpPr>
          <p:spPr>
            <a:xfrm>
              <a:off x="10320843" y="6093481"/>
              <a:ext cx="183322" cy="175484"/>
            </a:xfrm>
            <a:prstGeom prst="ellipse">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extBox 202"/>
            <p:cNvSpPr txBox="1"/>
            <p:nvPr/>
          </p:nvSpPr>
          <p:spPr>
            <a:xfrm>
              <a:off x="10277972" y="6051681"/>
              <a:ext cx="226192" cy="270844"/>
            </a:xfrm>
            <a:prstGeom prst="rect">
              <a:avLst/>
            </a:prstGeom>
            <a:noFill/>
          </p:spPr>
          <p:txBody>
            <a:bodyPr wrap="square" rtlCol="0">
              <a:spAutoFit/>
            </a:bodyPr>
            <a:lstStyle/>
            <a:p>
              <a:r>
                <a:rPr lang="en-US" sz="600" b="1" dirty="0">
                  <a:solidFill>
                    <a:srgbClr val="58595B"/>
                  </a:solidFill>
                  <a:latin typeface="Franklin Gothic Medium Cond" panose="020B0606030402020204" pitchFamily="34" charset="0"/>
                </a:rPr>
                <a:t>3</a:t>
              </a:r>
              <a:endParaRPr lang="en-US" sz="600" dirty="0">
                <a:solidFill>
                  <a:srgbClr val="58595B"/>
                </a:solidFill>
                <a:latin typeface="Franklin Gothic Medium Cond" panose="020B0606030402020204" pitchFamily="34" charset="0"/>
              </a:endParaRPr>
            </a:p>
          </p:txBody>
        </p:sp>
      </p:grpSp>
      <p:grpSp>
        <p:nvGrpSpPr>
          <p:cNvPr id="28" name="Group 27"/>
          <p:cNvGrpSpPr/>
          <p:nvPr/>
        </p:nvGrpSpPr>
        <p:grpSpPr>
          <a:xfrm>
            <a:off x="7603360" y="5257800"/>
            <a:ext cx="1623878" cy="1134588"/>
            <a:chOff x="12956603" y="2950676"/>
            <a:chExt cx="2760593" cy="1664062"/>
          </a:xfrm>
        </p:grpSpPr>
        <p:sp>
          <p:nvSpPr>
            <p:cNvPr id="159" name="Rectangle 158"/>
            <p:cNvSpPr/>
            <p:nvPr/>
          </p:nvSpPr>
          <p:spPr>
            <a:xfrm>
              <a:off x="12956603" y="2950676"/>
              <a:ext cx="2390636" cy="1664062"/>
            </a:xfrm>
            <a:prstGeom prst="rect">
              <a:avLst/>
            </a:prstGeom>
            <a:solidFill>
              <a:schemeClr val="bg1"/>
            </a:solidFill>
            <a:ln>
              <a:solidFill>
                <a:srgbClr val="8D8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13197792" y="4068276"/>
              <a:ext cx="183321" cy="175484"/>
            </a:xfrm>
            <a:prstGeom prst="ellipse">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159"/>
            <p:cNvSpPr/>
            <p:nvPr/>
          </p:nvSpPr>
          <p:spPr>
            <a:xfrm>
              <a:off x="13085064" y="3105562"/>
              <a:ext cx="441508" cy="214686"/>
            </a:xfrm>
            <a:prstGeom prst="roundRect">
              <a:avLst/>
            </a:prstGeom>
            <a:solidFill>
              <a:schemeClr val="accent1">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ed Rectangle 160"/>
            <p:cNvSpPr/>
            <p:nvPr/>
          </p:nvSpPr>
          <p:spPr>
            <a:xfrm>
              <a:off x="13088470" y="3657974"/>
              <a:ext cx="441508" cy="214686"/>
            </a:xfrm>
            <a:prstGeom prst="roundRect">
              <a:avLst/>
            </a:prstGeom>
            <a:solidFill>
              <a:srgbClr val="B7D8F0"/>
            </a:solidFill>
            <a:ln w="952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ed Rectangle 161"/>
            <p:cNvSpPr/>
            <p:nvPr/>
          </p:nvSpPr>
          <p:spPr>
            <a:xfrm>
              <a:off x="13085064" y="3383962"/>
              <a:ext cx="441508" cy="210297"/>
            </a:xfrm>
            <a:prstGeom prst="roundRect">
              <a:avLst/>
            </a:prstGeom>
            <a:solidFill>
              <a:schemeClr val="accent6">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p:cNvSpPr txBox="1"/>
            <p:nvPr/>
          </p:nvSpPr>
          <p:spPr>
            <a:xfrm>
              <a:off x="13154296" y="4020952"/>
              <a:ext cx="226192" cy="270843"/>
            </a:xfrm>
            <a:prstGeom prst="rect">
              <a:avLst/>
            </a:prstGeom>
            <a:noFill/>
          </p:spPr>
          <p:txBody>
            <a:bodyPr wrap="square" rtlCol="0">
              <a:spAutoFit/>
            </a:bodyPr>
            <a:lstStyle/>
            <a:p>
              <a:r>
                <a:rPr lang="en-US" sz="600" b="1" dirty="0">
                  <a:solidFill>
                    <a:srgbClr val="58595B"/>
                  </a:solidFill>
                  <a:latin typeface="Franklin Gothic Medium Cond" panose="020B0606030402020204" pitchFamily="34" charset="0"/>
                </a:rPr>
                <a:t>X</a:t>
              </a:r>
              <a:endParaRPr lang="en-US" sz="600" dirty="0">
                <a:solidFill>
                  <a:srgbClr val="58595B"/>
                </a:solidFill>
                <a:latin typeface="Franklin Gothic Medium Cond" panose="020B0606030402020204" pitchFamily="34" charset="0"/>
              </a:endParaRPr>
            </a:p>
          </p:txBody>
        </p:sp>
        <p:sp>
          <p:nvSpPr>
            <p:cNvPr id="168" name="TextBox 167"/>
            <p:cNvSpPr txBox="1"/>
            <p:nvPr/>
          </p:nvSpPr>
          <p:spPr>
            <a:xfrm>
              <a:off x="13526571" y="3090149"/>
              <a:ext cx="1637231" cy="406265"/>
            </a:xfrm>
            <a:prstGeom prst="rect">
              <a:avLst/>
            </a:prstGeom>
            <a:noFill/>
          </p:spPr>
          <p:txBody>
            <a:bodyPr wrap="square" rtlCol="0">
              <a:spAutoFit/>
            </a:bodyPr>
            <a:lstStyle/>
            <a:p>
              <a:r>
                <a:rPr lang="en-US" sz="600" dirty="0">
                  <a:solidFill>
                    <a:srgbClr val="58595B"/>
                  </a:solidFill>
                  <a:latin typeface="Franklin Gothic Medium Cond" panose="020B0606030402020204" pitchFamily="34" charset="0"/>
                </a:rPr>
                <a:t>Projects funded prior to FY16</a:t>
              </a:r>
            </a:p>
          </p:txBody>
        </p:sp>
        <p:sp>
          <p:nvSpPr>
            <p:cNvPr id="169" name="TextBox 168"/>
            <p:cNvSpPr txBox="1"/>
            <p:nvPr/>
          </p:nvSpPr>
          <p:spPr>
            <a:xfrm>
              <a:off x="13526571" y="3383592"/>
              <a:ext cx="1637231" cy="270843"/>
            </a:xfrm>
            <a:prstGeom prst="rect">
              <a:avLst/>
            </a:prstGeom>
            <a:noFill/>
          </p:spPr>
          <p:txBody>
            <a:bodyPr wrap="square" rtlCol="0">
              <a:spAutoFit/>
            </a:bodyPr>
            <a:lstStyle/>
            <a:p>
              <a:r>
                <a:rPr lang="en-US" sz="600" dirty="0">
                  <a:solidFill>
                    <a:srgbClr val="58595B"/>
                  </a:solidFill>
                  <a:latin typeface="Franklin Gothic Medium Cond" panose="020B0606030402020204" pitchFamily="34" charset="0"/>
                </a:rPr>
                <a:t>FY16 Proposed Projects</a:t>
              </a:r>
            </a:p>
          </p:txBody>
        </p:sp>
        <p:sp>
          <p:nvSpPr>
            <p:cNvPr id="170" name="TextBox 169"/>
            <p:cNvSpPr txBox="1"/>
            <p:nvPr/>
          </p:nvSpPr>
          <p:spPr>
            <a:xfrm>
              <a:off x="13526572" y="3630037"/>
              <a:ext cx="1637231" cy="270843"/>
            </a:xfrm>
            <a:prstGeom prst="rect">
              <a:avLst/>
            </a:prstGeom>
            <a:noFill/>
          </p:spPr>
          <p:txBody>
            <a:bodyPr wrap="square" rtlCol="0">
              <a:spAutoFit/>
            </a:bodyPr>
            <a:lstStyle/>
            <a:p>
              <a:r>
                <a:rPr lang="en-US" sz="600" dirty="0">
                  <a:solidFill>
                    <a:srgbClr val="58595B"/>
                  </a:solidFill>
                  <a:latin typeface="Franklin Gothic Medium Cond" panose="020B0606030402020204" pitchFamily="34" charset="0"/>
                </a:rPr>
                <a:t>Active Projects</a:t>
              </a:r>
            </a:p>
          </p:txBody>
        </p:sp>
        <p:sp>
          <p:nvSpPr>
            <p:cNvPr id="172" name="TextBox 171"/>
            <p:cNvSpPr txBox="1"/>
            <p:nvPr/>
          </p:nvSpPr>
          <p:spPr>
            <a:xfrm>
              <a:off x="13526571" y="3956516"/>
              <a:ext cx="2190625" cy="406265"/>
            </a:xfrm>
            <a:prstGeom prst="rect">
              <a:avLst/>
            </a:prstGeom>
            <a:noFill/>
          </p:spPr>
          <p:txBody>
            <a:bodyPr wrap="square" rtlCol="0">
              <a:spAutoFit/>
            </a:bodyPr>
            <a:lstStyle/>
            <a:p>
              <a:r>
                <a:rPr lang="en-US" sz="600" dirty="0">
                  <a:solidFill>
                    <a:srgbClr val="58595B"/>
                  </a:solidFill>
                  <a:latin typeface="Franklin Gothic Medium Cond" panose="020B0606030402020204" pitchFamily="34" charset="0"/>
                </a:rPr>
                <a:t>Concept Maturity Level (higher # = increasing maturity)</a:t>
              </a:r>
            </a:p>
          </p:txBody>
        </p:sp>
      </p:grpSp>
      <p:grpSp>
        <p:nvGrpSpPr>
          <p:cNvPr id="134" name="Group 133"/>
          <p:cNvGrpSpPr/>
          <p:nvPr/>
        </p:nvGrpSpPr>
        <p:grpSpPr>
          <a:xfrm>
            <a:off x="2386892" y="1752600"/>
            <a:ext cx="3697865" cy="1160883"/>
            <a:chOff x="4090736" y="3835388"/>
            <a:chExt cx="4235595" cy="1702626"/>
          </a:xfrm>
        </p:grpSpPr>
        <p:grpSp>
          <p:nvGrpSpPr>
            <p:cNvPr id="135" name="Group 134"/>
            <p:cNvGrpSpPr/>
            <p:nvPr/>
          </p:nvGrpSpPr>
          <p:grpSpPr>
            <a:xfrm>
              <a:off x="4090737" y="3835388"/>
              <a:ext cx="4235594" cy="481517"/>
              <a:chOff x="4090737" y="3835388"/>
              <a:chExt cx="4235594" cy="481517"/>
            </a:xfrm>
          </p:grpSpPr>
          <p:grpSp>
            <p:nvGrpSpPr>
              <p:cNvPr id="156" name="Group 155"/>
              <p:cNvGrpSpPr/>
              <p:nvPr/>
            </p:nvGrpSpPr>
            <p:grpSpPr>
              <a:xfrm>
                <a:off x="4090737" y="3835388"/>
                <a:ext cx="4235594" cy="477672"/>
                <a:chOff x="4090737" y="3835388"/>
                <a:chExt cx="4235594" cy="477672"/>
              </a:xfrm>
            </p:grpSpPr>
            <p:sp>
              <p:nvSpPr>
                <p:cNvPr id="167" name="Rounded Rectangle 166"/>
                <p:cNvSpPr/>
                <p:nvPr/>
              </p:nvSpPr>
              <p:spPr>
                <a:xfrm>
                  <a:off x="4090737" y="3835388"/>
                  <a:ext cx="4235594" cy="477672"/>
                </a:xfrm>
                <a:prstGeom prst="roundRect">
                  <a:avLst/>
                </a:prstGeom>
                <a:solidFill>
                  <a:srgbClr val="B7D8F0"/>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extBox 172"/>
                <p:cNvSpPr txBox="1"/>
                <p:nvPr/>
              </p:nvSpPr>
              <p:spPr>
                <a:xfrm>
                  <a:off x="4119970" y="3914114"/>
                  <a:ext cx="3332748" cy="293414"/>
                </a:xfrm>
                <a:prstGeom prst="rect">
                  <a:avLst/>
                </a:prstGeom>
                <a:noFill/>
              </p:spPr>
              <p:txBody>
                <a:bodyPr wrap="square" rtlCol="0">
                  <a:spAutoFit/>
                </a:bodyPr>
                <a:lstStyle/>
                <a:p>
                  <a:r>
                    <a:rPr lang="en-US" sz="700" dirty="0">
                      <a:latin typeface="ITCFranklinGothicStd-MdCd"/>
                    </a:rPr>
                    <a:t>Evaluate potential benefits resulting from OPC use</a:t>
                  </a:r>
                </a:p>
              </p:txBody>
            </p:sp>
            <p:sp>
              <p:nvSpPr>
                <p:cNvPr id="177" name="Oval 176"/>
                <p:cNvSpPr/>
                <p:nvPr/>
              </p:nvSpPr>
              <p:spPr>
                <a:xfrm>
                  <a:off x="8100552" y="4072420"/>
                  <a:ext cx="183322" cy="175484"/>
                </a:xfrm>
                <a:prstGeom prst="ellipse">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 name="TextBox 162"/>
              <p:cNvSpPr txBox="1"/>
              <p:nvPr/>
            </p:nvSpPr>
            <p:spPr>
              <a:xfrm>
                <a:off x="8072893" y="4046061"/>
                <a:ext cx="226191" cy="270844"/>
              </a:xfrm>
              <a:prstGeom prst="rect">
                <a:avLst/>
              </a:prstGeom>
              <a:noFill/>
            </p:spPr>
            <p:txBody>
              <a:bodyPr wrap="square" rtlCol="0">
                <a:spAutoFit/>
              </a:bodyPr>
              <a:lstStyle/>
              <a:p>
                <a:r>
                  <a:rPr lang="en-US" sz="600" b="1" dirty="0">
                    <a:solidFill>
                      <a:srgbClr val="58595B"/>
                    </a:solidFill>
                    <a:latin typeface="Franklin Gothic Medium Cond" panose="020B0606030402020204" pitchFamily="34" charset="0"/>
                  </a:rPr>
                  <a:t>2</a:t>
                </a:r>
                <a:endParaRPr lang="en-US" sz="600" dirty="0">
                  <a:solidFill>
                    <a:srgbClr val="58595B"/>
                  </a:solidFill>
                  <a:latin typeface="Franklin Gothic Medium Cond" panose="020B0606030402020204" pitchFamily="34" charset="0"/>
                </a:endParaRPr>
              </a:p>
            </p:txBody>
          </p:sp>
        </p:grpSp>
        <p:grpSp>
          <p:nvGrpSpPr>
            <p:cNvPr id="136" name="Group 135"/>
            <p:cNvGrpSpPr/>
            <p:nvPr/>
          </p:nvGrpSpPr>
          <p:grpSpPr>
            <a:xfrm>
              <a:off x="4090737" y="4423379"/>
              <a:ext cx="4235594" cy="499747"/>
              <a:chOff x="4090737" y="4423379"/>
              <a:chExt cx="4235594" cy="499747"/>
            </a:xfrm>
          </p:grpSpPr>
          <p:grpSp>
            <p:nvGrpSpPr>
              <p:cNvPr id="143" name="Group 142"/>
              <p:cNvGrpSpPr/>
              <p:nvPr/>
            </p:nvGrpSpPr>
            <p:grpSpPr>
              <a:xfrm>
                <a:off x="4090737" y="4423379"/>
                <a:ext cx="4235594" cy="477670"/>
                <a:chOff x="4090737" y="4423379"/>
                <a:chExt cx="4235594" cy="477670"/>
              </a:xfrm>
            </p:grpSpPr>
            <p:sp>
              <p:nvSpPr>
                <p:cNvPr id="149" name="Rounded Rectangle 148"/>
                <p:cNvSpPr/>
                <p:nvPr/>
              </p:nvSpPr>
              <p:spPr>
                <a:xfrm>
                  <a:off x="4090737" y="4423379"/>
                  <a:ext cx="4235594" cy="477670"/>
                </a:xfrm>
                <a:prstGeom prst="roundRect">
                  <a:avLst/>
                </a:prstGeom>
                <a:solidFill>
                  <a:srgbClr val="B7D8F0"/>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extBox 149"/>
                <p:cNvSpPr txBox="1"/>
                <p:nvPr/>
              </p:nvSpPr>
              <p:spPr>
                <a:xfrm>
                  <a:off x="4090737" y="4523714"/>
                  <a:ext cx="3332748" cy="293414"/>
                </a:xfrm>
                <a:prstGeom prst="rect">
                  <a:avLst/>
                </a:prstGeom>
                <a:noFill/>
              </p:spPr>
              <p:txBody>
                <a:bodyPr wrap="square" rtlCol="0">
                  <a:spAutoFit/>
                </a:bodyPr>
                <a:lstStyle/>
                <a:p>
                  <a:r>
                    <a:rPr lang="en-US" sz="700" dirty="0">
                      <a:latin typeface="ITCFranklinGothicStd-MdCd"/>
                    </a:rPr>
                    <a:t>Aircraft Operational Evaluation Analysis-CASO (ASCENT-15)</a:t>
                  </a:r>
                </a:p>
              </p:txBody>
            </p:sp>
            <p:sp>
              <p:nvSpPr>
                <p:cNvPr id="151" name="Oval 150"/>
                <p:cNvSpPr/>
                <p:nvPr/>
              </p:nvSpPr>
              <p:spPr>
                <a:xfrm>
                  <a:off x="8100552" y="4682020"/>
                  <a:ext cx="183322" cy="175484"/>
                </a:xfrm>
                <a:prstGeom prst="ellipse">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8" name="TextBox 147"/>
              <p:cNvSpPr txBox="1"/>
              <p:nvPr/>
            </p:nvSpPr>
            <p:spPr>
              <a:xfrm>
                <a:off x="8072682" y="4652282"/>
                <a:ext cx="226191" cy="270844"/>
              </a:xfrm>
              <a:prstGeom prst="rect">
                <a:avLst/>
              </a:prstGeom>
              <a:noFill/>
            </p:spPr>
            <p:txBody>
              <a:bodyPr wrap="square" rtlCol="0">
                <a:spAutoFit/>
              </a:bodyPr>
              <a:lstStyle/>
              <a:p>
                <a:r>
                  <a:rPr lang="en-US" sz="600" b="1" dirty="0">
                    <a:solidFill>
                      <a:srgbClr val="58595B"/>
                    </a:solidFill>
                    <a:latin typeface="Franklin Gothic Medium Cond" panose="020B0606030402020204" pitchFamily="34" charset="0"/>
                  </a:rPr>
                  <a:t>3</a:t>
                </a:r>
                <a:endParaRPr lang="en-US" sz="600" dirty="0">
                  <a:solidFill>
                    <a:srgbClr val="58595B"/>
                  </a:solidFill>
                  <a:latin typeface="Franklin Gothic Medium Cond" panose="020B0606030402020204" pitchFamily="34" charset="0"/>
                </a:endParaRPr>
              </a:p>
            </p:txBody>
          </p:sp>
        </p:grpSp>
        <p:grpSp>
          <p:nvGrpSpPr>
            <p:cNvPr id="137" name="Group 136"/>
            <p:cNvGrpSpPr/>
            <p:nvPr/>
          </p:nvGrpSpPr>
          <p:grpSpPr>
            <a:xfrm>
              <a:off x="4090736" y="5032979"/>
              <a:ext cx="4235595" cy="505035"/>
              <a:chOff x="4090736" y="5032979"/>
              <a:chExt cx="4235595" cy="505035"/>
            </a:xfrm>
          </p:grpSpPr>
          <p:grpSp>
            <p:nvGrpSpPr>
              <p:cNvPr id="138" name="Group 137"/>
              <p:cNvGrpSpPr/>
              <p:nvPr/>
            </p:nvGrpSpPr>
            <p:grpSpPr>
              <a:xfrm>
                <a:off x="4090736" y="5032979"/>
                <a:ext cx="4235595" cy="477670"/>
                <a:chOff x="4090736" y="5032979"/>
                <a:chExt cx="4235595" cy="477670"/>
              </a:xfrm>
            </p:grpSpPr>
            <p:sp>
              <p:nvSpPr>
                <p:cNvPr id="140" name="Rounded Rectangle 139"/>
                <p:cNvSpPr/>
                <p:nvPr/>
              </p:nvSpPr>
              <p:spPr>
                <a:xfrm>
                  <a:off x="4090737" y="5032979"/>
                  <a:ext cx="4235594" cy="477670"/>
                </a:xfrm>
                <a:prstGeom prst="roundRect">
                  <a:avLst/>
                </a:prstGeom>
                <a:solidFill>
                  <a:srgbClr val="B7D8F0"/>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p:cNvSpPr txBox="1"/>
                <p:nvPr/>
              </p:nvSpPr>
              <p:spPr>
                <a:xfrm>
                  <a:off x="4090736" y="5133313"/>
                  <a:ext cx="3332747" cy="293413"/>
                </a:xfrm>
                <a:prstGeom prst="rect">
                  <a:avLst/>
                </a:prstGeom>
                <a:noFill/>
              </p:spPr>
              <p:txBody>
                <a:bodyPr wrap="square" rtlCol="0">
                  <a:spAutoFit/>
                </a:bodyPr>
                <a:lstStyle/>
                <a:p>
                  <a:r>
                    <a:rPr lang="en-US" sz="700" dirty="0">
                      <a:latin typeface="ITCFranklinGothicStd-MdCd"/>
                    </a:rPr>
                    <a:t>Aircraft Operational Evaluation Analysis-DDAs</a:t>
                  </a:r>
                </a:p>
              </p:txBody>
            </p:sp>
            <p:sp>
              <p:nvSpPr>
                <p:cNvPr id="142" name="Oval 141"/>
                <p:cNvSpPr/>
                <p:nvPr/>
              </p:nvSpPr>
              <p:spPr>
                <a:xfrm>
                  <a:off x="8100552" y="5297596"/>
                  <a:ext cx="183322" cy="175484"/>
                </a:xfrm>
                <a:prstGeom prst="ellipse">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9" name="TextBox 138"/>
              <p:cNvSpPr txBox="1"/>
              <p:nvPr/>
            </p:nvSpPr>
            <p:spPr>
              <a:xfrm>
                <a:off x="8075739" y="5267171"/>
                <a:ext cx="226192" cy="270843"/>
              </a:xfrm>
              <a:prstGeom prst="rect">
                <a:avLst/>
              </a:prstGeom>
              <a:noFill/>
            </p:spPr>
            <p:txBody>
              <a:bodyPr wrap="square" rtlCol="0">
                <a:spAutoFit/>
              </a:bodyPr>
              <a:lstStyle/>
              <a:p>
                <a:r>
                  <a:rPr lang="en-US" sz="600" b="1" dirty="0">
                    <a:solidFill>
                      <a:srgbClr val="58595B"/>
                    </a:solidFill>
                    <a:latin typeface="Franklin Gothic Medium Cond" panose="020B0606030402020204" pitchFamily="34" charset="0"/>
                  </a:rPr>
                  <a:t>2</a:t>
                </a:r>
                <a:endParaRPr lang="en-US" sz="600" dirty="0">
                  <a:solidFill>
                    <a:srgbClr val="58595B"/>
                  </a:solidFill>
                  <a:latin typeface="Franklin Gothic Medium Cond" panose="020B0606030402020204" pitchFamily="34" charset="0"/>
                </a:endParaRPr>
              </a:p>
            </p:txBody>
          </p:sp>
        </p:grpSp>
      </p:grpSp>
      <p:grpSp>
        <p:nvGrpSpPr>
          <p:cNvPr id="178" name="Group 177"/>
          <p:cNvGrpSpPr/>
          <p:nvPr/>
        </p:nvGrpSpPr>
        <p:grpSpPr>
          <a:xfrm>
            <a:off x="6248368" y="1256829"/>
            <a:ext cx="2110483" cy="434080"/>
            <a:chOff x="10403121" y="2236960"/>
            <a:chExt cx="1676429" cy="636650"/>
          </a:xfrm>
        </p:grpSpPr>
        <p:sp>
          <p:nvSpPr>
            <p:cNvPr id="179" name="Rounded Rectangle 178"/>
            <p:cNvSpPr/>
            <p:nvPr/>
          </p:nvSpPr>
          <p:spPr>
            <a:xfrm>
              <a:off x="10403121" y="2236960"/>
              <a:ext cx="1676429" cy="636650"/>
            </a:xfrm>
            <a:prstGeom prst="roundRect">
              <a:avLst/>
            </a:prstGeom>
            <a:solidFill>
              <a:schemeClr val="accent6">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p:cNvSpPr txBox="1"/>
            <p:nvPr/>
          </p:nvSpPr>
          <p:spPr>
            <a:xfrm>
              <a:off x="10410727" y="2248551"/>
              <a:ext cx="1577660" cy="451406"/>
            </a:xfrm>
            <a:prstGeom prst="rect">
              <a:avLst/>
            </a:prstGeom>
            <a:noFill/>
          </p:spPr>
          <p:txBody>
            <a:bodyPr wrap="square" rtlCol="0">
              <a:spAutoFit/>
            </a:bodyPr>
            <a:lstStyle/>
            <a:p>
              <a:r>
                <a:rPr lang="en-US" sz="700" dirty="0">
                  <a:latin typeface="ITCFranklinGothicStd-MdCd"/>
                </a:rPr>
                <a:t>Steeper </a:t>
              </a:r>
              <a:r>
                <a:rPr lang="en-US" sz="700" dirty="0" smtClean="0">
                  <a:latin typeface="ITCFranklinGothicStd-MdCd"/>
                </a:rPr>
                <a:t>Glideslope &amp; Displace Threshold procedure </a:t>
              </a:r>
              <a:r>
                <a:rPr lang="en-US" sz="700" dirty="0">
                  <a:latin typeface="ITCFranklinGothicStd-MdCd"/>
                </a:rPr>
                <a:t>design and development</a:t>
              </a:r>
            </a:p>
          </p:txBody>
        </p:sp>
      </p:grpSp>
      <p:grpSp>
        <p:nvGrpSpPr>
          <p:cNvPr id="181" name="Group 180"/>
          <p:cNvGrpSpPr/>
          <p:nvPr/>
        </p:nvGrpSpPr>
        <p:grpSpPr>
          <a:xfrm>
            <a:off x="6124574" y="1924805"/>
            <a:ext cx="2110483" cy="434080"/>
            <a:chOff x="10403121" y="2236960"/>
            <a:chExt cx="1676429" cy="636650"/>
          </a:xfrm>
        </p:grpSpPr>
        <p:sp>
          <p:nvSpPr>
            <p:cNvPr id="186" name="Rounded Rectangle 185"/>
            <p:cNvSpPr/>
            <p:nvPr/>
          </p:nvSpPr>
          <p:spPr>
            <a:xfrm>
              <a:off x="10403121" y="2236960"/>
              <a:ext cx="1676429" cy="636650"/>
            </a:xfrm>
            <a:prstGeom prst="roundRect">
              <a:avLst/>
            </a:prstGeom>
            <a:solidFill>
              <a:schemeClr val="accent6">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extBox 187"/>
            <p:cNvSpPr txBox="1"/>
            <p:nvPr/>
          </p:nvSpPr>
          <p:spPr>
            <a:xfrm>
              <a:off x="10431073" y="2315305"/>
              <a:ext cx="1577660" cy="451406"/>
            </a:xfrm>
            <a:prstGeom prst="rect">
              <a:avLst/>
            </a:prstGeom>
            <a:noFill/>
          </p:spPr>
          <p:txBody>
            <a:bodyPr wrap="square" rtlCol="0">
              <a:spAutoFit/>
            </a:bodyPr>
            <a:lstStyle/>
            <a:p>
              <a:r>
                <a:rPr lang="en-US" sz="700" dirty="0">
                  <a:latin typeface="ITCFranklinGothicStd-MdCd"/>
                </a:rPr>
                <a:t>Noise Dispersion utilizing Fanned PBN procedures &amp; ELSO Standard</a:t>
              </a:r>
            </a:p>
          </p:txBody>
        </p:sp>
      </p:grpSp>
      <p:grpSp>
        <p:nvGrpSpPr>
          <p:cNvPr id="59" name="Group 58"/>
          <p:cNvGrpSpPr/>
          <p:nvPr/>
        </p:nvGrpSpPr>
        <p:grpSpPr>
          <a:xfrm>
            <a:off x="81637" y="3881521"/>
            <a:ext cx="1088045" cy="1397721"/>
            <a:chOff x="138782" y="5692896"/>
            <a:chExt cx="1849676" cy="204999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3026" y="5692896"/>
              <a:ext cx="971479" cy="695147"/>
            </a:xfrm>
            <a:prstGeom prst="rect">
              <a:avLst/>
            </a:prstGeom>
          </p:spPr>
        </p:pic>
        <p:sp>
          <p:nvSpPr>
            <p:cNvPr id="58" name="TextBox 57"/>
            <p:cNvSpPr txBox="1"/>
            <p:nvPr/>
          </p:nvSpPr>
          <p:spPr>
            <a:xfrm>
              <a:off x="138782" y="6366099"/>
              <a:ext cx="1849676" cy="1376787"/>
            </a:xfrm>
            <a:prstGeom prst="rect">
              <a:avLst/>
            </a:prstGeom>
            <a:noFill/>
          </p:spPr>
          <p:txBody>
            <a:bodyPr wrap="square" rtlCol="0">
              <a:spAutoFit/>
            </a:bodyPr>
            <a:lstStyle/>
            <a:p>
              <a:r>
                <a:rPr lang="en-US" sz="1100" b="1" dirty="0">
                  <a:solidFill>
                    <a:srgbClr val="58595B"/>
                  </a:solidFill>
                  <a:latin typeface="ITCFranklinGothicStd-MdCd"/>
                </a:rPr>
                <a:t>Environmental Benefits and</a:t>
              </a:r>
            </a:p>
            <a:p>
              <a:r>
                <a:rPr lang="en-US" sz="1100" b="1" dirty="0">
                  <a:solidFill>
                    <a:srgbClr val="58595B"/>
                  </a:solidFill>
                  <a:latin typeface="ITCFranklinGothicStd-MdCd"/>
                </a:rPr>
                <a:t>Impact Assessment</a:t>
              </a:r>
            </a:p>
          </p:txBody>
        </p:sp>
      </p:grpSp>
      <p:grpSp>
        <p:nvGrpSpPr>
          <p:cNvPr id="61" name="Group 60"/>
          <p:cNvGrpSpPr/>
          <p:nvPr/>
        </p:nvGrpSpPr>
        <p:grpSpPr>
          <a:xfrm>
            <a:off x="81637" y="1150949"/>
            <a:ext cx="1164884" cy="1592526"/>
            <a:chOff x="138783" y="1688059"/>
            <a:chExt cx="1980303" cy="2335704"/>
          </a:xfrm>
        </p:grpSpPr>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7811" y="1688059"/>
              <a:ext cx="499570" cy="1192154"/>
            </a:xfrm>
            <a:prstGeom prst="rect">
              <a:avLst/>
            </a:prstGeom>
          </p:spPr>
        </p:pic>
        <p:sp>
          <p:nvSpPr>
            <p:cNvPr id="60" name="TextBox 59"/>
            <p:cNvSpPr txBox="1"/>
            <p:nvPr/>
          </p:nvSpPr>
          <p:spPr>
            <a:xfrm>
              <a:off x="138783" y="2895250"/>
              <a:ext cx="1980303" cy="1128513"/>
            </a:xfrm>
            <a:prstGeom prst="rect">
              <a:avLst/>
            </a:prstGeom>
            <a:noFill/>
          </p:spPr>
          <p:txBody>
            <a:bodyPr wrap="square" rtlCol="0">
              <a:spAutoFit/>
            </a:bodyPr>
            <a:lstStyle/>
            <a:p>
              <a:r>
                <a:rPr lang="en-US" sz="1100" b="1" dirty="0">
                  <a:solidFill>
                    <a:srgbClr val="58595B"/>
                  </a:solidFill>
                  <a:latin typeface="ITCFranklinGothicStd-MdCd"/>
                </a:rPr>
                <a:t>ATM/</a:t>
              </a:r>
            </a:p>
            <a:p>
              <a:r>
                <a:rPr lang="en-US" sz="1100" b="1" dirty="0">
                  <a:solidFill>
                    <a:srgbClr val="58595B"/>
                  </a:solidFill>
                  <a:latin typeface="ITCFranklinGothicStd-MdCd"/>
                </a:rPr>
                <a:t>Operations</a:t>
              </a:r>
            </a:p>
            <a:p>
              <a:r>
                <a:rPr lang="en-US" sz="1100" b="1" dirty="0">
                  <a:solidFill>
                    <a:srgbClr val="58595B"/>
                  </a:solidFill>
                  <a:latin typeface="ITCFranklinGothicStd-MdCd"/>
                </a:rPr>
                <a:t>and Development</a:t>
              </a:r>
            </a:p>
          </p:txBody>
        </p:sp>
      </p:grpSp>
      <p:sp>
        <p:nvSpPr>
          <p:cNvPr id="62" name="TextBox 61"/>
          <p:cNvSpPr txBox="1"/>
          <p:nvPr/>
        </p:nvSpPr>
        <p:spPr>
          <a:xfrm>
            <a:off x="115943" y="5861605"/>
            <a:ext cx="853782" cy="734817"/>
          </a:xfrm>
          <a:prstGeom prst="rect">
            <a:avLst/>
          </a:prstGeom>
          <a:noFill/>
        </p:spPr>
        <p:txBody>
          <a:bodyPr wrap="square" lIns="57150" tIns="28575" rIns="57150" bIns="28575" rtlCol="0">
            <a:spAutoFit/>
          </a:bodyPr>
          <a:lstStyle/>
          <a:p>
            <a:r>
              <a:rPr lang="en-US" sz="1100" b="1" dirty="0">
                <a:solidFill>
                  <a:srgbClr val="58595B"/>
                </a:solidFill>
                <a:latin typeface="ITCFranklinGothicStd-MdCd"/>
              </a:rPr>
              <a:t>Linkages to Noise Research Roadmap</a:t>
            </a:r>
          </a:p>
        </p:txBody>
      </p:sp>
      <p:grpSp>
        <p:nvGrpSpPr>
          <p:cNvPr id="192" name="Group 191"/>
          <p:cNvGrpSpPr/>
          <p:nvPr/>
        </p:nvGrpSpPr>
        <p:grpSpPr>
          <a:xfrm>
            <a:off x="6424371" y="4414764"/>
            <a:ext cx="1819713" cy="309635"/>
            <a:chOff x="10403121" y="2236960"/>
            <a:chExt cx="1676429" cy="636650"/>
          </a:xfrm>
          <a:solidFill>
            <a:schemeClr val="accent6">
              <a:lumMod val="40000"/>
              <a:lumOff val="60000"/>
            </a:schemeClr>
          </a:solidFill>
        </p:grpSpPr>
        <p:sp>
          <p:nvSpPr>
            <p:cNvPr id="193" name="Rounded Rectangle 192"/>
            <p:cNvSpPr/>
            <p:nvPr/>
          </p:nvSpPr>
          <p:spPr>
            <a:xfrm>
              <a:off x="10403121" y="2236960"/>
              <a:ext cx="1676429" cy="636650"/>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196"/>
            <p:cNvSpPr txBox="1"/>
            <p:nvPr/>
          </p:nvSpPr>
          <p:spPr>
            <a:xfrm>
              <a:off x="10431073" y="2315305"/>
              <a:ext cx="1577660" cy="293414"/>
            </a:xfrm>
            <a:prstGeom prst="rect">
              <a:avLst/>
            </a:prstGeom>
            <a:grpFill/>
          </p:spPr>
          <p:txBody>
            <a:bodyPr wrap="square" rtlCol="0">
              <a:spAutoFit/>
            </a:bodyPr>
            <a:lstStyle/>
            <a:p>
              <a:r>
                <a:rPr lang="en-US" sz="700" dirty="0">
                  <a:latin typeface="ITCFranklinGothicStd-MdCd"/>
                </a:rPr>
                <a:t>Enhanced Taxi Modeling in AEDT</a:t>
              </a:r>
            </a:p>
          </p:txBody>
        </p:sp>
      </p:grpSp>
      <p:grpSp>
        <p:nvGrpSpPr>
          <p:cNvPr id="198" name="Group 197"/>
          <p:cNvGrpSpPr/>
          <p:nvPr/>
        </p:nvGrpSpPr>
        <p:grpSpPr>
          <a:xfrm>
            <a:off x="6400800" y="4800936"/>
            <a:ext cx="1866487" cy="380663"/>
            <a:chOff x="10403121" y="2236960"/>
            <a:chExt cx="1676429" cy="636650"/>
          </a:xfrm>
        </p:grpSpPr>
        <p:sp>
          <p:nvSpPr>
            <p:cNvPr id="200" name="Rounded Rectangle 199"/>
            <p:cNvSpPr/>
            <p:nvPr/>
          </p:nvSpPr>
          <p:spPr>
            <a:xfrm>
              <a:off x="10403121" y="2236960"/>
              <a:ext cx="1676429" cy="636650"/>
            </a:xfrm>
            <a:prstGeom prst="roundRect">
              <a:avLst/>
            </a:prstGeom>
            <a:solidFill>
              <a:schemeClr val="accent6">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extBox 200"/>
            <p:cNvSpPr txBox="1"/>
            <p:nvPr/>
          </p:nvSpPr>
          <p:spPr>
            <a:xfrm>
              <a:off x="10431073" y="2315305"/>
              <a:ext cx="1577660" cy="293414"/>
            </a:xfrm>
            <a:prstGeom prst="rect">
              <a:avLst/>
            </a:prstGeom>
            <a:noFill/>
          </p:spPr>
          <p:txBody>
            <a:bodyPr wrap="square" rtlCol="0">
              <a:spAutoFit/>
            </a:bodyPr>
            <a:lstStyle/>
            <a:p>
              <a:r>
                <a:rPr lang="en-US" sz="700" dirty="0">
                  <a:latin typeface="ITCFranklinGothicStd-MdCd"/>
                </a:rPr>
                <a:t>Enhanced Climb Modeling in AEDT</a:t>
              </a:r>
            </a:p>
          </p:txBody>
        </p:sp>
      </p:grpSp>
      <p:grpSp>
        <p:nvGrpSpPr>
          <p:cNvPr id="174" name="Group 173"/>
          <p:cNvGrpSpPr/>
          <p:nvPr/>
        </p:nvGrpSpPr>
        <p:grpSpPr>
          <a:xfrm>
            <a:off x="6363113" y="3505200"/>
            <a:ext cx="1866487" cy="434080"/>
            <a:chOff x="10403121" y="2236960"/>
            <a:chExt cx="1676429" cy="636650"/>
          </a:xfrm>
        </p:grpSpPr>
        <p:sp>
          <p:nvSpPr>
            <p:cNvPr id="204" name="Rounded Rectangle 203"/>
            <p:cNvSpPr/>
            <p:nvPr/>
          </p:nvSpPr>
          <p:spPr>
            <a:xfrm>
              <a:off x="10403121" y="2236960"/>
              <a:ext cx="1676429" cy="636650"/>
            </a:xfrm>
            <a:prstGeom prst="roundRect">
              <a:avLst/>
            </a:prstGeom>
            <a:solidFill>
              <a:schemeClr val="accent6">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p:cNvSpPr txBox="1"/>
            <p:nvPr/>
          </p:nvSpPr>
          <p:spPr>
            <a:xfrm>
              <a:off x="10431073" y="2315305"/>
              <a:ext cx="1577660" cy="451406"/>
            </a:xfrm>
            <a:prstGeom prst="rect">
              <a:avLst/>
            </a:prstGeom>
            <a:noFill/>
          </p:spPr>
          <p:txBody>
            <a:bodyPr wrap="square" rtlCol="0">
              <a:spAutoFit/>
            </a:bodyPr>
            <a:lstStyle/>
            <a:p>
              <a:r>
                <a:rPr lang="en-US" sz="700" dirty="0">
                  <a:latin typeface="ITCFranklinGothicStd-MdCd"/>
                </a:rPr>
                <a:t>Noise Power Distance Re-Evaluation</a:t>
              </a:r>
            </a:p>
            <a:p>
              <a:r>
                <a:rPr lang="en-US" sz="700" dirty="0">
                  <a:latin typeface="ITCFranklinGothicStd-MdCd"/>
                </a:rPr>
                <a:t>(Co-Lead with AEE-100)</a:t>
              </a:r>
            </a:p>
          </p:txBody>
        </p:sp>
      </p:grpSp>
      <p:cxnSp>
        <p:nvCxnSpPr>
          <p:cNvPr id="14" name="Straight Arrow Connector 13"/>
          <p:cNvCxnSpPr>
            <a:stCxn id="11" idx="1"/>
          </p:cNvCxnSpPr>
          <p:nvPr/>
        </p:nvCxnSpPr>
        <p:spPr>
          <a:xfrm flipH="1">
            <a:off x="1886358" y="1088270"/>
            <a:ext cx="4781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flipH="1">
            <a:off x="1903701" y="1914213"/>
            <a:ext cx="4781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flipH="1">
            <a:off x="1905000" y="2286000"/>
            <a:ext cx="4781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flipH="1">
            <a:off x="1903701" y="2743565"/>
            <a:ext cx="4781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flipH="1">
            <a:off x="1905000" y="3124200"/>
            <a:ext cx="4781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58" name="Group 157"/>
          <p:cNvGrpSpPr/>
          <p:nvPr/>
        </p:nvGrpSpPr>
        <p:grpSpPr>
          <a:xfrm>
            <a:off x="6345181" y="4029259"/>
            <a:ext cx="1943169" cy="314141"/>
            <a:chOff x="10403121" y="2236948"/>
            <a:chExt cx="1676429" cy="636662"/>
          </a:xfrm>
          <a:solidFill>
            <a:schemeClr val="accent6">
              <a:lumMod val="40000"/>
              <a:lumOff val="60000"/>
            </a:schemeClr>
          </a:solidFill>
        </p:grpSpPr>
        <p:sp>
          <p:nvSpPr>
            <p:cNvPr id="164" name="Rounded Rectangle 163"/>
            <p:cNvSpPr/>
            <p:nvPr/>
          </p:nvSpPr>
          <p:spPr>
            <a:xfrm>
              <a:off x="10403121" y="2236960"/>
              <a:ext cx="1676429" cy="636650"/>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extBox 170"/>
            <p:cNvSpPr txBox="1"/>
            <p:nvPr/>
          </p:nvSpPr>
          <p:spPr>
            <a:xfrm>
              <a:off x="10431073" y="2236948"/>
              <a:ext cx="1577660" cy="623764"/>
            </a:xfrm>
            <a:prstGeom prst="rect">
              <a:avLst/>
            </a:prstGeom>
            <a:grpFill/>
          </p:spPr>
          <p:txBody>
            <a:bodyPr wrap="square" rtlCol="0">
              <a:spAutoFit/>
            </a:bodyPr>
            <a:lstStyle/>
            <a:p>
              <a:r>
                <a:rPr lang="en-US" sz="700" dirty="0">
                  <a:latin typeface="ITCFranklinGothicStd-MdCd"/>
                </a:rPr>
                <a:t>Enhanced </a:t>
              </a:r>
              <a:r>
                <a:rPr lang="en-US" sz="700" dirty="0" smtClean="0">
                  <a:latin typeface="ITCFranklinGothicStd-MdCd"/>
                </a:rPr>
                <a:t>Approach </a:t>
              </a:r>
              <a:r>
                <a:rPr lang="en-US" sz="700" dirty="0">
                  <a:latin typeface="ITCFranklinGothicStd-MdCd"/>
                </a:rPr>
                <a:t>Modeling in AEDT</a:t>
              </a:r>
            </a:p>
          </p:txBody>
        </p:sp>
      </p:grpSp>
    </p:spTree>
    <p:extLst>
      <p:ext uri="{BB962C8B-B14F-4D97-AF65-F5344CB8AC3E}">
        <p14:creationId xmlns:p14="http://schemas.microsoft.com/office/powerpoint/2010/main" val="6266525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163" y="276248"/>
            <a:ext cx="8472487" cy="609600"/>
          </a:xfrm>
        </p:spPr>
        <p:txBody>
          <a:bodyPr/>
          <a:lstStyle/>
          <a:p>
            <a:r>
              <a:rPr lang="en-US" sz="3200" dirty="0"/>
              <a:t>Task 2 - Stakeholder Outreach</a:t>
            </a:r>
          </a:p>
        </p:txBody>
      </p:sp>
      <p:sp>
        <p:nvSpPr>
          <p:cNvPr id="3" name="Content Placeholder 2"/>
          <p:cNvSpPr>
            <a:spLocks noGrp="1"/>
          </p:cNvSpPr>
          <p:nvPr>
            <p:ph idx="1"/>
          </p:nvPr>
        </p:nvSpPr>
        <p:spPr>
          <a:xfrm>
            <a:off x="0" y="1219200"/>
            <a:ext cx="8839200" cy="4572000"/>
          </a:xfrm>
        </p:spPr>
        <p:txBody>
          <a:bodyPr/>
          <a:lstStyle/>
          <a:p>
            <a:pPr lvl="1">
              <a:buFont typeface="Arial" panose="020B0604020202020204" pitchFamily="34" charset="0"/>
              <a:buChar char="•"/>
            </a:pPr>
            <a:r>
              <a:rPr lang="en-US" sz="2000" dirty="0">
                <a:solidFill>
                  <a:prstClr val="black"/>
                </a:solidFill>
              </a:rPr>
              <a:t>The team created a database containing over 60 POCs in 35 different organizations</a:t>
            </a:r>
          </a:p>
          <a:p>
            <a:pPr lvl="1">
              <a:buFont typeface="Arial" panose="020B0604020202020204" pitchFamily="34" charset="0"/>
              <a:buChar char="•"/>
            </a:pPr>
            <a:r>
              <a:rPr lang="en-US" sz="2000" dirty="0">
                <a:solidFill>
                  <a:prstClr val="black"/>
                </a:solidFill>
              </a:rPr>
              <a:t>The selected POCs are based on a combination of our own industry contacts, authors identified in relevant studies and recommendations gathered in interviews</a:t>
            </a:r>
          </a:p>
          <a:p>
            <a:pPr lvl="1">
              <a:buFont typeface="Arial" panose="020B0604020202020204" pitchFamily="34" charset="0"/>
              <a:buChar char="•"/>
            </a:pPr>
            <a:r>
              <a:rPr lang="en-US" sz="2000" dirty="0">
                <a:solidFill>
                  <a:prstClr val="black"/>
                </a:solidFill>
              </a:rPr>
              <a:t>For most POCs we had backup POCs that became relevant when the primary POC did not respond to outreach attempt</a:t>
            </a:r>
          </a:p>
          <a:p>
            <a:pPr lvl="1">
              <a:buFont typeface="Arial" panose="020B0604020202020204" pitchFamily="34" charset="0"/>
              <a:buChar char="•"/>
            </a:pPr>
            <a:r>
              <a:rPr lang="en-US" sz="2000" dirty="0">
                <a:solidFill>
                  <a:prstClr val="black"/>
                </a:solidFill>
              </a:rPr>
              <a:t>Collected contact information in comprehensive Excel spreadsheet, which was updated whenever new POCs were identified (through lit review or interviews)</a:t>
            </a:r>
          </a:p>
          <a:p>
            <a:pPr lvl="1">
              <a:buFont typeface="Arial" panose="020B0604020202020204" pitchFamily="34" charset="0"/>
              <a:buChar char="•"/>
            </a:pPr>
            <a:r>
              <a:rPr lang="en-US" sz="2000" dirty="0">
                <a:solidFill>
                  <a:prstClr val="black"/>
                </a:solidFill>
              </a:rPr>
              <a:t>To date, the team has conducted 21 interviews with experts from airports, research institutions, airlines, associations in the US and Europe </a:t>
            </a:r>
          </a:p>
          <a:p>
            <a:pPr lvl="1"/>
            <a:endParaRPr lang="en-US" sz="900" dirty="0"/>
          </a:p>
        </p:txBody>
      </p:sp>
    </p:spTree>
    <p:extLst>
      <p:ext uri="{BB962C8B-B14F-4D97-AF65-F5344CB8AC3E}">
        <p14:creationId xmlns:p14="http://schemas.microsoft.com/office/powerpoint/2010/main" val="3836377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19175"/>
            <a:ext cx="8050213" cy="1647825"/>
          </a:xfrm>
        </p:spPr>
        <p:txBody>
          <a:bodyPr/>
          <a:lstStyle/>
          <a:p>
            <a:r>
              <a:rPr lang="en-US" sz="1800" b="0" dirty="0"/>
              <a:t>All 21 stakeholder interviews were summarized in a matrix containing over 320 collected statements that were grouped and analyzed</a:t>
            </a:r>
          </a:p>
          <a:p>
            <a:r>
              <a:rPr lang="en-US" sz="1800" b="0" dirty="0"/>
              <a:t>On a high-level, domestic interviewees were more negative regarding Steeper Glideslopes and Displaced Thresholds than European ones</a:t>
            </a:r>
          </a:p>
          <a:p>
            <a:r>
              <a:rPr lang="en-US" sz="1800" b="0" dirty="0"/>
              <a:t>Airlines and pilots were more skeptical than researchers and airports  </a:t>
            </a:r>
          </a:p>
        </p:txBody>
      </p:sp>
      <p:sp>
        <p:nvSpPr>
          <p:cNvPr id="2" name="Title 1"/>
          <p:cNvSpPr>
            <a:spLocks noGrp="1"/>
          </p:cNvSpPr>
          <p:nvPr>
            <p:ph type="title"/>
          </p:nvPr>
        </p:nvSpPr>
        <p:spPr>
          <a:xfrm>
            <a:off x="411163" y="276248"/>
            <a:ext cx="8472487" cy="609600"/>
          </a:xfrm>
        </p:spPr>
        <p:txBody>
          <a:bodyPr/>
          <a:lstStyle/>
          <a:p>
            <a:r>
              <a:rPr lang="en-US" sz="3500" dirty="0"/>
              <a:t>Results from Stakeholder Outreach </a:t>
            </a:r>
          </a:p>
        </p:txBody>
      </p:sp>
      <p:sp>
        <p:nvSpPr>
          <p:cNvPr id="10" name="TextBox 9"/>
          <p:cNvSpPr txBox="1"/>
          <p:nvPr/>
        </p:nvSpPr>
        <p:spPr>
          <a:xfrm>
            <a:off x="411163" y="6092803"/>
            <a:ext cx="4926842" cy="276999"/>
          </a:xfrm>
          <a:prstGeom prst="rect">
            <a:avLst/>
          </a:prstGeom>
          <a:noFill/>
        </p:spPr>
        <p:txBody>
          <a:bodyPr wrap="square" rtlCol="0">
            <a:spAutoFit/>
          </a:bodyPr>
          <a:lstStyle/>
          <a:p>
            <a:pPr>
              <a:buNone/>
            </a:pPr>
            <a:r>
              <a:rPr lang="en-US" sz="1200" b="0" dirty="0">
                <a:solidFill>
                  <a:schemeClr val="bg1"/>
                </a:solidFill>
                <a:latin typeface="+mn-lt"/>
                <a:hlinkClick r:id="rId2"/>
              </a:rPr>
              <a:t>http://www.icas.org/ICAS_ARCHIVE/ICAS2010/PAPERS/529.PDF</a:t>
            </a:r>
            <a:endParaRPr lang="en-US" sz="1200" b="0" dirty="0">
              <a:solidFill>
                <a:schemeClr val="bg1"/>
              </a:solidFill>
              <a:latin typeface="+mn-lt"/>
            </a:endParaRPr>
          </a:p>
        </p:txBody>
      </p:sp>
      <p:graphicFrame>
        <p:nvGraphicFramePr>
          <p:cNvPr id="11" name="Table 10"/>
          <p:cNvGraphicFramePr>
            <a:graphicFrameLocks noGrp="1"/>
          </p:cNvGraphicFramePr>
          <p:nvPr>
            <p:extLst>
              <p:ext uri="{D42A27DB-BD31-4B8C-83A1-F6EECF244321}">
                <p14:modId xmlns:p14="http://schemas.microsoft.com/office/powerpoint/2010/main" val="1532330216"/>
              </p:ext>
            </p:extLst>
          </p:nvPr>
        </p:nvGraphicFramePr>
        <p:xfrm>
          <a:off x="367145" y="2834640"/>
          <a:ext cx="8091055" cy="2804160"/>
        </p:xfrm>
        <a:graphic>
          <a:graphicData uri="http://schemas.openxmlformats.org/drawingml/2006/table">
            <a:tbl>
              <a:tblPr firstRow="1" bandRow="1"/>
              <a:tblGrid>
                <a:gridCol w="3874740">
                  <a:extLst>
                    <a:ext uri="{9D8B030D-6E8A-4147-A177-3AD203B41FA5}">
                      <a16:colId xmlns:a16="http://schemas.microsoft.com/office/drawing/2014/main" xmlns="" val="20000"/>
                    </a:ext>
                  </a:extLst>
                </a:gridCol>
                <a:gridCol w="4216315">
                  <a:extLst>
                    <a:ext uri="{9D8B030D-6E8A-4147-A177-3AD203B41FA5}">
                      <a16:colId xmlns:a16="http://schemas.microsoft.com/office/drawing/2014/main" xmlns="" val="20001"/>
                    </a:ext>
                  </a:extLst>
                </a:gridCol>
              </a:tblGrid>
              <a:tr h="323878">
                <a:tc>
                  <a:txBody>
                    <a:bodyPr/>
                    <a:lstStyle>
                      <a:lvl1pPr marL="0" algn="l" defTabSz="914400" rtl="0" eaLnBrk="1" latinLnBrk="0" hangingPunct="1">
                        <a:defRPr sz="1800" b="1" kern="1200">
                          <a:solidFill>
                            <a:schemeClr val="bg1"/>
                          </a:solidFill>
                          <a:latin typeface="Arial"/>
                        </a:defRPr>
                      </a:lvl1pPr>
                      <a:lvl2pPr marL="457200" algn="l" defTabSz="914400" rtl="0" eaLnBrk="1" latinLnBrk="0" hangingPunct="1">
                        <a:defRPr sz="1800" b="1" kern="1200">
                          <a:solidFill>
                            <a:schemeClr val="bg1"/>
                          </a:solidFill>
                          <a:latin typeface="Arial"/>
                        </a:defRPr>
                      </a:lvl2pPr>
                      <a:lvl3pPr marL="914400" algn="l" defTabSz="914400" rtl="0" eaLnBrk="1" latinLnBrk="0" hangingPunct="1">
                        <a:defRPr sz="1800" b="1" kern="1200">
                          <a:solidFill>
                            <a:schemeClr val="bg1"/>
                          </a:solidFill>
                          <a:latin typeface="Arial"/>
                        </a:defRPr>
                      </a:lvl3pPr>
                      <a:lvl4pPr marL="1371600" algn="l" defTabSz="914400" rtl="0" eaLnBrk="1" latinLnBrk="0" hangingPunct="1">
                        <a:defRPr sz="1800" b="1" kern="1200">
                          <a:solidFill>
                            <a:schemeClr val="bg1"/>
                          </a:solidFill>
                          <a:latin typeface="Arial"/>
                        </a:defRPr>
                      </a:lvl4pPr>
                      <a:lvl5pPr marL="1828800" algn="l" defTabSz="914400" rtl="0" eaLnBrk="1" latinLnBrk="0" hangingPunct="1">
                        <a:defRPr sz="1800" b="1" kern="1200">
                          <a:solidFill>
                            <a:schemeClr val="bg1"/>
                          </a:solidFill>
                          <a:latin typeface="Arial"/>
                        </a:defRPr>
                      </a:lvl5pPr>
                      <a:lvl6pPr marL="2286000" algn="l" defTabSz="914400" rtl="0" eaLnBrk="1" latinLnBrk="0" hangingPunct="1">
                        <a:defRPr sz="1800" b="1" kern="1200">
                          <a:solidFill>
                            <a:schemeClr val="bg1"/>
                          </a:solidFill>
                          <a:latin typeface="Arial"/>
                        </a:defRPr>
                      </a:lvl6pPr>
                      <a:lvl7pPr marL="2743200" algn="l" defTabSz="914400" rtl="0" eaLnBrk="1" latinLnBrk="0" hangingPunct="1">
                        <a:defRPr sz="1800" b="1" kern="1200">
                          <a:solidFill>
                            <a:schemeClr val="bg1"/>
                          </a:solidFill>
                          <a:latin typeface="Arial"/>
                        </a:defRPr>
                      </a:lvl7pPr>
                      <a:lvl8pPr marL="3200400" algn="l" defTabSz="914400" rtl="0" eaLnBrk="1" latinLnBrk="0" hangingPunct="1">
                        <a:defRPr sz="1800" b="1" kern="1200">
                          <a:solidFill>
                            <a:schemeClr val="bg1"/>
                          </a:solidFill>
                          <a:latin typeface="Arial"/>
                        </a:defRPr>
                      </a:lvl8pPr>
                      <a:lvl9pPr marL="3657600" algn="l" defTabSz="914400" rtl="0" eaLnBrk="1" latinLnBrk="0" hangingPunct="1">
                        <a:defRPr sz="1800" b="1" kern="1200">
                          <a:solidFill>
                            <a:schemeClr val="bg1"/>
                          </a:solidFill>
                          <a:latin typeface="Arial"/>
                        </a:defRPr>
                      </a:lvl9pPr>
                    </a:lstStyle>
                    <a:p>
                      <a:pPr algn="ctr"/>
                      <a:r>
                        <a:rPr lang="en-US" dirty="0"/>
                        <a:t>Domestic</a:t>
                      </a:r>
                    </a:p>
                  </a:txBody>
                  <a:tcPr>
                    <a:lnL w="9525" cap="flat" cmpd="sng" algn="ctr">
                      <a:solidFill>
                        <a:srgbClr val="A8CDD7">
                          <a:shade val="95000"/>
                          <a:satMod val="105000"/>
                        </a:srgbClr>
                      </a:solidFill>
                      <a:prstDash val="solid"/>
                    </a:lnL>
                    <a:lnR>
                      <a:noFill/>
                    </a:lnR>
                    <a:lnT w="9525" cap="flat" cmpd="sng" algn="ctr">
                      <a:solidFill>
                        <a:srgbClr val="A8CDD7">
                          <a:shade val="95000"/>
                          <a:satMod val="105000"/>
                        </a:srgbClr>
                      </a:solidFill>
                      <a:prstDash val="solid"/>
                    </a:lnT>
                    <a:lnB w="9525" cap="flat" cmpd="sng" algn="ctr">
                      <a:solidFill>
                        <a:srgbClr val="A8CDD7">
                          <a:shade val="95000"/>
                          <a:satMod val="105000"/>
                        </a:srgbClr>
                      </a:solidFill>
                      <a:prstDash val="solid"/>
                    </a:lnB>
                    <a:lnTlToBr w="12700" cmpd="sng">
                      <a:noFill/>
                      <a:prstDash val="solid"/>
                    </a:lnTlToBr>
                    <a:lnBlToTr w="12700" cmpd="sng">
                      <a:noFill/>
                      <a:prstDash val="solid"/>
                    </a:lnBlToTr>
                    <a:solidFill>
                      <a:srgbClr val="A8CDD7"/>
                    </a:solidFill>
                  </a:tcPr>
                </a:tc>
                <a:tc>
                  <a:txBody>
                    <a:bodyPr/>
                    <a:lstStyle>
                      <a:lvl1pPr marL="0" algn="l" defTabSz="914400" rtl="0" eaLnBrk="1" latinLnBrk="0" hangingPunct="1">
                        <a:defRPr sz="1800" b="1" kern="1200">
                          <a:solidFill>
                            <a:schemeClr val="bg1"/>
                          </a:solidFill>
                          <a:latin typeface="Arial"/>
                        </a:defRPr>
                      </a:lvl1pPr>
                      <a:lvl2pPr marL="457200" algn="l" defTabSz="914400" rtl="0" eaLnBrk="1" latinLnBrk="0" hangingPunct="1">
                        <a:defRPr sz="1800" b="1" kern="1200">
                          <a:solidFill>
                            <a:schemeClr val="bg1"/>
                          </a:solidFill>
                          <a:latin typeface="Arial"/>
                        </a:defRPr>
                      </a:lvl2pPr>
                      <a:lvl3pPr marL="914400" algn="l" defTabSz="914400" rtl="0" eaLnBrk="1" latinLnBrk="0" hangingPunct="1">
                        <a:defRPr sz="1800" b="1" kern="1200">
                          <a:solidFill>
                            <a:schemeClr val="bg1"/>
                          </a:solidFill>
                          <a:latin typeface="Arial"/>
                        </a:defRPr>
                      </a:lvl3pPr>
                      <a:lvl4pPr marL="1371600" algn="l" defTabSz="914400" rtl="0" eaLnBrk="1" latinLnBrk="0" hangingPunct="1">
                        <a:defRPr sz="1800" b="1" kern="1200">
                          <a:solidFill>
                            <a:schemeClr val="bg1"/>
                          </a:solidFill>
                          <a:latin typeface="Arial"/>
                        </a:defRPr>
                      </a:lvl4pPr>
                      <a:lvl5pPr marL="1828800" algn="l" defTabSz="914400" rtl="0" eaLnBrk="1" latinLnBrk="0" hangingPunct="1">
                        <a:defRPr sz="1800" b="1" kern="1200">
                          <a:solidFill>
                            <a:schemeClr val="bg1"/>
                          </a:solidFill>
                          <a:latin typeface="Arial"/>
                        </a:defRPr>
                      </a:lvl5pPr>
                      <a:lvl6pPr marL="2286000" algn="l" defTabSz="914400" rtl="0" eaLnBrk="1" latinLnBrk="0" hangingPunct="1">
                        <a:defRPr sz="1800" b="1" kern="1200">
                          <a:solidFill>
                            <a:schemeClr val="bg1"/>
                          </a:solidFill>
                          <a:latin typeface="Arial"/>
                        </a:defRPr>
                      </a:lvl6pPr>
                      <a:lvl7pPr marL="2743200" algn="l" defTabSz="914400" rtl="0" eaLnBrk="1" latinLnBrk="0" hangingPunct="1">
                        <a:defRPr sz="1800" b="1" kern="1200">
                          <a:solidFill>
                            <a:schemeClr val="bg1"/>
                          </a:solidFill>
                          <a:latin typeface="Arial"/>
                        </a:defRPr>
                      </a:lvl7pPr>
                      <a:lvl8pPr marL="3200400" algn="l" defTabSz="914400" rtl="0" eaLnBrk="1" latinLnBrk="0" hangingPunct="1">
                        <a:defRPr sz="1800" b="1" kern="1200">
                          <a:solidFill>
                            <a:schemeClr val="bg1"/>
                          </a:solidFill>
                          <a:latin typeface="Arial"/>
                        </a:defRPr>
                      </a:lvl8pPr>
                      <a:lvl9pPr marL="3657600" algn="l" defTabSz="914400" rtl="0" eaLnBrk="1" latinLnBrk="0" hangingPunct="1">
                        <a:defRPr sz="1800" b="1" kern="1200">
                          <a:solidFill>
                            <a:schemeClr val="bg1"/>
                          </a:solidFill>
                          <a:latin typeface="Arial"/>
                        </a:defRPr>
                      </a:lvl9pPr>
                    </a:lstStyle>
                    <a:p>
                      <a:pPr algn="ctr"/>
                      <a:r>
                        <a:rPr lang="en-US" dirty="0"/>
                        <a:t>International</a:t>
                      </a:r>
                    </a:p>
                  </a:txBody>
                  <a:tcPr>
                    <a:lnL>
                      <a:noFill/>
                    </a:lnL>
                    <a:lnR w="9525" cap="flat" cmpd="sng" algn="ctr">
                      <a:solidFill>
                        <a:srgbClr val="A8CDD7">
                          <a:shade val="95000"/>
                          <a:satMod val="105000"/>
                        </a:srgbClr>
                      </a:solidFill>
                      <a:prstDash val="solid"/>
                    </a:lnR>
                    <a:lnT w="9525" cap="flat" cmpd="sng" algn="ctr">
                      <a:solidFill>
                        <a:srgbClr val="A8CDD7">
                          <a:shade val="95000"/>
                          <a:satMod val="105000"/>
                        </a:srgbClr>
                      </a:solidFill>
                      <a:prstDash val="solid"/>
                    </a:lnT>
                    <a:lnB w="9525" cap="flat" cmpd="sng" algn="ctr">
                      <a:solidFill>
                        <a:srgbClr val="A8CDD7">
                          <a:shade val="95000"/>
                          <a:satMod val="105000"/>
                        </a:srgbClr>
                      </a:solidFill>
                      <a:prstDash val="solid"/>
                    </a:lnB>
                    <a:lnTlToBr w="12700" cmpd="sng">
                      <a:noFill/>
                      <a:prstDash val="solid"/>
                    </a:lnTlToBr>
                    <a:lnBlToTr w="12700" cmpd="sng">
                      <a:noFill/>
                      <a:prstDash val="solid"/>
                    </a:lnBlToTr>
                    <a:solidFill>
                      <a:srgbClr val="A8CDD7"/>
                    </a:solidFill>
                  </a:tcPr>
                </a:tc>
                <a:extLst>
                  <a:ext uri="{0D108BD9-81ED-4DB2-BD59-A6C34878D82A}">
                    <a16:rowId xmlns:a16="http://schemas.microsoft.com/office/drawing/2014/main" xmlns="" val="10000"/>
                  </a:ext>
                </a:extLst>
              </a:tr>
              <a:tr h="215918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indent="-342900">
                        <a:buFont typeface="Arial" panose="020B0604020202020204" pitchFamily="34" charset="0"/>
                        <a:buChar char="•"/>
                      </a:pPr>
                      <a:r>
                        <a:rPr lang="en-US" sz="1400" dirty="0">
                          <a:solidFill>
                            <a:srgbClr val="FFC000"/>
                          </a:solidFill>
                        </a:rPr>
                        <a:t>Cessna</a:t>
                      </a:r>
                    </a:p>
                    <a:p>
                      <a:pPr marL="342900" indent="-342900">
                        <a:buFont typeface="Arial" panose="020B0604020202020204" pitchFamily="34" charset="0"/>
                        <a:buChar char="•"/>
                      </a:pPr>
                      <a:r>
                        <a:rPr lang="en-US" sz="1400" dirty="0">
                          <a:solidFill>
                            <a:srgbClr val="FF0000"/>
                          </a:solidFill>
                        </a:rPr>
                        <a:t>NBAA</a:t>
                      </a:r>
                    </a:p>
                    <a:p>
                      <a:pPr marL="342900" indent="-342900">
                        <a:buFont typeface="Arial" panose="020B0604020202020204" pitchFamily="34" charset="0"/>
                        <a:buChar char="•"/>
                      </a:pPr>
                      <a:r>
                        <a:rPr lang="en-US" sz="1400" dirty="0">
                          <a:solidFill>
                            <a:srgbClr val="FF0000"/>
                          </a:solidFill>
                        </a:rPr>
                        <a:t>AOPA</a:t>
                      </a:r>
                    </a:p>
                    <a:p>
                      <a:pPr marL="342900" indent="-342900" algn="l" defTabSz="966612" rtl="0" eaLnBrk="1" latinLnBrk="0" hangingPunct="1">
                        <a:buFont typeface="Arial" panose="020B0604020202020204" pitchFamily="34" charset="0"/>
                        <a:buChar char="•"/>
                      </a:pPr>
                      <a:r>
                        <a:rPr lang="en-US" sz="1400" kern="1200" dirty="0">
                          <a:solidFill>
                            <a:srgbClr val="FF0000"/>
                          </a:solidFill>
                          <a:latin typeface="+mn-lt"/>
                          <a:ea typeface="+mn-ea"/>
                          <a:cs typeface="+mn-cs"/>
                        </a:rPr>
                        <a:t>Southwest Airlines</a:t>
                      </a:r>
                    </a:p>
                    <a:p>
                      <a:pPr marL="342900" indent="-342900" algn="l" defTabSz="966612" rtl="0" eaLnBrk="1" latinLnBrk="0" hangingPunct="1">
                        <a:buFont typeface="Arial" panose="020B0604020202020204" pitchFamily="34" charset="0"/>
                        <a:buChar char="•"/>
                      </a:pPr>
                      <a:r>
                        <a:rPr lang="en-US" sz="1400" kern="1200" dirty="0">
                          <a:solidFill>
                            <a:srgbClr val="FF0000"/>
                          </a:solidFill>
                          <a:latin typeface="+mn-lt"/>
                          <a:ea typeface="+mn-ea"/>
                          <a:cs typeface="+mn-cs"/>
                        </a:rPr>
                        <a:t>American Airlines</a:t>
                      </a:r>
                    </a:p>
                    <a:p>
                      <a:pPr marL="342900" indent="-342900">
                        <a:buFont typeface="Arial" panose="020B0604020202020204" pitchFamily="34" charset="0"/>
                        <a:buChar char="•"/>
                      </a:pPr>
                      <a:r>
                        <a:rPr lang="en-US" sz="1400" dirty="0">
                          <a:solidFill>
                            <a:srgbClr val="FF0000"/>
                          </a:solidFill>
                        </a:rPr>
                        <a:t>ALPA</a:t>
                      </a:r>
                    </a:p>
                    <a:p>
                      <a:pPr marL="342900" indent="-342900">
                        <a:buFont typeface="Arial" panose="020B0604020202020204" pitchFamily="34" charset="0"/>
                        <a:buChar char="•"/>
                      </a:pPr>
                      <a:r>
                        <a:rPr lang="en-US" sz="1400" dirty="0">
                          <a:solidFill>
                            <a:srgbClr val="FFC000"/>
                          </a:solidFill>
                        </a:rPr>
                        <a:t>Boeing (Flight Team)</a:t>
                      </a:r>
                    </a:p>
                    <a:p>
                      <a:pPr marL="342900" indent="-342900">
                        <a:buFont typeface="Arial" panose="020B0604020202020204" pitchFamily="34" charset="0"/>
                        <a:buChar char="•"/>
                      </a:pPr>
                      <a:r>
                        <a:rPr lang="en-US" sz="1400" dirty="0">
                          <a:solidFill>
                            <a:srgbClr val="FFC000"/>
                          </a:solidFill>
                        </a:rPr>
                        <a:t>Southwest Florida International Airport</a:t>
                      </a:r>
                    </a:p>
                    <a:p>
                      <a:pPr marL="342900" indent="-342900">
                        <a:buFont typeface="Arial" panose="020B0604020202020204" pitchFamily="34" charset="0"/>
                        <a:buChar char="•"/>
                      </a:pPr>
                      <a:r>
                        <a:rPr lang="en-US" sz="1400" dirty="0">
                          <a:solidFill>
                            <a:srgbClr val="00B050"/>
                          </a:solidFill>
                        </a:rPr>
                        <a:t>Boeing (ATM Team)</a:t>
                      </a:r>
                    </a:p>
                    <a:p>
                      <a:pPr marL="342900" indent="-342900">
                        <a:buFont typeface="Arial" panose="020B0604020202020204" pitchFamily="34" charset="0"/>
                        <a:buChar char="•"/>
                      </a:pPr>
                      <a:r>
                        <a:rPr lang="en-US" sz="1400" dirty="0">
                          <a:solidFill>
                            <a:srgbClr val="00B050"/>
                          </a:solidFill>
                        </a:rPr>
                        <a:t>ACI</a:t>
                      </a:r>
                      <a:r>
                        <a:rPr lang="en-US" sz="1400" baseline="0" dirty="0">
                          <a:solidFill>
                            <a:srgbClr val="00B050"/>
                          </a:solidFill>
                        </a:rPr>
                        <a:t> International</a:t>
                      </a:r>
                    </a:p>
                    <a:p>
                      <a:pPr marL="342900" indent="-342900">
                        <a:buFont typeface="Arial" panose="020B0604020202020204" pitchFamily="34" charset="0"/>
                        <a:buChar char="•"/>
                      </a:pPr>
                      <a:r>
                        <a:rPr lang="en-US" sz="1400" baseline="0" dirty="0">
                          <a:solidFill>
                            <a:srgbClr val="00B050"/>
                          </a:solidFill>
                        </a:rPr>
                        <a:t>UPS</a:t>
                      </a:r>
                      <a:endParaRPr lang="en-US" sz="1400" dirty="0"/>
                    </a:p>
                  </a:txBody>
                  <a:tcPr>
                    <a:lnL w="9525" cap="flat" cmpd="sng" algn="ctr">
                      <a:solidFill>
                        <a:srgbClr val="A8CDD7">
                          <a:shade val="95000"/>
                          <a:satMod val="105000"/>
                        </a:srgbClr>
                      </a:solidFill>
                      <a:prstDash val="solid"/>
                    </a:lnL>
                    <a:lnR>
                      <a:noFill/>
                    </a:lnR>
                    <a:lnT w="9525" cap="flat" cmpd="sng" algn="ctr">
                      <a:solidFill>
                        <a:srgbClr val="A8CDD7">
                          <a:shade val="95000"/>
                          <a:satMod val="105000"/>
                        </a:srgbClr>
                      </a:solidFill>
                      <a:prstDash val="solid"/>
                    </a:lnT>
                    <a:lnB w="9525" cap="flat" cmpd="sng" algn="ctr">
                      <a:solidFill>
                        <a:srgbClr val="A8CDD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indent="-342900" algn="l" defTabSz="966612" rtl="0" eaLnBrk="1" latinLnBrk="0" hangingPunct="1">
                        <a:buFont typeface="Arial" panose="020B0604020202020204" pitchFamily="34" charset="0"/>
                        <a:buChar char="•"/>
                      </a:pPr>
                      <a:r>
                        <a:rPr lang="en-US" sz="1400" kern="1200" dirty="0">
                          <a:solidFill>
                            <a:srgbClr val="00B050"/>
                          </a:solidFill>
                          <a:latin typeface="+mn-lt"/>
                          <a:ea typeface="+mn-ea"/>
                          <a:cs typeface="+mn-cs"/>
                        </a:rPr>
                        <a:t>Dr. Filippone (Manchester University)</a:t>
                      </a:r>
                    </a:p>
                    <a:p>
                      <a:pPr marL="342900" indent="-342900">
                        <a:buFont typeface="Arial" panose="020B0604020202020204" pitchFamily="34" charset="0"/>
                        <a:buChar char="•"/>
                      </a:pPr>
                      <a:r>
                        <a:rPr lang="en-US" sz="1400" dirty="0">
                          <a:solidFill>
                            <a:srgbClr val="FFC000"/>
                          </a:solidFill>
                        </a:rPr>
                        <a:t>Dr. Volker </a:t>
                      </a:r>
                      <a:r>
                        <a:rPr lang="en-US" sz="1400" dirty="0" err="1">
                          <a:solidFill>
                            <a:srgbClr val="FFC000"/>
                          </a:solidFill>
                        </a:rPr>
                        <a:t>Gollnick</a:t>
                      </a:r>
                      <a:r>
                        <a:rPr lang="en-US" sz="1400" dirty="0">
                          <a:solidFill>
                            <a:srgbClr val="FFC000"/>
                          </a:solidFill>
                        </a:rPr>
                        <a:t> (DLR)</a:t>
                      </a:r>
                    </a:p>
                    <a:p>
                      <a:pPr marL="342900" indent="-342900">
                        <a:buFont typeface="Arial" panose="020B0604020202020204" pitchFamily="34" charset="0"/>
                        <a:buChar char="•"/>
                      </a:pPr>
                      <a:r>
                        <a:rPr lang="en-US" sz="1400" dirty="0">
                          <a:solidFill>
                            <a:srgbClr val="00B050"/>
                          </a:solidFill>
                        </a:rPr>
                        <a:t>Dr. Robert </a:t>
                      </a:r>
                      <a:r>
                        <a:rPr lang="en-US" sz="1400" dirty="0" err="1">
                          <a:solidFill>
                            <a:srgbClr val="00B050"/>
                          </a:solidFill>
                        </a:rPr>
                        <a:t>Geister</a:t>
                      </a:r>
                      <a:r>
                        <a:rPr lang="en-US" sz="1400" dirty="0">
                          <a:solidFill>
                            <a:srgbClr val="00B050"/>
                          </a:solidFill>
                        </a:rPr>
                        <a:t> (DLR)</a:t>
                      </a:r>
                    </a:p>
                    <a:p>
                      <a:pPr marL="342900" indent="-342900">
                        <a:buFont typeface="Arial" panose="020B0604020202020204" pitchFamily="34" charset="0"/>
                        <a:buChar char="•"/>
                      </a:pPr>
                      <a:r>
                        <a:rPr lang="en-US" sz="1400" dirty="0" err="1">
                          <a:solidFill>
                            <a:srgbClr val="00B050"/>
                          </a:solidFill>
                        </a:rPr>
                        <a:t>Fraport</a:t>
                      </a:r>
                      <a:endParaRPr lang="en-US" sz="1400" dirty="0">
                        <a:solidFill>
                          <a:srgbClr val="00B050"/>
                        </a:solidFill>
                      </a:endParaRPr>
                    </a:p>
                    <a:p>
                      <a:pPr marL="342900" indent="-342900">
                        <a:buFont typeface="Arial" panose="020B0604020202020204" pitchFamily="34" charset="0"/>
                        <a:buChar char="•"/>
                      </a:pPr>
                      <a:r>
                        <a:rPr lang="en-US" sz="1400" dirty="0">
                          <a:solidFill>
                            <a:srgbClr val="00B050"/>
                          </a:solidFill>
                        </a:rPr>
                        <a:t>London</a:t>
                      </a:r>
                      <a:r>
                        <a:rPr lang="en-US" sz="1400" baseline="0" dirty="0">
                          <a:solidFill>
                            <a:srgbClr val="00B050"/>
                          </a:solidFill>
                        </a:rPr>
                        <a:t> Heathrow</a:t>
                      </a:r>
                    </a:p>
                    <a:p>
                      <a:pPr marL="342900" indent="-342900">
                        <a:buFont typeface="Arial" panose="020B0604020202020204" pitchFamily="34" charset="0"/>
                        <a:buChar char="•"/>
                      </a:pPr>
                      <a:r>
                        <a:rPr lang="en-US" sz="1400" baseline="0" dirty="0">
                          <a:solidFill>
                            <a:srgbClr val="00B050"/>
                          </a:solidFill>
                        </a:rPr>
                        <a:t>Dr. Bernd </a:t>
                      </a:r>
                      <a:r>
                        <a:rPr lang="en-US" sz="1400" baseline="0" dirty="0" err="1">
                          <a:solidFill>
                            <a:srgbClr val="00B050"/>
                          </a:solidFill>
                        </a:rPr>
                        <a:t>Korn</a:t>
                      </a:r>
                      <a:r>
                        <a:rPr lang="en-US" sz="1400" baseline="0" dirty="0">
                          <a:solidFill>
                            <a:srgbClr val="00B050"/>
                          </a:solidFill>
                        </a:rPr>
                        <a:t> (DLR)</a:t>
                      </a:r>
                    </a:p>
                    <a:p>
                      <a:pPr marL="342900" indent="-342900">
                        <a:buFont typeface="Arial" panose="020B0604020202020204" pitchFamily="34" charset="0"/>
                        <a:buChar char="•"/>
                      </a:pPr>
                      <a:r>
                        <a:rPr lang="en-US" sz="1400" dirty="0">
                          <a:solidFill>
                            <a:srgbClr val="00B050"/>
                          </a:solidFill>
                        </a:rPr>
                        <a:t>Lugano Airport</a:t>
                      </a:r>
                    </a:p>
                    <a:p>
                      <a:pPr marL="342900" indent="-342900">
                        <a:buFont typeface="Arial" panose="020B0604020202020204" pitchFamily="34" charset="0"/>
                        <a:buChar char="•"/>
                      </a:pPr>
                      <a:r>
                        <a:rPr lang="en-US" sz="1400" dirty="0">
                          <a:solidFill>
                            <a:srgbClr val="00B050"/>
                          </a:solidFill>
                        </a:rPr>
                        <a:t>Condor</a:t>
                      </a:r>
                      <a:r>
                        <a:rPr lang="en-US" sz="1400" baseline="0" dirty="0">
                          <a:solidFill>
                            <a:srgbClr val="00B050"/>
                          </a:solidFill>
                        </a:rPr>
                        <a:t> Airlines </a:t>
                      </a:r>
                    </a:p>
                    <a:p>
                      <a:pPr marL="342900" indent="-342900" algn="l" defTabSz="966612" rtl="0" eaLnBrk="1" latinLnBrk="0" hangingPunct="1">
                        <a:buFont typeface="Arial" panose="020B0604020202020204" pitchFamily="34" charset="0"/>
                        <a:buChar char="•"/>
                      </a:pPr>
                      <a:r>
                        <a:rPr lang="en-US" sz="1400" kern="1200" dirty="0">
                          <a:solidFill>
                            <a:srgbClr val="FFC000"/>
                          </a:solidFill>
                          <a:latin typeface="+mn-lt"/>
                          <a:ea typeface="+mn-ea"/>
                          <a:cs typeface="+mn-cs"/>
                        </a:rPr>
                        <a:t>Lufthansa</a:t>
                      </a:r>
                    </a:p>
                    <a:p>
                      <a:pPr marL="342900" indent="-342900" algn="l" defTabSz="914400" rtl="0" eaLnBrk="1" latinLnBrk="0" hangingPunct="1">
                        <a:buFont typeface="Arial" panose="020B0604020202020204" pitchFamily="34" charset="0"/>
                        <a:buChar char="•"/>
                      </a:pPr>
                      <a:r>
                        <a:rPr lang="en-US" sz="1400" kern="1200" dirty="0">
                          <a:solidFill>
                            <a:srgbClr val="00B050"/>
                          </a:solidFill>
                          <a:latin typeface="Arial"/>
                          <a:ea typeface="+mn-ea"/>
                          <a:cs typeface="+mn-cs"/>
                        </a:rPr>
                        <a:t>CAA</a:t>
                      </a:r>
                    </a:p>
                  </a:txBody>
                  <a:tcPr>
                    <a:lnL>
                      <a:noFill/>
                    </a:lnL>
                    <a:lnR w="9525" cap="flat" cmpd="sng" algn="ctr">
                      <a:solidFill>
                        <a:srgbClr val="A8CDD7">
                          <a:shade val="95000"/>
                          <a:satMod val="105000"/>
                        </a:srgbClr>
                      </a:solidFill>
                      <a:prstDash val="solid"/>
                    </a:lnR>
                    <a:lnT w="9525" cap="flat" cmpd="sng" algn="ctr">
                      <a:solidFill>
                        <a:srgbClr val="A8CDD7">
                          <a:shade val="95000"/>
                          <a:satMod val="105000"/>
                        </a:srgbClr>
                      </a:solidFill>
                      <a:prstDash val="solid"/>
                    </a:lnT>
                    <a:lnB w="9525" cap="flat" cmpd="sng" algn="ctr">
                      <a:solidFill>
                        <a:srgbClr val="A8CDD7">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
        <p:nvSpPr>
          <p:cNvPr id="4" name="TextBox 3"/>
          <p:cNvSpPr txBox="1"/>
          <p:nvPr/>
        </p:nvSpPr>
        <p:spPr>
          <a:xfrm>
            <a:off x="3780431" y="5750321"/>
            <a:ext cx="5103220" cy="276999"/>
          </a:xfrm>
          <a:prstGeom prst="rect">
            <a:avLst/>
          </a:prstGeom>
          <a:noFill/>
        </p:spPr>
        <p:txBody>
          <a:bodyPr wrap="square" rtlCol="0">
            <a:spAutoFit/>
          </a:bodyPr>
          <a:lstStyle/>
          <a:p>
            <a:pPr>
              <a:buNone/>
            </a:pPr>
            <a:r>
              <a:rPr lang="en-US" sz="1200" b="0" i="0" dirty="0">
                <a:solidFill>
                  <a:srgbClr val="FF0000"/>
                </a:solidFill>
                <a:latin typeface="+mj-lt"/>
              </a:rPr>
              <a:t>Red</a:t>
            </a:r>
            <a:r>
              <a:rPr lang="en-US" sz="1200" b="0" i="0" dirty="0">
                <a:latin typeface="+mj-lt"/>
              </a:rPr>
              <a:t> – Mostly skeptical     </a:t>
            </a:r>
            <a:r>
              <a:rPr lang="en-US" sz="1200" b="0" i="0" dirty="0">
                <a:solidFill>
                  <a:srgbClr val="FFC000"/>
                </a:solidFill>
                <a:latin typeface="+mj-lt"/>
              </a:rPr>
              <a:t>Yellow</a:t>
            </a:r>
            <a:r>
              <a:rPr lang="en-US" sz="1200" b="0" i="0" dirty="0">
                <a:latin typeface="+mj-lt"/>
              </a:rPr>
              <a:t> – Undecided    </a:t>
            </a:r>
            <a:r>
              <a:rPr lang="en-US" sz="1200" b="0" i="0" dirty="0">
                <a:solidFill>
                  <a:srgbClr val="00B050"/>
                </a:solidFill>
                <a:latin typeface="+mj-lt"/>
              </a:rPr>
              <a:t>Green</a:t>
            </a:r>
            <a:r>
              <a:rPr lang="en-US" sz="1200" b="0" i="0" dirty="0">
                <a:latin typeface="+mj-lt"/>
              </a:rPr>
              <a:t> – Mostly in favor</a:t>
            </a:r>
          </a:p>
        </p:txBody>
      </p:sp>
    </p:spTree>
    <p:extLst>
      <p:ext uri="{BB962C8B-B14F-4D97-AF65-F5344CB8AC3E}">
        <p14:creationId xmlns:p14="http://schemas.microsoft.com/office/powerpoint/2010/main" val="1139080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63" y="152400"/>
            <a:ext cx="8472487" cy="990600"/>
          </a:xfrm>
        </p:spPr>
        <p:txBody>
          <a:bodyPr/>
          <a:lstStyle/>
          <a:p>
            <a:r>
              <a:rPr lang="en-US" sz="3200" dirty="0"/>
              <a:t>Task 3 </a:t>
            </a:r>
            <a:r>
              <a:rPr lang="en-US" sz="2800" dirty="0"/>
              <a:t>– Airport identification </a:t>
            </a:r>
            <a:r>
              <a:rPr lang="en-US" sz="2000" b="0" dirty="0"/>
              <a:t>(Ongoing)</a:t>
            </a:r>
          </a:p>
        </p:txBody>
      </p:sp>
      <p:sp>
        <p:nvSpPr>
          <p:cNvPr id="3" name="Content Placeholder 2"/>
          <p:cNvSpPr>
            <a:spLocks noGrp="1"/>
          </p:cNvSpPr>
          <p:nvPr>
            <p:ph idx="1"/>
          </p:nvPr>
        </p:nvSpPr>
        <p:spPr>
          <a:xfrm>
            <a:off x="284163" y="1039813"/>
            <a:ext cx="4424316" cy="4391025"/>
          </a:xfrm>
        </p:spPr>
        <p:txBody>
          <a:bodyPr/>
          <a:lstStyle/>
          <a:p>
            <a:r>
              <a:rPr lang="en-US" sz="1800" b="0" dirty="0"/>
              <a:t>During the stakeholder interviews, we identified the following criteria for a  successful implementation in the US:</a:t>
            </a:r>
          </a:p>
          <a:p>
            <a:pPr lvl="1"/>
            <a:r>
              <a:rPr lang="en-US" sz="1400" b="1" dirty="0"/>
              <a:t>Airport Characteristics:</a:t>
            </a:r>
          </a:p>
          <a:p>
            <a:pPr lvl="2"/>
            <a:r>
              <a:rPr lang="en-US" sz="1000" dirty="0"/>
              <a:t>Number and types of average daily operations</a:t>
            </a:r>
          </a:p>
          <a:p>
            <a:pPr lvl="2"/>
            <a:r>
              <a:rPr lang="en-US" sz="1000" dirty="0"/>
              <a:t>Airport Elevation</a:t>
            </a:r>
          </a:p>
          <a:p>
            <a:pPr lvl="2"/>
            <a:r>
              <a:rPr lang="en-US" sz="1000" dirty="0"/>
              <a:t>ACRP - Capacity Non-Issue Ranking</a:t>
            </a:r>
          </a:p>
          <a:p>
            <a:pPr lvl="2"/>
            <a:r>
              <a:rPr lang="en-US" sz="1000" dirty="0"/>
              <a:t>Fleet Mix</a:t>
            </a:r>
          </a:p>
          <a:p>
            <a:pPr lvl="1"/>
            <a:r>
              <a:rPr lang="en-US" sz="1400" b="1" dirty="0"/>
              <a:t>Runway Characteristics:</a:t>
            </a:r>
          </a:p>
          <a:p>
            <a:pPr lvl="2"/>
            <a:r>
              <a:rPr lang="en-US" sz="1000" dirty="0"/>
              <a:t>Available Runways</a:t>
            </a:r>
          </a:p>
          <a:p>
            <a:pPr lvl="2"/>
            <a:r>
              <a:rPr lang="en-US" sz="1000" dirty="0"/>
              <a:t>Immediate Parallel Runway Presence</a:t>
            </a:r>
          </a:p>
          <a:p>
            <a:pPr lvl="2"/>
            <a:r>
              <a:rPr lang="en-US" sz="1000" dirty="0"/>
              <a:t>Runway Length and width</a:t>
            </a:r>
          </a:p>
          <a:p>
            <a:pPr lvl="2"/>
            <a:r>
              <a:rPr lang="en-US" sz="1000" dirty="0"/>
              <a:t>Procedure guidance (e.g. ILS, VASI/PAPI, etc.)</a:t>
            </a:r>
          </a:p>
          <a:p>
            <a:pPr lvl="2"/>
            <a:r>
              <a:rPr lang="en-US" sz="1000" dirty="0"/>
              <a:t>Tunnels underneath runway (identified using Google </a:t>
            </a:r>
            <a:br>
              <a:rPr lang="en-US" sz="1000" dirty="0"/>
            </a:br>
            <a:r>
              <a:rPr lang="en-US" sz="1000" dirty="0"/>
              <a:t>Maps) and affected runway end</a:t>
            </a:r>
          </a:p>
          <a:p>
            <a:pPr lvl="1"/>
            <a:r>
              <a:rPr lang="en-US" sz="1400" b="1" dirty="0"/>
              <a:t>Noise Characteristics:</a:t>
            </a:r>
          </a:p>
          <a:p>
            <a:pPr lvl="2"/>
            <a:r>
              <a:rPr lang="en-US" sz="1000" dirty="0"/>
              <a:t>Distance and direction of airport from the city center</a:t>
            </a:r>
          </a:p>
          <a:p>
            <a:pPr lvl="2"/>
            <a:r>
              <a:rPr lang="en-US" sz="1000" dirty="0"/>
              <a:t>Number of people in 65 dB contour</a:t>
            </a:r>
          </a:p>
          <a:p>
            <a:pPr lvl="2"/>
            <a:r>
              <a:rPr lang="en-US" sz="1000" dirty="0"/>
              <a:t>Number of noise complaints</a:t>
            </a:r>
          </a:p>
          <a:p>
            <a:pPr lvl="1"/>
            <a:r>
              <a:rPr lang="en-US" sz="1400" b="1" dirty="0"/>
              <a:t>Safety Characteristics:</a:t>
            </a:r>
          </a:p>
          <a:p>
            <a:pPr lvl="2"/>
            <a:r>
              <a:rPr lang="en-US" sz="1000" dirty="0"/>
              <a:t>Percentage Operations Under "Severe WX” Conditions</a:t>
            </a:r>
          </a:p>
          <a:p>
            <a:pPr lvl="2"/>
            <a:r>
              <a:rPr lang="en-US" sz="1000" dirty="0"/>
              <a:t>Number of ASRS Reports</a:t>
            </a:r>
          </a:p>
          <a:p>
            <a:pPr lvl="2"/>
            <a:r>
              <a:rPr lang="en-US" sz="1000" dirty="0"/>
              <a:t>Number of ATSAP Reports </a:t>
            </a:r>
          </a:p>
          <a:p>
            <a:pPr lvl="1"/>
            <a:endParaRPr lang="en-US" sz="1400" b="0" dirty="0"/>
          </a:p>
        </p:txBody>
      </p:sp>
      <p:pic>
        <p:nvPicPr>
          <p:cNvPr id="4" name="Picture 3"/>
          <p:cNvPicPr>
            <a:picLocks noChangeAspect="1"/>
          </p:cNvPicPr>
          <p:nvPr/>
        </p:nvPicPr>
        <p:blipFill>
          <a:blip r:embed="rId2"/>
          <a:stretch>
            <a:fillRect/>
          </a:stretch>
        </p:blipFill>
        <p:spPr>
          <a:xfrm>
            <a:off x="4849047" y="3062120"/>
            <a:ext cx="4143180" cy="2368719"/>
          </a:xfrm>
          <a:prstGeom prst="rect">
            <a:avLst/>
          </a:prstGeom>
        </p:spPr>
      </p:pic>
      <p:sp>
        <p:nvSpPr>
          <p:cNvPr id="6" name="Content Placeholder 2"/>
          <p:cNvSpPr txBox="1">
            <a:spLocks/>
          </p:cNvSpPr>
          <p:nvPr/>
        </p:nvSpPr>
        <p:spPr bwMode="auto">
          <a:xfrm>
            <a:off x="4572000" y="1828800"/>
            <a:ext cx="4424316" cy="12461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a:lstStyle>
          <a:p>
            <a:r>
              <a:rPr lang="en-US" sz="1800" b="0" i="0" kern="0" dirty="0"/>
              <a:t>All collected data for these criteria is then used to rank the Core 30 airports for identifying the best candidates</a:t>
            </a:r>
          </a:p>
          <a:p>
            <a:pPr marL="0" indent="0">
              <a:buFontTx/>
              <a:buNone/>
            </a:pPr>
            <a:endParaRPr lang="en-US" sz="1400" b="0" i="0" kern="0" dirty="0"/>
          </a:p>
        </p:txBody>
      </p:sp>
      <p:sp>
        <p:nvSpPr>
          <p:cNvPr id="7" name="TextBox 6"/>
          <p:cNvSpPr txBox="1"/>
          <p:nvPr/>
        </p:nvSpPr>
        <p:spPr>
          <a:xfrm>
            <a:off x="4849047" y="5430838"/>
            <a:ext cx="4034603" cy="584775"/>
          </a:xfrm>
          <a:prstGeom prst="rect">
            <a:avLst/>
          </a:prstGeom>
          <a:noFill/>
        </p:spPr>
        <p:txBody>
          <a:bodyPr wrap="square" rtlCol="0">
            <a:spAutoFit/>
          </a:bodyPr>
          <a:lstStyle/>
          <a:p>
            <a:pPr>
              <a:buNone/>
            </a:pPr>
            <a:r>
              <a:rPr lang="en-US" sz="1600" i="0" dirty="0">
                <a:latin typeface="+mj-lt"/>
              </a:rPr>
              <a:t>Screenshot of Tableau Interface that enables dynamic weighting of factors</a:t>
            </a:r>
          </a:p>
        </p:txBody>
      </p:sp>
    </p:spTree>
    <p:extLst>
      <p:ext uri="{BB962C8B-B14F-4D97-AF65-F5344CB8AC3E}">
        <p14:creationId xmlns:p14="http://schemas.microsoft.com/office/powerpoint/2010/main" val="3946907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163" y="276248"/>
            <a:ext cx="8472487" cy="609600"/>
          </a:xfrm>
        </p:spPr>
        <p:txBody>
          <a:bodyPr/>
          <a:lstStyle/>
          <a:p>
            <a:r>
              <a:rPr lang="en-US" sz="3500" dirty="0"/>
              <a:t>Next Steps:</a:t>
            </a:r>
          </a:p>
        </p:txBody>
      </p:sp>
      <p:sp>
        <p:nvSpPr>
          <p:cNvPr id="3" name="Content Placeholder 2"/>
          <p:cNvSpPr>
            <a:spLocks noGrp="1"/>
          </p:cNvSpPr>
          <p:nvPr>
            <p:ph idx="1"/>
          </p:nvPr>
        </p:nvSpPr>
        <p:spPr/>
        <p:txBody>
          <a:bodyPr/>
          <a:lstStyle/>
          <a:p>
            <a:r>
              <a:rPr lang="en-US" sz="2400" b="0" dirty="0"/>
              <a:t>Conduct remaining stakeholder interviews with FAA-internal experts to identify potential regulatory hurdles of the implementation in the US</a:t>
            </a:r>
          </a:p>
          <a:p>
            <a:endParaRPr lang="en-US" sz="2400" b="0" dirty="0"/>
          </a:p>
          <a:p>
            <a:r>
              <a:rPr lang="en-US" sz="2400" b="0" dirty="0"/>
              <a:t>Continue to refine selection criteria for candidate airports</a:t>
            </a:r>
          </a:p>
          <a:p>
            <a:endParaRPr lang="en-US" sz="2400" b="0" dirty="0"/>
          </a:p>
          <a:p>
            <a:r>
              <a:rPr lang="en-US" sz="2400" b="0" dirty="0"/>
              <a:t>Draft Final Report</a:t>
            </a:r>
          </a:p>
          <a:p>
            <a:endParaRPr lang="en-US" sz="1700" b="0" dirty="0"/>
          </a:p>
        </p:txBody>
      </p:sp>
    </p:spTree>
    <p:extLst>
      <p:ext uri="{BB962C8B-B14F-4D97-AF65-F5344CB8AC3E}">
        <p14:creationId xmlns:p14="http://schemas.microsoft.com/office/powerpoint/2010/main" val="2548272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8625" y="2819400"/>
            <a:ext cx="8472488" cy="609600"/>
          </a:xfrm>
        </p:spPr>
        <p:txBody>
          <a:bodyPr/>
          <a:lstStyle/>
          <a:p>
            <a:pPr algn="ctr"/>
            <a:r>
              <a:rPr lang="en-US" dirty="0"/>
              <a:t>Questions?</a:t>
            </a:r>
          </a:p>
        </p:txBody>
      </p:sp>
      <p:sp>
        <p:nvSpPr>
          <p:cNvPr id="4" name="Slide Number Placeholder 3"/>
          <p:cNvSpPr>
            <a:spLocks noGrp="1"/>
          </p:cNvSpPr>
          <p:nvPr>
            <p:ph type="sldNum" sz="quarter" idx="12"/>
          </p:nvPr>
        </p:nvSpPr>
        <p:spPr/>
        <p:txBody>
          <a:bodyPr/>
          <a:lstStyle/>
          <a:p>
            <a:pPr>
              <a:defRPr/>
            </a:pPr>
            <a:fld id="{620E9658-9F5E-4DB1-90F7-B45AD0CF073F}" type="slidenum">
              <a:rPr lang="en-US" smtClean="0"/>
              <a:pPr>
                <a:defRPr/>
              </a:pPr>
              <a:t>34</a:t>
            </a:fld>
            <a:endParaRPr lang="en-US" dirty="0"/>
          </a:p>
        </p:txBody>
      </p:sp>
    </p:spTree>
    <p:extLst>
      <p:ext uri="{BB962C8B-B14F-4D97-AF65-F5344CB8AC3E}">
        <p14:creationId xmlns:p14="http://schemas.microsoft.com/office/powerpoint/2010/main" val="3955149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472488" cy="1219200"/>
          </a:xfrm>
        </p:spPr>
        <p:txBody>
          <a:bodyPr>
            <a:normAutofit/>
          </a:bodyPr>
          <a:lstStyle/>
          <a:p>
            <a:pPr algn="ctr"/>
            <a:r>
              <a:rPr lang="en-US" sz="3200" dirty="0">
                <a:cs typeface="Calibri" pitchFamily="34" charset="0"/>
              </a:rPr>
              <a:t>UAS NAS Operations</a:t>
            </a:r>
            <a:endParaRPr lang="en-US" sz="3200" dirty="0"/>
          </a:p>
        </p:txBody>
      </p:sp>
    </p:spTree>
    <p:extLst>
      <p:ext uri="{BB962C8B-B14F-4D97-AF65-F5344CB8AC3E}">
        <p14:creationId xmlns:p14="http://schemas.microsoft.com/office/powerpoint/2010/main" val="132873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472487" cy="1030076"/>
          </a:xfrm>
        </p:spPr>
        <p:txBody>
          <a:bodyPr anchor="b"/>
          <a:lstStyle/>
          <a:p>
            <a:r>
              <a:rPr lang="en-US" sz="2800" dirty="0"/>
              <a:t>Phase I &amp; II Overview – </a:t>
            </a:r>
            <a:br>
              <a:rPr lang="en-US" sz="2800" dirty="0"/>
            </a:br>
            <a:r>
              <a:rPr lang="en-US" sz="2400" dirty="0"/>
              <a:t>Investigation of E&amp;E Benefits/Impacts of UAS in the NAS</a:t>
            </a:r>
            <a:endParaRPr lang="en-US" sz="1800" dirty="0"/>
          </a:p>
        </p:txBody>
      </p:sp>
      <p:sp>
        <p:nvSpPr>
          <p:cNvPr id="5" name="Slide Number Placeholder 4"/>
          <p:cNvSpPr>
            <a:spLocks noGrp="1"/>
          </p:cNvSpPr>
          <p:nvPr>
            <p:ph type="sldNum" sz="quarter" idx="12"/>
          </p:nvPr>
        </p:nvSpPr>
        <p:spPr/>
        <p:txBody>
          <a:bodyPr/>
          <a:lstStyle/>
          <a:p>
            <a:pPr>
              <a:defRPr/>
            </a:pPr>
            <a:fld id="{620E9658-9F5E-4DB1-90F7-B45AD0CF073F}" type="slidenum">
              <a:rPr lang="en-US" smtClean="0"/>
              <a:pPr>
                <a:defRPr/>
              </a:pPr>
              <a:t>5</a:t>
            </a:fld>
            <a:endParaRPr lang="en-US" dirty="0"/>
          </a:p>
        </p:txBody>
      </p:sp>
      <p:grpSp>
        <p:nvGrpSpPr>
          <p:cNvPr id="3" name="Group 2"/>
          <p:cNvGrpSpPr/>
          <p:nvPr/>
        </p:nvGrpSpPr>
        <p:grpSpPr>
          <a:xfrm>
            <a:off x="1447800" y="1617430"/>
            <a:ext cx="2527131" cy="3424833"/>
            <a:chOff x="4937830" y="1617430"/>
            <a:chExt cx="2527131" cy="3424833"/>
          </a:xfrm>
        </p:grpSpPr>
        <p:sp>
          <p:nvSpPr>
            <p:cNvPr id="9" name="Rectangle 8"/>
            <p:cNvSpPr/>
            <p:nvPr/>
          </p:nvSpPr>
          <p:spPr bwMode="auto">
            <a:xfrm>
              <a:off x="5342219" y="2422227"/>
              <a:ext cx="1673377" cy="765110"/>
            </a:xfrm>
            <a:prstGeom prst="rect">
              <a:avLst/>
            </a:prstGeom>
            <a:solidFill>
              <a:srgbClr val="D8DFF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None/>
                <a:tabLst/>
              </a:pPr>
              <a:r>
                <a:rPr lang="en-US" sz="1600" b="0" i="0" dirty="0">
                  <a:latin typeface="Arial Narrow" panose="020B0606020202030204" pitchFamily="34" charset="0"/>
                </a:rPr>
                <a:t>Matrix of UAS Fleet/Operational Data  </a:t>
              </a:r>
              <a:endParaRPr kumimoji="0" lang="en-US" sz="1600" b="0" i="0" u="none" strike="noStrike" cap="none" normalizeH="0" baseline="0" dirty="0">
                <a:ln>
                  <a:noFill/>
                </a:ln>
                <a:solidFill>
                  <a:schemeClr val="tx1"/>
                </a:solidFill>
                <a:effectLst/>
                <a:latin typeface="Arial Narrow" panose="020B0606020202030204" pitchFamily="34" charset="0"/>
              </a:endParaRPr>
            </a:p>
          </p:txBody>
        </p:sp>
        <p:sp>
          <p:nvSpPr>
            <p:cNvPr id="14" name="Rectangle 13"/>
            <p:cNvSpPr/>
            <p:nvPr/>
          </p:nvSpPr>
          <p:spPr bwMode="auto">
            <a:xfrm>
              <a:off x="5342218" y="3349690"/>
              <a:ext cx="1673377" cy="765110"/>
            </a:xfrm>
            <a:prstGeom prst="rect">
              <a:avLst/>
            </a:prstGeom>
            <a:solidFill>
              <a:srgbClr val="D8DFF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None/>
                <a:tabLst/>
              </a:pPr>
              <a:r>
                <a:rPr lang="en-US" sz="1600" b="0" i="0" dirty="0">
                  <a:latin typeface="Arial Narrow" panose="020B0606020202030204" pitchFamily="34" charset="0"/>
                </a:rPr>
                <a:t>Classification of UAS for E&amp;E Assessment</a:t>
              </a:r>
              <a:endParaRPr kumimoji="0" lang="en-US" sz="1600" b="0" i="0" u="none" strike="noStrike" cap="none" normalizeH="0" baseline="0" dirty="0">
                <a:ln>
                  <a:noFill/>
                </a:ln>
                <a:solidFill>
                  <a:schemeClr val="tx1"/>
                </a:solidFill>
                <a:effectLst/>
                <a:latin typeface="Arial Narrow" panose="020B0606020202030204" pitchFamily="34" charset="0"/>
              </a:endParaRPr>
            </a:p>
          </p:txBody>
        </p:sp>
        <p:sp>
          <p:nvSpPr>
            <p:cNvPr id="15" name="Rectangle 14"/>
            <p:cNvSpPr/>
            <p:nvPr/>
          </p:nvSpPr>
          <p:spPr bwMode="auto">
            <a:xfrm>
              <a:off x="5329363" y="4277153"/>
              <a:ext cx="1686232" cy="765110"/>
            </a:xfrm>
            <a:prstGeom prst="rect">
              <a:avLst/>
            </a:prstGeom>
            <a:solidFill>
              <a:srgbClr val="D8DFF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None/>
                <a:tabLst/>
              </a:pPr>
              <a:r>
                <a:rPr lang="en-US" sz="1600" b="0" i="0" dirty="0">
                  <a:latin typeface="Arial Narrow" panose="020B0606020202030204" pitchFamily="34" charset="0"/>
                </a:rPr>
                <a:t>Qualitative E&amp;E Assessment of UAS </a:t>
              </a:r>
              <a:endParaRPr kumimoji="0" lang="en-US" sz="1600" b="0" i="0" u="none" strike="noStrike" cap="none" normalizeH="0" baseline="0" dirty="0">
                <a:ln>
                  <a:noFill/>
                </a:ln>
                <a:solidFill>
                  <a:schemeClr val="tx1"/>
                </a:solidFill>
                <a:effectLst/>
                <a:latin typeface="Arial Narrow" panose="020B0606020202030204" pitchFamily="34" charset="0"/>
              </a:endParaRPr>
            </a:p>
          </p:txBody>
        </p:sp>
        <p:sp>
          <p:nvSpPr>
            <p:cNvPr id="16" name="TextBox 15"/>
            <p:cNvSpPr txBox="1"/>
            <p:nvPr/>
          </p:nvSpPr>
          <p:spPr>
            <a:xfrm>
              <a:off x="4937830" y="1617430"/>
              <a:ext cx="2527131" cy="338554"/>
            </a:xfrm>
            <a:prstGeom prst="rect">
              <a:avLst/>
            </a:prstGeom>
            <a:solidFill>
              <a:schemeClr val="accent2">
                <a:lumMod val="20000"/>
                <a:lumOff val="80000"/>
              </a:schemeClr>
            </a:solidFill>
          </p:spPr>
          <p:txBody>
            <a:bodyPr wrap="square" rtlCol="0">
              <a:spAutoFit/>
            </a:bodyPr>
            <a:lstStyle/>
            <a:p>
              <a:pPr algn="ctr">
                <a:buNone/>
              </a:pPr>
              <a:r>
                <a:rPr lang="en-US" sz="1600" i="0" dirty="0">
                  <a:latin typeface="+mn-lt"/>
                </a:rPr>
                <a:t>Phase I Major Outcomes</a:t>
              </a:r>
            </a:p>
          </p:txBody>
        </p:sp>
        <p:sp>
          <p:nvSpPr>
            <p:cNvPr id="17" name="Isosceles Triangle 16"/>
            <p:cNvSpPr/>
            <p:nvPr/>
          </p:nvSpPr>
          <p:spPr bwMode="auto">
            <a:xfrm rot="10800000">
              <a:off x="5849592" y="1955984"/>
              <a:ext cx="703606" cy="410547"/>
            </a:xfrm>
            <a:prstGeom prst="triangle">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2000" b="1" i="1" u="none" strike="noStrike" cap="none" normalizeH="0" baseline="0">
                <a:ln>
                  <a:noFill/>
                </a:ln>
                <a:solidFill>
                  <a:schemeClr val="tx1"/>
                </a:solidFill>
                <a:effectLst/>
                <a:latin typeface="Times New Roman" pitchFamily="18" charset="0"/>
                <a:cs typeface="Times New Roman" pitchFamily="18" charset="0"/>
              </a:endParaRPr>
            </a:p>
          </p:txBody>
        </p:sp>
      </p:grpSp>
      <p:grpSp>
        <p:nvGrpSpPr>
          <p:cNvPr id="4" name="Group 3"/>
          <p:cNvGrpSpPr/>
          <p:nvPr/>
        </p:nvGrpSpPr>
        <p:grpSpPr>
          <a:xfrm>
            <a:off x="5181600" y="1617430"/>
            <a:ext cx="2498666" cy="3424833"/>
            <a:chOff x="5101832" y="1617430"/>
            <a:chExt cx="2498666" cy="3424833"/>
          </a:xfrm>
        </p:grpSpPr>
        <p:sp>
          <p:nvSpPr>
            <p:cNvPr id="21" name="Isosceles Triangle 20"/>
            <p:cNvSpPr/>
            <p:nvPr/>
          </p:nvSpPr>
          <p:spPr bwMode="auto">
            <a:xfrm rot="10800000">
              <a:off x="6005792" y="1960050"/>
              <a:ext cx="703606" cy="410547"/>
            </a:xfrm>
            <a:prstGeom prst="triangle">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2000" b="1" i="1" u="none" strike="noStrike" cap="none" normalizeH="0" baseline="0">
                <a:ln>
                  <a:noFill/>
                </a:ln>
                <a:solidFill>
                  <a:schemeClr val="tx1"/>
                </a:solidFill>
                <a:effectLst/>
                <a:latin typeface="Times New Roman" pitchFamily="18" charset="0"/>
                <a:cs typeface="Times New Roman" pitchFamily="18" charset="0"/>
              </a:endParaRPr>
            </a:p>
          </p:txBody>
        </p:sp>
        <p:grpSp>
          <p:nvGrpSpPr>
            <p:cNvPr id="10" name="Group 9"/>
            <p:cNvGrpSpPr/>
            <p:nvPr/>
          </p:nvGrpSpPr>
          <p:grpSpPr>
            <a:xfrm>
              <a:off x="5101832" y="1617430"/>
              <a:ext cx="2498666" cy="3424833"/>
              <a:chOff x="3092553" y="1879784"/>
              <a:chExt cx="2498666" cy="3424833"/>
            </a:xfrm>
          </p:grpSpPr>
          <p:grpSp>
            <p:nvGrpSpPr>
              <p:cNvPr id="11" name="Group 10"/>
              <p:cNvGrpSpPr/>
              <p:nvPr/>
            </p:nvGrpSpPr>
            <p:grpSpPr>
              <a:xfrm>
                <a:off x="3092553" y="1879784"/>
                <a:ext cx="2498666" cy="1569907"/>
                <a:chOff x="3092553" y="1879784"/>
                <a:chExt cx="2498666" cy="1569907"/>
              </a:xfrm>
            </p:grpSpPr>
            <p:sp>
              <p:nvSpPr>
                <p:cNvPr id="19" name="Rectangle 18"/>
                <p:cNvSpPr/>
                <p:nvPr/>
              </p:nvSpPr>
              <p:spPr bwMode="auto">
                <a:xfrm>
                  <a:off x="3505198" y="2684581"/>
                  <a:ext cx="1673377" cy="765110"/>
                </a:xfrm>
                <a:prstGeom prst="rect">
                  <a:avLst/>
                </a:prstGeom>
                <a:solidFill>
                  <a:srgbClr val="D8DFF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None/>
                    <a:tabLst/>
                  </a:pPr>
                  <a:r>
                    <a:rPr lang="en-US" sz="1600" b="0" i="0" dirty="0">
                      <a:latin typeface="Arial Narrow" panose="020B0606020202030204" pitchFamily="34" charset="0"/>
                    </a:rPr>
                    <a:t>Review of Modeling VTOL and Life Cycle Emissions</a:t>
                  </a:r>
                  <a:endParaRPr kumimoji="0" lang="en-US" sz="1600" b="0" i="0" u="none" strike="noStrike" cap="none" normalizeH="0" baseline="0" dirty="0">
                    <a:ln>
                      <a:noFill/>
                    </a:ln>
                    <a:solidFill>
                      <a:schemeClr val="tx1"/>
                    </a:solidFill>
                    <a:effectLst/>
                    <a:latin typeface="Arial Narrow" panose="020B0606020202030204" pitchFamily="34" charset="0"/>
                  </a:endParaRPr>
                </a:p>
              </p:txBody>
            </p:sp>
            <p:sp>
              <p:nvSpPr>
                <p:cNvPr id="20" name="TextBox 19"/>
                <p:cNvSpPr txBox="1"/>
                <p:nvPr/>
              </p:nvSpPr>
              <p:spPr>
                <a:xfrm>
                  <a:off x="3092553" y="1879784"/>
                  <a:ext cx="2498666" cy="338554"/>
                </a:xfrm>
                <a:prstGeom prst="rect">
                  <a:avLst/>
                </a:prstGeom>
                <a:solidFill>
                  <a:schemeClr val="accent2">
                    <a:lumMod val="20000"/>
                    <a:lumOff val="80000"/>
                  </a:schemeClr>
                </a:solidFill>
              </p:spPr>
              <p:txBody>
                <a:bodyPr wrap="square" rtlCol="0">
                  <a:spAutoFit/>
                </a:bodyPr>
                <a:lstStyle/>
                <a:p>
                  <a:pPr algn="ctr">
                    <a:buNone/>
                  </a:pPr>
                  <a:r>
                    <a:rPr lang="en-US" sz="1600" i="0" dirty="0">
                      <a:latin typeface="+mn-lt"/>
                    </a:rPr>
                    <a:t>Phase II Major Outcomes</a:t>
                  </a:r>
                </a:p>
              </p:txBody>
            </p:sp>
          </p:grpSp>
          <p:sp>
            <p:nvSpPr>
              <p:cNvPr id="12" name="Rectangle 11"/>
              <p:cNvSpPr/>
              <p:nvPr/>
            </p:nvSpPr>
            <p:spPr bwMode="auto">
              <a:xfrm>
                <a:off x="3505199" y="3612044"/>
                <a:ext cx="1673377" cy="765110"/>
              </a:xfrm>
              <a:prstGeom prst="rect">
                <a:avLst/>
              </a:prstGeom>
              <a:solidFill>
                <a:srgbClr val="D8DFF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None/>
                  <a:tabLst/>
                </a:pPr>
                <a:r>
                  <a:rPr lang="en-US" sz="1600" b="0" i="0" dirty="0">
                    <a:latin typeface="Arial Narrow" panose="020B0606020202030204" pitchFamily="34" charset="0"/>
                  </a:rPr>
                  <a:t>Understanding of AEDT Capabilities for Modeling UAS</a:t>
                </a:r>
                <a:endParaRPr kumimoji="0" lang="en-US" sz="1600" b="0" i="0" u="none" strike="noStrike" cap="none" normalizeH="0" baseline="0" dirty="0">
                  <a:ln>
                    <a:noFill/>
                  </a:ln>
                  <a:solidFill>
                    <a:schemeClr val="tx1"/>
                  </a:solidFill>
                  <a:effectLst/>
                  <a:latin typeface="Arial Narrow" panose="020B0606020202030204" pitchFamily="34" charset="0"/>
                </a:endParaRPr>
              </a:p>
            </p:txBody>
          </p:sp>
          <p:sp>
            <p:nvSpPr>
              <p:cNvPr id="13" name="Rectangle 12"/>
              <p:cNvSpPr/>
              <p:nvPr/>
            </p:nvSpPr>
            <p:spPr bwMode="auto">
              <a:xfrm>
                <a:off x="3505200" y="4539507"/>
                <a:ext cx="1686232" cy="765110"/>
              </a:xfrm>
              <a:prstGeom prst="rect">
                <a:avLst/>
              </a:prstGeom>
              <a:solidFill>
                <a:srgbClr val="D8DFF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None/>
                  <a:tabLst/>
                </a:pPr>
                <a:r>
                  <a:rPr lang="en-US" sz="1600" b="0" i="0" dirty="0">
                    <a:latin typeface="Arial Narrow" panose="020B0606020202030204" pitchFamily="34" charset="0"/>
                  </a:rPr>
                  <a:t>UAS E&amp;E Modeling Roadmap</a:t>
                </a:r>
                <a:endParaRPr kumimoji="0" lang="en-US" sz="1600" b="0" i="0" u="none" strike="noStrike" cap="none" normalizeH="0" baseline="0" dirty="0">
                  <a:ln>
                    <a:noFill/>
                  </a:ln>
                  <a:solidFill>
                    <a:schemeClr val="tx1"/>
                  </a:solidFill>
                  <a:effectLst/>
                  <a:latin typeface="Arial Narrow" panose="020B0606020202030204" pitchFamily="34" charset="0"/>
                </a:endParaRPr>
              </a:p>
            </p:txBody>
          </p:sp>
        </p:grpSp>
      </p:grpSp>
    </p:spTree>
    <p:extLst>
      <p:ext uri="{BB962C8B-B14F-4D97-AF65-F5344CB8AC3E}">
        <p14:creationId xmlns:p14="http://schemas.microsoft.com/office/powerpoint/2010/main" val="1469376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347664" y="0"/>
            <a:ext cx="8469289" cy="887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lnSpc>
                <a:spcPct val="90000"/>
              </a:lnSpc>
              <a:spcBef>
                <a:spcPct val="0"/>
              </a:spcBef>
              <a:spcAft>
                <a:spcPct val="0"/>
              </a:spcAft>
              <a:defRPr sz="2200" b="1">
                <a:solidFill>
                  <a:schemeClr val="tx1"/>
                </a:solidFill>
                <a:latin typeface="+mj-lt"/>
                <a:ea typeface="+mj-ea"/>
                <a:cs typeface="+mj-cs"/>
              </a:defRPr>
            </a:lvl1pPr>
            <a:lvl2pPr algn="l" rtl="0" eaLnBrk="0" fontAlgn="base" hangingPunct="0">
              <a:lnSpc>
                <a:spcPct val="90000"/>
              </a:lnSpc>
              <a:spcBef>
                <a:spcPct val="0"/>
              </a:spcBef>
              <a:spcAft>
                <a:spcPct val="0"/>
              </a:spcAft>
              <a:defRPr sz="2200" b="1">
                <a:solidFill>
                  <a:schemeClr val="tx1"/>
                </a:solidFill>
                <a:latin typeface="Arial" charset="0"/>
              </a:defRPr>
            </a:lvl2pPr>
            <a:lvl3pPr algn="l" rtl="0" eaLnBrk="0" fontAlgn="base" hangingPunct="0">
              <a:lnSpc>
                <a:spcPct val="90000"/>
              </a:lnSpc>
              <a:spcBef>
                <a:spcPct val="0"/>
              </a:spcBef>
              <a:spcAft>
                <a:spcPct val="0"/>
              </a:spcAft>
              <a:defRPr sz="2200" b="1">
                <a:solidFill>
                  <a:schemeClr val="tx1"/>
                </a:solidFill>
                <a:latin typeface="Arial" charset="0"/>
              </a:defRPr>
            </a:lvl3pPr>
            <a:lvl4pPr algn="l" rtl="0" eaLnBrk="0" fontAlgn="base" hangingPunct="0">
              <a:lnSpc>
                <a:spcPct val="90000"/>
              </a:lnSpc>
              <a:spcBef>
                <a:spcPct val="0"/>
              </a:spcBef>
              <a:spcAft>
                <a:spcPct val="0"/>
              </a:spcAft>
              <a:defRPr sz="2200" b="1">
                <a:solidFill>
                  <a:schemeClr val="tx1"/>
                </a:solidFill>
                <a:latin typeface="Arial" charset="0"/>
              </a:defRPr>
            </a:lvl4pPr>
            <a:lvl5pPr algn="l" rtl="0" eaLnBrk="0" fontAlgn="base" hangingPunct="0">
              <a:lnSpc>
                <a:spcPct val="90000"/>
              </a:lnSpc>
              <a:spcBef>
                <a:spcPct val="0"/>
              </a:spcBef>
              <a:spcAft>
                <a:spcPct val="0"/>
              </a:spcAft>
              <a:defRPr sz="2200" b="1">
                <a:solidFill>
                  <a:schemeClr val="tx1"/>
                </a:solidFill>
                <a:latin typeface="Arial" charset="0"/>
              </a:defRPr>
            </a:lvl5pPr>
            <a:lvl6pPr marL="457200" algn="l" rtl="0" eaLnBrk="0" fontAlgn="base" hangingPunct="0">
              <a:lnSpc>
                <a:spcPct val="90000"/>
              </a:lnSpc>
              <a:spcBef>
                <a:spcPct val="0"/>
              </a:spcBef>
              <a:spcAft>
                <a:spcPct val="0"/>
              </a:spcAft>
              <a:defRPr sz="2200" b="1">
                <a:solidFill>
                  <a:schemeClr val="tx1"/>
                </a:solidFill>
                <a:latin typeface="Arial" charset="0"/>
              </a:defRPr>
            </a:lvl6pPr>
            <a:lvl7pPr marL="914400" algn="l" rtl="0" eaLnBrk="0" fontAlgn="base" hangingPunct="0">
              <a:lnSpc>
                <a:spcPct val="90000"/>
              </a:lnSpc>
              <a:spcBef>
                <a:spcPct val="0"/>
              </a:spcBef>
              <a:spcAft>
                <a:spcPct val="0"/>
              </a:spcAft>
              <a:defRPr sz="2200" b="1">
                <a:solidFill>
                  <a:schemeClr val="tx1"/>
                </a:solidFill>
                <a:latin typeface="Arial" charset="0"/>
              </a:defRPr>
            </a:lvl7pPr>
            <a:lvl8pPr marL="1371600" algn="l" rtl="0" eaLnBrk="0" fontAlgn="base" hangingPunct="0">
              <a:lnSpc>
                <a:spcPct val="90000"/>
              </a:lnSpc>
              <a:spcBef>
                <a:spcPct val="0"/>
              </a:spcBef>
              <a:spcAft>
                <a:spcPct val="0"/>
              </a:spcAft>
              <a:defRPr sz="2200" b="1">
                <a:solidFill>
                  <a:schemeClr val="tx1"/>
                </a:solidFill>
                <a:latin typeface="Arial" charset="0"/>
              </a:defRPr>
            </a:lvl8pPr>
            <a:lvl9pPr marL="1828800" algn="l" rtl="0" eaLnBrk="0" fontAlgn="base" hangingPunct="0">
              <a:lnSpc>
                <a:spcPct val="90000"/>
              </a:lnSpc>
              <a:spcBef>
                <a:spcPct val="0"/>
              </a:spcBef>
              <a:spcAft>
                <a:spcPct val="0"/>
              </a:spcAft>
              <a:defRPr sz="2200" b="1">
                <a:solidFill>
                  <a:schemeClr val="tx1"/>
                </a:solidFill>
                <a:latin typeface="Arial" charset="0"/>
              </a:defRPr>
            </a:lvl9pPr>
          </a:lstStyle>
          <a:p>
            <a:pPr>
              <a:buNone/>
            </a:pPr>
            <a:r>
              <a:rPr lang="en-US" sz="2800" kern="0" dirty="0">
                <a:solidFill>
                  <a:srgbClr val="1D2F68"/>
                </a:solidFill>
              </a:rPr>
              <a:t>Phase III Project Overview – </a:t>
            </a:r>
          </a:p>
          <a:p>
            <a:pPr>
              <a:buNone/>
            </a:pPr>
            <a:r>
              <a:rPr lang="en-US" sz="2400" kern="0" dirty="0">
                <a:solidFill>
                  <a:srgbClr val="1D2F68"/>
                </a:solidFill>
              </a:rPr>
              <a:t>Investigation of E&amp;E Benefits/Impacts of UAS in the NAS</a:t>
            </a:r>
            <a:endParaRPr lang="en-US" sz="2400" dirty="0"/>
          </a:p>
        </p:txBody>
      </p:sp>
      <p:pic>
        <p:nvPicPr>
          <p:cNvPr id="3" name="Picture 2"/>
          <p:cNvPicPr>
            <a:picLocks noChangeAspect="1"/>
          </p:cNvPicPr>
          <p:nvPr/>
        </p:nvPicPr>
        <p:blipFill>
          <a:blip r:embed="rId3"/>
          <a:stretch>
            <a:fillRect/>
          </a:stretch>
        </p:blipFill>
        <p:spPr>
          <a:xfrm>
            <a:off x="1945469" y="1031757"/>
            <a:ext cx="5217331" cy="918222"/>
          </a:xfrm>
          <a:prstGeom prst="rect">
            <a:avLst/>
          </a:prstGeom>
          <a:ln>
            <a:solidFill>
              <a:schemeClr val="bg1">
                <a:lumMod val="65000"/>
              </a:schemeClr>
            </a:solidFill>
          </a:ln>
        </p:spPr>
      </p:pic>
      <p:sp>
        <p:nvSpPr>
          <p:cNvPr id="17" name="TextBox 16"/>
          <p:cNvSpPr txBox="1"/>
          <p:nvPr/>
        </p:nvSpPr>
        <p:spPr>
          <a:xfrm>
            <a:off x="3407820" y="1962398"/>
            <a:ext cx="2133600" cy="338554"/>
          </a:xfrm>
          <a:prstGeom prst="rect">
            <a:avLst/>
          </a:prstGeom>
          <a:solidFill>
            <a:schemeClr val="accent2">
              <a:lumMod val="20000"/>
              <a:lumOff val="80000"/>
            </a:schemeClr>
          </a:solidFill>
        </p:spPr>
        <p:txBody>
          <a:bodyPr wrap="square" lIns="91440" tIns="45720" rIns="91440" bIns="45720" rtlCol="0">
            <a:spAutoFit/>
          </a:bodyPr>
          <a:lstStyle/>
          <a:p>
            <a:pPr algn="ctr">
              <a:buNone/>
            </a:pPr>
            <a:r>
              <a:rPr lang="en-US" sz="1600" dirty="0">
                <a:latin typeface="+mn-lt"/>
              </a:rPr>
              <a:t>Expected Outcomes</a:t>
            </a:r>
          </a:p>
        </p:txBody>
      </p:sp>
      <p:sp>
        <p:nvSpPr>
          <p:cNvPr id="18" name="Isosceles Triangle 17"/>
          <p:cNvSpPr/>
          <p:nvPr/>
        </p:nvSpPr>
        <p:spPr bwMode="auto">
          <a:xfrm rot="10800000">
            <a:off x="4230505" y="2286174"/>
            <a:ext cx="703606" cy="410547"/>
          </a:xfrm>
          <a:prstGeom prst="triangle">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buFontTx/>
              <a:buChar char="•"/>
            </a:pPr>
            <a:endParaRPr lang="en-US" sz="2000" b="1" i="1">
              <a:latin typeface="Times New Roman" pitchFamily="18" charset="0"/>
              <a:cs typeface="Times New Roman" pitchFamily="18" charset="0"/>
            </a:endParaRPr>
          </a:p>
        </p:txBody>
      </p:sp>
      <p:grpSp>
        <p:nvGrpSpPr>
          <p:cNvPr id="4" name="Group 3"/>
          <p:cNvGrpSpPr/>
          <p:nvPr/>
        </p:nvGrpSpPr>
        <p:grpSpPr>
          <a:xfrm>
            <a:off x="2056488" y="2709141"/>
            <a:ext cx="5051639" cy="2929659"/>
            <a:chOff x="3888919" y="2780677"/>
            <a:chExt cx="5051639" cy="2929659"/>
          </a:xfrm>
        </p:grpSpPr>
        <p:sp>
          <p:nvSpPr>
            <p:cNvPr id="15" name="Rectangle 14"/>
            <p:cNvSpPr/>
            <p:nvPr/>
          </p:nvSpPr>
          <p:spPr bwMode="auto">
            <a:xfrm>
              <a:off x="3888919" y="2780679"/>
              <a:ext cx="1588151" cy="1449812"/>
            </a:xfrm>
            <a:prstGeom prst="rect">
              <a:avLst/>
            </a:prstGeom>
            <a:solidFill>
              <a:srgbClr val="D8DFF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r>
                <a:rPr lang="en-US" sz="1400" dirty="0">
                  <a:latin typeface="Arial Narrow" panose="020B0606020202030204" pitchFamily="34" charset="0"/>
                </a:rPr>
                <a:t>Coordination with key stakeholders to leverage on-going research for information and/or data sharing</a:t>
              </a:r>
            </a:p>
          </p:txBody>
        </p:sp>
        <p:sp>
          <p:nvSpPr>
            <p:cNvPr id="19" name="Rectangle 18"/>
            <p:cNvSpPr/>
            <p:nvPr/>
          </p:nvSpPr>
          <p:spPr bwMode="auto">
            <a:xfrm>
              <a:off x="5652783" y="2780677"/>
              <a:ext cx="1572512" cy="1449813"/>
            </a:xfrm>
            <a:prstGeom prst="rect">
              <a:avLst/>
            </a:prstGeom>
            <a:solidFill>
              <a:srgbClr val="D8DFF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r>
                <a:rPr lang="en-US" sz="1400" dirty="0">
                  <a:latin typeface="Arial Narrow" panose="020B0606020202030204" pitchFamily="34" charset="0"/>
                </a:rPr>
                <a:t>Detailed assessment and validation of AEDT 2b for modeling UAS (continuation from Phase II)</a:t>
              </a:r>
            </a:p>
          </p:txBody>
        </p:sp>
        <p:sp>
          <p:nvSpPr>
            <p:cNvPr id="20" name="Rectangle 19"/>
            <p:cNvSpPr/>
            <p:nvPr/>
          </p:nvSpPr>
          <p:spPr bwMode="auto">
            <a:xfrm>
              <a:off x="7405374" y="2780677"/>
              <a:ext cx="1535184" cy="1449814"/>
            </a:xfrm>
            <a:prstGeom prst="rect">
              <a:avLst/>
            </a:prstGeom>
            <a:solidFill>
              <a:srgbClr val="D8DFF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r>
                <a:rPr lang="en-US" sz="1400" dirty="0">
                  <a:latin typeface="Arial Narrow" panose="020B0606020202030204" pitchFamily="34" charset="0"/>
                </a:rPr>
                <a:t>Development of case studies to assist in identifying potential updates to NEPA guidance/policy</a:t>
              </a:r>
            </a:p>
          </p:txBody>
        </p:sp>
        <p:sp>
          <p:nvSpPr>
            <p:cNvPr id="21" name="Rectangle 20"/>
            <p:cNvSpPr/>
            <p:nvPr/>
          </p:nvSpPr>
          <p:spPr bwMode="auto">
            <a:xfrm>
              <a:off x="4831884" y="4398405"/>
              <a:ext cx="1588490" cy="1311931"/>
            </a:xfrm>
            <a:prstGeom prst="rect">
              <a:avLst/>
            </a:prstGeom>
            <a:solidFill>
              <a:srgbClr val="D8DFF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r>
                <a:rPr lang="en-US" sz="1400" dirty="0">
                  <a:latin typeface="Arial Narrow" panose="020B0606020202030204" pitchFamily="34" charset="0"/>
                </a:rPr>
                <a:t>Modeling guidance and recommendations for aircraft substitutions when modeling UAS</a:t>
              </a:r>
            </a:p>
          </p:txBody>
        </p:sp>
        <p:sp>
          <p:nvSpPr>
            <p:cNvPr id="22" name="Rectangle 21"/>
            <p:cNvSpPr/>
            <p:nvPr/>
          </p:nvSpPr>
          <p:spPr bwMode="auto">
            <a:xfrm>
              <a:off x="6650636" y="4398405"/>
              <a:ext cx="1588490" cy="1311931"/>
            </a:xfrm>
            <a:prstGeom prst="rect">
              <a:avLst/>
            </a:prstGeom>
            <a:solidFill>
              <a:srgbClr val="D8DFF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r>
                <a:rPr lang="en-US" sz="1400" dirty="0">
                  <a:latin typeface="Arial Narrow" panose="020B0606020202030204" pitchFamily="34" charset="0"/>
                </a:rPr>
                <a:t>Updated UAS E&amp;E Modeling Research Roadmap to track relevant research by AEE and other agencies</a:t>
              </a:r>
            </a:p>
          </p:txBody>
        </p:sp>
      </p:grpSp>
      <p:sp>
        <p:nvSpPr>
          <p:cNvPr id="2" name="Slide Number Placeholder 1"/>
          <p:cNvSpPr>
            <a:spLocks noGrp="1"/>
          </p:cNvSpPr>
          <p:nvPr>
            <p:ph type="sldNum" sz="quarter" idx="12"/>
          </p:nvPr>
        </p:nvSpPr>
        <p:spPr/>
        <p:txBody>
          <a:bodyPr/>
          <a:lstStyle/>
          <a:p>
            <a:pPr>
              <a:defRPr/>
            </a:pPr>
            <a:fld id="{620E9658-9F5E-4DB1-90F7-B45AD0CF073F}" type="slidenum">
              <a:rPr lang="en-US" smtClean="0"/>
              <a:pPr>
                <a:defRPr/>
              </a:pPr>
              <a:t>6</a:t>
            </a:fld>
            <a:endParaRPr lang="en-US" dirty="0"/>
          </a:p>
        </p:txBody>
      </p:sp>
    </p:spTree>
    <p:extLst>
      <p:ext uri="{BB962C8B-B14F-4D97-AF65-F5344CB8AC3E}">
        <p14:creationId xmlns:p14="http://schemas.microsoft.com/office/powerpoint/2010/main" val="2404851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III – Status Update</a:t>
            </a:r>
          </a:p>
        </p:txBody>
      </p:sp>
      <p:sp>
        <p:nvSpPr>
          <p:cNvPr id="3" name="Content Placeholder 2"/>
          <p:cNvSpPr>
            <a:spLocks noGrp="1"/>
          </p:cNvSpPr>
          <p:nvPr>
            <p:ph idx="1"/>
          </p:nvPr>
        </p:nvSpPr>
        <p:spPr>
          <a:xfrm>
            <a:off x="76200" y="1143000"/>
            <a:ext cx="4495800" cy="4391025"/>
          </a:xfrm>
        </p:spPr>
        <p:txBody>
          <a:bodyPr/>
          <a:lstStyle/>
          <a:p>
            <a:r>
              <a:rPr lang="en-US" sz="1800" b="1" dirty="0"/>
              <a:t>Project Tasks: </a:t>
            </a:r>
          </a:p>
          <a:p>
            <a:pPr lvl="1">
              <a:spcAft>
                <a:spcPts val="600"/>
              </a:spcAft>
            </a:pPr>
            <a:r>
              <a:rPr lang="en-US" sz="1600" b="1" u="sng" dirty="0"/>
              <a:t>Coordination</a:t>
            </a:r>
            <a:r>
              <a:rPr lang="en-US" sz="1600" b="1" dirty="0"/>
              <a:t>: </a:t>
            </a:r>
            <a:r>
              <a:rPr lang="en-US" sz="1600" dirty="0"/>
              <a:t>Review quantitative literature on UAS E&amp;E impacts and collect relevant data that can be applied to UAS E&amp;E impact quantification.</a:t>
            </a:r>
            <a:endParaRPr lang="en-US" sz="1600" u="sng" dirty="0"/>
          </a:p>
          <a:p>
            <a:pPr lvl="1">
              <a:spcAft>
                <a:spcPts val="600"/>
              </a:spcAft>
            </a:pPr>
            <a:r>
              <a:rPr lang="en-US" sz="1600" b="1" u="sng" dirty="0"/>
              <a:t>AEDT Modeling</a:t>
            </a:r>
            <a:r>
              <a:rPr lang="en-US" sz="1600" b="1" dirty="0"/>
              <a:t>: </a:t>
            </a:r>
            <a:r>
              <a:rPr lang="en-US" sz="1600" dirty="0"/>
              <a:t>Modify the Aviation Environmental Design Tool (AEDT) to simulate the E&amp;E impacts UAS.</a:t>
            </a:r>
          </a:p>
          <a:p>
            <a:pPr lvl="1"/>
            <a:r>
              <a:rPr lang="en-US" sz="1600" b="1" u="sng" dirty="0"/>
              <a:t>Case Studies</a:t>
            </a:r>
            <a:r>
              <a:rPr lang="en-US" sz="1600" b="1" dirty="0"/>
              <a:t>: </a:t>
            </a:r>
            <a:r>
              <a:rPr lang="en-US" sz="1600" dirty="0"/>
              <a:t>Use quantitative E&amp;E impact results to evaluate the impact of UAS operations at UAS-relevant airports. Develop policy recommendations for these airports that anticipate NEPA regulatory challenges due to UAS operations.</a:t>
            </a:r>
            <a:endParaRPr lang="en-US" sz="1600" u="sng" dirty="0"/>
          </a:p>
        </p:txBody>
      </p:sp>
      <p:sp>
        <p:nvSpPr>
          <p:cNvPr id="6" name="Slide Number Placeholder 5"/>
          <p:cNvSpPr>
            <a:spLocks noGrp="1"/>
          </p:cNvSpPr>
          <p:nvPr>
            <p:ph type="sldNum" sz="quarter" idx="12"/>
          </p:nvPr>
        </p:nvSpPr>
        <p:spPr/>
        <p:txBody>
          <a:bodyPr/>
          <a:lstStyle/>
          <a:p>
            <a:pPr>
              <a:defRPr/>
            </a:pPr>
            <a:fld id="{620E9658-9F5E-4DB1-90F7-B45AD0CF073F}" type="slidenum">
              <a:rPr lang="en-US" smtClean="0"/>
              <a:pPr>
                <a:defRPr/>
              </a:pPr>
              <a:t>7</a:t>
            </a:fld>
            <a:endParaRPr lang="en-US" dirty="0"/>
          </a:p>
        </p:txBody>
      </p:sp>
      <p:sp>
        <p:nvSpPr>
          <p:cNvPr id="4" name="Content Placeholder 2"/>
          <p:cNvSpPr txBox="1">
            <a:spLocks/>
          </p:cNvSpPr>
          <p:nvPr/>
        </p:nvSpPr>
        <p:spPr bwMode="auto">
          <a:xfrm>
            <a:off x="4891087" y="1143000"/>
            <a:ext cx="41005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sz="2000" kern="0" dirty="0"/>
              <a:t>Completed-to-date:</a:t>
            </a:r>
          </a:p>
          <a:p>
            <a:pPr lvl="1">
              <a:spcAft>
                <a:spcPts val="600"/>
              </a:spcAft>
            </a:pPr>
            <a:r>
              <a:rPr lang="en-US" sz="1600" b="1" u="sng" kern="0" dirty="0"/>
              <a:t>Coordination</a:t>
            </a:r>
            <a:r>
              <a:rPr lang="en-US" sz="1600" b="1" kern="0" dirty="0"/>
              <a:t>: </a:t>
            </a:r>
            <a:r>
              <a:rPr lang="en-US" sz="1600" kern="0" dirty="0"/>
              <a:t>Working with NASA to acquire data related to UAS vehicles and flight missions. </a:t>
            </a:r>
            <a:endParaRPr lang="en-US" sz="1600" u="sng" kern="0" dirty="0"/>
          </a:p>
          <a:p>
            <a:pPr lvl="1">
              <a:spcAft>
                <a:spcPts val="600"/>
              </a:spcAft>
            </a:pPr>
            <a:r>
              <a:rPr lang="en-US" sz="1600" b="1" u="sng" kern="0" dirty="0"/>
              <a:t>AEDT Modeling</a:t>
            </a:r>
            <a:r>
              <a:rPr lang="en-US" sz="1600" b="1" kern="0" dirty="0"/>
              <a:t>: </a:t>
            </a:r>
            <a:r>
              <a:rPr lang="en-US" sz="1600" kern="0" dirty="0"/>
              <a:t>AEDT has been modified to simulate hybrid manned aircraft, which can be altered to represent UAS. The modifications are being validated.</a:t>
            </a:r>
          </a:p>
          <a:p>
            <a:pPr lvl="1"/>
            <a:r>
              <a:rPr lang="en-US" sz="1600" b="1" u="sng" kern="0" dirty="0"/>
              <a:t>Case Studies</a:t>
            </a:r>
            <a:r>
              <a:rPr lang="en-US" sz="1600" kern="0" dirty="0"/>
              <a:t>: Scoping potential UAS NEPA case studies, including evaluating airports with potential for increased UAS operations.</a:t>
            </a:r>
            <a:endParaRPr lang="en-US" sz="1600" u="sng" kern="0" dirty="0"/>
          </a:p>
        </p:txBody>
      </p:sp>
      <p:sp>
        <p:nvSpPr>
          <p:cNvPr id="5" name="Isosceles Triangle 4"/>
          <p:cNvSpPr/>
          <p:nvPr/>
        </p:nvSpPr>
        <p:spPr bwMode="auto">
          <a:xfrm rot="5400000">
            <a:off x="2605087" y="3109913"/>
            <a:ext cx="4391025" cy="457200"/>
          </a:xfrm>
          <a:prstGeom prst="triangle">
            <a:avLst/>
          </a:prstGeom>
          <a:solidFill>
            <a:srgbClr val="00206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9920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III: Next Steps</a:t>
            </a:r>
          </a:p>
        </p:txBody>
      </p:sp>
      <p:sp>
        <p:nvSpPr>
          <p:cNvPr id="3" name="Content Placeholder 2"/>
          <p:cNvSpPr>
            <a:spLocks noGrp="1"/>
          </p:cNvSpPr>
          <p:nvPr>
            <p:ph idx="1"/>
          </p:nvPr>
        </p:nvSpPr>
        <p:spPr/>
        <p:txBody>
          <a:bodyPr/>
          <a:lstStyle/>
          <a:p>
            <a:r>
              <a:rPr lang="en-US" b="1" dirty="0"/>
              <a:t>Next Steps: </a:t>
            </a:r>
          </a:p>
          <a:p>
            <a:pPr lvl="1">
              <a:spcAft>
                <a:spcPts val="1200"/>
              </a:spcAft>
            </a:pPr>
            <a:r>
              <a:rPr lang="en-US" b="1" u="sng" dirty="0"/>
              <a:t>Coordination</a:t>
            </a:r>
            <a:r>
              <a:rPr lang="en-US" dirty="0"/>
              <a:t>: UAS flight and E&amp;E data continue to be collected from SMEs.</a:t>
            </a:r>
            <a:endParaRPr lang="en-US" u="sng" dirty="0"/>
          </a:p>
          <a:p>
            <a:pPr lvl="1">
              <a:spcAft>
                <a:spcPts val="1200"/>
              </a:spcAft>
            </a:pPr>
            <a:r>
              <a:rPr lang="en-US" b="1" u="sng" dirty="0"/>
              <a:t>AEDT Modeling</a:t>
            </a:r>
            <a:r>
              <a:rPr lang="en-US" dirty="0"/>
              <a:t>: Validate hybrid aircraft simulations and quantify UAS impacts.</a:t>
            </a:r>
          </a:p>
          <a:p>
            <a:pPr lvl="1"/>
            <a:r>
              <a:rPr lang="en-US" b="1" u="sng" dirty="0"/>
              <a:t>Case Studies</a:t>
            </a:r>
            <a:r>
              <a:rPr lang="en-US" dirty="0"/>
              <a:t>: Select relevant airports for NEPA-UAS evaluation.</a:t>
            </a:r>
            <a:endParaRPr lang="en-US" u="sng" dirty="0"/>
          </a:p>
        </p:txBody>
      </p:sp>
      <p:sp>
        <p:nvSpPr>
          <p:cNvPr id="4" name="Slide Number Placeholder 3"/>
          <p:cNvSpPr>
            <a:spLocks noGrp="1"/>
          </p:cNvSpPr>
          <p:nvPr>
            <p:ph type="sldNum" sz="quarter" idx="12"/>
          </p:nvPr>
        </p:nvSpPr>
        <p:spPr/>
        <p:txBody>
          <a:bodyPr/>
          <a:lstStyle/>
          <a:p>
            <a:pPr>
              <a:defRPr/>
            </a:pPr>
            <a:fld id="{620E9658-9F5E-4DB1-90F7-B45AD0CF073F}" type="slidenum">
              <a:rPr lang="en-US" smtClean="0"/>
              <a:pPr>
                <a:defRPr/>
              </a:pPr>
              <a:t>8</a:t>
            </a:fld>
            <a:endParaRPr lang="en-US" dirty="0"/>
          </a:p>
        </p:txBody>
      </p:sp>
    </p:spTree>
    <p:extLst>
      <p:ext uri="{BB962C8B-B14F-4D97-AF65-F5344CB8AC3E}">
        <p14:creationId xmlns:p14="http://schemas.microsoft.com/office/powerpoint/2010/main" val="640463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71514" y="1524000"/>
            <a:ext cx="8472487" cy="1219200"/>
          </a:xfrm>
        </p:spPr>
        <p:txBody>
          <a:bodyPr>
            <a:normAutofit fontScale="90000"/>
          </a:bodyPr>
          <a:lstStyle/>
          <a:p>
            <a:pPr algn="ctr"/>
            <a:r>
              <a:rPr lang="en-US" altLang="en-US" sz="3200" dirty="0"/>
              <a:t>Cruise Altitude and Speed Optimization (CASO)</a:t>
            </a:r>
            <a:br>
              <a:rPr lang="en-US" altLang="en-US" sz="3200" dirty="0"/>
            </a:br>
            <a:r>
              <a:rPr lang="en-US" altLang="en-US" sz="3200" dirty="0"/>
              <a:t>ASCENT Project 15 </a:t>
            </a:r>
            <a:r>
              <a:rPr lang="en-US" altLang="en-US" sz="2200" dirty="0"/>
              <a:t>(PARTNER Project 32)</a:t>
            </a:r>
            <a:endParaRPr lang="en-US" sz="3200" dirty="0"/>
          </a:p>
        </p:txBody>
      </p:sp>
    </p:spTree>
    <p:extLst>
      <p:ext uri="{BB962C8B-B14F-4D97-AF65-F5344CB8AC3E}">
        <p14:creationId xmlns:p14="http://schemas.microsoft.com/office/powerpoint/2010/main" val="310323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IT ICAT (new)">
  <a:themeElements>
    <a:clrScheme name="Custom 5">
      <a:dk1>
        <a:sysClr val="windowText" lastClr="000000"/>
      </a:dk1>
      <a:lt1>
        <a:sysClr val="window" lastClr="FFFFFF"/>
      </a:lt1>
      <a:dk2>
        <a:srgbClr val="2A308E"/>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IT ICAT (n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tx1"/>
          </a:solidFill>
          <a:prstDash val="solid"/>
          <a:round/>
          <a:headEnd type="none" w="med" len="med"/>
          <a:tailEnd type="none" w="med" len="med"/>
        </a:ln>
        <a:effectLst/>
      </a:spPr>
      <a:bodyPr vert="horz" wrap="square" lIns="90487" tIns="44450" rIns="90487" bIns="44450" numCol="1" rtlCol="0"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
            <a:srgbClr val="000099"/>
          </a:buClr>
          <a:buSzTx/>
          <a:buFont typeface="Zapf Dingbats" pitchFamily="-112" charset="2"/>
          <a:buNone/>
          <a:tabLst/>
          <a:defRPr kumimoji="0" sz="2000" b="0" i="0" u="none" strike="noStrike" cap="none" normalizeH="0" baseline="0">
            <a:ln>
              <a:noFill/>
            </a:ln>
            <a:solidFill>
              <a:schemeClr val="tx1"/>
            </a:solidFill>
            <a:effectLst/>
            <a:latin typeface="Arial" pitchFamily="-112" charset="0"/>
          </a:defRPr>
        </a:defPPr>
      </a:lstStyle>
    </a:spDef>
    <a:lnDef>
      <a:spPr bwMode="auto">
        <a:noFill/>
        <a:ln w="28575" cap="flat" cmpd="sng" algn="ctr">
          <a:solidFill>
            <a:schemeClr val="tx1"/>
          </a:solidFill>
          <a:prstDash val="solid"/>
          <a:round/>
          <a:headEnd type="none" w="med" len="med"/>
          <a:tailEnd type="arrow"/>
        </a:ln>
        <a:effectLst/>
      </a:spPr>
      <a:bodyPr/>
      <a:lstStyle/>
    </a:lnDef>
  </a:objectDefaults>
  <a:extraClrSchemeLst>
    <a:extraClrScheme>
      <a:clrScheme name="MIT ICAT (ne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T ICAT (ne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T ICAT (ne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T ICAT (ne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T ICAT (n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T ICAT (n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T ICAT (n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1D18DD3-642B-44D7-BBB7-20C121FD2A1F}"/>
</file>

<file path=customXml/itemProps2.xml><?xml version="1.0" encoding="utf-8"?>
<ds:datastoreItem xmlns:ds="http://schemas.openxmlformats.org/officeDocument/2006/customXml" ds:itemID="{DABBC24A-5118-41FA-B6EC-7A626722F8FA}"/>
</file>

<file path=customXml/itemProps3.xml><?xml version="1.0" encoding="utf-8"?>
<ds:datastoreItem xmlns:ds="http://schemas.openxmlformats.org/officeDocument/2006/customXml" ds:itemID="{778102F9-1902-4D48-9866-8B2E05FE8116}"/>
</file>

<file path=docProps/app.xml><?xml version="1.0" encoding="utf-8"?>
<Properties xmlns="http://schemas.openxmlformats.org/officeDocument/2006/extended-properties" xmlns:vt="http://schemas.openxmlformats.org/officeDocument/2006/docPropsVTypes">
  <TotalTime>14241</TotalTime>
  <Words>2295</Words>
  <Application>Microsoft Office PowerPoint</Application>
  <PresentationFormat>On-screen Show (4:3)</PresentationFormat>
  <Paragraphs>374</Paragraphs>
  <Slides>34</Slides>
  <Notes>7</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1_Custom Design</vt:lpstr>
      <vt:lpstr>MIT ICAT (new)</vt:lpstr>
      <vt:lpstr>1_Office Theme</vt:lpstr>
      <vt:lpstr>Office of Environment and Energy’s (AEE)  Air Traffic Management Modernization / Operations Research Program Update</vt:lpstr>
      <vt:lpstr>Air Traffic Management Modernizations (ATMM) Offer Important Potential E&amp;E Improvements </vt:lpstr>
      <vt:lpstr>PowerPoint Presentation</vt:lpstr>
      <vt:lpstr>UAS NAS Operations</vt:lpstr>
      <vt:lpstr>Phase I &amp; II Overview –  Investigation of E&amp;E Benefits/Impacts of UAS in the NAS</vt:lpstr>
      <vt:lpstr>PowerPoint Presentation</vt:lpstr>
      <vt:lpstr>Phase III – Status Update</vt:lpstr>
      <vt:lpstr>Phase III: Next Steps</vt:lpstr>
      <vt:lpstr>Cruise Altitude and Speed Optimization (CASO) ASCENT Project 15 (PARTNER Project 32)</vt:lpstr>
      <vt:lpstr>Cruise Altitude and Speed Optimization (CASO) </vt:lpstr>
      <vt:lpstr>CASO: Potential Benefits Analysis</vt:lpstr>
      <vt:lpstr>CASO: Current Status &amp; Next Steps</vt:lpstr>
      <vt:lpstr>Delayed Deceleration Approach (DDA) PARTNER Project 32</vt:lpstr>
      <vt:lpstr>PowerPoint Presentation</vt:lpstr>
      <vt:lpstr>DDA: Current Status</vt:lpstr>
      <vt:lpstr>DDA: Next Steps</vt:lpstr>
      <vt:lpstr>Surface Congestion Management</vt:lpstr>
      <vt:lpstr>Past Work: BOS N-Control Trials</vt:lpstr>
      <vt:lpstr>Framework Developed for Airport Adaptation</vt:lpstr>
      <vt:lpstr>Current Work: S-CDM Alignment</vt:lpstr>
      <vt:lpstr>Planned Next Steps</vt:lpstr>
      <vt:lpstr>Continuous Climb Operations (CCO)</vt:lpstr>
      <vt:lpstr>Continuous Climb Operations</vt:lpstr>
      <vt:lpstr>Assessed the Impact of Metroplex Airspace Improvements on Level Offs</vt:lpstr>
      <vt:lpstr>Started Flow Analysis at Houston Metroplex to Identify Barriers to Continuous Climb</vt:lpstr>
      <vt:lpstr>Next Steps</vt:lpstr>
      <vt:lpstr>Steeper Glide Slope and  Displaced Threshold</vt:lpstr>
      <vt:lpstr>Project Overview</vt:lpstr>
      <vt:lpstr>Tasks 1 – Literature Review</vt:lpstr>
      <vt:lpstr>Task 2 - Stakeholder Outreach</vt:lpstr>
      <vt:lpstr>Results from Stakeholder Outreach </vt:lpstr>
      <vt:lpstr>Task 3 – Airport identification (Ongoing)</vt:lpstr>
      <vt:lpstr>Next Steps:</vt:lpstr>
      <vt:lpstr>Questions?</vt:lpstr>
    </vt:vector>
  </TitlesOfParts>
  <Company>Federal Aviation Administraton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Environment and Energy’s Air Traffic Management Modernization /Advanced Operational Procedures Research Program</dc:title>
  <dc:creator>Moran, Pat (FAA)</dc:creator>
  <cp:lastModifiedBy>Merlin, Stephen J (FAA)</cp:lastModifiedBy>
  <cp:revision>339</cp:revision>
  <cp:lastPrinted>2015-07-27T12:22:34Z</cp:lastPrinted>
  <dcterms:created xsi:type="dcterms:W3CDTF">2013-12-12T18:04:13Z</dcterms:created>
  <dcterms:modified xsi:type="dcterms:W3CDTF">2016-03-08T15:48:04Z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