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26.xml" ContentType="application/vnd.openxmlformats-officedocument.presentationml.slideLayout+xml"/>
  <Override PartName="/ppt/slideLayouts/slideLayout1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8"/>
  </p:notesMasterIdLst>
  <p:handoutMasterIdLst>
    <p:handoutMasterId r:id="rId29"/>
  </p:handoutMasterIdLst>
  <p:sldIdLst>
    <p:sldId id="298" r:id="rId4"/>
    <p:sldId id="307" r:id="rId5"/>
    <p:sldId id="319" r:id="rId6"/>
    <p:sldId id="320" r:id="rId7"/>
    <p:sldId id="351" r:id="rId8"/>
    <p:sldId id="381" r:id="rId9"/>
    <p:sldId id="321" r:id="rId10"/>
    <p:sldId id="354" r:id="rId11"/>
    <p:sldId id="368" r:id="rId12"/>
    <p:sldId id="388" r:id="rId13"/>
    <p:sldId id="363" r:id="rId14"/>
    <p:sldId id="371" r:id="rId15"/>
    <p:sldId id="369" r:id="rId16"/>
    <p:sldId id="373" r:id="rId17"/>
    <p:sldId id="364" r:id="rId18"/>
    <p:sldId id="360" r:id="rId19"/>
    <p:sldId id="365" r:id="rId20"/>
    <p:sldId id="337" r:id="rId21"/>
    <p:sldId id="385" r:id="rId22"/>
    <p:sldId id="386" r:id="rId23"/>
    <p:sldId id="387" r:id="rId24"/>
    <p:sldId id="382" r:id="rId25"/>
    <p:sldId id="383" r:id="rId26"/>
    <p:sldId id="38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770" autoAdjust="0"/>
    <p:restoredTop sz="94660"/>
  </p:normalViewPr>
  <p:slideViewPr>
    <p:cSldViewPr>
      <p:cViewPr varScale="1">
        <p:scale>
          <a:sx n="89" d="100"/>
          <a:sy n="89" d="100"/>
        </p:scale>
        <p:origin x="-111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BBB9087-68EA-4D00-B53E-8F2DD4292F03}" type="datetimeFigureOut">
              <a:rPr lang="en-US" smtClean="0"/>
              <a:t>4/4/2016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2C972F-68BA-47F9-905C-70D03FA37E6A}" type="slidenum">
              <a:rPr lang="en-US" smtClean="0"/>
              <a:t>‹#›</a:t>
            </a:fld>
            <a:endParaRPr lang="en-US"/>
          </a:p>
        </p:txBody>
      </p:sp>
    </p:spTree>
    <p:extLst>
      <p:ext uri="{BB962C8B-B14F-4D97-AF65-F5344CB8AC3E}">
        <p14:creationId xmlns:p14="http://schemas.microsoft.com/office/powerpoint/2010/main" val="187218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FF7CD4-3700-4CEB-8FE2-537F1FEEF30E}" type="datetimeFigureOut">
              <a:rPr lang="en-US" smtClean="0"/>
              <a:t>4/4/2016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27BFA3-0BEA-4DA3-8F53-8CE320A84E97}" type="slidenum">
              <a:rPr lang="en-US" smtClean="0"/>
              <a:t>‹#›</a:t>
            </a:fld>
            <a:endParaRPr lang="en-US" dirty="0"/>
          </a:p>
        </p:txBody>
      </p:sp>
    </p:spTree>
    <p:extLst>
      <p:ext uri="{BB962C8B-B14F-4D97-AF65-F5344CB8AC3E}">
        <p14:creationId xmlns:p14="http://schemas.microsoft.com/office/powerpoint/2010/main" val="23889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5946ED-269D-4F45-AC06-16D99A2E2449}" type="slidenum">
              <a:rPr lang="en-US">
                <a:solidFill>
                  <a:prstClr val="black"/>
                </a:solidFill>
              </a:rPr>
              <a:pPr/>
              <a:t>1</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57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B423A-3180-40A1-9CC7-277CCA5C262D}" type="slidenum">
              <a:rPr lang="en-US" smtClean="0"/>
              <a:t>9</a:t>
            </a:fld>
            <a:endParaRPr lang="en-US"/>
          </a:p>
        </p:txBody>
      </p:sp>
    </p:spTree>
    <p:extLst>
      <p:ext uri="{BB962C8B-B14F-4D97-AF65-F5344CB8AC3E}">
        <p14:creationId xmlns:p14="http://schemas.microsoft.com/office/powerpoint/2010/main" val="87678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B423A-3180-40A1-9CC7-277CCA5C262D}" type="slidenum">
              <a:rPr lang="en-US" smtClean="0"/>
              <a:t>12</a:t>
            </a:fld>
            <a:endParaRPr lang="en-US"/>
          </a:p>
        </p:txBody>
      </p:sp>
    </p:spTree>
    <p:extLst>
      <p:ext uri="{BB962C8B-B14F-4D97-AF65-F5344CB8AC3E}">
        <p14:creationId xmlns:p14="http://schemas.microsoft.com/office/powerpoint/2010/main" val="87678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45052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751902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47425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0186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6861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b="1">
                  <a:solidFill>
                    <a:srgbClr val="FFFFFF"/>
                  </a:solidFill>
                </a:rPr>
                <a:t>Federal Aviation</a:t>
              </a:r>
            </a:p>
            <a:p>
              <a:pPr fontAlgn="base">
                <a:lnSpc>
                  <a:spcPct val="85000"/>
                </a:lnSpc>
                <a:spcBef>
                  <a:spcPct val="0"/>
                </a:spcBef>
                <a:spcAft>
                  <a:spcPct val="0"/>
                </a:spcAft>
                <a:defRPr/>
              </a:pPr>
              <a:r>
                <a:rPr lang="en-US"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28504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5323D07-4160-4AA3-BD5C-24CE3463A4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344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420B786-A5E0-4140-8B64-E063664009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631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FC9097E-556A-456A-8628-FB6D728689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87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286CB97-8547-4E75-867D-3325E97CD9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766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56C693E-E464-4A62-BA2C-B5771DD67B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595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AF0500A-A2B6-42F3-AF09-6D91D6E7D3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724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291F9A1-B516-41ED-8722-C7044DD498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052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122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FB56FC5-FC49-41FE-AB9B-7A9AEF4B54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945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AD63925-E44F-4B77-A655-4E0C4CFC6F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331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22E844B-00F9-4751-A961-28DD154F89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877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2703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EA3E340-1222-48DC-B788-A868C3DFDE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6133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EE53DB3D-8310-4C11-91B5-84B7B1CDCA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054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39392270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9350248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0448453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82009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95051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42067386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85781523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8751965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363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7047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773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9853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3628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0180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57521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6.wmf"/><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fontAlgn="base">
              <a:spcAft>
                <a:spcPct val="0"/>
              </a:spcAft>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fontAlgn="base">
              <a:spcAft>
                <a:spcPct val="0"/>
              </a:spcAft>
              <a:defRPr/>
            </a:pPr>
            <a:fld id="{5CF9AD94-7F97-4DAC-B70C-1AB4F5AA5DFA}" type="slidenum">
              <a:rPr lang="en-US">
                <a:solidFill>
                  <a:srgbClr val="FFFFFF"/>
                </a:solidFill>
              </a:rPr>
              <a:pPr fontAlgn="base">
                <a:spcAft>
                  <a:spcPct val="0"/>
                </a:spcAft>
                <a:defRPr/>
              </a:pPr>
              <a:t>‹#›</a:t>
            </a:fld>
            <a:endParaRPr lang="en-US" dirty="0">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DC05EC7D-A05A-4BE7-B49C-933CC83F5FAE}" type="slidenum">
              <a:rPr lang="en-US" sz="1200" b="1">
                <a:solidFill>
                  <a:srgbClr val="FFFFFF"/>
                </a:solidFill>
              </a:rPr>
              <a:pPr algn="r" fontAlgn="base">
                <a:spcBef>
                  <a:spcPct val="0"/>
                </a:spcBef>
                <a:spcAft>
                  <a:spcPct val="0"/>
                </a:spcAft>
              </a:pPr>
              <a:t>‹#›</a:t>
            </a:fld>
            <a:endParaRPr lang="en-US" sz="1200" b="1" dirty="0">
              <a:solidFill>
                <a:srgbClr val="FFFFFF"/>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fontAlgn="base" hangingPunct="1">
                <a:lnSpc>
                  <a:spcPct val="85000"/>
                </a:lnSpc>
                <a:spcBef>
                  <a:spcPct val="0"/>
                </a:spcBef>
                <a:spcAft>
                  <a:spcPct val="0"/>
                </a:spcAft>
                <a:defRPr/>
              </a:pPr>
              <a:r>
                <a:rPr lang="en-US" sz="1200" b="1" dirty="0" smtClean="0">
                  <a:solidFill>
                    <a:srgbClr val="FFFFFF"/>
                  </a:solidFill>
                </a:rPr>
                <a:t>Federal Aviation</a:t>
              </a:r>
            </a:p>
            <a:p>
              <a:pPr eaLnBrk="1" fontAlgn="base" hangingPunct="1">
                <a:lnSpc>
                  <a:spcPct val="85000"/>
                </a:lnSpc>
                <a:spcBef>
                  <a:spcPct val="0"/>
                </a:spcBef>
                <a:spcAft>
                  <a:spcPct val="0"/>
                </a:spcAft>
                <a:defRPr/>
              </a:pPr>
              <a:r>
                <a:rPr lang="en-US" sz="1200" b="1" dirty="0" smtClean="0">
                  <a:solidFill>
                    <a:srgbClr val="FFFFFF"/>
                  </a:solidFill>
                </a:rPr>
                <a:t>Administration</a:t>
              </a:r>
            </a:p>
          </p:txBody>
        </p:sp>
      </p:grpSp>
    </p:spTree>
    <p:extLst>
      <p:ext uri="{BB962C8B-B14F-4D97-AF65-F5344CB8AC3E}">
        <p14:creationId xmlns:p14="http://schemas.microsoft.com/office/powerpoint/2010/main" val="380103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fontAlgn="base">
              <a:spcAft>
                <a:spcPct val="0"/>
              </a:spcAft>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fontAlgn="base">
              <a:spcAft>
                <a:spcPct val="0"/>
              </a:spcAft>
              <a:defRPr/>
            </a:pPr>
            <a:fld id="{57505B15-8362-4FC9-9B30-CCFCD4814799}" type="slidenum">
              <a:rPr lang="en-US">
                <a:solidFill>
                  <a:srgbClr val="FFFFFF"/>
                </a:solidFill>
              </a:rPr>
              <a:pPr fontAlgn="base">
                <a:spcAft>
                  <a:spcPct val="0"/>
                </a:spcAft>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fontAlgn="base">
              <a:spcBef>
                <a:spcPct val="50000"/>
              </a:spcBef>
              <a:spcAft>
                <a:spcPct val="0"/>
              </a:spcAft>
              <a:buFontTx/>
              <a:buChar char="•"/>
              <a:defRPr/>
            </a:pPr>
            <a:endParaRPr lang="en-US" sz="2400">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fontAlgn="base">
              <a:spcBef>
                <a:spcPct val="0"/>
              </a:spcBef>
              <a:spcAft>
                <a:spcPct val="0"/>
              </a:spcAft>
              <a:defRPr/>
            </a:pPr>
            <a:fld id="{E17D5526-B613-46E8-9DEB-3B4711AFCE11}" type="slidenum">
              <a:rPr lang="en-US" sz="1200" b="1">
                <a:solidFill>
                  <a:srgbClr val="FFFFFF"/>
                </a:solidFill>
              </a:rPr>
              <a:pPr algn="r" fontAlgn="base">
                <a:spcBef>
                  <a:spcPct val="0"/>
                </a:spcBef>
                <a:spcAft>
                  <a:spcPct val="0"/>
                </a:spcAft>
                <a:defRPr/>
              </a:pPr>
              <a:t>‹#›</a:t>
            </a:fld>
            <a:endParaRPr lang="en-US" sz="1200" b="1">
              <a:solidFill>
                <a:srgbClr val="FFFFFF"/>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fontAlgn="base">
                <a:lnSpc>
                  <a:spcPct val="85000"/>
                </a:lnSpc>
                <a:spcBef>
                  <a:spcPct val="0"/>
                </a:spcBef>
                <a:spcAft>
                  <a:spcPct val="0"/>
                </a:spcAft>
                <a:defRPr/>
              </a:pPr>
              <a:r>
                <a:rPr lang="en-US" sz="1200" b="1">
                  <a:solidFill>
                    <a:srgbClr val="FFFFFF"/>
                  </a:solidFill>
                </a:rPr>
                <a:t>Federal Aviation</a:t>
              </a:r>
            </a:p>
            <a:p>
              <a:pPr fontAlgn="base">
                <a:lnSpc>
                  <a:spcPct val="85000"/>
                </a:lnSpc>
                <a:spcBef>
                  <a:spcPct val="0"/>
                </a:spcBef>
                <a:spcAft>
                  <a:spcPct val="0"/>
                </a:spcAft>
                <a:defRPr/>
              </a:pPr>
              <a:r>
                <a:rPr lang="en-US" sz="1200" b="1">
                  <a:solidFill>
                    <a:srgbClr val="FFFFFF"/>
                  </a:solidFill>
                </a:rPr>
                <a:t>Administration</a:t>
              </a:r>
            </a:p>
          </p:txBody>
        </p:sp>
      </p:grpSp>
    </p:spTree>
    <p:extLst>
      <p:ext uri="{BB962C8B-B14F-4D97-AF65-F5344CB8AC3E}">
        <p14:creationId xmlns:p14="http://schemas.microsoft.com/office/powerpoint/2010/main" val="3520633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37445813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1"/>
          <p:cNvSpPr txBox="1">
            <a:spLocks noChangeArrowheads="1"/>
          </p:cNvSpPr>
          <p:nvPr/>
        </p:nvSpPr>
        <p:spPr bwMode="auto">
          <a:xfrm>
            <a:off x="166255" y="4263472"/>
            <a:ext cx="52406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254125" indent="-1254125" defTabSz="966788" fontAlgn="base">
              <a:spcBef>
                <a:spcPct val="50000"/>
              </a:spcBef>
              <a:spcAft>
                <a:spcPct val="0"/>
              </a:spcAft>
              <a:tabLst>
                <a:tab pos="1254125" algn="l"/>
              </a:tabLst>
            </a:pPr>
            <a:r>
              <a:rPr lang="en-US" sz="1600" dirty="0">
                <a:solidFill>
                  <a:srgbClr val="000066"/>
                </a:solidFill>
                <a:ea typeface="ＭＳ Ｐゴシック" pitchFamily="-109" charset="-128"/>
              </a:rPr>
              <a:t>Presented to:	E&amp;E REDAC Subcommittee </a:t>
            </a:r>
            <a:endParaRPr lang="en-US" sz="1600" dirty="0" smtClean="0">
              <a:solidFill>
                <a:srgbClr val="000066"/>
              </a:solidFill>
              <a:ea typeface="ＭＳ Ｐゴシック" pitchFamily="-109" charset="-128"/>
            </a:endParaRPr>
          </a:p>
          <a:p>
            <a:pPr marL="1254125" indent="-1254125" defTabSz="966788" fontAlgn="base">
              <a:spcBef>
                <a:spcPct val="50000"/>
              </a:spcBef>
              <a:spcAft>
                <a:spcPct val="0"/>
              </a:spcAft>
              <a:tabLst>
                <a:tab pos="1254125" algn="l"/>
              </a:tabLst>
            </a:pPr>
            <a:r>
              <a:rPr lang="en-US" sz="1600" dirty="0" smtClean="0">
                <a:solidFill>
                  <a:srgbClr val="002060"/>
                </a:solidFill>
              </a:rPr>
              <a:t>By:	Dr. Jim Hileman</a:t>
            </a:r>
            <a:br>
              <a:rPr lang="en-US" sz="1600" dirty="0" smtClean="0">
                <a:solidFill>
                  <a:srgbClr val="002060"/>
                </a:solidFill>
              </a:rPr>
            </a:br>
            <a:r>
              <a:rPr lang="en-US" sz="1600" dirty="0" smtClean="0">
                <a:solidFill>
                  <a:srgbClr val="002060"/>
                </a:solidFill>
              </a:rPr>
              <a:t>Office of Environment and Energy</a:t>
            </a:r>
            <a:br>
              <a:rPr lang="en-US" sz="1600" dirty="0" smtClean="0">
                <a:solidFill>
                  <a:srgbClr val="002060"/>
                </a:solidFill>
              </a:rPr>
            </a:br>
            <a:r>
              <a:rPr lang="en-US" sz="1600" dirty="0" smtClean="0">
                <a:solidFill>
                  <a:srgbClr val="002060"/>
                </a:solidFill>
              </a:rPr>
              <a:t>Federal Aviation Administration</a:t>
            </a:r>
            <a:endParaRPr lang="en-US" sz="1050" dirty="0" smtClean="0">
              <a:solidFill>
                <a:srgbClr val="002060"/>
              </a:solidFill>
            </a:endParaRPr>
          </a:p>
          <a:p>
            <a:pPr fontAlgn="base">
              <a:spcBef>
                <a:spcPct val="50000"/>
              </a:spcBef>
              <a:spcAft>
                <a:spcPct val="0"/>
              </a:spcAft>
              <a:tabLst>
                <a:tab pos="1258888" algn="l"/>
              </a:tabLst>
            </a:pPr>
            <a:r>
              <a:rPr lang="en-US" sz="1600" dirty="0" smtClean="0">
                <a:solidFill>
                  <a:srgbClr val="002060"/>
                </a:solidFill>
              </a:rPr>
              <a:t>Date</a:t>
            </a:r>
            <a:r>
              <a:rPr lang="en-US" sz="1600" dirty="0">
                <a:solidFill>
                  <a:srgbClr val="002060"/>
                </a:solidFill>
              </a:rPr>
              <a:t>: </a:t>
            </a:r>
            <a:r>
              <a:rPr lang="en-US" sz="1600" dirty="0" smtClean="0">
                <a:solidFill>
                  <a:srgbClr val="002060"/>
                </a:solidFill>
              </a:rPr>
              <a:t> 	April 5, 2016</a:t>
            </a:r>
            <a:endParaRPr lang="en-US" sz="1600" dirty="0">
              <a:solidFill>
                <a:srgbClr val="002060"/>
              </a:solidFill>
            </a:endParaRPr>
          </a:p>
        </p:txBody>
      </p:sp>
      <p:sp>
        <p:nvSpPr>
          <p:cNvPr id="32779" name="Rectangle 11"/>
          <p:cNvSpPr>
            <a:spLocks noGrp="1" noChangeArrowheads="1"/>
          </p:cNvSpPr>
          <p:nvPr>
            <p:ph type="ctrTitle"/>
          </p:nvPr>
        </p:nvSpPr>
        <p:spPr>
          <a:xfrm>
            <a:off x="249382" y="312738"/>
            <a:ext cx="5047346" cy="2297940"/>
          </a:xfrm>
        </p:spPr>
        <p:txBody>
          <a:bodyPr/>
          <a:lstStyle/>
          <a:p>
            <a:r>
              <a:rPr lang="en-US" sz="3600" dirty="0"/>
              <a:t>Modeling &amp; </a:t>
            </a:r>
            <a:r>
              <a:rPr lang="en-US" sz="3600" dirty="0" smtClean="0"/>
              <a:t/>
            </a:r>
            <a:br>
              <a:rPr lang="en-US" sz="3600" dirty="0" smtClean="0"/>
            </a:br>
            <a:r>
              <a:rPr lang="en-US" sz="3600" dirty="0" smtClean="0"/>
              <a:t>Tools </a:t>
            </a:r>
            <a:r>
              <a:rPr lang="en-US" sz="3600" dirty="0"/>
              <a:t>Update</a:t>
            </a:r>
          </a:p>
        </p:txBody>
      </p:sp>
    </p:spTree>
    <p:extLst>
      <p:ext uri="{BB962C8B-B14F-4D97-AF65-F5344CB8AC3E}">
        <p14:creationId xmlns:p14="http://schemas.microsoft.com/office/powerpoint/2010/main" val="4018786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AEDT2b Licenses by Country</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10</a:t>
            </a:fld>
            <a:endParaRPr lang="en-US" dirty="0">
              <a:solidFill>
                <a:srgbClr val="FFFFFF">
                  <a:lumMod val="65000"/>
                </a:srgbClr>
              </a:solidFill>
            </a:endParaRPr>
          </a:p>
        </p:txBody>
      </p:sp>
      <p:pic>
        <p:nvPicPr>
          <p:cNvPr id="1026" name="Chart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4907"/>
          <a:stretch/>
        </p:blipFill>
        <p:spPr bwMode="auto">
          <a:xfrm>
            <a:off x="762000" y="726392"/>
            <a:ext cx="7564582" cy="521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41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905000" cy="1295400"/>
          </a:xfrm>
        </p:spPr>
        <p:txBody>
          <a:bodyPr/>
          <a:lstStyle/>
          <a:p>
            <a:pPr algn="ctr"/>
            <a:r>
              <a:rPr lang="en-US" dirty="0" smtClean="0"/>
              <a:t>AEDT</a:t>
            </a:r>
            <a:br>
              <a:rPr lang="en-US" dirty="0" smtClean="0"/>
            </a:br>
            <a:r>
              <a:rPr lang="en-US" dirty="0" smtClean="0"/>
              <a:t>Support </a:t>
            </a:r>
            <a:br>
              <a:rPr lang="en-US" dirty="0" smtClean="0"/>
            </a:br>
            <a:r>
              <a:rPr lang="en-US" dirty="0" smtClean="0"/>
              <a:t>Website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53" t="6939" r="50819" b="30888"/>
          <a:stretch/>
        </p:blipFill>
        <p:spPr bwMode="auto">
          <a:xfrm>
            <a:off x="1898923" y="76200"/>
            <a:ext cx="7168877"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371600"/>
            <a:ext cx="1898923" cy="307777"/>
          </a:xfrm>
          <a:prstGeom prst="rect">
            <a:avLst/>
          </a:prstGeom>
        </p:spPr>
        <p:txBody>
          <a:bodyPr wrap="square">
            <a:spAutoFit/>
          </a:bodyPr>
          <a:lstStyle/>
          <a:p>
            <a:pPr algn="ctr"/>
            <a:r>
              <a:rPr lang="en-US" sz="1400" dirty="0"/>
              <a:t>https://aedt.faa.gov/</a:t>
            </a:r>
          </a:p>
        </p:txBody>
      </p:sp>
      <p:sp>
        <p:nvSpPr>
          <p:cNvPr id="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11</a:t>
            </a:fld>
            <a:endParaRPr lang="en-US" sz="1200" b="1" dirty="0">
              <a:solidFill>
                <a:srgbClr val="FFFFFF"/>
              </a:solidFill>
            </a:endParaRPr>
          </a:p>
        </p:txBody>
      </p:sp>
    </p:spTree>
    <p:extLst>
      <p:ext uri="{BB962C8B-B14F-4D97-AF65-F5344CB8AC3E}">
        <p14:creationId xmlns:p14="http://schemas.microsoft.com/office/powerpoint/2010/main" val="126946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AEDT 2b</a:t>
            </a:r>
            <a:r>
              <a:rPr lang="en-US" dirty="0"/>
              <a:t> </a:t>
            </a:r>
            <a:r>
              <a:rPr lang="en-US" dirty="0" smtClean="0"/>
              <a:t>– Plans for Additional Service Packs</a:t>
            </a:r>
            <a:endParaRPr lang="en-US" dirty="0"/>
          </a:p>
        </p:txBody>
      </p:sp>
      <p:sp>
        <p:nvSpPr>
          <p:cNvPr id="3" name="Content Placeholder 2"/>
          <p:cNvSpPr>
            <a:spLocks noGrp="1"/>
          </p:cNvSpPr>
          <p:nvPr>
            <p:ph idx="1"/>
          </p:nvPr>
        </p:nvSpPr>
        <p:spPr>
          <a:xfrm>
            <a:off x="304800" y="685800"/>
            <a:ext cx="8458200" cy="5105400"/>
          </a:xfrm>
        </p:spPr>
        <p:txBody>
          <a:bodyPr>
            <a:noAutofit/>
          </a:bodyPr>
          <a:lstStyle/>
          <a:p>
            <a:pPr lvl="0">
              <a:spcBef>
                <a:spcPts val="600"/>
              </a:spcBef>
            </a:pPr>
            <a:r>
              <a:rPr lang="en-US" sz="1800" dirty="0" smtClean="0"/>
              <a:t>Four Additional Service Packs will be released by October 2017 </a:t>
            </a:r>
          </a:p>
          <a:p>
            <a:pPr lvl="1">
              <a:spcBef>
                <a:spcPts val="600"/>
              </a:spcBef>
            </a:pPr>
            <a:r>
              <a:rPr lang="en-US" sz="1800" dirty="0" smtClean="0"/>
              <a:t>New service pack release every 12 weeks </a:t>
            </a:r>
          </a:p>
          <a:p>
            <a:pPr lvl="1">
              <a:spcBef>
                <a:spcPts val="600"/>
              </a:spcBef>
            </a:pPr>
            <a:r>
              <a:rPr lang="en-US" sz="1800" dirty="0"/>
              <a:t>N</a:t>
            </a:r>
            <a:r>
              <a:rPr lang="en-US" sz="1800" dirty="0" smtClean="0"/>
              <a:t>ext release in June 2016</a:t>
            </a:r>
          </a:p>
          <a:p>
            <a:pPr>
              <a:spcBef>
                <a:spcPts val="600"/>
              </a:spcBef>
            </a:pPr>
            <a:r>
              <a:rPr lang="en-US" sz="1800" dirty="0" smtClean="0"/>
              <a:t>Continue to address software/usability issues as they surface</a:t>
            </a:r>
          </a:p>
          <a:p>
            <a:pPr>
              <a:spcBef>
                <a:spcPts val="600"/>
              </a:spcBef>
            </a:pPr>
            <a:r>
              <a:rPr lang="en-US" sz="1800" dirty="0" smtClean="0"/>
              <a:t>Working to improve the tool interface and functionality</a:t>
            </a:r>
          </a:p>
          <a:p>
            <a:pPr>
              <a:spcBef>
                <a:spcPts val="600"/>
              </a:spcBef>
            </a:pPr>
            <a:r>
              <a:rPr lang="en-US" sz="1800" dirty="0" smtClean="0"/>
              <a:t>Expanding AEDT features</a:t>
            </a:r>
          </a:p>
          <a:p>
            <a:pPr lvl="1">
              <a:spcBef>
                <a:spcPts val="600"/>
              </a:spcBef>
            </a:pPr>
            <a:r>
              <a:rPr lang="en-US" sz="1800" dirty="0" smtClean="0"/>
              <a:t>Inclusion of Environmental Justice (EJ) capabilities</a:t>
            </a:r>
          </a:p>
          <a:p>
            <a:pPr lvl="1">
              <a:spcBef>
                <a:spcPts val="600"/>
              </a:spcBef>
            </a:pPr>
            <a:r>
              <a:rPr lang="en-US" sz="1800" dirty="0" smtClean="0"/>
              <a:t>Support large scenario generation for VALE reporting</a:t>
            </a:r>
          </a:p>
          <a:p>
            <a:pPr lvl="1">
              <a:spcBef>
                <a:spcPts val="600"/>
              </a:spcBef>
            </a:pPr>
            <a:r>
              <a:rPr lang="en-US" sz="1800" dirty="0" smtClean="0"/>
              <a:t>Support operational screening use cases</a:t>
            </a:r>
          </a:p>
          <a:p>
            <a:pPr lvl="1">
              <a:spcBef>
                <a:spcPts val="600"/>
              </a:spcBef>
            </a:pPr>
            <a:r>
              <a:rPr lang="en-US" sz="1800" dirty="0" smtClean="0"/>
              <a:t>Handling sensor path data</a:t>
            </a:r>
          </a:p>
          <a:p>
            <a:pPr lvl="2">
              <a:spcBef>
                <a:spcPts val="600"/>
              </a:spcBef>
            </a:pPr>
            <a:r>
              <a:rPr lang="en-US" sz="1600" dirty="0" smtClean="0"/>
              <a:t>User defined flexibility on constraints of performance modeling processing</a:t>
            </a:r>
          </a:p>
          <a:p>
            <a:pPr lvl="2">
              <a:spcBef>
                <a:spcPts val="600"/>
              </a:spcBef>
            </a:pPr>
            <a:r>
              <a:rPr lang="en-US" sz="1600" dirty="0" smtClean="0"/>
              <a:t>Error reporting to facilitate troubleshooting of sensor path data failures</a:t>
            </a:r>
          </a:p>
          <a:p>
            <a:pPr lvl="2">
              <a:spcBef>
                <a:spcPts val="600"/>
              </a:spcBef>
            </a:pPr>
            <a:r>
              <a:rPr lang="en-US" sz="1600" dirty="0" smtClean="0"/>
              <a:t>Inclusion of high fidelity weather in aircraft performance modeling computation</a:t>
            </a:r>
          </a:p>
          <a:p>
            <a:pPr lvl="1">
              <a:spcBef>
                <a:spcPts val="600"/>
              </a:spcBef>
            </a:pPr>
            <a:r>
              <a:rPr lang="en-US" sz="1800" dirty="0" smtClean="0"/>
              <a:t>Further support of EPA MOVES model data and processing integration</a:t>
            </a:r>
          </a:p>
          <a:p>
            <a:pPr lvl="1">
              <a:spcBef>
                <a:spcPts val="600"/>
              </a:spcBef>
            </a:pPr>
            <a:r>
              <a:rPr lang="en-US" sz="1800" dirty="0" smtClean="0"/>
              <a:t>Particle Matter mass and number computation implementation</a:t>
            </a:r>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12</a:t>
            </a:fld>
            <a:endParaRPr lang="en-US" sz="1200" b="1" dirty="0">
              <a:solidFill>
                <a:srgbClr val="FFFFFF"/>
              </a:solidFill>
            </a:endParaRPr>
          </a:p>
        </p:txBody>
      </p:sp>
    </p:spTree>
    <p:extLst>
      <p:ext uri="{BB962C8B-B14F-4D97-AF65-F5344CB8AC3E}">
        <p14:creationId xmlns:p14="http://schemas.microsoft.com/office/powerpoint/2010/main" val="3113083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AEDT Aircraft </a:t>
            </a:r>
            <a:r>
              <a:rPr lang="en-US" dirty="0"/>
              <a:t>Performance Module (APM) Workshop</a:t>
            </a:r>
          </a:p>
        </p:txBody>
      </p:sp>
      <p:sp>
        <p:nvSpPr>
          <p:cNvPr id="3" name="Content Placeholder 2"/>
          <p:cNvSpPr>
            <a:spLocks noGrp="1"/>
          </p:cNvSpPr>
          <p:nvPr>
            <p:ph idx="1"/>
          </p:nvPr>
        </p:nvSpPr>
        <p:spPr>
          <a:xfrm>
            <a:off x="228600" y="685800"/>
            <a:ext cx="8763000" cy="2209800"/>
          </a:xfrm>
        </p:spPr>
        <p:txBody>
          <a:bodyPr>
            <a:normAutofit/>
          </a:bodyPr>
          <a:lstStyle/>
          <a:p>
            <a:pPr>
              <a:spcBef>
                <a:spcPts val="1200"/>
              </a:spcBef>
            </a:pPr>
            <a:r>
              <a:rPr lang="en-US" sz="2000" dirty="0" smtClean="0"/>
              <a:t>Washington D.C. - December 7-9 2015</a:t>
            </a:r>
            <a:endParaRPr lang="en-US" sz="2000" dirty="0"/>
          </a:p>
          <a:p>
            <a:pPr>
              <a:spcBef>
                <a:spcPts val="1200"/>
              </a:spcBef>
            </a:pPr>
            <a:r>
              <a:rPr lang="en-US" sz="2000" dirty="0" smtClean="0"/>
              <a:t>55 </a:t>
            </a:r>
            <a:r>
              <a:rPr lang="en-US" sz="2000" dirty="0"/>
              <a:t>experts from industry, academia, and government</a:t>
            </a:r>
          </a:p>
          <a:p>
            <a:pPr lvl="0">
              <a:spcBef>
                <a:spcPts val="1200"/>
              </a:spcBef>
            </a:pPr>
            <a:r>
              <a:rPr lang="en-US" sz="2000" dirty="0" smtClean="0"/>
              <a:t>Focused on aircraft performance </a:t>
            </a:r>
          </a:p>
          <a:p>
            <a:pPr lvl="1">
              <a:spcBef>
                <a:spcPts val="1200"/>
              </a:spcBef>
            </a:pPr>
            <a:r>
              <a:rPr lang="en-US" sz="1800" dirty="0" smtClean="0"/>
              <a:t>APM = </a:t>
            </a:r>
            <a:r>
              <a:rPr lang="en-US" sz="1800" dirty="0"/>
              <a:t>key factor in all environmental modeling </a:t>
            </a:r>
            <a:r>
              <a:rPr lang="en-US" sz="1800" dirty="0" smtClean="0"/>
              <a:t>computations</a:t>
            </a:r>
          </a:p>
          <a:p>
            <a:pPr lvl="1">
              <a:spcBef>
                <a:spcPts val="1200"/>
              </a:spcBef>
            </a:pPr>
            <a:r>
              <a:rPr lang="en-US" sz="1800" dirty="0" smtClean="0"/>
              <a:t>Considered taxi, take-off, climb, cruise, descent, and landing</a:t>
            </a:r>
          </a:p>
          <a:p>
            <a:pPr lvl="1">
              <a:spcBef>
                <a:spcPts val="1200"/>
              </a:spcBef>
            </a:pPr>
            <a:endParaRPr lang="en-US" sz="1800" b="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20502"/>
            <a:ext cx="6526212" cy="31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13</a:t>
            </a:fld>
            <a:endParaRPr lang="en-US" sz="1200" b="1" dirty="0">
              <a:solidFill>
                <a:srgbClr val="FFFFFF"/>
              </a:solidFill>
            </a:endParaRPr>
          </a:p>
        </p:txBody>
      </p:sp>
    </p:spTree>
    <p:extLst>
      <p:ext uri="{BB962C8B-B14F-4D97-AF65-F5344CB8AC3E}">
        <p14:creationId xmlns:p14="http://schemas.microsoft.com/office/powerpoint/2010/main" val="1627255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AEDT APM Workshop Results</a:t>
            </a:r>
            <a:endParaRPr lang="en-US" dirty="0"/>
          </a:p>
        </p:txBody>
      </p:sp>
      <p:sp>
        <p:nvSpPr>
          <p:cNvPr id="3" name="Content Placeholder 2"/>
          <p:cNvSpPr>
            <a:spLocks noGrp="1"/>
          </p:cNvSpPr>
          <p:nvPr>
            <p:ph idx="1"/>
          </p:nvPr>
        </p:nvSpPr>
        <p:spPr>
          <a:xfrm>
            <a:off x="219728" y="685800"/>
            <a:ext cx="8773960" cy="5334000"/>
          </a:xfrm>
        </p:spPr>
        <p:txBody>
          <a:bodyPr>
            <a:normAutofit fontScale="92500" lnSpcReduction="10000"/>
          </a:bodyPr>
          <a:lstStyle/>
          <a:p>
            <a:pPr lvl="0"/>
            <a:r>
              <a:rPr lang="en-US" sz="2400" b="0" dirty="0" smtClean="0"/>
              <a:t>Several key needs identified</a:t>
            </a:r>
          </a:p>
          <a:p>
            <a:pPr lvl="1"/>
            <a:r>
              <a:rPr lang="en-US" sz="2000" dirty="0"/>
              <a:t>Complete high fidelity weather modeling implementation</a:t>
            </a:r>
          </a:p>
          <a:p>
            <a:pPr lvl="1"/>
            <a:r>
              <a:rPr lang="en-US" sz="2000" dirty="0" smtClean="0"/>
              <a:t>Improved </a:t>
            </a:r>
            <a:r>
              <a:rPr lang="en-US" sz="2000" dirty="0"/>
              <a:t>ability to use radar data (partial sensor path, full sensor path), relax constraints on radar data use, and better consider aircraft speed/trajectory</a:t>
            </a:r>
          </a:p>
          <a:p>
            <a:pPr lvl="1"/>
            <a:r>
              <a:rPr lang="en-US" sz="2000" dirty="0" smtClean="0"/>
              <a:t>Improve taxi modeling</a:t>
            </a:r>
          </a:p>
          <a:p>
            <a:pPr lvl="1"/>
            <a:r>
              <a:rPr lang="en-US" sz="2000" dirty="0" smtClean="0"/>
              <a:t>Improve take-off performance by improving modeling assumptions</a:t>
            </a:r>
          </a:p>
          <a:p>
            <a:pPr lvl="2"/>
            <a:r>
              <a:rPr lang="en-US" sz="1800" dirty="0" smtClean="0"/>
              <a:t>Fixed take-off weight, full thrust take-off power, 8-knot headwind, fixed 160 knot fixed drag/lift, fixed rate of climb </a:t>
            </a:r>
          </a:p>
          <a:p>
            <a:pPr lvl="1"/>
            <a:r>
              <a:rPr lang="en-US" sz="2000" dirty="0" smtClean="0"/>
              <a:t>Improve approach modeling and NPD curves</a:t>
            </a:r>
          </a:p>
          <a:p>
            <a:pPr lvl="1"/>
            <a:r>
              <a:rPr lang="en-US" sz="2000" dirty="0" smtClean="0"/>
              <a:t>Extend BADA4 modeling to descent and approach phases of flight</a:t>
            </a:r>
          </a:p>
          <a:p>
            <a:pPr lvl="1"/>
            <a:r>
              <a:rPr lang="en-US" sz="2000" dirty="0" smtClean="0"/>
              <a:t>Improve modeling of supersonic aircraft and helicopters</a:t>
            </a:r>
          </a:p>
          <a:p>
            <a:pPr lvl="1"/>
            <a:r>
              <a:rPr lang="en-US" sz="2000" dirty="0" smtClean="0"/>
              <a:t>Update noise propagation modeling and implement supplemental metrics</a:t>
            </a:r>
          </a:p>
          <a:p>
            <a:pPr lvl="1"/>
            <a:endParaRPr lang="en-US" sz="1100" dirty="0" smtClean="0"/>
          </a:p>
          <a:p>
            <a:r>
              <a:rPr lang="en-US" sz="2400" b="0" dirty="0" smtClean="0"/>
              <a:t>Next Steps:</a:t>
            </a:r>
          </a:p>
          <a:p>
            <a:pPr lvl="1"/>
            <a:r>
              <a:rPr lang="en-US" sz="2000" b="0" dirty="0" smtClean="0"/>
              <a:t>Currently </a:t>
            </a:r>
            <a:r>
              <a:rPr lang="en-US" sz="2000" b="0" dirty="0"/>
              <a:t>Prioritizing Development Features </a:t>
            </a:r>
            <a:r>
              <a:rPr lang="en-US" sz="2000" b="0" dirty="0" smtClean="0"/>
              <a:t>for AEDT3</a:t>
            </a:r>
            <a:endParaRPr lang="en-US" sz="2000" b="0" dirty="0"/>
          </a:p>
          <a:p>
            <a:pPr lvl="1"/>
            <a:r>
              <a:rPr lang="en-US" sz="2000" b="0" dirty="0"/>
              <a:t>Full </a:t>
            </a:r>
            <a:r>
              <a:rPr lang="en-US" sz="2000" b="0" dirty="0" smtClean="0"/>
              <a:t>implementation would require </a:t>
            </a:r>
            <a:r>
              <a:rPr lang="en-US" sz="2000" b="0" dirty="0"/>
              <a:t>6+ years of effort at current </a:t>
            </a:r>
            <a:r>
              <a:rPr lang="en-US" sz="2000" b="0" dirty="0" smtClean="0"/>
              <a:t>funding</a:t>
            </a:r>
            <a:endParaRPr lang="en-US" sz="2000" b="0" dirty="0"/>
          </a:p>
          <a:p>
            <a:endParaRPr lang="en-US" b="0" dirty="0" smtClean="0"/>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14</a:t>
            </a:fld>
            <a:endParaRPr lang="en-US" sz="1200" b="1" dirty="0">
              <a:solidFill>
                <a:srgbClr val="FFFFFF"/>
              </a:solidFill>
            </a:endParaRPr>
          </a:p>
        </p:txBody>
      </p:sp>
    </p:spTree>
    <p:extLst>
      <p:ext uri="{BB962C8B-B14F-4D97-AF65-F5344CB8AC3E}">
        <p14:creationId xmlns:p14="http://schemas.microsoft.com/office/powerpoint/2010/main" val="3092539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Intersection of Noise, Operations and AEDT Development</a:t>
            </a:r>
            <a:endParaRPr lang="en-US" sz="2400" dirty="0"/>
          </a:p>
        </p:txBody>
      </p:sp>
      <p:sp>
        <p:nvSpPr>
          <p:cNvPr id="3" name="Content Placeholder 2"/>
          <p:cNvSpPr>
            <a:spLocks noGrp="1"/>
          </p:cNvSpPr>
          <p:nvPr>
            <p:ph idx="1"/>
          </p:nvPr>
        </p:nvSpPr>
        <p:spPr>
          <a:xfrm>
            <a:off x="219728" y="762000"/>
            <a:ext cx="8773960" cy="5030461"/>
          </a:xfrm>
        </p:spPr>
        <p:txBody>
          <a:bodyPr/>
          <a:lstStyle/>
          <a:p>
            <a:pPr marL="0" indent="0">
              <a:buNone/>
            </a:pPr>
            <a:r>
              <a:rPr lang="en-US" sz="2000" b="0" dirty="0"/>
              <a:t>A23: Analytical Approach for Quantifying Noise from Advanced Operational Procedures</a:t>
            </a:r>
          </a:p>
          <a:p>
            <a:pPr marL="342900" lvl="1" indent="-342900">
              <a:buChar char="•"/>
            </a:pPr>
            <a:r>
              <a:rPr lang="en-US" sz="1800" dirty="0"/>
              <a:t>Developing analytical approach to address current noise modeling gaps such that it will be possible to capture changes in community noise due to the use of advanced operational </a:t>
            </a:r>
            <a:r>
              <a:rPr lang="en-US" sz="1800" dirty="0" smtClean="0"/>
              <a:t>procedures</a:t>
            </a:r>
          </a:p>
          <a:p>
            <a:pPr marL="0" indent="0">
              <a:buNone/>
            </a:pPr>
            <a:endParaRPr lang="en-US" sz="2000" b="0" dirty="0" smtClean="0"/>
          </a:p>
          <a:p>
            <a:pPr marL="0" indent="0">
              <a:buNone/>
            </a:pPr>
            <a:r>
              <a:rPr lang="en-US" sz="2000" b="0" dirty="0" smtClean="0"/>
              <a:t>A35</a:t>
            </a:r>
            <a:r>
              <a:rPr lang="en-US" sz="2000" b="0" dirty="0"/>
              <a:t>: Airline Flight Data Examination</a:t>
            </a:r>
          </a:p>
          <a:p>
            <a:pPr marL="342900" lvl="1" indent="-342900">
              <a:buChar char="•"/>
            </a:pPr>
            <a:r>
              <a:rPr lang="en-US" sz="1800" dirty="0"/>
              <a:t>Using airline data to improve flight performance modeling</a:t>
            </a:r>
          </a:p>
          <a:p>
            <a:pPr marL="342900" lvl="1" indent="-342900">
              <a:buChar char="•"/>
            </a:pPr>
            <a:r>
              <a:rPr lang="en-US" sz="1800" dirty="0"/>
              <a:t>Examining key performance related parameters such as takeoff weight and reduced takeoff </a:t>
            </a:r>
            <a:r>
              <a:rPr lang="en-US" sz="1800" dirty="0" smtClean="0"/>
              <a:t>thrust</a:t>
            </a:r>
          </a:p>
          <a:p>
            <a:pPr marL="342900" lvl="1" indent="-342900">
              <a:buChar char="•"/>
            </a:pPr>
            <a:endParaRPr lang="en-US" sz="1800" dirty="0"/>
          </a:p>
          <a:p>
            <a:pPr marL="0" lvl="1" indent="0">
              <a:buNone/>
            </a:pPr>
            <a:r>
              <a:rPr lang="en-US" sz="2000" dirty="0">
                <a:ea typeface="+mn-ea"/>
                <a:cs typeface="+mn-cs"/>
              </a:rPr>
              <a:t>New </a:t>
            </a:r>
            <a:r>
              <a:rPr lang="en-US" sz="2000" dirty="0" smtClean="0">
                <a:ea typeface="+mn-ea"/>
                <a:cs typeface="+mn-cs"/>
              </a:rPr>
              <a:t>ASCENT Projects</a:t>
            </a:r>
            <a:endParaRPr lang="en-US" sz="2000" dirty="0">
              <a:ea typeface="+mn-ea"/>
              <a:cs typeface="+mn-cs"/>
            </a:endParaRPr>
          </a:p>
          <a:p>
            <a:pPr marL="342900" lvl="1" indent="-342900">
              <a:buChar char="•"/>
            </a:pPr>
            <a:r>
              <a:rPr lang="en-US" sz="1800" dirty="0"/>
              <a:t>Surface Analysis to Support AEDT APM development</a:t>
            </a:r>
          </a:p>
          <a:p>
            <a:pPr marL="342900" lvl="1" indent="-342900">
              <a:buChar char="•"/>
            </a:pPr>
            <a:r>
              <a:rPr lang="en-US" sz="1800" dirty="0"/>
              <a:t>Takeoff / Climb Analysis to Support AEDT APM development</a:t>
            </a:r>
          </a:p>
          <a:p>
            <a:pPr marL="342900" lvl="1" indent="-342900">
              <a:buChar char="•"/>
            </a:pPr>
            <a:r>
              <a:rPr lang="en-US" sz="1800" dirty="0" smtClean="0"/>
              <a:t>Noise </a:t>
            </a:r>
            <a:r>
              <a:rPr lang="en-US" sz="1800" dirty="0"/>
              <a:t>Power Distance Re-Evaluation </a:t>
            </a: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15</a:t>
            </a:fld>
            <a:endParaRPr lang="en-US" sz="1200" b="1" dirty="0">
              <a:solidFill>
                <a:srgbClr val="FFFFFF"/>
              </a:solidFill>
            </a:endParaRPr>
          </a:p>
        </p:txBody>
      </p:sp>
    </p:spTree>
    <p:extLst>
      <p:ext uri="{BB962C8B-B14F-4D97-AF65-F5344CB8AC3E}">
        <p14:creationId xmlns:p14="http://schemas.microsoft.com/office/powerpoint/2010/main" val="198156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0"/>
            <a:ext cx="8991600" cy="609600"/>
          </a:xfrm>
        </p:spPr>
        <p:txBody>
          <a:bodyPr/>
          <a:lstStyle/>
          <a:p>
            <a:r>
              <a:rPr lang="en-US" dirty="0" smtClean="0"/>
              <a:t>APMT-Economics and a new FLEET-Builder* tool</a:t>
            </a:r>
            <a:endParaRPr lang="en-US" dirty="0"/>
          </a:p>
        </p:txBody>
      </p:sp>
      <p:sp>
        <p:nvSpPr>
          <p:cNvPr id="34819" name="Content Placeholder 2"/>
          <p:cNvSpPr>
            <a:spLocks noGrp="1"/>
          </p:cNvSpPr>
          <p:nvPr>
            <p:ph idx="1"/>
          </p:nvPr>
        </p:nvSpPr>
        <p:spPr>
          <a:xfrm>
            <a:off x="152400" y="685799"/>
            <a:ext cx="8991600" cy="5334001"/>
          </a:xfrm>
        </p:spPr>
        <p:txBody>
          <a:bodyPr/>
          <a:lstStyle/>
          <a:p>
            <a:pPr marL="0" indent="0">
              <a:buNone/>
            </a:pPr>
            <a:r>
              <a:rPr lang="en-US" sz="2000" b="0" dirty="0" smtClean="0"/>
              <a:t>Challenges:</a:t>
            </a:r>
          </a:p>
          <a:p>
            <a:pPr marL="342900" lvl="1" indent="-230188"/>
            <a:r>
              <a:rPr lang="en-US" sz="1600" dirty="0" smtClean="0"/>
              <a:t>Cumbersome APMT-E structure makes setting-up and modifying analyses </a:t>
            </a:r>
            <a:r>
              <a:rPr lang="en-US" sz="1600" dirty="0"/>
              <a:t>time </a:t>
            </a:r>
            <a:r>
              <a:rPr lang="en-US" sz="1600" dirty="0" smtClean="0"/>
              <a:t>consuming</a:t>
            </a:r>
          </a:p>
          <a:p>
            <a:pPr marL="342900" lvl="1" indent="-230188"/>
            <a:r>
              <a:rPr lang="en-US" sz="1600" dirty="0" smtClean="0"/>
              <a:t>Lack of AEDT to </a:t>
            </a:r>
            <a:r>
              <a:rPr lang="en-US" sz="1600" dirty="0"/>
              <a:t>APMT-E </a:t>
            </a:r>
            <a:r>
              <a:rPr lang="en-US" sz="1600" dirty="0" smtClean="0"/>
              <a:t>data interface</a:t>
            </a:r>
            <a:r>
              <a:rPr lang="en-US" sz="1600" dirty="0"/>
              <a:t> </a:t>
            </a:r>
            <a:r>
              <a:rPr lang="en-US" sz="1600" dirty="0" smtClean="0"/>
              <a:t>introduces opportunities </a:t>
            </a:r>
            <a:r>
              <a:rPr lang="en-US" sz="1600" dirty="0"/>
              <a:t>for </a:t>
            </a:r>
            <a:r>
              <a:rPr lang="en-US" sz="1600" dirty="0" smtClean="0"/>
              <a:t>data alignment errors </a:t>
            </a:r>
          </a:p>
          <a:p>
            <a:pPr marL="342900" lvl="1" indent="-230188"/>
            <a:r>
              <a:rPr lang="en-US" sz="1600" dirty="0" smtClean="0"/>
              <a:t>Cumbersome </a:t>
            </a:r>
            <a:r>
              <a:rPr lang="en-US" sz="1600" dirty="0"/>
              <a:t>APMT-E </a:t>
            </a:r>
            <a:r>
              <a:rPr lang="en-US" sz="1600" dirty="0" smtClean="0"/>
              <a:t>structure has reduced tool use to primarily CAEP analyses</a:t>
            </a:r>
          </a:p>
          <a:p>
            <a:pPr marL="342900" lvl="1" indent="-230188"/>
            <a:r>
              <a:rPr lang="en-US" sz="1600" dirty="0" smtClean="0"/>
              <a:t>Limited interface </a:t>
            </a:r>
            <a:r>
              <a:rPr lang="en-US" sz="1600" dirty="0"/>
              <a:t>to AEDT </a:t>
            </a:r>
            <a:r>
              <a:rPr lang="en-US" sz="1600" dirty="0" smtClean="0"/>
              <a:t>requires additional set-up steps providing opportunities </a:t>
            </a:r>
            <a:r>
              <a:rPr lang="en-US" sz="1600" dirty="0"/>
              <a:t>for errors </a:t>
            </a:r>
            <a:endParaRPr lang="en-US" sz="1600" dirty="0" smtClean="0"/>
          </a:p>
          <a:p>
            <a:pPr marL="342900" lvl="1" indent="-230188"/>
            <a:r>
              <a:rPr lang="en-US" sz="1600" dirty="0"/>
              <a:t>Lack of noise or emissions parameters in APMT-E limits analysis capabilities </a:t>
            </a:r>
            <a:endParaRPr lang="en-US" sz="1600" dirty="0" smtClean="0"/>
          </a:p>
          <a:p>
            <a:pPr marL="0" indent="0">
              <a:buNone/>
            </a:pPr>
            <a:r>
              <a:rPr lang="en-US" sz="2000" b="0" dirty="0" smtClean="0"/>
              <a:t>Options:</a:t>
            </a:r>
            <a:endParaRPr lang="en-US" sz="2000" b="0" dirty="0"/>
          </a:p>
          <a:p>
            <a:pPr marL="342900" lvl="1" indent="-230188"/>
            <a:r>
              <a:rPr lang="en-US" sz="1600" dirty="0" smtClean="0"/>
              <a:t>Potential range of analysis and tool needs were identified</a:t>
            </a:r>
          </a:p>
          <a:p>
            <a:pPr marL="342900" lvl="1" indent="-230188"/>
            <a:r>
              <a:rPr lang="en-US" sz="1600" dirty="0" smtClean="0"/>
              <a:t>Options to fulfill missing capabilities and potential complexity were assessed</a:t>
            </a:r>
          </a:p>
          <a:p>
            <a:pPr marL="342900" lvl="1" indent="-230188"/>
            <a:r>
              <a:rPr lang="en-US" sz="1600" dirty="0" smtClean="0"/>
              <a:t>Some infrequently exercised capabilities will continue to be fulfilled by APMT-E</a:t>
            </a:r>
          </a:p>
          <a:p>
            <a:pPr marL="342900" lvl="1" indent="-230188"/>
            <a:r>
              <a:rPr lang="en-US" sz="1600" dirty="0" smtClean="0"/>
              <a:t>Some needs can be met with other tools (e.g., Purdue FLEET model)</a:t>
            </a:r>
          </a:p>
          <a:p>
            <a:pPr marL="342900" lvl="1" indent="-230188"/>
            <a:r>
              <a:rPr lang="en-US" sz="1600" dirty="0" smtClean="0"/>
              <a:t>Objectives streamlined to fleet evolution and analysis-building</a:t>
            </a:r>
          </a:p>
          <a:p>
            <a:pPr marL="0" lvl="1" indent="0">
              <a:buNone/>
            </a:pPr>
            <a:r>
              <a:rPr lang="en-US" sz="2000" dirty="0" smtClean="0">
                <a:ea typeface="+mn-ea"/>
                <a:cs typeface="+mn-cs"/>
              </a:rPr>
              <a:t>Requirements: </a:t>
            </a:r>
            <a:endParaRPr lang="en-US" sz="2000" dirty="0">
              <a:ea typeface="+mn-ea"/>
              <a:cs typeface="+mn-cs"/>
            </a:endParaRPr>
          </a:p>
          <a:p>
            <a:pPr marL="342900" lvl="1" indent="-230188"/>
            <a:r>
              <a:rPr lang="en-US" sz="1600" dirty="0" smtClean="0"/>
              <a:t>Allocate fully-defined </a:t>
            </a:r>
            <a:r>
              <a:rPr lang="en-US" sz="1600" dirty="0"/>
              <a:t>aircraft </a:t>
            </a:r>
            <a:r>
              <a:rPr lang="en-US" sz="1600" dirty="0" smtClean="0"/>
              <a:t>and project AEDT-compatible </a:t>
            </a:r>
            <a:r>
              <a:rPr lang="en-US" sz="1600" dirty="0"/>
              <a:t>schedule </a:t>
            </a:r>
            <a:r>
              <a:rPr lang="en-US" sz="1600" dirty="0" smtClean="0"/>
              <a:t>and operating costs</a:t>
            </a:r>
          </a:p>
          <a:p>
            <a:pPr marL="342900" lvl="1" indent="-230188"/>
            <a:r>
              <a:rPr lang="en-US" sz="1600" dirty="0" smtClean="0"/>
              <a:t>Allow analyses that alter the relative </a:t>
            </a:r>
            <a:r>
              <a:rPr lang="en-US" sz="1600" dirty="0"/>
              <a:t>importance of aircraft properties in the fleet </a:t>
            </a:r>
            <a:r>
              <a:rPr lang="en-US" sz="1600" dirty="0" smtClean="0"/>
              <a:t>allocation process, vary geographical scope, vary criteria by market,</a:t>
            </a:r>
            <a:r>
              <a:rPr lang="en-US" sz="1600" dirty="0"/>
              <a:t> impact </a:t>
            </a:r>
            <a:r>
              <a:rPr lang="en-US" sz="1600" dirty="0" smtClean="0"/>
              <a:t>environmental performance</a:t>
            </a:r>
          </a:p>
          <a:p>
            <a:pPr marL="342900" lvl="1" indent="-230188"/>
            <a:r>
              <a:rPr lang="en-US" sz="1600" dirty="0" smtClean="0"/>
              <a:t>AEDT-compatible,</a:t>
            </a:r>
            <a:r>
              <a:rPr lang="en-US" sz="1600" dirty="0"/>
              <a:t> </a:t>
            </a:r>
            <a:r>
              <a:rPr lang="en-US" sz="1600" dirty="0" smtClean="0"/>
              <a:t>upload bulk </a:t>
            </a:r>
            <a:r>
              <a:rPr lang="en-US" sz="1600" dirty="0"/>
              <a:t>data </a:t>
            </a:r>
            <a:r>
              <a:rPr lang="en-US" sz="1600" dirty="0" smtClean="0"/>
              <a:t>inputs, fast, modular, document set-up for transparency</a:t>
            </a:r>
            <a:endParaRPr lang="en-US" sz="1600" dirty="0"/>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16</a:t>
            </a:fld>
            <a:endParaRPr lang="en-US" sz="1200" b="1" dirty="0">
              <a:solidFill>
                <a:srgbClr val="FFFFFF"/>
              </a:solidFill>
            </a:endParaRPr>
          </a:p>
        </p:txBody>
      </p:sp>
      <p:sp>
        <p:nvSpPr>
          <p:cNvPr id="2" name="Rectangle 1"/>
          <p:cNvSpPr/>
          <p:nvPr/>
        </p:nvSpPr>
        <p:spPr>
          <a:xfrm>
            <a:off x="68580" y="6501140"/>
            <a:ext cx="5646420" cy="261610"/>
          </a:xfrm>
          <a:prstGeom prst="rect">
            <a:avLst/>
          </a:prstGeom>
        </p:spPr>
        <p:txBody>
          <a:bodyPr wrap="square">
            <a:spAutoFit/>
          </a:bodyPr>
          <a:lstStyle/>
          <a:p>
            <a:r>
              <a:rPr lang="en-US" sz="1100" dirty="0" smtClean="0">
                <a:solidFill>
                  <a:schemeClr val="bg1"/>
                </a:solidFill>
              </a:rPr>
              <a:t>* FLEET-Builder stands for </a:t>
            </a:r>
            <a:r>
              <a:rPr lang="en-US" sz="1100" dirty="0" err="1" smtClean="0">
                <a:solidFill>
                  <a:schemeClr val="bg1"/>
                </a:solidFill>
              </a:rPr>
              <a:t>FLeet</a:t>
            </a:r>
            <a:r>
              <a:rPr lang="en-US" sz="1100" dirty="0" smtClean="0">
                <a:solidFill>
                  <a:schemeClr val="bg1"/>
                </a:solidFill>
              </a:rPr>
              <a:t> </a:t>
            </a:r>
            <a:r>
              <a:rPr lang="en-US" sz="1100" dirty="0">
                <a:solidFill>
                  <a:schemeClr val="bg1"/>
                </a:solidFill>
              </a:rPr>
              <a:t>Evolution, Estimation and </a:t>
            </a:r>
            <a:r>
              <a:rPr lang="en-US" sz="1100" dirty="0" err="1">
                <a:solidFill>
                  <a:schemeClr val="bg1"/>
                </a:solidFill>
              </a:rPr>
              <a:t>evaluaTion</a:t>
            </a:r>
            <a:r>
              <a:rPr lang="en-US" sz="1100" dirty="0">
                <a:solidFill>
                  <a:schemeClr val="bg1"/>
                </a:solidFill>
              </a:rPr>
              <a:t> </a:t>
            </a:r>
            <a:r>
              <a:rPr lang="en-US" sz="1100" dirty="0" smtClean="0">
                <a:solidFill>
                  <a:schemeClr val="bg1"/>
                </a:solidFill>
              </a:rPr>
              <a:t>Builder</a:t>
            </a:r>
            <a:endParaRPr lang="en-US" sz="1100" dirty="0">
              <a:solidFill>
                <a:schemeClr val="bg1"/>
              </a:solidFill>
            </a:endParaRPr>
          </a:p>
        </p:txBody>
      </p:sp>
    </p:spTree>
    <p:extLst>
      <p:ext uri="{BB962C8B-B14F-4D97-AF65-F5344CB8AC3E}">
        <p14:creationId xmlns:p14="http://schemas.microsoft.com/office/powerpoint/2010/main" val="1543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Performance Analysis</a:t>
            </a:r>
            <a:endParaRPr lang="en-US" dirty="0"/>
          </a:p>
        </p:txBody>
      </p:sp>
      <p:sp>
        <p:nvSpPr>
          <p:cNvPr id="3" name="Content Placeholder 2"/>
          <p:cNvSpPr>
            <a:spLocks noGrp="1"/>
          </p:cNvSpPr>
          <p:nvPr>
            <p:ph idx="1"/>
          </p:nvPr>
        </p:nvSpPr>
        <p:spPr>
          <a:xfrm>
            <a:off x="219728" y="685800"/>
            <a:ext cx="6257272" cy="5030461"/>
          </a:xfrm>
        </p:spPr>
        <p:txBody>
          <a:bodyPr/>
          <a:lstStyle/>
          <a:p>
            <a:pPr marL="0" indent="0">
              <a:buNone/>
            </a:pPr>
            <a:r>
              <a:rPr lang="en-US" sz="2000" dirty="0" smtClean="0"/>
              <a:t>PARTNER Project 36 (Georgia Tech)</a:t>
            </a:r>
          </a:p>
          <a:p>
            <a:r>
              <a:rPr lang="en-US" sz="1800" b="0" dirty="0"/>
              <a:t>E</a:t>
            </a:r>
            <a:r>
              <a:rPr lang="en-US" sz="1800" b="0" dirty="0" smtClean="0"/>
              <a:t>nvironmental </a:t>
            </a:r>
            <a:r>
              <a:rPr lang="en-US" sz="1800" b="0" dirty="0"/>
              <a:t>Design Space (EDS) </a:t>
            </a:r>
            <a:r>
              <a:rPr lang="en-US" sz="1800" b="0" dirty="0" smtClean="0"/>
              <a:t>used to provide independent assessment </a:t>
            </a:r>
            <a:r>
              <a:rPr lang="en-US" sz="1800" b="0" dirty="0"/>
              <a:t>of technologies </a:t>
            </a:r>
            <a:r>
              <a:rPr lang="en-US" sz="1800" b="0" dirty="0" smtClean="0"/>
              <a:t>(leverage PARTNER Project 14 and NASA efforts)</a:t>
            </a:r>
          </a:p>
          <a:p>
            <a:r>
              <a:rPr lang="en-US" sz="1800" b="0" dirty="0" smtClean="0"/>
              <a:t>Did not model all GE technologies</a:t>
            </a:r>
          </a:p>
          <a:p>
            <a:pPr lvl="1"/>
            <a:r>
              <a:rPr lang="en-US" sz="1400" dirty="0"/>
              <a:t>O</a:t>
            </a:r>
            <a:r>
              <a:rPr lang="en-US" sz="1400" b="0" dirty="0" smtClean="0"/>
              <a:t>pen </a:t>
            </a:r>
            <a:r>
              <a:rPr lang="en-US" sz="1400" b="0" dirty="0"/>
              <a:t>rotor </a:t>
            </a:r>
            <a:r>
              <a:rPr lang="en-US" sz="1400" b="0" dirty="0" smtClean="0"/>
              <a:t>engine</a:t>
            </a:r>
          </a:p>
          <a:p>
            <a:pPr lvl="1"/>
            <a:r>
              <a:rPr lang="en-US" sz="1400" dirty="0"/>
              <a:t>E</a:t>
            </a:r>
            <a:r>
              <a:rPr lang="en-US" sz="1400" b="0" dirty="0" smtClean="0"/>
              <a:t>ngine </a:t>
            </a:r>
            <a:r>
              <a:rPr lang="en-US" sz="1400" b="0" dirty="0"/>
              <a:t>control/flight management system integration </a:t>
            </a:r>
            <a:endParaRPr lang="en-US" sz="1400" b="0" dirty="0" smtClean="0"/>
          </a:p>
          <a:p>
            <a:pPr lvl="1"/>
            <a:r>
              <a:rPr lang="en-US" sz="1400" dirty="0"/>
              <a:t>F</a:t>
            </a:r>
            <a:r>
              <a:rPr lang="en-US" sz="1400" b="0" dirty="0" smtClean="0"/>
              <a:t>light </a:t>
            </a:r>
            <a:r>
              <a:rPr lang="en-US" sz="1400" b="0" dirty="0"/>
              <a:t>management system/air </a:t>
            </a:r>
            <a:r>
              <a:rPr lang="en-US" sz="1400" b="0" dirty="0" smtClean="0"/>
              <a:t>traffic management integration</a:t>
            </a:r>
          </a:p>
          <a:p>
            <a:r>
              <a:rPr lang="en-US" sz="1800" b="0" dirty="0" smtClean="0"/>
              <a:t>2</a:t>
            </a:r>
            <a:r>
              <a:rPr lang="en-US" sz="1800" b="0" dirty="0"/>
              <a:t>% reduction in fleet fuel burn from 2025 through </a:t>
            </a:r>
            <a:r>
              <a:rPr lang="en-US" sz="1800" b="0" dirty="0" smtClean="0"/>
              <a:t>2050</a:t>
            </a: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17</a:t>
            </a:fld>
            <a:endParaRPr lang="en-US" sz="1200" b="1" dirty="0">
              <a:solidFill>
                <a:srgbClr val="FFFFFF"/>
              </a:solidFill>
            </a:endParaRPr>
          </a:p>
        </p:txBody>
      </p:sp>
      <p:sp>
        <p:nvSpPr>
          <p:cNvPr id="7" name="Rectangle 6"/>
          <p:cNvSpPr/>
          <p:nvPr/>
        </p:nvSpPr>
        <p:spPr bwMode="auto">
          <a:xfrm>
            <a:off x="5029200" y="685800"/>
            <a:ext cx="3581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431" t="16031" r="9764" b="16750"/>
          <a:stretch/>
        </p:blipFill>
        <p:spPr bwMode="auto">
          <a:xfrm>
            <a:off x="4309533" y="3369733"/>
            <a:ext cx="4758267" cy="257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28598"/>
            <a:ext cx="2362200" cy="3054799"/>
          </a:xfrm>
          <a:prstGeom prst="rect">
            <a:avLst/>
          </a:prstGeom>
          <a:noFill/>
          <a:ln w="9525">
            <a:solidFill>
              <a:schemeClr val="tx1">
                <a:lumMod val="65000"/>
                <a:lumOff val="3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228600" y="3429000"/>
            <a:ext cx="4080933" cy="2172903"/>
          </a:xfrm>
          <a:prstGeom prst="rect">
            <a:avLst/>
          </a:prstGeom>
        </p:spPr>
        <p:txBody>
          <a:bodyPr wrap="square">
            <a:spAutoFit/>
          </a:bodyPr>
          <a:lstStyle/>
          <a:p>
            <a:pPr fontAlgn="base">
              <a:spcBef>
                <a:spcPct val="20000"/>
              </a:spcBef>
              <a:spcAft>
                <a:spcPct val="0"/>
              </a:spcAft>
            </a:pPr>
            <a:r>
              <a:rPr lang="en-US" sz="2000" b="1" dirty="0"/>
              <a:t>Follow-on Efforts</a:t>
            </a:r>
          </a:p>
          <a:p>
            <a:pPr marL="342900" indent="-342900" fontAlgn="base">
              <a:spcBef>
                <a:spcPct val="20000"/>
              </a:spcBef>
              <a:spcAft>
                <a:spcPct val="0"/>
              </a:spcAft>
              <a:buChar char="•"/>
            </a:pPr>
            <a:r>
              <a:rPr lang="en-US" dirty="0" smtClean="0"/>
              <a:t>ASCENT </a:t>
            </a:r>
            <a:r>
              <a:rPr lang="en-US" dirty="0"/>
              <a:t>Project 10 (</a:t>
            </a:r>
            <a:r>
              <a:rPr lang="en-US" dirty="0" err="1" smtClean="0"/>
              <a:t>GaTech</a:t>
            </a:r>
            <a:r>
              <a:rPr lang="en-US" dirty="0" smtClean="0"/>
              <a:t>-Stanford-Purdue</a:t>
            </a:r>
            <a:r>
              <a:rPr lang="en-US" dirty="0"/>
              <a:t>) – evaluating all CLEEN technologies </a:t>
            </a:r>
            <a:r>
              <a:rPr lang="en-US" dirty="0" smtClean="0"/>
              <a:t>for CO</a:t>
            </a:r>
            <a:r>
              <a:rPr lang="en-US" baseline="-25000" dirty="0" smtClean="0"/>
              <a:t>2</a:t>
            </a:r>
            <a:r>
              <a:rPr lang="en-US" dirty="0" smtClean="0"/>
              <a:t>, NO</a:t>
            </a:r>
            <a:r>
              <a:rPr lang="en-US" baseline="-25000" dirty="0" smtClean="0"/>
              <a:t>X</a:t>
            </a:r>
            <a:r>
              <a:rPr lang="en-US" dirty="0" smtClean="0"/>
              <a:t> and noise</a:t>
            </a:r>
            <a:endParaRPr lang="en-US" dirty="0"/>
          </a:p>
          <a:p>
            <a:pPr marL="342900" indent="-342900" fontAlgn="base">
              <a:spcBef>
                <a:spcPct val="20000"/>
              </a:spcBef>
              <a:spcAft>
                <a:spcPct val="0"/>
              </a:spcAft>
              <a:buChar char="•"/>
            </a:pPr>
            <a:r>
              <a:rPr lang="en-US" dirty="0"/>
              <a:t>ASCENT Project 37 (GT) CLEEN II Technology Evaluation </a:t>
            </a:r>
          </a:p>
        </p:txBody>
      </p:sp>
      <p:sp>
        <p:nvSpPr>
          <p:cNvPr id="10" name="TextBox 9"/>
          <p:cNvSpPr txBox="1"/>
          <p:nvPr/>
        </p:nvSpPr>
        <p:spPr bwMode="auto">
          <a:xfrm>
            <a:off x="5128039" y="3562290"/>
            <a:ext cx="1806161" cy="400110"/>
          </a:xfrm>
          <a:prstGeom prst="rect">
            <a:avLst/>
          </a:prstGeom>
          <a:noFill/>
          <a:ln w="9525" cap="flat" cmpd="sng" algn="ctr">
            <a:noFill/>
            <a:prstDash val="solid"/>
            <a:round/>
            <a:headEnd type="none" w="med" len="med"/>
            <a:tailEnd type="triangle" w="med" len="med"/>
          </a:ln>
          <a:effectLst/>
          <a:extLst/>
        </p:spPr>
        <p:txBody>
          <a:bodyPr wrap="square" rtlCol="0">
            <a:spAutoFit/>
          </a:bodyPr>
          <a:lstStyle/>
          <a:p>
            <a:pPr>
              <a:buFontTx/>
              <a:buNone/>
            </a:pPr>
            <a:r>
              <a:rPr lang="en-US" sz="1000" b="1" dirty="0" smtClean="0">
                <a:solidFill>
                  <a:srgbClr val="C00000"/>
                </a:solidFill>
              </a:rPr>
              <a:t>22 billion gallons of </a:t>
            </a:r>
          </a:p>
          <a:p>
            <a:pPr>
              <a:buFontTx/>
              <a:buNone/>
            </a:pPr>
            <a:r>
              <a:rPr lang="en-US" sz="1000" b="1" dirty="0" smtClean="0">
                <a:solidFill>
                  <a:srgbClr val="C00000"/>
                </a:solidFill>
              </a:rPr>
              <a:t>cumulative jet fuel saved </a:t>
            </a:r>
            <a:endParaRPr lang="en-US" sz="1000" b="1" dirty="0">
              <a:solidFill>
                <a:srgbClr val="C00000"/>
              </a:solidFill>
            </a:endParaRPr>
          </a:p>
        </p:txBody>
      </p:sp>
      <p:sp>
        <p:nvSpPr>
          <p:cNvPr id="14" name="Rectangle 13"/>
          <p:cNvSpPr/>
          <p:nvPr/>
        </p:nvSpPr>
        <p:spPr>
          <a:xfrm>
            <a:off x="76200" y="6350913"/>
            <a:ext cx="5486400" cy="430887"/>
          </a:xfrm>
          <a:prstGeom prst="rect">
            <a:avLst/>
          </a:prstGeom>
        </p:spPr>
        <p:txBody>
          <a:bodyPr wrap="square">
            <a:spAutoFit/>
          </a:bodyPr>
          <a:lstStyle/>
          <a:p>
            <a:r>
              <a:rPr lang="en-US" sz="1100" dirty="0" smtClean="0">
                <a:solidFill>
                  <a:schemeClr val="bg1"/>
                </a:solidFill>
              </a:rPr>
              <a:t>PARTNER project 36 report can be downloaded at</a:t>
            </a:r>
            <a:r>
              <a:rPr lang="en-US" sz="1100" dirty="0">
                <a:solidFill>
                  <a:schemeClr val="bg1"/>
                </a:solidFill>
              </a:rPr>
              <a:t>: http://partner.mit.edu/sites/partner.mit.edu/files/PARTNER-Project-36-final-report.pdf</a:t>
            </a:r>
          </a:p>
        </p:txBody>
      </p:sp>
    </p:spTree>
    <p:extLst>
      <p:ext uri="{BB962C8B-B14F-4D97-AF65-F5344CB8AC3E}">
        <p14:creationId xmlns:p14="http://schemas.microsoft.com/office/powerpoint/2010/main" val="75946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Analysis/Tools R&amp;D Direction</a:t>
            </a:r>
            <a:endParaRPr lang="en-US" dirty="0"/>
          </a:p>
        </p:txBody>
      </p:sp>
      <p:sp>
        <p:nvSpPr>
          <p:cNvPr id="3" name="Content Placeholder 2"/>
          <p:cNvSpPr>
            <a:spLocks noGrp="1"/>
          </p:cNvSpPr>
          <p:nvPr>
            <p:ph idx="1"/>
          </p:nvPr>
        </p:nvSpPr>
        <p:spPr/>
        <p:txBody>
          <a:bodyPr/>
          <a:lstStyle/>
          <a:p>
            <a:r>
              <a:rPr lang="en-US" sz="2400" b="0" dirty="0" smtClean="0"/>
              <a:t>Developed roadmap </a:t>
            </a:r>
            <a:r>
              <a:rPr lang="en-US" sz="2400" b="0" dirty="0"/>
              <a:t>to direct tool development </a:t>
            </a:r>
            <a:r>
              <a:rPr lang="en-US" sz="2400" b="0" dirty="0" smtClean="0"/>
              <a:t>and coordinate analyses</a:t>
            </a:r>
          </a:p>
          <a:p>
            <a:r>
              <a:rPr lang="en-US" sz="2400" b="0" dirty="0" smtClean="0"/>
              <a:t>Tool development and analyses support both AEE and other FAA lines of business</a:t>
            </a:r>
            <a:endParaRPr lang="en-US" sz="2400" b="0" dirty="0"/>
          </a:p>
          <a:p>
            <a:r>
              <a:rPr lang="en-US" sz="2400" b="0" dirty="0"/>
              <a:t>Continuing to develop in-house analytical capabilities </a:t>
            </a:r>
          </a:p>
          <a:p>
            <a:r>
              <a:rPr lang="en-US" sz="2400" b="0" dirty="0" smtClean="0"/>
              <a:t>Conducted workshop that has laid foundation for future AEDT development - focus on aircraft performance modeling</a:t>
            </a:r>
          </a:p>
          <a:p>
            <a:r>
              <a:rPr lang="en-US" sz="2400" b="0" dirty="0" smtClean="0"/>
              <a:t>Starting work to develop FLEET </a:t>
            </a:r>
            <a:r>
              <a:rPr lang="en-US" sz="2400" b="0" dirty="0"/>
              <a:t>B</a:t>
            </a:r>
            <a:r>
              <a:rPr lang="en-US" sz="2400" b="0" dirty="0" smtClean="0"/>
              <a:t>uilder tool</a:t>
            </a:r>
          </a:p>
          <a:p>
            <a:r>
              <a:rPr lang="en-US" sz="2400" b="0" dirty="0" smtClean="0"/>
              <a:t>Continuing efforts on aircraft performance analysis</a:t>
            </a:r>
          </a:p>
          <a:p>
            <a:endParaRPr lang="en-US" sz="2400" b="0" dirty="0" smtClean="0"/>
          </a:p>
          <a:p>
            <a:endParaRPr lang="en-US" sz="2400" b="0" dirty="0" smtClean="0"/>
          </a:p>
          <a:p>
            <a:endParaRPr lang="en-US" sz="2400" dirty="0"/>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18</a:t>
            </a:fld>
            <a:endParaRPr lang="en-US" sz="1200" b="1" dirty="0">
              <a:solidFill>
                <a:srgbClr val="FFFFFF"/>
              </a:solidFill>
            </a:endParaRPr>
          </a:p>
        </p:txBody>
      </p:sp>
    </p:spTree>
    <p:extLst>
      <p:ext uri="{BB962C8B-B14F-4D97-AF65-F5344CB8AC3E}">
        <p14:creationId xmlns:p14="http://schemas.microsoft.com/office/powerpoint/2010/main" val="11682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r>
              <a:rPr lang="en-US" dirty="0" smtClean="0"/>
              <a:t>ASCENT Project 10 Update</a:t>
            </a:r>
          </a:p>
          <a:p>
            <a:r>
              <a:rPr lang="en-US" dirty="0" smtClean="0"/>
              <a:t>AEDT Development Details</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19</a:t>
            </a:fld>
            <a:endParaRPr lang="en-US" dirty="0">
              <a:solidFill>
                <a:srgbClr val="FFFFFF">
                  <a:lumMod val="65000"/>
                </a:srgbClr>
              </a:solidFill>
            </a:endParaRPr>
          </a:p>
        </p:txBody>
      </p:sp>
    </p:spTree>
    <p:extLst>
      <p:ext uri="{BB962C8B-B14F-4D97-AF65-F5344CB8AC3E}">
        <p14:creationId xmlns:p14="http://schemas.microsoft.com/office/powerpoint/2010/main" val="393826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0" dirty="0" smtClean="0"/>
              <a:t>Overview of tools and analysis</a:t>
            </a:r>
          </a:p>
          <a:p>
            <a:r>
              <a:rPr lang="en-US" b="0" dirty="0" smtClean="0"/>
              <a:t>Tools and analysis roadmap</a:t>
            </a:r>
          </a:p>
          <a:p>
            <a:r>
              <a:rPr lang="en-US" b="0" dirty="0" smtClean="0"/>
              <a:t>Updates on efforts to develop tool suite – focusing on AEDT and new FLEET-Builder tool</a:t>
            </a:r>
          </a:p>
          <a:p>
            <a:r>
              <a:rPr lang="en-US" b="0" dirty="0" smtClean="0"/>
              <a:t>Updates on analyses – focusing on aircraft performance assessment</a:t>
            </a:r>
          </a:p>
          <a:p>
            <a:r>
              <a:rPr lang="en-US" b="0" dirty="0" smtClean="0"/>
              <a:t>Summary</a:t>
            </a: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a:t>
            </a:fld>
            <a:endParaRPr lang="en-US" sz="1200" b="1" dirty="0">
              <a:solidFill>
                <a:srgbClr val="FFFFFF"/>
              </a:solidFill>
            </a:endParaRPr>
          </a:p>
        </p:txBody>
      </p:sp>
    </p:spTree>
    <p:extLst>
      <p:ext uri="{BB962C8B-B14F-4D97-AF65-F5344CB8AC3E}">
        <p14:creationId xmlns:p14="http://schemas.microsoft.com/office/powerpoint/2010/main" val="401944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4463" y="125413"/>
            <a:ext cx="7281862" cy="704850"/>
          </a:xfrm>
        </p:spPr>
        <p:txBody>
          <a:bodyPr/>
          <a:lstStyle/>
          <a:p>
            <a:r>
              <a:rPr lang="en-US" altLang="en-US" sz="2400" dirty="0" smtClean="0">
                <a:latin typeface="Tahoma" pitchFamily="34" charset="0"/>
                <a:ea typeface="ＭＳ Ｐゴシック" pitchFamily="34" charset="-128"/>
              </a:rPr>
              <a:t>ASCENT Project 10: </a:t>
            </a:r>
            <a:br>
              <a:rPr lang="en-US" altLang="en-US" sz="2400" dirty="0" smtClean="0">
                <a:latin typeface="Tahoma" pitchFamily="34" charset="0"/>
                <a:ea typeface="ＭＳ Ｐゴシック" pitchFamily="34" charset="-128"/>
              </a:rPr>
            </a:br>
            <a:r>
              <a:rPr lang="en-US" altLang="en-US" sz="2400" dirty="0" smtClean="0">
                <a:latin typeface="Tahoma" pitchFamily="34" charset="0"/>
                <a:ea typeface="ＭＳ Ｐゴシック" pitchFamily="34" charset="-128"/>
              </a:rPr>
              <a:t>Aircraft Technology Modeling and Assessment</a:t>
            </a:r>
          </a:p>
        </p:txBody>
      </p:sp>
      <p:sp>
        <p:nvSpPr>
          <p:cNvPr id="6" name="Rectangle 9"/>
          <p:cNvSpPr>
            <a:spLocks noGrp="1" noChangeArrowheads="1"/>
          </p:cNvSpPr>
          <p:nvPr>
            <p:ph idx="1"/>
          </p:nvPr>
        </p:nvSpPr>
        <p:spPr>
          <a:xfrm>
            <a:off x="201706" y="914400"/>
            <a:ext cx="8774113" cy="5181600"/>
          </a:xfrm>
        </p:spPr>
        <p:txBody>
          <a:bodyPr>
            <a:normAutofit fontScale="25000" lnSpcReduction="20000"/>
          </a:bodyPr>
          <a:lstStyle/>
          <a:p>
            <a:pPr marL="0" indent="0">
              <a:buFont typeface="Helvetica CY" charset="0"/>
              <a:buNone/>
              <a:defRPr/>
            </a:pPr>
            <a:r>
              <a:rPr lang="en-US" sz="80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Project Team: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Georgia Tech, Purdue, Stanford</a:t>
            </a:r>
          </a:p>
          <a:p>
            <a:pPr marL="0" indent="0">
              <a:buFont typeface="Helvetica CY" charset="0"/>
              <a:buNone/>
              <a:defRPr/>
            </a:pPr>
            <a:endParaRPr lang="en-US" sz="40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Font typeface="Helvetica CY" charset="0"/>
              <a:buNone/>
              <a:defRPr/>
            </a:pPr>
            <a:r>
              <a:rPr lang="en-US" sz="80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Objective</a:t>
            </a:r>
            <a:r>
              <a:rPr lang="en-US" sz="8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p>
          <a:p>
            <a:pPr>
              <a:buFont typeface="Helvetica CY" charset="0"/>
              <a:buChar char="•"/>
              <a:defRPr/>
            </a:pP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Define scenarios to </a:t>
            </a: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bound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demand </a:t>
            </a: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for future aviation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activity</a:t>
            </a:r>
          </a:p>
          <a:p>
            <a:pPr>
              <a:buFont typeface="Helvetica CY" charset="0"/>
              <a:buChar char="•"/>
              <a:defRPr/>
            </a:pP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Assess effects </a:t>
            </a: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of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fleet </a:t>
            </a: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composition and aircraft technology on fuel burn, emissions, and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noise</a:t>
            </a:r>
            <a:endPar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buFont typeface="Helvetica CY" charset="0"/>
              <a:buChar char="•"/>
              <a:defRPr/>
            </a:pP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Evaluate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this set of future </a:t>
            </a:r>
            <a:r>
              <a:rPr lang="en-US" sz="8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scenarios, </a:t>
            </a:r>
            <a:r>
              <a:rPr lang="en-US" sz="8000" b="0" dirty="0">
                <a:solidFill>
                  <a:schemeClr val="tx1"/>
                </a:solidFill>
                <a:latin typeface="Tahoma" panose="020B0604030504040204" pitchFamily="34" charset="0"/>
                <a:ea typeface="Tahoma" panose="020B0604030504040204" pitchFamily="34" charset="0"/>
                <a:cs typeface="Tahoma" panose="020B0604030504040204" pitchFamily="34" charset="0"/>
              </a:rPr>
              <a:t>out to 2050, showing potential benefits of technology </a:t>
            </a:r>
            <a:r>
              <a:rPr lang="en-US" sz="8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on fuel </a:t>
            </a:r>
            <a:r>
              <a:rPr lang="en-US" sz="8000" b="0" dirty="0">
                <a:solidFill>
                  <a:schemeClr val="tx1"/>
                </a:solidFill>
                <a:latin typeface="Tahoma" panose="020B0604030504040204" pitchFamily="34" charset="0"/>
                <a:ea typeface="Tahoma" panose="020B0604030504040204" pitchFamily="34" charset="0"/>
                <a:cs typeface="Tahoma" panose="020B0604030504040204" pitchFamily="34" charset="0"/>
              </a:rPr>
              <a:t>burn, emissions, and </a:t>
            </a:r>
            <a:r>
              <a:rPr lang="en-US" sz="8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noise</a:t>
            </a:r>
            <a:endParaRPr lang="en-US" sz="72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Font typeface="Helvetica CY" charset="0"/>
              <a:buNone/>
              <a:defRPr/>
            </a:pPr>
            <a:endParaRPr lang="en-US" sz="4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Font typeface="Helvetica CY" charset="0"/>
              <a:buNone/>
              <a:defRPr/>
            </a:pPr>
            <a:r>
              <a:rPr lang="en-US" sz="8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Primary Accomplishments:</a:t>
            </a:r>
          </a:p>
          <a:p>
            <a:pPr>
              <a:buFont typeface="Helvetica CY" charset="0"/>
              <a:buChar char="•"/>
              <a:defRPr/>
            </a:pP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Completed 4</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workshops with government, industry, </a:t>
            </a:r>
            <a:r>
              <a:rPr lang="en-US" sz="8000" b="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academia </a:t>
            </a:r>
            <a:r>
              <a:rPr lang="en-US" sz="8000" b="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experts. </a:t>
            </a:r>
          </a:p>
          <a:p>
            <a:pPr lvl="1">
              <a:buFont typeface="Helvetica CY" charset="0"/>
              <a:buChar char="•"/>
              <a:defRPr/>
            </a:pPr>
            <a:r>
              <a:rPr lang="en-US" sz="7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 workshops focused on future aviation </a:t>
            </a:r>
            <a:r>
              <a:rPr lang="en-US" sz="76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demand</a:t>
            </a:r>
            <a:r>
              <a:rPr lang="en-US" sz="7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and </a:t>
            </a:r>
            <a:r>
              <a:rPr lang="en-US" sz="76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fleet evolution</a:t>
            </a:r>
            <a:r>
              <a:rPr lang="en-US" sz="7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p>
          <a:p>
            <a:pPr lvl="2">
              <a:buFont typeface="Helvetica CY" charset="0"/>
              <a:buChar char="•"/>
              <a:defRPr/>
            </a:pPr>
            <a:r>
              <a:rPr lang="en-US" sz="6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Determined parameters </a:t>
            </a:r>
            <a:r>
              <a:rPr lang="en-US" sz="6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important to define future demand and fleet evolution, potential </a:t>
            </a:r>
            <a:r>
              <a:rPr lang="en-US" sz="68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values for various futures</a:t>
            </a:r>
            <a:endParaRPr lang="en-US" sz="6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lvl="2">
              <a:buFont typeface="Helvetica CY" charset="0"/>
              <a:buChar char="•"/>
              <a:defRPr/>
            </a:pPr>
            <a:r>
              <a:rPr lang="en-US" sz="6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Defined assumptions on future aircraft life, </a:t>
            </a:r>
            <a:r>
              <a:rPr lang="en-US" sz="6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production rates, technology </a:t>
            </a:r>
            <a:r>
              <a:rPr lang="en-US" sz="6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insertion opportunities (development program duration, timing)</a:t>
            </a:r>
          </a:p>
          <a:p>
            <a:pPr lvl="2">
              <a:buFont typeface="Helvetica CY" charset="0"/>
              <a:buChar char="•"/>
              <a:defRPr/>
            </a:pPr>
            <a:r>
              <a:rPr lang="en-US" sz="6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Proposed high level scenarios for future aviation demand</a:t>
            </a:r>
          </a:p>
          <a:p>
            <a:pPr lvl="1">
              <a:buFont typeface="Helvetica CY" charset="0"/>
              <a:buChar char="•"/>
              <a:defRPr/>
            </a:pPr>
            <a:r>
              <a:rPr lang="en-US" sz="7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2 workshops focused on </a:t>
            </a:r>
            <a:r>
              <a:rPr lang="en-US" sz="76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future</a:t>
            </a:r>
            <a:r>
              <a:rPr lang="en-US" sz="7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sz="7600" b="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technologies. </a:t>
            </a:r>
            <a:r>
              <a:rPr lang="en-US" sz="7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Gathered feedback on:</a:t>
            </a:r>
          </a:p>
          <a:p>
            <a:pPr lvl="2">
              <a:buFont typeface="Helvetica CY" charset="0"/>
              <a:buChar char="•"/>
              <a:defRPr/>
            </a:pPr>
            <a:r>
              <a:rPr lang="en-US" sz="64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3 generations of future airframe, engine and operational technologies – potential benefits, maturity, time to market, and applicability</a:t>
            </a:r>
            <a:endParaRPr lang="en-US" sz="7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20</a:t>
            </a:fld>
            <a:endParaRPr lang="en-US" sz="1200" b="1" dirty="0">
              <a:solidFill>
                <a:srgbClr val="FFFFFF"/>
              </a:solidFill>
            </a:endParaRPr>
          </a:p>
        </p:txBody>
      </p:sp>
    </p:spTree>
    <p:extLst>
      <p:ext uri="{BB962C8B-B14F-4D97-AF65-F5344CB8AC3E}">
        <p14:creationId xmlns:p14="http://schemas.microsoft.com/office/powerpoint/2010/main" val="2254851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4463" y="98519"/>
            <a:ext cx="7281862" cy="704850"/>
          </a:xfrm>
        </p:spPr>
        <p:txBody>
          <a:bodyPr/>
          <a:lstStyle/>
          <a:p>
            <a:r>
              <a:rPr lang="en-US" altLang="en-US" sz="2400" dirty="0" smtClean="0">
                <a:latin typeface="Tahoma" pitchFamily="34" charset="0"/>
                <a:ea typeface="ＭＳ Ｐゴシック" pitchFamily="34" charset="-128"/>
              </a:rPr>
              <a:t>ASCENT Project 10 (Continued)</a:t>
            </a:r>
          </a:p>
        </p:txBody>
      </p:sp>
      <p:sp>
        <p:nvSpPr>
          <p:cNvPr id="6" name="Rectangle 9"/>
          <p:cNvSpPr>
            <a:spLocks noGrp="1" noChangeArrowheads="1"/>
          </p:cNvSpPr>
          <p:nvPr>
            <p:ph idx="1"/>
          </p:nvPr>
        </p:nvSpPr>
        <p:spPr>
          <a:xfrm>
            <a:off x="228600" y="802342"/>
            <a:ext cx="8774113" cy="5029200"/>
          </a:xfrm>
        </p:spPr>
        <p:txBody>
          <a:bodyPr>
            <a:normAutofit fontScale="92500"/>
          </a:bodyPr>
          <a:lstStyle/>
          <a:p>
            <a:pPr marL="57150" indent="0">
              <a:buNone/>
              <a:defRPr/>
            </a:pPr>
            <a:r>
              <a:rPr lang="en-US" sz="2000" dirty="0" smtClean="0"/>
              <a:t>Broad Participation - Organizations represented in workshops:</a:t>
            </a:r>
            <a:r>
              <a:rPr lang="en-US" sz="2000" b="0" dirty="0" smtClean="0"/>
              <a:t> </a:t>
            </a:r>
          </a:p>
          <a:p>
            <a:pPr marL="57150" indent="0">
              <a:buNone/>
              <a:defRPr/>
            </a:pPr>
            <a:r>
              <a:rPr lang="en-US" sz="2000" b="0" dirty="0" smtClean="0"/>
              <a:t>Airports </a:t>
            </a:r>
            <a:r>
              <a:rPr lang="en-US" sz="2000" b="0" dirty="0"/>
              <a:t>Council International – North America, Booz Allen Hamilton, Boeing, Department of Transportation Volpe Center, Embraer, FAA Office of Environment and Energy, FAA Office of Aviation Policy &amp; Plans, Georgia Tech, </a:t>
            </a:r>
            <a:r>
              <a:rPr lang="en-US" sz="2000" b="0" dirty="0" smtClean="0"/>
              <a:t>General Electric, Honeywell</a:t>
            </a:r>
            <a:r>
              <a:rPr lang="en-US" sz="2000" b="0" dirty="0"/>
              <a:t>, Lufthansa, </a:t>
            </a:r>
            <a:r>
              <a:rPr lang="en-US" sz="2000" b="0" dirty="0" err="1"/>
              <a:t>Mitre</a:t>
            </a:r>
            <a:r>
              <a:rPr lang="en-US" sz="2000" b="0" dirty="0"/>
              <a:t>, NASA, Pratt &amp; Whitney, Purdue, Rolls-Royce, Stanford, Textron </a:t>
            </a:r>
            <a:r>
              <a:rPr lang="en-US" sz="2000" b="0" dirty="0" smtClean="0"/>
              <a:t>Aviation, U.S</a:t>
            </a:r>
            <a:r>
              <a:rPr lang="en-US" sz="2000" b="0" dirty="0"/>
              <a:t>. Air </a:t>
            </a:r>
            <a:r>
              <a:rPr lang="en-US" sz="2000" b="0" dirty="0" smtClean="0"/>
              <a:t>Force, Virginia </a:t>
            </a:r>
            <a:r>
              <a:rPr lang="en-US" sz="2000" b="0" dirty="0"/>
              <a:t>Tech. </a:t>
            </a:r>
          </a:p>
          <a:p>
            <a:pPr marL="57150" indent="0">
              <a:buNone/>
              <a:defRPr/>
            </a:pPr>
            <a:endParaRPr lang="en-US" sz="2000" dirty="0"/>
          </a:p>
          <a:p>
            <a:pPr marL="57150" indent="0">
              <a:buNone/>
              <a:defRPr/>
            </a:pPr>
            <a:r>
              <a:rPr lang="en-US" sz="2000" dirty="0" smtClean="0"/>
              <a:t>Next </a:t>
            </a:r>
            <a:r>
              <a:rPr lang="en-US" sz="2000" dirty="0"/>
              <a:t>Steps/Outcomes:</a:t>
            </a:r>
          </a:p>
          <a:p>
            <a:pPr marL="400050">
              <a:defRPr/>
            </a:pPr>
            <a:r>
              <a:rPr lang="en-US" sz="2000" b="0" dirty="0" smtClean="0"/>
              <a:t>Team working final scenario definition now with workshop input. Mapping detailed technology input into fleet-level demand and evolution scenarios.</a:t>
            </a:r>
          </a:p>
          <a:p>
            <a:pPr marL="400050">
              <a:defRPr/>
            </a:pPr>
            <a:r>
              <a:rPr lang="en-US" sz="2000" b="0" dirty="0" smtClean="0"/>
              <a:t>Plan to capture workshop responses and resulting scenario definitions in public domain document, available </a:t>
            </a:r>
            <a:r>
              <a:rPr lang="en-US" sz="2000" b="0" dirty="0"/>
              <a:t>for future analyses to </a:t>
            </a:r>
            <a:r>
              <a:rPr lang="en-US" sz="2000" b="0" dirty="0" smtClean="0"/>
              <a:t>use/reference.</a:t>
            </a:r>
            <a:endParaRPr lang="en-US" sz="2000" b="0" dirty="0"/>
          </a:p>
          <a:p>
            <a:pPr marL="400050">
              <a:defRPr/>
            </a:pPr>
            <a:r>
              <a:rPr lang="en-US" sz="2000" b="0" dirty="0"/>
              <a:t>Analysis </a:t>
            </a:r>
            <a:r>
              <a:rPr lang="en-US" sz="2000" b="0" dirty="0" smtClean="0"/>
              <a:t>of scenarios will </a:t>
            </a:r>
            <a:r>
              <a:rPr lang="en-US" sz="2000" b="0" dirty="0"/>
              <a:t>take place over the next year, resulting in fleet level fuel burn, emissions, and noise for a range of </a:t>
            </a:r>
            <a:r>
              <a:rPr lang="en-US" sz="2000" b="0" dirty="0" smtClean="0"/>
              <a:t>scenarios</a:t>
            </a:r>
            <a:r>
              <a:rPr lang="en-US" sz="2000" b="0" dirty="0"/>
              <a:t> </a:t>
            </a:r>
            <a:r>
              <a:rPr lang="en-US" sz="2000" b="0" dirty="0" smtClean="0"/>
              <a:t>– bounding possible futures and impacts of technology. </a:t>
            </a:r>
            <a:endParaRPr lang="en-US" sz="2000" b="0" dirty="0"/>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21</a:t>
            </a:fld>
            <a:endParaRPr lang="en-US" sz="1200" b="1" dirty="0">
              <a:solidFill>
                <a:srgbClr val="FFFFFF"/>
              </a:solidFill>
            </a:endParaRPr>
          </a:p>
        </p:txBody>
      </p:sp>
    </p:spTree>
    <p:extLst>
      <p:ext uri="{BB962C8B-B14F-4D97-AF65-F5344CB8AC3E}">
        <p14:creationId xmlns:p14="http://schemas.microsoft.com/office/powerpoint/2010/main" val="167976305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AEDT Development – FY16 Effort</a:t>
            </a:r>
            <a:endParaRPr lang="en-US" dirty="0"/>
          </a:p>
        </p:txBody>
      </p:sp>
      <p:sp>
        <p:nvSpPr>
          <p:cNvPr id="3" name="Content Placeholder 2"/>
          <p:cNvSpPr>
            <a:spLocks noGrp="1"/>
          </p:cNvSpPr>
          <p:nvPr>
            <p:ph idx="1"/>
          </p:nvPr>
        </p:nvSpPr>
        <p:spPr>
          <a:xfrm>
            <a:off x="304800" y="762000"/>
            <a:ext cx="8686800" cy="1066800"/>
          </a:xfrm>
        </p:spPr>
        <p:txBody>
          <a:bodyPr>
            <a:noAutofit/>
          </a:bodyPr>
          <a:lstStyle/>
          <a:p>
            <a:pPr>
              <a:spcBef>
                <a:spcPts val="600"/>
              </a:spcBef>
            </a:pPr>
            <a:r>
              <a:rPr lang="en-US" sz="1800" b="0" dirty="0" smtClean="0"/>
              <a:t>Currently Prioritizing Development Features for Upcoming Cycles – AEDT3</a:t>
            </a:r>
          </a:p>
          <a:p>
            <a:pPr>
              <a:spcBef>
                <a:spcPts val="600"/>
              </a:spcBef>
            </a:pPr>
            <a:r>
              <a:rPr lang="en-US" sz="1800" b="0" dirty="0" smtClean="0"/>
              <a:t>Full implementation of the current list of priorities  = </a:t>
            </a:r>
            <a:r>
              <a:rPr lang="en-US" sz="1800" b="0" u="sng" dirty="0" smtClean="0"/>
              <a:t>6+ </a:t>
            </a:r>
            <a:r>
              <a:rPr lang="en-US" sz="1800" b="0" u="sng" dirty="0"/>
              <a:t>years </a:t>
            </a:r>
            <a:r>
              <a:rPr lang="en-US" sz="1800" b="0" u="sng" dirty="0" smtClean="0"/>
              <a:t>of </a:t>
            </a:r>
            <a:r>
              <a:rPr lang="en-US" sz="1800" b="0" u="sng" dirty="0"/>
              <a:t>effort </a:t>
            </a:r>
            <a:r>
              <a:rPr lang="en-US" sz="1800" b="0" u="sng" dirty="0" smtClean="0"/>
              <a:t>at </a:t>
            </a:r>
            <a:r>
              <a:rPr lang="en-US" sz="1800" b="0" u="sng" dirty="0"/>
              <a:t>current funding </a:t>
            </a:r>
            <a:r>
              <a:rPr lang="en-US" sz="1800" b="0" u="sng" dirty="0" smtClean="0"/>
              <a:t>expectations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7490" y="1752600"/>
            <a:ext cx="4997128" cy="2912388"/>
          </a:xfrm>
          <a:prstGeom prst="rect">
            <a:avLst/>
          </a:prstGeom>
        </p:spPr>
      </p:pic>
      <p:sp>
        <p:nvSpPr>
          <p:cNvPr id="5" name="Content Placeholder 2"/>
          <p:cNvSpPr txBox="1">
            <a:spLocks/>
          </p:cNvSpPr>
          <p:nvPr/>
        </p:nvSpPr>
        <p:spPr bwMode="auto">
          <a:xfrm>
            <a:off x="304800" y="1812012"/>
            <a:ext cx="3429000" cy="314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spcBef>
                <a:spcPts val="600"/>
              </a:spcBef>
            </a:pPr>
            <a:r>
              <a:rPr lang="en-US" sz="1800" kern="0" dirty="0" smtClean="0"/>
              <a:t>FY16 effort:</a:t>
            </a:r>
          </a:p>
          <a:p>
            <a:pPr lvl="1">
              <a:spcBef>
                <a:spcPts val="600"/>
              </a:spcBef>
            </a:pPr>
            <a:r>
              <a:rPr lang="en-US" sz="1600" i="1" kern="0" dirty="0" smtClean="0"/>
              <a:t>Bug </a:t>
            </a:r>
            <a:r>
              <a:rPr lang="en-US" sz="1600" i="1" kern="0" dirty="0"/>
              <a:t>fixes and usability improvements</a:t>
            </a:r>
            <a:endParaRPr lang="en-US" sz="1600" i="1" kern="0" dirty="0" smtClean="0"/>
          </a:p>
          <a:p>
            <a:pPr lvl="1">
              <a:spcBef>
                <a:spcPts val="600"/>
              </a:spcBef>
            </a:pPr>
            <a:r>
              <a:rPr lang="en-US" sz="1600" i="1" kern="0" dirty="0" smtClean="0"/>
              <a:t>Black carbon emissions indices for</a:t>
            </a:r>
            <a:r>
              <a:rPr lang="en-US" sz="1400" i="1" kern="0" dirty="0" smtClean="0"/>
              <a:t> </a:t>
            </a:r>
            <a:r>
              <a:rPr lang="en-US" sz="1600" i="1" kern="0" dirty="0" smtClean="0"/>
              <a:t>mass</a:t>
            </a:r>
            <a:r>
              <a:rPr lang="en-US" sz="1400" i="1" kern="0" dirty="0" smtClean="0"/>
              <a:t> </a:t>
            </a:r>
            <a:r>
              <a:rPr lang="en-US" sz="1600" i="1" kern="0" dirty="0" smtClean="0"/>
              <a:t>and number for takeoff, cruise and approach</a:t>
            </a:r>
          </a:p>
          <a:p>
            <a:pPr lvl="1">
              <a:spcBef>
                <a:spcPts val="600"/>
              </a:spcBef>
            </a:pPr>
            <a:r>
              <a:rPr lang="en-US" sz="1600" i="1" kern="0" dirty="0" smtClean="0"/>
              <a:t>High fidelity weather to capture actual wind for computation of cruise speed</a:t>
            </a:r>
          </a:p>
        </p:txBody>
      </p:sp>
      <p:sp>
        <p:nvSpPr>
          <p:cNvPr id="6" name="Content Placeholder 2"/>
          <p:cNvSpPr txBox="1">
            <a:spLocks/>
          </p:cNvSpPr>
          <p:nvPr/>
        </p:nvSpPr>
        <p:spPr bwMode="auto">
          <a:xfrm>
            <a:off x="304800" y="4876800"/>
            <a:ext cx="858981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1">
              <a:spcBef>
                <a:spcPts val="600"/>
              </a:spcBef>
            </a:pPr>
            <a:r>
              <a:rPr lang="en-US" sz="1600" i="1" kern="0" dirty="0" smtClean="0"/>
              <a:t>BADA 4 for performance modeling (subject to acceptability for noise modeling)</a:t>
            </a:r>
          </a:p>
          <a:p>
            <a:pPr lvl="1">
              <a:spcBef>
                <a:spcPts val="600"/>
              </a:spcBef>
            </a:pPr>
            <a:r>
              <a:rPr lang="en-US" sz="1600" i="1" kern="0" dirty="0" smtClean="0"/>
              <a:t>Improved ability to use radar data (partial sensor path, full sensor path), relax constraints on radar data use, and better consider aircraft speed/trajectory</a:t>
            </a:r>
          </a:p>
        </p:txBody>
      </p:sp>
      <p:sp>
        <p:nvSpPr>
          <p:cNvPr id="7"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22</a:t>
            </a:fld>
            <a:endParaRPr lang="en-US" sz="1200" b="1" dirty="0">
              <a:solidFill>
                <a:srgbClr val="FFFFFF"/>
              </a:solidFill>
            </a:endParaRPr>
          </a:p>
        </p:txBody>
      </p:sp>
    </p:spTree>
    <p:extLst>
      <p:ext uri="{BB962C8B-B14F-4D97-AF65-F5344CB8AC3E}">
        <p14:creationId xmlns:p14="http://schemas.microsoft.com/office/powerpoint/2010/main" val="407032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AEDT Development – FY17+ (1 of 2)</a:t>
            </a:r>
          </a:p>
        </p:txBody>
      </p:sp>
      <p:sp>
        <p:nvSpPr>
          <p:cNvPr id="3" name="Content Placeholder 2"/>
          <p:cNvSpPr>
            <a:spLocks noGrp="1"/>
          </p:cNvSpPr>
          <p:nvPr>
            <p:ph idx="1"/>
          </p:nvPr>
        </p:nvSpPr>
        <p:spPr>
          <a:xfrm>
            <a:off x="304799" y="762000"/>
            <a:ext cx="8589817" cy="5181600"/>
          </a:xfrm>
        </p:spPr>
        <p:txBody>
          <a:bodyPr>
            <a:noAutofit/>
          </a:bodyPr>
          <a:lstStyle/>
          <a:p>
            <a:pPr>
              <a:spcBef>
                <a:spcPts val="1200"/>
              </a:spcBef>
            </a:pPr>
            <a:r>
              <a:rPr lang="en-US" sz="2000" dirty="0" smtClean="0"/>
              <a:t>Taxiway</a:t>
            </a:r>
          </a:p>
          <a:p>
            <a:pPr lvl="1">
              <a:spcBef>
                <a:spcPts val="1200"/>
              </a:spcBef>
            </a:pPr>
            <a:r>
              <a:rPr lang="en-US" sz="1600" b="0" dirty="0" smtClean="0"/>
              <a:t>Develop </a:t>
            </a:r>
            <a:r>
              <a:rPr lang="en-US" sz="1600" b="0" dirty="0"/>
              <a:t>a taxiway “drive cycle” that better accounts for idle, acceleration, and ground roll during ground operations (potentially using real or synthetic radar data) and include taxiway noise modeling (based on ACRP 02-27) and improved taxiway emissions modeling (based on ACRP 02-45)</a:t>
            </a:r>
          </a:p>
          <a:p>
            <a:pPr>
              <a:spcBef>
                <a:spcPts val="1200"/>
              </a:spcBef>
            </a:pPr>
            <a:r>
              <a:rPr lang="en-US" sz="2000" dirty="0" smtClean="0"/>
              <a:t>Takeoff Weight Estimation</a:t>
            </a:r>
          </a:p>
          <a:p>
            <a:pPr lvl="1">
              <a:spcBef>
                <a:spcPts val="1200"/>
              </a:spcBef>
            </a:pPr>
            <a:r>
              <a:rPr lang="en-US" sz="1600" b="0" dirty="0" smtClean="0"/>
              <a:t>Improve </a:t>
            </a:r>
            <a:r>
              <a:rPr lang="en-US" sz="1600" b="0" dirty="0"/>
              <a:t>takeoff weight estimation using load factor and improve the estimation of takeoff thrust and departure profiles </a:t>
            </a:r>
            <a:r>
              <a:rPr lang="en-US" sz="1600" b="0" dirty="0" smtClean="0"/>
              <a:t>(</a:t>
            </a:r>
            <a:r>
              <a:rPr lang="en-US" sz="1600" b="0" dirty="0"/>
              <a:t>ASCENT P35, ACRP 02-41, ACRP 02-55, BAH Fuel Efficiency Project)</a:t>
            </a:r>
          </a:p>
          <a:p>
            <a:pPr>
              <a:spcBef>
                <a:spcPts val="1200"/>
              </a:spcBef>
            </a:pPr>
            <a:r>
              <a:rPr lang="en-US" sz="2000" dirty="0" smtClean="0"/>
              <a:t>Approach Modeling</a:t>
            </a:r>
          </a:p>
          <a:p>
            <a:pPr lvl="1">
              <a:spcBef>
                <a:spcPts val="1200"/>
              </a:spcBef>
            </a:pPr>
            <a:r>
              <a:rPr lang="en-US" sz="1600" b="0" dirty="0" smtClean="0"/>
              <a:t>Improve </a:t>
            </a:r>
            <a:r>
              <a:rPr lang="en-US" sz="1600" b="0" dirty="0"/>
              <a:t>approach modeling to include aircraft configuration variations and augment noise-power-distance curves to account for airframe configuration changes (ASCENT P23, ACRP 02-55) </a:t>
            </a:r>
            <a:endParaRPr lang="en-US" sz="1600" b="0" dirty="0" smtClean="0"/>
          </a:p>
          <a:p>
            <a:pPr>
              <a:spcBef>
                <a:spcPts val="1200"/>
              </a:spcBef>
            </a:pPr>
            <a:r>
              <a:rPr lang="en-US" sz="2000" dirty="0"/>
              <a:t>Noise Propagation</a:t>
            </a:r>
          </a:p>
          <a:p>
            <a:pPr lvl="1">
              <a:spcBef>
                <a:spcPts val="1200"/>
              </a:spcBef>
            </a:pPr>
            <a:r>
              <a:rPr lang="en-US" sz="1600" dirty="0"/>
              <a:t>Improve noise propagation modeling use the ray-tracing method and better account for ground surface variation (ACRP 02-52)</a:t>
            </a:r>
          </a:p>
          <a:p>
            <a:pPr lvl="1">
              <a:spcBef>
                <a:spcPts val="1200"/>
              </a:spcBef>
            </a:pPr>
            <a:endParaRPr lang="en-US" sz="1600" b="0" dirty="0"/>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23</a:t>
            </a:fld>
            <a:endParaRPr lang="en-US" sz="1200" b="1" dirty="0">
              <a:solidFill>
                <a:srgbClr val="FFFFFF"/>
              </a:solidFill>
            </a:endParaRPr>
          </a:p>
        </p:txBody>
      </p:sp>
    </p:spTree>
    <p:extLst>
      <p:ext uri="{BB962C8B-B14F-4D97-AF65-F5344CB8AC3E}">
        <p14:creationId xmlns:p14="http://schemas.microsoft.com/office/powerpoint/2010/main" val="2066711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AEDT Development – FY17+ </a:t>
            </a:r>
            <a:r>
              <a:rPr lang="en-US" dirty="0" smtClean="0"/>
              <a:t>(2 </a:t>
            </a:r>
            <a:r>
              <a:rPr lang="en-US" dirty="0"/>
              <a:t>of 2)</a:t>
            </a:r>
          </a:p>
        </p:txBody>
      </p:sp>
      <p:sp>
        <p:nvSpPr>
          <p:cNvPr id="3" name="Content Placeholder 2"/>
          <p:cNvSpPr>
            <a:spLocks noGrp="1"/>
          </p:cNvSpPr>
          <p:nvPr>
            <p:ph idx="1"/>
          </p:nvPr>
        </p:nvSpPr>
        <p:spPr>
          <a:xfrm>
            <a:off x="457200" y="990600"/>
            <a:ext cx="8208816" cy="4038600"/>
          </a:xfrm>
        </p:spPr>
        <p:txBody>
          <a:bodyPr>
            <a:noAutofit/>
          </a:bodyPr>
          <a:lstStyle/>
          <a:p>
            <a:pPr>
              <a:spcBef>
                <a:spcPts val="1200"/>
              </a:spcBef>
            </a:pPr>
            <a:r>
              <a:rPr lang="en-US" sz="2000" dirty="0" smtClean="0"/>
              <a:t>Supersonic </a:t>
            </a:r>
            <a:r>
              <a:rPr lang="en-US" sz="2000" dirty="0"/>
              <a:t>aircraft performance</a:t>
            </a:r>
          </a:p>
          <a:p>
            <a:pPr>
              <a:spcBef>
                <a:spcPts val="1200"/>
              </a:spcBef>
            </a:pPr>
            <a:r>
              <a:rPr lang="en-US" sz="2000" dirty="0"/>
              <a:t>Helicopter modeling improvements</a:t>
            </a:r>
          </a:p>
          <a:p>
            <a:pPr>
              <a:spcBef>
                <a:spcPts val="1200"/>
              </a:spcBef>
            </a:pPr>
            <a:r>
              <a:rPr lang="en-US" sz="2000" dirty="0"/>
              <a:t>Supplemental noise metrics</a:t>
            </a:r>
          </a:p>
          <a:p>
            <a:pPr>
              <a:spcBef>
                <a:spcPts val="1200"/>
              </a:spcBef>
            </a:pPr>
            <a:r>
              <a:rPr lang="en-US" sz="2000" dirty="0" err="1"/>
              <a:t>En</a:t>
            </a:r>
            <a:r>
              <a:rPr lang="en-US" sz="2000" dirty="0"/>
              <a:t>-route noise modeling – model shock cell noise from exhaust for propagation to </a:t>
            </a:r>
            <a:r>
              <a:rPr lang="en-US" sz="2000" dirty="0" smtClean="0"/>
              <a:t>ground, and </a:t>
            </a:r>
            <a:endParaRPr lang="en-US" sz="2000" dirty="0"/>
          </a:p>
          <a:p>
            <a:pPr>
              <a:spcBef>
                <a:spcPts val="1200"/>
              </a:spcBef>
            </a:pPr>
            <a:r>
              <a:rPr lang="en-US" sz="2000" dirty="0"/>
              <a:t>Update databases and increase ability to use new databases (e.g., GIS airport layout</a:t>
            </a:r>
            <a:r>
              <a:rPr lang="en-US" sz="2000" dirty="0" smtClean="0"/>
              <a:t>)</a:t>
            </a:r>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24</a:t>
            </a:fld>
            <a:endParaRPr lang="en-US" sz="1200" b="1" dirty="0">
              <a:solidFill>
                <a:srgbClr val="FFFFFF"/>
              </a:solidFill>
            </a:endParaRPr>
          </a:p>
        </p:txBody>
      </p:sp>
    </p:spTree>
    <p:extLst>
      <p:ext uri="{BB962C8B-B14F-4D97-AF65-F5344CB8AC3E}">
        <p14:creationId xmlns:p14="http://schemas.microsoft.com/office/powerpoint/2010/main" val="88117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and Analysis</a:t>
            </a:r>
            <a:endParaRPr lang="en-US" dirty="0"/>
          </a:p>
        </p:txBody>
      </p:sp>
      <p:sp>
        <p:nvSpPr>
          <p:cNvPr id="5" name="Content Placeholder 4"/>
          <p:cNvSpPr>
            <a:spLocks noGrp="1"/>
          </p:cNvSpPr>
          <p:nvPr>
            <p:ph idx="1"/>
          </p:nvPr>
        </p:nvSpPr>
        <p:spPr>
          <a:xfrm>
            <a:off x="219728" y="684539"/>
            <a:ext cx="8773960" cy="5335261"/>
          </a:xfrm>
        </p:spPr>
        <p:txBody>
          <a:bodyPr/>
          <a:lstStyle/>
          <a:p>
            <a:pPr marL="0" indent="0">
              <a:buNone/>
            </a:pPr>
            <a:r>
              <a:rPr lang="en-US" sz="2400" b="0" dirty="0" smtClean="0"/>
              <a:t>We develop tools for specific purposes:</a:t>
            </a:r>
            <a:endParaRPr lang="en-US" sz="2400" b="0" dirty="0"/>
          </a:p>
          <a:p>
            <a:pPr lvl="0"/>
            <a:r>
              <a:rPr lang="en-US" sz="2400" b="0" dirty="0"/>
              <a:t>CAEP </a:t>
            </a:r>
            <a:r>
              <a:rPr lang="en-US" sz="2400" b="0" dirty="0" smtClean="0"/>
              <a:t>analyses</a:t>
            </a:r>
          </a:p>
          <a:p>
            <a:pPr lvl="1"/>
            <a:r>
              <a:rPr lang="en-US" sz="2000" dirty="0" smtClean="0"/>
              <a:t>Noise</a:t>
            </a:r>
            <a:endParaRPr lang="en-US" sz="2000" dirty="0"/>
          </a:p>
          <a:p>
            <a:pPr lvl="1"/>
            <a:r>
              <a:rPr lang="en-US" sz="2000" dirty="0" smtClean="0"/>
              <a:t>Emissions (NO</a:t>
            </a:r>
            <a:r>
              <a:rPr lang="en-US" sz="2000" baseline="-25000" dirty="0" smtClean="0"/>
              <a:t>X</a:t>
            </a:r>
            <a:r>
              <a:rPr lang="en-US" sz="2000" dirty="0" smtClean="0"/>
              <a:t>, CO</a:t>
            </a:r>
            <a:r>
              <a:rPr lang="en-US" sz="2000" baseline="-25000" dirty="0" smtClean="0"/>
              <a:t>2</a:t>
            </a:r>
            <a:r>
              <a:rPr lang="en-US" sz="2000" dirty="0" smtClean="0"/>
              <a:t>, and Black Carbon)</a:t>
            </a:r>
          </a:p>
          <a:p>
            <a:pPr lvl="1"/>
            <a:r>
              <a:rPr lang="en-US" sz="2000" dirty="0" smtClean="0"/>
              <a:t>Global Market Based Measure</a:t>
            </a:r>
            <a:endParaRPr lang="en-US" sz="2000" b="0" dirty="0" smtClean="0"/>
          </a:p>
          <a:p>
            <a:pPr lvl="0"/>
            <a:r>
              <a:rPr lang="en-US" sz="2400" b="0" dirty="0" smtClean="0"/>
              <a:t>Technology evaluation (e.g., CLEEN Program)</a:t>
            </a:r>
          </a:p>
          <a:p>
            <a:pPr lvl="0"/>
            <a:r>
              <a:rPr lang="en-US" sz="2400" b="0" dirty="0" smtClean="0"/>
              <a:t>NextGen analyses</a:t>
            </a:r>
          </a:p>
          <a:p>
            <a:pPr lvl="1"/>
            <a:r>
              <a:rPr lang="en-US" sz="2000" b="0" dirty="0" smtClean="0"/>
              <a:t>Performance </a:t>
            </a:r>
            <a:r>
              <a:rPr lang="en-US" sz="2000" b="0" dirty="0"/>
              <a:t>reporting </a:t>
            </a:r>
            <a:r>
              <a:rPr lang="en-US" sz="2000" b="0" dirty="0" smtClean="0"/>
              <a:t>(annual basis)</a:t>
            </a:r>
            <a:endParaRPr lang="en-US" sz="2000" dirty="0"/>
          </a:p>
          <a:p>
            <a:pPr lvl="1"/>
            <a:r>
              <a:rPr lang="en-US" sz="2000" b="0" dirty="0" smtClean="0"/>
              <a:t>Future goals </a:t>
            </a:r>
            <a:r>
              <a:rPr lang="en-US" sz="2000" b="0" dirty="0"/>
              <a:t>analysis </a:t>
            </a:r>
            <a:r>
              <a:rPr lang="en-US" sz="2000" b="0" dirty="0" smtClean="0"/>
              <a:t>(out to 2050)</a:t>
            </a:r>
          </a:p>
          <a:p>
            <a:pPr lvl="1"/>
            <a:r>
              <a:rPr lang="en-US" sz="2000" dirty="0"/>
              <a:t>A</a:t>
            </a:r>
            <a:r>
              <a:rPr lang="en-US" sz="2000" b="0" dirty="0" smtClean="0"/>
              <a:t>ssessing </a:t>
            </a:r>
            <a:r>
              <a:rPr lang="en-US" sz="2000" b="0" dirty="0"/>
              <a:t>benefits of </a:t>
            </a:r>
            <a:r>
              <a:rPr lang="en-US" sz="2000" b="0" dirty="0" smtClean="0"/>
              <a:t>NextGen </a:t>
            </a:r>
            <a:endParaRPr lang="en-US" sz="2000" b="0" dirty="0"/>
          </a:p>
          <a:p>
            <a:pPr lvl="0"/>
            <a:r>
              <a:rPr lang="en-US" sz="2400" b="0" dirty="0"/>
              <a:t>Air space and airport design and planning (e.g., NEPA reviews</a:t>
            </a:r>
            <a:r>
              <a:rPr lang="en-US" sz="2400" b="0" dirty="0" smtClean="0"/>
              <a:t>)</a:t>
            </a:r>
            <a:endParaRPr lang="en-US" sz="1200" i="1" dirty="0" smtClean="0"/>
          </a:p>
        </p:txBody>
      </p:sp>
      <p:sp>
        <p:nvSpPr>
          <p:cNvPr id="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3</a:t>
            </a:fld>
            <a:endParaRPr lang="en-US" sz="1200" b="1" dirty="0">
              <a:solidFill>
                <a:srgbClr val="FFFFFF"/>
              </a:solidFill>
            </a:endParaRPr>
          </a:p>
        </p:txBody>
      </p:sp>
      <p:sp>
        <p:nvSpPr>
          <p:cNvPr id="2" name="Rectangle 1"/>
          <p:cNvSpPr/>
          <p:nvPr/>
        </p:nvSpPr>
        <p:spPr>
          <a:xfrm>
            <a:off x="152400" y="6283387"/>
            <a:ext cx="4790094" cy="461665"/>
          </a:xfrm>
          <a:prstGeom prst="rect">
            <a:avLst/>
          </a:prstGeom>
        </p:spPr>
        <p:txBody>
          <a:bodyPr wrap="none">
            <a:spAutoFit/>
          </a:bodyPr>
          <a:lstStyle/>
          <a:p>
            <a:pPr lvl="0">
              <a:tabLst>
                <a:tab pos="1828800" algn="l"/>
              </a:tabLst>
            </a:pPr>
            <a:r>
              <a:rPr lang="en-US" sz="2400" i="1" dirty="0">
                <a:solidFill>
                  <a:schemeClr val="bg1"/>
                </a:solidFill>
              </a:rPr>
              <a:t>Note this is </a:t>
            </a:r>
            <a:r>
              <a:rPr lang="en-US" sz="2400" i="1" u="sng" dirty="0">
                <a:solidFill>
                  <a:schemeClr val="bg1"/>
                </a:solidFill>
              </a:rPr>
              <a:t>not</a:t>
            </a:r>
            <a:r>
              <a:rPr lang="en-US" sz="2400" i="1" dirty="0">
                <a:solidFill>
                  <a:schemeClr val="bg1"/>
                </a:solidFill>
              </a:rPr>
              <a:t> an all-inclusive list</a:t>
            </a:r>
          </a:p>
        </p:txBody>
      </p:sp>
    </p:spTree>
    <p:extLst>
      <p:ext uri="{BB962C8B-B14F-4D97-AF65-F5344CB8AC3E}">
        <p14:creationId xmlns:p14="http://schemas.microsoft.com/office/powerpoint/2010/main" val="49973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Development and Interdependencies</a:t>
            </a:r>
            <a:endParaRPr lang="en-US" dirty="0"/>
          </a:p>
        </p:txBody>
      </p:sp>
      <p:sp>
        <p:nvSpPr>
          <p:cNvPr id="3" name="Content Placeholder 2"/>
          <p:cNvSpPr>
            <a:spLocks noGrp="1"/>
          </p:cNvSpPr>
          <p:nvPr>
            <p:ph idx="1"/>
          </p:nvPr>
        </p:nvSpPr>
        <p:spPr>
          <a:xfrm>
            <a:off x="220663" y="685800"/>
            <a:ext cx="8773960" cy="5030461"/>
          </a:xfrm>
        </p:spPr>
        <p:txBody>
          <a:bodyPr/>
          <a:lstStyle/>
          <a:p>
            <a:pPr marL="0" lvl="0" indent="0" algn="ctr">
              <a:buNone/>
            </a:pPr>
            <a:r>
              <a:rPr lang="en-US" sz="2400" b="0" dirty="0" smtClean="0"/>
              <a:t>Modeling wide range of solutions and their consequences on fuel use, noise and emissions (e.g., basket </a:t>
            </a:r>
            <a:r>
              <a:rPr lang="en-US" sz="2400" b="0" dirty="0"/>
              <a:t>of measures for CO</a:t>
            </a:r>
            <a:r>
              <a:rPr lang="en-US" sz="2400" b="0" baseline="-25000" dirty="0"/>
              <a:t>2</a:t>
            </a:r>
            <a:r>
              <a:rPr lang="en-US" sz="2400" b="0" dirty="0"/>
              <a:t> and a balanced approach for </a:t>
            </a:r>
            <a:r>
              <a:rPr lang="en-US" sz="2400" b="0" dirty="0" smtClean="0"/>
              <a:t>noise)</a:t>
            </a:r>
          </a:p>
          <a:p>
            <a:pPr algn="ctr"/>
            <a:endParaRPr lang="en-US" sz="2400" b="0" dirty="0"/>
          </a:p>
        </p:txBody>
      </p:sp>
      <p:sp>
        <p:nvSpPr>
          <p:cNvPr id="52" name="Line 4"/>
          <p:cNvSpPr>
            <a:spLocks noChangeShapeType="1"/>
          </p:cNvSpPr>
          <p:nvPr/>
        </p:nvSpPr>
        <p:spPr bwMode="auto">
          <a:xfrm>
            <a:off x="7457607" y="2350099"/>
            <a:ext cx="9993" cy="28677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u="none" dirty="0">
              <a:solidFill>
                <a:srgbClr val="000000"/>
              </a:solidFill>
              <a:latin typeface="Arial"/>
            </a:endParaRPr>
          </a:p>
        </p:txBody>
      </p:sp>
      <p:sp>
        <p:nvSpPr>
          <p:cNvPr id="53" name="Text Box 3"/>
          <p:cNvSpPr txBox="1">
            <a:spLocks noChangeArrowheads="1"/>
          </p:cNvSpPr>
          <p:nvPr/>
        </p:nvSpPr>
        <p:spPr bwMode="auto">
          <a:xfrm>
            <a:off x="7574644" y="5184085"/>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eaLnBrk="1" hangingPunct="1">
              <a:spcBef>
                <a:spcPct val="0"/>
              </a:spcBef>
              <a:buFontTx/>
              <a:buNone/>
            </a:pPr>
            <a:r>
              <a:rPr lang="en-GB" sz="1000" b="1" u="none" dirty="0">
                <a:solidFill>
                  <a:srgbClr val="000000"/>
                </a:solidFill>
                <a:ea typeface="ＭＳ Ｐゴシック" pitchFamily="-109" charset="-128"/>
              </a:rPr>
              <a:t>Monetized</a:t>
            </a:r>
          </a:p>
          <a:p>
            <a:pPr algn="ctr" eaLnBrk="1" hangingPunct="1">
              <a:spcBef>
                <a:spcPct val="0"/>
              </a:spcBef>
              <a:buFontTx/>
              <a:buNone/>
            </a:pPr>
            <a:r>
              <a:rPr lang="en-GB" sz="1000" b="1" u="none" dirty="0">
                <a:solidFill>
                  <a:srgbClr val="000000"/>
                </a:solidFill>
                <a:ea typeface="ＭＳ Ｐゴシック" pitchFamily="-109" charset="-128"/>
              </a:rPr>
              <a:t>Impacts</a:t>
            </a:r>
            <a:endParaRPr lang="en-US" sz="1000" b="1" u="none" dirty="0">
              <a:solidFill>
                <a:srgbClr val="000000"/>
              </a:solidFill>
              <a:ea typeface="ＭＳ Ｐゴシック" pitchFamily="-109" charset="-128"/>
            </a:endParaRPr>
          </a:p>
        </p:txBody>
      </p:sp>
      <p:sp>
        <p:nvSpPr>
          <p:cNvPr id="54" name="Text Box 4"/>
          <p:cNvSpPr txBox="1">
            <a:spLocks noChangeArrowheads="1"/>
          </p:cNvSpPr>
          <p:nvPr/>
        </p:nvSpPr>
        <p:spPr bwMode="auto">
          <a:xfrm>
            <a:off x="4602163" y="5132594"/>
            <a:ext cx="1352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pPr>
            <a:r>
              <a:rPr lang="en-GB" sz="1000" b="1" u="none" dirty="0">
                <a:solidFill>
                  <a:srgbClr val="000000"/>
                </a:solidFill>
                <a:ea typeface="ＭＳ Ｐゴシック" pitchFamily="-109" charset="-128"/>
              </a:rPr>
              <a:t>Emissions, </a:t>
            </a:r>
            <a:br>
              <a:rPr lang="en-GB" sz="1000" b="1" u="none" dirty="0">
                <a:solidFill>
                  <a:srgbClr val="000000"/>
                </a:solidFill>
                <a:ea typeface="ＭＳ Ｐゴシック" pitchFamily="-109" charset="-128"/>
              </a:rPr>
            </a:br>
            <a:r>
              <a:rPr lang="en-GB" sz="1000" b="1" u="none" dirty="0">
                <a:solidFill>
                  <a:srgbClr val="000000"/>
                </a:solidFill>
                <a:ea typeface="ＭＳ Ｐゴシック" pitchFamily="-109" charset="-128"/>
              </a:rPr>
              <a:t>Noise, &amp; Fuel Burn </a:t>
            </a:r>
            <a:endParaRPr lang="en-US" sz="1000" b="1" u="none" dirty="0">
              <a:solidFill>
                <a:srgbClr val="000000"/>
              </a:solidFill>
              <a:ea typeface="ＭＳ Ｐゴシック" pitchFamily="-109" charset="-128"/>
            </a:endParaRPr>
          </a:p>
        </p:txBody>
      </p:sp>
      <p:sp>
        <p:nvSpPr>
          <p:cNvPr id="55" name="Text Box 5"/>
          <p:cNvSpPr txBox="1">
            <a:spLocks noChangeArrowheads="1"/>
          </p:cNvSpPr>
          <p:nvPr/>
        </p:nvSpPr>
        <p:spPr bwMode="auto">
          <a:xfrm>
            <a:off x="1564141" y="5132590"/>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eaLnBrk="1" hangingPunct="1">
              <a:spcBef>
                <a:spcPct val="0"/>
              </a:spcBef>
              <a:buFontTx/>
              <a:buNone/>
            </a:pPr>
            <a:r>
              <a:rPr lang="en-GB" sz="1000" b="1" u="none" dirty="0">
                <a:solidFill>
                  <a:srgbClr val="000000"/>
                </a:solidFill>
                <a:ea typeface="ＭＳ Ｐゴシック" pitchFamily="-109" charset="-128"/>
              </a:rPr>
              <a:t>Collected</a:t>
            </a:r>
          </a:p>
          <a:p>
            <a:pPr algn="ctr" eaLnBrk="1" hangingPunct="1">
              <a:spcBef>
                <a:spcPct val="0"/>
              </a:spcBef>
              <a:buFontTx/>
              <a:buNone/>
            </a:pPr>
            <a:r>
              <a:rPr lang="en-GB" sz="1000" b="1" u="none" dirty="0">
                <a:solidFill>
                  <a:srgbClr val="000000"/>
                </a:solidFill>
                <a:ea typeface="ＭＳ Ｐゴシック" pitchFamily="-109" charset="-128"/>
              </a:rPr>
              <a:t>Costs</a:t>
            </a:r>
            <a:endParaRPr lang="en-US" sz="1000" b="1" u="none" dirty="0">
              <a:solidFill>
                <a:srgbClr val="000000"/>
              </a:solidFill>
              <a:ea typeface="ＭＳ Ｐゴシック" pitchFamily="-109" charset="-128"/>
            </a:endParaRPr>
          </a:p>
        </p:txBody>
      </p:sp>
      <p:sp>
        <p:nvSpPr>
          <p:cNvPr id="56" name="Text Box 7"/>
          <p:cNvSpPr txBox="1">
            <a:spLocks noChangeArrowheads="1"/>
          </p:cNvSpPr>
          <p:nvPr/>
        </p:nvSpPr>
        <p:spPr bwMode="auto">
          <a:xfrm>
            <a:off x="5674407" y="3815891"/>
            <a:ext cx="815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eaLnBrk="1" hangingPunct="1">
              <a:spcBef>
                <a:spcPct val="0"/>
              </a:spcBef>
              <a:buFontTx/>
              <a:buNone/>
            </a:pPr>
            <a:r>
              <a:rPr lang="en-GB" sz="1000" b="1" u="none" dirty="0">
                <a:solidFill>
                  <a:srgbClr val="000000"/>
                </a:solidFill>
                <a:ea typeface="ＭＳ Ｐゴシック" pitchFamily="-109" charset="-128"/>
              </a:rPr>
              <a:t>Emissions</a:t>
            </a:r>
          </a:p>
          <a:p>
            <a:pPr algn="ctr" eaLnBrk="1" hangingPunct="1">
              <a:spcBef>
                <a:spcPct val="0"/>
              </a:spcBef>
              <a:buFontTx/>
              <a:buNone/>
            </a:pPr>
            <a:r>
              <a:rPr lang="en-GB" sz="1000" b="1" u="none" dirty="0">
                <a:solidFill>
                  <a:srgbClr val="000000"/>
                </a:solidFill>
                <a:ea typeface="ＭＳ Ｐゴシック" pitchFamily="-109" charset="-128"/>
              </a:rPr>
              <a:t>&amp; Noise</a:t>
            </a:r>
            <a:endParaRPr lang="en-US" sz="1000" b="1" u="none" dirty="0">
              <a:solidFill>
                <a:srgbClr val="000000"/>
              </a:solidFill>
              <a:ea typeface="ＭＳ Ｐゴシック" pitchFamily="-109" charset="-128"/>
            </a:endParaRPr>
          </a:p>
        </p:txBody>
      </p:sp>
      <p:sp>
        <p:nvSpPr>
          <p:cNvPr id="57" name="Line 56"/>
          <p:cNvSpPr>
            <a:spLocks noChangeShapeType="1"/>
          </p:cNvSpPr>
          <p:nvPr/>
        </p:nvSpPr>
        <p:spPr bwMode="auto">
          <a:xfrm flipV="1">
            <a:off x="7543800" y="5142358"/>
            <a:ext cx="227" cy="4445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58" name="Line 5"/>
          <p:cNvSpPr>
            <a:spLocks noChangeShapeType="1"/>
          </p:cNvSpPr>
          <p:nvPr/>
        </p:nvSpPr>
        <p:spPr bwMode="auto">
          <a:xfrm flipH="1">
            <a:off x="330731" y="2209800"/>
            <a:ext cx="315443" cy="2413059"/>
          </a:xfrm>
          <a:custGeom>
            <a:avLst/>
            <a:gdLst>
              <a:gd name="connsiteX0" fmla="*/ 0 w 381000"/>
              <a:gd name="connsiteY0" fmla="*/ 0 h 957943"/>
              <a:gd name="connsiteX1" fmla="*/ 381000 w 381000"/>
              <a:gd name="connsiteY1" fmla="*/ 957943 h 957943"/>
              <a:gd name="connsiteX0" fmla="*/ 0 w 381000"/>
              <a:gd name="connsiteY0" fmla="*/ 0 h 957943"/>
              <a:gd name="connsiteX1" fmla="*/ 337456 w 381000"/>
              <a:gd name="connsiteY1" fmla="*/ 326572 h 957943"/>
              <a:gd name="connsiteX2" fmla="*/ 381000 w 381000"/>
              <a:gd name="connsiteY2" fmla="*/ 957943 h 957943"/>
              <a:gd name="connsiteX0" fmla="*/ 0 w 381000"/>
              <a:gd name="connsiteY0" fmla="*/ 0 h 957943"/>
              <a:gd name="connsiteX1" fmla="*/ 337456 w 381000"/>
              <a:gd name="connsiteY1" fmla="*/ 326572 h 957943"/>
              <a:gd name="connsiteX2" fmla="*/ 381000 w 381000"/>
              <a:gd name="connsiteY2" fmla="*/ 957943 h 957943"/>
              <a:gd name="connsiteX0" fmla="*/ 0 w 381000"/>
              <a:gd name="connsiteY0" fmla="*/ 0 h 957943"/>
              <a:gd name="connsiteX1" fmla="*/ 337456 w 381000"/>
              <a:gd name="connsiteY1" fmla="*/ 326572 h 957943"/>
              <a:gd name="connsiteX2" fmla="*/ 381000 w 381000"/>
              <a:gd name="connsiteY2" fmla="*/ 957943 h 957943"/>
              <a:gd name="connsiteX0" fmla="*/ 0 w 381000"/>
              <a:gd name="connsiteY0" fmla="*/ 0 h 957943"/>
              <a:gd name="connsiteX1" fmla="*/ 337456 w 381000"/>
              <a:gd name="connsiteY1" fmla="*/ 326572 h 957943"/>
              <a:gd name="connsiteX2" fmla="*/ 381000 w 381000"/>
              <a:gd name="connsiteY2" fmla="*/ 957943 h 957943"/>
              <a:gd name="connsiteX0" fmla="*/ 0 w 337456"/>
              <a:gd name="connsiteY0" fmla="*/ 0 h 2373086"/>
              <a:gd name="connsiteX1" fmla="*/ 337456 w 337456"/>
              <a:gd name="connsiteY1" fmla="*/ 326572 h 2373086"/>
              <a:gd name="connsiteX2" fmla="*/ 261257 w 337456"/>
              <a:gd name="connsiteY2" fmla="*/ 2373086 h 2373086"/>
              <a:gd name="connsiteX0" fmla="*/ 0 w 337456"/>
              <a:gd name="connsiteY0" fmla="*/ 0 h 2405743"/>
              <a:gd name="connsiteX1" fmla="*/ 337456 w 337456"/>
              <a:gd name="connsiteY1" fmla="*/ 326572 h 2405743"/>
              <a:gd name="connsiteX2" fmla="*/ 261257 w 337456"/>
              <a:gd name="connsiteY2" fmla="*/ 2405743 h 2405743"/>
              <a:gd name="connsiteX0" fmla="*/ 0 w 338923"/>
              <a:gd name="connsiteY0" fmla="*/ 0 h 2405743"/>
              <a:gd name="connsiteX1" fmla="*/ 337456 w 338923"/>
              <a:gd name="connsiteY1" fmla="*/ 326572 h 2405743"/>
              <a:gd name="connsiteX2" fmla="*/ 261257 w 338923"/>
              <a:gd name="connsiteY2" fmla="*/ 2405743 h 2405743"/>
              <a:gd name="connsiteX0" fmla="*/ 0 w 849660"/>
              <a:gd name="connsiteY0" fmla="*/ 0 h 2405743"/>
              <a:gd name="connsiteX1" fmla="*/ 849085 w 849660"/>
              <a:gd name="connsiteY1" fmla="*/ 272143 h 2405743"/>
              <a:gd name="connsiteX2" fmla="*/ 261257 w 849660"/>
              <a:gd name="connsiteY2" fmla="*/ 2405743 h 2405743"/>
              <a:gd name="connsiteX0" fmla="*/ 0 w 849660"/>
              <a:gd name="connsiteY0" fmla="*/ 0 h 2405743"/>
              <a:gd name="connsiteX1" fmla="*/ 849085 w 849660"/>
              <a:gd name="connsiteY1" fmla="*/ 272143 h 2405743"/>
              <a:gd name="connsiteX2" fmla="*/ 261257 w 849660"/>
              <a:gd name="connsiteY2" fmla="*/ 2405743 h 2405743"/>
              <a:gd name="connsiteX0" fmla="*/ 0 w 849660"/>
              <a:gd name="connsiteY0" fmla="*/ 0 h 2405743"/>
              <a:gd name="connsiteX1" fmla="*/ 849085 w 849660"/>
              <a:gd name="connsiteY1" fmla="*/ 272143 h 2405743"/>
              <a:gd name="connsiteX2" fmla="*/ 261257 w 849660"/>
              <a:gd name="connsiteY2" fmla="*/ 2405743 h 2405743"/>
              <a:gd name="connsiteX0" fmla="*/ 0 w 621275"/>
              <a:gd name="connsiteY0" fmla="*/ 551 h 2406294"/>
              <a:gd name="connsiteX1" fmla="*/ 620485 w 621275"/>
              <a:gd name="connsiteY1" fmla="*/ 551 h 2406294"/>
              <a:gd name="connsiteX2" fmla="*/ 261257 w 621275"/>
              <a:gd name="connsiteY2" fmla="*/ 2406294 h 2406294"/>
              <a:gd name="connsiteX0" fmla="*/ 0 w 791195"/>
              <a:gd name="connsiteY0" fmla="*/ 137744 h 2543487"/>
              <a:gd name="connsiteX1" fmla="*/ 620485 w 791195"/>
              <a:gd name="connsiteY1" fmla="*/ 137744 h 2543487"/>
              <a:gd name="connsiteX2" fmla="*/ 261257 w 791195"/>
              <a:gd name="connsiteY2" fmla="*/ 2543487 h 2543487"/>
              <a:gd name="connsiteX0" fmla="*/ 131445 w 539908"/>
              <a:gd name="connsiteY0" fmla="*/ 0 h 2405743"/>
              <a:gd name="connsiteX1" fmla="*/ 267188 w 539908"/>
              <a:gd name="connsiteY1" fmla="*/ 253388 h 2405743"/>
              <a:gd name="connsiteX2" fmla="*/ 392702 w 539908"/>
              <a:gd name="connsiteY2" fmla="*/ 2405743 h 2405743"/>
              <a:gd name="connsiteX0" fmla="*/ 0 w 272155"/>
              <a:gd name="connsiteY0" fmla="*/ 0 h 2405743"/>
              <a:gd name="connsiteX1" fmla="*/ 135743 w 272155"/>
              <a:gd name="connsiteY1" fmla="*/ 253388 h 2405743"/>
              <a:gd name="connsiteX2" fmla="*/ 261257 w 272155"/>
              <a:gd name="connsiteY2" fmla="*/ 2405743 h 2405743"/>
              <a:gd name="connsiteX0" fmla="*/ 0 w 268374"/>
              <a:gd name="connsiteY0" fmla="*/ 11455 h 2417198"/>
              <a:gd name="connsiteX1" fmla="*/ 135743 w 268374"/>
              <a:gd name="connsiteY1" fmla="*/ 264843 h 2417198"/>
              <a:gd name="connsiteX2" fmla="*/ 261257 w 268374"/>
              <a:gd name="connsiteY2" fmla="*/ 2417198 h 2417198"/>
              <a:gd name="connsiteX0" fmla="*/ 0 w 287061"/>
              <a:gd name="connsiteY0" fmla="*/ 0 h 2405743"/>
              <a:gd name="connsiteX1" fmla="*/ 172319 w 287061"/>
              <a:gd name="connsiteY1" fmla="*/ 341170 h 2405743"/>
              <a:gd name="connsiteX2" fmla="*/ 261257 w 287061"/>
              <a:gd name="connsiteY2" fmla="*/ 2405743 h 2405743"/>
              <a:gd name="connsiteX0" fmla="*/ 0 w 267025"/>
              <a:gd name="connsiteY0" fmla="*/ 0 h 2405743"/>
              <a:gd name="connsiteX1" fmla="*/ 172319 w 267025"/>
              <a:gd name="connsiteY1" fmla="*/ 341170 h 2405743"/>
              <a:gd name="connsiteX2" fmla="*/ 261257 w 267025"/>
              <a:gd name="connsiteY2" fmla="*/ 2405743 h 2405743"/>
              <a:gd name="connsiteX0" fmla="*/ 0 w 267025"/>
              <a:gd name="connsiteY0" fmla="*/ 0 h 2405743"/>
              <a:gd name="connsiteX1" fmla="*/ 172319 w 267025"/>
              <a:gd name="connsiteY1" fmla="*/ 341170 h 2405743"/>
              <a:gd name="connsiteX2" fmla="*/ 261257 w 267025"/>
              <a:gd name="connsiteY2" fmla="*/ 2405743 h 2405743"/>
              <a:gd name="connsiteX0" fmla="*/ 91789 w 358814"/>
              <a:gd name="connsiteY0" fmla="*/ 155122 h 2560865"/>
              <a:gd name="connsiteX1" fmla="*/ 264108 w 358814"/>
              <a:gd name="connsiteY1" fmla="*/ 496292 h 2560865"/>
              <a:gd name="connsiteX2" fmla="*/ 353046 w 358814"/>
              <a:gd name="connsiteY2" fmla="*/ 2560865 h 2560865"/>
              <a:gd name="connsiteX0" fmla="*/ 56457 w 522539"/>
              <a:gd name="connsiteY0" fmla="*/ 144468 h 2630679"/>
              <a:gd name="connsiteX1" fmla="*/ 433601 w 522539"/>
              <a:gd name="connsiteY1" fmla="*/ 566106 h 2630679"/>
              <a:gd name="connsiteX2" fmla="*/ 522539 w 522539"/>
              <a:gd name="connsiteY2" fmla="*/ 2630679 h 2630679"/>
              <a:gd name="connsiteX0" fmla="*/ 0 w 466082"/>
              <a:gd name="connsiteY0" fmla="*/ 0 h 2486211"/>
              <a:gd name="connsiteX1" fmla="*/ 377144 w 466082"/>
              <a:gd name="connsiteY1" fmla="*/ 421638 h 2486211"/>
              <a:gd name="connsiteX2" fmla="*/ 466082 w 466082"/>
              <a:gd name="connsiteY2" fmla="*/ 2486211 h 2486211"/>
              <a:gd name="connsiteX0" fmla="*/ 0 w 253941"/>
              <a:gd name="connsiteY0" fmla="*/ 0 h 2413059"/>
              <a:gd name="connsiteX1" fmla="*/ 165003 w 253941"/>
              <a:gd name="connsiteY1" fmla="*/ 348486 h 2413059"/>
              <a:gd name="connsiteX2" fmla="*/ 253941 w 253941"/>
              <a:gd name="connsiteY2" fmla="*/ 2413059 h 2413059"/>
              <a:gd name="connsiteX0" fmla="*/ 0 w 253941"/>
              <a:gd name="connsiteY0" fmla="*/ 0 h 2413059"/>
              <a:gd name="connsiteX1" fmla="*/ 165003 w 253941"/>
              <a:gd name="connsiteY1" fmla="*/ 348486 h 2413059"/>
              <a:gd name="connsiteX2" fmla="*/ 253941 w 253941"/>
              <a:gd name="connsiteY2" fmla="*/ 2413059 h 2413059"/>
              <a:gd name="connsiteX0" fmla="*/ 0 w 253941"/>
              <a:gd name="connsiteY0" fmla="*/ 0 h 2413059"/>
              <a:gd name="connsiteX1" fmla="*/ 165003 w 253941"/>
              <a:gd name="connsiteY1" fmla="*/ 348486 h 2413059"/>
              <a:gd name="connsiteX2" fmla="*/ 253941 w 253941"/>
              <a:gd name="connsiteY2" fmla="*/ 2413059 h 2413059"/>
              <a:gd name="connsiteX0" fmla="*/ 0 w 253941"/>
              <a:gd name="connsiteY0" fmla="*/ 0 h 2413059"/>
              <a:gd name="connsiteX1" fmla="*/ 165003 w 253941"/>
              <a:gd name="connsiteY1" fmla="*/ 348486 h 2413059"/>
              <a:gd name="connsiteX2" fmla="*/ 253941 w 253941"/>
              <a:gd name="connsiteY2" fmla="*/ 2413059 h 2413059"/>
              <a:gd name="connsiteX0" fmla="*/ 0 w 297833"/>
              <a:gd name="connsiteY0" fmla="*/ 0 h 2413059"/>
              <a:gd name="connsiteX1" fmla="*/ 208895 w 297833"/>
              <a:gd name="connsiteY1" fmla="*/ 348486 h 2413059"/>
              <a:gd name="connsiteX2" fmla="*/ 297833 w 297833"/>
              <a:gd name="connsiteY2" fmla="*/ 2413059 h 2413059"/>
              <a:gd name="connsiteX0" fmla="*/ 0 w 297833"/>
              <a:gd name="connsiteY0" fmla="*/ 0 h 2413059"/>
              <a:gd name="connsiteX1" fmla="*/ 208895 w 297833"/>
              <a:gd name="connsiteY1" fmla="*/ 348486 h 2413059"/>
              <a:gd name="connsiteX2" fmla="*/ 297833 w 297833"/>
              <a:gd name="connsiteY2" fmla="*/ 2413059 h 2413059"/>
              <a:gd name="connsiteX0" fmla="*/ 0 w 297833"/>
              <a:gd name="connsiteY0" fmla="*/ 0 h 2413059"/>
              <a:gd name="connsiteX1" fmla="*/ 208895 w 297833"/>
              <a:gd name="connsiteY1" fmla="*/ 348486 h 2413059"/>
              <a:gd name="connsiteX2" fmla="*/ 297833 w 297833"/>
              <a:gd name="connsiteY2" fmla="*/ 2413059 h 2413059"/>
              <a:gd name="connsiteX0" fmla="*/ 0 w 315443"/>
              <a:gd name="connsiteY0" fmla="*/ 0 h 2413059"/>
              <a:gd name="connsiteX1" fmla="*/ 296678 w 315443"/>
              <a:gd name="connsiteY1" fmla="*/ 597203 h 2413059"/>
              <a:gd name="connsiteX2" fmla="*/ 297833 w 315443"/>
              <a:gd name="connsiteY2" fmla="*/ 2413059 h 2413059"/>
            </a:gdLst>
            <a:ahLst/>
            <a:cxnLst>
              <a:cxn ang="0">
                <a:pos x="connsiteX0" y="connsiteY0"/>
              </a:cxn>
              <a:cxn ang="0">
                <a:pos x="connsiteX1" y="connsiteY1"/>
              </a:cxn>
              <a:cxn ang="0">
                <a:pos x="connsiteX2" y="connsiteY2"/>
              </a:cxn>
            </a:cxnLst>
            <a:rect l="l" t="t" r="r" b="b"/>
            <a:pathLst>
              <a:path w="315443" h="2413059">
                <a:moveTo>
                  <a:pt x="0" y="0"/>
                </a:moveTo>
                <a:cubicBezTo>
                  <a:pt x="109321" y="105112"/>
                  <a:pt x="247039" y="195027"/>
                  <a:pt x="296678" y="597203"/>
                </a:cubicBezTo>
                <a:cubicBezTo>
                  <a:pt x="346317" y="999379"/>
                  <a:pt x="279691" y="2104631"/>
                  <a:pt x="297833" y="2413059"/>
                </a:cubicBezTo>
              </a:path>
            </a:pathLst>
          </a:cu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u="none" dirty="0">
              <a:solidFill>
                <a:srgbClr val="000000"/>
              </a:solidFill>
              <a:latin typeface="Arial"/>
            </a:endParaRPr>
          </a:p>
        </p:txBody>
      </p:sp>
      <p:sp>
        <p:nvSpPr>
          <p:cNvPr id="59" name="Line 57"/>
          <p:cNvSpPr>
            <a:spLocks noChangeShapeType="1"/>
          </p:cNvSpPr>
          <p:nvPr/>
        </p:nvSpPr>
        <p:spPr bwMode="auto">
          <a:xfrm flipH="1">
            <a:off x="4550227" y="2440933"/>
            <a:ext cx="2" cy="20682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u="none" dirty="0">
              <a:solidFill>
                <a:srgbClr val="000000"/>
              </a:solidFill>
              <a:latin typeface="Arial"/>
            </a:endParaRPr>
          </a:p>
        </p:txBody>
      </p:sp>
      <p:sp>
        <p:nvSpPr>
          <p:cNvPr id="60" name="Line 56"/>
          <p:cNvSpPr>
            <a:spLocks noChangeShapeType="1"/>
          </p:cNvSpPr>
          <p:nvPr/>
        </p:nvSpPr>
        <p:spPr bwMode="auto">
          <a:xfrm flipH="1">
            <a:off x="5707063" y="4247958"/>
            <a:ext cx="737280" cy="472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61" name="Line 56"/>
          <p:cNvSpPr>
            <a:spLocks noChangeShapeType="1"/>
          </p:cNvSpPr>
          <p:nvPr/>
        </p:nvSpPr>
        <p:spPr bwMode="auto">
          <a:xfrm flipH="1" flipV="1">
            <a:off x="2917371" y="4872708"/>
            <a:ext cx="542716" cy="409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62" name="Line 56"/>
          <p:cNvSpPr>
            <a:spLocks noChangeShapeType="1"/>
          </p:cNvSpPr>
          <p:nvPr/>
        </p:nvSpPr>
        <p:spPr bwMode="auto">
          <a:xfrm flipV="1">
            <a:off x="4572000" y="5151420"/>
            <a:ext cx="3175" cy="381056"/>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63" name="Line 56"/>
          <p:cNvSpPr>
            <a:spLocks noChangeShapeType="1"/>
          </p:cNvSpPr>
          <p:nvPr/>
        </p:nvSpPr>
        <p:spPr bwMode="auto">
          <a:xfrm flipH="1" flipV="1">
            <a:off x="1587500" y="5094822"/>
            <a:ext cx="1814" cy="492081"/>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64" name="Rectangle 7"/>
          <p:cNvSpPr>
            <a:spLocks noChangeArrowheads="1"/>
          </p:cNvSpPr>
          <p:nvPr/>
        </p:nvSpPr>
        <p:spPr bwMode="auto">
          <a:xfrm>
            <a:off x="6452737" y="2636869"/>
            <a:ext cx="2520950" cy="2492835"/>
          </a:xfrm>
          <a:prstGeom prst="rect">
            <a:avLst/>
          </a:prstGeom>
          <a:solidFill>
            <a:srgbClr val="99CC00">
              <a:alpha val="30196"/>
            </a:srgbClr>
          </a:solidFill>
          <a:ln w="28575">
            <a:solidFill>
              <a:schemeClr val="tx1"/>
            </a:solidFill>
            <a:miter lim="800000"/>
            <a:headEnd/>
            <a:tailEnd/>
          </a:ln>
        </p:spPr>
        <p:txBody>
          <a:bodyPr anchorCtr="1"/>
          <a:lstStyle/>
          <a:p>
            <a:pPr algn="ctr" eaLnBrk="0" hangingPunct="0">
              <a:spcBef>
                <a:spcPct val="0"/>
              </a:spcBef>
              <a:buFontTx/>
              <a:buNone/>
            </a:pPr>
            <a:endParaRPr lang="en-GB" sz="800" b="1" i="1" u="none" dirty="0">
              <a:solidFill>
                <a:srgbClr val="000000"/>
              </a:solidFill>
              <a:latin typeface="Arial"/>
              <a:ea typeface="ＭＳ Ｐゴシック" pitchFamily="-109" charset="-128"/>
            </a:endParaRPr>
          </a:p>
          <a:p>
            <a:pPr algn="ctr" eaLnBrk="0" hangingPunct="0">
              <a:spcBef>
                <a:spcPct val="0"/>
              </a:spcBef>
              <a:buFontTx/>
              <a:buNone/>
            </a:pPr>
            <a:endParaRPr lang="en-US" sz="2000" b="1" i="1" u="none" dirty="0">
              <a:solidFill>
                <a:srgbClr val="000000"/>
              </a:solidFill>
              <a:latin typeface="Arial"/>
              <a:ea typeface="ＭＳ Ｐゴシック" pitchFamily="-109" charset="-128"/>
            </a:endParaRPr>
          </a:p>
        </p:txBody>
      </p:sp>
      <p:sp>
        <p:nvSpPr>
          <p:cNvPr id="65" name="Rectangle 3"/>
          <p:cNvSpPr>
            <a:spLocks noChangeArrowheads="1"/>
          </p:cNvSpPr>
          <p:nvPr/>
        </p:nvSpPr>
        <p:spPr bwMode="auto">
          <a:xfrm>
            <a:off x="3473450" y="2662006"/>
            <a:ext cx="2233613" cy="2478581"/>
          </a:xfrm>
          <a:prstGeom prst="rect">
            <a:avLst/>
          </a:prstGeom>
          <a:solidFill>
            <a:srgbClr val="CCFFCC">
              <a:alpha val="59999"/>
            </a:srgbClr>
          </a:solidFill>
          <a:ln w="28575">
            <a:solidFill>
              <a:schemeClr val="tx1"/>
            </a:solidFill>
            <a:miter lim="800000"/>
            <a:headEnd/>
            <a:tailEnd/>
          </a:ln>
        </p:spPr>
        <p:txBody>
          <a:bodyPr wrap="none" anchorCtr="1"/>
          <a:lstStyle/>
          <a:p>
            <a:pPr eaLnBrk="0" hangingPunct="0">
              <a:spcBef>
                <a:spcPct val="25000"/>
              </a:spcBef>
              <a:buFontTx/>
              <a:buNone/>
            </a:pPr>
            <a:endParaRPr lang="en-GB" sz="400" b="1" i="1" u="none" dirty="0">
              <a:solidFill>
                <a:srgbClr val="000000"/>
              </a:solidFill>
              <a:latin typeface="Arial"/>
              <a:ea typeface="ＭＳ Ｐゴシック" pitchFamily="-109" charset="-128"/>
            </a:endParaRPr>
          </a:p>
          <a:p>
            <a:pPr eaLnBrk="0" hangingPunct="0">
              <a:spcBef>
                <a:spcPct val="25000"/>
              </a:spcBef>
              <a:buFontTx/>
              <a:buNone/>
            </a:pPr>
            <a:endParaRPr lang="en-US" sz="2000" b="1" i="1" u="none" dirty="0">
              <a:solidFill>
                <a:srgbClr val="000000"/>
              </a:solidFill>
              <a:latin typeface="Arial"/>
              <a:ea typeface="ＭＳ Ｐゴシック" pitchFamily="-109" charset="-128"/>
            </a:endParaRPr>
          </a:p>
        </p:txBody>
      </p:sp>
      <p:sp>
        <p:nvSpPr>
          <p:cNvPr id="66" name="Oval 23"/>
          <p:cNvSpPr>
            <a:spLocks noChangeArrowheads="1"/>
          </p:cNvSpPr>
          <p:nvPr/>
        </p:nvSpPr>
        <p:spPr bwMode="auto">
          <a:xfrm>
            <a:off x="422275" y="5526745"/>
            <a:ext cx="8307388" cy="422275"/>
          </a:xfrm>
          <a:prstGeom prst="ellipse">
            <a:avLst/>
          </a:prstGeom>
          <a:solidFill>
            <a:srgbClr val="008080">
              <a:alpha val="20000"/>
            </a:srgbClr>
          </a:solidFill>
          <a:ln w="15875">
            <a:solidFill>
              <a:schemeClr val="tx1"/>
            </a:solidFill>
            <a:round/>
            <a:headEnd/>
            <a:tailEnd/>
          </a:ln>
        </p:spPr>
        <p:txBody>
          <a:bodyPr anchor="ctr"/>
          <a:lstStyle/>
          <a:p>
            <a:pPr algn="ctr" eaLnBrk="0" hangingPunct="0">
              <a:spcBef>
                <a:spcPct val="0"/>
              </a:spcBef>
              <a:buFontTx/>
              <a:buNone/>
            </a:pPr>
            <a:r>
              <a:rPr lang="en-US" sz="2000" b="1" i="1" u="none" dirty="0" smtClean="0">
                <a:solidFill>
                  <a:srgbClr val="000000"/>
                </a:solidFill>
                <a:latin typeface="Arial"/>
                <a:ea typeface="ＭＳ Ｐゴシック" pitchFamily="-109" charset="-128"/>
              </a:rPr>
              <a:t>Cost Benefit Analysis</a:t>
            </a:r>
            <a:endParaRPr lang="en-US" sz="2000" b="1" i="1" u="none" dirty="0">
              <a:solidFill>
                <a:srgbClr val="000000"/>
              </a:solidFill>
              <a:latin typeface="Arial"/>
              <a:ea typeface="ＭＳ Ｐゴシック" pitchFamily="-109" charset="-128"/>
            </a:endParaRPr>
          </a:p>
        </p:txBody>
      </p:sp>
      <p:grpSp>
        <p:nvGrpSpPr>
          <p:cNvPr id="67" name="Group 66"/>
          <p:cNvGrpSpPr/>
          <p:nvPr/>
        </p:nvGrpSpPr>
        <p:grpSpPr>
          <a:xfrm>
            <a:off x="6652238" y="3668894"/>
            <a:ext cx="2233385" cy="1307190"/>
            <a:chOff x="6570890" y="3241642"/>
            <a:chExt cx="2233385" cy="1307190"/>
          </a:xfrm>
        </p:grpSpPr>
        <p:sp>
          <p:nvSpPr>
            <p:cNvPr id="68" name="Text Box 9"/>
            <p:cNvSpPr txBox="1">
              <a:spLocks noChangeArrowheads="1"/>
            </p:cNvSpPr>
            <p:nvPr/>
          </p:nvSpPr>
          <p:spPr bwMode="auto">
            <a:xfrm>
              <a:off x="7572375" y="4142432"/>
              <a:ext cx="1150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80000"/>
                </a:lnSpc>
                <a:spcBef>
                  <a:spcPct val="0"/>
                </a:spcBef>
                <a:buFontTx/>
                <a:buNone/>
              </a:pPr>
              <a:r>
                <a:rPr lang="en-US" sz="1400" b="1" i="1" u="none" dirty="0">
                  <a:solidFill>
                    <a:srgbClr val="000000"/>
                  </a:solidFill>
                  <a:ea typeface="ＭＳ Ｐゴシック" pitchFamily="-109" charset="-128"/>
                </a:rPr>
                <a:t>Noise </a:t>
              </a:r>
            </a:p>
            <a:p>
              <a:pPr>
                <a:lnSpc>
                  <a:spcPct val="80000"/>
                </a:lnSpc>
                <a:spcBef>
                  <a:spcPct val="0"/>
                </a:spcBef>
                <a:buFontTx/>
                <a:buNone/>
              </a:pPr>
              <a:r>
                <a:rPr lang="en-US" sz="1400" b="1" i="1" u="none" dirty="0">
                  <a:solidFill>
                    <a:srgbClr val="000000"/>
                  </a:solidFill>
                  <a:ea typeface="ＭＳ Ｐゴシック" pitchFamily="-109" charset="-128"/>
                </a:rPr>
                <a:t>Impacts</a:t>
              </a:r>
            </a:p>
          </p:txBody>
        </p:sp>
        <p:sp>
          <p:nvSpPr>
            <p:cNvPr id="69" name="Text Box 10"/>
            <p:cNvSpPr txBox="1">
              <a:spLocks noChangeArrowheads="1"/>
            </p:cNvSpPr>
            <p:nvPr/>
          </p:nvSpPr>
          <p:spPr bwMode="auto">
            <a:xfrm>
              <a:off x="7572375" y="3698160"/>
              <a:ext cx="123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80000"/>
                </a:lnSpc>
                <a:spcBef>
                  <a:spcPct val="0"/>
                </a:spcBef>
                <a:buFontTx/>
                <a:buNone/>
              </a:pPr>
              <a:r>
                <a:rPr lang="en-US" sz="1400" b="1" i="1" u="none" dirty="0">
                  <a:solidFill>
                    <a:srgbClr val="000000"/>
                  </a:solidFill>
                  <a:ea typeface="ＭＳ Ｐゴシック" pitchFamily="-109" charset="-128"/>
                </a:rPr>
                <a:t>Air Quality Impacts</a:t>
              </a:r>
            </a:p>
          </p:txBody>
        </p:sp>
        <p:sp>
          <p:nvSpPr>
            <p:cNvPr id="70" name="Text Box 11"/>
            <p:cNvSpPr txBox="1">
              <a:spLocks noChangeArrowheads="1"/>
            </p:cNvSpPr>
            <p:nvPr/>
          </p:nvSpPr>
          <p:spPr bwMode="auto">
            <a:xfrm>
              <a:off x="7561490" y="3241642"/>
              <a:ext cx="1077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80000"/>
                </a:lnSpc>
                <a:spcBef>
                  <a:spcPct val="0"/>
                </a:spcBef>
                <a:buFontTx/>
                <a:buNone/>
              </a:pPr>
              <a:r>
                <a:rPr lang="en-US" sz="1400" b="1" i="1" u="none" dirty="0">
                  <a:solidFill>
                    <a:srgbClr val="000000"/>
                  </a:solidFill>
                  <a:ea typeface="ＭＳ Ｐゴシック" pitchFamily="-109" charset="-128"/>
                </a:rPr>
                <a:t>Climate </a:t>
              </a:r>
            </a:p>
            <a:p>
              <a:pPr>
                <a:lnSpc>
                  <a:spcPct val="80000"/>
                </a:lnSpc>
                <a:spcBef>
                  <a:spcPct val="0"/>
                </a:spcBef>
                <a:buFontTx/>
                <a:buNone/>
              </a:pPr>
              <a:r>
                <a:rPr lang="en-US" sz="1400" b="1" i="1" u="none" dirty="0">
                  <a:solidFill>
                    <a:srgbClr val="000000"/>
                  </a:solidFill>
                  <a:ea typeface="ＭＳ Ｐゴシック" pitchFamily="-109" charset="-128"/>
                </a:rPr>
                <a:t>Impacts</a:t>
              </a:r>
            </a:p>
          </p:txBody>
        </p:sp>
        <p:sp>
          <p:nvSpPr>
            <p:cNvPr id="71" name="Text Box 14"/>
            <p:cNvSpPr txBox="1">
              <a:spLocks noChangeArrowheads="1"/>
            </p:cNvSpPr>
            <p:nvPr/>
          </p:nvSpPr>
          <p:spPr bwMode="auto">
            <a:xfrm>
              <a:off x="6637565" y="3346417"/>
              <a:ext cx="631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110000"/>
                </a:lnSpc>
                <a:spcBef>
                  <a:spcPct val="0"/>
                </a:spcBef>
                <a:buFontTx/>
                <a:buNone/>
              </a:pPr>
              <a:r>
                <a:rPr lang="en-US" sz="1000" b="1" i="1" u="none" dirty="0">
                  <a:solidFill>
                    <a:srgbClr val="000000"/>
                  </a:solidFill>
                  <a:ea typeface="ＭＳ Ｐゴシック" pitchFamily="-109" charset="-128"/>
                </a:rPr>
                <a:t>Emissions</a:t>
              </a:r>
            </a:p>
          </p:txBody>
        </p:sp>
        <p:sp>
          <p:nvSpPr>
            <p:cNvPr id="72" name="Text Box 15"/>
            <p:cNvSpPr txBox="1">
              <a:spLocks noChangeArrowheads="1"/>
            </p:cNvSpPr>
            <p:nvPr/>
          </p:nvSpPr>
          <p:spPr bwMode="auto">
            <a:xfrm>
              <a:off x="6657975" y="4380557"/>
              <a:ext cx="3444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110000"/>
                </a:lnSpc>
                <a:spcBef>
                  <a:spcPct val="0"/>
                </a:spcBef>
                <a:buFontTx/>
                <a:buNone/>
              </a:pPr>
              <a:r>
                <a:rPr lang="en-US" sz="1000" b="1" i="1" u="none" dirty="0">
                  <a:solidFill>
                    <a:srgbClr val="000000"/>
                  </a:solidFill>
                  <a:ea typeface="ＭＳ Ｐゴシック" pitchFamily="-109" charset="-128"/>
                </a:rPr>
                <a:t>Noise</a:t>
              </a:r>
            </a:p>
          </p:txBody>
        </p:sp>
        <p:sp>
          <p:nvSpPr>
            <p:cNvPr id="73" name="Text Box 20"/>
            <p:cNvSpPr txBox="1">
              <a:spLocks noChangeArrowheads="1"/>
            </p:cNvSpPr>
            <p:nvPr/>
          </p:nvSpPr>
          <p:spPr bwMode="auto">
            <a:xfrm>
              <a:off x="6657975" y="3879817"/>
              <a:ext cx="679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110000"/>
                </a:lnSpc>
                <a:spcBef>
                  <a:spcPct val="0"/>
                </a:spcBef>
                <a:buFontTx/>
                <a:buNone/>
              </a:pPr>
              <a:r>
                <a:rPr lang="en-US" sz="1000" b="1" i="1" u="none" dirty="0">
                  <a:solidFill>
                    <a:srgbClr val="000000"/>
                  </a:solidFill>
                  <a:ea typeface="ＭＳ Ｐゴシック" pitchFamily="-109" charset="-128"/>
                </a:rPr>
                <a:t>Emissions</a:t>
              </a:r>
            </a:p>
          </p:txBody>
        </p:sp>
        <p:sp>
          <p:nvSpPr>
            <p:cNvPr id="74" name="Line 38"/>
            <p:cNvSpPr>
              <a:spLocks noChangeShapeType="1"/>
            </p:cNvSpPr>
            <p:nvPr/>
          </p:nvSpPr>
          <p:spPr bwMode="auto">
            <a:xfrm flipH="1">
              <a:off x="6580709" y="3357305"/>
              <a:ext cx="1066" cy="1007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75" name="Line 60"/>
            <p:cNvSpPr>
              <a:spLocks noChangeShapeType="1"/>
            </p:cNvSpPr>
            <p:nvPr/>
          </p:nvSpPr>
          <p:spPr bwMode="auto">
            <a:xfrm>
              <a:off x="6570890" y="3355942"/>
              <a:ext cx="990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76" name="Line 61"/>
            <p:cNvSpPr>
              <a:spLocks noChangeShapeType="1"/>
            </p:cNvSpPr>
            <p:nvPr/>
          </p:nvSpPr>
          <p:spPr bwMode="auto">
            <a:xfrm>
              <a:off x="6581775" y="3879817"/>
              <a:ext cx="9525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77" name="Line 60"/>
            <p:cNvSpPr>
              <a:spLocks noChangeShapeType="1"/>
            </p:cNvSpPr>
            <p:nvPr/>
          </p:nvSpPr>
          <p:spPr bwMode="auto">
            <a:xfrm>
              <a:off x="6581775" y="4380557"/>
              <a:ext cx="990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grpSp>
      <p:sp>
        <p:nvSpPr>
          <p:cNvPr id="78" name="AutoShape 30"/>
          <p:cNvSpPr>
            <a:spLocks noChangeAspect="1" noChangeArrowheads="1"/>
          </p:cNvSpPr>
          <p:nvPr/>
        </p:nvSpPr>
        <p:spPr bwMode="auto">
          <a:xfrm>
            <a:off x="4724400" y="3516305"/>
            <a:ext cx="911225" cy="1558962"/>
          </a:xfrm>
          <a:prstGeom prst="roundRect">
            <a:avLst>
              <a:gd name="adj" fmla="val 16667"/>
            </a:avLst>
          </a:prstGeom>
          <a:solidFill>
            <a:srgbClr val="CCFFCC">
              <a:alpha val="749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25000"/>
              </a:lnSpc>
              <a:spcBef>
                <a:spcPct val="0"/>
              </a:spcBef>
              <a:buFontTx/>
              <a:buNone/>
            </a:pPr>
            <a:r>
              <a:rPr lang="en-US" sz="1200" b="1" u="none" dirty="0">
                <a:solidFill>
                  <a:srgbClr val="000000"/>
                </a:solidFill>
                <a:latin typeface="Arial"/>
              </a:rPr>
              <a:t>Integrated</a:t>
            </a:r>
            <a:br>
              <a:rPr lang="en-US" sz="1200" b="1" u="none" dirty="0">
                <a:solidFill>
                  <a:srgbClr val="000000"/>
                </a:solidFill>
                <a:latin typeface="Arial"/>
              </a:rPr>
            </a:br>
            <a:r>
              <a:rPr lang="en-US" sz="1200" b="1" u="none" dirty="0">
                <a:solidFill>
                  <a:srgbClr val="000000"/>
                </a:solidFill>
                <a:latin typeface="Arial"/>
              </a:rPr>
              <a:t>Noise, </a:t>
            </a:r>
            <a:br>
              <a:rPr lang="en-US" sz="1200" b="1" u="none" dirty="0">
                <a:solidFill>
                  <a:srgbClr val="000000"/>
                </a:solidFill>
                <a:latin typeface="Arial"/>
              </a:rPr>
            </a:br>
            <a:r>
              <a:rPr lang="en-US" sz="1200" b="1" u="none" dirty="0">
                <a:solidFill>
                  <a:srgbClr val="000000"/>
                </a:solidFill>
                <a:latin typeface="Arial"/>
              </a:rPr>
              <a:t>Emissions,</a:t>
            </a:r>
            <a:br>
              <a:rPr lang="en-US" sz="1200" b="1" u="none" dirty="0">
                <a:solidFill>
                  <a:srgbClr val="000000"/>
                </a:solidFill>
                <a:latin typeface="Arial"/>
              </a:rPr>
            </a:br>
            <a:r>
              <a:rPr lang="en-US" sz="1200" b="1" u="none" dirty="0">
                <a:solidFill>
                  <a:srgbClr val="000000"/>
                </a:solidFill>
                <a:latin typeface="Arial"/>
              </a:rPr>
              <a:t>and </a:t>
            </a:r>
            <a:br>
              <a:rPr lang="en-US" sz="1200" b="1" u="none" dirty="0">
                <a:solidFill>
                  <a:srgbClr val="000000"/>
                </a:solidFill>
                <a:latin typeface="Arial"/>
              </a:rPr>
            </a:br>
            <a:r>
              <a:rPr lang="en-US" sz="1200" b="1" u="none" dirty="0">
                <a:solidFill>
                  <a:srgbClr val="000000"/>
                </a:solidFill>
                <a:latin typeface="Arial"/>
              </a:rPr>
              <a:t>Fuel Burn</a:t>
            </a:r>
            <a:br>
              <a:rPr lang="en-US" sz="1200" b="1" u="none" dirty="0">
                <a:solidFill>
                  <a:srgbClr val="000000"/>
                </a:solidFill>
                <a:latin typeface="Arial"/>
              </a:rPr>
            </a:br>
            <a:r>
              <a:rPr lang="en-US" sz="1200" b="1" u="none" dirty="0">
                <a:solidFill>
                  <a:srgbClr val="000000"/>
                </a:solidFill>
                <a:latin typeface="Arial"/>
              </a:rPr>
              <a:t>Analyses</a:t>
            </a:r>
          </a:p>
        </p:txBody>
      </p:sp>
      <p:sp>
        <p:nvSpPr>
          <p:cNvPr id="79" name="AutoShape 31"/>
          <p:cNvSpPr>
            <a:spLocks noChangeAspect="1" noChangeArrowheads="1"/>
          </p:cNvSpPr>
          <p:nvPr/>
        </p:nvSpPr>
        <p:spPr bwMode="auto">
          <a:xfrm>
            <a:off x="3546475" y="3540382"/>
            <a:ext cx="1003752" cy="1545773"/>
          </a:xfrm>
          <a:prstGeom prst="roundRect">
            <a:avLst>
              <a:gd name="adj" fmla="val 16667"/>
            </a:avLst>
          </a:prstGeom>
          <a:solidFill>
            <a:srgbClr val="CCFFCC">
              <a:alpha val="749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0"/>
              </a:spcBef>
              <a:buFontTx/>
              <a:buNone/>
            </a:pPr>
            <a:r>
              <a:rPr lang="en-US" sz="1200" b="1" u="none" dirty="0" smtClean="0">
                <a:solidFill>
                  <a:srgbClr val="000000"/>
                </a:solidFill>
                <a:latin typeface="Arial"/>
              </a:rPr>
              <a:t>Single </a:t>
            </a:r>
          </a:p>
          <a:p>
            <a:pPr algn="ctr">
              <a:lnSpc>
                <a:spcPct val="110000"/>
              </a:lnSpc>
              <a:spcBef>
                <a:spcPct val="0"/>
              </a:spcBef>
              <a:buFontTx/>
              <a:buNone/>
            </a:pPr>
            <a:r>
              <a:rPr lang="en-US" sz="1100" b="1" u="none" dirty="0" smtClean="0">
                <a:solidFill>
                  <a:srgbClr val="000000"/>
                </a:solidFill>
                <a:latin typeface="Arial"/>
              </a:rPr>
              <a:t>Flight/Airport</a:t>
            </a:r>
            <a:r>
              <a:rPr lang="en-US" sz="1100" b="1" u="none" dirty="0">
                <a:solidFill>
                  <a:srgbClr val="000000"/>
                </a:solidFill>
                <a:latin typeface="Arial"/>
              </a:rPr>
              <a:t/>
            </a:r>
            <a:br>
              <a:rPr lang="en-US" sz="1100" b="1" u="none" dirty="0">
                <a:solidFill>
                  <a:srgbClr val="000000"/>
                </a:solidFill>
                <a:latin typeface="Arial"/>
              </a:rPr>
            </a:br>
            <a:endParaRPr lang="en-US" sz="1100" b="1" u="none" dirty="0">
              <a:solidFill>
                <a:srgbClr val="000000"/>
              </a:solidFill>
              <a:latin typeface="Arial"/>
            </a:endParaRPr>
          </a:p>
          <a:p>
            <a:pPr algn="ctr">
              <a:lnSpc>
                <a:spcPct val="110000"/>
              </a:lnSpc>
              <a:spcBef>
                <a:spcPct val="0"/>
              </a:spcBef>
              <a:buFontTx/>
              <a:buNone/>
            </a:pPr>
            <a:r>
              <a:rPr lang="en-US" sz="1200" b="1" u="none" dirty="0" smtClean="0">
                <a:solidFill>
                  <a:srgbClr val="000000"/>
                </a:solidFill>
                <a:latin typeface="Arial"/>
              </a:rPr>
              <a:t>Regional</a:t>
            </a:r>
            <a:r>
              <a:rPr lang="en-US" sz="1200" b="1" u="none" dirty="0">
                <a:solidFill>
                  <a:srgbClr val="000000"/>
                </a:solidFill>
                <a:latin typeface="Arial"/>
              </a:rPr>
              <a:t/>
            </a:r>
            <a:br>
              <a:rPr lang="en-US" sz="1200" b="1" u="none" dirty="0">
                <a:solidFill>
                  <a:srgbClr val="000000"/>
                </a:solidFill>
                <a:latin typeface="Arial"/>
              </a:rPr>
            </a:br>
            <a:endParaRPr lang="en-US" sz="1200" b="1" u="none" dirty="0">
              <a:solidFill>
                <a:srgbClr val="000000"/>
              </a:solidFill>
              <a:latin typeface="Arial"/>
            </a:endParaRPr>
          </a:p>
          <a:p>
            <a:pPr algn="ctr">
              <a:lnSpc>
                <a:spcPct val="110000"/>
              </a:lnSpc>
              <a:spcBef>
                <a:spcPct val="0"/>
              </a:spcBef>
              <a:buFontTx/>
              <a:buNone/>
            </a:pPr>
            <a:r>
              <a:rPr lang="en-US" sz="1200" b="1" u="none" dirty="0" smtClean="0">
                <a:solidFill>
                  <a:srgbClr val="000000"/>
                </a:solidFill>
                <a:latin typeface="Arial"/>
              </a:rPr>
              <a:t>Global</a:t>
            </a:r>
            <a:endParaRPr lang="en-US" sz="1200" b="1" u="none" dirty="0">
              <a:solidFill>
                <a:srgbClr val="000000"/>
              </a:solidFill>
              <a:latin typeface="Arial"/>
            </a:endParaRPr>
          </a:p>
          <a:p>
            <a:pPr algn="ctr">
              <a:lnSpc>
                <a:spcPct val="110000"/>
              </a:lnSpc>
              <a:spcBef>
                <a:spcPct val="0"/>
              </a:spcBef>
              <a:buFontTx/>
              <a:buNone/>
            </a:pPr>
            <a:r>
              <a:rPr lang="en-US" sz="1200" b="1" u="none" dirty="0">
                <a:solidFill>
                  <a:srgbClr val="000000"/>
                </a:solidFill>
                <a:latin typeface="Arial"/>
              </a:rPr>
              <a:t>Studies</a:t>
            </a:r>
          </a:p>
        </p:txBody>
      </p:sp>
      <p:sp>
        <p:nvSpPr>
          <p:cNvPr id="80" name="AutoShape 32"/>
          <p:cNvSpPr>
            <a:spLocks noChangeArrowheads="1"/>
          </p:cNvSpPr>
          <p:nvPr/>
        </p:nvSpPr>
        <p:spPr bwMode="auto">
          <a:xfrm rot="-5400000">
            <a:off x="3857265" y="4436730"/>
            <a:ext cx="230911" cy="131765"/>
          </a:xfrm>
          <a:prstGeom prst="leftRightArrow">
            <a:avLst>
              <a:gd name="adj1" fmla="val 50000"/>
              <a:gd name="adj2" fmla="val 4895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u="none" dirty="0">
              <a:solidFill>
                <a:srgbClr val="000000"/>
              </a:solidFill>
              <a:latin typeface="Arial"/>
            </a:endParaRPr>
          </a:p>
        </p:txBody>
      </p:sp>
      <p:sp>
        <p:nvSpPr>
          <p:cNvPr id="81" name="AutoShape 33"/>
          <p:cNvSpPr>
            <a:spLocks noChangeArrowheads="1"/>
          </p:cNvSpPr>
          <p:nvPr/>
        </p:nvSpPr>
        <p:spPr bwMode="auto">
          <a:xfrm>
            <a:off x="4403725" y="4089615"/>
            <a:ext cx="304800" cy="342900"/>
          </a:xfrm>
          <a:prstGeom prst="rightArrow">
            <a:avLst>
              <a:gd name="adj1" fmla="val 50000"/>
              <a:gd name="adj2" fmla="val 25000"/>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u="none" dirty="0">
              <a:solidFill>
                <a:srgbClr val="000000"/>
              </a:solidFill>
              <a:latin typeface="Arial"/>
            </a:endParaRPr>
          </a:p>
        </p:txBody>
      </p:sp>
      <p:sp>
        <p:nvSpPr>
          <p:cNvPr id="82" name="AutoShape 35"/>
          <p:cNvSpPr>
            <a:spLocks noChangeArrowheads="1"/>
          </p:cNvSpPr>
          <p:nvPr/>
        </p:nvSpPr>
        <p:spPr bwMode="auto">
          <a:xfrm rot="-5400000">
            <a:off x="3863959" y="4018878"/>
            <a:ext cx="228410" cy="142651"/>
          </a:xfrm>
          <a:prstGeom prst="leftRightArrow">
            <a:avLst>
              <a:gd name="adj1" fmla="val 50000"/>
              <a:gd name="adj2" fmla="val 48958"/>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FontTx/>
              <a:buNone/>
            </a:pPr>
            <a:endParaRPr lang="en-US" u="none" dirty="0">
              <a:solidFill>
                <a:srgbClr val="000000"/>
              </a:solidFill>
              <a:latin typeface="Arial"/>
            </a:endParaRPr>
          </a:p>
        </p:txBody>
      </p:sp>
      <p:sp>
        <p:nvSpPr>
          <p:cNvPr id="83" name="Line 56"/>
          <p:cNvSpPr>
            <a:spLocks noChangeShapeType="1"/>
          </p:cNvSpPr>
          <p:nvPr/>
        </p:nvSpPr>
        <p:spPr bwMode="auto">
          <a:xfrm flipH="1" flipV="1">
            <a:off x="2939143" y="3067523"/>
            <a:ext cx="507320" cy="2454"/>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84" name="Text Box 17"/>
          <p:cNvSpPr txBox="1">
            <a:spLocks noChangeArrowheads="1"/>
          </p:cNvSpPr>
          <p:nvPr/>
        </p:nvSpPr>
        <p:spPr bwMode="auto">
          <a:xfrm>
            <a:off x="6452737" y="2618686"/>
            <a:ext cx="2520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a:spcBef>
                <a:spcPct val="0"/>
              </a:spcBef>
              <a:buFontTx/>
              <a:buNone/>
            </a:pPr>
            <a:r>
              <a:rPr lang="fr-FR" sz="1600" b="1" i="1" u="none" dirty="0" smtClean="0">
                <a:solidFill>
                  <a:srgbClr val="000000"/>
                </a:solidFill>
                <a:ea typeface="ＭＳ Ｐゴシック" pitchFamily="-109" charset="-128"/>
              </a:rPr>
              <a:t>Aviation Environmental </a:t>
            </a:r>
            <a:r>
              <a:rPr lang="en-US" sz="1600" b="1" i="1" u="none" dirty="0" smtClean="0">
                <a:solidFill>
                  <a:srgbClr val="000000"/>
                </a:solidFill>
                <a:ea typeface="ＭＳ Ｐゴシック" pitchFamily="-109" charset="-128"/>
              </a:rPr>
              <a:t>Impacts Analysis (APMT-I)</a:t>
            </a:r>
            <a:endParaRPr lang="en-US" sz="1600" b="1" i="1" u="none" dirty="0">
              <a:solidFill>
                <a:srgbClr val="000000"/>
              </a:solidFill>
              <a:ea typeface="ＭＳ Ｐゴシック" pitchFamily="-109" charset="-128"/>
            </a:endParaRPr>
          </a:p>
        </p:txBody>
      </p:sp>
      <p:sp>
        <p:nvSpPr>
          <p:cNvPr id="85" name="Text Box 25"/>
          <p:cNvSpPr txBox="1">
            <a:spLocks noChangeArrowheads="1"/>
          </p:cNvSpPr>
          <p:nvPr/>
        </p:nvSpPr>
        <p:spPr bwMode="auto">
          <a:xfrm>
            <a:off x="3482975" y="2668355"/>
            <a:ext cx="22240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gn="ctr">
              <a:lnSpc>
                <a:spcPct val="95000"/>
              </a:lnSpc>
              <a:spcBef>
                <a:spcPct val="0"/>
              </a:spcBef>
              <a:buFontTx/>
              <a:buNone/>
            </a:pPr>
            <a:r>
              <a:rPr lang="en-US" sz="1800" b="1" i="1" u="none" dirty="0">
                <a:solidFill>
                  <a:srgbClr val="000000"/>
                </a:solidFill>
                <a:ea typeface="ＭＳ Ｐゴシック" pitchFamily="-109" charset="-128"/>
              </a:rPr>
              <a:t>A</a:t>
            </a:r>
            <a:r>
              <a:rPr lang="en-US" sz="1600" b="1" i="1" u="none" dirty="0">
                <a:solidFill>
                  <a:srgbClr val="000000"/>
                </a:solidFill>
                <a:ea typeface="ＭＳ Ｐゴシック" pitchFamily="-109" charset="-128"/>
              </a:rPr>
              <a:t>viation </a:t>
            </a:r>
            <a:r>
              <a:rPr lang="en-US" sz="1800" b="1" i="1" u="none" dirty="0">
                <a:solidFill>
                  <a:srgbClr val="000000"/>
                </a:solidFill>
                <a:ea typeface="ＭＳ Ｐゴシック" pitchFamily="-109" charset="-128"/>
              </a:rPr>
              <a:t>E</a:t>
            </a:r>
            <a:r>
              <a:rPr lang="en-US" sz="1600" b="1" i="1" u="none" dirty="0">
                <a:solidFill>
                  <a:srgbClr val="000000"/>
                </a:solidFill>
                <a:ea typeface="ＭＳ Ｐゴシック" pitchFamily="-109" charset="-128"/>
              </a:rPr>
              <a:t>nvironmental </a:t>
            </a:r>
            <a:r>
              <a:rPr lang="en-US" sz="1800" b="1" i="1" u="none" dirty="0">
                <a:solidFill>
                  <a:srgbClr val="000000"/>
                </a:solidFill>
                <a:ea typeface="ＭＳ Ｐゴシック" pitchFamily="-109" charset="-128"/>
              </a:rPr>
              <a:t>D</a:t>
            </a:r>
            <a:r>
              <a:rPr lang="en-US" sz="1600" b="1" i="1" u="none" dirty="0">
                <a:solidFill>
                  <a:srgbClr val="000000"/>
                </a:solidFill>
                <a:ea typeface="ＭＳ Ｐゴシック" pitchFamily="-109" charset="-128"/>
              </a:rPr>
              <a:t>esign </a:t>
            </a:r>
            <a:r>
              <a:rPr lang="en-US" sz="1800" b="1" i="1" u="none" dirty="0">
                <a:solidFill>
                  <a:srgbClr val="000000"/>
                </a:solidFill>
                <a:ea typeface="ＭＳ Ｐゴシック" pitchFamily="-109" charset="-128"/>
              </a:rPr>
              <a:t>T</a:t>
            </a:r>
            <a:r>
              <a:rPr lang="en-US" sz="1600" b="1" i="1" u="none" dirty="0">
                <a:solidFill>
                  <a:srgbClr val="000000"/>
                </a:solidFill>
                <a:ea typeface="ＭＳ Ｐゴシック" pitchFamily="-109" charset="-128"/>
              </a:rPr>
              <a:t>ool (AEDT)</a:t>
            </a:r>
          </a:p>
        </p:txBody>
      </p:sp>
      <p:sp>
        <p:nvSpPr>
          <p:cNvPr id="86" name="Rectangle 39"/>
          <p:cNvSpPr>
            <a:spLocks noChangeArrowheads="1"/>
          </p:cNvSpPr>
          <p:nvPr/>
        </p:nvSpPr>
        <p:spPr bwMode="auto">
          <a:xfrm>
            <a:off x="652463" y="2734849"/>
            <a:ext cx="2286680" cy="685794"/>
          </a:xfrm>
          <a:prstGeom prst="rect">
            <a:avLst/>
          </a:prstGeom>
          <a:solidFill>
            <a:srgbClr val="FFFF99">
              <a:alpha val="32156"/>
            </a:srgbClr>
          </a:solidFill>
          <a:ln w="28575">
            <a:solidFill>
              <a:schemeClr val="tx1"/>
            </a:solidFill>
            <a:miter lim="800000"/>
            <a:headEnd/>
            <a:tailEnd/>
          </a:ln>
        </p:spPr>
        <p:txBody>
          <a:bodyPr wrap="none"/>
          <a:lstStyle/>
          <a:p>
            <a:pPr eaLnBrk="0" hangingPunct="0">
              <a:spcBef>
                <a:spcPct val="0"/>
              </a:spcBef>
              <a:buFontTx/>
              <a:buNone/>
            </a:pPr>
            <a:endParaRPr lang="en-US" sz="2000" b="1" i="1" u="none" dirty="0">
              <a:solidFill>
                <a:srgbClr val="000000"/>
              </a:solidFill>
              <a:latin typeface="Arial"/>
              <a:ea typeface="ＭＳ Ｐゴシック" pitchFamily="-109" charset="-128"/>
            </a:endParaRPr>
          </a:p>
        </p:txBody>
      </p:sp>
      <p:sp>
        <p:nvSpPr>
          <p:cNvPr id="87" name="Rectangle 7"/>
          <p:cNvSpPr>
            <a:spLocks noChangeArrowheads="1"/>
          </p:cNvSpPr>
          <p:nvPr/>
        </p:nvSpPr>
        <p:spPr bwMode="auto">
          <a:xfrm>
            <a:off x="220663" y="4618068"/>
            <a:ext cx="2696708" cy="478979"/>
          </a:xfrm>
          <a:prstGeom prst="rect">
            <a:avLst/>
          </a:prstGeom>
          <a:solidFill>
            <a:srgbClr val="99CCFF">
              <a:alpha val="39999"/>
            </a:srgbClr>
          </a:solidFill>
          <a:ln w="28575">
            <a:solidFill>
              <a:schemeClr val="tx1"/>
            </a:solidFill>
            <a:miter lim="800000"/>
            <a:headEnd/>
            <a:tailEnd/>
          </a:ln>
        </p:spPr>
        <p:txBody>
          <a:bodyPr anchorCtr="1"/>
          <a:lstStyle/>
          <a:p>
            <a:pPr algn="ctr" eaLnBrk="0" hangingPunct="0">
              <a:lnSpc>
                <a:spcPct val="90000"/>
              </a:lnSpc>
              <a:spcBef>
                <a:spcPct val="0"/>
              </a:spcBef>
              <a:buFontTx/>
              <a:buNone/>
            </a:pPr>
            <a:r>
              <a:rPr lang="en-US" sz="1300" b="1" i="1" dirty="0" smtClean="0">
                <a:solidFill>
                  <a:srgbClr val="000000"/>
                </a:solidFill>
                <a:ea typeface="ＭＳ Ｐゴシック" pitchFamily="-109" charset="-128"/>
              </a:rPr>
              <a:t>Fleet </a:t>
            </a:r>
            <a:r>
              <a:rPr lang="en-US" sz="1300" b="1" i="1" dirty="0">
                <a:solidFill>
                  <a:srgbClr val="000000"/>
                </a:solidFill>
                <a:ea typeface="ＭＳ Ｐゴシック" pitchFamily="-109" charset="-128"/>
              </a:rPr>
              <a:t>Evolution, Estimation </a:t>
            </a:r>
            <a:r>
              <a:rPr lang="en-US" sz="1300" b="1" i="1" dirty="0" smtClean="0">
                <a:solidFill>
                  <a:srgbClr val="000000"/>
                </a:solidFill>
                <a:ea typeface="ＭＳ Ｐゴシック" pitchFamily="-109" charset="-128"/>
              </a:rPr>
              <a:t>and Evaluation </a:t>
            </a:r>
            <a:endParaRPr lang="en-US" sz="1300" b="1" i="1" u="none" dirty="0">
              <a:solidFill>
                <a:srgbClr val="000000"/>
              </a:solidFill>
              <a:latin typeface="Arial"/>
              <a:ea typeface="ＭＳ Ｐゴシック" pitchFamily="-109" charset="-128"/>
            </a:endParaRPr>
          </a:p>
        </p:txBody>
      </p:sp>
      <p:sp>
        <p:nvSpPr>
          <p:cNvPr id="88" name="Text Box 42"/>
          <p:cNvSpPr txBox="1">
            <a:spLocks noChangeArrowheads="1"/>
          </p:cNvSpPr>
          <p:nvPr/>
        </p:nvSpPr>
        <p:spPr bwMode="auto">
          <a:xfrm>
            <a:off x="641961" y="2803876"/>
            <a:ext cx="254755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90000"/>
              </a:lnSpc>
              <a:spcBef>
                <a:spcPct val="0"/>
              </a:spcBef>
              <a:buFontTx/>
              <a:buNone/>
            </a:pPr>
            <a:r>
              <a:rPr lang="en-US" sz="1800" b="1" i="1" u="none" dirty="0">
                <a:solidFill>
                  <a:srgbClr val="000000"/>
                </a:solidFill>
                <a:ea typeface="ＭＳ Ｐゴシック" pitchFamily="-109" charset="-128"/>
              </a:rPr>
              <a:t>Aircraft </a:t>
            </a:r>
            <a:r>
              <a:rPr lang="en-US" sz="1800" b="1" i="1" u="none" dirty="0" smtClean="0">
                <a:solidFill>
                  <a:srgbClr val="000000"/>
                </a:solidFill>
                <a:ea typeface="ＭＳ Ｐゴシック" pitchFamily="-109" charset="-128"/>
              </a:rPr>
              <a:t>Design</a:t>
            </a:r>
          </a:p>
          <a:p>
            <a:pPr>
              <a:lnSpc>
                <a:spcPct val="90000"/>
              </a:lnSpc>
              <a:spcBef>
                <a:spcPct val="0"/>
              </a:spcBef>
              <a:buFontTx/>
              <a:buNone/>
              <a:tabLst>
                <a:tab pos="174625" algn="l"/>
              </a:tabLst>
            </a:pPr>
            <a:r>
              <a:rPr lang="en-US" sz="1200" i="1" dirty="0" smtClean="0">
                <a:solidFill>
                  <a:srgbClr val="000000"/>
                </a:solidFill>
                <a:ea typeface="ＭＳ Ｐゴシック" pitchFamily="-109" charset="-128"/>
              </a:rPr>
              <a:t>Existing Aircraft, New </a:t>
            </a:r>
            <a:br>
              <a:rPr lang="en-US" sz="1200" i="1" dirty="0" smtClean="0">
                <a:solidFill>
                  <a:srgbClr val="000000"/>
                </a:solidFill>
                <a:ea typeface="ＭＳ Ｐゴシック" pitchFamily="-109" charset="-128"/>
              </a:rPr>
            </a:br>
            <a:r>
              <a:rPr lang="en-US" sz="1200" i="1" dirty="0" smtClean="0">
                <a:solidFill>
                  <a:srgbClr val="000000"/>
                </a:solidFill>
                <a:ea typeface="ＭＳ Ｐゴシック" pitchFamily="-109" charset="-128"/>
              </a:rPr>
              <a:t>Aircraft, and/or Generic Fleet</a:t>
            </a:r>
            <a:endParaRPr lang="en-US" sz="1200" i="1" dirty="0">
              <a:solidFill>
                <a:srgbClr val="000000"/>
              </a:solidFill>
              <a:ea typeface="ＭＳ Ｐゴシック" pitchFamily="-109" charset="-128"/>
            </a:endParaRPr>
          </a:p>
        </p:txBody>
      </p:sp>
      <p:sp>
        <p:nvSpPr>
          <p:cNvPr id="89" name="Rectangle 39"/>
          <p:cNvSpPr>
            <a:spLocks noChangeArrowheads="1"/>
          </p:cNvSpPr>
          <p:nvPr/>
        </p:nvSpPr>
        <p:spPr bwMode="auto">
          <a:xfrm>
            <a:off x="653144" y="3508016"/>
            <a:ext cx="2296886" cy="489576"/>
          </a:xfrm>
          <a:prstGeom prst="rect">
            <a:avLst/>
          </a:prstGeom>
          <a:solidFill>
            <a:srgbClr val="FFC000">
              <a:alpha val="32156"/>
            </a:srgbClr>
          </a:solidFill>
          <a:ln w="28575">
            <a:solidFill>
              <a:schemeClr val="tx1"/>
            </a:solidFill>
            <a:miter lim="800000"/>
            <a:headEnd/>
            <a:tailEnd/>
          </a:ln>
        </p:spPr>
        <p:txBody>
          <a:bodyPr wrap="none"/>
          <a:lstStyle/>
          <a:p>
            <a:pPr eaLnBrk="0" hangingPunct="0">
              <a:spcBef>
                <a:spcPct val="0"/>
              </a:spcBef>
              <a:buFontTx/>
              <a:buNone/>
            </a:pPr>
            <a:endParaRPr lang="en-US" sz="2000" b="1" i="1" u="none" dirty="0">
              <a:latin typeface="Arial"/>
              <a:ea typeface="ＭＳ Ｐゴシック" pitchFamily="-109" charset="-128"/>
            </a:endParaRPr>
          </a:p>
        </p:txBody>
      </p:sp>
      <p:sp>
        <p:nvSpPr>
          <p:cNvPr id="90" name="Text Box 42"/>
          <p:cNvSpPr txBox="1">
            <a:spLocks noChangeArrowheads="1"/>
          </p:cNvSpPr>
          <p:nvPr/>
        </p:nvSpPr>
        <p:spPr bwMode="auto">
          <a:xfrm>
            <a:off x="659041" y="3549858"/>
            <a:ext cx="21859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90000"/>
              </a:lnSpc>
              <a:spcBef>
                <a:spcPct val="0"/>
              </a:spcBef>
              <a:buFontTx/>
              <a:buNone/>
            </a:pPr>
            <a:r>
              <a:rPr lang="en-US" sz="1800" b="1" i="1" u="none" dirty="0">
                <a:ea typeface="ＭＳ Ｐゴシック" pitchFamily="-109" charset="-128"/>
              </a:rPr>
              <a:t>Alternative </a:t>
            </a:r>
            <a:r>
              <a:rPr lang="en-US" sz="1800" b="1" i="1" u="none" dirty="0" smtClean="0">
                <a:ea typeface="ＭＳ Ｐゴシック" pitchFamily="-109" charset="-128"/>
              </a:rPr>
              <a:t>Fuels</a:t>
            </a:r>
            <a:endParaRPr lang="en-US" sz="1600" b="1" i="1" dirty="0">
              <a:ea typeface="ＭＳ Ｐゴシック" pitchFamily="-109" charset="-128"/>
            </a:endParaRPr>
          </a:p>
          <a:p>
            <a:pPr>
              <a:lnSpc>
                <a:spcPct val="90000"/>
              </a:lnSpc>
              <a:spcBef>
                <a:spcPct val="0"/>
              </a:spcBef>
              <a:buFontTx/>
              <a:buNone/>
            </a:pPr>
            <a:r>
              <a:rPr lang="en-US" sz="1200" i="1" dirty="0" smtClean="0">
                <a:ea typeface="ＭＳ Ｐゴシック" pitchFamily="-109" charset="-128"/>
              </a:rPr>
              <a:t>Source and Composition</a:t>
            </a:r>
            <a:endParaRPr lang="en-US" sz="1600" i="1" u="none" dirty="0" smtClean="0">
              <a:ea typeface="ＭＳ Ｐゴシック" pitchFamily="-109" charset="-128"/>
            </a:endParaRPr>
          </a:p>
        </p:txBody>
      </p:sp>
      <p:sp>
        <p:nvSpPr>
          <p:cNvPr id="91" name="Line 56"/>
          <p:cNvSpPr>
            <a:spLocks noChangeShapeType="1"/>
          </p:cNvSpPr>
          <p:nvPr/>
        </p:nvSpPr>
        <p:spPr bwMode="auto">
          <a:xfrm flipH="1">
            <a:off x="2964484" y="3744878"/>
            <a:ext cx="471714" cy="94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92" name="Line 56"/>
          <p:cNvSpPr>
            <a:spLocks noChangeShapeType="1"/>
          </p:cNvSpPr>
          <p:nvPr/>
        </p:nvSpPr>
        <p:spPr bwMode="auto">
          <a:xfrm flipH="1" flipV="1">
            <a:off x="352315" y="2823500"/>
            <a:ext cx="291635" cy="237773"/>
          </a:xfrm>
          <a:custGeom>
            <a:avLst/>
            <a:gdLst>
              <a:gd name="T0" fmla="*/ 0 w 318978"/>
              <a:gd name="T1" fmla="*/ 39574 h 615213"/>
              <a:gd name="T2" fmla="*/ 334810 w 318978"/>
              <a:gd name="T3" fmla="*/ 423577 h 615213"/>
              <a:gd name="T4" fmla="*/ 319928 w 318978"/>
              <a:gd name="T5" fmla="*/ 4336662 h 615213"/>
              <a:gd name="T6" fmla="*/ 0 60000 65536"/>
              <a:gd name="T7" fmla="*/ 0 60000 65536"/>
              <a:gd name="T8" fmla="*/ 0 60000 65536"/>
              <a:gd name="connsiteX0" fmla="*/ 0 w 318978"/>
              <a:gd name="connsiteY0" fmla="*/ 642 h 620528"/>
              <a:gd name="connsiteX1" fmla="*/ 318978 w 318978"/>
              <a:gd name="connsiteY1" fmla="*/ 65405 h 620528"/>
              <a:gd name="connsiteX2" fmla="*/ 304800 w 318978"/>
              <a:gd name="connsiteY2" fmla="*/ 620528 h 620528"/>
              <a:gd name="connsiteX0" fmla="*/ 0 w 318978"/>
              <a:gd name="connsiteY0" fmla="*/ 0 h 648176"/>
              <a:gd name="connsiteX1" fmla="*/ 318978 w 318978"/>
              <a:gd name="connsiteY1" fmla="*/ 93053 h 648176"/>
              <a:gd name="connsiteX2" fmla="*/ 304800 w 318978"/>
              <a:gd name="connsiteY2" fmla="*/ 648176 h 648176"/>
              <a:gd name="connsiteX0" fmla="*/ 0 w 318978"/>
              <a:gd name="connsiteY0" fmla="*/ 617 h 648793"/>
              <a:gd name="connsiteX1" fmla="*/ 318978 w 318978"/>
              <a:gd name="connsiteY1" fmla="*/ 93670 h 648793"/>
              <a:gd name="connsiteX2" fmla="*/ 304800 w 318978"/>
              <a:gd name="connsiteY2" fmla="*/ 648793 h 648793"/>
              <a:gd name="connsiteX0" fmla="*/ 0 w 304800"/>
              <a:gd name="connsiteY0" fmla="*/ 38906 h 687082"/>
              <a:gd name="connsiteX1" fmla="*/ 302937 w 304800"/>
              <a:gd name="connsiteY1" fmla="*/ 47944 h 687082"/>
              <a:gd name="connsiteX2" fmla="*/ 304800 w 304800"/>
              <a:gd name="connsiteY2" fmla="*/ 687082 h 687082"/>
              <a:gd name="connsiteX0" fmla="*/ 0 w 304800"/>
              <a:gd name="connsiteY0" fmla="*/ 8195 h 656371"/>
              <a:gd name="connsiteX1" fmla="*/ 302937 w 304800"/>
              <a:gd name="connsiteY1" fmla="*/ 17233 h 656371"/>
              <a:gd name="connsiteX2" fmla="*/ 304800 w 304800"/>
              <a:gd name="connsiteY2" fmla="*/ 656371 h 656371"/>
              <a:gd name="connsiteX0" fmla="*/ 0 w 304800"/>
              <a:gd name="connsiteY0" fmla="*/ 30567 h 678743"/>
              <a:gd name="connsiteX1" fmla="*/ 302937 w 304800"/>
              <a:gd name="connsiteY1" fmla="*/ 39605 h 678743"/>
              <a:gd name="connsiteX2" fmla="*/ 304800 w 304800"/>
              <a:gd name="connsiteY2" fmla="*/ 678743 h 678743"/>
              <a:gd name="connsiteX0" fmla="*/ 0 w 317493"/>
              <a:gd name="connsiteY0" fmla="*/ 192217 h 840393"/>
              <a:gd name="connsiteX1" fmla="*/ 302937 w 317493"/>
              <a:gd name="connsiteY1" fmla="*/ 201255 h 840393"/>
              <a:gd name="connsiteX2" fmla="*/ 304800 w 317493"/>
              <a:gd name="connsiteY2" fmla="*/ 840393 h 840393"/>
              <a:gd name="connsiteX0" fmla="*/ 0 w 309326"/>
              <a:gd name="connsiteY0" fmla="*/ 73318 h 721494"/>
              <a:gd name="connsiteX1" fmla="*/ 290104 w 309326"/>
              <a:gd name="connsiteY1" fmla="*/ 264390 h 721494"/>
              <a:gd name="connsiteX2" fmla="*/ 304800 w 309326"/>
              <a:gd name="connsiteY2" fmla="*/ 721494 h 721494"/>
              <a:gd name="connsiteX0" fmla="*/ 0 w 309326"/>
              <a:gd name="connsiteY0" fmla="*/ 63735 h 711911"/>
              <a:gd name="connsiteX1" fmla="*/ 290104 w 309326"/>
              <a:gd name="connsiteY1" fmla="*/ 254807 h 711911"/>
              <a:gd name="connsiteX2" fmla="*/ 304800 w 309326"/>
              <a:gd name="connsiteY2" fmla="*/ 711911 h 711911"/>
              <a:gd name="connsiteX0" fmla="*/ 0 w 311150"/>
              <a:gd name="connsiteY0" fmla="*/ 0 h 900224"/>
              <a:gd name="connsiteX1" fmla="*/ 290104 w 311150"/>
              <a:gd name="connsiteY1" fmla="*/ 191072 h 900224"/>
              <a:gd name="connsiteX2" fmla="*/ 288759 w 311150"/>
              <a:gd name="connsiteY2" fmla="*/ 900224 h 900224"/>
              <a:gd name="connsiteX0" fmla="*/ 0 w 288759"/>
              <a:gd name="connsiteY0" fmla="*/ 15143 h 915367"/>
              <a:gd name="connsiteX1" fmla="*/ 235563 w 288759"/>
              <a:gd name="connsiteY1" fmla="*/ 80189 h 915367"/>
              <a:gd name="connsiteX2" fmla="*/ 288759 w 288759"/>
              <a:gd name="connsiteY2" fmla="*/ 915367 h 915367"/>
              <a:gd name="connsiteX0" fmla="*/ 0 w 288759"/>
              <a:gd name="connsiteY0" fmla="*/ 0 h 900224"/>
              <a:gd name="connsiteX1" fmla="*/ 235563 w 288759"/>
              <a:gd name="connsiteY1" fmla="*/ 121058 h 900224"/>
              <a:gd name="connsiteX2" fmla="*/ 288759 w 288759"/>
              <a:gd name="connsiteY2" fmla="*/ 900224 h 900224"/>
              <a:gd name="connsiteX0" fmla="*/ 0 w 282342"/>
              <a:gd name="connsiteY0" fmla="*/ 0 h 1082262"/>
              <a:gd name="connsiteX1" fmla="*/ 235563 w 282342"/>
              <a:gd name="connsiteY1" fmla="*/ 121058 h 1082262"/>
              <a:gd name="connsiteX2" fmla="*/ 282342 w 282342"/>
              <a:gd name="connsiteY2" fmla="*/ 1082262 h 1082262"/>
              <a:gd name="connsiteX0" fmla="*/ 0 w 287068"/>
              <a:gd name="connsiteY0" fmla="*/ 0 h 1082262"/>
              <a:gd name="connsiteX1" fmla="*/ 235563 w 287068"/>
              <a:gd name="connsiteY1" fmla="*/ 121058 h 1082262"/>
              <a:gd name="connsiteX2" fmla="*/ 282342 w 287068"/>
              <a:gd name="connsiteY2" fmla="*/ 1082262 h 1082262"/>
              <a:gd name="connsiteX0" fmla="*/ 0 w 287068"/>
              <a:gd name="connsiteY0" fmla="*/ 0 h 1082262"/>
              <a:gd name="connsiteX1" fmla="*/ 235563 w 287068"/>
              <a:gd name="connsiteY1" fmla="*/ 121058 h 1082262"/>
              <a:gd name="connsiteX2" fmla="*/ 282342 w 287068"/>
              <a:gd name="connsiteY2" fmla="*/ 1082262 h 1082262"/>
              <a:gd name="connsiteX0" fmla="*/ 0 w 284460"/>
              <a:gd name="connsiteY0" fmla="*/ 0 h 1082262"/>
              <a:gd name="connsiteX1" fmla="*/ 235563 w 284460"/>
              <a:gd name="connsiteY1" fmla="*/ 121058 h 1082262"/>
              <a:gd name="connsiteX2" fmla="*/ 282342 w 284460"/>
              <a:gd name="connsiteY2" fmla="*/ 1082262 h 1082262"/>
              <a:gd name="connsiteX0" fmla="*/ 0 w 284460"/>
              <a:gd name="connsiteY0" fmla="*/ 0 h 1012248"/>
              <a:gd name="connsiteX1" fmla="*/ 235563 w 284460"/>
              <a:gd name="connsiteY1" fmla="*/ 121058 h 1012248"/>
              <a:gd name="connsiteX2" fmla="*/ 282342 w 284460"/>
              <a:gd name="connsiteY2" fmla="*/ 1012248 h 1012248"/>
            </a:gdLst>
            <a:ahLst/>
            <a:cxnLst>
              <a:cxn ang="0">
                <a:pos x="connsiteX0" y="connsiteY0"/>
              </a:cxn>
              <a:cxn ang="0">
                <a:pos x="connsiteX1" y="connsiteY1"/>
              </a:cxn>
              <a:cxn ang="0">
                <a:pos x="connsiteX2" y="connsiteY2"/>
              </a:cxn>
            </a:cxnLst>
            <a:rect l="l" t="t"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u="none" dirty="0">
              <a:solidFill>
                <a:srgbClr val="000000"/>
              </a:solidFill>
              <a:latin typeface="Arial"/>
            </a:endParaRPr>
          </a:p>
        </p:txBody>
      </p:sp>
      <p:sp>
        <p:nvSpPr>
          <p:cNvPr id="93" name="Oval 23"/>
          <p:cNvSpPr>
            <a:spLocks noChangeArrowheads="1"/>
          </p:cNvSpPr>
          <p:nvPr/>
        </p:nvSpPr>
        <p:spPr bwMode="auto">
          <a:xfrm>
            <a:off x="361950" y="1905000"/>
            <a:ext cx="8382000" cy="535928"/>
          </a:xfrm>
          <a:prstGeom prst="ellipse">
            <a:avLst/>
          </a:prstGeom>
          <a:solidFill>
            <a:schemeClr val="bg1">
              <a:lumMod val="95000"/>
            </a:schemeClr>
          </a:solidFill>
          <a:ln w="9525">
            <a:solidFill>
              <a:schemeClr val="tx1"/>
            </a:solidFill>
            <a:round/>
            <a:headEnd/>
            <a:tailEnd/>
          </a:ln>
        </p:spPr>
        <p:txBody>
          <a:bodyPr wrap="none" anchor="ctr" anchorCtr="1"/>
          <a:lstStyle/>
          <a:p>
            <a:pPr algn="ctr" eaLnBrk="0" hangingPunct="0">
              <a:spcBef>
                <a:spcPct val="0"/>
              </a:spcBef>
              <a:buFontTx/>
              <a:buNone/>
            </a:pPr>
            <a:r>
              <a:rPr lang="en-US" sz="2000" b="1" i="1" u="none" dirty="0">
                <a:latin typeface="Arial"/>
                <a:ea typeface="ＭＳ Ｐゴシック" pitchFamily="-109" charset="-128"/>
              </a:rPr>
              <a:t>Policy and Scenarios</a:t>
            </a:r>
          </a:p>
          <a:p>
            <a:pPr algn="ctr" eaLnBrk="0" hangingPunct="0">
              <a:spcBef>
                <a:spcPct val="0"/>
              </a:spcBef>
              <a:buFontTx/>
              <a:buNone/>
            </a:pPr>
            <a:r>
              <a:rPr lang="en-US" sz="1200" i="1" u="none" dirty="0">
                <a:solidFill>
                  <a:srgbClr val="000000"/>
                </a:solidFill>
                <a:latin typeface="Arial"/>
                <a:ea typeface="ＭＳ Ｐゴシック" pitchFamily="-109" charset="-128"/>
              </a:rPr>
              <a:t>Including </a:t>
            </a:r>
            <a:r>
              <a:rPr lang="en-US" sz="1200" i="1" u="none" dirty="0">
                <a:latin typeface="Arial"/>
                <a:ea typeface="ＭＳ Ｐゴシック" pitchFamily="-109" charset="-128"/>
              </a:rPr>
              <a:t>outputs from </a:t>
            </a:r>
            <a:r>
              <a:rPr lang="en-US" sz="1200" i="1" u="none" dirty="0" smtClean="0">
                <a:latin typeface="Arial"/>
                <a:ea typeface="ＭＳ Ｐゴシック" pitchFamily="-109" charset="-128"/>
              </a:rPr>
              <a:t>other tools and analyses as </a:t>
            </a:r>
            <a:r>
              <a:rPr lang="en-US" sz="1200" i="1" u="none" dirty="0">
                <a:latin typeface="Arial"/>
                <a:ea typeface="ＭＳ Ｐゴシック" pitchFamily="-109" charset="-128"/>
              </a:rPr>
              <a:t>appropriate</a:t>
            </a:r>
          </a:p>
        </p:txBody>
      </p:sp>
      <p:sp>
        <p:nvSpPr>
          <p:cNvPr id="94" name="Rectangle 39"/>
          <p:cNvSpPr>
            <a:spLocks noChangeArrowheads="1"/>
          </p:cNvSpPr>
          <p:nvPr/>
        </p:nvSpPr>
        <p:spPr bwMode="auto">
          <a:xfrm>
            <a:off x="644614" y="4088603"/>
            <a:ext cx="2296886" cy="355044"/>
          </a:xfrm>
          <a:prstGeom prst="rect">
            <a:avLst/>
          </a:prstGeom>
          <a:solidFill>
            <a:srgbClr val="C00000">
              <a:alpha val="32156"/>
            </a:srgbClr>
          </a:solidFill>
          <a:ln w="28575">
            <a:solidFill>
              <a:schemeClr val="tx1"/>
            </a:solidFill>
            <a:miter lim="800000"/>
            <a:headEnd/>
            <a:tailEnd/>
          </a:ln>
        </p:spPr>
        <p:txBody>
          <a:bodyPr wrap="none"/>
          <a:lstStyle/>
          <a:p>
            <a:pPr eaLnBrk="0" hangingPunct="0">
              <a:spcBef>
                <a:spcPct val="0"/>
              </a:spcBef>
              <a:buFontTx/>
              <a:buNone/>
            </a:pPr>
            <a:endParaRPr lang="en-US" sz="2000" b="1" i="1" u="none" dirty="0">
              <a:latin typeface="Arial"/>
              <a:ea typeface="ＭＳ Ｐゴシック" pitchFamily="-109" charset="-128"/>
            </a:endParaRPr>
          </a:p>
        </p:txBody>
      </p:sp>
      <p:sp>
        <p:nvSpPr>
          <p:cNvPr id="95" name="Text Box 42"/>
          <p:cNvSpPr txBox="1">
            <a:spLocks noChangeArrowheads="1"/>
          </p:cNvSpPr>
          <p:nvPr/>
        </p:nvSpPr>
        <p:spPr bwMode="auto">
          <a:xfrm>
            <a:off x="650511" y="4126701"/>
            <a:ext cx="218598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a:lnSpc>
                <a:spcPct val="90000"/>
              </a:lnSpc>
              <a:spcBef>
                <a:spcPct val="0"/>
              </a:spcBef>
              <a:buFontTx/>
              <a:buNone/>
            </a:pPr>
            <a:r>
              <a:rPr lang="en-US" sz="1800" b="1" i="1" u="none" dirty="0" smtClean="0">
                <a:ea typeface="ＭＳ Ｐゴシック" pitchFamily="-109" charset="-128"/>
              </a:rPr>
              <a:t>Operations</a:t>
            </a:r>
            <a:endParaRPr lang="en-US" sz="1600" b="1" i="1" dirty="0">
              <a:ea typeface="ＭＳ Ｐゴシック" pitchFamily="-109" charset="-128"/>
            </a:endParaRPr>
          </a:p>
        </p:txBody>
      </p:sp>
      <p:sp>
        <p:nvSpPr>
          <p:cNvPr id="96" name="Line 56"/>
          <p:cNvSpPr>
            <a:spLocks noChangeShapeType="1"/>
          </p:cNvSpPr>
          <p:nvPr/>
        </p:nvSpPr>
        <p:spPr bwMode="auto">
          <a:xfrm flipH="1">
            <a:off x="2955954" y="4292288"/>
            <a:ext cx="471714" cy="94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u="none" dirty="0">
              <a:solidFill>
                <a:srgbClr val="000000"/>
              </a:solidFill>
              <a:latin typeface="Arial"/>
            </a:endParaRPr>
          </a:p>
        </p:txBody>
      </p:sp>
      <p:sp>
        <p:nvSpPr>
          <p:cNvPr id="97" name="Line 56"/>
          <p:cNvSpPr>
            <a:spLocks noChangeShapeType="1"/>
          </p:cNvSpPr>
          <p:nvPr/>
        </p:nvSpPr>
        <p:spPr bwMode="auto">
          <a:xfrm flipH="1" flipV="1">
            <a:off x="330283" y="3436388"/>
            <a:ext cx="311010" cy="237773"/>
          </a:xfrm>
          <a:custGeom>
            <a:avLst/>
            <a:gdLst>
              <a:gd name="T0" fmla="*/ 0 w 318978"/>
              <a:gd name="T1" fmla="*/ 39574 h 615213"/>
              <a:gd name="T2" fmla="*/ 334810 w 318978"/>
              <a:gd name="T3" fmla="*/ 423577 h 615213"/>
              <a:gd name="T4" fmla="*/ 319928 w 318978"/>
              <a:gd name="T5" fmla="*/ 4336662 h 615213"/>
              <a:gd name="T6" fmla="*/ 0 60000 65536"/>
              <a:gd name="T7" fmla="*/ 0 60000 65536"/>
              <a:gd name="T8" fmla="*/ 0 60000 65536"/>
              <a:gd name="connsiteX0" fmla="*/ 0 w 318978"/>
              <a:gd name="connsiteY0" fmla="*/ 642 h 620528"/>
              <a:gd name="connsiteX1" fmla="*/ 318978 w 318978"/>
              <a:gd name="connsiteY1" fmla="*/ 65405 h 620528"/>
              <a:gd name="connsiteX2" fmla="*/ 304800 w 318978"/>
              <a:gd name="connsiteY2" fmla="*/ 620528 h 620528"/>
              <a:gd name="connsiteX0" fmla="*/ 0 w 318978"/>
              <a:gd name="connsiteY0" fmla="*/ 0 h 648176"/>
              <a:gd name="connsiteX1" fmla="*/ 318978 w 318978"/>
              <a:gd name="connsiteY1" fmla="*/ 93053 h 648176"/>
              <a:gd name="connsiteX2" fmla="*/ 304800 w 318978"/>
              <a:gd name="connsiteY2" fmla="*/ 648176 h 648176"/>
              <a:gd name="connsiteX0" fmla="*/ 0 w 318978"/>
              <a:gd name="connsiteY0" fmla="*/ 617 h 648793"/>
              <a:gd name="connsiteX1" fmla="*/ 318978 w 318978"/>
              <a:gd name="connsiteY1" fmla="*/ 93670 h 648793"/>
              <a:gd name="connsiteX2" fmla="*/ 304800 w 318978"/>
              <a:gd name="connsiteY2" fmla="*/ 648793 h 648793"/>
              <a:gd name="connsiteX0" fmla="*/ 0 w 304800"/>
              <a:gd name="connsiteY0" fmla="*/ 38906 h 687082"/>
              <a:gd name="connsiteX1" fmla="*/ 302937 w 304800"/>
              <a:gd name="connsiteY1" fmla="*/ 47944 h 687082"/>
              <a:gd name="connsiteX2" fmla="*/ 304800 w 304800"/>
              <a:gd name="connsiteY2" fmla="*/ 687082 h 687082"/>
              <a:gd name="connsiteX0" fmla="*/ 0 w 304800"/>
              <a:gd name="connsiteY0" fmla="*/ 8195 h 656371"/>
              <a:gd name="connsiteX1" fmla="*/ 302937 w 304800"/>
              <a:gd name="connsiteY1" fmla="*/ 17233 h 656371"/>
              <a:gd name="connsiteX2" fmla="*/ 304800 w 304800"/>
              <a:gd name="connsiteY2" fmla="*/ 656371 h 656371"/>
              <a:gd name="connsiteX0" fmla="*/ 0 w 304800"/>
              <a:gd name="connsiteY0" fmla="*/ 30567 h 678743"/>
              <a:gd name="connsiteX1" fmla="*/ 302937 w 304800"/>
              <a:gd name="connsiteY1" fmla="*/ 39605 h 678743"/>
              <a:gd name="connsiteX2" fmla="*/ 304800 w 304800"/>
              <a:gd name="connsiteY2" fmla="*/ 678743 h 678743"/>
              <a:gd name="connsiteX0" fmla="*/ 0 w 317493"/>
              <a:gd name="connsiteY0" fmla="*/ 192217 h 840393"/>
              <a:gd name="connsiteX1" fmla="*/ 302937 w 317493"/>
              <a:gd name="connsiteY1" fmla="*/ 201255 h 840393"/>
              <a:gd name="connsiteX2" fmla="*/ 304800 w 317493"/>
              <a:gd name="connsiteY2" fmla="*/ 840393 h 840393"/>
              <a:gd name="connsiteX0" fmla="*/ 0 w 309326"/>
              <a:gd name="connsiteY0" fmla="*/ 73318 h 721494"/>
              <a:gd name="connsiteX1" fmla="*/ 290104 w 309326"/>
              <a:gd name="connsiteY1" fmla="*/ 264390 h 721494"/>
              <a:gd name="connsiteX2" fmla="*/ 304800 w 309326"/>
              <a:gd name="connsiteY2" fmla="*/ 721494 h 721494"/>
              <a:gd name="connsiteX0" fmla="*/ 0 w 309326"/>
              <a:gd name="connsiteY0" fmla="*/ 63735 h 711911"/>
              <a:gd name="connsiteX1" fmla="*/ 290104 w 309326"/>
              <a:gd name="connsiteY1" fmla="*/ 254807 h 711911"/>
              <a:gd name="connsiteX2" fmla="*/ 304800 w 309326"/>
              <a:gd name="connsiteY2" fmla="*/ 711911 h 711911"/>
              <a:gd name="connsiteX0" fmla="*/ 0 w 311150"/>
              <a:gd name="connsiteY0" fmla="*/ 0 h 900224"/>
              <a:gd name="connsiteX1" fmla="*/ 290104 w 311150"/>
              <a:gd name="connsiteY1" fmla="*/ 191072 h 900224"/>
              <a:gd name="connsiteX2" fmla="*/ 288759 w 311150"/>
              <a:gd name="connsiteY2" fmla="*/ 900224 h 900224"/>
              <a:gd name="connsiteX0" fmla="*/ 0 w 288759"/>
              <a:gd name="connsiteY0" fmla="*/ 15143 h 915367"/>
              <a:gd name="connsiteX1" fmla="*/ 235563 w 288759"/>
              <a:gd name="connsiteY1" fmla="*/ 80189 h 915367"/>
              <a:gd name="connsiteX2" fmla="*/ 288759 w 288759"/>
              <a:gd name="connsiteY2" fmla="*/ 915367 h 915367"/>
              <a:gd name="connsiteX0" fmla="*/ 0 w 288759"/>
              <a:gd name="connsiteY0" fmla="*/ 0 h 900224"/>
              <a:gd name="connsiteX1" fmla="*/ 235563 w 288759"/>
              <a:gd name="connsiteY1" fmla="*/ 121058 h 900224"/>
              <a:gd name="connsiteX2" fmla="*/ 288759 w 288759"/>
              <a:gd name="connsiteY2" fmla="*/ 900224 h 900224"/>
              <a:gd name="connsiteX0" fmla="*/ 0 w 282342"/>
              <a:gd name="connsiteY0" fmla="*/ 0 h 1082262"/>
              <a:gd name="connsiteX1" fmla="*/ 235563 w 282342"/>
              <a:gd name="connsiteY1" fmla="*/ 121058 h 1082262"/>
              <a:gd name="connsiteX2" fmla="*/ 282342 w 282342"/>
              <a:gd name="connsiteY2" fmla="*/ 1082262 h 1082262"/>
              <a:gd name="connsiteX0" fmla="*/ 0 w 287068"/>
              <a:gd name="connsiteY0" fmla="*/ 0 h 1082262"/>
              <a:gd name="connsiteX1" fmla="*/ 235563 w 287068"/>
              <a:gd name="connsiteY1" fmla="*/ 121058 h 1082262"/>
              <a:gd name="connsiteX2" fmla="*/ 282342 w 287068"/>
              <a:gd name="connsiteY2" fmla="*/ 1082262 h 1082262"/>
              <a:gd name="connsiteX0" fmla="*/ 0 w 287068"/>
              <a:gd name="connsiteY0" fmla="*/ 0 h 1082262"/>
              <a:gd name="connsiteX1" fmla="*/ 235563 w 287068"/>
              <a:gd name="connsiteY1" fmla="*/ 121058 h 1082262"/>
              <a:gd name="connsiteX2" fmla="*/ 282342 w 287068"/>
              <a:gd name="connsiteY2" fmla="*/ 1082262 h 1082262"/>
              <a:gd name="connsiteX0" fmla="*/ 0 w 284460"/>
              <a:gd name="connsiteY0" fmla="*/ 0 h 1082262"/>
              <a:gd name="connsiteX1" fmla="*/ 235563 w 284460"/>
              <a:gd name="connsiteY1" fmla="*/ 121058 h 1082262"/>
              <a:gd name="connsiteX2" fmla="*/ 282342 w 284460"/>
              <a:gd name="connsiteY2" fmla="*/ 1082262 h 1082262"/>
              <a:gd name="connsiteX0" fmla="*/ 0 w 284460"/>
              <a:gd name="connsiteY0" fmla="*/ 0 h 1012248"/>
              <a:gd name="connsiteX1" fmla="*/ 235563 w 284460"/>
              <a:gd name="connsiteY1" fmla="*/ 121058 h 1012248"/>
              <a:gd name="connsiteX2" fmla="*/ 282342 w 284460"/>
              <a:gd name="connsiteY2" fmla="*/ 1012248 h 1012248"/>
            </a:gdLst>
            <a:ahLst/>
            <a:cxnLst>
              <a:cxn ang="0">
                <a:pos x="connsiteX0" y="connsiteY0"/>
              </a:cxn>
              <a:cxn ang="0">
                <a:pos x="connsiteX1" y="connsiteY1"/>
              </a:cxn>
              <a:cxn ang="0">
                <a:pos x="connsiteX2" y="connsiteY2"/>
              </a:cxn>
            </a:cxnLst>
            <a:rect l="l" t="t"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u="none" dirty="0">
              <a:solidFill>
                <a:srgbClr val="000000"/>
              </a:solidFill>
              <a:latin typeface="Arial"/>
            </a:endParaRPr>
          </a:p>
        </p:txBody>
      </p:sp>
      <p:sp>
        <p:nvSpPr>
          <p:cNvPr id="98" name="Line 56"/>
          <p:cNvSpPr>
            <a:spLocks noChangeShapeType="1"/>
          </p:cNvSpPr>
          <p:nvPr/>
        </p:nvSpPr>
        <p:spPr bwMode="auto">
          <a:xfrm flipH="1" flipV="1">
            <a:off x="347748" y="4002133"/>
            <a:ext cx="291635" cy="237773"/>
          </a:xfrm>
          <a:custGeom>
            <a:avLst/>
            <a:gdLst>
              <a:gd name="T0" fmla="*/ 0 w 318978"/>
              <a:gd name="T1" fmla="*/ 39574 h 615213"/>
              <a:gd name="T2" fmla="*/ 334810 w 318978"/>
              <a:gd name="T3" fmla="*/ 423577 h 615213"/>
              <a:gd name="T4" fmla="*/ 319928 w 318978"/>
              <a:gd name="T5" fmla="*/ 4336662 h 615213"/>
              <a:gd name="T6" fmla="*/ 0 60000 65536"/>
              <a:gd name="T7" fmla="*/ 0 60000 65536"/>
              <a:gd name="T8" fmla="*/ 0 60000 65536"/>
              <a:gd name="connsiteX0" fmla="*/ 0 w 318978"/>
              <a:gd name="connsiteY0" fmla="*/ 642 h 620528"/>
              <a:gd name="connsiteX1" fmla="*/ 318978 w 318978"/>
              <a:gd name="connsiteY1" fmla="*/ 65405 h 620528"/>
              <a:gd name="connsiteX2" fmla="*/ 304800 w 318978"/>
              <a:gd name="connsiteY2" fmla="*/ 620528 h 620528"/>
              <a:gd name="connsiteX0" fmla="*/ 0 w 318978"/>
              <a:gd name="connsiteY0" fmla="*/ 0 h 648176"/>
              <a:gd name="connsiteX1" fmla="*/ 318978 w 318978"/>
              <a:gd name="connsiteY1" fmla="*/ 93053 h 648176"/>
              <a:gd name="connsiteX2" fmla="*/ 304800 w 318978"/>
              <a:gd name="connsiteY2" fmla="*/ 648176 h 648176"/>
              <a:gd name="connsiteX0" fmla="*/ 0 w 318978"/>
              <a:gd name="connsiteY0" fmla="*/ 617 h 648793"/>
              <a:gd name="connsiteX1" fmla="*/ 318978 w 318978"/>
              <a:gd name="connsiteY1" fmla="*/ 93670 h 648793"/>
              <a:gd name="connsiteX2" fmla="*/ 304800 w 318978"/>
              <a:gd name="connsiteY2" fmla="*/ 648793 h 648793"/>
              <a:gd name="connsiteX0" fmla="*/ 0 w 304800"/>
              <a:gd name="connsiteY0" fmla="*/ 38906 h 687082"/>
              <a:gd name="connsiteX1" fmla="*/ 302937 w 304800"/>
              <a:gd name="connsiteY1" fmla="*/ 47944 h 687082"/>
              <a:gd name="connsiteX2" fmla="*/ 304800 w 304800"/>
              <a:gd name="connsiteY2" fmla="*/ 687082 h 687082"/>
              <a:gd name="connsiteX0" fmla="*/ 0 w 304800"/>
              <a:gd name="connsiteY0" fmla="*/ 8195 h 656371"/>
              <a:gd name="connsiteX1" fmla="*/ 302937 w 304800"/>
              <a:gd name="connsiteY1" fmla="*/ 17233 h 656371"/>
              <a:gd name="connsiteX2" fmla="*/ 304800 w 304800"/>
              <a:gd name="connsiteY2" fmla="*/ 656371 h 656371"/>
              <a:gd name="connsiteX0" fmla="*/ 0 w 304800"/>
              <a:gd name="connsiteY0" fmla="*/ 30567 h 678743"/>
              <a:gd name="connsiteX1" fmla="*/ 302937 w 304800"/>
              <a:gd name="connsiteY1" fmla="*/ 39605 h 678743"/>
              <a:gd name="connsiteX2" fmla="*/ 304800 w 304800"/>
              <a:gd name="connsiteY2" fmla="*/ 678743 h 678743"/>
              <a:gd name="connsiteX0" fmla="*/ 0 w 317493"/>
              <a:gd name="connsiteY0" fmla="*/ 192217 h 840393"/>
              <a:gd name="connsiteX1" fmla="*/ 302937 w 317493"/>
              <a:gd name="connsiteY1" fmla="*/ 201255 h 840393"/>
              <a:gd name="connsiteX2" fmla="*/ 304800 w 317493"/>
              <a:gd name="connsiteY2" fmla="*/ 840393 h 840393"/>
              <a:gd name="connsiteX0" fmla="*/ 0 w 309326"/>
              <a:gd name="connsiteY0" fmla="*/ 73318 h 721494"/>
              <a:gd name="connsiteX1" fmla="*/ 290104 w 309326"/>
              <a:gd name="connsiteY1" fmla="*/ 264390 h 721494"/>
              <a:gd name="connsiteX2" fmla="*/ 304800 w 309326"/>
              <a:gd name="connsiteY2" fmla="*/ 721494 h 721494"/>
              <a:gd name="connsiteX0" fmla="*/ 0 w 309326"/>
              <a:gd name="connsiteY0" fmla="*/ 63735 h 711911"/>
              <a:gd name="connsiteX1" fmla="*/ 290104 w 309326"/>
              <a:gd name="connsiteY1" fmla="*/ 254807 h 711911"/>
              <a:gd name="connsiteX2" fmla="*/ 304800 w 309326"/>
              <a:gd name="connsiteY2" fmla="*/ 711911 h 711911"/>
              <a:gd name="connsiteX0" fmla="*/ 0 w 311150"/>
              <a:gd name="connsiteY0" fmla="*/ 0 h 900224"/>
              <a:gd name="connsiteX1" fmla="*/ 290104 w 311150"/>
              <a:gd name="connsiteY1" fmla="*/ 191072 h 900224"/>
              <a:gd name="connsiteX2" fmla="*/ 288759 w 311150"/>
              <a:gd name="connsiteY2" fmla="*/ 900224 h 900224"/>
              <a:gd name="connsiteX0" fmla="*/ 0 w 288759"/>
              <a:gd name="connsiteY0" fmla="*/ 15143 h 915367"/>
              <a:gd name="connsiteX1" fmla="*/ 235563 w 288759"/>
              <a:gd name="connsiteY1" fmla="*/ 80189 h 915367"/>
              <a:gd name="connsiteX2" fmla="*/ 288759 w 288759"/>
              <a:gd name="connsiteY2" fmla="*/ 915367 h 915367"/>
              <a:gd name="connsiteX0" fmla="*/ 0 w 288759"/>
              <a:gd name="connsiteY0" fmla="*/ 0 h 900224"/>
              <a:gd name="connsiteX1" fmla="*/ 235563 w 288759"/>
              <a:gd name="connsiteY1" fmla="*/ 121058 h 900224"/>
              <a:gd name="connsiteX2" fmla="*/ 288759 w 288759"/>
              <a:gd name="connsiteY2" fmla="*/ 900224 h 900224"/>
              <a:gd name="connsiteX0" fmla="*/ 0 w 282342"/>
              <a:gd name="connsiteY0" fmla="*/ 0 h 1082262"/>
              <a:gd name="connsiteX1" fmla="*/ 235563 w 282342"/>
              <a:gd name="connsiteY1" fmla="*/ 121058 h 1082262"/>
              <a:gd name="connsiteX2" fmla="*/ 282342 w 282342"/>
              <a:gd name="connsiteY2" fmla="*/ 1082262 h 1082262"/>
              <a:gd name="connsiteX0" fmla="*/ 0 w 287068"/>
              <a:gd name="connsiteY0" fmla="*/ 0 h 1082262"/>
              <a:gd name="connsiteX1" fmla="*/ 235563 w 287068"/>
              <a:gd name="connsiteY1" fmla="*/ 121058 h 1082262"/>
              <a:gd name="connsiteX2" fmla="*/ 282342 w 287068"/>
              <a:gd name="connsiteY2" fmla="*/ 1082262 h 1082262"/>
              <a:gd name="connsiteX0" fmla="*/ 0 w 287068"/>
              <a:gd name="connsiteY0" fmla="*/ 0 h 1082262"/>
              <a:gd name="connsiteX1" fmla="*/ 235563 w 287068"/>
              <a:gd name="connsiteY1" fmla="*/ 121058 h 1082262"/>
              <a:gd name="connsiteX2" fmla="*/ 282342 w 287068"/>
              <a:gd name="connsiteY2" fmla="*/ 1082262 h 1082262"/>
              <a:gd name="connsiteX0" fmla="*/ 0 w 284460"/>
              <a:gd name="connsiteY0" fmla="*/ 0 h 1082262"/>
              <a:gd name="connsiteX1" fmla="*/ 235563 w 284460"/>
              <a:gd name="connsiteY1" fmla="*/ 121058 h 1082262"/>
              <a:gd name="connsiteX2" fmla="*/ 282342 w 284460"/>
              <a:gd name="connsiteY2" fmla="*/ 1082262 h 1082262"/>
              <a:gd name="connsiteX0" fmla="*/ 0 w 284460"/>
              <a:gd name="connsiteY0" fmla="*/ 0 h 1012248"/>
              <a:gd name="connsiteX1" fmla="*/ 235563 w 284460"/>
              <a:gd name="connsiteY1" fmla="*/ 121058 h 1012248"/>
              <a:gd name="connsiteX2" fmla="*/ 282342 w 284460"/>
              <a:gd name="connsiteY2" fmla="*/ 1012248 h 1012248"/>
            </a:gdLst>
            <a:ahLst/>
            <a:cxnLst>
              <a:cxn ang="0">
                <a:pos x="connsiteX0" y="connsiteY0"/>
              </a:cxn>
              <a:cxn ang="0">
                <a:pos x="connsiteX1" y="connsiteY1"/>
              </a:cxn>
              <a:cxn ang="0">
                <a:pos x="connsiteX2" y="connsiteY2"/>
              </a:cxn>
            </a:cxnLst>
            <a:rect l="l" t="t" r="r" b="b"/>
            <a:pathLst>
              <a:path w="284460" h="1012248">
                <a:moveTo>
                  <a:pt x="0" y="0"/>
                </a:moveTo>
                <a:cubicBezTo>
                  <a:pt x="79753" y="26701"/>
                  <a:pt x="188506" y="-47650"/>
                  <a:pt x="235563" y="121058"/>
                </a:cubicBezTo>
                <a:cubicBezTo>
                  <a:pt x="282620" y="289766"/>
                  <a:pt x="288756" y="455163"/>
                  <a:pt x="282342" y="1012248"/>
                </a:cubicBezTo>
              </a:path>
            </a:pathLst>
          </a:custGeom>
          <a:noFill/>
          <a:ln w="571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u="none" dirty="0">
              <a:solidFill>
                <a:srgbClr val="000000"/>
              </a:solidFill>
              <a:latin typeface="Arial"/>
            </a:endParaRPr>
          </a:p>
        </p:txBody>
      </p:sp>
      <p:sp>
        <p:nvSpPr>
          <p:cNvPr id="99"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4</a:t>
            </a:fld>
            <a:endParaRPr lang="en-US" sz="1200" b="1" dirty="0">
              <a:solidFill>
                <a:srgbClr val="FFFFFF"/>
              </a:solidFill>
            </a:endParaRPr>
          </a:p>
        </p:txBody>
      </p:sp>
    </p:spTree>
    <p:extLst>
      <p:ext uri="{BB962C8B-B14F-4D97-AF65-F5344CB8AC3E}">
        <p14:creationId xmlns:p14="http://schemas.microsoft.com/office/powerpoint/2010/main" val="383791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marL="0" indent="0" fontAlgn="auto">
              <a:spcAft>
                <a:spcPts val="0"/>
              </a:spcAft>
              <a:defRPr/>
            </a:pPr>
            <a:r>
              <a:rPr lang="en-US" dirty="0"/>
              <a:t>Tools and Analysis </a:t>
            </a:r>
            <a:r>
              <a:rPr lang="en-US" dirty="0" smtClean="0"/>
              <a:t>Roadmap</a:t>
            </a:r>
            <a:endParaRPr lang="en-US" dirty="0">
              <a:latin typeface="Arial" charset="0"/>
              <a:cs typeface="Arial" charset="0"/>
            </a:endParaRPr>
          </a:p>
        </p:txBody>
      </p:sp>
      <p:sp>
        <p:nvSpPr>
          <p:cNvPr id="3" name="Content Placeholder 2"/>
          <p:cNvSpPr>
            <a:spLocks noGrp="1"/>
          </p:cNvSpPr>
          <p:nvPr>
            <p:ph idx="1"/>
          </p:nvPr>
        </p:nvSpPr>
        <p:spPr>
          <a:xfrm>
            <a:off x="219728" y="679537"/>
            <a:ext cx="8773960" cy="5264063"/>
          </a:xfrm>
        </p:spPr>
        <p:txBody>
          <a:bodyPr rtlCol="0">
            <a:noAutofit/>
          </a:bodyPr>
          <a:lstStyle/>
          <a:p>
            <a:pPr fontAlgn="auto">
              <a:spcAft>
                <a:spcPts val="0"/>
              </a:spcAft>
              <a:defRPr/>
            </a:pPr>
            <a:r>
              <a:rPr lang="en-US" sz="1600" u="sng" dirty="0" smtClean="0">
                <a:latin typeface="Arial" charset="0"/>
                <a:cs typeface="Arial" charset="0"/>
              </a:rPr>
              <a:t>Objective</a:t>
            </a:r>
            <a:r>
              <a:rPr lang="en-US" sz="1600" dirty="0" smtClean="0">
                <a:latin typeface="Arial" charset="0"/>
                <a:cs typeface="Arial" charset="0"/>
              </a:rPr>
              <a:t>: </a:t>
            </a:r>
          </a:p>
          <a:p>
            <a:pPr lvl="1"/>
            <a:r>
              <a:rPr lang="en-US" sz="1600" dirty="0">
                <a:latin typeface="Arial" charset="0"/>
                <a:cs typeface="Arial" charset="0"/>
              </a:rPr>
              <a:t>Develop a multi-year schedule for the </a:t>
            </a:r>
            <a:r>
              <a:rPr lang="en-US" sz="1600" b="1" u="sng" dirty="0">
                <a:latin typeface="Arial" charset="0"/>
                <a:cs typeface="Arial" charset="0"/>
              </a:rPr>
              <a:t>development</a:t>
            </a:r>
            <a:r>
              <a:rPr lang="en-US" sz="1600" dirty="0">
                <a:latin typeface="Arial" charset="0"/>
                <a:cs typeface="Arial" charset="0"/>
              </a:rPr>
              <a:t> and </a:t>
            </a:r>
            <a:r>
              <a:rPr lang="en-US" sz="1600" b="1" u="sng" dirty="0" smtClean="0">
                <a:latin typeface="Arial" charset="0"/>
                <a:cs typeface="Arial" charset="0"/>
              </a:rPr>
              <a:t>use</a:t>
            </a:r>
            <a:r>
              <a:rPr lang="en-US" sz="1600" dirty="0" smtClean="0">
                <a:latin typeface="Arial" charset="0"/>
                <a:cs typeface="Arial" charset="0"/>
              </a:rPr>
              <a:t> of </a:t>
            </a:r>
            <a:r>
              <a:rPr lang="en-US" sz="1600" dirty="0">
                <a:latin typeface="Arial" charset="0"/>
                <a:cs typeface="Arial" charset="0"/>
              </a:rPr>
              <a:t>the environmental modeling assessment </a:t>
            </a:r>
            <a:r>
              <a:rPr lang="en-US" sz="1600" dirty="0" smtClean="0">
                <a:latin typeface="Arial" charset="0"/>
                <a:cs typeface="Arial" charset="0"/>
              </a:rPr>
              <a:t>tools</a:t>
            </a:r>
          </a:p>
          <a:p>
            <a:pPr lvl="1"/>
            <a:r>
              <a:rPr lang="en-US" sz="1600" dirty="0"/>
              <a:t>Ensure clear linkage of research efforts to </a:t>
            </a:r>
            <a:r>
              <a:rPr lang="en-US" sz="1600" u="sng" dirty="0"/>
              <a:t>AEE and </a:t>
            </a:r>
            <a:r>
              <a:rPr lang="en-US" sz="1600" u="sng" dirty="0" smtClean="0"/>
              <a:t>other Line of Business (LOB) </a:t>
            </a:r>
            <a:r>
              <a:rPr lang="en-US" sz="1600" dirty="0" smtClean="0"/>
              <a:t>analysis needs (e.g., ATO, ANG, ARP)</a:t>
            </a:r>
            <a:endParaRPr lang="en-US" sz="1600" dirty="0">
              <a:latin typeface="Arial" charset="0"/>
              <a:cs typeface="Arial" charset="0"/>
            </a:endParaRPr>
          </a:p>
          <a:p>
            <a:pPr lvl="1"/>
            <a:r>
              <a:rPr lang="en-US" sz="1600" dirty="0">
                <a:latin typeface="Arial" charset="0"/>
                <a:cs typeface="Arial" charset="0"/>
              </a:rPr>
              <a:t>Install environmental modeling assessment tools in the AEE modeling lab </a:t>
            </a:r>
          </a:p>
          <a:p>
            <a:pPr lvl="1"/>
            <a:r>
              <a:rPr lang="en-US" sz="1600" dirty="0">
                <a:latin typeface="Arial" charset="0"/>
                <a:cs typeface="Arial" charset="0"/>
              </a:rPr>
              <a:t>Develop user manuals for the environmental modeling assessment </a:t>
            </a:r>
            <a:r>
              <a:rPr lang="en-US" sz="1600" dirty="0" smtClean="0">
                <a:latin typeface="Arial" charset="0"/>
                <a:cs typeface="Arial" charset="0"/>
              </a:rPr>
              <a:t>tools</a:t>
            </a:r>
            <a:endParaRPr lang="en-US" sz="1600" b="1" dirty="0" smtClean="0"/>
          </a:p>
          <a:p>
            <a:pPr fontAlgn="auto">
              <a:spcAft>
                <a:spcPts val="0"/>
              </a:spcAft>
              <a:buFont typeface="Arial" panose="020B0604020202020204" pitchFamily="34" charset="0"/>
              <a:buChar char="•"/>
              <a:defRPr/>
            </a:pPr>
            <a:r>
              <a:rPr lang="en-US" sz="1600" u="sng" dirty="0" smtClean="0">
                <a:latin typeface="Arial" charset="0"/>
                <a:cs typeface="Arial" charset="0"/>
              </a:rPr>
              <a:t>Process</a:t>
            </a:r>
            <a:r>
              <a:rPr lang="en-US" sz="1600" dirty="0" smtClean="0">
                <a:latin typeface="Arial" charset="0"/>
                <a:cs typeface="Arial" charset="0"/>
              </a:rPr>
              <a:t>:</a:t>
            </a:r>
          </a:p>
          <a:p>
            <a:pPr lvl="1" fontAlgn="auto">
              <a:spcAft>
                <a:spcPts val="0"/>
              </a:spcAft>
              <a:buFont typeface="Arial" panose="020B0604020202020204" pitchFamily="34" charset="0"/>
              <a:buChar char="–"/>
              <a:defRPr/>
            </a:pPr>
            <a:r>
              <a:rPr lang="en-US" sz="1600" dirty="0">
                <a:latin typeface="Arial" charset="0"/>
                <a:cs typeface="Arial" charset="0"/>
              </a:rPr>
              <a:t>Identify </a:t>
            </a:r>
            <a:r>
              <a:rPr lang="en-US" sz="1600" dirty="0" smtClean="0">
                <a:latin typeface="Arial" charset="0"/>
                <a:cs typeface="Arial" charset="0"/>
              </a:rPr>
              <a:t>analyses and deadlines for deliverables, (e.g</a:t>
            </a:r>
            <a:r>
              <a:rPr lang="en-US" sz="1600" dirty="0">
                <a:latin typeface="Arial" charset="0"/>
                <a:cs typeface="Arial" charset="0"/>
              </a:rPr>
              <a:t>., </a:t>
            </a:r>
            <a:r>
              <a:rPr lang="en-US" sz="1600" dirty="0" smtClean="0">
                <a:latin typeface="Arial" charset="0"/>
                <a:cs typeface="Arial" charset="0"/>
              </a:rPr>
              <a:t>CAEP, CLEEN Tech Assessment, Inventory Generation, Goals Analysis) </a:t>
            </a:r>
            <a:endParaRPr lang="en-US" sz="1600" dirty="0">
              <a:latin typeface="Arial" charset="0"/>
              <a:cs typeface="Arial" charset="0"/>
            </a:endParaRPr>
          </a:p>
          <a:p>
            <a:pPr lvl="1" fontAlgn="auto">
              <a:spcAft>
                <a:spcPts val="0"/>
              </a:spcAft>
              <a:buFont typeface="Arial" panose="020B0604020202020204" pitchFamily="34" charset="0"/>
              <a:buChar char="–"/>
              <a:defRPr/>
            </a:pPr>
            <a:r>
              <a:rPr lang="en-US" sz="1600" dirty="0">
                <a:latin typeface="Arial" charset="0"/>
                <a:cs typeface="Arial" charset="0"/>
              </a:rPr>
              <a:t>Create flowchart of tools and data that are required for each analysis</a:t>
            </a:r>
          </a:p>
          <a:p>
            <a:pPr lvl="1" fontAlgn="auto">
              <a:spcAft>
                <a:spcPts val="0"/>
              </a:spcAft>
              <a:buFont typeface="Arial" panose="020B0604020202020204" pitchFamily="34" charset="0"/>
              <a:buChar char="–"/>
              <a:defRPr/>
            </a:pPr>
            <a:r>
              <a:rPr lang="en-US" sz="1600" dirty="0">
                <a:latin typeface="Arial" charset="0"/>
                <a:cs typeface="Arial" charset="0"/>
              </a:rPr>
              <a:t>Link to other </a:t>
            </a:r>
            <a:r>
              <a:rPr lang="en-US" sz="1600" dirty="0" smtClean="0">
                <a:latin typeface="Arial" charset="0"/>
                <a:cs typeface="Arial" charset="0"/>
              </a:rPr>
              <a:t>AEE roadmaps</a:t>
            </a:r>
            <a:r>
              <a:rPr lang="en-US" sz="1600" dirty="0">
                <a:latin typeface="Arial" charset="0"/>
                <a:cs typeface="Arial" charset="0"/>
              </a:rPr>
              <a:t>, as needed</a:t>
            </a:r>
          </a:p>
          <a:p>
            <a:pPr lvl="1" fontAlgn="auto">
              <a:spcAft>
                <a:spcPts val="0"/>
              </a:spcAft>
              <a:buFont typeface="Arial" panose="020B0604020202020204" pitchFamily="34" charset="0"/>
              <a:buChar char="–"/>
              <a:defRPr/>
            </a:pPr>
            <a:r>
              <a:rPr lang="en-US" sz="1600" dirty="0" smtClean="0">
                <a:latin typeface="Arial" charset="0"/>
                <a:cs typeface="Arial" charset="0"/>
              </a:rPr>
              <a:t>Gather information on:</a:t>
            </a:r>
          </a:p>
          <a:p>
            <a:pPr lvl="2" fontAlgn="auto">
              <a:spcAft>
                <a:spcPts val="0"/>
              </a:spcAft>
              <a:buFont typeface="Arial" panose="020B0604020202020204" pitchFamily="34" charset="0"/>
              <a:buChar char="•"/>
              <a:defRPr/>
            </a:pPr>
            <a:r>
              <a:rPr lang="en-US" sz="1600" dirty="0" smtClean="0">
                <a:latin typeface="Arial" charset="0"/>
                <a:cs typeface="Arial" charset="0"/>
              </a:rPr>
              <a:t>Existing linkages </a:t>
            </a:r>
            <a:r>
              <a:rPr lang="en-US" sz="1600" dirty="0">
                <a:latin typeface="Arial" charset="0"/>
                <a:cs typeface="Arial" charset="0"/>
              </a:rPr>
              <a:t>among tools within the AEE Tool </a:t>
            </a:r>
            <a:r>
              <a:rPr lang="en-US" sz="1600" dirty="0" smtClean="0">
                <a:latin typeface="Arial" charset="0"/>
                <a:cs typeface="Arial" charset="0"/>
              </a:rPr>
              <a:t>Suite</a:t>
            </a:r>
            <a:endParaRPr lang="en-US" sz="1600" dirty="0">
              <a:latin typeface="Arial" charset="0"/>
              <a:cs typeface="Arial" charset="0"/>
            </a:endParaRPr>
          </a:p>
          <a:p>
            <a:pPr lvl="2" fontAlgn="auto">
              <a:spcAft>
                <a:spcPts val="0"/>
              </a:spcAft>
              <a:buFont typeface="Arial" panose="020B0604020202020204" pitchFamily="34" charset="0"/>
              <a:buChar char="•"/>
              <a:defRPr/>
            </a:pPr>
            <a:r>
              <a:rPr lang="en-US" sz="1600" dirty="0" smtClean="0">
                <a:latin typeface="Arial" charset="0"/>
                <a:cs typeface="Arial" charset="0"/>
              </a:rPr>
              <a:t>Internal (AEE) and external (e.g., ACRP) efforts that could aid analysis and tool development</a:t>
            </a:r>
            <a:endParaRPr lang="en-US" sz="1600" dirty="0">
              <a:latin typeface="Arial" charset="0"/>
              <a:cs typeface="Arial" charset="0"/>
            </a:endParaRPr>
          </a:p>
          <a:p>
            <a:pPr lvl="1" fontAlgn="auto">
              <a:spcAft>
                <a:spcPts val="0"/>
              </a:spcAft>
              <a:buFont typeface="Arial" panose="020B0604020202020204" pitchFamily="34" charset="0"/>
              <a:buChar char="–"/>
              <a:defRPr/>
            </a:pPr>
            <a:r>
              <a:rPr lang="en-US" sz="1600" dirty="0" smtClean="0">
                <a:latin typeface="Arial" charset="0"/>
                <a:cs typeface="Arial" charset="0"/>
              </a:rPr>
              <a:t>Create timeline </a:t>
            </a:r>
            <a:r>
              <a:rPr lang="en-US" sz="1600" dirty="0">
                <a:latin typeface="Arial" charset="0"/>
                <a:cs typeface="Arial" charset="0"/>
              </a:rPr>
              <a:t>of </a:t>
            </a:r>
            <a:r>
              <a:rPr lang="en-US" sz="1600" dirty="0" smtClean="0">
                <a:latin typeface="Arial" charset="0"/>
                <a:cs typeface="Arial" charset="0"/>
              </a:rPr>
              <a:t>tool and database development that overcomes identified gaps to deliver analysis capabilities as needed</a:t>
            </a: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5</a:t>
            </a:fld>
            <a:endParaRPr lang="en-US" sz="1200" b="1" dirty="0">
              <a:solidFill>
                <a:srgbClr val="FFFFFF"/>
              </a:solidFill>
            </a:endParaRPr>
          </a:p>
        </p:txBody>
      </p:sp>
    </p:spTree>
    <p:extLst>
      <p:ext uri="{BB962C8B-B14F-4D97-AF65-F5344CB8AC3E}">
        <p14:creationId xmlns:p14="http://schemas.microsoft.com/office/powerpoint/2010/main" val="297521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 name="Pict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5" y="609600"/>
            <a:ext cx="9023225" cy="6172200"/>
          </a:xfrm>
          <a:prstGeom prst="rect">
            <a:avLst/>
          </a:prstGeom>
          <a:solidFill>
            <a:schemeClr val="bg1"/>
          </a:solidFill>
          <a:ln>
            <a:noFill/>
          </a:ln>
          <a:effectLst/>
        </p:spPr>
      </p:pic>
      <p:sp>
        <p:nvSpPr>
          <p:cNvPr id="2" name="Title 1"/>
          <p:cNvSpPr>
            <a:spLocks noGrp="1"/>
          </p:cNvSpPr>
          <p:nvPr>
            <p:ph type="title"/>
          </p:nvPr>
        </p:nvSpPr>
        <p:spPr>
          <a:xfrm>
            <a:off x="0" y="0"/>
            <a:ext cx="9144000" cy="533400"/>
          </a:xfrm>
        </p:spPr>
        <p:txBody>
          <a:bodyPr rtlCol="0">
            <a:normAutofit/>
          </a:bodyPr>
          <a:lstStyle/>
          <a:p>
            <a:pPr eaLnBrk="1" fontAlgn="auto" hangingPunct="1">
              <a:spcAft>
                <a:spcPts val="0"/>
              </a:spcAft>
              <a:defRPr/>
            </a:pPr>
            <a:r>
              <a:rPr lang="en-US" dirty="0" smtClean="0"/>
              <a:t>Tools and Analysis Roadmap</a:t>
            </a:r>
          </a:p>
        </p:txBody>
      </p:sp>
      <p:grpSp>
        <p:nvGrpSpPr>
          <p:cNvPr id="3" name="Group 2"/>
          <p:cNvGrpSpPr/>
          <p:nvPr/>
        </p:nvGrpSpPr>
        <p:grpSpPr>
          <a:xfrm>
            <a:off x="5689356" y="4267200"/>
            <a:ext cx="3208361" cy="831136"/>
            <a:chOff x="5554639" y="2526020"/>
            <a:chExt cx="3208361" cy="831136"/>
          </a:xfrm>
        </p:grpSpPr>
        <p:sp>
          <p:nvSpPr>
            <p:cNvPr id="11" name="TextBox 4"/>
            <p:cNvSpPr txBox="1">
              <a:spLocks noChangeArrowheads="1"/>
            </p:cNvSpPr>
            <p:nvPr/>
          </p:nvSpPr>
          <p:spPr bwMode="auto">
            <a:xfrm>
              <a:off x="5554639" y="2526020"/>
              <a:ext cx="3208361" cy="831136"/>
            </a:xfrm>
            <a:prstGeom prst="rect">
              <a:avLst/>
            </a:prstGeom>
            <a:solidFill>
              <a:schemeClr val="bg1"/>
            </a:solidFill>
            <a:ln w="254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Arial" charset="0"/>
                </a:rPr>
                <a:t>LEGEND</a:t>
              </a:r>
            </a:p>
            <a:p>
              <a:pPr eaLnBrk="1" hangingPunct="1">
                <a:spcBef>
                  <a:spcPct val="0"/>
                </a:spcBef>
                <a:buFontTx/>
                <a:buNone/>
              </a:pPr>
              <a:r>
                <a:rPr lang="en-US" altLang="en-US" sz="1200" b="1" dirty="0">
                  <a:latin typeface="Arial" charset="0"/>
                </a:rPr>
                <a:t>      Milestone, Interim deliverable/report </a:t>
              </a:r>
            </a:p>
            <a:p>
              <a:pPr eaLnBrk="1" hangingPunct="1">
                <a:spcBef>
                  <a:spcPct val="0"/>
                </a:spcBef>
                <a:buFontTx/>
                <a:buNone/>
              </a:pPr>
              <a:r>
                <a:rPr lang="en-US" altLang="en-US" sz="1200" b="1" dirty="0">
                  <a:latin typeface="Arial" charset="0"/>
                </a:rPr>
                <a:t>       Final deliverable/report</a:t>
              </a:r>
            </a:p>
            <a:p>
              <a:pPr eaLnBrk="1" hangingPunct="1">
                <a:spcBef>
                  <a:spcPct val="0"/>
                </a:spcBef>
                <a:buFontTx/>
                <a:buNone/>
              </a:pPr>
              <a:r>
                <a:rPr lang="en-US" altLang="en-US" sz="1200" b="1" dirty="0">
                  <a:latin typeface="Arial" charset="0"/>
                </a:rPr>
                <a:t>       Analysis                 Tools </a:t>
              </a:r>
            </a:p>
          </p:txBody>
        </p:sp>
        <p:sp>
          <p:nvSpPr>
            <p:cNvPr id="6" name="Diamond 5"/>
            <p:cNvSpPr>
              <a:spLocks noChangeAspect="1"/>
            </p:cNvSpPr>
            <p:nvPr/>
          </p:nvSpPr>
          <p:spPr>
            <a:xfrm>
              <a:off x="5724525" y="2776538"/>
              <a:ext cx="85725" cy="13017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7" name="Diamond 6"/>
            <p:cNvSpPr>
              <a:spLocks noChangeAspect="1"/>
            </p:cNvSpPr>
            <p:nvPr/>
          </p:nvSpPr>
          <p:spPr>
            <a:xfrm>
              <a:off x="5724525" y="2970213"/>
              <a:ext cx="85725" cy="130175"/>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9" name="Rectangle 8"/>
            <p:cNvSpPr/>
            <p:nvPr/>
          </p:nvSpPr>
          <p:spPr>
            <a:xfrm>
              <a:off x="5648325" y="316865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7019925" y="3152775"/>
              <a:ext cx="228600" cy="76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67502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r>
              <a:rPr lang="en-US" sz="2400" dirty="0" smtClean="0"/>
              <a:t>Efforts to build In-House Tools and Analytical Capabilities</a:t>
            </a:r>
            <a:endParaRPr lang="en-US" sz="2400" dirty="0"/>
          </a:p>
        </p:txBody>
      </p:sp>
      <p:sp>
        <p:nvSpPr>
          <p:cNvPr id="3" name="Content Placeholder 2"/>
          <p:cNvSpPr>
            <a:spLocks noGrp="1"/>
          </p:cNvSpPr>
          <p:nvPr>
            <p:ph idx="1"/>
          </p:nvPr>
        </p:nvSpPr>
        <p:spPr>
          <a:xfrm>
            <a:off x="219728" y="762000"/>
            <a:ext cx="8773960" cy="5030461"/>
          </a:xfrm>
        </p:spPr>
        <p:txBody>
          <a:bodyPr/>
          <a:lstStyle/>
          <a:p>
            <a:pPr marL="0" lvl="0" indent="0">
              <a:buNone/>
            </a:pPr>
            <a:r>
              <a:rPr lang="en-US" sz="2000" u="sng" dirty="0" smtClean="0"/>
              <a:t>Some Previous Efforts:</a:t>
            </a:r>
          </a:p>
          <a:p>
            <a:r>
              <a:rPr lang="en-US" sz="2000" b="0" dirty="0" smtClean="0"/>
              <a:t>Leverage existing </a:t>
            </a:r>
            <a:r>
              <a:rPr lang="en-US" sz="2000" b="0" dirty="0"/>
              <a:t>noise and emissions inventories </a:t>
            </a:r>
          </a:p>
          <a:p>
            <a:r>
              <a:rPr lang="en-US" sz="2000" b="0" dirty="0" smtClean="0"/>
              <a:t>Use TASOPT for aircraft technology evaluation</a:t>
            </a:r>
          </a:p>
          <a:p>
            <a:r>
              <a:rPr lang="en-US" sz="2000" b="0" dirty="0" smtClean="0"/>
              <a:t>Query PDARS data streams for analysis projects</a:t>
            </a:r>
          </a:p>
          <a:p>
            <a:r>
              <a:rPr lang="en-US" sz="2000" b="0" dirty="0" smtClean="0"/>
              <a:t>Shadow APMT-Impacts analysis for CO</a:t>
            </a:r>
            <a:r>
              <a:rPr lang="en-US" sz="2000" b="0" baseline="-25000" dirty="0" smtClean="0"/>
              <a:t>2</a:t>
            </a:r>
            <a:r>
              <a:rPr lang="en-US" sz="2000" b="0" dirty="0" smtClean="0"/>
              <a:t> standard</a:t>
            </a:r>
          </a:p>
          <a:p>
            <a:pPr marL="0" lvl="0" indent="0">
              <a:buNone/>
            </a:pPr>
            <a:endParaRPr lang="en-US" sz="2000" u="sng" dirty="0" smtClean="0"/>
          </a:p>
          <a:p>
            <a:pPr marL="0" lvl="0" indent="0">
              <a:buNone/>
            </a:pPr>
            <a:r>
              <a:rPr lang="en-US" sz="2000" u="sng" dirty="0" smtClean="0"/>
              <a:t>Some Planned Efforts in 2016</a:t>
            </a:r>
          </a:p>
          <a:p>
            <a:pPr lvl="0"/>
            <a:r>
              <a:rPr lang="en-US" sz="2000" b="0" dirty="0"/>
              <a:t>Shadow annual fuel burn and noise inventory creation using AEDT</a:t>
            </a:r>
          </a:p>
          <a:p>
            <a:r>
              <a:rPr lang="en-US" sz="2000" b="0" dirty="0" smtClean="0"/>
              <a:t>Examine methods for importing radar data into AEDT</a:t>
            </a:r>
          </a:p>
          <a:p>
            <a:r>
              <a:rPr lang="en-US" sz="2000" b="0" dirty="0" smtClean="0"/>
              <a:t>Generate </a:t>
            </a:r>
            <a:r>
              <a:rPr lang="en-US" sz="2000" b="0" dirty="0"/>
              <a:t>noise </a:t>
            </a:r>
            <a:r>
              <a:rPr lang="en-US" sz="2000" b="0" dirty="0" smtClean="0"/>
              <a:t>inventory for a large hub airport using AEDT to support ASCENT noise research</a:t>
            </a:r>
            <a:endParaRPr lang="en-US" sz="2000" b="0" dirty="0"/>
          </a:p>
          <a:p>
            <a:pPr lvl="0"/>
            <a:r>
              <a:rPr lang="en-US" sz="2000" b="0" dirty="0" smtClean="0"/>
              <a:t>Continue to use APMT-Impacts for CAEP support</a:t>
            </a:r>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7</a:t>
            </a:fld>
            <a:endParaRPr lang="en-US" sz="1200" b="1" dirty="0">
              <a:solidFill>
                <a:srgbClr val="FFFFFF"/>
              </a:solidFill>
            </a:endParaRPr>
          </a:p>
        </p:txBody>
      </p:sp>
    </p:spTree>
    <p:extLst>
      <p:ext uri="{BB962C8B-B14F-4D97-AF65-F5344CB8AC3E}">
        <p14:creationId xmlns:p14="http://schemas.microsoft.com/office/powerpoint/2010/main" val="2631782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efforts related to E&amp;E analytical capabilities</a:t>
            </a:r>
            <a:endParaRPr lang="en-US" dirty="0"/>
          </a:p>
        </p:txBody>
      </p:sp>
      <p:sp>
        <p:nvSpPr>
          <p:cNvPr id="3" name="Content Placeholder 2"/>
          <p:cNvSpPr>
            <a:spLocks noGrp="1"/>
          </p:cNvSpPr>
          <p:nvPr>
            <p:ph idx="1"/>
          </p:nvPr>
        </p:nvSpPr>
        <p:spPr>
          <a:xfrm>
            <a:off x="219728" y="762000"/>
            <a:ext cx="8773960" cy="5030461"/>
          </a:xfrm>
        </p:spPr>
        <p:txBody>
          <a:bodyPr/>
          <a:lstStyle/>
          <a:p>
            <a:pPr marL="0" lvl="0" indent="0">
              <a:buNone/>
            </a:pPr>
            <a:r>
              <a:rPr lang="en-US" sz="2400" dirty="0" smtClean="0"/>
              <a:t>Details provided in this briefing</a:t>
            </a:r>
          </a:p>
          <a:p>
            <a:pPr lvl="0"/>
            <a:r>
              <a:rPr lang="en-US" sz="2400" b="0" dirty="0" smtClean="0"/>
              <a:t>AEDT</a:t>
            </a:r>
            <a:endParaRPr lang="en-US" sz="3200" b="0" dirty="0" smtClean="0"/>
          </a:p>
          <a:p>
            <a:r>
              <a:rPr lang="en-US" sz="2400" b="0" dirty="0" smtClean="0"/>
              <a:t>APMT-Economics / FLEET-Builder</a:t>
            </a:r>
            <a:endParaRPr lang="en-US" sz="2400" b="0" dirty="0"/>
          </a:p>
          <a:p>
            <a:r>
              <a:rPr lang="en-US" sz="2400" b="0" dirty="0" smtClean="0"/>
              <a:t>Aircraft </a:t>
            </a:r>
            <a:r>
              <a:rPr lang="en-US" sz="2400" b="0" dirty="0"/>
              <a:t>performance </a:t>
            </a:r>
            <a:r>
              <a:rPr lang="en-US" sz="2400" b="0" dirty="0" smtClean="0"/>
              <a:t>analysis</a:t>
            </a:r>
          </a:p>
          <a:p>
            <a:pPr marL="0" indent="0">
              <a:buNone/>
            </a:pPr>
            <a:endParaRPr lang="en-US" sz="1200" dirty="0" smtClean="0"/>
          </a:p>
          <a:p>
            <a:pPr marL="0" indent="0">
              <a:buNone/>
            </a:pPr>
            <a:r>
              <a:rPr lang="en-US" sz="2400" dirty="0" smtClean="0"/>
              <a:t>Covered elsewhere in briefings</a:t>
            </a:r>
          </a:p>
          <a:p>
            <a:pPr lvl="0"/>
            <a:r>
              <a:rPr lang="en-US" sz="2400" b="0" dirty="0" smtClean="0"/>
              <a:t>Alternative fuels analysis (covered in alt fuels briefing)</a:t>
            </a:r>
          </a:p>
          <a:p>
            <a:pPr lvl="0"/>
            <a:r>
              <a:rPr lang="en-US" sz="2400" b="0" dirty="0" smtClean="0"/>
              <a:t>Operations modeling (covered in noise/ops briefing)</a:t>
            </a:r>
          </a:p>
          <a:p>
            <a:pPr marL="0" indent="0">
              <a:buNone/>
            </a:pPr>
            <a:r>
              <a:rPr lang="en-US" sz="2400" dirty="0" smtClean="0"/>
              <a:t>Not covered during this meeting</a:t>
            </a:r>
          </a:p>
          <a:p>
            <a:r>
              <a:rPr lang="en-US" sz="2400" b="0" dirty="0" smtClean="0"/>
              <a:t>APMT-Impacts</a:t>
            </a:r>
            <a:endParaRPr lang="en-US" sz="2400" b="0" dirty="0"/>
          </a:p>
          <a:p>
            <a:pPr lvl="0"/>
            <a:r>
              <a:rPr lang="en-US" sz="2400" b="0" dirty="0" smtClean="0"/>
              <a:t>Rapid fleet wide tool development </a:t>
            </a:r>
          </a:p>
          <a:p>
            <a:pPr lvl="0"/>
            <a:r>
              <a:rPr lang="en-US" sz="2400" b="0" dirty="0" smtClean="0"/>
              <a:t>Goals analysis</a:t>
            </a:r>
            <a:endParaRPr lang="en-US" sz="2400" b="0" dirty="0"/>
          </a:p>
        </p:txBody>
      </p:sp>
      <p:sp>
        <p:nvSpPr>
          <p:cNvPr id="5"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8</a:t>
            </a:fld>
            <a:endParaRPr lang="en-US" sz="1200" b="1" dirty="0">
              <a:solidFill>
                <a:srgbClr val="FFFFFF"/>
              </a:solidFill>
            </a:endParaRPr>
          </a:p>
        </p:txBody>
      </p:sp>
    </p:spTree>
    <p:extLst>
      <p:ext uri="{BB962C8B-B14F-4D97-AF65-F5344CB8AC3E}">
        <p14:creationId xmlns:p14="http://schemas.microsoft.com/office/powerpoint/2010/main" val="533931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195" y="152401"/>
            <a:ext cx="4208186" cy="270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AEDT 2b Update</a:t>
            </a:r>
            <a:endParaRPr lang="en-US" dirty="0"/>
          </a:p>
        </p:txBody>
      </p:sp>
      <p:sp>
        <p:nvSpPr>
          <p:cNvPr id="3" name="Content Placeholder 2"/>
          <p:cNvSpPr>
            <a:spLocks noGrp="1"/>
          </p:cNvSpPr>
          <p:nvPr>
            <p:ph idx="1"/>
          </p:nvPr>
        </p:nvSpPr>
        <p:spPr>
          <a:xfrm>
            <a:off x="304800" y="785863"/>
            <a:ext cx="4461395" cy="2109737"/>
          </a:xfrm>
        </p:spPr>
        <p:txBody>
          <a:bodyPr>
            <a:noAutofit/>
          </a:bodyPr>
          <a:lstStyle/>
          <a:p>
            <a:pPr lvl="0"/>
            <a:r>
              <a:rPr lang="en-US" sz="2000" dirty="0" smtClean="0"/>
              <a:t>Release - May 29</a:t>
            </a:r>
            <a:r>
              <a:rPr lang="en-US" sz="2000" baseline="30000" dirty="0" smtClean="0"/>
              <a:t>th</a:t>
            </a:r>
            <a:r>
              <a:rPr lang="en-US" sz="2000" dirty="0" smtClean="0"/>
              <a:t> 2015</a:t>
            </a:r>
          </a:p>
          <a:p>
            <a:pPr lvl="0"/>
            <a:r>
              <a:rPr lang="en-US" sz="2000" dirty="0" smtClean="0"/>
              <a:t>Recent Uses</a:t>
            </a:r>
          </a:p>
          <a:p>
            <a:pPr lvl="1"/>
            <a:r>
              <a:rPr lang="en-US" sz="1800" dirty="0" smtClean="0"/>
              <a:t>FAA:  VALE, Environmental Impact and </a:t>
            </a:r>
            <a:r>
              <a:rPr lang="en-US" sz="1800" dirty="0"/>
              <a:t>O</a:t>
            </a:r>
            <a:r>
              <a:rPr lang="en-US" sz="1800" dirty="0" smtClean="0"/>
              <a:t>perational </a:t>
            </a:r>
            <a:r>
              <a:rPr lang="en-US" sz="1800" dirty="0"/>
              <a:t>A</a:t>
            </a:r>
            <a:r>
              <a:rPr lang="en-US" sz="1800" dirty="0" smtClean="0"/>
              <a:t>nalysis</a:t>
            </a:r>
          </a:p>
          <a:p>
            <a:pPr lvl="1"/>
            <a:r>
              <a:rPr lang="en-US" sz="1800" dirty="0" smtClean="0"/>
              <a:t>ICAO CAEP: stringency and trends analyses</a:t>
            </a:r>
          </a:p>
        </p:txBody>
      </p:sp>
      <p:sp>
        <p:nvSpPr>
          <p:cNvPr id="8" name="Content Placeholder 2"/>
          <p:cNvSpPr txBox="1">
            <a:spLocks/>
          </p:cNvSpPr>
          <p:nvPr/>
        </p:nvSpPr>
        <p:spPr bwMode="auto">
          <a:xfrm>
            <a:off x="304800" y="2886728"/>
            <a:ext cx="8579428" cy="298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dirty="0"/>
              <a:t>Additional </a:t>
            </a:r>
            <a:r>
              <a:rPr lang="en-US" sz="2000" dirty="0" smtClean="0"/>
              <a:t>Releases</a:t>
            </a:r>
          </a:p>
          <a:p>
            <a:pPr marL="457200" lvl="1" indent="0">
              <a:buNone/>
            </a:pPr>
            <a:r>
              <a:rPr lang="en-US" sz="1800" b="1" u="sng" kern="0" dirty="0" smtClean="0"/>
              <a:t>Feature Pack 1 (FP1)</a:t>
            </a:r>
          </a:p>
          <a:p>
            <a:pPr lvl="1"/>
            <a:r>
              <a:rPr lang="en-US" sz="1800" kern="0" dirty="0" smtClean="0"/>
              <a:t>AERMOD/AERMET (2 embedded EPA tools) </a:t>
            </a:r>
          </a:p>
          <a:p>
            <a:pPr lvl="1"/>
            <a:r>
              <a:rPr lang="en-US" sz="1800" kern="0" dirty="0" smtClean="0"/>
              <a:t>Fixed dispersion related issues</a:t>
            </a:r>
            <a:endParaRPr lang="en-US" kern="0" dirty="0" smtClean="0"/>
          </a:p>
          <a:p>
            <a:pPr marL="457200" lvl="1" indent="0">
              <a:buNone/>
            </a:pPr>
            <a:r>
              <a:rPr lang="en-US" sz="1800" b="1" u="sng" kern="0" dirty="0"/>
              <a:t>Service Pack 2 (SP2)</a:t>
            </a:r>
          </a:p>
          <a:p>
            <a:pPr lvl="1"/>
            <a:r>
              <a:rPr lang="en-US" sz="1800" kern="0" dirty="0"/>
              <a:t>Improved interface per customer recommendations, </a:t>
            </a:r>
          </a:p>
          <a:p>
            <a:pPr lvl="1"/>
            <a:r>
              <a:rPr lang="en-US" sz="1800" kern="0" dirty="0"/>
              <a:t>Updated reference emissions data, and </a:t>
            </a:r>
          </a:p>
          <a:p>
            <a:pPr lvl="1"/>
            <a:r>
              <a:rPr lang="en-US" sz="1800" kern="0" dirty="0"/>
              <a:t>Provided a fix for 40 software issues including continued updating the tool based on back log</a:t>
            </a:r>
          </a:p>
          <a:p>
            <a:pPr lvl="1"/>
            <a:endParaRPr lang="en-US" sz="1800" kern="0" dirty="0" smtClean="0"/>
          </a:p>
        </p:txBody>
      </p:sp>
      <p:sp>
        <p:nvSpPr>
          <p:cNvPr id="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9</a:t>
            </a:fld>
            <a:endParaRPr lang="en-US" sz="1200" b="1" dirty="0">
              <a:solidFill>
                <a:srgbClr val="FFFFFF"/>
              </a:solidFill>
            </a:endParaRPr>
          </a:p>
        </p:txBody>
      </p:sp>
    </p:spTree>
    <p:extLst>
      <p:ext uri="{BB962C8B-B14F-4D97-AF65-F5344CB8AC3E}">
        <p14:creationId xmlns:p14="http://schemas.microsoft.com/office/powerpoint/2010/main" val="3439471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BCEBBC-AC22-4369-84D5-45088C7BC0CC}"/>
</file>

<file path=customXml/itemProps2.xml><?xml version="1.0" encoding="utf-8"?>
<ds:datastoreItem xmlns:ds="http://schemas.openxmlformats.org/officeDocument/2006/customXml" ds:itemID="{CC2C407F-CEF2-4802-943D-00C73684198A}"/>
</file>

<file path=customXml/itemProps3.xml><?xml version="1.0" encoding="utf-8"?>
<ds:datastoreItem xmlns:ds="http://schemas.openxmlformats.org/officeDocument/2006/customXml" ds:itemID="{75021198-B7B6-47F6-B458-702B38438DA2}"/>
</file>

<file path=docProps/app.xml><?xml version="1.0" encoding="utf-8"?>
<Properties xmlns="http://schemas.openxmlformats.org/officeDocument/2006/extended-properties" xmlns:vt="http://schemas.openxmlformats.org/officeDocument/2006/docPropsVTypes">
  <TotalTime>8473</TotalTime>
  <Words>2039</Words>
  <Application>Microsoft Office PowerPoint</Application>
  <PresentationFormat>On-screen Show (4:3)</PresentationFormat>
  <Paragraphs>282</Paragraphs>
  <Slides>24</Slides>
  <Notes>5</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1_Custom Design</vt:lpstr>
      <vt:lpstr>2_Custom Design</vt:lpstr>
      <vt:lpstr>3_Custom Design</vt:lpstr>
      <vt:lpstr>Modeling &amp;  Tools Update</vt:lpstr>
      <vt:lpstr>Outline</vt:lpstr>
      <vt:lpstr>Tools and Analysis</vt:lpstr>
      <vt:lpstr>Solution Development and Interdependencies</vt:lpstr>
      <vt:lpstr>Tools and Analysis Roadmap</vt:lpstr>
      <vt:lpstr>Tools and Analysis Roadmap</vt:lpstr>
      <vt:lpstr>Efforts to build In-House Tools and Analytical Capabilities</vt:lpstr>
      <vt:lpstr>R&amp;D efforts related to E&amp;E analytical capabilities</vt:lpstr>
      <vt:lpstr>AEDT 2b Update</vt:lpstr>
      <vt:lpstr>AEDT2b Licenses by Country</vt:lpstr>
      <vt:lpstr>AEDT Support  Website</vt:lpstr>
      <vt:lpstr>AEDT 2b – Plans for Additional Service Packs</vt:lpstr>
      <vt:lpstr>AEDT Aircraft Performance Module (APM) Workshop</vt:lpstr>
      <vt:lpstr>AEDT APM Workshop Results</vt:lpstr>
      <vt:lpstr>Intersection of Noise, Operations and AEDT Development</vt:lpstr>
      <vt:lpstr>APMT-Economics and a new FLEET-Builder* tool</vt:lpstr>
      <vt:lpstr>Aircraft Performance Analysis</vt:lpstr>
      <vt:lpstr>Summary - Analysis/Tools R&amp;D Direction</vt:lpstr>
      <vt:lpstr>Backup Slides</vt:lpstr>
      <vt:lpstr>ASCENT Project 10:  Aircraft Technology Modeling and Assessment</vt:lpstr>
      <vt:lpstr>ASCENT Project 10 (Continued)</vt:lpstr>
      <vt:lpstr>AEDT Development – FY16 Effort</vt:lpstr>
      <vt:lpstr>AEDT Development – FY17+ (1 of 2)</vt:lpstr>
      <vt:lpstr>AEDT Development – FY17+ (2 of 2)</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Area 6 – Environmentally and Energy Efficient Gate-to-Gate Aircraft Operations</dc:title>
  <dc:creator>Pat Moran</dc:creator>
  <cp:lastModifiedBy>Hileman, James (FAA)</cp:lastModifiedBy>
  <cp:revision>253</cp:revision>
  <cp:lastPrinted>2015-08-05T21:15:44Z</cp:lastPrinted>
  <dcterms:created xsi:type="dcterms:W3CDTF">2012-10-12T12:42:09Z</dcterms:created>
  <dcterms:modified xsi:type="dcterms:W3CDTF">2016-04-04T19:55:15Z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