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s/slide2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Masters/slideMaster12.xml" ContentType="application/vnd.openxmlformats-officedocument.presentationml.slideMaster+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slideLayouts/slideLayout57.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47.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25.xml" ContentType="application/vnd.openxmlformats-officedocument.presentationml.slideLayout+xml"/>
  <Override PartName="/ppt/slideLayouts/slideLayout124.xml" ContentType="application/vnd.openxmlformats-officedocument.presentationml.slideLayout+xml"/>
  <Override PartName="/ppt/slideLayouts/slideLayout45.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46.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55.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56.xml" ContentType="application/vnd.openxmlformats-officedocument.presentationml.slideLayout+xml"/>
  <Override PartName="/ppt/slideLayouts/slideLayout134.xml" ContentType="application/vnd.openxmlformats-officedocument.presentationml.slideLayout+xml"/>
  <Override PartName="/ppt/slideLayouts/slideLayout136.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10.xml" ContentType="application/vnd.openxmlformats-officedocument.presentationml.notesSlide+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8.xml" ContentType="application/vnd.openxmlformats-officedocument.presentationml.slideLayout+xml"/>
  <Override PartName="/ppt/slideLayouts/slideLayout135.xml" ContentType="application/vnd.openxmlformats-officedocument.presentationml.slideLayout+xml"/>
  <Override PartName="/ppt/notesSlides/notesSlide7.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notesSlides/notesSlide8.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notesSlides/notesSlide6.xml" ContentType="application/vnd.openxmlformats-officedocument.presentationml.notesSlid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41.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43.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52.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37.xml" ContentType="application/vnd.openxmlformats-officedocument.presentationml.slideLayout+xml"/>
  <Override PartName="/ppt/slideLayouts/slideLayout153.xml" ContentType="application/vnd.openxmlformats-officedocument.presentationml.slideLayout+xml"/>
  <Override PartName="/ppt/slideLayouts/slideLayout40.xml" ContentType="application/vnd.openxmlformats-officedocument.presentationml.slideLayout+xml"/>
  <Override PartName="/ppt/slideLayouts/slideLayout36.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commentAuthors.xml" ContentType="application/vnd.openxmlformats-officedocument.presentationml.commentAuthors+xml"/>
  <Override PartName="/ppt/theme/theme6.xml" ContentType="application/vnd.openxmlformats-officedocument.theme+xml"/>
  <Override PartName="/ppt/theme/theme5.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9.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7" r:id="rId2"/>
    <p:sldMasterId id="2147483680" r:id="rId3"/>
    <p:sldMasterId id="2147483695" r:id="rId4"/>
    <p:sldMasterId id="2147483709" r:id="rId5"/>
    <p:sldMasterId id="2147483723" r:id="rId6"/>
    <p:sldMasterId id="2147483739" r:id="rId7"/>
    <p:sldMasterId id="2147483746" r:id="rId8"/>
    <p:sldMasterId id="2147483759" r:id="rId9"/>
    <p:sldMasterId id="2147483781" r:id="rId10"/>
    <p:sldMasterId id="2147483791" r:id="rId11"/>
    <p:sldMasterId id="2147483806" r:id="rId12"/>
  </p:sldMasterIdLst>
  <p:notesMasterIdLst>
    <p:notesMasterId r:id="rId42"/>
  </p:notesMasterIdLst>
  <p:handoutMasterIdLst>
    <p:handoutMasterId r:id="rId43"/>
  </p:handoutMasterIdLst>
  <p:sldIdLst>
    <p:sldId id="590" r:id="rId13"/>
    <p:sldId id="670" r:id="rId14"/>
    <p:sldId id="671" r:id="rId15"/>
    <p:sldId id="677" r:id="rId16"/>
    <p:sldId id="678" r:id="rId17"/>
    <p:sldId id="676" r:id="rId18"/>
    <p:sldId id="690" r:id="rId19"/>
    <p:sldId id="692" r:id="rId20"/>
    <p:sldId id="693" r:id="rId21"/>
    <p:sldId id="694" r:id="rId22"/>
    <p:sldId id="665" r:id="rId23"/>
    <p:sldId id="656" r:id="rId24"/>
    <p:sldId id="657" r:id="rId25"/>
    <p:sldId id="666" r:id="rId26"/>
    <p:sldId id="668" r:id="rId27"/>
    <p:sldId id="663" r:id="rId28"/>
    <p:sldId id="607" r:id="rId29"/>
    <p:sldId id="691" r:id="rId30"/>
    <p:sldId id="679" r:id="rId31"/>
    <p:sldId id="680" r:id="rId32"/>
    <p:sldId id="681" r:id="rId33"/>
    <p:sldId id="682" r:id="rId34"/>
    <p:sldId id="683" r:id="rId35"/>
    <p:sldId id="684" r:id="rId36"/>
    <p:sldId id="685" r:id="rId37"/>
    <p:sldId id="686" r:id="rId38"/>
    <p:sldId id="687" r:id="rId39"/>
    <p:sldId id="688" r:id="rId40"/>
    <p:sldId id="689" r:id="rId41"/>
  </p:sldIdLst>
  <p:sldSz cx="9144000" cy="6858000" type="screen4x3"/>
  <p:notesSz cx="6858000" cy="9199563"/>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thur Orton" initials="AP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000"/>
    <a:srgbClr val="99FF99"/>
    <a:srgbClr val="1D2F68"/>
    <a:srgbClr val="00CC99"/>
    <a:srgbClr val="33CC33"/>
    <a:srgbClr val="FFFF99"/>
    <a:srgbClr val="FF9999"/>
    <a:srgbClr val="FF99FF"/>
    <a:srgbClr val="CCFFC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497" autoAdjust="0"/>
    <p:restoredTop sz="93957" autoAdjust="0"/>
  </p:normalViewPr>
  <p:slideViewPr>
    <p:cSldViewPr snapToGrid="0">
      <p:cViewPr>
        <p:scale>
          <a:sx n="90" d="100"/>
          <a:sy n="90" d="100"/>
        </p:scale>
        <p:origin x="-1440" y="-366"/>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5" d="100"/>
          <a:sy n="85" d="100"/>
        </p:scale>
        <p:origin x="-3150" y="-78"/>
      </p:cViewPr>
      <p:guideLst>
        <p:guide orient="horz" pos="2898"/>
        <p:guide pos="215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customXml" Target="../customXml/item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2"/>
            <a:ext cx="2972098" cy="46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lvl1pPr defTabSz="896512">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5904" y="2"/>
            <a:ext cx="2972097" cy="46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lvl1pPr algn="r" defTabSz="896512">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1" y="8738673"/>
            <a:ext cx="2972098" cy="4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b" anchorCtr="0" compatLnSpc="1">
            <a:prstTxWarp prst="textNoShape">
              <a:avLst/>
            </a:prstTxWarp>
          </a:bodyPr>
          <a:lstStyle>
            <a:lvl1pPr defTabSz="896512">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5904" y="8738673"/>
            <a:ext cx="2972097" cy="4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b" anchorCtr="0" compatLnSpc="1">
            <a:prstTxWarp prst="textNoShape">
              <a:avLst/>
            </a:prstTxWarp>
          </a:bodyPr>
          <a:lstStyle>
            <a:lvl1pPr algn="r" defTabSz="896512">
              <a:defRPr sz="1200">
                <a:latin typeface="Times New Roman" pitchFamily="18" charset="0"/>
              </a:defRPr>
            </a:lvl1pPr>
          </a:lstStyle>
          <a:p>
            <a:fld id="{F024732C-A29C-4C1E-AC45-72FEA2465BA6}" type="slidenum">
              <a:rPr lang="en-US"/>
              <a:pPr/>
              <a:t>‹#›</a:t>
            </a:fld>
            <a:endParaRPr lang="en-US"/>
          </a:p>
        </p:txBody>
      </p:sp>
    </p:spTree>
    <p:extLst>
      <p:ext uri="{BB962C8B-B14F-4D97-AF65-F5344CB8AC3E}">
        <p14:creationId xmlns:p14="http://schemas.microsoft.com/office/powerpoint/2010/main" val="1729589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2"/>
            <a:ext cx="2972098" cy="46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lvl1pPr defTabSz="896512">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5904" y="2"/>
            <a:ext cx="2972097" cy="46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lvl1pPr algn="r" defTabSz="896512">
              <a:defRPr sz="1200">
                <a:latin typeface="Times New Roman" pitchFamily="18" charset="0"/>
              </a:defRPr>
            </a:lvl1pPr>
          </a:lstStyle>
          <a:p>
            <a:endParaRPr lang="en-US"/>
          </a:p>
        </p:txBody>
      </p:sp>
      <p:sp>
        <p:nvSpPr>
          <p:cNvPr id="21509" name="Rectangle 5"/>
          <p:cNvSpPr>
            <a:spLocks noGrp="1" noChangeArrowheads="1"/>
          </p:cNvSpPr>
          <p:nvPr>
            <p:ph type="body" sz="quarter" idx="3"/>
          </p:nvPr>
        </p:nvSpPr>
        <p:spPr bwMode="auto">
          <a:xfrm>
            <a:off x="913806" y="4370098"/>
            <a:ext cx="5030390" cy="41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1" y="8738673"/>
            <a:ext cx="2972098" cy="4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b" anchorCtr="0" compatLnSpc="1">
            <a:prstTxWarp prst="textNoShape">
              <a:avLst/>
            </a:prstTxWarp>
          </a:bodyPr>
          <a:lstStyle>
            <a:lvl1pPr defTabSz="896512">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5904" y="8738673"/>
            <a:ext cx="2972097" cy="4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b" anchorCtr="0" compatLnSpc="1">
            <a:prstTxWarp prst="textNoShape">
              <a:avLst/>
            </a:prstTxWarp>
          </a:bodyPr>
          <a:lstStyle>
            <a:lvl1pPr algn="r" defTabSz="896512">
              <a:defRPr sz="1200">
                <a:latin typeface="Times New Roman" pitchFamily="18" charset="0"/>
              </a:defRPr>
            </a:lvl1pPr>
          </a:lstStyle>
          <a:p>
            <a:fld id="{C2622D2B-3776-4F55-A148-C40DBC4F963D}" type="slidenum">
              <a:rPr lang="en-US"/>
              <a:pPr/>
              <a:t>‹#›</a:t>
            </a:fld>
            <a:endParaRPr lang="en-US"/>
          </a:p>
        </p:txBody>
      </p:sp>
    </p:spTree>
    <p:extLst>
      <p:ext uri="{BB962C8B-B14F-4D97-AF65-F5344CB8AC3E}">
        <p14:creationId xmlns:p14="http://schemas.microsoft.com/office/powerpoint/2010/main" val="1196178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solidFill>
                  <a:prstClr val="black"/>
                </a:solidFill>
              </a:rPr>
              <a:pPr/>
              <a:t>1</a:t>
            </a:fld>
            <a:endParaRPr lang="en-US">
              <a:solidFill>
                <a:prstClr val="black"/>
              </a:solidFill>
            </a:endParaRPr>
          </a:p>
        </p:txBody>
      </p:sp>
      <p:sp>
        <p:nvSpPr>
          <p:cNvPr id="33794" name="Rectangle 2"/>
          <p:cNvSpPr>
            <a:spLocks noGrp="1" noRot="1" noChangeAspect="1" noChangeArrowheads="1" noTextEdit="1"/>
          </p:cNvSpPr>
          <p:nvPr>
            <p:ph type="sldImg"/>
          </p:nvPr>
        </p:nvSpPr>
        <p:spPr>
          <a:xfrm>
            <a:off x="1133475" y="690563"/>
            <a:ext cx="4592638" cy="3446462"/>
          </a:xfrm>
          <a:prstGeom prst="rect">
            <a:avLst/>
          </a:prstGeom>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Slide Image Placeholder 1"/>
          <p:cNvSpPr>
            <a:spLocks noGrp="1" noRot="1" noChangeAspect="1" noTextEdit="1"/>
          </p:cNvSpPr>
          <p:nvPr>
            <p:ph type="sldImg"/>
          </p:nvPr>
        </p:nvSpPr>
        <p:spPr>
          <a:xfrm>
            <a:off x="1130300" y="690563"/>
            <a:ext cx="4597400" cy="3449637"/>
          </a:xfrm>
          <a:prstGeom prst="rect">
            <a:avLst/>
          </a:prstGeom>
          <a:ln/>
        </p:spPr>
      </p:sp>
      <p:sp>
        <p:nvSpPr>
          <p:cNvPr id="449539" name="Notes Placeholder 2"/>
          <p:cNvSpPr>
            <a:spLocks noGrp="1"/>
          </p:cNvSpPr>
          <p:nvPr>
            <p:ph type="body" idx="1"/>
          </p:nvPr>
        </p:nvSpPr>
        <p:spPr>
          <a:xfrm>
            <a:off x="684611" y="4368576"/>
            <a:ext cx="5488781" cy="4140412"/>
          </a:xfrm>
        </p:spPr>
        <p:txBody>
          <a:bodyPr lIns="91739" tIns="45869" rIns="91739" bIns="45869"/>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Purpose: </a:t>
            </a:r>
            <a:r>
              <a:rPr lang="en-US" sz="1000" b="0" dirty="0" smtClean="0"/>
              <a:t>Mature suite of </a:t>
            </a:r>
            <a:r>
              <a:rPr lang="en-US" sz="1000" b="0" kern="1200" dirty="0" smtClean="0">
                <a:solidFill>
                  <a:schemeClr val="tx1"/>
                </a:solidFill>
                <a:effectLst/>
                <a:latin typeface="Times New Roman" pitchFamily="18" charset="0"/>
                <a:ea typeface="+mn-ea"/>
                <a:cs typeface="+mn-cs"/>
              </a:rPr>
              <a:t>engine technologies to increase engine efficiency and reducing engine weight. Honeywell is introducing advanced </a:t>
            </a:r>
            <a:r>
              <a:rPr lang="en-US" sz="1000" b="0" kern="1200" baseline="0" dirty="0" smtClean="0">
                <a:solidFill>
                  <a:schemeClr val="tx1"/>
                </a:solidFill>
                <a:effectLst/>
                <a:latin typeface="Times New Roman" pitchFamily="18" charset="0"/>
                <a:ea typeface="+mn-ea"/>
                <a:cs typeface="+mn-cs"/>
              </a:rPr>
              <a:t>materials and coatings into this engine.</a:t>
            </a:r>
            <a:endParaRPr lang="en-US" sz="1000" b="0" kern="1200" dirty="0" smtClean="0">
              <a:solidFill>
                <a:schemeClr val="tx1"/>
              </a:solidFill>
              <a:effectLst/>
              <a:latin typeface="Times New Roman" pitchFamily="18" charset="0"/>
              <a:ea typeface="+mn-ea"/>
              <a:cs typeface="+mn-cs"/>
            </a:endParaRPr>
          </a:p>
          <a:p>
            <a:endParaRPr lang="en-US" sz="1000" dirty="0" smtClean="0"/>
          </a:p>
          <a:p>
            <a:r>
              <a:rPr lang="en-US" sz="1000" dirty="0" smtClean="0"/>
              <a:t>Demos:</a:t>
            </a:r>
          </a:p>
          <a:p>
            <a:r>
              <a:rPr lang="en-US" sz="1000" dirty="0" smtClean="0"/>
              <a:t>Engine</a:t>
            </a:r>
            <a:r>
              <a:rPr lang="en-US" sz="1000" baseline="0" dirty="0" smtClean="0"/>
              <a:t> ground test (2012, 2014, 2015*)</a:t>
            </a:r>
          </a:p>
          <a:p>
            <a:r>
              <a:rPr lang="en-US" sz="1000" baseline="0" dirty="0" smtClean="0"/>
              <a:t>Core Engine ground test (2015)</a:t>
            </a:r>
          </a:p>
          <a:p>
            <a:endParaRPr lang="en-US" sz="1000" dirty="0" smtClean="0"/>
          </a:p>
          <a:p>
            <a:r>
              <a:rPr lang="en-US" sz="1000" dirty="0" smtClean="0"/>
              <a:t>Result:</a:t>
            </a:r>
          </a:p>
          <a:p>
            <a:r>
              <a:rPr lang="en-US" sz="1000" dirty="0" smtClean="0"/>
              <a:t>A high temp impeller compressor</a:t>
            </a:r>
            <a:r>
              <a:rPr lang="en-US" sz="1000" baseline="0" dirty="0" smtClean="0"/>
              <a:t> and a number of turbine engine components that reduce weight and increase operating temperature involving advanced materials and cooling.  These technologies enable greater thermal efficiency and lower weight, leading to a total of 15.7% reduction in fuel burn.</a:t>
            </a:r>
          </a:p>
          <a:p>
            <a:endParaRPr lang="en-US" sz="1000" baseline="0" dirty="0" smtClean="0"/>
          </a:p>
          <a:p>
            <a:r>
              <a:rPr lang="en-US" sz="1000" baseline="0" dirty="0" smtClean="0"/>
              <a:t>Result of AJF:</a:t>
            </a:r>
          </a:p>
          <a:p>
            <a:r>
              <a:rPr lang="en-US" sz="1000" dirty="0" smtClean="0"/>
              <a:t>Support ASTM approval of fuels</a:t>
            </a:r>
          </a:p>
        </p:txBody>
      </p:sp>
      <p:sp>
        <p:nvSpPr>
          <p:cNvPr id="449540" name="Slide Number Placeholder 3"/>
          <p:cNvSpPr txBox="1">
            <a:spLocks noGrp="1"/>
          </p:cNvSpPr>
          <p:nvPr/>
        </p:nvSpPr>
        <p:spPr bwMode="auto">
          <a:xfrm>
            <a:off x="3884415" y="8738674"/>
            <a:ext cx="2972098" cy="45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9" tIns="45869" rIns="91739" bIns="45869" anchor="b"/>
          <a:lstStyle>
            <a:lvl1pPr defTabSz="947738">
              <a:defRPr sz="2400">
                <a:solidFill>
                  <a:schemeClr val="tx1"/>
                </a:solidFill>
                <a:latin typeface="Arial" charset="0"/>
              </a:defRPr>
            </a:lvl1pPr>
            <a:lvl2pPr marL="769938" indent="-296863" defTabSz="947738">
              <a:defRPr sz="2400">
                <a:solidFill>
                  <a:schemeClr val="tx1"/>
                </a:solidFill>
                <a:latin typeface="Arial" charset="0"/>
              </a:defRPr>
            </a:lvl2pPr>
            <a:lvl3pPr marL="1184275" indent="-236538" defTabSz="947738">
              <a:defRPr sz="2400">
                <a:solidFill>
                  <a:schemeClr val="tx1"/>
                </a:solidFill>
                <a:latin typeface="Arial" charset="0"/>
              </a:defRPr>
            </a:lvl3pPr>
            <a:lvl4pPr marL="1657350" indent="-236538" defTabSz="947738">
              <a:defRPr sz="2400">
                <a:solidFill>
                  <a:schemeClr val="tx1"/>
                </a:solidFill>
                <a:latin typeface="Arial" charset="0"/>
              </a:defRPr>
            </a:lvl4pPr>
            <a:lvl5pPr marL="2130425" indent="-236538" defTabSz="947738">
              <a:defRPr sz="2400">
                <a:solidFill>
                  <a:schemeClr val="tx1"/>
                </a:solidFill>
                <a:latin typeface="Arial" charset="0"/>
              </a:defRPr>
            </a:lvl5pPr>
            <a:lvl6pPr marL="2587625" indent="-236538" defTabSz="947738" fontAlgn="base">
              <a:spcBef>
                <a:spcPct val="0"/>
              </a:spcBef>
              <a:spcAft>
                <a:spcPct val="0"/>
              </a:spcAft>
              <a:defRPr sz="2400">
                <a:solidFill>
                  <a:schemeClr val="tx1"/>
                </a:solidFill>
                <a:latin typeface="Arial" charset="0"/>
              </a:defRPr>
            </a:lvl6pPr>
            <a:lvl7pPr marL="3044825" indent="-236538" defTabSz="947738" fontAlgn="base">
              <a:spcBef>
                <a:spcPct val="0"/>
              </a:spcBef>
              <a:spcAft>
                <a:spcPct val="0"/>
              </a:spcAft>
              <a:defRPr sz="2400">
                <a:solidFill>
                  <a:schemeClr val="tx1"/>
                </a:solidFill>
                <a:latin typeface="Arial" charset="0"/>
              </a:defRPr>
            </a:lvl7pPr>
            <a:lvl8pPr marL="3502025" indent="-236538" defTabSz="947738" fontAlgn="base">
              <a:spcBef>
                <a:spcPct val="0"/>
              </a:spcBef>
              <a:spcAft>
                <a:spcPct val="0"/>
              </a:spcAft>
              <a:defRPr sz="2400">
                <a:solidFill>
                  <a:schemeClr val="tx1"/>
                </a:solidFill>
                <a:latin typeface="Arial" charset="0"/>
              </a:defRPr>
            </a:lvl8pPr>
            <a:lvl9pPr marL="3959225" indent="-236538" defTabSz="947738" fontAlgn="base">
              <a:spcBef>
                <a:spcPct val="0"/>
              </a:spcBef>
              <a:spcAft>
                <a:spcPct val="0"/>
              </a:spcAft>
              <a:defRPr sz="2400">
                <a:solidFill>
                  <a:schemeClr val="tx1"/>
                </a:solidFill>
                <a:latin typeface="Arial" charset="0"/>
              </a:defRPr>
            </a:lvl9pPr>
          </a:lstStyle>
          <a:p>
            <a:pPr algn="r" eaLnBrk="0" hangingPunct="0"/>
            <a:fld id="{77EFDF1E-0B14-48E8-858B-258FAEF05F7F}" type="slidenum">
              <a:rPr lang="en-US" sz="1200">
                <a:solidFill>
                  <a:prstClr val="black"/>
                </a:solidFill>
                <a:latin typeface="Times New Roman" pitchFamily="18" charset="0"/>
              </a:rPr>
              <a:pPr algn="r" eaLnBrk="0" hangingPunct="0"/>
              <a:t>14</a:t>
            </a:fld>
            <a:endParaRPr lang="en-US" sz="1200">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p:txBody>
          <a:bodyPr/>
          <a:lstStyle/>
          <a:p>
            <a:r>
              <a:rPr lang="en-US" dirty="0" smtClean="0"/>
              <a:t>Purpose:</a:t>
            </a:r>
            <a:r>
              <a:rPr lang="en-US" baseline="0" dirty="0" smtClean="0"/>
              <a:t> Ultra High Bypass Geared Turbo Fan – Mature new engine architecture to improve fuel burn and noise.</a:t>
            </a:r>
          </a:p>
          <a:p>
            <a:endParaRPr lang="en-US" dirty="0" smtClean="0"/>
          </a:p>
          <a:p>
            <a:r>
              <a:rPr lang="en-US" dirty="0" smtClean="0"/>
              <a:t>Demos:</a:t>
            </a:r>
          </a:p>
          <a:p>
            <a:r>
              <a:rPr lang="en-US" dirty="0" smtClean="0"/>
              <a:t>Fan Rig Testing (2014, 2015)</a:t>
            </a:r>
          </a:p>
          <a:p>
            <a:r>
              <a:rPr lang="en-US" dirty="0" smtClean="0"/>
              <a:t>Scaled Engine Testing* - Upcoming</a:t>
            </a:r>
            <a:r>
              <a:rPr lang="en-US" baseline="0" dirty="0" smtClean="0"/>
              <a:t> (2016)</a:t>
            </a:r>
            <a:endParaRPr lang="en-US" dirty="0" smtClean="0"/>
          </a:p>
          <a:p>
            <a:endParaRPr lang="en-US" dirty="0" smtClean="0"/>
          </a:p>
          <a:p>
            <a:endParaRPr lang="en-US" dirty="0" smtClean="0"/>
          </a:p>
          <a:p>
            <a:r>
              <a:rPr lang="en-US" dirty="0" smtClean="0"/>
              <a:t>Result:</a:t>
            </a:r>
          </a:p>
          <a:p>
            <a:r>
              <a:rPr lang="en-US" dirty="0" smtClean="0"/>
              <a:t>A new</a:t>
            </a:r>
            <a:r>
              <a:rPr lang="en-US" baseline="0" dirty="0" smtClean="0"/>
              <a:t> design of a fan blade and short inlet components of a GTF. Two fan rig tests and an engine ground test demonstration are planned with an option to do a flight test.</a:t>
            </a:r>
          </a:p>
          <a:p>
            <a:endParaRPr lang="en-US" baseline="0" dirty="0" smtClean="0"/>
          </a:p>
          <a:p>
            <a:r>
              <a:rPr lang="en-US" baseline="0" dirty="0" smtClean="0"/>
              <a:t>Result of AJF:</a:t>
            </a:r>
          </a:p>
          <a:p>
            <a:r>
              <a:rPr lang="en-US" baseline="0" dirty="0" smtClean="0"/>
              <a:t>Support ASTM approval of fuels</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15</a:t>
            </a:fld>
            <a:endParaRPr lang="en-US"/>
          </a:p>
        </p:txBody>
      </p:sp>
    </p:spTree>
    <p:extLst>
      <p:ext uri="{BB962C8B-B14F-4D97-AF65-F5344CB8AC3E}">
        <p14:creationId xmlns:p14="http://schemas.microsoft.com/office/powerpoint/2010/main" val="324951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p:txBody>
          <a:bodyPr/>
          <a:lstStyle/>
          <a:p>
            <a:r>
              <a:rPr lang="en-US" dirty="0" smtClean="0"/>
              <a:t>Purpose: Introduce novel airfoil</a:t>
            </a:r>
            <a:r>
              <a:rPr lang="en-US" baseline="0" dirty="0" smtClean="0"/>
              <a:t> designs and CMC materials into turbine to significantly reduce cooling flows, reduce engine weight and increase operating temperature capability. </a:t>
            </a:r>
            <a:endParaRPr lang="en-US" dirty="0" smtClean="0"/>
          </a:p>
          <a:p>
            <a:endParaRPr lang="en-US" dirty="0" smtClean="0"/>
          </a:p>
          <a:p>
            <a:r>
              <a:rPr lang="en-US" dirty="0" smtClean="0"/>
              <a:t>Demos:</a:t>
            </a:r>
          </a:p>
          <a:p>
            <a:r>
              <a:rPr lang="en-US" dirty="0" smtClean="0"/>
              <a:t>Engine</a:t>
            </a:r>
            <a:r>
              <a:rPr lang="en-US" baseline="0" dirty="0" smtClean="0"/>
              <a:t> Testing (2013, 2014, 2016*)</a:t>
            </a:r>
          </a:p>
          <a:p>
            <a:endParaRPr lang="en-US" dirty="0" smtClean="0"/>
          </a:p>
          <a:p>
            <a:r>
              <a:rPr lang="en-US" dirty="0" smtClean="0"/>
              <a:t>Result:</a:t>
            </a:r>
          </a:p>
          <a:p>
            <a:r>
              <a:rPr lang="en-US" baseline="0" dirty="0" smtClean="0"/>
              <a:t>CLEEN technologies will provide 1% fuel burn reduction.</a:t>
            </a:r>
            <a:endParaRPr lang="en-US" dirty="0" smtClean="0"/>
          </a:p>
          <a:p>
            <a:endParaRPr lang="en-US" dirty="0" smtClean="0"/>
          </a:p>
          <a:p>
            <a:r>
              <a:rPr lang="en-US" dirty="0" smtClean="0"/>
              <a:t>APU: Auxiliary power unit</a:t>
            </a:r>
          </a:p>
          <a:p>
            <a:endParaRPr lang="en-US" dirty="0" smtClean="0"/>
          </a:p>
          <a:p>
            <a:r>
              <a:rPr lang="en-US" dirty="0" smtClean="0"/>
              <a:t>Engine</a:t>
            </a:r>
            <a:r>
              <a:rPr lang="en-US" baseline="0" dirty="0" smtClean="0"/>
              <a:t> core efficiency (high temp)</a:t>
            </a:r>
          </a:p>
          <a:p>
            <a:endParaRPr lang="en-US" baseline="0" dirty="0" smtClean="0"/>
          </a:p>
          <a:p>
            <a:pPr defTabSz="867785">
              <a:defRPr/>
            </a:pPr>
            <a:r>
              <a:rPr lang="en-US" dirty="0" smtClean="0"/>
              <a:t>Dual </a:t>
            </a:r>
            <a:r>
              <a:rPr lang="en-US" dirty="0"/>
              <a:t>Wall Turbine Airfoils – advanced cooling design – to cool the vane</a:t>
            </a:r>
          </a:p>
          <a:p>
            <a:pPr defTabSz="867785">
              <a:defRPr/>
            </a:pPr>
            <a:r>
              <a:rPr lang="en-US" dirty="0"/>
              <a:t>CMC Blade Tracks - - advanced materials Ceramic Matrix Composites</a:t>
            </a:r>
          </a:p>
          <a:p>
            <a:pPr defTabSz="867785">
              <a:defRPr/>
            </a:pPr>
            <a:endParaRPr lang="en-US" u="sng" dirty="0"/>
          </a:p>
          <a:p>
            <a:pPr defTabSz="867785">
              <a:defRPr/>
            </a:pPr>
            <a:endParaRPr lang="en-US" u="sng" dirty="0"/>
          </a:p>
          <a:p>
            <a:pPr defTabSz="867785">
              <a:defRPr/>
            </a:pPr>
            <a:endParaRPr lang="en-US" u="sng" dirty="0"/>
          </a:p>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16</a:t>
            </a:fld>
            <a:endParaRPr lang="en-US"/>
          </a:p>
        </p:txBody>
      </p:sp>
    </p:spTree>
    <p:extLst>
      <p:ext uri="{BB962C8B-B14F-4D97-AF65-F5344CB8AC3E}">
        <p14:creationId xmlns:p14="http://schemas.microsoft.com/office/powerpoint/2010/main" val="3911247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17</a:t>
            </a:fld>
            <a:endParaRPr lang="en-US"/>
          </a:p>
        </p:txBody>
      </p:sp>
    </p:spTree>
    <p:extLst>
      <p:ext uri="{BB962C8B-B14F-4D97-AF65-F5344CB8AC3E}">
        <p14:creationId xmlns:p14="http://schemas.microsoft.com/office/powerpoint/2010/main" val="3398289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r>
              <a:rPr lang="en-US" dirty="0" smtClean="0"/>
              <a:t>Moving on to CLEEN II…</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19</a:t>
            </a:fld>
            <a:endParaRPr lang="en-US"/>
          </a:p>
        </p:txBody>
      </p:sp>
    </p:spTree>
    <p:extLst>
      <p:ext uri="{BB962C8B-B14F-4D97-AF65-F5344CB8AC3E}">
        <p14:creationId xmlns:p14="http://schemas.microsoft.com/office/powerpoint/2010/main" val="81243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smtClean="0"/>
              <a:t>Aurora has been awarded</a:t>
            </a:r>
            <a:r>
              <a:rPr lang="en-US" baseline="0" dirty="0" smtClean="0"/>
              <a:t> to conduct the design of a composite center fuselage section of the D8, or double bubble, lifting fuselage aircraft configuration, previously studied under NASA N+3 efforts. </a:t>
            </a:r>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What is being studied under CLEEN II is a mid-2020s configuration with underwing engines, more in line with CLEEN II’s timeframe for application. </a:t>
            </a:r>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Aurora will fabricate and test a key section of this fuselage, the Y-joint at the top of the double bubble cross-section. </a:t>
            </a:r>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Advanced composites technologies will be used in this design and fabrication. </a:t>
            </a:r>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This is a key enabling technology and demonstration for the D8 configuration. The configuration is estimated to provide 25% fuel burn reduction in this mid-2020s under-wing engine configuration, and enable significant noise and emissions reductions: ROM – 16 </a:t>
            </a:r>
            <a:r>
              <a:rPr lang="en-US" baseline="0" dirty="0" err="1" smtClean="0"/>
              <a:t>EPNdB</a:t>
            </a:r>
            <a:r>
              <a:rPr lang="en-US" baseline="0" dirty="0" smtClean="0"/>
              <a:t> cumulative noise reduction and 21% LTO NOx reduction. This would stack up with other technologies such as those in the engines to provide </a:t>
            </a:r>
            <a:r>
              <a:rPr lang="en-US" baseline="0" smtClean="0"/>
              <a:t>additional benefits. </a:t>
            </a:r>
            <a:endParaRPr lang="en-US" baseline="0" dirty="0" smtClean="0"/>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With current technology levels and integrated engines, the D8 may provide up to 49% fuel burn reduction, 39.7 dB noise reduction, and 51.9% </a:t>
            </a:r>
            <a:r>
              <a:rPr lang="en-US" baseline="0" dirty="0" err="1" smtClean="0"/>
              <a:t>Nox</a:t>
            </a:r>
            <a:r>
              <a:rPr lang="en-US" baseline="0" dirty="0" smtClean="0"/>
              <a:t> emissions reduction. Further benefits are possible with advancement in engine technology.</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20</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smtClean="0"/>
              <a:t>Boeing is applying a suite of advanced composites technologies</a:t>
            </a:r>
            <a:r>
              <a:rPr lang="en-US" baseline="0" dirty="0" smtClean="0"/>
              <a:t> to build the Structurally Efficient Wing technology.</a:t>
            </a:r>
          </a:p>
          <a:p>
            <a:pPr marL="169650" indent="-169650">
              <a:buFont typeface="Arial" panose="020B0604020202020204" pitchFamily="34" charset="0"/>
              <a:buChar char="•"/>
            </a:pPr>
            <a:r>
              <a:rPr lang="en-US" baseline="0" dirty="0" smtClean="0"/>
              <a:t>The result is a strong, light structure that will reduce fuel consumption by 3.5%.</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21</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smtClean="0"/>
              <a:t>The team of Delta Tech Ops, MDS Coating Technologies and America’s </a:t>
            </a:r>
            <a:r>
              <a:rPr lang="en-US" dirty="0" err="1" smtClean="0"/>
              <a:t>Phenix</a:t>
            </a:r>
            <a:r>
              <a:rPr lang="en-US" dirty="0" smtClean="0"/>
              <a:t> are developing</a:t>
            </a:r>
            <a:r>
              <a:rPr lang="en-US" baseline="0" dirty="0" smtClean="0"/>
              <a:t> a leading edge protective coating for turbofan blades. </a:t>
            </a:r>
          </a:p>
          <a:p>
            <a:pPr marL="169650" indent="-169650">
              <a:buFont typeface="Arial" panose="020B0604020202020204" pitchFamily="34" charset="0"/>
              <a:buChar char="•"/>
            </a:pPr>
            <a:r>
              <a:rPr lang="en-US" baseline="0" dirty="0" smtClean="0"/>
              <a:t>This coating is designed to reduce fan blade erosion that reduces fuel efficiency over the life of an engine in service. </a:t>
            </a:r>
          </a:p>
          <a:p>
            <a:pPr marL="169650" indent="-169650">
              <a:buFont typeface="Arial" panose="020B0604020202020204" pitchFamily="34" charset="0"/>
              <a:buChar char="•"/>
            </a:pPr>
            <a:r>
              <a:rPr lang="en-US" baseline="0" dirty="0" smtClean="0"/>
              <a:t>The team estimates 1% fuel savings at cruise and up to 2% fuel savings at max power conditions. </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22</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smtClean="0"/>
              <a:t>GE has been awarded to conduct 4 projects under</a:t>
            </a:r>
            <a:r>
              <a:rPr lang="en-US" baseline="0" dirty="0" smtClean="0"/>
              <a:t> CLEEN II</a:t>
            </a:r>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The first of these is a technology package for the TAPS III low-</a:t>
            </a:r>
            <a:r>
              <a:rPr lang="en-US" baseline="0" dirty="0" err="1" smtClean="0"/>
              <a:t>Nox</a:t>
            </a:r>
            <a:r>
              <a:rPr lang="en-US" baseline="0" dirty="0" smtClean="0"/>
              <a:t> combustor in the GE9X engine applied to the 777X. Advanced combustion design will be used to achieve significant </a:t>
            </a:r>
            <a:r>
              <a:rPr lang="en-US" baseline="0" dirty="0" err="1" smtClean="0"/>
              <a:t>Nox</a:t>
            </a:r>
            <a:r>
              <a:rPr lang="en-US" baseline="0" dirty="0" smtClean="0"/>
              <a:t> reductions for a high pressure ratio engine.</a:t>
            </a:r>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The next technology is More Electric Systems and Technologies for Aircraft in the Next Generation, or MESTANG, a suite of technologies in the area of “more electric” aircraft, from power generation to distribution. The result is up to a 3% fuel burn reduction for single-aisle aircraft.</a:t>
            </a:r>
          </a:p>
          <a:p>
            <a:pPr marL="169650" indent="-169650">
              <a:buFont typeface="Arial" panose="020B0604020202020204" pitchFamily="34" charset="0"/>
              <a:buChar char="•"/>
            </a:pPr>
            <a:endParaRPr lang="en-US" dirty="0" smtClean="0"/>
          </a:p>
          <a:p>
            <a:pPr marL="169650" indent="-169650">
              <a:buFont typeface="Arial" panose="020B0604020202020204" pitchFamily="34" charset="0"/>
              <a:buChar char="•"/>
            </a:pPr>
            <a:r>
              <a:rPr lang="en-US" dirty="0" smtClean="0"/>
              <a:t>Note: The images for the MESTANG technology are aircraft</a:t>
            </a:r>
            <a:r>
              <a:rPr lang="en-US" baseline="0" dirty="0" smtClean="0"/>
              <a:t> power conditioning and distribution components. </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23</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smtClean="0"/>
              <a:t>GE</a:t>
            </a:r>
            <a:r>
              <a:rPr lang="en-US" baseline="0" dirty="0" smtClean="0"/>
              <a:t> is also working on advancements to the integration of data from the flight management system, engine, and air traffic management to improve flight efficiency in operation.</a:t>
            </a:r>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Finally, GE has been awarded to conduct testing of drop-in alternative jet fuels to support ASTM International approval of new fuels. </a:t>
            </a:r>
          </a:p>
          <a:p>
            <a:pPr marL="169650" indent="-169650">
              <a:buFont typeface="Arial" panose="020B0604020202020204" pitchFamily="34" charset="0"/>
              <a:buChar char="•"/>
            </a:pPr>
            <a:r>
              <a:rPr lang="en-US" baseline="0" dirty="0" smtClean="0"/>
              <a:t>Note: the fuels have not yet been finalized. </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24</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22D2B-3776-4F55-A148-C40DBC4F963D}" type="slidenum">
              <a:rPr lang="en-US" smtClean="0"/>
              <a:pPr/>
              <a:t>2</a:t>
            </a:fld>
            <a:endParaRPr lang="en-US"/>
          </a:p>
        </p:txBody>
      </p:sp>
    </p:spTree>
    <p:extLst>
      <p:ext uri="{BB962C8B-B14F-4D97-AF65-F5344CB8AC3E}">
        <p14:creationId xmlns:p14="http://schemas.microsoft.com/office/powerpoint/2010/main" val="1946735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r>
              <a:rPr lang="en-US" dirty="0" smtClean="0"/>
              <a:t>Honeywell is working on two engine core technologies under CLEEN II:</a:t>
            </a:r>
          </a:p>
          <a:p>
            <a:pPr marL="169650" indent="-169650">
              <a:buFont typeface="Arial" panose="020B0604020202020204" pitchFamily="34" charset="0"/>
              <a:buChar char="•"/>
            </a:pPr>
            <a:r>
              <a:rPr lang="en-US" dirty="0" smtClean="0"/>
              <a:t>The first is the SABER compact combustor, which will achieve large </a:t>
            </a:r>
            <a:r>
              <a:rPr lang="en-US" dirty="0" err="1" smtClean="0"/>
              <a:t>Nox</a:t>
            </a:r>
            <a:r>
              <a:rPr lang="en-US" dirty="0" smtClean="0"/>
              <a:t> reductions,</a:t>
            </a:r>
            <a:r>
              <a:rPr lang="en-US" baseline="0" dirty="0" smtClean="0"/>
              <a:t> in combination with reduced weight, benefiting engine fuel burn. </a:t>
            </a:r>
          </a:p>
          <a:p>
            <a:pPr marL="169650" indent="-169650">
              <a:buFont typeface="Arial" panose="020B0604020202020204" pitchFamily="34" charset="0"/>
              <a:buChar char="•"/>
            </a:pPr>
            <a:r>
              <a:rPr lang="en-US" baseline="0" dirty="0" smtClean="0"/>
              <a:t>The second is the advanced turbine blade outer air seal, made of ceramics. This high pressure turbine technology contributes to a package of technology that in total reduces fuel burn 27% vs. the Honeywell baseline. </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25</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smtClean="0"/>
              <a:t>Pratt</a:t>
            </a:r>
            <a:r>
              <a:rPr lang="en-US" baseline="0" dirty="0" smtClean="0"/>
              <a:t> &amp; Whitney is working on two engine core technology projects under CLEEN II.</a:t>
            </a:r>
          </a:p>
          <a:p>
            <a:pPr marL="169650" indent="-169650">
              <a:buFont typeface="Arial" panose="020B0604020202020204" pitchFamily="34" charset="0"/>
              <a:buChar char="•"/>
            </a:pPr>
            <a:r>
              <a:rPr lang="en-US" baseline="0" dirty="0" smtClean="0"/>
              <a:t>The projects apply advanced aerodynamics, cooling, and optimization techniques to improve compressor and turbine efficiency.</a:t>
            </a:r>
          </a:p>
          <a:p>
            <a:pPr marL="169650" indent="-169650">
              <a:buFont typeface="Arial" panose="020B0604020202020204" pitchFamily="34" charset="0"/>
              <a:buChar char="•"/>
            </a:pPr>
            <a:r>
              <a:rPr lang="en-US" baseline="0" dirty="0" smtClean="0"/>
              <a:t>Each is estimated to reduce fuel burn up to 1%</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26</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smtClean="0"/>
              <a:t>Rolls-Royce is developing an advanced rich quench lean (RQL) low </a:t>
            </a:r>
            <a:r>
              <a:rPr lang="en-US" dirty="0" err="1" smtClean="0"/>
              <a:t>Nox</a:t>
            </a:r>
            <a:r>
              <a:rPr lang="en-US" dirty="0" smtClean="0"/>
              <a:t> combustion system under CLEEN II. </a:t>
            </a:r>
          </a:p>
          <a:p>
            <a:pPr marL="169650" indent="-169650">
              <a:buFont typeface="Arial" panose="020B0604020202020204" pitchFamily="34" charset="0"/>
              <a:buChar char="•"/>
            </a:pPr>
            <a:r>
              <a:rPr lang="en-US" dirty="0" smtClean="0"/>
              <a:t>The project will be conducted in two phases.</a:t>
            </a:r>
            <a:r>
              <a:rPr lang="en-US" baseline="0" dirty="0" smtClean="0"/>
              <a:t> The first will achieve 60% margin to CAEP/6 </a:t>
            </a:r>
            <a:r>
              <a:rPr lang="en-US" baseline="0" dirty="0" err="1" smtClean="0"/>
              <a:t>Nox</a:t>
            </a:r>
            <a:r>
              <a:rPr lang="en-US" baseline="0" dirty="0" smtClean="0"/>
              <a:t>, and the second will improve further to 75% reduction to CAEP/6, achieving the CLEEN II </a:t>
            </a:r>
            <a:r>
              <a:rPr lang="en-US" baseline="0" dirty="0" err="1" smtClean="0"/>
              <a:t>Nox</a:t>
            </a:r>
            <a:r>
              <a:rPr lang="en-US" baseline="0" dirty="0" smtClean="0"/>
              <a:t> goal.</a:t>
            </a:r>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Rolls-Royce, like GE, will be conducting testing of drop-in alternative jet fuels to support ASTM International approval</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27</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smtClean="0"/>
              <a:t>Rohr, also known as United</a:t>
            </a:r>
            <a:r>
              <a:rPr lang="en-US" baseline="0" dirty="0" smtClean="0"/>
              <a:t> Technologies Aerospace Systems (UTAS), is developing an advanced thrust reverser technology under CLEEN II.</a:t>
            </a:r>
          </a:p>
          <a:p>
            <a:pPr marL="169650" indent="-169650">
              <a:buFont typeface="Arial" panose="020B0604020202020204" pitchFamily="34" charset="0"/>
              <a:buChar char="•"/>
            </a:pPr>
            <a:r>
              <a:rPr lang="en-US" baseline="0" dirty="0" smtClean="0"/>
              <a:t>This technology effort enables next generation ultra high bypass engines by reducing nacelle weight and fan duct losses</a:t>
            </a:r>
          </a:p>
          <a:p>
            <a:pPr marL="169650" indent="-169650">
              <a:buFont typeface="Arial" panose="020B0604020202020204" pitchFamily="34" charset="0"/>
              <a:buChar char="•"/>
            </a:pPr>
            <a:r>
              <a:rPr lang="en-US" baseline="0" dirty="0" smtClean="0"/>
              <a:t>This effort improves thrust reverser integration into the nacelle, as you can see from the image in the upper right. Linkages conventionally in the fan duct can be hidden and better integrated.</a:t>
            </a:r>
          </a:p>
          <a:p>
            <a:pPr marL="169650" indent="-169650">
              <a:buFont typeface="Arial" panose="020B0604020202020204" pitchFamily="34" charset="0"/>
              <a:buChar char="•"/>
            </a:pPr>
            <a:r>
              <a:rPr lang="en-US" baseline="0" dirty="0" smtClean="0"/>
              <a:t>Advanced acoustics technologies in this area also provide noise reduction, up to 2.5 </a:t>
            </a:r>
            <a:r>
              <a:rPr lang="en-US" baseline="0" dirty="0" err="1" smtClean="0"/>
              <a:t>EPNdB</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28</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39828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p:txBody>
          <a:bodyPr/>
          <a:lstStyle/>
          <a:p>
            <a:r>
              <a:rPr lang="en-US" dirty="0" smtClean="0"/>
              <a:t>Additional</a:t>
            </a:r>
            <a:r>
              <a:rPr lang="en-US" baseline="0" dirty="0" smtClean="0"/>
              <a:t> public communication of successes:</a:t>
            </a:r>
          </a:p>
          <a:p>
            <a:r>
              <a:rPr lang="en-US" baseline="0" dirty="0" smtClean="0"/>
              <a:t>Boeing presentation at United States Advanced Ceramics Association (USACA) conference on CMC nozzle</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3</a:t>
            </a:fld>
            <a:endParaRPr lang="en-US"/>
          </a:p>
        </p:txBody>
      </p:sp>
    </p:spTree>
    <p:extLst>
      <p:ext uri="{BB962C8B-B14F-4D97-AF65-F5344CB8AC3E}">
        <p14:creationId xmlns:p14="http://schemas.microsoft.com/office/powerpoint/2010/main" val="153166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spect="1" noChangeArrowheads="1" noTextEdit="1"/>
          </p:cNvSpPr>
          <p:nvPr>
            <p:ph type="sldImg"/>
          </p:nvPr>
        </p:nvSpPr>
        <p:spPr>
          <a:xfrm>
            <a:off x="1135063" y="690563"/>
            <a:ext cx="4592637" cy="3446462"/>
          </a:xfrm>
          <a:prstGeom prst="rect">
            <a:avLst/>
          </a:prstGeom>
          <a:ln/>
        </p:spPr>
      </p:sp>
      <p:sp>
        <p:nvSpPr>
          <p:cNvPr id="400387" name="Rectangle 3"/>
          <p:cNvSpPr>
            <a:spLocks noGrp="1" noChangeArrowheads="1"/>
          </p:cNvSpPr>
          <p:nvPr>
            <p:ph type="body" idx="1"/>
          </p:nvPr>
        </p:nvSpPr>
        <p:spPr>
          <a:xfrm>
            <a:off x="144966" y="4126292"/>
            <a:ext cx="6512312" cy="4906195"/>
          </a:xfrm>
        </p:spPr>
        <p:txBody>
          <a:bodyPr lIns="90710" tIns="45353" rIns="90710" bIns="45353"/>
          <a:lstStyle/>
          <a:p>
            <a:pPr rtl="0"/>
            <a:r>
              <a:rPr lang="en-US" sz="900" kern="1200" dirty="0" smtClean="0">
                <a:solidFill>
                  <a:schemeClr val="tx1"/>
                </a:solidFill>
                <a:effectLst/>
              </a:rPr>
              <a:t>CLEEN I baseline:1) Certifiable aircraft technology that reduces fuel burn by 33% compared to current technology, reducing energy consumption and greenhouse gas (CO2) emissions;  In CLEEN goal 1, current technology refers to the contractor's current technology reference aircraft and mission.</a:t>
            </a:r>
          </a:p>
          <a:p>
            <a:pPr defTabSz="904799">
              <a:buFontTx/>
              <a:buNone/>
              <a:defRPr/>
            </a:pPr>
            <a:endParaRPr lang="en-US" altLang="en-US" sz="900" dirty="0" smtClean="0"/>
          </a:p>
          <a:p>
            <a:pPr defTabSz="904799">
              <a:buFontTx/>
              <a:buNone/>
              <a:defRPr/>
            </a:pPr>
            <a:r>
              <a:rPr lang="en-US" altLang="en-US" sz="900" dirty="0" smtClean="0"/>
              <a:t>CLEEN II baseline: 1) </a:t>
            </a:r>
            <a:r>
              <a:rPr lang="en-US" sz="900" kern="1200" baseline="0" dirty="0" smtClean="0">
                <a:solidFill>
                  <a:schemeClr val="tx1"/>
                </a:solidFill>
                <a:effectLst/>
              </a:rPr>
              <a:t>- </a:t>
            </a:r>
            <a:r>
              <a:rPr lang="en-US" sz="900" kern="1200" dirty="0" smtClean="0">
                <a:solidFill>
                  <a:schemeClr val="tx1"/>
                </a:solidFill>
                <a:effectLst/>
              </a:rPr>
              <a:t>the 40% reduction is to be measured in terms of kilograms of fuel consumed per available ton-kilometer, compared with a year 2000 best-in-class in-service aircraft baseline (e.g., Embraer E-190, Boeing 737-800, Boeing 777-200LR). </a:t>
            </a:r>
            <a:endParaRPr lang="en-US" altLang="en-US" sz="900" dirty="0" smtClean="0"/>
          </a:p>
          <a:p>
            <a:pPr>
              <a:buFontTx/>
              <a:buNone/>
            </a:pPr>
            <a:r>
              <a:rPr lang="en-US" altLang="en-US" sz="900" dirty="0" smtClean="0"/>
              <a:t/>
            </a:r>
            <a:br>
              <a:rPr lang="en-US" altLang="en-US" sz="900" dirty="0" smtClean="0"/>
            </a:br>
            <a:r>
              <a:rPr lang="en-US" altLang="en-US" sz="900" dirty="0" smtClean="0"/>
              <a:t>These </a:t>
            </a:r>
            <a:r>
              <a:rPr lang="en-US" altLang="en-US" sz="900" dirty="0"/>
              <a:t>goals are described in the National Aeronautics Research and Development Plan and puts CLEEN in context with NASA’s environmental technology programs</a:t>
            </a:r>
            <a:r>
              <a:rPr lang="en-US" altLang="en-US" sz="900" dirty="0" smtClean="0"/>
              <a:t>.</a:t>
            </a:r>
            <a:br>
              <a:rPr lang="en-US" altLang="en-US" sz="900" dirty="0" smtClean="0"/>
            </a:br>
            <a:endParaRPr lang="en-US" altLang="en-US" sz="900" dirty="0"/>
          </a:p>
          <a:p>
            <a:pPr>
              <a:buFontTx/>
              <a:buChar char="-"/>
            </a:pPr>
            <a:r>
              <a:rPr lang="en-US" altLang="en-US" sz="900" dirty="0" smtClean="0"/>
              <a:t>While </a:t>
            </a:r>
            <a:r>
              <a:rPr lang="en-US" altLang="en-US" sz="900" dirty="0"/>
              <a:t>initial NASA studies considered a single aisle baseline configuration (B737-800 with a CFM56-7B engine), the CLEEN solicitation did not specify a baseline and encouraged technologies that could apply across multiple aircraft classes</a:t>
            </a:r>
            <a:r>
              <a:rPr lang="en-US" altLang="en-US" sz="900" dirty="0" smtClean="0"/>
              <a:t>.</a:t>
            </a:r>
          </a:p>
          <a:p>
            <a:pPr>
              <a:buFontTx/>
              <a:buNone/>
            </a:pPr>
            <a:endParaRPr lang="en-US" altLang="en-US" sz="900" dirty="0" smtClean="0"/>
          </a:p>
          <a:p>
            <a:pPr hangingPunct="0"/>
            <a:r>
              <a:rPr lang="en-US" sz="900" dirty="0"/>
              <a:t>CLEEN I program goals are to: </a:t>
            </a:r>
            <a:r>
              <a:rPr lang="en-US" sz="900" dirty="0" smtClean="0"/>
              <a:t> </a:t>
            </a:r>
            <a:endParaRPr lang="en-US" sz="900" dirty="0"/>
          </a:p>
          <a:p>
            <a:pPr hangingPunct="0"/>
            <a:r>
              <a:rPr lang="en-US" sz="900" dirty="0"/>
              <a:t>1. Develop and demonstrate certifiable aircraft technology at Technology Readiness Level 6-7 that</a:t>
            </a:r>
            <a:r>
              <a:rPr lang="en-US" sz="900" dirty="0" smtClean="0"/>
              <a:t>: </a:t>
            </a:r>
            <a:r>
              <a:rPr lang="en-US" sz="900" dirty="0"/>
              <a:t> </a:t>
            </a:r>
          </a:p>
          <a:p>
            <a:pPr lvl="0" hangingPunct="0"/>
            <a:r>
              <a:rPr lang="en-US" sz="900" dirty="0"/>
              <a:t>a. Reduces fuel burn by 33 percent relative to current subsonic aircraft technology, reducing energy consumption and greenhouse gas (CO</a:t>
            </a:r>
            <a:r>
              <a:rPr lang="en-US" sz="900" baseline="-25000" dirty="0"/>
              <a:t>2</a:t>
            </a:r>
            <a:r>
              <a:rPr lang="en-US" sz="900" dirty="0"/>
              <a:t>) emissions;</a:t>
            </a:r>
          </a:p>
          <a:p>
            <a:pPr lvl="0" hangingPunct="0"/>
            <a:r>
              <a:rPr lang="en-US" sz="900" dirty="0"/>
              <a:t>b. Reduces landing and takeoff cycle (LTO) nitrogen oxide (</a:t>
            </a:r>
            <a:r>
              <a:rPr lang="en-US" sz="900" dirty="0" err="1"/>
              <a:t>NOx</a:t>
            </a:r>
            <a:r>
              <a:rPr lang="en-US" sz="900" dirty="0"/>
              <a:t>) emissions by 60 percent, at a pressure ratio of 30, over the International Civil Aviation Organization (ICAO) standard adopted at CAEP 6, with commensurate reductions over the full pressure ratio range, while limiting or reducing other gaseous or particle emissions;</a:t>
            </a:r>
          </a:p>
          <a:p>
            <a:pPr lvl="0" hangingPunct="0"/>
            <a:r>
              <a:rPr lang="en-US" sz="900" dirty="0"/>
              <a:t>c. Reduces noise levels by 32 </a:t>
            </a:r>
            <a:r>
              <a:rPr lang="en-US" sz="900" dirty="0" err="1"/>
              <a:t>EPNdB</a:t>
            </a:r>
            <a:r>
              <a:rPr lang="en-US" sz="900" dirty="0"/>
              <a:t> cumulative, relative to Stage 4 standards;</a:t>
            </a:r>
          </a:p>
          <a:p>
            <a:pPr hangingPunct="0"/>
            <a:r>
              <a:rPr lang="en-US" sz="900" dirty="0"/>
              <a:t>2. Determine the suitability of new technology for engine and aircraft retrofit to accelerate penetration into the commercial fleet.</a:t>
            </a:r>
          </a:p>
          <a:p>
            <a:pPr hangingPunct="0"/>
            <a:r>
              <a:rPr lang="en-US" sz="900" dirty="0"/>
              <a:t>3. Develop and demonstrate use of “drop in” alternative fuels in aircraft systems and quantify the benefits. This includes facilitating ASTM International approval of “drop-in” alternative fuels for commercial use</a:t>
            </a:r>
            <a:r>
              <a:rPr lang="en-US" sz="900" dirty="0" smtClean="0"/>
              <a:t>.</a:t>
            </a:r>
            <a:endParaRPr lang="en-US" altLang="en-US" sz="900" dirty="0"/>
          </a:p>
          <a:p>
            <a:pPr defTabSz="867785">
              <a:defRPr/>
            </a:pPr>
            <a:r>
              <a:rPr lang="en-US" sz="900" b="1" dirty="0"/>
              <a:t>Committee on Aviation Environmental Protection (CAEP) - </a:t>
            </a:r>
            <a:r>
              <a:rPr lang="en-US" sz="900" dirty="0"/>
              <a:t>The Committee on Aviation Environmental Protection (CAEP) is a technical committee of the ICAO Council established in 1983. CAEP assists the Council in formulating new policies and adopting new Standards and Recommended Practices (SARPs) related to aircraft noise and emissions, and more generally to aviation environmental impact</a:t>
            </a:r>
            <a:r>
              <a:rPr lang="en-US" sz="900" dirty="0" smtClean="0"/>
              <a:t>.</a:t>
            </a:r>
            <a:endParaRPr lang="en-US" sz="900" b="1" dirty="0"/>
          </a:p>
          <a:p>
            <a:r>
              <a:rPr lang="en-US" altLang="en-US" sz="900" dirty="0"/>
              <a:t>Alt fuel goal (industry wide, commercial and military) is 1 billion gallons by 2018</a:t>
            </a:r>
          </a:p>
          <a:p>
            <a:endParaRPr lang="en-US" altLang="en-US" sz="900" dirty="0"/>
          </a:p>
          <a:p>
            <a:endParaRPr lang="en-US" altLang="en-US" sz="600" dirty="0"/>
          </a:p>
          <a:p>
            <a:pPr>
              <a:buFontTx/>
              <a:buChar char="-"/>
            </a:pPr>
            <a:endParaRPr lang="en-US" altLang="en-US" sz="600" dirty="0"/>
          </a:p>
          <a:p>
            <a:endParaRPr lang="en-US" altLang="en-US" sz="6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r>
              <a:rPr lang="en-US" dirty="0" smtClean="0"/>
              <a:t>Following the success of the initial CLEEN Program,</a:t>
            </a:r>
            <a:r>
              <a:rPr lang="en-US" baseline="0" dirty="0" smtClean="0"/>
              <a:t> FAA decided to pursue a follow-on program, CLEEN II, to develop new aircraft technologies that further reduce fuel burn, emissions and noise, as well as continue the advancement of sustainable alternative fuels. </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5</a:t>
            </a:fld>
            <a:endParaRPr lang="en-US"/>
          </a:p>
        </p:txBody>
      </p:sp>
    </p:spTree>
    <p:extLst>
      <p:ext uri="{BB962C8B-B14F-4D97-AF65-F5344CB8AC3E}">
        <p14:creationId xmlns:p14="http://schemas.microsoft.com/office/powerpoint/2010/main" val="1451137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p:txBody>
          <a:bodyPr/>
          <a:lstStyle/>
          <a:p>
            <a:pPr algn="just"/>
            <a:r>
              <a:rPr lang="en-US" sz="1400" b="1" u="sng" dirty="0">
                <a:latin typeface="Arial" panose="020B0604020202020204" pitchFamily="34" charset="0"/>
                <a:cs typeface="Arial" panose="020B0604020202020204" pitchFamily="34" charset="0"/>
              </a:rPr>
              <a:t>Summary</a:t>
            </a:r>
            <a:endParaRPr lang="en-US" dirty="0"/>
          </a:p>
          <a:p>
            <a:pPr algn="just"/>
            <a:r>
              <a:rPr lang="en-US" dirty="0"/>
              <a:t>CLEEN II is planned as a follow-on effort for new projects in the areas of aircraft technology development and alternative jet fuels. With work planned 2015-2020, technologies are planned to provide fuel burn, emissions, and noise benefit toward advanced goals and enter into service by 2025.  </a:t>
            </a:r>
            <a:endParaRPr lang="en-US" dirty="0" smtClean="0"/>
          </a:p>
          <a:p>
            <a:pPr algn="just"/>
            <a:r>
              <a:rPr lang="en-US" dirty="0" smtClean="0"/>
              <a:t/>
            </a:r>
            <a:br>
              <a:rPr lang="en-US" dirty="0" smtClean="0"/>
            </a:br>
            <a:r>
              <a:rPr lang="en-US" dirty="0" smtClean="0"/>
              <a:t>Metrics</a:t>
            </a:r>
            <a:r>
              <a:rPr lang="en-US" dirty="0"/>
              <a:t>: </a:t>
            </a:r>
            <a:r>
              <a:rPr lang="en-US" dirty="0" smtClean="0"/>
              <a:t>Noise -32dB</a:t>
            </a:r>
            <a:r>
              <a:rPr lang="en-US" dirty="0"/>
              <a:t>, </a:t>
            </a:r>
            <a:endParaRPr lang="en-US" dirty="0" smtClean="0"/>
          </a:p>
          <a:p>
            <a:pPr algn="just"/>
            <a:r>
              <a:rPr lang="en-US" dirty="0" smtClean="0"/>
              <a:t>-75% LTO NOX emissions, </a:t>
            </a:r>
          </a:p>
          <a:p>
            <a:pPr algn="just"/>
            <a:r>
              <a:rPr lang="en-US" dirty="0" smtClean="0"/>
              <a:t>-</a:t>
            </a:r>
            <a:r>
              <a:rPr lang="en-US" dirty="0"/>
              <a:t>40% </a:t>
            </a:r>
            <a:r>
              <a:rPr lang="en-US" dirty="0" smtClean="0"/>
              <a:t>A/C fuel burn, </a:t>
            </a:r>
          </a:p>
          <a:p>
            <a:pPr algn="just"/>
            <a:r>
              <a:rPr lang="en-US" dirty="0" smtClean="0"/>
              <a:t>and </a:t>
            </a:r>
            <a:r>
              <a:rPr lang="en-US" dirty="0"/>
              <a:t>qualitative goals for technologies not affecting certification </a:t>
            </a:r>
            <a:r>
              <a:rPr lang="en-US" dirty="0" smtClean="0"/>
              <a:t>points. </a:t>
            </a:r>
            <a:r>
              <a:rPr lang="en-US" dirty="0"/>
              <a:t>Technologies will be developed from 2015-2020 with the goal of entry into service before 2026. We must recognize however, that market demands will ultimately dictate the timing of when these technologies are commercialized. </a:t>
            </a:r>
            <a:endParaRPr lang="en-US" dirty="0">
              <a:latin typeface="Arial" panose="020B0604020202020204" pitchFamily="34" charset="0"/>
              <a:cs typeface="Arial" panose="020B0604020202020204" pitchFamily="34" charset="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6</a:t>
            </a:fld>
            <a:endParaRPr lang="en-US"/>
          </a:p>
        </p:txBody>
      </p:sp>
    </p:spTree>
    <p:extLst>
      <p:ext uri="{BB962C8B-B14F-4D97-AF65-F5344CB8AC3E}">
        <p14:creationId xmlns:p14="http://schemas.microsoft.com/office/powerpoint/2010/main" val="183007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p:txBody>
          <a:bodyPr/>
          <a:lstStyle/>
          <a:p>
            <a:r>
              <a:rPr lang="en-US" sz="1000" dirty="0" smtClean="0"/>
              <a:t>Purpose: </a:t>
            </a:r>
            <a:br>
              <a:rPr lang="en-US" sz="1000" dirty="0" smtClean="0"/>
            </a:br>
            <a:r>
              <a:rPr lang="en-US" sz="1000" b="0" kern="1200" dirty="0" smtClean="0">
                <a:solidFill>
                  <a:schemeClr val="tx1"/>
                </a:solidFill>
                <a:effectLst/>
                <a:latin typeface="Times New Roman" pitchFamily="18" charset="0"/>
                <a:ea typeface="+mn-ea"/>
                <a:cs typeface="+mn-cs"/>
              </a:rPr>
              <a:t>ATE - This technology will improve wing aerodynamic efficiency, reducing fuel consumption, and decrease aircraft approach noise.</a:t>
            </a:r>
          </a:p>
          <a:p>
            <a:endParaRPr lang="en-US" sz="1000" dirty="0" smtClean="0"/>
          </a:p>
          <a:p>
            <a:r>
              <a:rPr lang="en-US" sz="1000" dirty="0" smtClean="0"/>
              <a:t>CMC- This </a:t>
            </a:r>
            <a:r>
              <a:rPr lang="en-US" sz="1000" b="0" kern="1200" dirty="0" smtClean="0">
                <a:solidFill>
                  <a:schemeClr val="tx1"/>
                </a:solidFill>
                <a:effectLst/>
                <a:latin typeface="Times New Roman" pitchFamily="18" charset="0"/>
                <a:ea typeface="+mn-ea"/>
                <a:cs typeface="+mn-cs"/>
              </a:rPr>
              <a:t>technology will reduce weight and increase temperature capability of the nozzle.</a:t>
            </a:r>
            <a:endParaRPr lang="en-US" sz="1000" dirty="0" smtClean="0"/>
          </a:p>
          <a:p>
            <a:endParaRPr lang="en-US" sz="1000" dirty="0" smtClean="0"/>
          </a:p>
          <a:p>
            <a:r>
              <a:rPr lang="en-US" sz="1000" dirty="0" smtClean="0"/>
              <a:t>Demos:</a:t>
            </a:r>
          </a:p>
          <a:p>
            <a:r>
              <a:rPr lang="en-US" sz="1000" dirty="0" smtClean="0"/>
              <a:t>ATE </a:t>
            </a:r>
          </a:p>
          <a:p>
            <a:r>
              <a:rPr lang="en-US" sz="1000" dirty="0" smtClean="0"/>
              <a:t>-Wind tunnel test (May 2011)</a:t>
            </a:r>
          </a:p>
          <a:p>
            <a:r>
              <a:rPr lang="en-US" sz="1000" dirty="0" smtClean="0"/>
              <a:t>-Flight</a:t>
            </a:r>
            <a:r>
              <a:rPr lang="en-US" sz="1000" baseline="0" dirty="0" smtClean="0"/>
              <a:t> Test on 737 (Summer 2012)</a:t>
            </a:r>
          </a:p>
          <a:p>
            <a:endParaRPr lang="en-US" sz="1000" baseline="0" dirty="0" smtClean="0"/>
          </a:p>
          <a:p>
            <a:r>
              <a:rPr lang="en-US" sz="1000" baseline="0" dirty="0" smtClean="0"/>
              <a:t>CMC Nozzle</a:t>
            </a:r>
          </a:p>
          <a:p>
            <a:r>
              <a:rPr lang="en-US" sz="1000" baseline="0" dirty="0" smtClean="0"/>
              <a:t>-Engine Ground Test on Trent 1000 (2013)</a:t>
            </a:r>
          </a:p>
          <a:p>
            <a:r>
              <a:rPr lang="en-US" sz="1000" baseline="0" dirty="0" smtClean="0"/>
              <a:t>-Flight Test on 787 (Summer 2014)</a:t>
            </a:r>
            <a:endParaRPr lang="en-US" sz="1000" dirty="0" smtClean="0"/>
          </a:p>
          <a:p>
            <a:endParaRPr lang="en-US" sz="1000" dirty="0" smtClean="0"/>
          </a:p>
          <a:p>
            <a:r>
              <a:rPr lang="en-US" sz="1000" dirty="0" smtClean="0"/>
              <a:t>Result:</a:t>
            </a:r>
          </a:p>
          <a:p>
            <a:pPr defTabSz="904799"/>
            <a:r>
              <a:rPr lang="en-US" sz="1000" dirty="0"/>
              <a:t>ATE enables the wing to be aerodynamically tailored to improve aircraft performance, and resulted in reduced fuel burn at cruise and reduced noise at takeoff and approach.  </a:t>
            </a:r>
            <a:br>
              <a:rPr lang="en-US" sz="1000" dirty="0"/>
            </a:br>
            <a:endParaRPr lang="en-US" sz="1000" dirty="0"/>
          </a:p>
          <a:p>
            <a:pPr defTabSz="904799"/>
            <a:r>
              <a:rPr lang="en-US" sz="1000" dirty="0"/>
              <a:t>CMC nozzle enables more efficient engine operation at higher temperature, while providing weight reduction – thereby fuel burn reduction – and noise attenuation.  Both of these technologies are matured to TRL 7</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11</a:t>
            </a:fld>
            <a:endParaRPr lang="en-US"/>
          </a:p>
        </p:txBody>
      </p:sp>
    </p:spTree>
    <p:extLst>
      <p:ext uri="{BB962C8B-B14F-4D97-AF65-F5344CB8AC3E}">
        <p14:creationId xmlns:p14="http://schemas.microsoft.com/office/powerpoint/2010/main" val="905163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a:xfrm>
            <a:off x="914715" y="4370425"/>
            <a:ext cx="5028579" cy="4048746"/>
          </a:xfrm>
        </p:spPr>
        <p:txBody>
          <a:bodyPr/>
          <a:lstStyle/>
          <a:p>
            <a:r>
              <a:rPr lang="en-US" sz="1200" kern="1200" dirty="0" smtClean="0">
                <a:solidFill>
                  <a:schemeClr val="tx1"/>
                </a:solidFill>
                <a:effectLst/>
                <a:latin typeface="Times New Roman" pitchFamily="18" charset="0"/>
                <a:ea typeface="+mn-ea"/>
                <a:cs typeface="+mn-cs"/>
              </a:rPr>
              <a:t>Purpose: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TAPS II – New combustor design that will greatly reduce </a:t>
            </a:r>
            <a:r>
              <a:rPr lang="en-US" sz="1200" kern="1200" dirty="0" err="1" smtClean="0">
                <a:solidFill>
                  <a:schemeClr val="tx1"/>
                </a:solidFill>
                <a:effectLst/>
                <a:latin typeface="Times New Roman" pitchFamily="18" charset="0"/>
                <a:ea typeface="+mn-ea"/>
                <a:cs typeface="+mn-cs"/>
              </a:rPr>
              <a:t>Nox</a:t>
            </a:r>
            <a:r>
              <a:rPr lang="en-US" sz="1200" kern="1200" dirty="0" smtClean="0">
                <a:solidFill>
                  <a:schemeClr val="tx1"/>
                </a:solidFill>
                <a:effectLst/>
                <a:latin typeface="Times New Roman" pitchFamily="18" charset="0"/>
                <a:ea typeface="+mn-ea"/>
                <a:cs typeface="+mn-cs"/>
              </a:rPr>
              <a:t> emissions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Open Rotor – New engine architecture to greatly reduce fuel burn and noise.</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Demos: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TAPS II - Core engine test (2011)</a:t>
            </a:r>
          </a:p>
          <a:p>
            <a:r>
              <a:rPr lang="en-US" sz="1200" kern="1200" dirty="0" smtClean="0">
                <a:solidFill>
                  <a:schemeClr val="tx1"/>
                </a:solidFill>
                <a:effectLst/>
                <a:latin typeface="Times New Roman" pitchFamily="18" charset="0"/>
                <a:ea typeface="+mn-ea"/>
                <a:cs typeface="+mn-cs"/>
              </a:rPr>
              <a:t>Open Rotor - Scaled wind tunnel test (2012)</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Result:</a:t>
            </a:r>
          </a:p>
          <a:p>
            <a:r>
              <a:rPr lang="en-US" sz="1200" kern="1200" dirty="0" smtClean="0">
                <a:solidFill>
                  <a:schemeClr val="tx1"/>
                </a:solidFill>
                <a:effectLst/>
                <a:latin typeface="Times New Roman" pitchFamily="18" charset="0"/>
                <a:ea typeface="+mn-ea"/>
                <a:cs typeface="+mn-cs"/>
              </a:rPr>
              <a:t>TAPS II provided 60% margin to CAEP/6 LTO </a:t>
            </a:r>
            <a:r>
              <a:rPr lang="en-US" sz="1200" kern="1200" dirty="0" err="1" smtClean="0">
                <a:solidFill>
                  <a:schemeClr val="tx1"/>
                </a:solidFill>
                <a:effectLst/>
                <a:latin typeface="Times New Roman" pitchFamily="18" charset="0"/>
                <a:ea typeface="+mn-ea"/>
                <a:cs typeface="+mn-cs"/>
              </a:rPr>
              <a:t>NOx</a:t>
            </a:r>
            <a:r>
              <a:rPr lang="en-US" sz="1200" kern="1200" dirty="0" smtClean="0">
                <a:solidFill>
                  <a:schemeClr val="tx1"/>
                </a:solidFill>
                <a:effectLst/>
                <a:latin typeface="Times New Roman" pitchFamily="18" charset="0"/>
                <a:ea typeface="+mn-ea"/>
                <a:cs typeface="+mn-cs"/>
              </a:rPr>
              <a:t>. TAPS will be going into service in 2016 with over 8000 orders in place on the LEAP engine.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Demonstrated 26% fuel burn reduction and 15-17 </a:t>
            </a:r>
            <a:r>
              <a:rPr lang="en-US" sz="1200" kern="1200" dirty="0" err="1" smtClean="0">
                <a:solidFill>
                  <a:schemeClr val="tx1"/>
                </a:solidFill>
                <a:effectLst/>
                <a:latin typeface="Times New Roman" pitchFamily="18" charset="0"/>
                <a:ea typeface="+mn-ea"/>
                <a:cs typeface="+mn-cs"/>
              </a:rPr>
              <a:t>EPNdB</a:t>
            </a:r>
            <a:r>
              <a:rPr lang="en-US" sz="1200" kern="1200" dirty="0" smtClean="0">
                <a:solidFill>
                  <a:schemeClr val="tx1"/>
                </a:solidFill>
                <a:effectLst/>
                <a:latin typeface="Times New Roman" pitchFamily="18" charset="0"/>
                <a:ea typeface="+mn-ea"/>
                <a:cs typeface="+mn-cs"/>
              </a:rPr>
              <a:t> noise margin to Stage 4. Open rotor technology cannot be developed into a product until an airframe OEM initiated an integrated design effort.  </a:t>
            </a:r>
          </a:p>
          <a:p>
            <a:endParaRPr lang="en-US" sz="1000" dirty="0"/>
          </a:p>
        </p:txBody>
      </p:sp>
      <p:sp>
        <p:nvSpPr>
          <p:cNvPr id="4" name="Slide Number Placeholder 3"/>
          <p:cNvSpPr>
            <a:spLocks noGrp="1"/>
          </p:cNvSpPr>
          <p:nvPr>
            <p:ph type="sldNum" sz="quarter" idx="10"/>
          </p:nvPr>
        </p:nvSpPr>
        <p:spPr/>
        <p:txBody>
          <a:bodyPr/>
          <a:lstStyle/>
          <a:p>
            <a:fld id="{C2622D2B-3776-4F55-A148-C40DBC4F963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110201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a:xfrm>
            <a:off x="914715" y="4370425"/>
            <a:ext cx="5028579" cy="3959536"/>
          </a:xfrm>
        </p:spPr>
        <p:txBody>
          <a:bodyPr/>
          <a:lstStyle/>
          <a:p>
            <a:r>
              <a:rPr lang="en-US" sz="1000" dirty="0" smtClean="0"/>
              <a:t>Purpose:</a:t>
            </a:r>
            <a:br>
              <a:rPr lang="en-US" sz="1000" dirty="0" smtClean="0"/>
            </a:br>
            <a:r>
              <a:rPr lang="en-US" sz="1000" dirty="0" smtClean="0"/>
              <a:t>FMS/ATM </a:t>
            </a:r>
            <a:r>
              <a:rPr lang="en-US" sz="1000" b="0" dirty="0" smtClean="0"/>
              <a:t>- </a:t>
            </a:r>
            <a:r>
              <a:rPr lang="en-US" sz="1000" b="0" kern="1200" dirty="0" smtClean="0">
                <a:solidFill>
                  <a:schemeClr val="tx1"/>
                </a:solidFill>
                <a:effectLst/>
                <a:latin typeface="Times New Roman" pitchFamily="18" charset="0"/>
                <a:ea typeface="+mn-ea"/>
                <a:cs typeface="+mn-cs"/>
              </a:rPr>
              <a:t>Integrate aircraft</a:t>
            </a:r>
            <a:r>
              <a:rPr lang="en-US" sz="1000" b="0" kern="1200" baseline="0" dirty="0" smtClean="0">
                <a:solidFill>
                  <a:schemeClr val="tx1"/>
                </a:solidFill>
                <a:effectLst/>
                <a:latin typeface="Times New Roman" pitchFamily="18" charset="0"/>
                <a:ea typeface="+mn-ea"/>
                <a:cs typeface="+mn-cs"/>
              </a:rPr>
              <a:t> </a:t>
            </a:r>
            <a:r>
              <a:rPr lang="en-US" sz="1000" b="0" kern="1200" dirty="0" smtClean="0">
                <a:solidFill>
                  <a:schemeClr val="tx1"/>
                </a:solidFill>
                <a:effectLst/>
                <a:latin typeface="Times New Roman" pitchFamily="18" charset="0"/>
                <a:ea typeface="+mn-ea"/>
                <a:cs typeface="+mn-cs"/>
              </a:rPr>
              <a:t>avionics with aircraft systems sensors and ground-based ATM systems to optimize</a:t>
            </a:r>
            <a:r>
              <a:rPr lang="en-US" sz="1000" b="0" kern="1200" baseline="0" dirty="0" smtClean="0">
                <a:solidFill>
                  <a:schemeClr val="tx1"/>
                </a:solidFill>
                <a:effectLst/>
                <a:latin typeface="Times New Roman" pitchFamily="18" charset="0"/>
                <a:ea typeface="+mn-ea"/>
                <a:cs typeface="+mn-cs"/>
              </a:rPr>
              <a:t> aircraft trajectories for fuel burn and noise.</a:t>
            </a:r>
          </a:p>
          <a:p>
            <a:r>
              <a:rPr lang="en-US" sz="1000" b="0" kern="1200" baseline="0" dirty="0" smtClean="0">
                <a:solidFill>
                  <a:schemeClr val="tx1"/>
                </a:solidFill>
                <a:effectLst/>
                <a:latin typeface="Times New Roman" pitchFamily="18" charset="0"/>
                <a:ea typeface="+mn-ea"/>
                <a:cs typeface="+mn-cs"/>
              </a:rPr>
              <a:t/>
            </a:r>
            <a:br>
              <a:rPr lang="en-US" sz="1000" b="0" kern="1200" baseline="0" dirty="0" smtClean="0">
                <a:solidFill>
                  <a:schemeClr val="tx1"/>
                </a:solidFill>
                <a:effectLst/>
                <a:latin typeface="Times New Roman" pitchFamily="18" charset="0"/>
                <a:ea typeface="+mn-ea"/>
                <a:cs typeface="+mn-cs"/>
              </a:rPr>
            </a:br>
            <a:r>
              <a:rPr lang="en-US" sz="1000" b="0" kern="1200" baseline="0" dirty="0" smtClean="0">
                <a:solidFill>
                  <a:schemeClr val="tx1"/>
                </a:solidFill>
                <a:effectLst/>
                <a:latin typeface="Times New Roman" pitchFamily="18" charset="0"/>
                <a:ea typeface="+mn-ea"/>
                <a:cs typeface="+mn-cs"/>
              </a:rPr>
              <a:t>FMS/Engine – Mature FMS algorithms to provide adaptive </a:t>
            </a:r>
            <a:r>
              <a:rPr lang="en-US" sz="1000" b="0" kern="1200" dirty="0" smtClean="0">
                <a:solidFill>
                  <a:schemeClr val="tx1"/>
                </a:solidFill>
                <a:effectLst/>
                <a:latin typeface="Times New Roman" pitchFamily="18" charset="0"/>
                <a:ea typeface="+mn-ea"/>
                <a:cs typeface="+mn-cs"/>
              </a:rPr>
              <a:t>engine control, integrated vehicle health management, and integrated flight-propulsion control.</a:t>
            </a:r>
            <a:br>
              <a:rPr lang="en-US" sz="1000" b="0" kern="1200" dirty="0" smtClean="0">
                <a:solidFill>
                  <a:schemeClr val="tx1"/>
                </a:solidFill>
                <a:effectLst/>
                <a:latin typeface="Times New Roman" pitchFamily="18" charset="0"/>
                <a:ea typeface="+mn-ea"/>
                <a:cs typeface="+mn-cs"/>
              </a:rPr>
            </a:br>
            <a:endParaRPr lang="en-US" sz="1000" dirty="0" smtClean="0"/>
          </a:p>
          <a:p>
            <a:r>
              <a:rPr lang="en-US" sz="1000" dirty="0" smtClean="0"/>
              <a:t>Demos:</a:t>
            </a:r>
          </a:p>
          <a:p>
            <a:r>
              <a:rPr lang="en-US" sz="1000" dirty="0" smtClean="0"/>
              <a:t>FMS/ATM </a:t>
            </a:r>
          </a:p>
          <a:p>
            <a:r>
              <a:rPr lang="en-US" sz="1000" dirty="0" smtClean="0"/>
              <a:t>-Hardware (FMS) in</a:t>
            </a:r>
            <a:r>
              <a:rPr lang="en-US" sz="1000" baseline="0" dirty="0" smtClean="0"/>
              <a:t> the loop simulations of optimization algorithms (2013)</a:t>
            </a:r>
          </a:p>
          <a:p>
            <a:endParaRPr lang="en-US" sz="1000" baseline="0" dirty="0" smtClean="0"/>
          </a:p>
          <a:p>
            <a:r>
              <a:rPr lang="en-US" sz="1000" baseline="0" dirty="0" smtClean="0"/>
              <a:t>FMS/Engine</a:t>
            </a:r>
          </a:p>
          <a:p>
            <a:r>
              <a:rPr lang="en-US" sz="1000" baseline="0" dirty="0" smtClean="0"/>
              <a:t>-Flight testing on LEAP 1-B ( May 2015)</a:t>
            </a:r>
          </a:p>
          <a:p>
            <a:r>
              <a:rPr lang="en-US" sz="1000" baseline="0" dirty="0" smtClean="0"/>
              <a:t>-Engine ground test on GE9X - Upcoming (Aug. 2015)</a:t>
            </a:r>
            <a:endParaRPr lang="en-US" sz="1000" dirty="0" smtClean="0"/>
          </a:p>
          <a:p>
            <a:endParaRPr lang="en-US" sz="1000" dirty="0" smtClean="0"/>
          </a:p>
          <a:p>
            <a:r>
              <a:rPr lang="en-US" sz="1000" dirty="0" smtClean="0"/>
              <a:t>Result:</a:t>
            </a:r>
          </a:p>
          <a:p>
            <a:r>
              <a:rPr lang="en-US" sz="1000" dirty="0" smtClean="0"/>
              <a:t>FMS/ATM Trajectory optimization explored ATM enhancements that could result</a:t>
            </a:r>
            <a:r>
              <a:rPr lang="en-US" sz="1000" baseline="0" dirty="0" smtClean="0"/>
              <a:t> by integrating enhanced on board avionics with a/c system sensors and control and ground based ATM systems and using automatics data communications. This integration results in recused </a:t>
            </a:r>
            <a:r>
              <a:rPr lang="en-US" sz="1000" baseline="0" dirty="0" err="1" smtClean="0"/>
              <a:t>atc</a:t>
            </a:r>
            <a:r>
              <a:rPr lang="en-US" sz="1000" baseline="0" dirty="0" smtClean="0"/>
              <a:t> workload, erroneous collision alerts and impacts of NAS wide disruptions as well as increase capacity and improve environmental performance.</a:t>
            </a:r>
          </a:p>
          <a:p>
            <a:endParaRPr lang="en-US" sz="1000" baseline="0" dirty="0" smtClean="0"/>
          </a:p>
          <a:p>
            <a:endParaRPr lang="en-US" sz="1000" dirty="0"/>
          </a:p>
        </p:txBody>
      </p:sp>
      <p:sp>
        <p:nvSpPr>
          <p:cNvPr id="4" name="Slide Number Placeholder 3"/>
          <p:cNvSpPr>
            <a:spLocks noGrp="1"/>
          </p:cNvSpPr>
          <p:nvPr>
            <p:ph type="sldNum" sz="quarter" idx="10"/>
          </p:nvPr>
        </p:nvSpPr>
        <p:spPr/>
        <p:txBody>
          <a:bodyPr/>
          <a:lstStyle/>
          <a:p>
            <a:fld id="{C2622D2B-3776-4F55-A148-C40DBC4F963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83633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chemeClr val="bg1"/>
                  </a:solidFill>
                </a:rPr>
                <a:t>Federal Aviation</a:t>
              </a:r>
            </a:p>
            <a:p>
              <a:pPr>
                <a:lnSpc>
                  <a:spcPct val="85000"/>
                </a:lnSpc>
                <a:defRPr/>
              </a:pPr>
              <a:r>
                <a:rPr lang="en-US" sz="1800" b="1">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179506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AD63925-E44F-4B77-A655-4E0C4CFC6FA7}" type="slidenum">
              <a:rPr lang="en-US"/>
              <a:pPr>
                <a:defRPr/>
              </a:pPr>
              <a:t>‹#›</a:t>
            </a:fld>
            <a:endParaRPr lang="en-US"/>
          </a:p>
        </p:txBody>
      </p:sp>
    </p:spTree>
    <p:extLst>
      <p:ext uri="{BB962C8B-B14F-4D97-AF65-F5344CB8AC3E}">
        <p14:creationId xmlns:p14="http://schemas.microsoft.com/office/powerpoint/2010/main" val="12003010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rot="19130466">
            <a:off x="393700" y="2105025"/>
            <a:ext cx="83677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defTabSz="457200" eaLnBrk="1" hangingPunct="1">
              <a:defRPr/>
            </a:pPr>
            <a:r>
              <a:rPr lang="en-US" sz="8800" dirty="0" smtClean="0">
                <a:solidFill>
                  <a:srgbClr val="4F81BD">
                    <a:lumMod val="20000"/>
                    <a:lumOff val="80000"/>
                  </a:srgbClr>
                </a:solidFill>
              </a:rPr>
              <a:t>TEMPLATE</a:t>
            </a:r>
          </a:p>
        </p:txBody>
      </p:sp>
      <p:pic>
        <p:nvPicPr>
          <p:cNvPr id="3" name="Picture 5" descr="FAA_NG_PPT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a:xfrm>
            <a:off x="3581400" y="6324600"/>
            <a:ext cx="2133600" cy="234950"/>
          </a:xfrm>
          <a:prstGeom prst="rect">
            <a:avLst/>
          </a:prstGeom>
        </p:spPr>
        <p:txBody>
          <a:bodyPr/>
          <a:lstStyle>
            <a:lvl1pPr algn="ctr">
              <a:defRPr sz="1600" b="1">
                <a:solidFill>
                  <a:schemeClr val="tx2">
                    <a:lumMod val="75000"/>
                  </a:schemeClr>
                </a:solidFill>
                <a:latin typeface="Arial" pitchFamily="34" charset="0"/>
                <a:cs typeface="Arial" pitchFamily="34" charset="0"/>
              </a:defRPr>
            </a:lvl1pPr>
          </a:lstStyle>
          <a:p>
            <a:pPr defTabSz="457200">
              <a:defRPr/>
            </a:pPr>
            <a:fld id="{4E70B67A-B161-4A22-9F4C-7105CBE416AD}" type="slidenum">
              <a:rPr lang="en-US">
                <a:solidFill>
                  <a:srgbClr val="1F497D">
                    <a:lumMod val="75000"/>
                  </a:srgbClr>
                </a:solidFill>
              </a:rPr>
              <a:pPr defTabSz="457200">
                <a:defRPr/>
              </a:pPr>
              <a:t>‹#›</a:t>
            </a:fld>
            <a:endParaRPr lang="en-US" dirty="0">
              <a:solidFill>
                <a:srgbClr val="1F497D">
                  <a:lumMod val="75000"/>
                </a:srgbClr>
              </a:solidFill>
            </a:endParaRPr>
          </a:p>
        </p:txBody>
      </p:sp>
    </p:spTree>
    <p:extLst>
      <p:ext uri="{BB962C8B-B14F-4D97-AF65-F5344CB8AC3E}">
        <p14:creationId xmlns:p14="http://schemas.microsoft.com/office/powerpoint/2010/main" val="39399737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rgbClr val="FFFFFF"/>
                  </a:solidFill>
                </a:rPr>
                <a:t>Federal Aviation</a:t>
              </a:r>
            </a:p>
            <a:p>
              <a:pPr>
                <a:lnSpc>
                  <a:spcPct val="85000"/>
                </a:lnSpc>
                <a:defRPr/>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15303855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17A1D1C-DF2C-4935-9358-4B2F163F8A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22545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F52DED-2112-4C1D-A464-2CF9CBDA8C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36835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98A62B1-25D4-49BD-A56B-D54D25DE00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90267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7FC53128-C0D2-4B5D-9A5D-E349B5B01A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30059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7517F15-161F-440A-AB6B-127603949A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82175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9B8F1823-EC96-45FC-99A2-FA6C4885E3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92644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BC2EB77-6378-4241-BBED-03F38561F1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1355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F1963F8-7F5A-47F6-80E9-0F966E7DBE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250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22E844B-00F9-4751-A961-28DD154F8922}" type="slidenum">
              <a:rPr lang="en-US"/>
              <a:pPr>
                <a:defRPr/>
              </a:pPr>
              <a:t>‹#›</a:t>
            </a:fld>
            <a:endParaRPr lang="en-US"/>
          </a:p>
        </p:txBody>
      </p:sp>
    </p:spTree>
    <p:extLst>
      <p:ext uri="{BB962C8B-B14F-4D97-AF65-F5344CB8AC3E}">
        <p14:creationId xmlns:p14="http://schemas.microsoft.com/office/powerpoint/2010/main" val="42208408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2D589A-3EB5-4578-AF13-546E5E1E20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64565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EC626E-95FB-44DD-BCBE-7ABE96DF84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82921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B9145F8C-734E-4E13-B201-67A48003F3C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04120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67267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BA93B13F-914A-444B-9DB5-433D2A2584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641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dirty="0">
                  <a:solidFill>
                    <a:srgbClr val="FFFFFF"/>
                  </a:solidFill>
                  <a:latin typeface="Arial"/>
                </a:rPr>
                <a:t>Federal Aviation</a:t>
              </a:r>
            </a:p>
            <a:p>
              <a:pPr>
                <a:lnSpc>
                  <a:spcPct val="85000"/>
                </a:lnSpc>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185713362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7022398" y="6248400"/>
            <a:ext cx="1905000" cy="457200"/>
          </a:xfrm>
        </p:spPr>
        <p:txBody>
          <a:bodyPr/>
          <a:lstStyle>
            <a:lvl1pPr>
              <a:defRPr b="0">
                <a:solidFill>
                  <a:schemeClr val="bg1"/>
                </a:solidFill>
              </a:defRPr>
            </a:lvl1pPr>
          </a:lstStyle>
          <a:p>
            <a:fld id="{78D3ABA1-EA94-43C0-B992-7CBCC31144F1}" type="slidenum">
              <a:rPr lang="en-US" smtClean="0"/>
              <a:pPr/>
              <a:t>‹#›</a:t>
            </a:fld>
            <a:endParaRPr lang="en-US" dirty="0"/>
          </a:p>
        </p:txBody>
      </p:sp>
    </p:spTree>
    <p:extLst>
      <p:ext uri="{BB962C8B-B14F-4D97-AF65-F5344CB8AC3E}">
        <p14:creationId xmlns:p14="http://schemas.microsoft.com/office/powerpoint/2010/main" val="1777445225"/>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b="1">
                <a:solidFill>
                  <a:schemeClr val="bg1"/>
                </a:solidFill>
              </a:defRPr>
            </a:lvl1pPr>
          </a:lstStyle>
          <a:p>
            <a:fld id="{836266C2-23C9-4679-9EA6-D74DA6C8C265}" type="slidenum">
              <a:rPr lang="en-US" smtClean="0"/>
              <a:pPr/>
              <a:t>‹#›</a:t>
            </a:fld>
            <a:endParaRPr lang="en-US" dirty="0"/>
          </a:p>
        </p:txBody>
      </p:sp>
    </p:spTree>
    <p:extLst>
      <p:ext uri="{BB962C8B-B14F-4D97-AF65-F5344CB8AC3E}">
        <p14:creationId xmlns:p14="http://schemas.microsoft.com/office/powerpoint/2010/main" val="42931257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1F6FF14-FC6A-41B6-B2DC-884C6B7C3F2E}" type="slidenum">
              <a:rPr lang="en-US" smtClean="0"/>
              <a:pPr/>
              <a:t>‹#›</a:t>
            </a:fld>
            <a:endParaRPr lang="en-US" dirty="0"/>
          </a:p>
        </p:txBody>
      </p:sp>
    </p:spTree>
    <p:extLst>
      <p:ext uri="{BB962C8B-B14F-4D97-AF65-F5344CB8AC3E}">
        <p14:creationId xmlns:p14="http://schemas.microsoft.com/office/powerpoint/2010/main" val="251215054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b="1">
                <a:solidFill>
                  <a:schemeClr val="bg1"/>
                </a:solidFill>
              </a:defRPr>
            </a:lvl1pPr>
          </a:lstStyle>
          <a:p>
            <a:fld id="{8579F915-29B1-4ADF-B1F4-B9108899500C}" type="slidenum">
              <a:rPr lang="en-US" smtClean="0"/>
              <a:pPr/>
              <a:t>‹#›</a:t>
            </a:fld>
            <a:endParaRPr lang="en-US" dirty="0"/>
          </a:p>
        </p:txBody>
      </p:sp>
    </p:spTree>
    <p:extLst>
      <p:ext uri="{BB962C8B-B14F-4D97-AF65-F5344CB8AC3E}">
        <p14:creationId xmlns:p14="http://schemas.microsoft.com/office/powerpoint/2010/main" val="32612623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582DC1F5-F6FC-4AC1-84AF-CD0DA491C833}" type="slidenum">
              <a:rPr lang="en-US"/>
              <a:pPr>
                <a:defRPr/>
              </a:pPr>
              <a:t>‹#›</a:t>
            </a:fld>
            <a:endParaRPr lang="en-US"/>
          </a:p>
        </p:txBody>
      </p:sp>
    </p:spTree>
    <p:extLst>
      <p:ext uri="{BB962C8B-B14F-4D97-AF65-F5344CB8AC3E}">
        <p14:creationId xmlns:p14="http://schemas.microsoft.com/office/powerpoint/2010/main" val="10843327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187D554-CBC1-41AB-90CF-337CEC897EAA}" type="slidenum">
              <a:rPr lang="en-US" smtClean="0"/>
              <a:pPr/>
              <a:t>‹#›</a:t>
            </a:fld>
            <a:endParaRPr lang="en-US" dirty="0"/>
          </a:p>
        </p:txBody>
      </p:sp>
    </p:spTree>
    <p:extLst>
      <p:ext uri="{BB962C8B-B14F-4D97-AF65-F5344CB8AC3E}">
        <p14:creationId xmlns:p14="http://schemas.microsoft.com/office/powerpoint/2010/main" val="4235634101"/>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solidFill>
                  <a:schemeClr val="bg1"/>
                </a:solidFill>
              </a:defRPr>
            </a:lvl1pPr>
          </a:lstStyle>
          <a:p>
            <a:pPr>
              <a:defRPr/>
            </a:pPr>
            <a:fld id="{5B6B2C6A-CDC5-43B3-82E2-A956377D50BC}" type="slidenum">
              <a:rPr lang="en-US" smtClean="0"/>
              <a:pPr>
                <a:defRPr/>
              </a:pPr>
              <a:t>‹#›</a:t>
            </a:fld>
            <a:endParaRPr lang="en-US" dirty="0"/>
          </a:p>
        </p:txBody>
      </p:sp>
    </p:spTree>
    <p:extLst>
      <p:ext uri="{BB962C8B-B14F-4D97-AF65-F5344CB8AC3E}">
        <p14:creationId xmlns:p14="http://schemas.microsoft.com/office/powerpoint/2010/main" val="39992125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F52DED-2112-4C1D-A464-2CF9CBDA8C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502533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44057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42651655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F75E5230-9259-4248-A59C-47005FC359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861152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F79627E-63ED-4109-9E1B-F3C9056264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85216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AF352F7D-6874-43AC-8C89-101D123119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95465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B9F2D0AF-CA0C-4FAF-BBD9-7AFA986F60F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10048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F332412D-23E4-4885-8710-34FA9221A4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7765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8EA3E340-1222-48DC-B788-A868C3DFDEF9}" type="slidenum">
              <a:rPr lang="en-US"/>
              <a:pPr>
                <a:defRPr/>
              </a:pPr>
              <a:t>‹#›</a:t>
            </a:fld>
            <a:endParaRPr lang="en-US"/>
          </a:p>
        </p:txBody>
      </p:sp>
    </p:spTree>
    <p:extLst>
      <p:ext uri="{BB962C8B-B14F-4D97-AF65-F5344CB8AC3E}">
        <p14:creationId xmlns:p14="http://schemas.microsoft.com/office/powerpoint/2010/main" val="369114809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D8E2D47-8253-4287-BA49-27CCC42749C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92533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502B822-4589-4B7D-8C46-F1BFEBDA68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26187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6D042EC-9F28-4B64-BC9F-806C64F1957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43626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667D18AC-E2C1-4A05-86ED-184CECAAFC5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18605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8549D933-E64C-46AA-865D-AC2D8B44A8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81440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smtClean="0"/>
          </a:p>
        </p:txBody>
      </p:sp>
      <p:sp>
        <p:nvSpPr>
          <p:cNvPr id="4" name="Rectangle 9"/>
          <p:cNvSpPr>
            <a:spLocks noGrp="1" noChangeArrowheads="1"/>
          </p:cNvSpPr>
          <p:nvPr>
            <p:ph type="sldNum" sz="quarter" idx="10"/>
          </p:nvPr>
        </p:nvSpPr>
        <p:spPr>
          <a:ln/>
        </p:spPr>
        <p:txBody>
          <a:bodyPr/>
          <a:lstStyle>
            <a:lvl1pPr>
              <a:defRPr/>
            </a:lvl1pPr>
          </a:lstStyle>
          <a:p>
            <a:pPr>
              <a:defRPr/>
            </a:pPr>
            <a:fld id="{E1123FD3-57E5-40BC-9C92-4C05C8B881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49789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67862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a:lstStyle>
            <a:lvl1pPr algn="r" fontAlgn="auto">
              <a:spcBef>
                <a:spcPts val="0"/>
              </a:spcBef>
              <a:spcAft>
                <a:spcPts val="0"/>
              </a:spcAft>
              <a:defRPr sz="1000" spc="0" smtClean="0">
                <a:solidFill>
                  <a:schemeClr val="tx2">
                    <a:lumMod val="40000"/>
                    <a:lumOff val="60000"/>
                  </a:schemeClr>
                </a:solidFill>
                <a:latin typeface="Arial"/>
                <a:cs typeface="Arial"/>
              </a:defRPr>
            </a:lvl1pPr>
          </a:lstStyle>
          <a:p>
            <a:pPr defTabSz="457200">
              <a:defRPr/>
            </a:pPr>
            <a:fld id="{64099E11-3917-455E-A36D-1CE642250CCF}" type="datetime1">
              <a:rPr lang="en-US">
                <a:solidFill>
                  <a:srgbClr val="1F497D">
                    <a:lumMod val="40000"/>
                    <a:lumOff val="60000"/>
                  </a:srgbClr>
                </a:solidFill>
              </a:rPr>
              <a:pPr defTabSz="457200">
                <a:defRPr/>
              </a:pPr>
              <a:t>2/26/2016</a:t>
            </a:fld>
            <a:endParaRPr lang="en-US" dirty="0">
              <a:solidFill>
                <a:srgbClr val="1F497D">
                  <a:lumMod val="40000"/>
                  <a:lumOff val="60000"/>
                </a:srgbClr>
              </a:solidFill>
            </a:endParaRPr>
          </a:p>
        </p:txBody>
      </p:sp>
    </p:spTree>
    <p:extLst>
      <p:ext uri="{BB962C8B-B14F-4D97-AF65-F5344CB8AC3E}">
        <p14:creationId xmlns:p14="http://schemas.microsoft.com/office/powerpoint/2010/main" val="23345935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smtClean="0">
                <a:latin typeface="+mn-lt"/>
              </a:defRPr>
            </a:lvl1pPr>
          </a:lstStyle>
          <a:p>
            <a:pPr defTabSz="457200">
              <a:defRPr/>
            </a:pPr>
            <a:fld id="{96905999-0EF6-41A6-817F-51FDB21E965B}" type="datetime1">
              <a:rPr lang="en-US" sz="1800">
                <a:solidFill>
                  <a:prstClr val="black"/>
                </a:solidFill>
              </a:rPr>
              <a:pPr defTabSz="457200">
                <a:defRPr/>
              </a:pPr>
              <a:t>2/26/2016</a:t>
            </a:fld>
            <a:endParaRPr lang="en-US" sz="180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defTabSz="457200">
              <a:defRPr/>
            </a:pPr>
            <a:fld id="{A8B9B3F2-7A8A-46FA-8252-6D033E00431E}" type="slidenum">
              <a:rPr lang="en-US" sz="1800">
                <a:solidFill>
                  <a:prstClr val="black"/>
                </a:solidFill>
              </a:rPr>
              <a:pPr defTabSz="457200">
                <a:defRPr/>
              </a:pPr>
              <a:t>‹#›</a:t>
            </a:fld>
            <a:endParaRPr lang="en-US" sz="1800">
              <a:solidFill>
                <a:prstClr val="black"/>
              </a:solidFill>
            </a:endParaRPr>
          </a:p>
        </p:txBody>
      </p:sp>
    </p:spTree>
    <p:extLst>
      <p:ext uri="{BB962C8B-B14F-4D97-AF65-F5344CB8AC3E}">
        <p14:creationId xmlns:p14="http://schemas.microsoft.com/office/powerpoint/2010/main" val="28828472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smtClean="0">
                <a:latin typeface="+mn-lt"/>
              </a:defRPr>
            </a:lvl1pPr>
          </a:lstStyle>
          <a:p>
            <a:pPr defTabSz="457200">
              <a:defRPr/>
            </a:pPr>
            <a:fld id="{FFCB4D0F-58F5-4C19-8E60-2F746A9AC88B}" type="datetime1">
              <a:rPr lang="en-US" sz="1800">
                <a:solidFill>
                  <a:prstClr val="black"/>
                </a:solidFill>
              </a:rPr>
              <a:pPr defTabSz="457200">
                <a:defRPr/>
              </a:pPr>
              <a:t>2/26/2016</a:t>
            </a:fld>
            <a:endParaRPr lang="en-US" sz="180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defTabSz="457200">
              <a:defRPr/>
            </a:pPr>
            <a:fld id="{EB9621E6-0A40-4A74-A4F2-BDD33056DD90}" type="slidenum">
              <a:rPr lang="en-US" sz="1800">
                <a:solidFill>
                  <a:prstClr val="black"/>
                </a:solidFill>
              </a:rPr>
              <a:pPr defTabSz="457200">
                <a:defRPr/>
              </a:pPr>
              <a:t>‹#›</a:t>
            </a:fld>
            <a:endParaRPr lang="en-US" sz="1800">
              <a:solidFill>
                <a:prstClr val="black"/>
              </a:solidFill>
            </a:endParaRPr>
          </a:p>
        </p:txBody>
      </p:sp>
    </p:spTree>
    <p:extLst>
      <p:ext uri="{BB962C8B-B14F-4D97-AF65-F5344CB8AC3E}">
        <p14:creationId xmlns:p14="http://schemas.microsoft.com/office/powerpoint/2010/main" val="510278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EE53DB3D-8310-4C11-91B5-84B7B1CDCA1D}" type="slidenum">
              <a:rPr lang="en-US"/>
              <a:pPr>
                <a:defRPr/>
              </a:pPr>
              <a:t>‹#›</a:t>
            </a:fld>
            <a:endParaRPr lang="en-US"/>
          </a:p>
        </p:txBody>
      </p:sp>
    </p:spTree>
    <p:extLst>
      <p:ext uri="{BB962C8B-B14F-4D97-AF65-F5344CB8AC3E}">
        <p14:creationId xmlns:p14="http://schemas.microsoft.com/office/powerpoint/2010/main" val="407996656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smtClean="0">
                <a:latin typeface="+mn-lt"/>
              </a:defRPr>
            </a:lvl1pPr>
          </a:lstStyle>
          <a:p>
            <a:pPr defTabSz="457200">
              <a:defRPr/>
            </a:pPr>
            <a:fld id="{CF0CCAED-716B-486D-81D0-D4F1D5CCE4A2}" type="datetime1">
              <a:rPr lang="en-US" sz="1800">
                <a:solidFill>
                  <a:prstClr val="black"/>
                </a:solidFill>
              </a:rPr>
              <a:pPr defTabSz="457200">
                <a:defRPr/>
              </a:pPr>
              <a:t>2/26/2016</a:t>
            </a:fld>
            <a:endParaRPr lang="en-US" sz="1800">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9" name="Slide Number Placeholder 8"/>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defTabSz="457200">
              <a:defRPr/>
            </a:pPr>
            <a:fld id="{73DC2462-8D13-4E5E-95A2-938EFA8015A8}" type="slidenum">
              <a:rPr lang="en-US" sz="1800">
                <a:solidFill>
                  <a:prstClr val="black"/>
                </a:solidFill>
              </a:rPr>
              <a:pPr defTabSz="457200">
                <a:defRPr/>
              </a:pPr>
              <a:t>‹#›</a:t>
            </a:fld>
            <a:endParaRPr lang="en-US" sz="1800">
              <a:solidFill>
                <a:prstClr val="black"/>
              </a:solidFill>
            </a:endParaRPr>
          </a:p>
        </p:txBody>
      </p:sp>
    </p:spTree>
    <p:extLst>
      <p:ext uri="{BB962C8B-B14F-4D97-AF65-F5344CB8AC3E}">
        <p14:creationId xmlns:p14="http://schemas.microsoft.com/office/powerpoint/2010/main" val="27556601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smtClean="0">
                <a:latin typeface="+mn-lt"/>
              </a:defRPr>
            </a:lvl1pPr>
          </a:lstStyle>
          <a:p>
            <a:pPr defTabSz="457200">
              <a:defRPr/>
            </a:pPr>
            <a:fld id="{EA4165EB-0246-4E4B-B458-79554933CBF0}" type="datetime1">
              <a:rPr lang="en-US" sz="1800">
                <a:solidFill>
                  <a:prstClr val="black"/>
                </a:solidFill>
              </a:rPr>
              <a:pPr defTabSz="457200">
                <a:defRPr/>
              </a:pPr>
              <a:t>2/26/2016</a:t>
            </a:fld>
            <a:endParaRPr lang="en-US" sz="1800">
              <a:solidFill>
                <a:prstClr val="black"/>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5" name="Slide Number Placeholder 4"/>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defTabSz="457200">
              <a:defRPr/>
            </a:pPr>
            <a:fld id="{F6CB54FC-416A-4445-88E9-0AC2947CAE1A}" type="slidenum">
              <a:rPr lang="en-US" sz="1800">
                <a:solidFill>
                  <a:prstClr val="black"/>
                </a:solidFill>
              </a:rPr>
              <a:pPr defTabSz="457200">
                <a:defRPr/>
              </a:pPr>
              <a:t>‹#›</a:t>
            </a:fld>
            <a:endParaRPr lang="en-US" sz="1800">
              <a:solidFill>
                <a:prstClr val="black"/>
              </a:solidFill>
            </a:endParaRPr>
          </a:p>
        </p:txBody>
      </p:sp>
    </p:spTree>
    <p:extLst>
      <p:ext uri="{BB962C8B-B14F-4D97-AF65-F5344CB8AC3E}">
        <p14:creationId xmlns:p14="http://schemas.microsoft.com/office/powerpoint/2010/main" val="3017426234"/>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smtClean="0">
                <a:latin typeface="+mn-lt"/>
              </a:defRPr>
            </a:lvl1pPr>
          </a:lstStyle>
          <a:p>
            <a:pPr defTabSz="457200">
              <a:defRPr/>
            </a:pPr>
            <a:fld id="{7AC7DA07-E982-4654-AF48-6E712F1EE0BC}" type="datetime1">
              <a:rPr lang="en-US" sz="1800">
                <a:solidFill>
                  <a:prstClr val="black"/>
                </a:solidFill>
              </a:rPr>
              <a:pPr defTabSz="457200">
                <a:defRPr/>
              </a:pPr>
              <a:t>2/26/2016</a:t>
            </a:fld>
            <a:endParaRPr lang="en-US" sz="1800">
              <a:solidFill>
                <a:prstClr val="black"/>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4" name="Slide Number Placeholder 3"/>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defTabSz="457200">
              <a:defRPr/>
            </a:pPr>
            <a:fld id="{2E8E0AB1-15E7-4803-8589-865C49C7082C}" type="slidenum">
              <a:rPr lang="en-US" sz="1800">
                <a:solidFill>
                  <a:prstClr val="black"/>
                </a:solidFill>
              </a:rPr>
              <a:pPr defTabSz="457200">
                <a:defRPr/>
              </a:pPr>
              <a:t>‹#›</a:t>
            </a:fld>
            <a:endParaRPr lang="en-US" sz="1800">
              <a:solidFill>
                <a:prstClr val="black"/>
              </a:solidFill>
            </a:endParaRPr>
          </a:p>
        </p:txBody>
      </p:sp>
    </p:spTree>
    <p:extLst>
      <p:ext uri="{BB962C8B-B14F-4D97-AF65-F5344CB8AC3E}">
        <p14:creationId xmlns:p14="http://schemas.microsoft.com/office/powerpoint/2010/main" val="272532100"/>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smtClean="0">
                <a:latin typeface="+mn-lt"/>
              </a:defRPr>
            </a:lvl1pPr>
          </a:lstStyle>
          <a:p>
            <a:pPr defTabSz="457200">
              <a:defRPr/>
            </a:pPr>
            <a:fld id="{49CA96D7-F434-4542-B9F2-F8729BF090F3}" type="datetime1">
              <a:rPr lang="en-US" sz="1800">
                <a:solidFill>
                  <a:prstClr val="black"/>
                </a:solidFill>
              </a:rPr>
              <a:pPr defTabSz="457200">
                <a:defRPr/>
              </a:pPr>
              <a:t>2/26/2016</a:t>
            </a:fld>
            <a:endParaRPr lang="en-US" sz="180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defTabSz="457200">
              <a:defRPr/>
            </a:pPr>
            <a:fld id="{B782753A-F22C-48F0-88E9-46846411BF76}" type="slidenum">
              <a:rPr lang="en-US" sz="1800">
                <a:solidFill>
                  <a:prstClr val="black"/>
                </a:solidFill>
              </a:rPr>
              <a:pPr defTabSz="457200">
                <a:defRPr/>
              </a:pPr>
              <a:t>‹#›</a:t>
            </a:fld>
            <a:endParaRPr lang="en-US" sz="1800">
              <a:solidFill>
                <a:prstClr val="black"/>
              </a:solidFill>
            </a:endParaRPr>
          </a:p>
        </p:txBody>
      </p:sp>
    </p:spTree>
    <p:extLst>
      <p:ext uri="{BB962C8B-B14F-4D97-AF65-F5344CB8AC3E}">
        <p14:creationId xmlns:p14="http://schemas.microsoft.com/office/powerpoint/2010/main" val="183435244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458560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153580"/>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60591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32631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140098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0529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63545"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88000" y="0"/>
            <a:ext cx="355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rgbClr val="FFFFFF"/>
                </a:solidFill>
              </a:rPr>
              <a:t>Presented to:</a:t>
            </a:r>
          </a:p>
          <a:p>
            <a:pPr>
              <a:spcBef>
                <a:spcPct val="50000"/>
              </a:spcBef>
            </a:pPr>
            <a:r>
              <a:rPr lang="en-US" sz="1600">
                <a:solidFill>
                  <a:srgbClr val="FFFFFF"/>
                </a:solidFill>
              </a:rPr>
              <a:t>By:</a:t>
            </a:r>
          </a:p>
          <a:p>
            <a:pPr>
              <a:spcBef>
                <a:spcPct val="50000"/>
              </a:spcBef>
            </a:pPr>
            <a:r>
              <a:rPr lang="en-US" sz="1600">
                <a:solidFill>
                  <a:srgbClr val="FFFFFF"/>
                </a:solidFill>
              </a:rPr>
              <a:t>Date:</a:t>
            </a:r>
          </a:p>
        </p:txBody>
      </p:sp>
      <p:grpSp>
        <p:nvGrpSpPr>
          <p:cNvPr id="63544" name="Group 1080"/>
          <p:cNvGrpSpPr>
            <a:grpSpLocks/>
          </p:cNvGrpSpPr>
          <p:nvPr userDrawn="1"/>
        </p:nvGrpSpPr>
        <p:grpSpPr bwMode="auto">
          <a:xfrm>
            <a:off x="5873750" y="269875"/>
            <a:ext cx="2895600" cy="911225"/>
            <a:chOff x="3700" y="170"/>
            <a:chExt cx="1824" cy="574"/>
          </a:xfrm>
        </p:grpSpPr>
        <p:pic>
          <p:nvPicPr>
            <p:cNvPr id="63543"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a:solidFill>
                    <a:srgbClr val="FFFFFF"/>
                  </a:solidFill>
                </a:rPr>
                <a:t>Federal Aviation</a:t>
              </a:r>
            </a:p>
            <a:p>
              <a:pPr>
                <a:lnSpc>
                  <a:spcPct val="85000"/>
                </a:lnSpc>
              </a:pPr>
              <a:r>
                <a:rPr lang="en-US" sz="1800" b="1">
                  <a:solidFill>
                    <a:srgbClr val="FFFFFF"/>
                  </a:solidFill>
                </a:rPr>
                <a:t>Administration</a:t>
              </a:r>
            </a:p>
          </p:txBody>
        </p:sp>
      </p:grpSp>
    </p:spTree>
    <p:extLst>
      <p:ext uri="{BB962C8B-B14F-4D97-AF65-F5344CB8AC3E}">
        <p14:creationId xmlns:p14="http://schemas.microsoft.com/office/powerpoint/2010/main" val="25572159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85383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02448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934352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485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F45C4C-4567-4F05-82B0-C32FC8ABD3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72131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AFADC4-F8C0-4132-8D81-2857112C17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65272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2BC561-2E68-4CC7-B924-F79BA43C47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24613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D5C3EC4-2F3A-4BAC-B1AF-E56D6370CC2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065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5323D07-4160-4AA3-BD5C-24CE3463A40F}" type="slidenum">
              <a:rPr lang="en-US"/>
              <a:pPr>
                <a:defRPr/>
              </a:pPr>
              <a:t>‹#›</a:t>
            </a:fld>
            <a:endParaRPr lang="en-US"/>
          </a:p>
        </p:txBody>
      </p:sp>
    </p:spTree>
    <p:extLst>
      <p:ext uri="{BB962C8B-B14F-4D97-AF65-F5344CB8AC3E}">
        <p14:creationId xmlns:p14="http://schemas.microsoft.com/office/powerpoint/2010/main" val="3356165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CA76735-11BE-40B9-949B-AB0EF12811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81667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FCE1D82-182E-4AAA-838E-6A37B6E203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31720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7D710C-BFFB-43B9-9C6E-25C0EDA9A2E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90115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49D76C-6237-4138-8C81-A73F9F08415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10098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E0130-1D10-4F10-A5C5-BA3D07D468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2866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67A1D4-61FB-43FC-9DA8-4DC095FBFB9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989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pPr>
                <a:defRPr/>
              </a:pPr>
              <a:t>‹#›</a:t>
            </a:fld>
            <a:endParaRPr lang="en-US"/>
          </a:p>
        </p:txBody>
      </p:sp>
    </p:spTree>
    <p:extLst>
      <p:ext uri="{BB962C8B-B14F-4D97-AF65-F5344CB8AC3E}">
        <p14:creationId xmlns:p14="http://schemas.microsoft.com/office/powerpoint/2010/main" val="1770959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582DC1F5-F6FC-4AC1-84AF-CD0DA491C833}" type="slidenum">
              <a:rPr lang="en-US"/>
              <a:pPr>
                <a:defRPr/>
              </a:pPr>
              <a:t>‹#›</a:t>
            </a:fld>
            <a:endParaRPr lang="en-US"/>
          </a:p>
        </p:txBody>
      </p:sp>
    </p:spTree>
    <p:extLst>
      <p:ext uri="{BB962C8B-B14F-4D97-AF65-F5344CB8AC3E}">
        <p14:creationId xmlns:p14="http://schemas.microsoft.com/office/powerpoint/2010/main" val="269344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rgbClr val="FFFFFF"/>
                  </a:solidFill>
                </a:rPr>
                <a:t>Federal Aviation</a:t>
              </a:r>
            </a:p>
            <a:p>
              <a:pPr>
                <a:lnSpc>
                  <a:spcPct val="85000"/>
                </a:lnSpc>
                <a:defRPr/>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750382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17A1D1C-DF2C-4935-9358-4B2F163F8A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668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420B786-A5E0-4140-8B64-E0636640097F}" type="slidenum">
              <a:rPr lang="en-US"/>
              <a:pPr>
                <a:defRPr/>
              </a:pPr>
              <a:t>‹#›</a:t>
            </a:fld>
            <a:endParaRPr lang="en-US"/>
          </a:p>
        </p:txBody>
      </p:sp>
    </p:spTree>
    <p:extLst>
      <p:ext uri="{BB962C8B-B14F-4D97-AF65-F5344CB8AC3E}">
        <p14:creationId xmlns:p14="http://schemas.microsoft.com/office/powerpoint/2010/main" val="2308352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F52DED-2112-4C1D-A464-2CF9CBDA8C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2990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98A62B1-25D4-49BD-A56B-D54D25DE00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4927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7FC53128-C0D2-4B5D-9A5D-E349B5B01A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1717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7517F15-161F-440A-AB6B-127603949A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9185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9B8F1823-EC96-45FC-99A2-FA6C4885E3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0004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BC2EB77-6378-4241-BBED-03F38561F1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47322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F1963F8-7F5A-47F6-80E9-0F966E7DBE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123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2D589A-3EB5-4578-AF13-546E5E1E20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1578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EC626E-95FB-44DD-BCBE-7ABE96DF84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678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B9145F8C-734E-4E13-B201-67A48003F3C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9073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FC9097E-556A-456A-8628-FB6D7286892B}" type="slidenum">
              <a:rPr lang="en-US"/>
              <a:pPr>
                <a:defRPr/>
              </a:pPr>
              <a:t>‹#›</a:t>
            </a:fld>
            <a:endParaRPr lang="en-US"/>
          </a:p>
        </p:txBody>
      </p:sp>
    </p:spTree>
    <p:extLst>
      <p:ext uri="{BB962C8B-B14F-4D97-AF65-F5344CB8AC3E}">
        <p14:creationId xmlns:p14="http://schemas.microsoft.com/office/powerpoint/2010/main" val="4266355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5289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BA93B13F-914A-444B-9DB5-433D2A2584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83205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rgbClr val="FFFFFF"/>
                  </a:solidFill>
                </a:rPr>
                <a:t>Federal Aviation</a:t>
              </a:r>
            </a:p>
            <a:p>
              <a:pPr>
                <a:lnSpc>
                  <a:spcPct val="85000"/>
                </a:lnSpc>
                <a:defRPr/>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288187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1989C11-F47C-4FB6-8C15-A16EB6D6F9E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2709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BA0E100-75B4-47E0-AEFD-A2132A34AC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9152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D6233B1-A41F-4E3B-94DA-A527211D28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1325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6752DC7-9E01-457E-B336-19E36BBE11C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4281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22D501B-4B76-46F7-BE9E-5298F67624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6945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1FD2E9D2-A8D0-4275-9171-F23F573FBC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677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BF349D0-A58E-4CB6-91B9-B7A4D62794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027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286CB97-8547-4E75-867D-3325E97CD974}" type="slidenum">
              <a:rPr lang="en-US"/>
              <a:pPr>
                <a:defRPr/>
              </a:pPr>
              <a:t>‹#›</a:t>
            </a:fld>
            <a:endParaRPr lang="en-US"/>
          </a:p>
        </p:txBody>
      </p:sp>
    </p:spTree>
    <p:extLst>
      <p:ext uri="{BB962C8B-B14F-4D97-AF65-F5344CB8AC3E}">
        <p14:creationId xmlns:p14="http://schemas.microsoft.com/office/powerpoint/2010/main" val="37636495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7F7BB85-10F4-44BF-B652-1DC13B3DA1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1124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2C927E3-9CBE-41FB-A655-CB16123385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2095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EA5274D-5FE5-4193-827A-893612A6B8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0633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D26D5103-867D-4BB1-A8EC-2D457CE368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1909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B1F097E8-E008-43E0-B967-420EF4B784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1891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822082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043E1721-EB38-4B30-BA0E-01CF594A041E}" type="slidenum">
              <a:rPr lang="en-US"/>
              <a:pPr>
                <a:defRPr/>
              </a:pPr>
              <a:t>‹#›</a:t>
            </a:fld>
            <a:endParaRPr lang="en-US"/>
          </a:p>
        </p:txBody>
      </p:sp>
    </p:spTree>
    <p:extLst>
      <p:ext uri="{BB962C8B-B14F-4D97-AF65-F5344CB8AC3E}">
        <p14:creationId xmlns:p14="http://schemas.microsoft.com/office/powerpoint/2010/main" val="14977864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484CF9F2-DAE1-4C2A-A9A7-855B853BB945}" type="slidenum">
              <a:rPr lang="en-US"/>
              <a:pPr>
                <a:defRPr/>
              </a:pPr>
              <a:t>‹#›</a:t>
            </a:fld>
            <a:endParaRPr lang="en-US"/>
          </a:p>
        </p:txBody>
      </p:sp>
    </p:spTree>
    <p:extLst>
      <p:ext uri="{BB962C8B-B14F-4D97-AF65-F5344CB8AC3E}">
        <p14:creationId xmlns:p14="http://schemas.microsoft.com/office/powerpoint/2010/main" val="321388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45656157-A79B-4D90-B2DF-EE254EC060AD}" type="slidenum">
              <a:rPr lang="en-US"/>
              <a:pPr>
                <a:defRPr/>
              </a:pPr>
              <a:t>‹#›</a:t>
            </a:fld>
            <a:endParaRPr lang="en-US"/>
          </a:p>
        </p:txBody>
      </p:sp>
    </p:spTree>
    <p:extLst>
      <p:ext uri="{BB962C8B-B14F-4D97-AF65-F5344CB8AC3E}">
        <p14:creationId xmlns:p14="http://schemas.microsoft.com/office/powerpoint/2010/main" val="18860884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9" name="Rectangle 11"/>
          <p:cNvSpPr>
            <a:spLocks noGrp="1" noChangeArrowheads="1"/>
          </p:cNvSpPr>
          <p:nvPr>
            <p:ph type="sldNum" sz="quarter" idx="12"/>
          </p:nvPr>
        </p:nvSpPr>
        <p:spPr/>
        <p:txBody>
          <a:bodyPr/>
          <a:lstStyle>
            <a:lvl1pPr fontAlgn="auto">
              <a:spcAft>
                <a:spcPts val="0"/>
              </a:spcAft>
              <a:defRPr/>
            </a:lvl1pPr>
          </a:lstStyle>
          <a:p>
            <a:pPr>
              <a:defRPr/>
            </a:pPr>
            <a:fld id="{F82B3065-DE1E-4A12-8548-7196E300845D}" type="slidenum">
              <a:rPr lang="en-US"/>
              <a:pPr>
                <a:defRPr/>
              </a:pPr>
              <a:t>‹#›</a:t>
            </a:fld>
            <a:endParaRPr lang="en-US"/>
          </a:p>
        </p:txBody>
      </p:sp>
    </p:spTree>
    <p:extLst>
      <p:ext uri="{BB962C8B-B14F-4D97-AF65-F5344CB8AC3E}">
        <p14:creationId xmlns:p14="http://schemas.microsoft.com/office/powerpoint/2010/main" val="2316828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56C693E-E464-4A62-BA2C-B5771DD67BE5}" type="slidenum">
              <a:rPr lang="en-US"/>
              <a:pPr>
                <a:defRPr/>
              </a:pPr>
              <a:t>‹#›</a:t>
            </a:fld>
            <a:endParaRPr lang="en-US"/>
          </a:p>
        </p:txBody>
      </p:sp>
    </p:spTree>
    <p:extLst>
      <p:ext uri="{BB962C8B-B14F-4D97-AF65-F5344CB8AC3E}">
        <p14:creationId xmlns:p14="http://schemas.microsoft.com/office/powerpoint/2010/main" val="28298085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4"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5" name="Rectangle 11"/>
          <p:cNvSpPr>
            <a:spLocks noGrp="1" noChangeArrowheads="1"/>
          </p:cNvSpPr>
          <p:nvPr>
            <p:ph type="sldNum" sz="quarter" idx="12"/>
          </p:nvPr>
        </p:nvSpPr>
        <p:spPr/>
        <p:txBody>
          <a:bodyPr/>
          <a:lstStyle>
            <a:lvl1pPr fontAlgn="auto">
              <a:spcAft>
                <a:spcPts val="0"/>
              </a:spcAft>
              <a:defRPr/>
            </a:lvl1pPr>
          </a:lstStyle>
          <a:p>
            <a:pPr>
              <a:defRPr/>
            </a:pPr>
            <a:fld id="{05AD2F11-4258-4D81-AEEE-335BB643EE87}" type="slidenum">
              <a:rPr lang="en-US"/>
              <a:pPr>
                <a:defRPr/>
              </a:pPr>
              <a:t>‹#›</a:t>
            </a:fld>
            <a:endParaRPr lang="en-US"/>
          </a:p>
        </p:txBody>
      </p:sp>
    </p:spTree>
    <p:extLst>
      <p:ext uri="{BB962C8B-B14F-4D97-AF65-F5344CB8AC3E}">
        <p14:creationId xmlns:p14="http://schemas.microsoft.com/office/powerpoint/2010/main" val="648693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3"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4" name="Rectangle 11"/>
          <p:cNvSpPr>
            <a:spLocks noGrp="1" noChangeArrowheads="1"/>
          </p:cNvSpPr>
          <p:nvPr>
            <p:ph type="sldNum" sz="quarter" idx="12"/>
          </p:nvPr>
        </p:nvSpPr>
        <p:spPr/>
        <p:txBody>
          <a:bodyPr/>
          <a:lstStyle>
            <a:lvl1pPr fontAlgn="auto">
              <a:spcAft>
                <a:spcPts val="0"/>
              </a:spcAft>
              <a:defRPr/>
            </a:lvl1pPr>
          </a:lstStyle>
          <a:p>
            <a:pPr>
              <a:defRPr/>
            </a:pPr>
            <a:fld id="{F6CEF0E3-364E-4C3A-9545-CE90EDC38280}" type="slidenum">
              <a:rPr lang="en-US"/>
              <a:pPr>
                <a:defRPr/>
              </a:pPr>
              <a:t>‹#›</a:t>
            </a:fld>
            <a:endParaRPr lang="en-US"/>
          </a:p>
        </p:txBody>
      </p:sp>
    </p:spTree>
    <p:extLst>
      <p:ext uri="{BB962C8B-B14F-4D97-AF65-F5344CB8AC3E}">
        <p14:creationId xmlns:p14="http://schemas.microsoft.com/office/powerpoint/2010/main" val="2940219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E0731377-565F-490E-970A-A0FD72C7788D}" type="slidenum">
              <a:rPr lang="en-US"/>
              <a:pPr>
                <a:defRPr/>
              </a:pPr>
              <a:t>‹#›</a:t>
            </a:fld>
            <a:endParaRPr lang="en-US"/>
          </a:p>
        </p:txBody>
      </p:sp>
    </p:spTree>
    <p:extLst>
      <p:ext uri="{BB962C8B-B14F-4D97-AF65-F5344CB8AC3E}">
        <p14:creationId xmlns:p14="http://schemas.microsoft.com/office/powerpoint/2010/main" val="33250979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E0C5A822-B1B4-40CB-A99B-53EB65E75470}" type="slidenum">
              <a:rPr lang="en-US"/>
              <a:pPr>
                <a:defRPr/>
              </a:pPr>
              <a:t>‹#›</a:t>
            </a:fld>
            <a:endParaRPr lang="en-US"/>
          </a:p>
        </p:txBody>
      </p:sp>
    </p:spTree>
    <p:extLst>
      <p:ext uri="{BB962C8B-B14F-4D97-AF65-F5344CB8AC3E}">
        <p14:creationId xmlns:p14="http://schemas.microsoft.com/office/powerpoint/2010/main" val="10750004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52F18011-3681-4B4A-809E-47C6247BF19B}" type="slidenum">
              <a:rPr lang="en-US"/>
              <a:pPr>
                <a:defRPr/>
              </a:pPr>
              <a:t>‹#›</a:t>
            </a:fld>
            <a:endParaRPr lang="en-US"/>
          </a:p>
        </p:txBody>
      </p:sp>
    </p:spTree>
    <p:extLst>
      <p:ext uri="{BB962C8B-B14F-4D97-AF65-F5344CB8AC3E}">
        <p14:creationId xmlns:p14="http://schemas.microsoft.com/office/powerpoint/2010/main" val="28391652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1350CBCF-5E29-43F6-898A-BDC70F1F82E2}" type="slidenum">
              <a:rPr lang="en-US"/>
              <a:pPr>
                <a:defRPr/>
              </a:pPr>
              <a:t>‹#›</a:t>
            </a:fld>
            <a:endParaRPr lang="en-US"/>
          </a:p>
        </p:txBody>
      </p:sp>
    </p:spTree>
    <p:extLst>
      <p:ext uri="{BB962C8B-B14F-4D97-AF65-F5344CB8AC3E}">
        <p14:creationId xmlns:p14="http://schemas.microsoft.com/office/powerpoint/2010/main" val="40868745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4"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5" name="Rectangle 11"/>
          <p:cNvSpPr>
            <a:spLocks noGrp="1" noChangeArrowheads="1"/>
          </p:cNvSpPr>
          <p:nvPr>
            <p:ph type="sldNum" sz="quarter" idx="12"/>
          </p:nvPr>
        </p:nvSpPr>
        <p:spPr/>
        <p:txBody>
          <a:bodyPr/>
          <a:lstStyle>
            <a:lvl1pPr fontAlgn="auto">
              <a:spcAft>
                <a:spcPts val="0"/>
              </a:spcAft>
              <a:defRPr/>
            </a:lvl1pPr>
          </a:lstStyle>
          <a:p>
            <a:pPr>
              <a:defRPr/>
            </a:pPr>
            <a:fld id="{DCAD1C8E-5AAA-4BC1-8298-11D5F515F52A}" type="slidenum">
              <a:rPr lang="en-US"/>
              <a:pPr>
                <a:defRPr/>
              </a:pPr>
              <a:t>‹#›</a:t>
            </a:fld>
            <a:endParaRPr lang="en-US"/>
          </a:p>
        </p:txBody>
      </p:sp>
    </p:spTree>
    <p:extLst>
      <p:ext uri="{BB962C8B-B14F-4D97-AF65-F5344CB8AC3E}">
        <p14:creationId xmlns:p14="http://schemas.microsoft.com/office/powerpoint/2010/main" val="21042487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E0994EC3-3DDE-4DEB-8618-72204FB7849B}" type="slidenum">
              <a:rPr lang="en-US"/>
              <a:pPr>
                <a:defRPr/>
              </a:pPr>
              <a:t>‹#›</a:t>
            </a:fld>
            <a:endParaRPr lang="en-US"/>
          </a:p>
        </p:txBody>
      </p:sp>
    </p:spTree>
    <p:extLst>
      <p:ext uri="{BB962C8B-B14F-4D97-AF65-F5344CB8AC3E}">
        <p14:creationId xmlns:p14="http://schemas.microsoft.com/office/powerpoint/2010/main" val="6227084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6956425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FA10C0F-7B7F-43A9-8D7F-EC29ADD860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171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AF0500A-A2B6-42F3-AF09-6D91D6E7D3B1}" type="slidenum">
              <a:rPr lang="en-US"/>
              <a:pPr>
                <a:defRPr/>
              </a:pPr>
              <a:t>‹#›</a:t>
            </a:fld>
            <a:endParaRPr lang="en-US"/>
          </a:p>
        </p:txBody>
      </p:sp>
    </p:spTree>
    <p:extLst>
      <p:ext uri="{BB962C8B-B14F-4D97-AF65-F5344CB8AC3E}">
        <p14:creationId xmlns:p14="http://schemas.microsoft.com/office/powerpoint/2010/main" val="21800652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F1F19B2-FD40-43C7-A0C1-DB2A037CEF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40892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834D2119-1822-4203-A6C4-D87F3DE275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02322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60876A98-65F2-437E-9E80-DB2A3526B7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6650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19EC785E-D123-46FD-B7FA-C9DC434D3EA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59568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2CD27791-6B35-46DC-B6AF-393BD23AA3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14701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696EB5A-AF64-4124-A6BF-788486F77BF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9368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8BC6958-B643-40EF-8983-71B6E27DCA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62512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3EFC8C1-3175-43C3-8DC2-D6BFAC8ABC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74286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F8CA5E2-7E27-44C2-A727-88DAFC0D79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97401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22268544-C024-4F93-A144-00BC444CBF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791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291F9A1-B516-41ED-8722-C7044DD4981E}" type="slidenum">
              <a:rPr lang="en-US"/>
              <a:pPr>
                <a:defRPr/>
              </a:pPr>
              <a:t>‹#›</a:t>
            </a:fld>
            <a:endParaRPr lang="en-US"/>
          </a:p>
        </p:txBody>
      </p:sp>
    </p:spTree>
    <p:extLst>
      <p:ext uri="{BB962C8B-B14F-4D97-AF65-F5344CB8AC3E}">
        <p14:creationId xmlns:p14="http://schemas.microsoft.com/office/powerpoint/2010/main" val="10452100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FEDFA31-9A49-4956-8B08-B6605B41F89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48486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1FBD4F3-3075-4249-9B4F-34966632A8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60284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a:solidFill>
                  <a:srgbClr val="1D2F68"/>
                </a:solidFill>
              </a:rPr>
              <a:t>Presented to</a:t>
            </a:r>
            <a:r>
              <a:rPr lang="en-US" sz="1600" dirty="0" smtClean="0">
                <a:solidFill>
                  <a:srgbClr val="1D2F68"/>
                </a:solidFill>
              </a:rPr>
              <a:t>:</a:t>
            </a:r>
          </a:p>
          <a:p>
            <a:pPr>
              <a:spcBef>
                <a:spcPct val="50000"/>
              </a:spcBef>
            </a:pPr>
            <a:endParaRPr lang="en-US" sz="1600" dirty="0">
              <a:solidFill>
                <a:srgbClr val="1D2F68"/>
              </a:solidFill>
            </a:endParaRPr>
          </a:p>
          <a:p>
            <a:pPr>
              <a:spcBef>
                <a:spcPct val="50000"/>
              </a:spcBef>
            </a:pPr>
            <a:r>
              <a:rPr lang="en-US" sz="1600" dirty="0">
                <a:solidFill>
                  <a:srgbClr val="1D2F68"/>
                </a:solidFill>
              </a:rPr>
              <a:t>By:</a:t>
            </a:r>
          </a:p>
          <a:p>
            <a:pPr>
              <a:spcBef>
                <a:spcPct val="50000"/>
              </a:spcBef>
            </a:pPr>
            <a:endParaRPr lang="en-US" sz="1600" dirty="0" smtClean="0">
              <a:solidFill>
                <a:srgbClr val="1D2F68"/>
              </a:solidFill>
            </a:endParaRPr>
          </a:p>
          <a:p>
            <a:pPr>
              <a:spcBef>
                <a:spcPct val="50000"/>
              </a:spcBef>
            </a:pPr>
            <a:r>
              <a:rPr lang="en-US" sz="1600" dirty="0" smtClean="0">
                <a:solidFill>
                  <a:srgbClr val="1D2F68"/>
                </a:solidFill>
              </a:rPr>
              <a:t>Date</a:t>
            </a:r>
            <a:r>
              <a:rPr lang="en-US" sz="1600" dirty="0">
                <a:solidFill>
                  <a:srgbClr val="1D2F68"/>
                </a:solidFill>
              </a:rPr>
              <a:t>:</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a:solidFill>
                    <a:srgbClr val="FFFFFF"/>
                  </a:solidFill>
                </a:rPr>
                <a:t>Federal Aviation</a:t>
              </a:r>
            </a:p>
            <a:p>
              <a:pPr>
                <a:lnSpc>
                  <a:spcPct val="85000"/>
                </a:lnSpc>
              </a:pPr>
              <a:r>
                <a:rPr lang="en-US" sz="1800" b="1">
                  <a:solidFill>
                    <a:srgbClr val="FFFFFF"/>
                  </a:solidFill>
                </a:rPr>
                <a:t>Administration</a:t>
              </a:r>
            </a:p>
          </p:txBody>
        </p:sp>
      </p:grpSp>
    </p:spTree>
    <p:extLst>
      <p:ext uri="{BB962C8B-B14F-4D97-AF65-F5344CB8AC3E}">
        <p14:creationId xmlns:p14="http://schemas.microsoft.com/office/powerpoint/2010/main" val="287925520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44006997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78658950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0025073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77561616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58086635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a:solidFill>
                  <a:srgbClr val="FFFFFF"/>
                </a:solidFill>
              </a:rPr>
              <a:t>Federal Aviation</a:t>
            </a:r>
          </a:p>
          <a:p>
            <a:pPr eaLnBrk="1" hangingPunct="1">
              <a:lnSpc>
                <a:spcPct val="85000"/>
              </a:lnSpc>
              <a:defRPr/>
            </a:pPr>
            <a:r>
              <a:rPr lang="en-US" sz="1800" b="1">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0449273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xfrm>
            <a:off x="1524000" y="6248400"/>
            <a:ext cx="2895600" cy="457200"/>
          </a:xfrm>
          <a:ln/>
        </p:spPr>
        <p:txBody>
          <a:bodyPr/>
          <a:lstStyle>
            <a:lvl1pPr>
              <a:defRPr>
                <a:solidFill>
                  <a:schemeClr val="bg1"/>
                </a:solidFill>
              </a:defRPr>
            </a:lvl1pPr>
          </a:lstStyle>
          <a:p>
            <a:pPr>
              <a:defRPr/>
            </a:pPr>
            <a:endParaRPr lang="en-US" dirty="0">
              <a:solidFill>
                <a:srgbClr val="FFFFFF"/>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F8A2373-6494-408E-B187-18CCA2E206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546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FB56FC5-FC49-41FE-AB9B-7A9AEF4B5441}" type="slidenum">
              <a:rPr lang="en-US"/>
              <a:pPr>
                <a:defRPr/>
              </a:pPr>
              <a:t>‹#›</a:t>
            </a:fld>
            <a:endParaRPr lang="en-US"/>
          </a:p>
        </p:txBody>
      </p:sp>
    </p:spTree>
    <p:extLst>
      <p:ext uri="{BB962C8B-B14F-4D97-AF65-F5344CB8AC3E}">
        <p14:creationId xmlns:p14="http://schemas.microsoft.com/office/powerpoint/2010/main" val="15312901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BA13103-2025-4689-A02B-AAB7BD0F4C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91720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E5C87BF-2BBE-4962-8844-F1077C25B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69974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200EB34E-ABDA-4183-AF4A-55B7582A0A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31413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03E3E24F-BA38-4DF2-B4B8-72C6B54C08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27045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DE911F54-5E67-4A3F-BA28-085B0BBB86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025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AB615F5D-E86B-4C3A-828C-EB51A01B15A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18431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3BA1243-C367-4F8B-8FE3-081AC5F028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66802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8386118-7CB9-4BEC-BA06-8DA6B5D33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18094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F6214F1-8E3C-4D80-9EB0-071356F993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61314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1E0DC717-2E44-4CE3-85F6-7E084AC7FA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4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5.wmf"/><Relationship Id="rId5" Type="http://schemas.openxmlformats.org/officeDocument/2006/relationships/slideLayout" Target="../slideLayouts/slideLayout119.xml"/><Relationship Id="rId10" Type="http://schemas.openxmlformats.org/officeDocument/2006/relationships/theme" Target="../theme/theme10.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11.jpe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theme" Target="../theme/theme12.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image" Target="../media/image13.jpeg"/><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jpe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jpe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jpe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84.xml"/><Relationship Id="rId7"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7.jpe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image" Target="../media/image1.jpe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heme" Target="../theme/theme9.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57505B15-8362-4FC9-9B30-CCFCD4814799}" type="slidenum">
              <a:rPr lang="en-US"/>
              <a:pPr>
                <a:defRPr/>
              </a:pPr>
              <a:t>‹#›</a:t>
            </a:fld>
            <a:endParaRPr lang="en-US"/>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defRPr/>
            </a:pPr>
            <a:fld id="{E17D5526-B613-46E8-9DEB-3B4711AFCE11}" type="slidenum">
              <a:rPr lang="en-US" sz="1200" b="1">
                <a:solidFill>
                  <a:schemeClr val="bg1"/>
                </a:solidFill>
              </a:rPr>
              <a:pPr algn="r">
                <a:defRPr/>
              </a:pPr>
              <a:t>‹#›</a:t>
            </a:fld>
            <a:endParaRPr lang="en-US" sz="1200" b="1" dirty="0">
              <a:solidFill>
                <a:schemeClr val="bg1"/>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defRPr/>
              </a:pPr>
              <a:r>
                <a:rPr lang="en-US" sz="1200" b="1">
                  <a:solidFill>
                    <a:schemeClr val="bg1"/>
                  </a:solidFill>
                </a:rPr>
                <a:t>Federal Aviation</a:t>
              </a:r>
            </a:p>
            <a:p>
              <a:pPr>
                <a:lnSpc>
                  <a:spcPct val="85000"/>
                </a:lnSpc>
                <a:defRPr/>
              </a:pPr>
              <a:r>
                <a:rPr lang="en-US" sz="1200" b="1">
                  <a:solidFill>
                    <a:schemeClr val="bg1"/>
                  </a:solidFill>
                </a:rPr>
                <a:t>Administration</a:t>
              </a:r>
            </a:p>
          </p:txBody>
        </p:sp>
      </p:grpSp>
    </p:spTree>
  </p:cSld>
  <p:clrMap bg1="lt1" tx1="dk1" bg2="lt2" tx2="dk2" accent1="accent1" accent2="accent2" accent3="accent3" accent4="accent4" accent5="accent5" accent6="accent6" hlink="hlink" folHlink="folHlink"/>
  <p:sldLayoutIdLst>
    <p:sldLayoutId id="2147483666"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63" r:id="rId12"/>
    <p:sldLayoutId id="2147483664" r:id="rId13"/>
    <p:sldLayoutId id="2147483665"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1">
                <a:solidFill>
                  <a:schemeClr val="bg1"/>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dirty="0">
                  <a:solidFill>
                    <a:srgbClr val="FFFFFF"/>
                  </a:solidFill>
                  <a:latin typeface="Arial"/>
                </a:rPr>
                <a:t>Federal Aviation</a:t>
              </a:r>
            </a:p>
            <a:p>
              <a:pPr>
                <a:lnSpc>
                  <a:spcPct val="85000"/>
                </a:lnSpc>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solidFill>
                  <a:srgbClr val="C0C0C0"/>
                </a:solidFill>
                <a:latin typeface="Arial"/>
              </a:rPr>
              <a:t>&lt;Date of Presentation – Change on Master Slide&gt;</a:t>
            </a:r>
          </a:p>
        </p:txBody>
      </p:sp>
      <p:sp>
        <p:nvSpPr>
          <p:cNvPr id="13" name="Rectangle 17"/>
          <p:cNvSpPr>
            <a:spLocks noChangeArrowheads="1"/>
          </p:cNvSpPr>
          <p:nvPr userDrawn="1"/>
        </p:nvSpPr>
        <p:spPr bwMode="auto">
          <a:xfrm>
            <a:off x="6940550" y="6305550"/>
            <a:ext cx="1905000" cy="457200"/>
          </a:xfrm>
          <a:prstGeom prst="rect">
            <a:avLst/>
          </a:prstGeom>
          <a:noFill/>
          <a:ln w="9525">
            <a:noFill/>
            <a:miter lim="800000"/>
            <a:headEnd/>
            <a:tailEnd/>
          </a:ln>
          <a:effectLst/>
        </p:spPr>
        <p:txBody>
          <a:bodyPr/>
          <a:lstStyle/>
          <a:p>
            <a:pPr algn="r">
              <a:defRPr/>
            </a:pPr>
            <a:fld id="{E17D5526-B613-46E8-9DEB-3B4711AFCE11}" type="slidenum">
              <a:rPr lang="en-US" sz="1200" b="1">
                <a:solidFill>
                  <a:schemeClr val="bg1"/>
                </a:solidFill>
              </a:rPr>
              <a:pPr algn="r">
                <a:defRPr/>
              </a:pPr>
              <a:t>‹#›</a:t>
            </a:fld>
            <a:endParaRPr lang="en-US" sz="1200" b="1" dirty="0">
              <a:solidFill>
                <a:schemeClr val="bg1"/>
              </a:solidFill>
            </a:endParaRPr>
          </a:p>
        </p:txBody>
      </p:sp>
    </p:spTree>
    <p:extLst>
      <p:ext uri="{BB962C8B-B14F-4D97-AF65-F5344CB8AC3E}">
        <p14:creationId xmlns:p14="http://schemas.microsoft.com/office/powerpoint/2010/main" val="240827310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805" r:id="rId9"/>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endParaRPr>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15" cstate="print">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defRPr>
            </a:lvl1pPr>
          </a:lstStyle>
          <a:p>
            <a:pPr>
              <a:defRPr/>
            </a:pPr>
            <a:fld id="{C5E82700-4C8B-4934-AF09-EEFED3C8C5B4}" type="slidenum">
              <a:rPr lang="en-US">
                <a:solidFill>
                  <a:srgbClr val="FFFFFF"/>
                </a:solidFill>
              </a:rPr>
              <a:pPr>
                <a:defRPr/>
              </a:pPr>
              <a:t>‹#›</a:t>
            </a:fld>
            <a:endParaRPr lang="en-US">
              <a:solidFill>
                <a:srgbClr val="FFFFFF"/>
              </a:solidFill>
            </a:endParaRPr>
          </a:p>
        </p:txBody>
      </p:sp>
      <p:sp>
        <p:nvSpPr>
          <p:cNvPr id="9" name="Rectangle 17"/>
          <p:cNvSpPr>
            <a:spLocks noChangeArrowheads="1"/>
          </p:cNvSpPr>
          <p:nvPr userDrawn="1"/>
        </p:nvSpPr>
        <p:spPr bwMode="auto">
          <a:xfrm>
            <a:off x="6940550" y="6305550"/>
            <a:ext cx="1905000" cy="457200"/>
          </a:xfrm>
          <a:prstGeom prst="rect">
            <a:avLst/>
          </a:prstGeom>
          <a:noFill/>
          <a:ln w="9525">
            <a:noFill/>
            <a:miter lim="800000"/>
            <a:headEnd/>
            <a:tailEnd/>
          </a:ln>
          <a:effectLst/>
        </p:spPr>
        <p:txBody>
          <a:bodyPr/>
          <a:lstStyle/>
          <a:p>
            <a:pPr algn="r">
              <a:defRPr/>
            </a:pPr>
            <a:fld id="{E17D5526-B613-46E8-9DEB-3B4711AFCE11}" type="slidenum">
              <a:rPr lang="en-US" sz="1200" b="1">
                <a:solidFill>
                  <a:schemeClr val="bg1"/>
                </a:solidFill>
              </a:rPr>
              <a:pPr algn="r">
                <a:defRPr/>
              </a:pPr>
              <a:t>‹#›</a:t>
            </a:fld>
            <a:endParaRPr lang="en-US" sz="1200" b="1" dirty="0">
              <a:solidFill>
                <a:schemeClr val="bg1"/>
              </a:solidFill>
            </a:endParaRPr>
          </a:p>
        </p:txBody>
      </p:sp>
    </p:spTree>
    <p:extLst>
      <p:ext uri="{BB962C8B-B14F-4D97-AF65-F5344CB8AC3E}">
        <p14:creationId xmlns:p14="http://schemas.microsoft.com/office/powerpoint/2010/main" val="79750368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486525"/>
            <a:ext cx="2895600" cy="222250"/>
          </a:xfrm>
          <a:prstGeom prst="rect">
            <a:avLst/>
          </a:prstGeom>
        </p:spPr>
        <p:txBody>
          <a:bodyPr vert="horz" lIns="91440" tIns="45720" rIns="91440" bIns="45720" rtlCol="0" anchor="ctr"/>
          <a:lstStyle>
            <a:lvl1pPr algn="ctr" fontAlgn="auto">
              <a:spcBef>
                <a:spcPts val="0"/>
              </a:spcBef>
              <a:spcAft>
                <a:spcPts val="0"/>
              </a:spcAft>
              <a:defRPr sz="900" dirty="0">
                <a:solidFill>
                  <a:schemeClr val="tx1">
                    <a:lumMod val="50000"/>
                    <a:lumOff val="50000"/>
                  </a:schemeClr>
                </a:solidFill>
                <a:latin typeface="Arial"/>
                <a:cs typeface="Arial"/>
              </a:defRPr>
            </a:lvl1pPr>
          </a:lstStyle>
          <a:p>
            <a:pPr defTabSz="457200">
              <a:defRPr/>
            </a:pPr>
            <a:endParaRPr lang="en-US">
              <a:solidFill>
                <a:prstClr val="black">
                  <a:lumMod val="50000"/>
                  <a:lumOff val="50000"/>
                </a:prstClr>
              </a:solidFill>
            </a:endParaRPr>
          </a:p>
        </p:txBody>
      </p:sp>
    </p:spTree>
    <p:extLst>
      <p:ext uri="{BB962C8B-B14F-4D97-AF65-F5344CB8AC3E}">
        <p14:creationId xmlns:p14="http://schemas.microsoft.com/office/powerpoint/2010/main" val="160998862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hf hdr="0" ftr="0" dt="0"/>
  <p:txStyles>
    <p:titleStyle>
      <a:lvl1pPr algn="ctr" defTabSz="457200" rtl="0" eaLnBrk="0" fontAlgn="base" hangingPunct="0">
        <a:spcBef>
          <a:spcPct val="0"/>
        </a:spcBef>
        <a:spcAft>
          <a:spcPct val="0"/>
        </a:spcAft>
        <a:defRPr sz="3600" b="1" kern="1200">
          <a:solidFill>
            <a:srgbClr val="17375E"/>
          </a:solidFill>
          <a:latin typeface="Arial"/>
          <a:ea typeface="+mj-ea"/>
          <a:cs typeface="Arial"/>
        </a:defRPr>
      </a:lvl1pPr>
      <a:lvl2pPr algn="ctr" defTabSz="457200" rtl="0" eaLnBrk="0" fontAlgn="base" hangingPunct="0">
        <a:spcBef>
          <a:spcPct val="0"/>
        </a:spcBef>
        <a:spcAft>
          <a:spcPct val="0"/>
        </a:spcAft>
        <a:defRPr sz="3600" b="1">
          <a:solidFill>
            <a:srgbClr val="17375E"/>
          </a:solidFill>
          <a:latin typeface="Arial" charset="0"/>
          <a:cs typeface="Arial" charset="0"/>
        </a:defRPr>
      </a:lvl2pPr>
      <a:lvl3pPr algn="ctr" defTabSz="457200" rtl="0" eaLnBrk="0" fontAlgn="base" hangingPunct="0">
        <a:spcBef>
          <a:spcPct val="0"/>
        </a:spcBef>
        <a:spcAft>
          <a:spcPct val="0"/>
        </a:spcAft>
        <a:defRPr sz="3600" b="1">
          <a:solidFill>
            <a:srgbClr val="17375E"/>
          </a:solidFill>
          <a:latin typeface="Arial" charset="0"/>
          <a:cs typeface="Arial" charset="0"/>
        </a:defRPr>
      </a:lvl3pPr>
      <a:lvl4pPr algn="ctr" defTabSz="457200" rtl="0" eaLnBrk="0" fontAlgn="base" hangingPunct="0">
        <a:spcBef>
          <a:spcPct val="0"/>
        </a:spcBef>
        <a:spcAft>
          <a:spcPct val="0"/>
        </a:spcAft>
        <a:defRPr sz="3600" b="1">
          <a:solidFill>
            <a:srgbClr val="17375E"/>
          </a:solidFill>
          <a:latin typeface="Arial" charset="0"/>
          <a:cs typeface="Arial" charset="0"/>
        </a:defRPr>
      </a:lvl4pPr>
      <a:lvl5pPr algn="ctr" defTabSz="457200" rtl="0" eaLnBrk="0" fontAlgn="base" hangingPunct="0">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9BBB59"/>
        </a:buClr>
        <a:buFont typeface="Arial" pitchFamily="34" charset="0"/>
        <a:buChar char="•"/>
        <a:defRPr sz="2800" kern="1200">
          <a:solidFill>
            <a:srgbClr val="7F7F7F"/>
          </a:solidFill>
          <a:latin typeface="Arial"/>
          <a:ea typeface="+mn-ea"/>
          <a:cs typeface="Arial"/>
        </a:defRPr>
      </a:lvl1pPr>
      <a:lvl2pPr marL="742950" indent="-285750" algn="l" defTabSz="457200" rtl="0" eaLnBrk="0" fontAlgn="base" hangingPunct="0">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eaLnBrk="0" fontAlgn="base" hangingPunct="0">
        <a:spcBef>
          <a:spcPct val="20000"/>
        </a:spcBef>
        <a:spcAft>
          <a:spcPct val="0"/>
        </a:spcAft>
        <a:buClr>
          <a:srgbClr val="9BBB59"/>
        </a:buClr>
        <a:buFont typeface="Arial" pitchFamily="34" charset="0"/>
        <a:buChar char="•"/>
        <a:defRPr sz="2000" kern="1200">
          <a:solidFill>
            <a:srgbClr val="7F7F7F"/>
          </a:solidFill>
          <a:latin typeface="Arial"/>
          <a:ea typeface="+mn-ea"/>
          <a:cs typeface="Arial"/>
        </a:defRPr>
      </a:lvl3pPr>
      <a:lvl4pPr marL="1600200" indent="-228600" algn="l" defTabSz="457200" rtl="0" eaLnBrk="0" fontAlgn="base" hangingPunct="0">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eaLnBrk="0" fontAlgn="base" hangingPunct="0">
        <a:spcBef>
          <a:spcPct val="20000"/>
        </a:spcBef>
        <a:spcAft>
          <a:spcPct val="0"/>
        </a:spcAft>
        <a:buClr>
          <a:srgbClr val="558ED5"/>
        </a:buClr>
        <a:buSzPct val="80000"/>
        <a:buFont typeface="Arial" pitchFamily="34"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fld id="{15888C93-0A30-4871-BA56-AAAF72BD03DB}" type="slidenum">
              <a:rPr lang="en-US">
                <a:solidFill>
                  <a:srgbClr val="FFFFFF"/>
                </a:solidFill>
              </a:rPr>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FD4F945-DF31-4127-A0A1-A85138081D4F}" type="slidenum">
              <a:rPr lang="en-US" sz="1200" b="1">
                <a:solidFill>
                  <a:srgbClr val="FFFFFF"/>
                </a:solidFill>
              </a:rPr>
              <a:pPr algn="r"/>
              <a:t>‹#›</a:t>
            </a:fld>
            <a:endParaRPr lang="en-US" sz="1200" b="1">
              <a:solidFill>
                <a:srgbClr val="FFFFFF"/>
              </a:solidFill>
            </a:endParaRPr>
          </a:p>
        </p:txBody>
      </p:sp>
      <p:grpSp>
        <p:nvGrpSpPr>
          <p:cNvPr id="56345" name="Group 25"/>
          <p:cNvGrpSpPr>
            <a:grpSpLocks/>
          </p:cNvGrpSpPr>
          <p:nvPr userDrawn="1"/>
        </p:nvGrpSpPr>
        <p:grpSpPr bwMode="auto">
          <a:xfrm>
            <a:off x="5708650" y="6124575"/>
            <a:ext cx="2047875" cy="661988"/>
            <a:chOff x="3596" y="3858"/>
            <a:chExt cx="1290" cy="417"/>
          </a:xfrm>
        </p:grpSpPr>
        <p:pic>
          <p:nvPicPr>
            <p:cNvPr id="56346" name="Picture 26" descr="NEW FAA LOGO"/>
            <p:cNvPicPr>
              <a:picLocks noChangeAspect="1" noChangeArrowheads="1"/>
            </p:cNvPicPr>
            <p:nvPr userDrawn="1"/>
          </p:nvPicPr>
          <p:blipFill>
            <a:blip r:embed="rId15"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a:solidFill>
                    <a:srgbClr val="FFFFFF"/>
                  </a:solidFill>
                </a:rPr>
                <a:t>Federal Aviation</a:t>
              </a:r>
            </a:p>
            <a:p>
              <a:pPr>
                <a:lnSpc>
                  <a:spcPct val="85000"/>
                </a:lnSpc>
              </a:pPr>
              <a:r>
                <a:rPr lang="en-US" sz="1200" b="1">
                  <a:solidFill>
                    <a:srgbClr val="FFFFFF"/>
                  </a:solidFill>
                </a:rPr>
                <a:t>Administration</a:t>
              </a:r>
            </a:p>
          </p:txBody>
        </p:sp>
      </p:grpSp>
      <p:sp>
        <p:nvSpPr>
          <p:cNvPr id="56349" name="Text Box 29"/>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solidFill>
                  <a:srgbClr val="C0C0C0"/>
                </a:solidFill>
              </a:rPr>
              <a:t>&lt;Presentation Title – Change on Master Slide&gt;</a:t>
            </a:r>
            <a:endParaRPr lang="en-US" sz="1200">
              <a:solidFill>
                <a:srgbClr val="C0C0C0"/>
              </a:solidFill>
            </a:endParaRPr>
          </a:p>
        </p:txBody>
      </p:sp>
      <p:sp>
        <p:nvSpPr>
          <p:cNvPr id="56350" name="Text Box 30"/>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C0C0C0"/>
                </a:solidFill>
              </a:rPr>
              <a:t>&lt;Date of Presentation – Change on Master Slide&gt;</a:t>
            </a:r>
          </a:p>
        </p:txBody>
      </p:sp>
    </p:spTree>
    <p:extLst>
      <p:ext uri="{BB962C8B-B14F-4D97-AF65-F5344CB8AC3E}">
        <p14:creationId xmlns:p14="http://schemas.microsoft.com/office/powerpoint/2010/main" val="365549478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738" r:id="rId13"/>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90DA0992-D887-4D0A-A6E1-AA7E01AF94FE}" type="slidenum">
              <a:rPr lang="en-US">
                <a:solidFill>
                  <a:srgbClr val="FFFFFF"/>
                </a:solidFill>
              </a:rPr>
              <a:pPr>
                <a:defRPr/>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defRPr/>
            </a:pPr>
            <a:fld id="{E53A0B5B-764E-4862-9E8A-43B840CA6497}" type="slidenum">
              <a:rPr lang="en-US" sz="1200" b="1">
                <a:solidFill>
                  <a:srgbClr val="FFFFFF"/>
                </a:solidFill>
              </a:rPr>
              <a:pPr algn="r">
                <a:defRPr/>
              </a:pPr>
              <a:t>‹#›</a:t>
            </a:fld>
            <a:endParaRPr lang="en-US" sz="1200" b="1">
              <a:solidFill>
                <a:srgbClr val="FFFFFF"/>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defRPr/>
              </a:pPr>
              <a:r>
                <a:rPr lang="en-US" sz="1200" b="1">
                  <a:solidFill>
                    <a:srgbClr val="FFFFFF"/>
                  </a:solidFill>
                </a:rPr>
                <a:t>Federal Aviation</a:t>
              </a:r>
            </a:p>
            <a:p>
              <a:pPr>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227185939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B8D1BA74-0E7C-4975-9440-9CDBA27FAB3C}" type="slidenum">
              <a:rPr lang="en-US">
                <a:solidFill>
                  <a:srgbClr val="FFFFFF"/>
                </a:solidFill>
              </a:rPr>
              <a:pPr>
                <a:defRPr/>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defRPr/>
            </a:pPr>
            <a:fld id="{A4980C02-5EAC-4338-A7A6-7BF644F5B15D}" type="slidenum">
              <a:rPr lang="en-US" sz="1200" b="1">
                <a:solidFill>
                  <a:srgbClr val="FFFFFF"/>
                </a:solidFill>
              </a:rPr>
              <a:pPr algn="r">
                <a:defRPr/>
              </a:pPr>
              <a:t>‹#›</a:t>
            </a:fld>
            <a:endParaRPr lang="en-US" sz="1200" b="1">
              <a:solidFill>
                <a:srgbClr val="FFFFFF"/>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5"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defRPr/>
              </a:pPr>
              <a:r>
                <a:rPr lang="en-US" sz="1200" b="1">
                  <a:solidFill>
                    <a:srgbClr val="FFFFFF"/>
                  </a:solidFill>
                </a:rPr>
                <a:t>Federal Aviation</a:t>
              </a:r>
            </a:p>
            <a:p>
              <a:pPr>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394872797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389F7433-F91F-417C-B63D-9EF24F4DFD59}" type="slidenum">
              <a:rPr lang="en-US"/>
              <a:pPr>
                <a:defRPr/>
              </a:pPr>
              <a:t>‹#›</a:t>
            </a:fld>
            <a:endParaRPr lang="en-US"/>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spcBef>
                <a:spcPct val="50000"/>
              </a:spcBef>
              <a:buFontTx/>
              <a:buChar char="•"/>
            </a:pPr>
            <a:endParaRPr lang="en-US">
              <a:solidFill>
                <a:srgbClr val="000000"/>
              </a:solidFill>
              <a:latin typeface="Arial" pitchFamily="34" charset="0"/>
            </a:endParaRPr>
          </a:p>
        </p:txBody>
      </p:sp>
      <p:sp>
        <p:nvSpPr>
          <p:cNvPr id="103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BBFD836F-4D98-4736-A291-7EE1E6CFE9AA}" type="slidenum">
              <a:rPr lang="en-US" sz="1200" b="1">
                <a:solidFill>
                  <a:srgbClr val="FFFFFF"/>
                </a:solidFill>
                <a:latin typeface="Arial" pitchFamily="34" charset="0"/>
              </a:rPr>
              <a:pPr algn="r"/>
              <a:t>‹#›</a:t>
            </a:fld>
            <a:endParaRPr lang="en-US" sz="1200" b="1">
              <a:solidFill>
                <a:srgbClr val="FFFFFF"/>
              </a:solidFill>
              <a:latin typeface="Arial" pitchFamily="34" charset="0"/>
            </a:endParaRPr>
          </a:p>
        </p:txBody>
      </p:sp>
      <p:grpSp>
        <p:nvGrpSpPr>
          <p:cNvPr id="1033" name="Group 25"/>
          <p:cNvGrpSpPr>
            <a:grpSpLocks/>
          </p:cNvGrpSpPr>
          <p:nvPr/>
        </p:nvGrpSpPr>
        <p:grpSpPr bwMode="auto">
          <a:xfrm>
            <a:off x="5708650" y="6124575"/>
            <a:ext cx="2047875" cy="661988"/>
            <a:chOff x="3596" y="3858"/>
            <a:chExt cx="1290" cy="417"/>
          </a:xfrm>
        </p:grpSpPr>
        <p:pic>
          <p:nvPicPr>
            <p:cNvPr id="1034" name="Picture 26" descr="NEW FAA LOGO"/>
            <p:cNvPicPr>
              <a:picLocks noChangeAspect="1" noChangeArrowheads="1"/>
            </p:cNvPicPr>
            <p:nvPr userDrawn="1"/>
          </p:nvPicPr>
          <p:blipFill>
            <a:blip r:embed="rId15"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7"/>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Tree>
    <p:extLst>
      <p:ext uri="{BB962C8B-B14F-4D97-AF65-F5344CB8AC3E}">
        <p14:creationId xmlns:p14="http://schemas.microsoft.com/office/powerpoint/2010/main" val="328294880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09141DC9-833E-466B-B73A-4AFB51AFE70B}" type="slidenum">
              <a:rPr lang="en-US">
                <a:solidFill>
                  <a:srgbClr val="FFFFFF"/>
                </a:solidFill>
              </a:rPr>
              <a:pPr>
                <a:defRPr/>
              </a:pPr>
              <a:t>‹#›</a:t>
            </a:fld>
            <a:endParaRPr lang="en-US">
              <a:solidFill>
                <a:srgbClr val="FFFFFF"/>
              </a:solidFill>
            </a:endParaRPr>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spcBef>
                <a:spcPct val="50000"/>
              </a:spcBef>
              <a:buFontTx/>
              <a:buChar char="•"/>
            </a:pPr>
            <a:endParaRPr lang="en-US">
              <a:solidFill>
                <a:srgbClr val="000000"/>
              </a:solidFill>
              <a:latin typeface="Arial" pitchFamily="34" charset="0"/>
            </a:endParaRPr>
          </a:p>
        </p:txBody>
      </p:sp>
      <p:sp>
        <p:nvSpPr>
          <p:cNvPr id="103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056D61CC-627E-4CBD-993E-96531C5B4837}" type="slidenum">
              <a:rPr lang="en-US" sz="1200" b="1">
                <a:solidFill>
                  <a:srgbClr val="FFFFFF"/>
                </a:solidFill>
                <a:latin typeface="Arial" pitchFamily="34" charset="0"/>
              </a:rPr>
              <a:pPr algn="r"/>
              <a:t>‹#›</a:t>
            </a:fld>
            <a:endParaRPr lang="en-US" sz="1200" b="1">
              <a:solidFill>
                <a:srgbClr val="FFFFFF"/>
              </a:solidFill>
              <a:latin typeface="Arial" pitchFamily="34" charset="0"/>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4"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Tree>
    <p:extLst>
      <p:ext uri="{BB962C8B-B14F-4D97-AF65-F5344CB8AC3E}">
        <p14:creationId xmlns:p14="http://schemas.microsoft.com/office/powerpoint/2010/main" val="282937414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screen">
              <a:extLst>
                <a:ext uri="{28A0092B-C50C-407E-A947-70E740481C1C}">
                  <a14:useLocalDpi xmlns:a14="http://schemas.microsoft.com/office/drawing/2010/main"/>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dirty="0">
                  <a:solidFill>
                    <a:srgbClr val="FFFFFF"/>
                  </a:solidFill>
                </a:rPr>
                <a:t>Federal Aviation</a:t>
              </a:r>
            </a:p>
            <a:p>
              <a:pPr>
                <a:lnSpc>
                  <a:spcPct val="85000"/>
                </a:lnSpc>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solidFill>
                  <a:srgbClr val="C0C0C0"/>
                </a:solidFill>
              </a:rPr>
              <a:t>&lt;Date of Presentation – Change on Master Slide&gt;</a:t>
            </a:r>
          </a:p>
        </p:txBody>
      </p:sp>
      <p:sp>
        <p:nvSpPr>
          <p:cNvPr id="13" name="Rectangle 17"/>
          <p:cNvSpPr>
            <a:spLocks noChangeArrowheads="1"/>
          </p:cNvSpPr>
          <p:nvPr userDrawn="1"/>
        </p:nvSpPr>
        <p:spPr bwMode="auto">
          <a:xfrm>
            <a:off x="6940550" y="6305550"/>
            <a:ext cx="1905000" cy="457200"/>
          </a:xfrm>
          <a:prstGeom prst="rect">
            <a:avLst/>
          </a:prstGeom>
          <a:noFill/>
          <a:ln w="9525">
            <a:noFill/>
            <a:miter lim="800000"/>
            <a:headEnd/>
            <a:tailEnd/>
          </a:ln>
          <a:effectLst/>
        </p:spPr>
        <p:txBody>
          <a:bodyPr/>
          <a:lstStyle/>
          <a:p>
            <a:pPr algn="r">
              <a:defRPr/>
            </a:pPr>
            <a:fld id="{E17D5526-B613-46E8-9DEB-3B4711AFCE11}" type="slidenum">
              <a:rPr lang="en-US" sz="1200" b="1">
                <a:solidFill>
                  <a:schemeClr val="bg1"/>
                </a:solidFill>
              </a:rPr>
              <a:pPr algn="r">
                <a:defRPr/>
              </a:pPr>
              <a:t>‹#›</a:t>
            </a:fld>
            <a:endParaRPr lang="en-US" sz="1200" b="1" dirty="0">
              <a:solidFill>
                <a:schemeClr val="bg1"/>
              </a:solidFill>
            </a:endParaRPr>
          </a:p>
        </p:txBody>
      </p:sp>
    </p:spTree>
    <p:extLst>
      <p:ext uri="{BB962C8B-B14F-4D97-AF65-F5344CB8AC3E}">
        <p14:creationId xmlns:p14="http://schemas.microsoft.com/office/powerpoint/2010/main" val="295090420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80239508-3330-4E9B-9284-4470AFB9BF33}" type="slidenum">
              <a:rPr lang="en-US">
                <a:solidFill>
                  <a:srgbClr val="FFFFFF"/>
                </a:solidFill>
              </a:rPr>
              <a:pPr>
                <a:defRPr/>
              </a:pPr>
              <a:t>‹#›</a:t>
            </a:fld>
            <a:endParaRPr lang="en-US">
              <a:solidFill>
                <a:srgbClr val="FFFFFF"/>
              </a:solidFill>
            </a:endParaRPr>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latin typeface="Arial"/>
            </a:endParaRPr>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45DA7D63-043F-4BAE-AC89-207E62829E50}" type="slidenum">
              <a:rPr lang="en-US" sz="1200" b="1">
                <a:solidFill>
                  <a:srgbClr val="FFFFFF"/>
                </a:solidFill>
                <a:latin typeface="Arial"/>
              </a:rPr>
              <a:pPr algn="r"/>
              <a:t>‹#›</a:t>
            </a:fld>
            <a:endParaRPr lang="en-US" sz="1200" b="1">
              <a:solidFill>
                <a:srgbClr val="FFFFFF"/>
              </a:solidFill>
              <a:latin typeface="Arial"/>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5"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a:solidFill>
                    <a:srgbClr val="FFFFFF"/>
                  </a:solidFill>
                </a:rPr>
                <a:t>Federal Aviation</a:t>
              </a:r>
            </a:p>
            <a:p>
              <a:pPr eaLnBrk="1" hangingPunct="1">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205281044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80"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90DA0992-D887-4D0A-A6E1-AA7E01AF94FE}" type="slidenum">
              <a:rPr lang="en-US">
                <a:solidFill>
                  <a:srgbClr val="FFFFFF"/>
                </a:solidFill>
              </a:rPr>
              <a:pPr>
                <a:defRPr/>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defRPr/>
            </a:pPr>
            <a:fld id="{E53A0B5B-764E-4862-9E8A-43B840CA6497}" type="slidenum">
              <a:rPr lang="en-US" sz="1200" b="1">
                <a:solidFill>
                  <a:srgbClr val="FFFFFF"/>
                </a:solidFill>
              </a:rPr>
              <a:pPr algn="r">
                <a:defRPr/>
              </a:pPr>
              <a:t>‹#›</a:t>
            </a:fld>
            <a:endParaRPr lang="en-US" sz="1200" b="1">
              <a:solidFill>
                <a:srgbClr val="FFFFFF"/>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defRPr/>
              </a:pPr>
              <a:r>
                <a:rPr lang="en-US" sz="1200" b="1">
                  <a:solidFill>
                    <a:srgbClr val="FFFFFF"/>
                  </a:solidFill>
                </a:rPr>
                <a:t>Federal Aviation</a:t>
              </a:r>
            </a:p>
            <a:p>
              <a:pPr>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97727409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16.xml"/><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16.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0.xml"/><Relationship Id="rId1" Type="http://schemas.openxmlformats.org/officeDocument/2006/relationships/slideLayout" Target="../slideLayouts/slideLayout119.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116.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16.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6.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16.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16.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16.xml"/><Relationship Id="rId5" Type="http://schemas.openxmlformats.org/officeDocument/2006/relationships/image" Target="../media/image47.jpeg"/><Relationship Id="rId4" Type="http://schemas.openxmlformats.org/officeDocument/2006/relationships/image" Target="../media/image46.emf"/></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16.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16.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16.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16.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16.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16.xml"/><Relationship Id="rId5" Type="http://schemas.openxmlformats.org/officeDocument/2006/relationships/image" Target="../media/image57.jpe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16.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hyperlink" Target="http://www.faa.gov/go/CLEEN" TargetMode="External"/><Relationship Id="rId2" Type="http://schemas.openxmlformats.org/officeDocument/2006/relationships/notesSlide" Target="../notesSlides/notesSlide3.xml"/><Relationship Id="rId1" Type="http://schemas.openxmlformats.org/officeDocument/2006/relationships/slideLayout" Target="../slideLayouts/slideLayout136.xml"/><Relationship Id="rId4" Type="http://schemas.openxmlformats.org/officeDocument/2006/relationships/hyperlink" Target="http://www.faa.gov/news/fact_sheets/news_story.cfm?newsId=1681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8.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6.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8.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446088" y="312738"/>
            <a:ext cx="4983162" cy="2572966"/>
          </a:xfrm>
        </p:spPr>
        <p:txBody>
          <a:bodyPr/>
          <a:lstStyle/>
          <a:p>
            <a:r>
              <a:rPr lang="en-US" sz="3200" dirty="0" smtClean="0"/>
              <a:t>Continuous Lower Energy, Emissions and Noise (CLEEN) Program</a:t>
            </a:r>
            <a:r>
              <a:rPr lang="en-US" dirty="0"/>
              <a:t/>
            </a:r>
            <a:br>
              <a:rPr lang="en-US" dirty="0"/>
            </a:br>
            <a:endParaRPr lang="en-US" dirty="0"/>
          </a:p>
        </p:txBody>
      </p:sp>
      <p:sp>
        <p:nvSpPr>
          <p:cNvPr id="32785" name="Text Box 17"/>
          <p:cNvSpPr txBox="1">
            <a:spLocks noChangeArrowheads="1"/>
          </p:cNvSpPr>
          <p:nvPr/>
        </p:nvSpPr>
        <p:spPr bwMode="auto">
          <a:xfrm>
            <a:off x="1775454" y="4422957"/>
            <a:ext cx="34655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smtClean="0">
                <a:solidFill>
                  <a:srgbClr val="1D2F68"/>
                </a:solidFill>
              </a:rPr>
              <a:t>REDAC Subcommittee on Environment and Energy</a:t>
            </a:r>
            <a:endParaRPr lang="en-US" sz="1600" dirty="0">
              <a:solidFill>
                <a:srgbClr val="1D2F68"/>
              </a:solidFill>
            </a:endParaRPr>
          </a:p>
        </p:txBody>
      </p:sp>
      <p:sp>
        <p:nvSpPr>
          <p:cNvPr id="32786" name="Text Box 18"/>
          <p:cNvSpPr txBox="1">
            <a:spLocks noChangeArrowheads="1"/>
          </p:cNvSpPr>
          <p:nvPr/>
        </p:nvSpPr>
        <p:spPr bwMode="auto">
          <a:xfrm>
            <a:off x="1754186" y="5182230"/>
            <a:ext cx="54455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smtClean="0">
                <a:solidFill>
                  <a:srgbClr val="1D2F68"/>
                </a:solidFill>
              </a:rPr>
              <a:t>Levent Ileri, CLEEN Program Manager</a:t>
            </a:r>
            <a:br>
              <a:rPr lang="en-US" sz="1600" dirty="0" smtClean="0">
                <a:solidFill>
                  <a:srgbClr val="1D2F68"/>
                </a:solidFill>
              </a:rPr>
            </a:br>
            <a:r>
              <a:rPr lang="en-US" sz="1600" dirty="0" smtClean="0">
                <a:solidFill>
                  <a:srgbClr val="1D2F68"/>
                </a:solidFill>
              </a:rPr>
              <a:t>Jim Skalecky, CLEEN Deputy Manager</a:t>
            </a:r>
            <a:br>
              <a:rPr lang="en-US" sz="1600" dirty="0" smtClean="0">
                <a:solidFill>
                  <a:srgbClr val="1D2F68"/>
                </a:solidFill>
              </a:rPr>
            </a:br>
            <a:r>
              <a:rPr lang="en-US" sz="1600" dirty="0" smtClean="0">
                <a:solidFill>
                  <a:srgbClr val="1D2F68"/>
                </a:solidFill>
              </a:rPr>
              <a:t>Arthur Orton, CLEEN Program Engineer</a:t>
            </a:r>
          </a:p>
        </p:txBody>
      </p:sp>
      <p:sp>
        <p:nvSpPr>
          <p:cNvPr id="32787" name="Text Box 19"/>
          <p:cNvSpPr txBox="1">
            <a:spLocks noChangeArrowheads="1"/>
          </p:cNvSpPr>
          <p:nvPr/>
        </p:nvSpPr>
        <p:spPr bwMode="auto">
          <a:xfrm>
            <a:off x="1754188" y="5966081"/>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smtClean="0">
                <a:solidFill>
                  <a:schemeClr val="accent2">
                    <a:lumMod val="50000"/>
                  </a:schemeClr>
                </a:solidFill>
              </a:rPr>
              <a:t>March 3, 2016</a:t>
            </a:r>
            <a:endParaRPr lang="en-US" sz="1600" dirty="0">
              <a:solidFill>
                <a:schemeClr val="accent2">
                  <a:lumMod val="50000"/>
                </a:schemeClr>
              </a:solidFill>
            </a:endParaRPr>
          </a:p>
        </p:txBody>
      </p:sp>
      <p:sp>
        <p:nvSpPr>
          <p:cNvPr id="6" name="Rectangle 12"/>
          <p:cNvSpPr>
            <a:spLocks noGrp="1" noChangeArrowheads="1"/>
          </p:cNvSpPr>
          <p:nvPr>
            <p:ph type="subTitle" idx="1"/>
          </p:nvPr>
        </p:nvSpPr>
        <p:spPr>
          <a:xfrm>
            <a:off x="363828" y="2275920"/>
            <a:ext cx="4951412" cy="2221468"/>
          </a:xfrm>
        </p:spPr>
        <p:txBody>
          <a:bodyPr/>
          <a:lstStyle/>
          <a:p>
            <a:pPr eaLnBrk="1" hangingPunct="1"/>
            <a:r>
              <a:rPr lang="en-US" sz="3600" dirty="0" smtClean="0"/>
              <a:t/>
            </a:r>
            <a:br>
              <a:rPr lang="en-US" sz="3600" dirty="0" smtClean="0"/>
            </a:br>
            <a:r>
              <a:rPr lang="en-US" sz="3600" dirty="0" smtClean="0"/>
              <a:t>CLEEN Update and CLEEN II Status</a:t>
            </a:r>
            <a:endParaRPr lang="en-US" sz="3600" dirty="0">
              <a:solidFill>
                <a:schemeClr val="tx1"/>
              </a:solidFill>
            </a:endParaRPr>
          </a:p>
        </p:txBody>
      </p:sp>
    </p:spTree>
    <p:extLst>
      <p:ext uri="{BB962C8B-B14F-4D97-AF65-F5344CB8AC3E}">
        <p14:creationId xmlns:p14="http://schemas.microsoft.com/office/powerpoint/2010/main" val="203602830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TextBox 2"/>
          <p:cNvSpPr txBox="1"/>
          <p:nvPr/>
        </p:nvSpPr>
        <p:spPr>
          <a:xfrm>
            <a:off x="6018029" y="6510515"/>
            <a:ext cx="3125971" cy="338554"/>
          </a:xfrm>
          <a:prstGeom prst="rect">
            <a:avLst/>
          </a:prstGeom>
          <a:noFill/>
        </p:spPr>
        <p:txBody>
          <a:bodyPr wrap="square" rtlCol="0">
            <a:spAutoFit/>
          </a:bodyPr>
          <a:lstStyle/>
          <a:p>
            <a:r>
              <a:rPr lang="en-US" sz="1600" dirty="0" smtClean="0">
                <a:solidFill>
                  <a:schemeClr val="bg1"/>
                </a:solidFill>
              </a:rPr>
              <a:t>(</a:t>
            </a:r>
            <a:r>
              <a:rPr lang="en-US" sz="1600" dirty="0" smtClean="0">
                <a:solidFill>
                  <a:schemeClr val="bg1"/>
                </a:solidFill>
                <a:latin typeface="BrowalliaUPC" panose="020B0604020202020204" pitchFamily="34" charset="-34"/>
                <a:cs typeface="BrowalliaUPC" panose="020B0604020202020204" pitchFamily="34" charset="-34"/>
              </a:rPr>
              <a:t>Benefits above are not necessarily additive.) </a:t>
            </a:r>
            <a:endParaRPr lang="en-US" sz="1600" dirty="0">
              <a:solidFill>
                <a:schemeClr val="bg1"/>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2631418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id:image001.png@01CF7B47.73B0BA10"/>
          <p:cNvPicPr/>
          <p:nvPr/>
        </p:nvPicPr>
        <p:blipFill rotWithShape="1">
          <a:blip r:embed="rId3" cstate="print">
            <a:extLst>
              <a:ext uri="{28A0092B-C50C-407E-A947-70E740481C1C}">
                <a14:useLocalDpi xmlns:a14="http://schemas.microsoft.com/office/drawing/2010/main" val="0"/>
              </a:ext>
            </a:extLst>
          </a:blip>
          <a:srcRect/>
          <a:stretch/>
        </p:blipFill>
        <p:spPr bwMode="auto">
          <a:xfrm>
            <a:off x="6670460" y="3088547"/>
            <a:ext cx="2210514" cy="1505060"/>
          </a:xfrm>
          <a:prstGeom prst="rect">
            <a:avLst/>
          </a:prstGeom>
          <a:noFill/>
          <a:ln>
            <a:noFill/>
          </a:ln>
        </p:spPr>
      </p:pic>
      <p:sp>
        <p:nvSpPr>
          <p:cNvPr id="502786" name="Rectangle 2"/>
          <p:cNvSpPr>
            <a:spLocks noGrp="1" noChangeArrowheads="1"/>
          </p:cNvSpPr>
          <p:nvPr>
            <p:ph type="title"/>
          </p:nvPr>
        </p:nvSpPr>
        <p:spPr>
          <a:xfrm>
            <a:off x="31899" y="0"/>
            <a:ext cx="8472488" cy="1066800"/>
          </a:xfrm>
          <a:noFill/>
          <a:ln/>
        </p:spPr>
        <p:txBody>
          <a:bodyPr/>
          <a:lstStyle/>
          <a:p>
            <a:r>
              <a:rPr lang="en-US" dirty="0" smtClean="0"/>
              <a:t>Boeing CLEEN Technologies - COMPLETED </a:t>
            </a:r>
            <a:r>
              <a:rPr lang="en-US" sz="2400" dirty="0" smtClean="0"/>
              <a:t/>
            </a:r>
            <a:br>
              <a:rPr lang="en-US" sz="2400" dirty="0" smtClean="0"/>
            </a:br>
            <a:endParaRPr lang="en-US" dirty="0" smtClean="0"/>
          </a:p>
        </p:txBody>
      </p:sp>
      <p:sp>
        <p:nvSpPr>
          <p:cNvPr id="4" name="TextBox 3"/>
          <p:cNvSpPr txBox="1"/>
          <p:nvPr/>
        </p:nvSpPr>
        <p:spPr>
          <a:xfrm>
            <a:off x="186159" y="626121"/>
            <a:ext cx="5066325" cy="2192908"/>
          </a:xfrm>
          <a:prstGeom prst="rect">
            <a:avLst/>
          </a:prstGeom>
          <a:solidFill>
            <a:schemeClr val="bg1"/>
          </a:solidFill>
          <a:ln>
            <a:solidFill>
              <a:schemeClr val="bg1"/>
            </a:solidFill>
          </a:ln>
        </p:spPr>
        <p:txBody>
          <a:bodyPr wrap="square" rtlCol="0">
            <a:spAutoFit/>
          </a:bodyPr>
          <a:lstStyle/>
          <a:p>
            <a:r>
              <a:rPr lang="en-US" sz="1800" u="sng" dirty="0">
                <a:solidFill>
                  <a:srgbClr val="000000"/>
                </a:solidFill>
              </a:rPr>
              <a:t>Adaptive </a:t>
            </a:r>
            <a:r>
              <a:rPr lang="en-US" sz="1800" u="sng" dirty="0" smtClean="0">
                <a:solidFill>
                  <a:srgbClr val="000000"/>
                </a:solidFill>
              </a:rPr>
              <a:t>Trailing Edge</a:t>
            </a:r>
            <a:r>
              <a:rPr lang="en-US" sz="1800" dirty="0" smtClean="0"/>
              <a:t/>
            </a:r>
            <a:br>
              <a:rPr lang="en-US" sz="1800" dirty="0" smtClean="0"/>
            </a:br>
            <a:r>
              <a:rPr lang="en-US" sz="1800" b="1" i="1" dirty="0" smtClean="0">
                <a:solidFill>
                  <a:srgbClr val="008000"/>
                </a:solidFill>
              </a:rPr>
              <a:t>Up </a:t>
            </a:r>
            <a:r>
              <a:rPr lang="en-US" sz="1800" b="1" i="1" dirty="0">
                <a:solidFill>
                  <a:srgbClr val="008000"/>
                </a:solidFill>
              </a:rPr>
              <a:t>to 2% fuel </a:t>
            </a:r>
            <a:r>
              <a:rPr lang="en-US" sz="1800" b="1" i="1" dirty="0" smtClean="0">
                <a:solidFill>
                  <a:srgbClr val="008000"/>
                </a:solidFill>
              </a:rPr>
              <a:t>burn </a:t>
            </a:r>
            <a:r>
              <a:rPr lang="en-US" sz="1800" b="1" i="1" dirty="0">
                <a:solidFill>
                  <a:srgbClr val="008000"/>
                </a:solidFill>
              </a:rPr>
              <a:t>reduction</a:t>
            </a:r>
            <a:r>
              <a:rPr lang="en-US" sz="1800" b="1" i="1" dirty="0" smtClean="0">
                <a:solidFill>
                  <a:srgbClr val="008000"/>
                </a:solidFill>
              </a:rPr>
              <a:t>, -</a:t>
            </a:r>
            <a:r>
              <a:rPr lang="en-US" sz="1800" b="1" i="1" dirty="0">
                <a:solidFill>
                  <a:srgbClr val="008000"/>
                </a:solidFill>
              </a:rPr>
              <a:t>1.5dB </a:t>
            </a:r>
            <a:r>
              <a:rPr lang="en-US" sz="1800" b="1" i="1" dirty="0" smtClean="0">
                <a:solidFill>
                  <a:srgbClr val="008000"/>
                </a:solidFill>
              </a:rPr>
              <a:t>cumulative </a:t>
            </a:r>
            <a:r>
              <a:rPr lang="en-US" sz="1800" b="1" i="1" dirty="0" err="1" smtClean="0">
                <a:solidFill>
                  <a:srgbClr val="008000"/>
                </a:solidFill>
              </a:rPr>
              <a:t>EPNdB</a:t>
            </a:r>
            <a:r>
              <a:rPr lang="en-US" sz="1800" b="1" i="1" dirty="0" smtClean="0">
                <a:solidFill>
                  <a:srgbClr val="008000"/>
                </a:solidFill>
              </a:rPr>
              <a:t> </a:t>
            </a:r>
            <a:r>
              <a:rPr lang="en-US" sz="1800" b="1" i="1" dirty="0">
                <a:solidFill>
                  <a:srgbClr val="008000"/>
                </a:solidFill>
              </a:rPr>
              <a:t>noise reduction.</a:t>
            </a:r>
          </a:p>
          <a:p>
            <a:endParaRPr lang="en-US" sz="1050" dirty="0" smtClean="0"/>
          </a:p>
          <a:p>
            <a:r>
              <a:rPr lang="en-US" sz="1800" u="sng" dirty="0" smtClean="0">
                <a:solidFill>
                  <a:srgbClr val="000000"/>
                </a:solidFill>
              </a:rPr>
              <a:t>Ceramic Matrix Composite Acoustic Nozzle</a:t>
            </a:r>
            <a:r>
              <a:rPr lang="en-US" sz="1800" dirty="0" smtClean="0"/>
              <a:t/>
            </a:r>
            <a:br>
              <a:rPr lang="en-US" sz="1800" dirty="0" smtClean="0"/>
            </a:br>
            <a:r>
              <a:rPr lang="en-US" sz="1800" b="1" i="1" dirty="0" smtClean="0">
                <a:solidFill>
                  <a:srgbClr val="008000"/>
                </a:solidFill>
              </a:rPr>
              <a:t>Up to 1% fuel burn reduction</a:t>
            </a:r>
            <a:br>
              <a:rPr lang="en-US" sz="1800" b="1" i="1" dirty="0" smtClean="0">
                <a:solidFill>
                  <a:srgbClr val="008000"/>
                </a:solidFill>
              </a:rPr>
            </a:br>
            <a:r>
              <a:rPr lang="en-US" sz="1800" b="1" i="1" dirty="0" smtClean="0">
                <a:solidFill>
                  <a:srgbClr val="008000"/>
                </a:solidFill>
              </a:rPr>
              <a:t>Noise attenuation on parity or better than metallic nozzle.</a:t>
            </a:r>
            <a:endParaRPr lang="en-US" sz="1000" dirty="0"/>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107" y="2267437"/>
            <a:ext cx="1709828" cy="231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4857309" y="1817169"/>
            <a:ext cx="194378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rPr>
              <a:t>Photo: Bob Ferguson</a:t>
            </a:r>
            <a:endParaRPr kumimoji="0" lang="en-US" sz="1200" b="0" i="0" u="none" strike="noStrike" kern="0" cap="none" spc="0" normalizeH="0" baseline="0" noProof="0" dirty="0">
              <a:ln>
                <a:noFill/>
              </a:ln>
              <a:solidFill>
                <a:schemeClr val="bg1"/>
              </a:solidFill>
              <a:effectLst/>
              <a:uLnTx/>
              <a:uFillTx/>
            </a:endParaRPr>
          </a:p>
        </p:txBody>
      </p:sp>
      <p:sp>
        <p:nvSpPr>
          <p:cNvPr id="5" name="Oval 4"/>
          <p:cNvSpPr/>
          <p:nvPr/>
        </p:nvSpPr>
        <p:spPr bwMode="auto">
          <a:xfrm>
            <a:off x="7320416" y="3559343"/>
            <a:ext cx="360116" cy="455785"/>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29" name="Picture 2" descr="C:\Documents and Settings\Rhett Jefferies\My Documents\CLEEN\Images\Public\Boeing\FA284954_By John Parke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962" y="2827181"/>
            <a:ext cx="2698458" cy="179612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0" y="6531425"/>
            <a:ext cx="241043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rPr>
              <a:t>Images courtesy of Boeing</a:t>
            </a:r>
            <a:endParaRPr kumimoji="0" lang="en-US" sz="1200" b="0" i="0" u="none" strike="noStrike" kern="0" cap="none" spc="0" normalizeH="0" baseline="0" noProof="0" dirty="0">
              <a:ln>
                <a:noFill/>
              </a:ln>
              <a:solidFill>
                <a:schemeClr val="bg1"/>
              </a:solidFill>
              <a:effectLst/>
              <a:uLnTx/>
              <a:uFillTx/>
            </a:endParaRPr>
          </a:p>
        </p:txBody>
      </p:sp>
      <p:graphicFrame>
        <p:nvGraphicFramePr>
          <p:cNvPr id="11" name="Table 10"/>
          <p:cNvGraphicFramePr>
            <a:graphicFrameLocks noGrp="1"/>
          </p:cNvGraphicFramePr>
          <p:nvPr>
            <p:extLst>
              <p:ext uri="{D42A27DB-BD31-4B8C-83A1-F6EECF244321}">
                <p14:modId xmlns:p14="http://schemas.microsoft.com/office/powerpoint/2010/main" val="447891331"/>
              </p:ext>
            </p:extLst>
          </p:nvPr>
        </p:nvGraphicFramePr>
        <p:xfrm>
          <a:off x="342523" y="5607150"/>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2" name="AutoShape 7"/>
          <p:cNvSpPr>
            <a:spLocks noChangeArrowheads="1"/>
          </p:cNvSpPr>
          <p:nvPr/>
        </p:nvSpPr>
        <p:spPr bwMode="auto">
          <a:xfrm flipV="1">
            <a:off x="4684239" y="5345888"/>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3" name="Line 26"/>
          <p:cNvSpPr>
            <a:spLocks noChangeShapeType="1"/>
          </p:cNvSpPr>
          <p:nvPr/>
        </p:nvSpPr>
        <p:spPr bwMode="auto">
          <a:xfrm flipV="1">
            <a:off x="4840824" y="4870605"/>
            <a:ext cx="168616" cy="4752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4" name="Text Box 22"/>
          <p:cNvSpPr txBox="1">
            <a:spLocks noChangeArrowheads="1"/>
          </p:cNvSpPr>
          <p:nvPr/>
        </p:nvSpPr>
        <p:spPr bwMode="auto">
          <a:xfrm>
            <a:off x="4971332" y="4665857"/>
            <a:ext cx="1544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Ceramic </a:t>
            </a:r>
            <a:r>
              <a:rPr lang="en-US" sz="1200" b="1" dirty="0">
                <a:solidFill>
                  <a:srgbClr val="000000"/>
                </a:solidFill>
              </a:rPr>
              <a:t>Matrix Composite Nozzle Ground Test (TRL 6)</a:t>
            </a:r>
          </a:p>
        </p:txBody>
      </p:sp>
      <p:sp>
        <p:nvSpPr>
          <p:cNvPr id="16" name="AutoShape 8"/>
          <p:cNvSpPr>
            <a:spLocks noChangeArrowheads="1"/>
          </p:cNvSpPr>
          <p:nvPr/>
        </p:nvSpPr>
        <p:spPr bwMode="auto">
          <a:xfrm flipV="1">
            <a:off x="4000783" y="5354579"/>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8" name="Text Box 23"/>
          <p:cNvSpPr txBox="1">
            <a:spLocks noChangeArrowheads="1"/>
          </p:cNvSpPr>
          <p:nvPr/>
        </p:nvSpPr>
        <p:spPr bwMode="auto">
          <a:xfrm>
            <a:off x="720116" y="4680035"/>
            <a:ext cx="2398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Adaptive Trailing Edge Flight  Demonstration (TRL </a:t>
            </a:r>
            <a:r>
              <a:rPr lang="en-US" sz="1200" b="1" dirty="0">
                <a:solidFill>
                  <a:srgbClr val="000000"/>
                </a:solidFill>
              </a:rPr>
              <a:t>7)</a:t>
            </a:r>
          </a:p>
        </p:txBody>
      </p:sp>
      <p:sp>
        <p:nvSpPr>
          <p:cNvPr id="19" name="Line 27"/>
          <p:cNvSpPr>
            <a:spLocks noChangeShapeType="1"/>
          </p:cNvSpPr>
          <p:nvPr/>
        </p:nvSpPr>
        <p:spPr bwMode="auto">
          <a:xfrm flipH="1" flipV="1">
            <a:off x="3118266" y="4747455"/>
            <a:ext cx="1022218" cy="6071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1" name="Text Box 22"/>
          <p:cNvSpPr txBox="1">
            <a:spLocks noChangeArrowheads="1"/>
          </p:cNvSpPr>
          <p:nvPr/>
        </p:nvSpPr>
        <p:spPr bwMode="auto">
          <a:xfrm>
            <a:off x="7003467" y="4593607"/>
            <a:ext cx="1544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Ceramic </a:t>
            </a:r>
            <a:r>
              <a:rPr lang="en-US" sz="1200" b="1" dirty="0">
                <a:solidFill>
                  <a:srgbClr val="000000"/>
                </a:solidFill>
              </a:rPr>
              <a:t>Matrix Composite Nozzle </a:t>
            </a:r>
            <a:r>
              <a:rPr lang="en-US" sz="1200" b="1" dirty="0" smtClean="0">
                <a:solidFill>
                  <a:srgbClr val="000000"/>
                </a:solidFill>
              </a:rPr>
              <a:t>Flight Test (TRL 7)</a:t>
            </a:r>
            <a:endParaRPr lang="en-US" sz="1200" b="1" dirty="0">
              <a:solidFill>
                <a:srgbClr val="000000"/>
              </a:solidFill>
            </a:endParaRPr>
          </a:p>
        </p:txBody>
      </p:sp>
      <p:sp>
        <p:nvSpPr>
          <p:cNvPr id="22" name="AutoShape 7"/>
          <p:cNvSpPr>
            <a:spLocks noChangeArrowheads="1"/>
          </p:cNvSpPr>
          <p:nvPr/>
        </p:nvSpPr>
        <p:spPr bwMode="auto">
          <a:xfrm flipV="1">
            <a:off x="6620205" y="53512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3" name="Line 26"/>
          <p:cNvSpPr>
            <a:spLocks noChangeShapeType="1"/>
          </p:cNvSpPr>
          <p:nvPr/>
        </p:nvSpPr>
        <p:spPr bwMode="auto">
          <a:xfrm flipV="1">
            <a:off x="6776790" y="4870605"/>
            <a:ext cx="226677" cy="480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 name="Rectangle 1"/>
          <p:cNvSpPr/>
          <p:nvPr/>
        </p:nvSpPr>
        <p:spPr>
          <a:xfrm>
            <a:off x="4925132" y="626121"/>
            <a:ext cx="4218868" cy="1477328"/>
          </a:xfrm>
          <a:prstGeom prst="rect">
            <a:avLst/>
          </a:prstGeom>
        </p:spPr>
        <p:txBody>
          <a:bodyPr wrap="square">
            <a:spAutoFit/>
          </a:bodyPr>
          <a:lstStyle/>
          <a:p>
            <a:r>
              <a:rPr lang="en-US" sz="1800" u="sng" dirty="0" smtClean="0">
                <a:solidFill>
                  <a:srgbClr val="000000"/>
                </a:solidFill>
              </a:rPr>
              <a:t>Alternative Jet Fuels</a:t>
            </a:r>
          </a:p>
          <a:p>
            <a:pPr marL="171450" indent="-171450">
              <a:buFont typeface="Arial" panose="020B0604020202020204" pitchFamily="34" charset="0"/>
              <a:buChar char="•"/>
            </a:pPr>
            <a:r>
              <a:rPr lang="en-US" sz="1800" dirty="0" smtClean="0">
                <a:solidFill>
                  <a:srgbClr val="000000"/>
                </a:solidFill>
              </a:rPr>
              <a:t>Completed study with University of Dayton Research Institute to capture effects of alternative fuels on non-metallic fuel system materials</a:t>
            </a:r>
            <a:endParaRPr lang="en-US" sz="1000" dirty="0"/>
          </a:p>
        </p:txBody>
      </p:sp>
    </p:spTree>
    <p:extLst>
      <p:ext uri="{BB962C8B-B14F-4D97-AF65-F5344CB8AC3E}">
        <p14:creationId xmlns:p14="http://schemas.microsoft.com/office/powerpoint/2010/main" val="4277633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61912" y="-95697"/>
            <a:ext cx="8472488" cy="865032"/>
          </a:xfrm>
          <a:noFill/>
          <a:ln/>
        </p:spPr>
        <p:txBody>
          <a:bodyPr/>
          <a:lstStyle/>
          <a:p>
            <a:r>
              <a:rPr lang="en-US" sz="2800" dirty="0" smtClean="0"/>
              <a:t>GE CLEEN Technologies (1 of 2)</a:t>
            </a:r>
          </a:p>
        </p:txBody>
      </p:sp>
      <p:sp>
        <p:nvSpPr>
          <p:cNvPr id="30" name="TextBox 29"/>
          <p:cNvSpPr txBox="1"/>
          <p:nvPr/>
        </p:nvSpPr>
        <p:spPr>
          <a:xfrm>
            <a:off x="118168" y="692340"/>
            <a:ext cx="7547905" cy="1954381"/>
          </a:xfrm>
          <a:prstGeom prst="rect">
            <a:avLst/>
          </a:prstGeom>
          <a:noFill/>
          <a:ln>
            <a:noFill/>
          </a:ln>
        </p:spPr>
        <p:txBody>
          <a:bodyPr wrap="square" rtlCol="0">
            <a:spAutoFit/>
          </a:bodyPr>
          <a:lstStyle/>
          <a:p>
            <a:pPr>
              <a:spcBef>
                <a:spcPct val="0"/>
              </a:spcBef>
              <a:buFontTx/>
              <a:buNone/>
            </a:pPr>
            <a:r>
              <a:rPr lang="en-US" sz="2000" u="sng" dirty="0" smtClean="0">
                <a:solidFill>
                  <a:srgbClr val="000000"/>
                </a:solidFill>
              </a:rPr>
              <a:t>TAPS II Low </a:t>
            </a:r>
            <a:r>
              <a:rPr lang="en-US" sz="2000" u="sng" dirty="0" err="1" smtClean="0">
                <a:solidFill>
                  <a:srgbClr val="000000"/>
                </a:solidFill>
              </a:rPr>
              <a:t>NOx</a:t>
            </a:r>
            <a:r>
              <a:rPr lang="en-US" sz="2000" u="sng" dirty="0" smtClean="0">
                <a:solidFill>
                  <a:srgbClr val="000000"/>
                </a:solidFill>
              </a:rPr>
              <a:t> Combustor</a:t>
            </a:r>
          </a:p>
          <a:p>
            <a:pPr>
              <a:spcBef>
                <a:spcPct val="0"/>
              </a:spcBef>
              <a:defRPr/>
            </a:pPr>
            <a:r>
              <a:rPr lang="en-US" sz="1800" b="1" i="1" dirty="0" smtClean="0">
                <a:solidFill>
                  <a:srgbClr val="008000"/>
                </a:solidFill>
                <a:sym typeface="Wingdings" pitchFamily="2" charset="2"/>
              </a:rPr>
              <a:t>Demonstrated </a:t>
            </a:r>
            <a:r>
              <a:rPr lang="en-US" sz="1800" b="1" i="1" dirty="0">
                <a:solidFill>
                  <a:srgbClr val="008000"/>
                </a:solidFill>
                <a:sym typeface="Wingdings" pitchFamily="2" charset="2"/>
              </a:rPr>
              <a:t>in rig and core </a:t>
            </a:r>
            <a:r>
              <a:rPr lang="en-US" sz="1800" b="1" i="1" dirty="0" smtClean="0">
                <a:solidFill>
                  <a:srgbClr val="008000"/>
                </a:solidFill>
                <a:sym typeface="Wingdings" pitchFamily="2" charset="2"/>
              </a:rPr>
              <a:t>engine </a:t>
            </a:r>
            <a:r>
              <a:rPr lang="en-US" sz="1800" b="1" i="1" dirty="0">
                <a:solidFill>
                  <a:srgbClr val="008000"/>
                </a:solidFill>
                <a:sym typeface="Wingdings" pitchFamily="2" charset="2"/>
              </a:rPr>
              <a:t>test &gt; 60% </a:t>
            </a:r>
            <a:r>
              <a:rPr lang="en-US" sz="1800" b="1" i="1" dirty="0" err="1">
                <a:solidFill>
                  <a:srgbClr val="008000"/>
                </a:solidFill>
                <a:sym typeface="Wingdings" pitchFamily="2" charset="2"/>
              </a:rPr>
              <a:t>NOx</a:t>
            </a:r>
            <a:r>
              <a:rPr lang="en-US" sz="1800" b="1" i="1" dirty="0">
                <a:solidFill>
                  <a:srgbClr val="008000"/>
                </a:solidFill>
                <a:sym typeface="Wingdings" pitchFamily="2" charset="2"/>
              </a:rPr>
              <a:t> margin to </a:t>
            </a:r>
            <a:r>
              <a:rPr lang="en-US" sz="1800" b="1" i="1" dirty="0" smtClean="0">
                <a:solidFill>
                  <a:srgbClr val="008000"/>
                </a:solidFill>
                <a:sym typeface="Wingdings" pitchFamily="2" charset="2"/>
              </a:rPr>
              <a:t>CAEP/6</a:t>
            </a:r>
            <a:r>
              <a:rPr lang="en-US" sz="1800" b="1" i="1" dirty="0">
                <a:solidFill>
                  <a:srgbClr val="008000"/>
                </a:solidFill>
                <a:sym typeface="Wingdings" pitchFamily="2" charset="2"/>
              </a:rPr>
              <a:t>, exceeding CLEEN </a:t>
            </a:r>
            <a:r>
              <a:rPr lang="en-US" sz="1800" b="1" i="1" dirty="0" smtClean="0">
                <a:solidFill>
                  <a:srgbClr val="008000"/>
                </a:solidFill>
                <a:sym typeface="Wingdings" pitchFamily="2" charset="2"/>
              </a:rPr>
              <a:t>goal. – </a:t>
            </a:r>
            <a:r>
              <a:rPr lang="en-US" sz="1800" b="1" i="1" u="sng" dirty="0" smtClean="0">
                <a:solidFill>
                  <a:srgbClr val="008000"/>
                </a:solidFill>
                <a:sym typeface="Wingdings" pitchFamily="2" charset="2"/>
              </a:rPr>
              <a:t>2016 EIS with ~8000 orders</a:t>
            </a:r>
            <a:endParaRPr lang="en-US" sz="1800" b="1" u="sng" dirty="0">
              <a:solidFill>
                <a:srgbClr val="008000"/>
              </a:solidFill>
            </a:endParaRPr>
          </a:p>
          <a:p>
            <a:pPr>
              <a:spcBef>
                <a:spcPct val="0"/>
              </a:spcBef>
              <a:buFontTx/>
              <a:buNone/>
            </a:pPr>
            <a:endParaRPr lang="en-US" sz="900" u="sng" dirty="0" smtClean="0">
              <a:solidFill>
                <a:srgbClr val="000000"/>
              </a:solidFill>
            </a:endParaRPr>
          </a:p>
          <a:p>
            <a:pPr>
              <a:spcBef>
                <a:spcPct val="0"/>
              </a:spcBef>
              <a:buFontTx/>
              <a:buNone/>
            </a:pPr>
            <a:r>
              <a:rPr lang="en-US" sz="2000" u="sng" dirty="0" smtClean="0">
                <a:solidFill>
                  <a:srgbClr val="000000"/>
                </a:solidFill>
              </a:rPr>
              <a:t>Open Rotor Fan Blade Development</a:t>
            </a:r>
          </a:p>
          <a:p>
            <a:pPr eaLnBrk="1" hangingPunct="1">
              <a:defRPr/>
            </a:pPr>
            <a:r>
              <a:rPr lang="en-US" sz="1800" b="1" i="1" dirty="0" smtClean="0">
                <a:solidFill>
                  <a:srgbClr val="008000"/>
                </a:solidFill>
                <a:sym typeface="Wingdings" pitchFamily="2" charset="2"/>
              </a:rPr>
              <a:t>~26</a:t>
            </a:r>
            <a:r>
              <a:rPr lang="en-US" sz="1800" b="1" i="1" dirty="0">
                <a:solidFill>
                  <a:srgbClr val="008000"/>
                </a:solidFill>
                <a:sym typeface="Wingdings" pitchFamily="2" charset="2"/>
              </a:rPr>
              <a:t>% reduction in fuel burn (re: </a:t>
            </a:r>
            <a:r>
              <a:rPr lang="en-US" sz="1800" b="1" i="1" dirty="0" smtClean="0">
                <a:solidFill>
                  <a:srgbClr val="008000"/>
                </a:solidFill>
                <a:sym typeface="Wingdings" pitchFamily="2" charset="2"/>
              </a:rPr>
              <a:t>737-800</a:t>
            </a:r>
            <a:r>
              <a:rPr lang="en-US" sz="1800" b="1" i="1" dirty="0">
                <a:solidFill>
                  <a:srgbClr val="008000"/>
                </a:solidFill>
                <a:sym typeface="Wingdings" pitchFamily="2" charset="2"/>
              </a:rPr>
              <a:t>) and </a:t>
            </a:r>
            <a:r>
              <a:rPr lang="en-US" sz="1800" b="1" i="1" dirty="0" smtClean="0">
                <a:solidFill>
                  <a:srgbClr val="008000"/>
                </a:solidFill>
                <a:sym typeface="Wingdings" pitchFamily="2" charset="2"/>
              </a:rPr>
              <a:t>~</a:t>
            </a:r>
            <a:r>
              <a:rPr lang="en-US" sz="1800" b="1" i="1" dirty="0">
                <a:solidFill>
                  <a:srgbClr val="008000"/>
                </a:solidFill>
                <a:sym typeface="Wingdings" pitchFamily="2" charset="2"/>
              </a:rPr>
              <a:t>15-17EPNdB </a:t>
            </a:r>
            <a:r>
              <a:rPr lang="en-US" sz="1800" b="1" i="1" dirty="0" smtClean="0">
                <a:solidFill>
                  <a:srgbClr val="008000"/>
                </a:solidFill>
                <a:sym typeface="Wingdings" pitchFamily="2" charset="2"/>
              </a:rPr>
              <a:t>cumulative </a:t>
            </a:r>
            <a:r>
              <a:rPr lang="en-US" sz="1800" b="1" i="1" dirty="0">
                <a:solidFill>
                  <a:srgbClr val="008000"/>
                </a:solidFill>
                <a:sym typeface="Wingdings" pitchFamily="2" charset="2"/>
              </a:rPr>
              <a:t>noise margin to Stg. 4</a:t>
            </a:r>
          </a:p>
        </p:txBody>
      </p:sp>
      <p:pic>
        <p:nvPicPr>
          <p:cNvPr id="1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35165" y="3009013"/>
            <a:ext cx="1473668" cy="196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5639" y="3066917"/>
            <a:ext cx="1804796" cy="190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0" y="6531425"/>
            <a:ext cx="2410435" cy="276999"/>
          </a:xfrm>
          <a:prstGeom prst="rect">
            <a:avLst/>
          </a:prstGeom>
          <a:noFill/>
        </p:spPr>
        <p:txBody>
          <a:bodyPr wrap="square" rtlCol="0">
            <a:spAutoFit/>
          </a:bodyPr>
          <a:lstStyle/>
          <a:p>
            <a:pPr fontAlgn="auto">
              <a:spcBef>
                <a:spcPts val="0"/>
              </a:spcBef>
              <a:spcAft>
                <a:spcPts val="0"/>
              </a:spcAft>
              <a:buFontTx/>
              <a:buNone/>
              <a:defRPr/>
            </a:pPr>
            <a:r>
              <a:rPr lang="en-US" sz="1200" kern="0" dirty="0" smtClean="0">
                <a:solidFill>
                  <a:srgbClr val="FFFFFF"/>
                </a:solidFill>
              </a:rPr>
              <a:t>Images courtesy of GE Aviation</a:t>
            </a:r>
            <a:endParaRPr lang="en-US" sz="1200" kern="0" dirty="0">
              <a:solidFill>
                <a:srgbClr val="FFFF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154603143"/>
              </p:ext>
            </p:extLst>
          </p:nvPr>
        </p:nvGraphicFramePr>
        <p:xfrm>
          <a:off x="342523" y="5607150"/>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0" name="AutoShape 8"/>
          <p:cNvSpPr>
            <a:spLocks noChangeArrowheads="1"/>
          </p:cNvSpPr>
          <p:nvPr/>
        </p:nvSpPr>
        <p:spPr bwMode="auto">
          <a:xfrm flipV="1">
            <a:off x="2746141" y="5354579"/>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1" name="AutoShape 7"/>
          <p:cNvSpPr>
            <a:spLocks noChangeArrowheads="1"/>
          </p:cNvSpPr>
          <p:nvPr/>
        </p:nvSpPr>
        <p:spPr bwMode="auto">
          <a:xfrm flipV="1">
            <a:off x="3199641" y="53512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2" name="Line 26"/>
          <p:cNvSpPr>
            <a:spLocks noChangeShapeType="1"/>
          </p:cNvSpPr>
          <p:nvPr/>
        </p:nvSpPr>
        <p:spPr bwMode="auto">
          <a:xfrm flipH="1" flipV="1">
            <a:off x="2410435" y="4971806"/>
            <a:ext cx="475405" cy="3794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3" name="Text Box 22"/>
          <p:cNvSpPr txBox="1">
            <a:spLocks noChangeArrowheads="1"/>
          </p:cNvSpPr>
          <p:nvPr/>
        </p:nvSpPr>
        <p:spPr bwMode="auto">
          <a:xfrm>
            <a:off x="865935" y="4969270"/>
            <a:ext cx="154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Core Test of TAPS II Combustor (TRL 6)</a:t>
            </a:r>
            <a:endParaRPr lang="en-US" sz="1200" b="1" dirty="0">
              <a:solidFill>
                <a:srgbClr val="000000"/>
              </a:solidFill>
            </a:endParaRPr>
          </a:p>
        </p:txBody>
      </p:sp>
      <p:sp>
        <p:nvSpPr>
          <p:cNvPr id="14" name="Text Box 22"/>
          <p:cNvSpPr txBox="1">
            <a:spLocks noChangeArrowheads="1"/>
          </p:cNvSpPr>
          <p:nvPr/>
        </p:nvSpPr>
        <p:spPr bwMode="auto">
          <a:xfrm>
            <a:off x="3764333" y="4971806"/>
            <a:ext cx="154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Open Rotor Wind Tunnel Tests (TRL 5)</a:t>
            </a:r>
            <a:endParaRPr lang="en-US" sz="1200" b="1" dirty="0">
              <a:solidFill>
                <a:srgbClr val="000000"/>
              </a:solidFill>
            </a:endParaRPr>
          </a:p>
        </p:txBody>
      </p:sp>
      <p:sp>
        <p:nvSpPr>
          <p:cNvPr id="15" name="Line 26"/>
          <p:cNvSpPr>
            <a:spLocks noChangeShapeType="1"/>
          </p:cNvSpPr>
          <p:nvPr/>
        </p:nvSpPr>
        <p:spPr bwMode="auto">
          <a:xfrm flipV="1">
            <a:off x="3339342" y="4971805"/>
            <a:ext cx="495824" cy="3827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 name="Text Box 22"/>
          <p:cNvSpPr txBox="1">
            <a:spLocks noChangeArrowheads="1"/>
          </p:cNvSpPr>
          <p:nvPr/>
        </p:nvSpPr>
        <p:spPr bwMode="auto">
          <a:xfrm>
            <a:off x="7387856" y="4889565"/>
            <a:ext cx="17884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TAPS II </a:t>
            </a:r>
            <a:r>
              <a:rPr lang="en-US" sz="1200" b="1" dirty="0">
                <a:solidFill>
                  <a:srgbClr val="000000"/>
                </a:solidFill>
              </a:rPr>
              <a:t>2016 </a:t>
            </a:r>
            <a:r>
              <a:rPr lang="en-US" sz="1200" b="1" dirty="0" smtClean="0">
                <a:solidFill>
                  <a:srgbClr val="000000"/>
                </a:solidFill>
              </a:rPr>
              <a:t>EIS with ~8000 orders</a:t>
            </a:r>
            <a:endParaRPr lang="en-US" sz="1200" b="1" dirty="0">
              <a:solidFill>
                <a:srgbClr val="000000"/>
              </a:solidFill>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308833" y="3703318"/>
            <a:ext cx="3839057" cy="87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401097" y="2934583"/>
            <a:ext cx="1675794" cy="87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ight Arrow 25"/>
          <p:cNvSpPr/>
          <p:nvPr/>
        </p:nvSpPr>
        <p:spPr bwMode="auto">
          <a:xfrm>
            <a:off x="8234642" y="5285483"/>
            <a:ext cx="680484" cy="263401"/>
          </a:xfrm>
          <a:prstGeom prst="rightArrow">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564984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61912" y="-51396"/>
            <a:ext cx="8472488" cy="838200"/>
          </a:xfrm>
          <a:noFill/>
          <a:ln/>
        </p:spPr>
        <p:txBody>
          <a:bodyPr/>
          <a:lstStyle/>
          <a:p>
            <a:r>
              <a:rPr lang="en-US" sz="2800" dirty="0" smtClean="0"/>
              <a:t>GE CLEEN Technologies (2 of 2)</a:t>
            </a:r>
          </a:p>
        </p:txBody>
      </p:sp>
      <p:sp>
        <p:nvSpPr>
          <p:cNvPr id="30" name="TextBox 29"/>
          <p:cNvSpPr txBox="1"/>
          <p:nvPr/>
        </p:nvSpPr>
        <p:spPr>
          <a:xfrm>
            <a:off x="162694" y="638612"/>
            <a:ext cx="3809732" cy="4216539"/>
          </a:xfrm>
          <a:prstGeom prst="rect">
            <a:avLst/>
          </a:prstGeom>
          <a:noFill/>
          <a:ln>
            <a:noFill/>
          </a:ln>
        </p:spPr>
        <p:txBody>
          <a:bodyPr wrap="square" rtlCol="0">
            <a:spAutoFit/>
          </a:bodyPr>
          <a:lstStyle/>
          <a:p>
            <a:pPr>
              <a:spcBef>
                <a:spcPct val="0"/>
              </a:spcBef>
              <a:buFontTx/>
              <a:buNone/>
            </a:pPr>
            <a:r>
              <a:rPr lang="en-US" sz="2000" u="sng" dirty="0" smtClean="0">
                <a:solidFill>
                  <a:srgbClr val="000000"/>
                </a:solidFill>
              </a:rPr>
              <a:t>FMS/ATM Integration</a:t>
            </a:r>
            <a:endParaRPr lang="en-US" sz="2000" dirty="0" smtClean="0">
              <a:solidFill>
                <a:srgbClr val="000000"/>
              </a:solidFill>
            </a:endParaRPr>
          </a:p>
          <a:p>
            <a:pPr marL="285750" indent="-285750" defTabSz="457200">
              <a:buFont typeface="Arial" panose="020B0604020202020204" pitchFamily="34" charset="0"/>
              <a:buChar char="•"/>
            </a:pPr>
            <a:r>
              <a:rPr lang="en-US" sz="1600" b="1" i="1" dirty="0" smtClean="0">
                <a:solidFill>
                  <a:srgbClr val="008000"/>
                </a:solidFill>
                <a:ea typeface="ＭＳ Ｐゴシック" pitchFamily="34" charset="-128"/>
              </a:rPr>
              <a:t>0.7</a:t>
            </a:r>
            <a:r>
              <a:rPr lang="en-US" sz="1600" b="1" i="1" dirty="0">
                <a:solidFill>
                  <a:srgbClr val="008000"/>
                </a:solidFill>
                <a:ea typeface="ＭＳ Ｐゴシック" pitchFamily="34" charset="-128"/>
              </a:rPr>
              <a:t>% fuel burn reduction from probabilistic spacing advisory tool </a:t>
            </a:r>
          </a:p>
          <a:p>
            <a:pPr marL="285750" indent="-285750" defTabSz="457200">
              <a:buFont typeface="Arial" panose="020B0604020202020204" pitchFamily="34" charset="0"/>
              <a:buChar char="•"/>
            </a:pPr>
            <a:r>
              <a:rPr lang="en-US" sz="1600" b="1" i="1" dirty="0">
                <a:solidFill>
                  <a:srgbClr val="008000"/>
                </a:solidFill>
                <a:ea typeface="ＭＳ Ｐゴシック" pitchFamily="34" charset="-128"/>
              </a:rPr>
              <a:t>1% fuel burn reduction from vertical flight path </a:t>
            </a:r>
            <a:r>
              <a:rPr lang="en-US" sz="1600" b="1" i="1" dirty="0" smtClean="0">
                <a:solidFill>
                  <a:srgbClr val="008000"/>
                </a:solidFill>
                <a:ea typeface="ＭＳ Ｐゴシック" pitchFamily="34" charset="-128"/>
              </a:rPr>
              <a:t>optimization</a:t>
            </a:r>
            <a:endParaRPr lang="en-US" sz="1600" b="1" i="1" dirty="0">
              <a:solidFill>
                <a:srgbClr val="008000"/>
              </a:solidFill>
            </a:endParaRPr>
          </a:p>
          <a:p>
            <a:pPr marL="342900" indent="-342900">
              <a:spcBef>
                <a:spcPct val="0"/>
              </a:spcBef>
              <a:buFont typeface="Arial" pitchFamily="34" charset="0"/>
              <a:buChar char="•"/>
            </a:pPr>
            <a:endParaRPr lang="en-US" sz="2000" dirty="0">
              <a:solidFill>
                <a:srgbClr val="000000"/>
              </a:solidFill>
            </a:endParaRPr>
          </a:p>
          <a:p>
            <a:pPr>
              <a:spcBef>
                <a:spcPct val="0"/>
              </a:spcBef>
              <a:buFontTx/>
              <a:buNone/>
            </a:pPr>
            <a:r>
              <a:rPr lang="en-US" sz="2000" u="sng" dirty="0" smtClean="0">
                <a:solidFill>
                  <a:srgbClr val="000000"/>
                </a:solidFill>
              </a:rPr>
              <a:t>FMS/Engine Control Integration</a:t>
            </a:r>
          </a:p>
          <a:p>
            <a:pPr marL="285750" indent="-285750" defTabSz="457200">
              <a:buFont typeface="Arial" panose="020B0604020202020204" pitchFamily="34" charset="0"/>
              <a:buChar char="•"/>
            </a:pPr>
            <a:r>
              <a:rPr lang="en-US" sz="1600" b="1" i="1" dirty="0" smtClean="0">
                <a:solidFill>
                  <a:srgbClr val="008000"/>
                </a:solidFill>
                <a:ea typeface="ＭＳ Ｐゴシック" pitchFamily="34" charset="-128"/>
              </a:rPr>
              <a:t>1</a:t>
            </a:r>
            <a:r>
              <a:rPr lang="en-US" sz="1600" b="1" i="1" dirty="0">
                <a:solidFill>
                  <a:srgbClr val="008000"/>
                </a:solidFill>
                <a:ea typeface="ＭＳ Ｐゴシック" pitchFamily="34" charset="-128"/>
              </a:rPr>
              <a:t>% fuel burn reduction from Adaptive control</a:t>
            </a:r>
          </a:p>
          <a:p>
            <a:pPr marL="285750" indent="-285750" defTabSz="457200">
              <a:buFont typeface="Arial" panose="020B0604020202020204" pitchFamily="34" charset="0"/>
              <a:buChar char="•"/>
            </a:pPr>
            <a:r>
              <a:rPr lang="en-US" sz="1600" b="1" i="1" dirty="0">
                <a:solidFill>
                  <a:srgbClr val="008000"/>
                </a:solidFill>
                <a:ea typeface="ＭＳ Ｐゴシック" pitchFamily="34" charset="-128"/>
              </a:rPr>
              <a:t>0.5% fuel burn reduction from Integrated Vehicle Health Management</a:t>
            </a:r>
          </a:p>
          <a:p>
            <a:pPr marL="285750" indent="-285750" defTabSz="457200">
              <a:buFont typeface="Arial" panose="020B0604020202020204" pitchFamily="34" charset="0"/>
              <a:buChar char="•"/>
            </a:pPr>
            <a:r>
              <a:rPr lang="en-US" sz="1600" b="1" i="1" dirty="0">
                <a:solidFill>
                  <a:srgbClr val="008000"/>
                </a:solidFill>
                <a:ea typeface="ＭＳ Ｐゴシック" pitchFamily="34" charset="-128"/>
              </a:rPr>
              <a:t>1% fuel burn reduction from Integrated Flight-Propulsion </a:t>
            </a:r>
            <a:r>
              <a:rPr lang="en-US" sz="1600" b="1" i="1" dirty="0" smtClean="0">
                <a:solidFill>
                  <a:srgbClr val="008000"/>
                </a:solidFill>
                <a:ea typeface="ＭＳ Ｐゴシック" pitchFamily="34" charset="-128"/>
              </a:rPr>
              <a:t>Control</a:t>
            </a:r>
            <a:endParaRPr lang="en-US" sz="1600" b="1" i="1" dirty="0">
              <a:solidFill>
                <a:srgbClr val="008000"/>
              </a:solidFill>
              <a:ea typeface="ＭＳ Ｐゴシック" pitchFamily="34" charset="-128"/>
            </a:endParaRPr>
          </a:p>
        </p:txBody>
      </p:sp>
      <p:sp>
        <p:nvSpPr>
          <p:cNvPr id="11" name="TextBox 10"/>
          <p:cNvSpPr txBox="1"/>
          <p:nvPr/>
        </p:nvSpPr>
        <p:spPr>
          <a:xfrm>
            <a:off x="-17683" y="6528971"/>
            <a:ext cx="3990109" cy="276999"/>
          </a:xfrm>
          <a:prstGeom prst="rect">
            <a:avLst/>
          </a:prstGeom>
          <a:noFill/>
        </p:spPr>
        <p:txBody>
          <a:bodyPr wrap="square" rtlCol="0">
            <a:spAutoFit/>
          </a:bodyPr>
          <a:lstStyle/>
          <a:p>
            <a:pPr fontAlgn="auto">
              <a:spcBef>
                <a:spcPts val="0"/>
              </a:spcBef>
              <a:spcAft>
                <a:spcPts val="0"/>
              </a:spcAft>
              <a:buFontTx/>
              <a:buNone/>
              <a:defRPr/>
            </a:pPr>
            <a:r>
              <a:rPr lang="en-US" sz="1200" kern="0" dirty="0" smtClean="0">
                <a:solidFill>
                  <a:srgbClr val="FFFFFF"/>
                </a:solidFill>
              </a:rPr>
              <a:t>Images courtesy of GE Aviation and Aviation Systems</a:t>
            </a:r>
            <a:endParaRPr lang="en-US" sz="1200" kern="0" dirty="0">
              <a:solidFill>
                <a:srgbClr val="FFFFFF"/>
              </a:solidFill>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0661" y="1105346"/>
            <a:ext cx="3634016" cy="280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362650" y="966915"/>
            <a:ext cx="1706864" cy="77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636823660"/>
              </p:ext>
            </p:extLst>
          </p:nvPr>
        </p:nvGraphicFramePr>
        <p:xfrm>
          <a:off x="284017" y="5577978"/>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2" name="AutoShape 8"/>
          <p:cNvSpPr>
            <a:spLocks noChangeArrowheads="1"/>
          </p:cNvSpPr>
          <p:nvPr/>
        </p:nvSpPr>
        <p:spPr bwMode="auto">
          <a:xfrm flipV="1">
            <a:off x="4893159" y="5285483"/>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632596" y="3017986"/>
            <a:ext cx="1436918" cy="77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8"/>
          <p:cNvSpPr>
            <a:spLocks noChangeArrowheads="1"/>
          </p:cNvSpPr>
          <p:nvPr/>
        </p:nvSpPr>
        <p:spPr bwMode="auto">
          <a:xfrm flipV="1">
            <a:off x="6861673" y="52948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8" name="Text Box 22"/>
          <p:cNvSpPr txBox="1">
            <a:spLocks noChangeArrowheads="1"/>
          </p:cNvSpPr>
          <p:nvPr/>
        </p:nvSpPr>
        <p:spPr bwMode="auto">
          <a:xfrm>
            <a:off x="6175958" y="4676260"/>
            <a:ext cx="1544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FMS/Engine Technology Logic Design Complete</a:t>
            </a:r>
            <a:endParaRPr lang="en-US" sz="1200" b="1" dirty="0">
              <a:solidFill>
                <a:srgbClr val="000000"/>
              </a:solidFill>
            </a:endParaRPr>
          </a:p>
        </p:txBody>
      </p:sp>
      <p:sp>
        <p:nvSpPr>
          <p:cNvPr id="19" name="Text Box 22"/>
          <p:cNvSpPr txBox="1">
            <a:spLocks noChangeArrowheads="1"/>
          </p:cNvSpPr>
          <p:nvPr/>
        </p:nvSpPr>
        <p:spPr bwMode="auto">
          <a:xfrm>
            <a:off x="7656348" y="4923483"/>
            <a:ext cx="154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FMS/Engine Effort Complete Q2 2016</a:t>
            </a:r>
            <a:endParaRPr lang="en-US" sz="1200" b="1" dirty="0">
              <a:solidFill>
                <a:srgbClr val="000000"/>
              </a:solidFill>
            </a:endParaRPr>
          </a:p>
        </p:txBody>
      </p:sp>
      <p:sp>
        <p:nvSpPr>
          <p:cNvPr id="20" name="AutoShape 8"/>
          <p:cNvSpPr>
            <a:spLocks noChangeArrowheads="1"/>
          </p:cNvSpPr>
          <p:nvPr/>
        </p:nvSpPr>
        <p:spPr bwMode="auto">
          <a:xfrm flipV="1">
            <a:off x="3728634" y="52948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1" name="Text Box 22"/>
          <p:cNvSpPr txBox="1">
            <a:spLocks noChangeArrowheads="1"/>
          </p:cNvSpPr>
          <p:nvPr/>
        </p:nvSpPr>
        <p:spPr bwMode="auto">
          <a:xfrm>
            <a:off x="2956384" y="4491594"/>
            <a:ext cx="15445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Completed Dynamic Quiet Climb and Wind Input Optimization Tasks</a:t>
            </a:r>
            <a:endParaRPr lang="en-US" sz="1200" b="1" dirty="0">
              <a:solidFill>
                <a:srgbClr val="000000"/>
              </a:solidFill>
            </a:endParaRPr>
          </a:p>
        </p:txBody>
      </p:sp>
      <p:sp>
        <p:nvSpPr>
          <p:cNvPr id="22" name="Text Box 22"/>
          <p:cNvSpPr txBox="1">
            <a:spLocks noChangeArrowheads="1"/>
          </p:cNvSpPr>
          <p:nvPr/>
        </p:nvSpPr>
        <p:spPr bwMode="auto">
          <a:xfrm>
            <a:off x="4354266" y="4648828"/>
            <a:ext cx="16446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Completed Trajectory Synchronization Simulation (TRL 6)</a:t>
            </a:r>
            <a:endParaRPr lang="en-US" sz="1200" b="1" dirty="0">
              <a:solidFill>
                <a:srgbClr val="000000"/>
              </a:solidFill>
            </a:endParaRPr>
          </a:p>
        </p:txBody>
      </p:sp>
      <p:sp>
        <p:nvSpPr>
          <p:cNvPr id="23" name="Right Arrow 22"/>
          <p:cNvSpPr/>
          <p:nvPr/>
        </p:nvSpPr>
        <p:spPr bwMode="auto">
          <a:xfrm>
            <a:off x="8234642" y="5285483"/>
            <a:ext cx="680484" cy="263401"/>
          </a:xfrm>
          <a:prstGeom prst="rightArrow">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 name="Up-Down Arrow 2"/>
          <p:cNvSpPr/>
          <p:nvPr/>
        </p:nvSpPr>
        <p:spPr bwMode="auto">
          <a:xfrm>
            <a:off x="8080074" y="1945758"/>
            <a:ext cx="494810" cy="914400"/>
          </a:xfrm>
          <a:prstGeom prst="upDownArrow">
            <a:avLst/>
          </a:prstGeom>
          <a:solidFill>
            <a:schemeClr val="accent2"/>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44211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207" y="3727195"/>
            <a:ext cx="1160723" cy="141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31844" y="451908"/>
            <a:ext cx="4205557" cy="241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8514" name="Rectangle 2"/>
          <p:cNvSpPr>
            <a:spLocks noGrp="1" noChangeArrowheads="1"/>
          </p:cNvSpPr>
          <p:nvPr>
            <p:ph type="title" idx="4294967295"/>
          </p:nvPr>
        </p:nvSpPr>
        <p:spPr>
          <a:xfrm>
            <a:off x="31899" y="99253"/>
            <a:ext cx="8472487" cy="758114"/>
          </a:xfrm>
        </p:spPr>
        <p:txBody>
          <a:bodyPr/>
          <a:lstStyle/>
          <a:p>
            <a:r>
              <a:rPr lang="en-US" dirty="0" smtClean="0"/>
              <a:t>Honeywell CLEEN Technologies</a:t>
            </a:r>
            <a:r>
              <a:rPr lang="en-US" sz="2000" dirty="0" smtClean="0"/>
              <a:t/>
            </a:r>
            <a:br>
              <a:rPr lang="en-US" sz="2000" dirty="0" smtClean="0"/>
            </a:br>
            <a:endParaRPr lang="en-US" sz="2000" dirty="0" smtClean="0"/>
          </a:p>
        </p:txBody>
      </p:sp>
      <p:sp>
        <p:nvSpPr>
          <p:cNvPr id="448531" name="TextBox 9"/>
          <p:cNvSpPr txBox="1">
            <a:spLocks noChangeArrowheads="1"/>
          </p:cNvSpPr>
          <p:nvPr/>
        </p:nvSpPr>
        <p:spPr bwMode="auto">
          <a:xfrm>
            <a:off x="3987209" y="2711609"/>
            <a:ext cx="2049463" cy="1015663"/>
          </a:xfrm>
          <a:prstGeom prst="rect">
            <a:avLst/>
          </a:prstGeom>
          <a:noFill/>
          <a:ln>
            <a:noFill/>
          </a:ln>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eaLnBrk="0" hangingPunct="0"/>
            <a:r>
              <a:rPr lang="en-US" sz="2000" b="1" dirty="0" smtClean="0">
                <a:solidFill>
                  <a:srgbClr val="000000"/>
                </a:solidFill>
                <a:cs typeface="Arial" charset="0"/>
              </a:rPr>
              <a:t>High Temperature Impeller</a:t>
            </a:r>
            <a:endParaRPr lang="en-US" sz="2000" b="1" dirty="0">
              <a:solidFill>
                <a:srgbClr val="000000"/>
              </a:solidFill>
              <a:cs typeface="Arial" charset="0"/>
            </a:endParaRPr>
          </a:p>
        </p:txBody>
      </p:sp>
      <p:sp>
        <p:nvSpPr>
          <p:cNvPr id="448532" name="Line 18"/>
          <p:cNvSpPr>
            <a:spLocks noChangeShapeType="1"/>
          </p:cNvSpPr>
          <p:nvPr/>
        </p:nvSpPr>
        <p:spPr bwMode="auto">
          <a:xfrm flipV="1">
            <a:off x="5391396" y="1527388"/>
            <a:ext cx="1443225" cy="1338110"/>
          </a:xfrm>
          <a:prstGeom prst="line">
            <a:avLst/>
          </a:prstGeom>
          <a:noFill/>
          <a:ln w="76200" algn="ctr">
            <a:solidFill>
              <a:srgbClr val="FF0000"/>
            </a:solidFill>
            <a:round/>
            <a:headEnd/>
            <a:tailEnd type="stealth" w="med" len="lg"/>
          </a:ln>
          <a:extLst>
            <a:ext uri="{909E8E84-426E-40DD-AFC4-6F175D3DCCD1}">
              <a14:hiddenFill xmlns:a14="http://schemas.microsoft.com/office/drawing/2010/main">
                <a:noFill/>
              </a14:hiddenFill>
            </a:ext>
          </a:extLst>
        </p:spPr>
        <p:txBody>
          <a:bodyPr wrap="none" lIns="90488" tIns="44450" rIns="90488" bIns="44450"/>
          <a:lstStyle/>
          <a:p>
            <a:endParaRPr lang="en-US">
              <a:solidFill>
                <a:srgbClr val="000000"/>
              </a:solidFill>
            </a:endParaRPr>
          </a:p>
        </p:txBody>
      </p:sp>
      <p:sp>
        <p:nvSpPr>
          <p:cNvPr id="448533" name="Line 18"/>
          <p:cNvSpPr>
            <a:spLocks noChangeShapeType="1"/>
          </p:cNvSpPr>
          <p:nvPr/>
        </p:nvSpPr>
        <p:spPr bwMode="auto">
          <a:xfrm flipH="1" flipV="1">
            <a:off x="7448958" y="1546617"/>
            <a:ext cx="490799" cy="1318880"/>
          </a:xfrm>
          <a:prstGeom prst="line">
            <a:avLst/>
          </a:prstGeom>
          <a:noFill/>
          <a:ln w="76200" algn="ctr">
            <a:solidFill>
              <a:srgbClr val="FF0000"/>
            </a:solidFill>
            <a:round/>
            <a:headEnd/>
            <a:tailEnd type="stealth" w="med" len="lg"/>
          </a:ln>
          <a:extLst>
            <a:ext uri="{909E8E84-426E-40DD-AFC4-6F175D3DCCD1}">
              <a14:hiddenFill xmlns:a14="http://schemas.microsoft.com/office/drawing/2010/main">
                <a:noFill/>
              </a14:hiddenFill>
            </a:ext>
          </a:extLst>
        </p:spPr>
        <p:txBody>
          <a:bodyPr wrap="none" lIns="90488" tIns="44450" rIns="90488" bIns="44450"/>
          <a:lstStyle/>
          <a:p>
            <a:endParaRPr lang="en-US">
              <a:solidFill>
                <a:srgbClr val="000000"/>
              </a:solidFill>
            </a:endParaRPr>
          </a:p>
        </p:txBody>
      </p:sp>
      <p:sp>
        <p:nvSpPr>
          <p:cNvPr id="448529" name="TextBox 8"/>
          <p:cNvSpPr txBox="1">
            <a:spLocks noChangeArrowheads="1"/>
          </p:cNvSpPr>
          <p:nvPr/>
        </p:nvSpPr>
        <p:spPr bwMode="auto">
          <a:xfrm>
            <a:off x="5864715" y="2865498"/>
            <a:ext cx="3516784" cy="707886"/>
          </a:xfrm>
          <a:prstGeom prst="rect">
            <a:avLst/>
          </a:prstGeom>
          <a:noFill/>
          <a:ln>
            <a:noFill/>
          </a:ln>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marL="166688" indent="-166688" eaLnBrk="0" hangingPunct="0">
              <a:buFont typeface="Arial" pitchFamily="34" charset="0"/>
              <a:buChar char="•"/>
            </a:pPr>
            <a:r>
              <a:rPr lang="en-US" sz="2000" b="1" dirty="0" smtClean="0">
                <a:solidFill>
                  <a:srgbClr val="000000"/>
                </a:solidFill>
                <a:cs typeface="Arial" charset="0"/>
              </a:rPr>
              <a:t>Low leakage air-air seals</a:t>
            </a:r>
          </a:p>
          <a:p>
            <a:pPr marL="166688" indent="-166688" eaLnBrk="0" hangingPunct="0">
              <a:buFont typeface="Arial" pitchFamily="34" charset="0"/>
              <a:buChar char="•"/>
            </a:pPr>
            <a:r>
              <a:rPr lang="en-US" sz="2000" b="1" dirty="0" smtClean="0">
                <a:solidFill>
                  <a:srgbClr val="000000"/>
                </a:solidFill>
                <a:cs typeface="Arial" charset="0"/>
              </a:rPr>
              <a:t>Advanced materials</a:t>
            </a:r>
            <a:endParaRPr lang="en-US" sz="2000" b="1" dirty="0">
              <a:solidFill>
                <a:srgbClr val="000000"/>
              </a:solidFill>
              <a:cs typeface="Arial" charset="0"/>
            </a:endParaRPr>
          </a:p>
        </p:txBody>
      </p:sp>
      <p:sp>
        <p:nvSpPr>
          <p:cNvPr id="29" name="TextBox 28"/>
          <p:cNvSpPr txBox="1"/>
          <p:nvPr/>
        </p:nvSpPr>
        <p:spPr>
          <a:xfrm>
            <a:off x="151046" y="920515"/>
            <a:ext cx="4104168" cy="3477875"/>
          </a:xfrm>
          <a:prstGeom prst="rect">
            <a:avLst/>
          </a:prstGeom>
          <a:solidFill>
            <a:schemeClr val="bg1"/>
          </a:solidFill>
          <a:ln>
            <a:solidFill>
              <a:schemeClr val="bg1"/>
            </a:solidFill>
          </a:ln>
        </p:spPr>
        <p:txBody>
          <a:bodyPr wrap="square" rtlCol="0">
            <a:spAutoFit/>
          </a:bodyPr>
          <a:lstStyle/>
          <a:p>
            <a:r>
              <a:rPr lang="en-US" sz="2000" u="sng" dirty="0" smtClean="0">
                <a:solidFill>
                  <a:srgbClr val="000000"/>
                </a:solidFill>
              </a:rPr>
              <a:t>Engine Core Fuel Burn Reduction Technologies</a:t>
            </a:r>
            <a:endParaRPr lang="en-US" sz="1800" u="sng" dirty="0" smtClean="0">
              <a:solidFill>
                <a:srgbClr val="000000"/>
              </a:solidFill>
            </a:endParaRPr>
          </a:p>
          <a:p>
            <a:r>
              <a:rPr lang="en-US" sz="2000" b="1" i="1" dirty="0">
                <a:solidFill>
                  <a:srgbClr val="008000"/>
                </a:solidFill>
              </a:rPr>
              <a:t>5% fuel burn reduction as part of a 15.7% fuel burn reduction engine package</a:t>
            </a:r>
            <a:r>
              <a:rPr lang="en-US" sz="2000" b="1" i="1" dirty="0" smtClean="0">
                <a:solidFill>
                  <a:srgbClr val="008000"/>
                </a:solidFill>
              </a:rPr>
              <a:t>.</a:t>
            </a:r>
            <a:r>
              <a:rPr lang="en-US" sz="2000" dirty="0" smtClean="0">
                <a:solidFill>
                  <a:srgbClr val="000000"/>
                </a:solidFill>
              </a:rPr>
              <a:t/>
            </a:r>
            <a:br>
              <a:rPr lang="en-US" sz="2000" dirty="0" smtClean="0">
                <a:solidFill>
                  <a:srgbClr val="000000"/>
                </a:solidFill>
              </a:rPr>
            </a:br>
            <a:endParaRPr lang="en-US" sz="2000" dirty="0">
              <a:solidFill>
                <a:srgbClr val="000000"/>
              </a:solidFill>
            </a:endParaRPr>
          </a:p>
          <a:p>
            <a:r>
              <a:rPr lang="en-US" sz="2000" u="sng" dirty="0" smtClean="0">
                <a:solidFill>
                  <a:srgbClr val="000000"/>
                </a:solidFill>
              </a:rPr>
              <a:t>Alternative Jet Fuels</a:t>
            </a:r>
          </a:p>
          <a:p>
            <a:pPr marL="342900" indent="-342900">
              <a:buFont typeface="Arial" pitchFamily="34" charset="0"/>
              <a:buChar char="•"/>
            </a:pPr>
            <a:r>
              <a:rPr lang="en-US" sz="2000" dirty="0" smtClean="0">
                <a:solidFill>
                  <a:srgbClr val="000000"/>
                </a:solidFill>
              </a:rPr>
              <a:t>Completed study on impact of aromatics on materials</a:t>
            </a:r>
          </a:p>
          <a:p>
            <a:pPr marL="342900" indent="-342900">
              <a:buFont typeface="Arial" pitchFamily="34" charset="0"/>
              <a:buChar char="•"/>
            </a:pPr>
            <a:r>
              <a:rPr lang="en-US" sz="2000" dirty="0" smtClean="0">
                <a:solidFill>
                  <a:srgbClr val="000000"/>
                </a:solidFill>
              </a:rPr>
              <a:t>Completed biofuel life </a:t>
            </a:r>
            <a:r>
              <a:rPr lang="en-US" sz="2000" dirty="0">
                <a:solidFill>
                  <a:srgbClr val="000000"/>
                </a:solidFill>
              </a:rPr>
              <a:t>c</a:t>
            </a:r>
            <a:r>
              <a:rPr lang="en-US" sz="2000" dirty="0" smtClean="0">
                <a:solidFill>
                  <a:srgbClr val="000000"/>
                </a:solidFill>
              </a:rPr>
              <a:t>ycle </a:t>
            </a:r>
            <a:r>
              <a:rPr lang="en-US" sz="2000" dirty="0">
                <a:solidFill>
                  <a:srgbClr val="000000"/>
                </a:solidFill>
              </a:rPr>
              <a:t>a</a:t>
            </a:r>
            <a:r>
              <a:rPr lang="en-US" sz="2000" dirty="0" smtClean="0">
                <a:solidFill>
                  <a:srgbClr val="000000"/>
                </a:solidFill>
              </a:rPr>
              <a:t>nalyses with MIT </a:t>
            </a:r>
          </a:p>
        </p:txBody>
      </p:sp>
      <p:sp>
        <p:nvSpPr>
          <p:cNvPr id="21" name="TextBox 20"/>
          <p:cNvSpPr txBox="1"/>
          <p:nvPr/>
        </p:nvSpPr>
        <p:spPr>
          <a:xfrm>
            <a:off x="0" y="6531425"/>
            <a:ext cx="2410435" cy="276999"/>
          </a:xfrm>
          <a:prstGeom prst="rect">
            <a:avLst/>
          </a:prstGeom>
          <a:noFill/>
        </p:spPr>
        <p:txBody>
          <a:bodyPr wrap="square" rtlCol="0">
            <a:spAutoFit/>
          </a:bodyPr>
          <a:lstStyle/>
          <a:p>
            <a:pPr fontAlgn="auto">
              <a:spcBef>
                <a:spcPts val="0"/>
              </a:spcBef>
              <a:spcAft>
                <a:spcPts val="0"/>
              </a:spcAft>
              <a:defRPr/>
            </a:pPr>
            <a:r>
              <a:rPr lang="en-US" sz="1200" kern="0" dirty="0" smtClean="0">
                <a:solidFill>
                  <a:srgbClr val="FFFFFF"/>
                </a:solidFill>
              </a:rPr>
              <a:t>Images courtesy of Honeywell</a:t>
            </a:r>
            <a:endParaRPr lang="en-US" sz="1200" kern="0" dirty="0">
              <a:solidFill>
                <a:srgbClr val="FFFFFF"/>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918132052"/>
              </p:ext>
            </p:extLst>
          </p:nvPr>
        </p:nvGraphicFramePr>
        <p:xfrm>
          <a:off x="284017" y="5577978"/>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2" name="AutoShape 8"/>
          <p:cNvSpPr>
            <a:spLocks noChangeArrowheads="1"/>
          </p:cNvSpPr>
          <p:nvPr/>
        </p:nvSpPr>
        <p:spPr bwMode="auto">
          <a:xfrm flipV="1">
            <a:off x="7800057" y="52948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3" name="Text Box 22"/>
          <p:cNvSpPr txBox="1">
            <a:spLocks noChangeArrowheads="1"/>
          </p:cNvSpPr>
          <p:nvPr/>
        </p:nvSpPr>
        <p:spPr bwMode="auto">
          <a:xfrm>
            <a:off x="6342057" y="4772992"/>
            <a:ext cx="1544500"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Core Engine Testing of High T3 Impeller</a:t>
            </a:r>
            <a:endParaRPr lang="en-US" sz="1200" b="1" dirty="0">
              <a:solidFill>
                <a:srgbClr val="000000"/>
              </a:solidFill>
            </a:endParaRPr>
          </a:p>
        </p:txBody>
      </p:sp>
      <p:sp>
        <p:nvSpPr>
          <p:cNvPr id="15" name="Text Box 22"/>
          <p:cNvSpPr txBox="1">
            <a:spLocks noChangeArrowheads="1"/>
          </p:cNvSpPr>
          <p:nvPr/>
        </p:nvSpPr>
        <p:spPr bwMode="auto">
          <a:xfrm>
            <a:off x="7582158" y="4163146"/>
            <a:ext cx="1544500" cy="553998"/>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Final CLEEN Engine Test (TRL 6) for All Technologies</a:t>
            </a:r>
            <a:endParaRPr lang="en-US" sz="1200" b="1" dirty="0">
              <a:solidFill>
                <a:srgbClr val="000000"/>
              </a:solidFill>
            </a:endParaRPr>
          </a:p>
        </p:txBody>
      </p:sp>
      <p:sp>
        <p:nvSpPr>
          <p:cNvPr id="16" name="AutoShape 8"/>
          <p:cNvSpPr>
            <a:spLocks noChangeArrowheads="1"/>
          </p:cNvSpPr>
          <p:nvPr/>
        </p:nvSpPr>
        <p:spPr bwMode="auto">
          <a:xfrm flipV="1">
            <a:off x="8251835" y="5297708"/>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7" name="Line 26"/>
          <p:cNvSpPr>
            <a:spLocks noChangeShapeType="1"/>
          </p:cNvSpPr>
          <p:nvPr/>
        </p:nvSpPr>
        <p:spPr bwMode="auto">
          <a:xfrm flipV="1">
            <a:off x="8358490" y="4717144"/>
            <a:ext cx="172745" cy="5805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8" name="Line 26"/>
          <p:cNvSpPr>
            <a:spLocks noChangeShapeType="1"/>
          </p:cNvSpPr>
          <p:nvPr/>
        </p:nvSpPr>
        <p:spPr bwMode="auto">
          <a:xfrm flipH="1" flipV="1">
            <a:off x="7812359" y="5085184"/>
            <a:ext cx="127397" cy="22713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9" name="AutoShape 8"/>
          <p:cNvSpPr>
            <a:spLocks noChangeArrowheads="1"/>
          </p:cNvSpPr>
          <p:nvPr/>
        </p:nvSpPr>
        <p:spPr bwMode="auto">
          <a:xfrm flipV="1">
            <a:off x="3284764" y="53202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2" name="AutoShape 8"/>
          <p:cNvSpPr>
            <a:spLocks noChangeArrowheads="1"/>
          </p:cNvSpPr>
          <p:nvPr/>
        </p:nvSpPr>
        <p:spPr bwMode="auto">
          <a:xfrm flipV="1">
            <a:off x="6721898" y="5320745"/>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3" name="Text Box 22"/>
          <p:cNvSpPr txBox="1">
            <a:spLocks noChangeArrowheads="1"/>
          </p:cNvSpPr>
          <p:nvPr/>
        </p:nvSpPr>
        <p:spPr bwMode="auto">
          <a:xfrm>
            <a:off x="4236509" y="4488654"/>
            <a:ext cx="1876499" cy="553998"/>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Early Engine Test Opportunities (Some Technologies to TRL 6)</a:t>
            </a:r>
            <a:endParaRPr lang="en-US" sz="1200" b="1" dirty="0">
              <a:solidFill>
                <a:srgbClr val="000000"/>
              </a:solidFill>
            </a:endParaRPr>
          </a:p>
        </p:txBody>
      </p:sp>
      <p:sp>
        <p:nvSpPr>
          <p:cNvPr id="24" name="Line 26"/>
          <p:cNvSpPr>
            <a:spLocks noChangeShapeType="1"/>
          </p:cNvSpPr>
          <p:nvPr/>
        </p:nvSpPr>
        <p:spPr bwMode="auto">
          <a:xfrm flipH="1" flipV="1">
            <a:off x="6036672" y="5042652"/>
            <a:ext cx="818523" cy="269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5" name="Line 26"/>
          <p:cNvSpPr>
            <a:spLocks noChangeShapeType="1"/>
          </p:cNvSpPr>
          <p:nvPr/>
        </p:nvSpPr>
        <p:spPr bwMode="auto">
          <a:xfrm flipV="1">
            <a:off x="3424463" y="5007426"/>
            <a:ext cx="830750" cy="293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4204115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722" name="Picture 5" descr="blue sky GTF cop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890977" y="803099"/>
            <a:ext cx="2586979"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26" name="Rectangle 30"/>
          <p:cNvSpPr>
            <a:spLocks noGrp="1" noChangeArrowheads="1"/>
          </p:cNvSpPr>
          <p:nvPr>
            <p:ph type="title"/>
          </p:nvPr>
        </p:nvSpPr>
        <p:spPr>
          <a:xfrm>
            <a:off x="45893" y="-202027"/>
            <a:ext cx="9204434" cy="1066800"/>
          </a:xfrm>
          <a:noFill/>
          <a:ln/>
        </p:spPr>
        <p:txBody>
          <a:bodyPr/>
          <a:lstStyle/>
          <a:p>
            <a:r>
              <a:rPr lang="en-US" dirty="0" smtClean="0"/>
              <a:t>Pratt &amp; Whitney CLEEN Technologies</a:t>
            </a:r>
            <a:endParaRPr lang="en-US" sz="2400" dirty="0" smtClean="0"/>
          </a:p>
        </p:txBody>
      </p:sp>
      <p:sp>
        <p:nvSpPr>
          <p:cNvPr id="3" name="TextBox 2"/>
          <p:cNvSpPr txBox="1"/>
          <p:nvPr/>
        </p:nvSpPr>
        <p:spPr>
          <a:xfrm>
            <a:off x="4659911" y="2739849"/>
            <a:ext cx="2201687" cy="369332"/>
          </a:xfrm>
          <a:prstGeom prst="rect">
            <a:avLst/>
          </a:prstGeom>
          <a:noFill/>
        </p:spPr>
        <p:txBody>
          <a:bodyPr wrap="square" rtlCol="0">
            <a:spAutoFit/>
          </a:bodyPr>
          <a:lstStyle/>
          <a:p>
            <a:pPr algn="ctr"/>
            <a:r>
              <a:rPr lang="en-US" sz="1800" b="1" dirty="0" smtClean="0">
                <a:solidFill>
                  <a:srgbClr val="000000"/>
                </a:solidFill>
              </a:rPr>
              <a:t>Ground Test</a:t>
            </a:r>
            <a:endParaRPr lang="en-US" sz="1800" b="1" dirty="0">
              <a:solidFill>
                <a:srgbClr val="000000"/>
              </a:solidFill>
            </a:endParaRPr>
          </a:p>
        </p:txBody>
      </p:sp>
      <p:sp>
        <p:nvSpPr>
          <p:cNvPr id="23" name="TextBox 22"/>
          <p:cNvSpPr txBox="1"/>
          <p:nvPr/>
        </p:nvSpPr>
        <p:spPr>
          <a:xfrm>
            <a:off x="6579724" y="3823019"/>
            <a:ext cx="2720065" cy="369332"/>
          </a:xfrm>
          <a:prstGeom prst="rect">
            <a:avLst/>
          </a:prstGeom>
          <a:noFill/>
        </p:spPr>
        <p:txBody>
          <a:bodyPr wrap="square" rtlCol="0">
            <a:spAutoFit/>
          </a:bodyPr>
          <a:lstStyle/>
          <a:p>
            <a:pPr algn="ctr"/>
            <a:r>
              <a:rPr lang="en-US" sz="1800" b="1" dirty="0" smtClean="0">
                <a:solidFill>
                  <a:srgbClr val="000000"/>
                </a:solidFill>
              </a:rPr>
              <a:t>Wind Tunnel Tests</a:t>
            </a:r>
            <a:endParaRPr lang="en-US" sz="1800" b="1" dirty="0">
              <a:solidFill>
                <a:srgbClr val="000000"/>
              </a:solidFill>
            </a:endParaRPr>
          </a:p>
        </p:txBody>
      </p:sp>
      <p:sp>
        <p:nvSpPr>
          <p:cNvPr id="32" name="TextBox 31"/>
          <p:cNvSpPr txBox="1"/>
          <p:nvPr/>
        </p:nvSpPr>
        <p:spPr>
          <a:xfrm>
            <a:off x="85243" y="652921"/>
            <a:ext cx="4805734" cy="353943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u="sng" dirty="0" smtClean="0">
                <a:solidFill>
                  <a:srgbClr val="000000"/>
                </a:solidFill>
              </a:rPr>
              <a:t>Ultra High Bypass Geared Turbofan with Advanced Fan System</a:t>
            </a:r>
          </a:p>
          <a:p>
            <a:r>
              <a:rPr lang="en-US" sz="2000" b="1" i="1" dirty="0">
                <a:solidFill>
                  <a:srgbClr val="008000"/>
                </a:solidFill>
                <a:latin typeface="Arial" charset="0"/>
              </a:rPr>
              <a:t>Technologies expand design space for engine with ~ 20% fuel burn reduction, 25 </a:t>
            </a:r>
            <a:r>
              <a:rPr lang="en-US" sz="2000" b="1" i="1" dirty="0" err="1">
                <a:solidFill>
                  <a:srgbClr val="008000"/>
                </a:solidFill>
                <a:latin typeface="Arial" charset="0"/>
              </a:rPr>
              <a:t>EPNdB</a:t>
            </a:r>
            <a:r>
              <a:rPr lang="en-US" sz="2000" b="1" i="1" dirty="0">
                <a:solidFill>
                  <a:srgbClr val="008000"/>
                </a:solidFill>
                <a:latin typeface="Arial" charset="0"/>
              </a:rPr>
              <a:t> cumulative noise margin to Stage </a:t>
            </a:r>
            <a:r>
              <a:rPr lang="en-US" sz="2000" b="1" i="1" dirty="0" smtClean="0">
                <a:solidFill>
                  <a:srgbClr val="008000"/>
                </a:solidFill>
                <a:latin typeface="Arial" charset="0"/>
              </a:rPr>
              <a:t>4</a:t>
            </a:r>
            <a:r>
              <a:rPr lang="en-US" sz="2000" dirty="0" smtClean="0">
                <a:solidFill>
                  <a:srgbClr val="000000"/>
                </a:solidFill>
              </a:rPr>
              <a:t/>
            </a:r>
            <a:br>
              <a:rPr lang="en-US" sz="2000" dirty="0" smtClean="0">
                <a:solidFill>
                  <a:srgbClr val="000000"/>
                </a:solidFill>
              </a:rPr>
            </a:br>
            <a:endParaRPr lang="en-US" dirty="0">
              <a:solidFill>
                <a:srgbClr val="000000"/>
              </a:solidFill>
            </a:endParaRPr>
          </a:p>
          <a:p>
            <a:r>
              <a:rPr lang="en-US" sz="2000" u="sng" dirty="0" smtClean="0">
                <a:solidFill>
                  <a:srgbClr val="000000"/>
                </a:solidFill>
              </a:rPr>
              <a:t>Alternative Jet Fuels</a:t>
            </a:r>
          </a:p>
          <a:p>
            <a:pPr marL="342900" indent="-342900">
              <a:buFont typeface="Arial" pitchFamily="34" charset="0"/>
              <a:buChar char="•"/>
            </a:pPr>
            <a:r>
              <a:rPr lang="en-US" sz="2000" dirty="0" smtClean="0">
                <a:solidFill>
                  <a:srgbClr val="000000"/>
                </a:solidFill>
              </a:rPr>
              <a:t>Engine and combustor testing of alternative jet fuels from multiple production pathways</a:t>
            </a:r>
          </a:p>
        </p:txBody>
      </p:sp>
      <p:sp>
        <p:nvSpPr>
          <p:cNvPr id="18" name="TextBox 17"/>
          <p:cNvSpPr txBox="1"/>
          <p:nvPr/>
        </p:nvSpPr>
        <p:spPr>
          <a:xfrm>
            <a:off x="-23750" y="6578925"/>
            <a:ext cx="3182586" cy="276999"/>
          </a:xfrm>
          <a:prstGeom prst="rect">
            <a:avLst/>
          </a:prstGeom>
          <a:noFill/>
        </p:spPr>
        <p:txBody>
          <a:bodyPr wrap="square" rtlCol="0">
            <a:spAutoFit/>
          </a:bodyPr>
          <a:lstStyle/>
          <a:p>
            <a:pPr fontAlgn="auto">
              <a:spcBef>
                <a:spcPts val="0"/>
              </a:spcBef>
              <a:spcAft>
                <a:spcPts val="0"/>
              </a:spcAft>
              <a:defRPr/>
            </a:pPr>
            <a:r>
              <a:rPr lang="en-US" sz="1200" kern="0" dirty="0" smtClean="0">
                <a:solidFill>
                  <a:srgbClr val="FFFFFF"/>
                </a:solidFill>
              </a:rPr>
              <a:t>Images courtesy of  Pratt &amp; Whitney</a:t>
            </a:r>
            <a:endParaRPr lang="en-US" sz="1200" kern="0" dirty="0">
              <a:solidFill>
                <a:srgbClr val="FFFFFF"/>
              </a:solidFill>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18358" y="1867167"/>
            <a:ext cx="2368482"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Table 12"/>
          <p:cNvGraphicFramePr>
            <a:graphicFrameLocks noGrp="1"/>
          </p:cNvGraphicFramePr>
          <p:nvPr>
            <p:extLst>
              <p:ext uri="{D42A27DB-BD31-4B8C-83A1-F6EECF244321}">
                <p14:modId xmlns:p14="http://schemas.microsoft.com/office/powerpoint/2010/main" val="3927591958"/>
              </p:ext>
            </p:extLst>
          </p:nvPr>
        </p:nvGraphicFramePr>
        <p:xfrm>
          <a:off x="284017" y="5577978"/>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4" name="AutoShape 8"/>
          <p:cNvSpPr>
            <a:spLocks noChangeArrowheads="1"/>
          </p:cNvSpPr>
          <p:nvPr/>
        </p:nvSpPr>
        <p:spPr bwMode="auto">
          <a:xfrm flipV="1">
            <a:off x="7800057" y="52948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5" name="Text Box 22"/>
          <p:cNvSpPr txBox="1">
            <a:spLocks noChangeArrowheads="1"/>
          </p:cNvSpPr>
          <p:nvPr/>
        </p:nvSpPr>
        <p:spPr bwMode="auto">
          <a:xfrm>
            <a:off x="5613072" y="4192351"/>
            <a:ext cx="1544500" cy="738664"/>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Ultra High Bypass Rig Test with Advanced Fan Exit Guide Vanes</a:t>
            </a:r>
            <a:endParaRPr lang="en-US" sz="1200" b="1" dirty="0">
              <a:solidFill>
                <a:srgbClr val="000000"/>
              </a:solidFill>
            </a:endParaRPr>
          </a:p>
        </p:txBody>
      </p:sp>
      <p:sp>
        <p:nvSpPr>
          <p:cNvPr id="16" name="Text Box 22"/>
          <p:cNvSpPr txBox="1">
            <a:spLocks noChangeArrowheads="1"/>
          </p:cNvSpPr>
          <p:nvPr/>
        </p:nvSpPr>
        <p:spPr bwMode="auto">
          <a:xfrm>
            <a:off x="7307207" y="4227257"/>
            <a:ext cx="1544500"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Integrated Ultra High Bypass Rig Demo</a:t>
            </a:r>
            <a:endParaRPr lang="en-US" sz="1200" b="1" dirty="0">
              <a:solidFill>
                <a:srgbClr val="000000"/>
              </a:solidFill>
            </a:endParaRPr>
          </a:p>
        </p:txBody>
      </p:sp>
      <p:sp>
        <p:nvSpPr>
          <p:cNvPr id="20" name="AutoShape 8"/>
          <p:cNvSpPr>
            <a:spLocks noChangeArrowheads="1"/>
          </p:cNvSpPr>
          <p:nvPr/>
        </p:nvSpPr>
        <p:spPr bwMode="auto">
          <a:xfrm flipV="1">
            <a:off x="5473372" y="5286355"/>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1" name="AutoShape 8"/>
          <p:cNvSpPr>
            <a:spLocks noChangeArrowheads="1"/>
          </p:cNvSpPr>
          <p:nvPr/>
        </p:nvSpPr>
        <p:spPr bwMode="auto">
          <a:xfrm flipV="1">
            <a:off x="6721898" y="5320745"/>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2" name="Text Box 22"/>
          <p:cNvSpPr txBox="1">
            <a:spLocks noChangeArrowheads="1"/>
          </p:cNvSpPr>
          <p:nvPr/>
        </p:nvSpPr>
        <p:spPr bwMode="auto">
          <a:xfrm>
            <a:off x="3982417" y="4532478"/>
            <a:ext cx="1376563"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CLEEN Engine Design Complete</a:t>
            </a:r>
            <a:endParaRPr lang="en-US" sz="1200" b="1" dirty="0">
              <a:solidFill>
                <a:srgbClr val="000000"/>
              </a:solidFill>
            </a:endParaRPr>
          </a:p>
        </p:txBody>
      </p:sp>
      <p:sp>
        <p:nvSpPr>
          <p:cNvPr id="26" name="Text Box 22"/>
          <p:cNvSpPr txBox="1">
            <a:spLocks noChangeArrowheads="1"/>
          </p:cNvSpPr>
          <p:nvPr/>
        </p:nvSpPr>
        <p:spPr bwMode="auto">
          <a:xfrm>
            <a:off x="7802599" y="4901810"/>
            <a:ext cx="1360032"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CLEEN Engine Test Q2/3 2016</a:t>
            </a:r>
            <a:endParaRPr lang="en-US" sz="1200" b="1" dirty="0">
              <a:solidFill>
                <a:srgbClr val="000000"/>
              </a:solidFill>
            </a:endParaRPr>
          </a:p>
        </p:txBody>
      </p:sp>
      <p:sp>
        <p:nvSpPr>
          <p:cNvPr id="29" name="Line 26"/>
          <p:cNvSpPr>
            <a:spLocks noChangeShapeType="1"/>
          </p:cNvSpPr>
          <p:nvPr/>
        </p:nvSpPr>
        <p:spPr bwMode="auto">
          <a:xfrm flipH="1" flipV="1">
            <a:off x="7655442" y="4596589"/>
            <a:ext cx="284314" cy="715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30" name="Line 26"/>
          <p:cNvSpPr>
            <a:spLocks noChangeShapeType="1"/>
          </p:cNvSpPr>
          <p:nvPr/>
        </p:nvSpPr>
        <p:spPr bwMode="auto">
          <a:xfrm flipH="1" flipV="1">
            <a:off x="6475227" y="4954451"/>
            <a:ext cx="379966" cy="357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31" name="Line 26"/>
          <p:cNvSpPr>
            <a:spLocks noChangeShapeType="1"/>
          </p:cNvSpPr>
          <p:nvPr/>
        </p:nvSpPr>
        <p:spPr bwMode="auto">
          <a:xfrm flipH="1" flipV="1">
            <a:off x="5103627" y="4931015"/>
            <a:ext cx="450944" cy="3696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33" name="Right Arrow 32"/>
          <p:cNvSpPr/>
          <p:nvPr/>
        </p:nvSpPr>
        <p:spPr bwMode="auto">
          <a:xfrm>
            <a:off x="8234642" y="5285483"/>
            <a:ext cx="680484" cy="263401"/>
          </a:xfrm>
          <a:prstGeom prst="rightArrow">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224341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52718" y="45394"/>
            <a:ext cx="8472488" cy="609600"/>
          </a:xfrm>
        </p:spPr>
        <p:txBody>
          <a:bodyPr/>
          <a:lstStyle/>
          <a:p>
            <a:r>
              <a:rPr lang="en-US" sz="2800" dirty="0" smtClean="0"/>
              <a:t>Rolls-Royce CLEEN Technologies</a:t>
            </a:r>
          </a:p>
        </p:txBody>
      </p:sp>
      <p:pic>
        <p:nvPicPr>
          <p:cNvPr id="11" name="Picture 4" descr="Trent100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21839" y="623095"/>
            <a:ext cx="3222161" cy="2574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31350" y="623095"/>
            <a:ext cx="5563393" cy="4062651"/>
          </a:xfrm>
          <a:prstGeom prst="rect">
            <a:avLst/>
          </a:prstGeom>
          <a:solidFill>
            <a:schemeClr val="bg1"/>
          </a:solidFill>
          <a:ln>
            <a:solidFill>
              <a:schemeClr val="bg1"/>
            </a:solidFill>
          </a:ln>
        </p:spPr>
        <p:txBody>
          <a:bodyPr wrap="square" rtlCol="0">
            <a:spAutoFit/>
          </a:bodyPr>
          <a:lstStyle/>
          <a:p>
            <a:r>
              <a:rPr lang="en-US" sz="2000" u="sng" dirty="0" smtClean="0"/>
              <a:t>Dual Wall Turbine Airfoils + CMC Blade Tracks</a:t>
            </a:r>
          </a:p>
          <a:p>
            <a:r>
              <a:rPr lang="en-US" sz="2000" dirty="0" smtClean="0">
                <a:solidFill>
                  <a:srgbClr val="000000"/>
                </a:solidFill>
                <a:ea typeface="ＭＳ Ｐゴシック" pitchFamily="34" charset="-128"/>
              </a:rPr>
              <a:t>CMC blade </a:t>
            </a:r>
            <a:r>
              <a:rPr lang="en-US" sz="2000" dirty="0">
                <a:solidFill>
                  <a:srgbClr val="000000"/>
                </a:solidFill>
                <a:ea typeface="ＭＳ Ｐゴシック" pitchFamily="34" charset="-128"/>
              </a:rPr>
              <a:t>tracks offer &gt; 50% reduction in cooling and component weight.  </a:t>
            </a:r>
            <a:endParaRPr lang="en-US" sz="2000" dirty="0" smtClean="0">
              <a:solidFill>
                <a:srgbClr val="000000"/>
              </a:solidFill>
              <a:ea typeface="ＭＳ Ｐゴシック" pitchFamily="34" charset="-128"/>
            </a:endParaRPr>
          </a:p>
          <a:p>
            <a:endParaRPr lang="en-US" sz="2000" dirty="0" smtClean="0">
              <a:solidFill>
                <a:srgbClr val="000000"/>
              </a:solidFill>
              <a:ea typeface="ＭＳ Ｐゴシック" pitchFamily="34" charset="-128"/>
            </a:endParaRPr>
          </a:p>
          <a:p>
            <a:r>
              <a:rPr lang="en-US" sz="2000" dirty="0">
                <a:solidFill>
                  <a:srgbClr val="000000"/>
                </a:solidFill>
                <a:ea typeface="ＭＳ Ｐゴシック" pitchFamily="34" charset="-128"/>
              </a:rPr>
              <a:t>Dual Wall turbine airfoils provide &gt; 20% reduction in cooling and increased operating temperature capability.</a:t>
            </a:r>
          </a:p>
          <a:p>
            <a:endParaRPr lang="en-US" sz="2000" dirty="0" smtClean="0"/>
          </a:p>
          <a:p>
            <a:r>
              <a:rPr lang="en-US" sz="2000" b="1" i="1" dirty="0">
                <a:solidFill>
                  <a:srgbClr val="008000"/>
                </a:solidFill>
                <a:ea typeface="ＭＳ Ｐゴシック" pitchFamily="34" charset="-128"/>
              </a:rPr>
              <a:t>CLEEN technologies provide ~1% fuel burn </a:t>
            </a:r>
            <a:r>
              <a:rPr lang="en-US" sz="2000" b="1" i="1" dirty="0" smtClean="0">
                <a:solidFill>
                  <a:srgbClr val="008000"/>
                </a:solidFill>
                <a:ea typeface="ＭＳ Ｐゴシック" pitchFamily="34" charset="-128"/>
              </a:rPr>
              <a:t>reduction</a:t>
            </a:r>
            <a:endParaRPr lang="en-US" sz="1800" dirty="0" smtClean="0"/>
          </a:p>
          <a:p>
            <a:pPr marL="342900" indent="-342900">
              <a:buFont typeface="Arial" panose="020B0604020202020204" pitchFamily="34" charset="0"/>
              <a:buChar char="•"/>
            </a:pPr>
            <a:endParaRPr lang="en-US" sz="2000" dirty="0"/>
          </a:p>
          <a:p>
            <a:r>
              <a:rPr lang="en-US" sz="2000" u="sng" dirty="0" smtClean="0"/>
              <a:t>Novel Alternative Fuels Project</a:t>
            </a:r>
          </a:p>
          <a:p>
            <a:pPr marL="342900" indent="-342900">
              <a:buFont typeface="Arial" panose="020B0604020202020204" pitchFamily="34" charset="0"/>
              <a:buChar char="•"/>
            </a:pPr>
            <a:r>
              <a:rPr lang="en-US" sz="1800" dirty="0" smtClean="0"/>
              <a:t>Lab, rig, and APU testing complete</a:t>
            </a:r>
          </a:p>
        </p:txBody>
      </p:sp>
      <p:sp>
        <p:nvSpPr>
          <p:cNvPr id="23" name="TextBox 22"/>
          <p:cNvSpPr txBox="1"/>
          <p:nvPr/>
        </p:nvSpPr>
        <p:spPr>
          <a:xfrm>
            <a:off x="0" y="6531425"/>
            <a:ext cx="241043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rPr>
              <a:t>Images courtesy of  Rolls-Royce</a:t>
            </a:r>
            <a:endParaRPr kumimoji="0" lang="en-US" sz="1200" b="0" i="0" u="none" strike="noStrike" kern="0" cap="none" spc="0" normalizeH="0" baseline="0" noProof="0" dirty="0">
              <a:ln>
                <a:noFill/>
              </a:ln>
              <a:solidFill>
                <a:schemeClr val="bg1"/>
              </a:solidFill>
              <a:effectLst/>
              <a:uLnTx/>
              <a:uFillTx/>
            </a:endParaRPr>
          </a:p>
        </p:txBody>
      </p:sp>
      <p:graphicFrame>
        <p:nvGraphicFramePr>
          <p:cNvPr id="10" name="Table 9"/>
          <p:cNvGraphicFramePr>
            <a:graphicFrameLocks noGrp="1"/>
          </p:cNvGraphicFramePr>
          <p:nvPr>
            <p:extLst>
              <p:ext uri="{D42A27DB-BD31-4B8C-83A1-F6EECF244321}">
                <p14:modId xmlns:p14="http://schemas.microsoft.com/office/powerpoint/2010/main" val="1680962565"/>
              </p:ext>
            </p:extLst>
          </p:nvPr>
        </p:nvGraphicFramePr>
        <p:xfrm>
          <a:off x="284017" y="5577978"/>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4" name="AutoShape 8"/>
          <p:cNvSpPr>
            <a:spLocks noChangeArrowheads="1"/>
          </p:cNvSpPr>
          <p:nvPr/>
        </p:nvSpPr>
        <p:spPr bwMode="auto">
          <a:xfrm flipV="1">
            <a:off x="8047493" y="5307621"/>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5" name="Text Box 22"/>
          <p:cNvSpPr txBox="1">
            <a:spLocks noChangeArrowheads="1"/>
          </p:cNvSpPr>
          <p:nvPr/>
        </p:nvSpPr>
        <p:spPr bwMode="auto">
          <a:xfrm>
            <a:off x="6315961" y="4501080"/>
            <a:ext cx="1544500"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Dual Wall Vane Testing</a:t>
            </a:r>
            <a:endParaRPr lang="en-US" sz="1200" b="1" dirty="0">
              <a:solidFill>
                <a:srgbClr val="000000"/>
              </a:solidFill>
            </a:endParaRPr>
          </a:p>
        </p:txBody>
      </p:sp>
      <p:sp>
        <p:nvSpPr>
          <p:cNvPr id="17" name="AutoShape 8"/>
          <p:cNvSpPr>
            <a:spLocks noChangeArrowheads="1"/>
          </p:cNvSpPr>
          <p:nvPr/>
        </p:nvSpPr>
        <p:spPr bwMode="auto">
          <a:xfrm flipV="1">
            <a:off x="4778557" y="5300679"/>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8" name="AutoShape 8"/>
          <p:cNvSpPr>
            <a:spLocks noChangeArrowheads="1"/>
          </p:cNvSpPr>
          <p:nvPr/>
        </p:nvSpPr>
        <p:spPr bwMode="auto">
          <a:xfrm flipV="1">
            <a:off x="6721898" y="5320745"/>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1" name="Text Box 22"/>
          <p:cNvSpPr txBox="1">
            <a:spLocks noChangeArrowheads="1"/>
          </p:cNvSpPr>
          <p:nvPr/>
        </p:nvSpPr>
        <p:spPr bwMode="auto">
          <a:xfrm>
            <a:off x="3076844" y="4758962"/>
            <a:ext cx="1376563"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CMC Blade Tracks Engine Test 1</a:t>
            </a:r>
            <a:endParaRPr lang="en-US" sz="1200" b="1" dirty="0">
              <a:solidFill>
                <a:srgbClr val="000000"/>
              </a:solidFill>
            </a:endParaRPr>
          </a:p>
        </p:txBody>
      </p:sp>
      <p:sp>
        <p:nvSpPr>
          <p:cNvPr id="25" name="Line 26"/>
          <p:cNvSpPr>
            <a:spLocks noChangeShapeType="1"/>
          </p:cNvSpPr>
          <p:nvPr/>
        </p:nvSpPr>
        <p:spPr bwMode="auto">
          <a:xfrm flipH="1" flipV="1">
            <a:off x="7389627" y="4758962"/>
            <a:ext cx="797564" cy="5273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6" name="Line 26"/>
          <p:cNvSpPr>
            <a:spLocks noChangeShapeType="1"/>
          </p:cNvSpPr>
          <p:nvPr/>
        </p:nvSpPr>
        <p:spPr bwMode="auto">
          <a:xfrm flipH="1" flipV="1">
            <a:off x="6385321" y="5007426"/>
            <a:ext cx="469873" cy="3048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7" name="Line 26"/>
          <p:cNvSpPr>
            <a:spLocks noChangeShapeType="1"/>
          </p:cNvSpPr>
          <p:nvPr/>
        </p:nvSpPr>
        <p:spPr bwMode="auto">
          <a:xfrm flipH="1" flipV="1">
            <a:off x="4284921" y="5088072"/>
            <a:ext cx="606055" cy="2126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8" name="Text Box 22"/>
          <p:cNvSpPr txBox="1">
            <a:spLocks noChangeArrowheads="1"/>
          </p:cNvSpPr>
          <p:nvPr/>
        </p:nvSpPr>
        <p:spPr bwMode="auto">
          <a:xfrm>
            <a:off x="4778557" y="4746515"/>
            <a:ext cx="1606764"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CMC Blade Tracks Engine Test 2 (TRL 6)</a:t>
            </a:r>
            <a:endParaRPr lang="en-US" sz="1200" b="1" dirty="0">
              <a:solidFill>
                <a:srgbClr val="000000"/>
              </a:solidFill>
            </a:endParaRPr>
          </a:p>
        </p:txBody>
      </p:sp>
    </p:spTree>
    <p:extLst>
      <p:ext uri="{BB962C8B-B14F-4D97-AF65-F5344CB8AC3E}">
        <p14:creationId xmlns:p14="http://schemas.microsoft.com/office/powerpoint/2010/main" val="196276614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 Summary</a:t>
            </a:r>
            <a:endParaRPr lang="en-US" sz="3200" dirty="0"/>
          </a:p>
        </p:txBody>
      </p:sp>
      <p:sp>
        <p:nvSpPr>
          <p:cNvPr id="3" name="Content Placeholder 2"/>
          <p:cNvSpPr>
            <a:spLocks noGrp="1"/>
          </p:cNvSpPr>
          <p:nvPr>
            <p:ph idx="1"/>
          </p:nvPr>
        </p:nvSpPr>
        <p:spPr>
          <a:xfrm>
            <a:off x="219728" y="919402"/>
            <a:ext cx="5099247" cy="5030461"/>
          </a:xfrm>
        </p:spPr>
        <p:txBody>
          <a:bodyPr/>
          <a:lstStyle/>
          <a:p>
            <a:r>
              <a:rPr lang="en-US" sz="2400" b="0" dirty="0" smtClean="0"/>
              <a:t>CLEEN* has successfully accelerated aircraft technology development to reduce noise, emissions and fuel burn</a:t>
            </a:r>
          </a:p>
          <a:p>
            <a:r>
              <a:rPr lang="en-US" sz="2400" b="0" dirty="0" smtClean="0"/>
              <a:t>CLEEN has helped and is helping to </a:t>
            </a:r>
            <a:r>
              <a:rPr lang="en-US" sz="2400" b="0" dirty="0"/>
              <a:t>accelerate alternative jet </a:t>
            </a:r>
            <a:r>
              <a:rPr lang="en-US" sz="2400" b="0" dirty="0" smtClean="0"/>
              <a:t>fuel development</a:t>
            </a:r>
            <a:endParaRPr lang="en-US" sz="2400" b="0" dirty="0"/>
          </a:p>
        </p:txBody>
      </p:sp>
      <p:pic>
        <p:nvPicPr>
          <p:cNvPr id="5" name="Picture 2" descr="C:\Documents and Settings\Rhett Jefferies\My Documents\CLEEN\Images\Public\Boeing\FA284954_By John Parker.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3315"/>
          <a:stretch/>
        </p:blipFill>
        <p:spPr bwMode="auto">
          <a:xfrm>
            <a:off x="5451626" y="1026367"/>
            <a:ext cx="3253902" cy="16608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ontinental 02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51626" y="3146772"/>
            <a:ext cx="3253902" cy="2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bwMode="auto">
          <a:xfrm>
            <a:off x="190919" y="6099349"/>
            <a:ext cx="51648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dirty="0" smtClean="0">
                <a:solidFill>
                  <a:schemeClr val="bg1"/>
                </a:solidFill>
              </a:rPr>
              <a:t>* For </a:t>
            </a:r>
            <a:r>
              <a:rPr lang="en-US" sz="1200" dirty="0">
                <a:solidFill>
                  <a:schemeClr val="bg1"/>
                </a:solidFill>
              </a:rPr>
              <a:t>more information on the CLEEN Program, its benefits, and accomplishments to date, please see the CLEEN Program Fact </a:t>
            </a:r>
            <a:r>
              <a:rPr lang="en-US" sz="1200" dirty="0" smtClean="0">
                <a:solidFill>
                  <a:schemeClr val="bg1"/>
                </a:solidFill>
              </a:rPr>
              <a:t>Sheet at</a:t>
            </a:r>
            <a:r>
              <a:rPr lang="en-US" sz="1200" dirty="0">
                <a:solidFill>
                  <a:schemeClr val="bg1"/>
                </a:solidFill>
              </a:rPr>
              <a:t/>
            </a:r>
            <a:br>
              <a:rPr lang="en-US" sz="1200" dirty="0">
                <a:solidFill>
                  <a:schemeClr val="bg1"/>
                </a:solidFill>
              </a:rPr>
            </a:br>
            <a:r>
              <a:rPr lang="en-US" sz="1200" dirty="0">
                <a:solidFill>
                  <a:schemeClr val="bg1"/>
                </a:solidFill>
              </a:rPr>
              <a:t>http://www.faa.gov/news/fact_sheets/news_story.cfm?newsId=16814</a:t>
            </a:r>
            <a:endParaRPr lang="en-US" sz="1200" b="1" dirty="0">
              <a:solidFill>
                <a:schemeClr val="bg1"/>
              </a:solidFill>
            </a:endParaRPr>
          </a:p>
        </p:txBody>
      </p:sp>
    </p:spTree>
    <p:extLst>
      <p:ext uri="{BB962C8B-B14F-4D97-AF65-F5344CB8AC3E}">
        <p14:creationId xmlns:p14="http://schemas.microsoft.com/office/powerpoint/2010/main" val="441736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158948" y="2456343"/>
            <a:ext cx="6943061" cy="2711081"/>
          </a:xfrm>
        </p:spPr>
        <p:txBody>
          <a:bodyPr/>
          <a:lstStyle/>
          <a:p>
            <a:pPr marL="0" indent="0" algn="ctr">
              <a:buNone/>
            </a:pPr>
            <a:r>
              <a:rPr lang="en-US" sz="6000" dirty="0" smtClean="0"/>
              <a:t>CLEEN II Update</a:t>
            </a:r>
            <a:endParaRPr lang="en-US" sz="6000" dirty="0"/>
          </a:p>
        </p:txBody>
      </p:sp>
    </p:spTree>
    <p:extLst>
      <p:ext uri="{BB962C8B-B14F-4D97-AF65-F5344CB8AC3E}">
        <p14:creationId xmlns:p14="http://schemas.microsoft.com/office/powerpoint/2010/main" val="879422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472488" cy="609600"/>
          </a:xfrm>
        </p:spPr>
        <p:txBody>
          <a:bodyPr/>
          <a:lstStyle/>
          <a:p>
            <a:r>
              <a:rPr lang="en-US" sz="4000" dirty="0" smtClean="0"/>
              <a:t>CLEEN II Overview</a:t>
            </a:r>
            <a:endParaRPr lang="en-US" sz="4000" dirty="0"/>
          </a:p>
        </p:txBody>
      </p:sp>
      <p:sp>
        <p:nvSpPr>
          <p:cNvPr id="3" name="Content Placeholder 2"/>
          <p:cNvSpPr>
            <a:spLocks noGrp="1"/>
          </p:cNvSpPr>
          <p:nvPr>
            <p:ph idx="1"/>
          </p:nvPr>
        </p:nvSpPr>
        <p:spPr>
          <a:xfrm>
            <a:off x="333703" y="819807"/>
            <a:ext cx="8416159" cy="5171090"/>
          </a:xfrm>
        </p:spPr>
        <p:txBody>
          <a:bodyPr/>
          <a:lstStyle/>
          <a:p>
            <a:pPr marL="457200" lvl="1" indent="0">
              <a:buNone/>
            </a:pPr>
            <a:endParaRPr lang="en-US" sz="1100" dirty="0" smtClean="0"/>
          </a:p>
          <a:p>
            <a:r>
              <a:rPr lang="en-US" sz="2400" dirty="0" smtClean="0"/>
              <a:t>Purpose:</a:t>
            </a:r>
          </a:p>
          <a:p>
            <a:pPr lvl="1"/>
            <a:r>
              <a:rPr lang="en-US" sz="2000" dirty="0" smtClean="0"/>
              <a:t>Mature </a:t>
            </a:r>
            <a:r>
              <a:rPr lang="en-US" sz="2000" dirty="0"/>
              <a:t>previously conceived noise, emissions and fuel burn reduction technologies for </a:t>
            </a:r>
            <a:r>
              <a:rPr lang="en-US" sz="2000" u="sng" dirty="0"/>
              <a:t>civil subsonic airplanes</a:t>
            </a:r>
            <a:r>
              <a:rPr lang="en-US" sz="2000" dirty="0"/>
              <a:t> from </a:t>
            </a:r>
            <a:r>
              <a:rPr lang="en-US" sz="2000" dirty="0" smtClean="0"/>
              <a:t>Technology Readiness Levels (TRL) of </a:t>
            </a:r>
            <a:r>
              <a:rPr lang="en-US" sz="2000" dirty="0"/>
              <a:t>3-5 to TRLs of 6-7 to enable industry to expedite introduction of these technologies into current and future aircraft and </a:t>
            </a:r>
            <a:r>
              <a:rPr lang="en-US" sz="2000" dirty="0" smtClean="0"/>
              <a:t>engines</a:t>
            </a:r>
          </a:p>
          <a:p>
            <a:pPr lvl="1"/>
            <a:r>
              <a:rPr lang="en-US" sz="2000" dirty="0" smtClean="0"/>
              <a:t>Assess </a:t>
            </a:r>
            <a:r>
              <a:rPr lang="en-US" sz="2000" dirty="0"/>
              <a:t>the benefits and advance the development and introduction of “drop-in” alternative jet </a:t>
            </a:r>
            <a:r>
              <a:rPr lang="en-US" sz="2000" dirty="0" smtClean="0"/>
              <a:t>fuels, including blends</a:t>
            </a:r>
          </a:p>
          <a:p>
            <a:pPr lvl="1"/>
            <a:endParaRPr lang="en-US" sz="2000" dirty="0" smtClean="0"/>
          </a:p>
          <a:p>
            <a:r>
              <a:rPr lang="en-US" sz="2400" b="0" dirty="0" smtClean="0"/>
              <a:t>CLEEN </a:t>
            </a:r>
            <a:r>
              <a:rPr lang="en-US" sz="2400" b="0" dirty="0"/>
              <a:t>II technologies expected to be on a path for introduction into commercial </a:t>
            </a:r>
            <a:r>
              <a:rPr lang="en-US" sz="2400" b="0"/>
              <a:t>aircraft </a:t>
            </a:r>
            <a:r>
              <a:rPr lang="en-US" sz="2400" b="0" smtClean="0"/>
              <a:t>by 2026</a:t>
            </a:r>
            <a:endParaRPr lang="en-US" sz="2400" b="0" dirty="0"/>
          </a:p>
          <a:p>
            <a:pPr lvl="1"/>
            <a:endParaRPr lang="en-US" dirty="0"/>
          </a:p>
          <a:p>
            <a:pPr marL="0" indent="0">
              <a:buNone/>
            </a:pPr>
            <a:r>
              <a:rPr lang="en-US" dirty="0"/>
              <a:t>	</a:t>
            </a:r>
            <a:endParaRPr lang="en-US" dirty="0" smtClean="0"/>
          </a:p>
          <a:p>
            <a:endParaRPr lang="en-US" dirty="0" smtClean="0"/>
          </a:p>
        </p:txBody>
      </p:sp>
    </p:spTree>
    <p:extLst>
      <p:ext uri="{BB962C8B-B14F-4D97-AF65-F5344CB8AC3E}">
        <p14:creationId xmlns:p14="http://schemas.microsoft.com/office/powerpoint/2010/main" val="307886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88" y="138223"/>
            <a:ext cx="8472488" cy="609600"/>
          </a:xfrm>
        </p:spPr>
        <p:txBody>
          <a:bodyPr/>
          <a:lstStyle/>
          <a:p>
            <a:r>
              <a:rPr lang="en-US" dirty="0" smtClean="0"/>
              <a:t>Outline</a:t>
            </a:r>
            <a:endParaRPr lang="en-US" dirty="0"/>
          </a:p>
        </p:txBody>
      </p:sp>
      <p:sp>
        <p:nvSpPr>
          <p:cNvPr id="3" name="Text Placeholder 2"/>
          <p:cNvSpPr>
            <a:spLocks noGrp="1"/>
          </p:cNvSpPr>
          <p:nvPr>
            <p:ph type="body" sz="half" idx="1"/>
          </p:nvPr>
        </p:nvSpPr>
        <p:spPr>
          <a:xfrm>
            <a:off x="325464" y="1205304"/>
            <a:ext cx="7971806" cy="4391025"/>
          </a:xfrm>
        </p:spPr>
        <p:txBody>
          <a:bodyPr/>
          <a:lstStyle/>
          <a:p>
            <a:r>
              <a:rPr lang="en-US" dirty="0" smtClean="0"/>
              <a:t>CLEEN / CLEEN II Status</a:t>
            </a:r>
          </a:p>
          <a:p>
            <a:r>
              <a:rPr lang="en-US" dirty="0" smtClean="0"/>
              <a:t>CLEEN Update </a:t>
            </a:r>
          </a:p>
          <a:p>
            <a:pPr lvl="1"/>
            <a:r>
              <a:rPr lang="en-US" dirty="0" smtClean="0"/>
              <a:t>Accomplishments</a:t>
            </a:r>
          </a:p>
          <a:p>
            <a:pPr lvl="1"/>
            <a:r>
              <a:rPr lang="en-US" dirty="0" smtClean="0"/>
              <a:t>Benefits</a:t>
            </a:r>
          </a:p>
          <a:p>
            <a:r>
              <a:rPr lang="en-US" dirty="0" smtClean="0"/>
              <a:t>CLEEN II Update</a:t>
            </a:r>
          </a:p>
          <a:p>
            <a:r>
              <a:rPr lang="en-US" dirty="0" smtClean="0"/>
              <a:t>Summary</a:t>
            </a:r>
            <a:endParaRPr lang="en-US" dirty="0"/>
          </a:p>
        </p:txBody>
      </p:sp>
    </p:spTree>
    <p:extLst>
      <p:ext uri="{BB962C8B-B14F-4D97-AF65-F5344CB8AC3E}">
        <p14:creationId xmlns:p14="http://schemas.microsoft.com/office/powerpoint/2010/main" val="3325702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23962" y="0"/>
            <a:ext cx="8472488" cy="1066800"/>
          </a:xfrm>
          <a:noFill/>
          <a:ln/>
        </p:spPr>
        <p:txBody>
          <a:bodyPr/>
          <a:lstStyle/>
          <a:p>
            <a:r>
              <a:rPr lang="en-US" dirty="0" smtClean="0"/>
              <a:t>Aurora CLEEN II Technologies</a:t>
            </a:r>
            <a:r>
              <a:rPr lang="en-US" sz="1400" dirty="0" smtClean="0">
                <a:latin typeface="Palatino Linotype" panose="02040502050505030304" pitchFamily="18" charset="0"/>
              </a:rPr>
              <a:t> </a:t>
            </a:r>
          </a:p>
        </p:txBody>
      </p:sp>
      <p:sp>
        <p:nvSpPr>
          <p:cNvPr id="6" name="Slide Number Placeholder 3"/>
          <p:cNvSpPr>
            <a:spLocks noGrp="1"/>
          </p:cNvSpPr>
          <p:nvPr>
            <p:ph type="sldNum" sz="quarter" idx="12"/>
          </p:nvPr>
        </p:nvSpPr>
        <p:spPr>
          <a:xfrm>
            <a:off x="2184104" y="7040858"/>
            <a:ext cx="952500" cy="364345"/>
          </a:xfrm>
        </p:spPr>
        <p:txBody>
          <a:bodyPr/>
          <a:lstStyle/>
          <a:p>
            <a:fld id="{78D3ABA1-EA94-43C0-B992-7CBCC31144F1}" type="slidenum">
              <a:rPr lang="en-US" b="1" smtClean="0">
                <a:solidFill>
                  <a:schemeClr val="bg1"/>
                </a:solidFill>
              </a:rPr>
              <a:pPr/>
              <a:t>20</a:t>
            </a:fld>
            <a:endParaRPr lang="en-US" b="1"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748956696"/>
              </p:ext>
            </p:extLst>
          </p:nvPr>
        </p:nvGraphicFramePr>
        <p:xfrm>
          <a:off x="486214" y="771796"/>
          <a:ext cx="8461828" cy="4737464"/>
        </p:xfrm>
        <a:graphic>
          <a:graphicData uri="http://schemas.openxmlformats.org/drawingml/2006/table">
            <a:tbl>
              <a:tblPr firstRow="1" bandRow="1">
                <a:tableStyleId>{5C22544A-7EE6-4342-B048-85BDC9FD1C3A}</a:tableStyleId>
              </a:tblPr>
              <a:tblGrid>
                <a:gridCol w="2275115"/>
                <a:gridCol w="2166257"/>
                <a:gridCol w="4020456"/>
              </a:tblGrid>
              <a:tr h="500744">
                <a:tc>
                  <a:txBody>
                    <a:bodyPr/>
                    <a:lstStyle/>
                    <a:p>
                      <a:r>
                        <a:rPr lang="en-US" dirty="0" smtClean="0">
                          <a:solidFill>
                            <a:schemeClr val="tx1"/>
                          </a:solidFill>
                          <a:latin typeface="+mj-lt"/>
                        </a:rPr>
                        <a:t>Technology</a:t>
                      </a:r>
                      <a:endParaRPr lang="en-US" dirty="0">
                        <a:solidFill>
                          <a:schemeClr val="tx1"/>
                        </a:solidFill>
                        <a:latin typeface="+mj-lt"/>
                      </a:endParaRPr>
                    </a:p>
                  </a:txBody>
                  <a:tcPr/>
                </a:tc>
                <a:tc>
                  <a:txBody>
                    <a:bodyPr/>
                    <a:lstStyle/>
                    <a:p>
                      <a:r>
                        <a:rPr lang="en-US" dirty="0" smtClean="0">
                          <a:solidFill>
                            <a:schemeClr val="tx1"/>
                          </a:solidFill>
                          <a:latin typeface="+mj-lt"/>
                        </a:rPr>
                        <a:t>Goal Impact</a:t>
                      </a:r>
                      <a:endParaRPr lang="en-US" dirty="0">
                        <a:solidFill>
                          <a:schemeClr val="tx1"/>
                        </a:solidFill>
                        <a:latin typeface="+mj-lt"/>
                      </a:endParaRPr>
                    </a:p>
                  </a:txBody>
                  <a:tcPr/>
                </a:tc>
                <a:tc>
                  <a:txBody>
                    <a:bodyPr/>
                    <a:lstStyle/>
                    <a:p>
                      <a:r>
                        <a:rPr lang="en-US" dirty="0" smtClean="0">
                          <a:solidFill>
                            <a:schemeClr val="tx1"/>
                          </a:solidFill>
                          <a:latin typeface="+mj-lt"/>
                        </a:rPr>
                        <a:t>Benefit</a:t>
                      </a:r>
                      <a:r>
                        <a:rPr lang="en-US" baseline="0" dirty="0" smtClean="0">
                          <a:solidFill>
                            <a:schemeClr val="tx1"/>
                          </a:solidFill>
                          <a:latin typeface="+mj-lt"/>
                        </a:rPr>
                        <a:t>s and Application</a:t>
                      </a:r>
                      <a:endParaRPr lang="en-US" dirty="0">
                        <a:solidFill>
                          <a:schemeClr val="tx1"/>
                        </a:solidFill>
                        <a:latin typeface="+mj-lt"/>
                      </a:endParaRPr>
                    </a:p>
                  </a:txBody>
                  <a:tcPr/>
                </a:tc>
              </a:tr>
              <a:tr h="849086">
                <a:tc>
                  <a:txBody>
                    <a:bodyPr/>
                    <a:lstStyle/>
                    <a:p>
                      <a:r>
                        <a:rPr lang="en-US" dirty="0" smtClean="0">
                          <a:latin typeface="+mj-lt"/>
                        </a:rPr>
                        <a:t>Double</a:t>
                      </a:r>
                      <a:r>
                        <a:rPr lang="en-US" baseline="0" dirty="0" smtClean="0">
                          <a:latin typeface="+mj-lt"/>
                        </a:rPr>
                        <a:t> bubble</a:t>
                      </a:r>
                      <a:r>
                        <a:rPr lang="en-US" dirty="0" smtClean="0">
                          <a:latin typeface="+mj-lt"/>
                        </a:rPr>
                        <a:t> aircraft fuselage:</a:t>
                      </a:r>
                      <a:r>
                        <a:rPr lang="en-US" baseline="0" dirty="0" smtClean="0">
                          <a:latin typeface="+mj-lt"/>
                        </a:rPr>
                        <a:t> </a:t>
                      </a:r>
                      <a:r>
                        <a:rPr lang="en-US" dirty="0" smtClean="0">
                          <a:latin typeface="+mj-lt"/>
                        </a:rPr>
                        <a:t>Advanced</a:t>
                      </a:r>
                      <a:r>
                        <a:rPr lang="en-US" baseline="0" dirty="0" smtClean="0">
                          <a:latin typeface="+mj-lt"/>
                        </a:rPr>
                        <a:t> composite structure and Y-joint demonstration</a:t>
                      </a:r>
                      <a:endParaRPr lang="en-US" dirty="0">
                        <a:latin typeface="+mj-lt"/>
                      </a:endParaRPr>
                    </a:p>
                  </a:txBody>
                  <a:tcPr/>
                </a:tc>
                <a:tc>
                  <a:txBody>
                    <a:bodyPr/>
                    <a:lstStyle/>
                    <a:p>
                      <a:r>
                        <a:rPr lang="en-US" dirty="0" smtClean="0">
                          <a:latin typeface="+mj-lt"/>
                        </a:rPr>
                        <a:t>Fuel</a:t>
                      </a:r>
                      <a:r>
                        <a:rPr lang="en-US" baseline="0" dirty="0" smtClean="0">
                          <a:latin typeface="+mj-lt"/>
                        </a:rPr>
                        <a:t> burn, enables NOx and noise reduction</a:t>
                      </a:r>
                      <a:endParaRPr lang="en-US" dirty="0">
                        <a:latin typeface="+mj-lt"/>
                      </a:endParaRPr>
                    </a:p>
                  </a:txBody>
                  <a:tcPr/>
                </a:tc>
                <a:tc>
                  <a:txBody>
                    <a:bodyPr/>
                    <a:lstStyle/>
                    <a:p>
                      <a:r>
                        <a:rPr lang="en-US" sz="1600" dirty="0" smtClean="0">
                          <a:solidFill>
                            <a:schemeClr val="tx1"/>
                          </a:solidFill>
                        </a:rPr>
                        <a:t>Wing-Mounted</a:t>
                      </a:r>
                      <a:r>
                        <a:rPr lang="en-US" sz="1600" baseline="0" dirty="0" smtClean="0">
                          <a:solidFill>
                            <a:schemeClr val="tx1"/>
                          </a:solidFill>
                        </a:rPr>
                        <a:t> engine </a:t>
                      </a:r>
                      <a:r>
                        <a:rPr lang="en-US" sz="1600" i="1" baseline="0" dirty="0" smtClean="0">
                          <a:solidFill>
                            <a:schemeClr val="tx1"/>
                          </a:solidFill>
                        </a:rPr>
                        <a:t>c</a:t>
                      </a:r>
                      <a:r>
                        <a:rPr lang="en-US" sz="1600" i="1" dirty="0" smtClean="0">
                          <a:solidFill>
                            <a:schemeClr val="tx1"/>
                          </a:solidFill>
                        </a:rPr>
                        <a:t>onfiguration</a:t>
                      </a:r>
                      <a:r>
                        <a:rPr lang="en-US" sz="1600" dirty="0" smtClean="0">
                          <a:solidFill>
                            <a:schemeClr val="tx1"/>
                          </a:solidFill>
                        </a:rPr>
                        <a:t> benefit: </a:t>
                      </a:r>
                    </a:p>
                    <a:p>
                      <a:pPr marL="285750" indent="-285750">
                        <a:buFont typeface="Arial" panose="020B0604020202020204" pitchFamily="34" charset="0"/>
                        <a:buChar char="•"/>
                      </a:pPr>
                      <a:r>
                        <a:rPr lang="en-US" sz="1600" dirty="0" smtClean="0">
                          <a:solidFill>
                            <a:schemeClr val="tx1"/>
                          </a:solidFill>
                        </a:rPr>
                        <a:t>~20% fuel burn reduction when compared to 737-8</a:t>
                      </a:r>
                    </a:p>
                    <a:p>
                      <a:pPr marL="285750" indent="-285750">
                        <a:buFont typeface="Arial" panose="020B0604020202020204" pitchFamily="34" charset="0"/>
                        <a:buChar char="•"/>
                      </a:pPr>
                      <a:r>
                        <a:rPr lang="en-US" sz="1600" i="0" baseline="0" dirty="0" smtClean="0">
                          <a:solidFill>
                            <a:schemeClr val="tx1"/>
                          </a:solidFill>
                        </a:rPr>
                        <a:t>Enables ~16 </a:t>
                      </a:r>
                      <a:r>
                        <a:rPr lang="en-US" sz="1600" i="0" baseline="0" dirty="0" err="1" smtClean="0">
                          <a:solidFill>
                            <a:schemeClr val="tx1"/>
                          </a:solidFill>
                        </a:rPr>
                        <a:t>EPNdB</a:t>
                      </a:r>
                      <a:r>
                        <a:rPr lang="en-US" sz="1600" i="0" baseline="0" dirty="0" smtClean="0">
                          <a:solidFill>
                            <a:schemeClr val="tx1"/>
                          </a:solidFill>
                        </a:rPr>
                        <a:t> cumulative noise reduction and ~21% LTO NOx reduction</a:t>
                      </a:r>
                    </a:p>
                    <a:p>
                      <a:endParaRPr lang="en-US" sz="1600" i="1" baseline="0" dirty="0" smtClean="0">
                        <a:solidFill>
                          <a:schemeClr val="tx1"/>
                        </a:solidFill>
                      </a:endParaRPr>
                    </a:p>
                    <a:p>
                      <a:r>
                        <a:rPr lang="en-US" sz="1600" b="0" i="0" baseline="0" dirty="0" smtClean="0">
                          <a:solidFill>
                            <a:schemeClr val="tx1"/>
                          </a:solidFill>
                        </a:rPr>
                        <a:t>With current technology and </a:t>
                      </a:r>
                      <a:r>
                        <a:rPr lang="en-US" sz="1600" b="0" i="1" baseline="0" dirty="0" smtClean="0">
                          <a:solidFill>
                            <a:schemeClr val="tx1"/>
                          </a:solidFill>
                        </a:rPr>
                        <a:t>integrated engines</a:t>
                      </a:r>
                      <a:r>
                        <a:rPr lang="en-US" sz="1600" b="0" i="0" baseline="0" dirty="0" smtClean="0">
                          <a:solidFill>
                            <a:schemeClr val="tx1"/>
                          </a:solidFill>
                        </a:rPr>
                        <a:t>, configuration provides:</a:t>
                      </a:r>
                    </a:p>
                    <a:p>
                      <a:pPr marL="285750" indent="-285750">
                        <a:buFont typeface="Arial" panose="020B0604020202020204" pitchFamily="34" charset="0"/>
                        <a:buChar char="•"/>
                      </a:pPr>
                      <a:r>
                        <a:rPr lang="en-US" sz="1600" b="0" i="0" baseline="0" dirty="0" smtClean="0">
                          <a:solidFill>
                            <a:schemeClr val="tx1"/>
                          </a:solidFill>
                        </a:rPr>
                        <a:t>Up to 49% fuel burn reduction</a:t>
                      </a:r>
                    </a:p>
                    <a:p>
                      <a:pPr marL="285750" indent="-285750">
                        <a:buFont typeface="Arial" panose="020B0604020202020204" pitchFamily="34" charset="0"/>
                        <a:buChar char="•"/>
                      </a:pPr>
                      <a:r>
                        <a:rPr lang="en-US" sz="1600" b="0" i="0" baseline="0" dirty="0" smtClean="0">
                          <a:solidFill>
                            <a:schemeClr val="tx1"/>
                          </a:solidFill>
                        </a:rPr>
                        <a:t>40 </a:t>
                      </a:r>
                      <a:r>
                        <a:rPr lang="en-US" sz="1600" b="0" i="0" baseline="0" dirty="0" err="1" smtClean="0">
                          <a:solidFill>
                            <a:schemeClr val="tx1"/>
                          </a:solidFill>
                        </a:rPr>
                        <a:t>EPNdB</a:t>
                      </a:r>
                      <a:r>
                        <a:rPr lang="en-US" sz="1600" b="0" i="0" baseline="0" dirty="0" smtClean="0">
                          <a:solidFill>
                            <a:schemeClr val="tx1"/>
                          </a:solidFill>
                        </a:rPr>
                        <a:t> noise reduction</a:t>
                      </a:r>
                    </a:p>
                    <a:p>
                      <a:pPr marL="285750" indent="-285750">
                        <a:buFont typeface="Arial" panose="020B0604020202020204" pitchFamily="34" charset="0"/>
                        <a:buChar char="•"/>
                      </a:pPr>
                      <a:r>
                        <a:rPr lang="en-US" sz="1600" b="0" i="0" baseline="0" dirty="0" smtClean="0">
                          <a:solidFill>
                            <a:schemeClr val="tx1"/>
                          </a:solidFill>
                        </a:rPr>
                        <a:t>52% </a:t>
                      </a:r>
                      <a:r>
                        <a:rPr lang="en-US" sz="1600" b="0" i="0" baseline="0" dirty="0" smtClean="0">
                          <a:solidFill>
                            <a:schemeClr val="tx1"/>
                          </a:solidFill>
                        </a:rPr>
                        <a:t>reduction in LTO NO</a:t>
                      </a:r>
                      <a:r>
                        <a:rPr lang="en-US" sz="1600" b="0" i="0" baseline="-25000" dirty="0" smtClean="0">
                          <a:solidFill>
                            <a:schemeClr val="tx1"/>
                          </a:solidFill>
                        </a:rPr>
                        <a:t>X</a:t>
                      </a:r>
                      <a:r>
                        <a:rPr lang="en-US" sz="1600" b="0" i="0" baseline="0" dirty="0" smtClean="0">
                          <a:solidFill>
                            <a:schemeClr val="tx1"/>
                          </a:solidFill>
                        </a:rPr>
                        <a:t> emissions  (re: CAEP/6)</a:t>
                      </a:r>
                    </a:p>
                    <a:p>
                      <a:pPr marL="285750" indent="-285750">
                        <a:buFont typeface="Arial" panose="020B0604020202020204" pitchFamily="34" charset="0"/>
                        <a:buChar char="•"/>
                      </a:pPr>
                      <a:endParaRPr lang="en-US" sz="1600" b="0" i="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baseline="0" dirty="0" smtClean="0">
                          <a:solidFill>
                            <a:schemeClr val="tx1"/>
                          </a:solidFill>
                        </a:rPr>
                        <a:t>Additional technologies’ benefits may stack on top of configuration benefit. </a:t>
                      </a:r>
                    </a:p>
                  </a:txBody>
                  <a:tcPr/>
                </a:tc>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18" y="3302000"/>
            <a:ext cx="3585093" cy="1726116"/>
          </a:xfrm>
          <a:prstGeom prst="rect">
            <a:avLst/>
          </a:prstGeom>
        </p:spPr>
      </p:pic>
      <p:grpSp>
        <p:nvGrpSpPr>
          <p:cNvPr id="9" name="Group 8"/>
          <p:cNvGrpSpPr/>
          <p:nvPr/>
        </p:nvGrpSpPr>
        <p:grpSpPr>
          <a:xfrm>
            <a:off x="2224899" y="4448479"/>
            <a:ext cx="2790825" cy="2266950"/>
            <a:chOff x="4487271" y="3505408"/>
            <a:chExt cx="2790825" cy="2266950"/>
          </a:xfrm>
        </p:grpSpPr>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271" y="3505408"/>
              <a:ext cx="27908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bwMode="auto">
            <a:xfrm>
              <a:off x="5390707" y="3505408"/>
              <a:ext cx="850605" cy="0"/>
            </a:xfrm>
            <a:prstGeom prst="line">
              <a:avLst/>
            </a:prstGeom>
            <a:noFill/>
            <a:ln w="38100" cap="flat" cmpd="sng" algn="ctr">
              <a:solidFill>
                <a:srgbClr val="FF0000"/>
              </a:solidFill>
              <a:prstDash val="solid"/>
              <a:round/>
              <a:headEnd type="none" w="med" len="med"/>
              <a:tailEnd type="none" w="med" len="med"/>
            </a:ln>
            <a:effectLst/>
          </p:spPr>
        </p:cxnSp>
      </p:grpSp>
      <p:cxnSp>
        <p:nvCxnSpPr>
          <p:cNvPr id="12" name="Straight Connector 11"/>
          <p:cNvCxnSpPr/>
          <p:nvPr/>
        </p:nvCxnSpPr>
        <p:spPr bwMode="auto">
          <a:xfrm flipH="1" flipV="1">
            <a:off x="1397000" y="4254500"/>
            <a:ext cx="1731335" cy="193979"/>
          </a:xfrm>
          <a:prstGeom prst="line">
            <a:avLst/>
          </a:prstGeom>
          <a:noFill/>
          <a:ln w="952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H="1" flipV="1">
            <a:off x="1397000" y="4610100"/>
            <a:ext cx="1117601" cy="1435101"/>
          </a:xfrm>
          <a:prstGeom prst="line">
            <a:avLst/>
          </a:prstGeom>
          <a:noFill/>
          <a:ln w="9525" cap="flat" cmpd="sng" algn="ctr">
            <a:solidFill>
              <a:srgbClr val="FF0000"/>
            </a:solidFill>
            <a:prstDash val="solid"/>
            <a:round/>
            <a:headEnd type="none" w="med" len="med"/>
            <a:tailEnd type="none" w="med" len="med"/>
          </a:ln>
          <a:effectLst/>
        </p:spPr>
      </p:cxnSp>
      <p:sp>
        <p:nvSpPr>
          <p:cNvPr id="15" name="Oval 14"/>
          <p:cNvSpPr/>
          <p:nvPr/>
        </p:nvSpPr>
        <p:spPr bwMode="auto">
          <a:xfrm>
            <a:off x="977900" y="4283968"/>
            <a:ext cx="711200" cy="28342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18903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51638" y="0"/>
            <a:ext cx="8472488" cy="1066800"/>
          </a:xfrm>
          <a:noFill/>
          <a:ln/>
        </p:spPr>
        <p:txBody>
          <a:bodyPr/>
          <a:lstStyle/>
          <a:p>
            <a:r>
              <a:rPr lang="en-US" dirty="0" smtClean="0"/>
              <a:t>Boeing CLEEN II Technologies</a:t>
            </a:r>
            <a:r>
              <a:rPr lang="en-US" sz="1400" dirty="0" smtClean="0">
                <a:latin typeface="Palatino Linotype" panose="02040502050505030304" pitchFamily="18" charset="0"/>
              </a:rPr>
              <a:t> </a:t>
            </a:r>
          </a:p>
        </p:txBody>
      </p:sp>
      <p:sp>
        <p:nvSpPr>
          <p:cNvPr id="6" name="Slide Number Placeholder 3"/>
          <p:cNvSpPr>
            <a:spLocks noGrp="1"/>
          </p:cNvSpPr>
          <p:nvPr>
            <p:ph type="sldNum" sz="quarter" idx="12"/>
          </p:nvPr>
        </p:nvSpPr>
        <p:spPr>
          <a:xfrm>
            <a:off x="2184104" y="7040858"/>
            <a:ext cx="952500" cy="364345"/>
          </a:xfrm>
        </p:spPr>
        <p:txBody>
          <a:bodyPr/>
          <a:lstStyle/>
          <a:p>
            <a:fld id="{78D3ABA1-EA94-43C0-B992-7CBCC31144F1}" type="slidenum">
              <a:rPr lang="en-US" b="1" smtClean="0">
                <a:solidFill>
                  <a:schemeClr val="bg1"/>
                </a:solidFill>
              </a:rPr>
              <a:pPr/>
              <a:t>21</a:t>
            </a:fld>
            <a:endParaRPr lang="en-US"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28620090"/>
              </p:ext>
            </p:extLst>
          </p:nvPr>
        </p:nvGraphicFramePr>
        <p:xfrm>
          <a:off x="291134" y="1012370"/>
          <a:ext cx="8461828" cy="2238104"/>
        </p:xfrm>
        <a:graphic>
          <a:graphicData uri="http://schemas.openxmlformats.org/drawingml/2006/table">
            <a:tbl>
              <a:tblPr firstRow="1" bandRow="1">
                <a:tableStyleId>{5C22544A-7EE6-4342-B048-85BDC9FD1C3A}</a:tableStyleId>
              </a:tblPr>
              <a:tblGrid>
                <a:gridCol w="2275115"/>
                <a:gridCol w="2166257"/>
                <a:gridCol w="4020456"/>
              </a:tblGrid>
              <a:tr h="500744">
                <a:tc>
                  <a:txBody>
                    <a:bodyPr/>
                    <a:lstStyle/>
                    <a:p>
                      <a:r>
                        <a:rPr lang="en-US" dirty="0" smtClean="0">
                          <a:solidFill>
                            <a:schemeClr val="tx1"/>
                          </a:solidFill>
                          <a:latin typeface="+mj-lt"/>
                        </a:rPr>
                        <a:t>Technology</a:t>
                      </a:r>
                      <a:endParaRPr lang="en-US" dirty="0">
                        <a:solidFill>
                          <a:schemeClr val="tx1"/>
                        </a:solidFill>
                        <a:latin typeface="+mj-lt"/>
                      </a:endParaRPr>
                    </a:p>
                  </a:txBody>
                  <a:tcPr/>
                </a:tc>
                <a:tc>
                  <a:txBody>
                    <a:bodyPr/>
                    <a:lstStyle/>
                    <a:p>
                      <a:r>
                        <a:rPr lang="en-US" dirty="0" smtClean="0">
                          <a:solidFill>
                            <a:schemeClr val="tx1"/>
                          </a:solidFill>
                          <a:latin typeface="+mj-lt"/>
                        </a:rPr>
                        <a:t>Goal Impact</a:t>
                      </a:r>
                      <a:endParaRPr lang="en-US" dirty="0">
                        <a:solidFill>
                          <a:schemeClr val="tx1"/>
                        </a:solidFill>
                        <a:latin typeface="+mj-lt"/>
                      </a:endParaRPr>
                    </a:p>
                  </a:txBody>
                  <a:tcPr/>
                </a:tc>
                <a:tc>
                  <a:txBody>
                    <a:bodyPr/>
                    <a:lstStyle/>
                    <a:p>
                      <a:r>
                        <a:rPr lang="en-US" dirty="0" smtClean="0">
                          <a:solidFill>
                            <a:schemeClr val="tx1"/>
                          </a:solidFill>
                          <a:latin typeface="+mj-lt"/>
                        </a:rPr>
                        <a:t>Benefit</a:t>
                      </a:r>
                      <a:r>
                        <a:rPr lang="en-US" baseline="0" dirty="0" smtClean="0">
                          <a:solidFill>
                            <a:schemeClr val="tx1"/>
                          </a:solidFill>
                          <a:latin typeface="+mj-lt"/>
                        </a:rPr>
                        <a:t>s and Application</a:t>
                      </a:r>
                      <a:endParaRPr lang="en-US" dirty="0">
                        <a:solidFill>
                          <a:schemeClr val="tx1"/>
                        </a:solidFill>
                        <a:latin typeface="+mj-lt"/>
                      </a:endParaRPr>
                    </a:p>
                  </a:txBody>
                  <a:tcPr/>
                </a:tc>
              </a:tr>
              <a:tr h="849086">
                <a:tc>
                  <a:txBody>
                    <a:bodyPr/>
                    <a:lstStyle/>
                    <a:p>
                      <a:r>
                        <a:rPr lang="en-US" baseline="0" dirty="0" smtClean="0">
                          <a:latin typeface="+mj-lt"/>
                        </a:rPr>
                        <a:t>Structurally Efficient Wing - enabled by advanced manufacturing and composites technologies </a:t>
                      </a:r>
                      <a:r>
                        <a:rPr lang="en-US" sz="1800" b="0" i="0" u="none" strike="noStrike" kern="1200" baseline="0" dirty="0" smtClean="0">
                          <a:solidFill>
                            <a:schemeClr val="dk1"/>
                          </a:solidFill>
                          <a:latin typeface="+mn-lt"/>
                          <a:ea typeface="+mn-ea"/>
                          <a:cs typeface="+mn-cs"/>
                        </a:rPr>
                        <a:t>	</a:t>
                      </a:r>
                    </a:p>
                  </a:txBody>
                  <a:tcPr/>
                </a:tc>
                <a:tc>
                  <a:txBody>
                    <a:bodyPr/>
                    <a:lstStyle/>
                    <a:p>
                      <a:r>
                        <a:rPr lang="en-US" dirty="0" smtClean="0">
                          <a:latin typeface="+mj-lt"/>
                        </a:rPr>
                        <a:t>Fuel</a:t>
                      </a:r>
                      <a:r>
                        <a:rPr lang="en-US" baseline="0" dirty="0" smtClean="0">
                          <a:latin typeface="+mj-lt"/>
                        </a:rPr>
                        <a:t> Burn</a:t>
                      </a:r>
                      <a:endParaRPr lang="en-US" dirty="0">
                        <a:latin typeface="+mj-lt"/>
                      </a:endParaRPr>
                    </a:p>
                  </a:txBody>
                  <a:tcPr/>
                </a:tc>
                <a:tc>
                  <a:txBody>
                    <a:bodyPr/>
                    <a:lstStyle/>
                    <a:p>
                      <a:pPr>
                        <a:spcAft>
                          <a:spcPts val="600"/>
                        </a:spcAft>
                      </a:pPr>
                      <a:r>
                        <a:rPr lang="en-US" dirty="0" smtClean="0">
                          <a:latin typeface="+mj-lt"/>
                        </a:rPr>
                        <a:t>Lower</a:t>
                      </a:r>
                      <a:r>
                        <a:rPr lang="en-US" baseline="0" dirty="0" smtClean="0">
                          <a:latin typeface="+mj-lt"/>
                        </a:rPr>
                        <a:t> weight, higher performance wing, reducing fuel burn by 3.5%</a:t>
                      </a:r>
                      <a:endParaRPr lang="en-US" dirty="0">
                        <a:latin typeface="+mj-lt"/>
                      </a:endParaRPr>
                    </a:p>
                  </a:txBody>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824" y="2729769"/>
            <a:ext cx="4456784" cy="346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882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304800" y="76200"/>
            <a:ext cx="7162800" cy="1066800"/>
          </a:xfrm>
          <a:noFill/>
          <a:ln/>
        </p:spPr>
        <p:txBody>
          <a:bodyPr/>
          <a:lstStyle/>
          <a:p>
            <a:r>
              <a:rPr lang="en-US" sz="2800" dirty="0" smtClean="0"/>
              <a:t>Delta/MDS/America’s </a:t>
            </a:r>
            <a:r>
              <a:rPr lang="en-US" sz="2800" dirty="0" err="1" smtClean="0"/>
              <a:t>Phenix</a:t>
            </a:r>
            <a:r>
              <a:rPr lang="en-US" sz="2800" dirty="0" smtClean="0"/>
              <a:t> CLEEN II Technologies</a:t>
            </a:r>
            <a:r>
              <a:rPr lang="en-US" dirty="0" smtClean="0"/>
              <a:t/>
            </a:r>
            <a:br>
              <a:rPr lang="en-US" dirty="0" smtClean="0"/>
            </a:br>
            <a:r>
              <a:rPr lang="en-US" sz="1400" dirty="0" smtClean="0">
                <a:latin typeface="Palatino Linotype" panose="02040502050505030304" pitchFamily="18"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3340289584"/>
              </p:ext>
            </p:extLst>
          </p:nvPr>
        </p:nvGraphicFramePr>
        <p:xfrm>
          <a:off x="174171" y="1012370"/>
          <a:ext cx="8461828" cy="1963784"/>
        </p:xfrm>
        <a:graphic>
          <a:graphicData uri="http://schemas.openxmlformats.org/drawingml/2006/table">
            <a:tbl>
              <a:tblPr firstRow="1" bandRow="1">
                <a:tableStyleId>{5C22544A-7EE6-4342-B048-85BDC9FD1C3A}</a:tableStyleId>
              </a:tblPr>
              <a:tblGrid>
                <a:gridCol w="2275115"/>
                <a:gridCol w="2166257"/>
                <a:gridCol w="4020456"/>
              </a:tblGrid>
              <a:tr h="500744">
                <a:tc>
                  <a:txBody>
                    <a:bodyPr/>
                    <a:lstStyle/>
                    <a:p>
                      <a:r>
                        <a:rPr lang="en-US" dirty="0" smtClean="0">
                          <a:solidFill>
                            <a:schemeClr val="tx1"/>
                          </a:solidFill>
                          <a:latin typeface="+mj-lt"/>
                        </a:rPr>
                        <a:t>Technology</a:t>
                      </a:r>
                      <a:endParaRPr lang="en-US" dirty="0">
                        <a:solidFill>
                          <a:schemeClr val="tx1"/>
                        </a:solidFill>
                        <a:latin typeface="+mj-lt"/>
                      </a:endParaRPr>
                    </a:p>
                  </a:txBody>
                  <a:tcPr/>
                </a:tc>
                <a:tc>
                  <a:txBody>
                    <a:bodyPr/>
                    <a:lstStyle/>
                    <a:p>
                      <a:r>
                        <a:rPr lang="en-US" dirty="0" smtClean="0">
                          <a:solidFill>
                            <a:schemeClr val="tx1"/>
                          </a:solidFill>
                          <a:latin typeface="+mj-lt"/>
                        </a:rPr>
                        <a:t>Goal Impact</a:t>
                      </a:r>
                      <a:endParaRPr lang="en-US" dirty="0">
                        <a:solidFill>
                          <a:schemeClr val="tx1"/>
                        </a:solidFill>
                        <a:latin typeface="+mj-lt"/>
                      </a:endParaRPr>
                    </a:p>
                  </a:txBody>
                  <a:tcPr/>
                </a:tc>
                <a:tc>
                  <a:txBody>
                    <a:bodyPr/>
                    <a:lstStyle/>
                    <a:p>
                      <a:r>
                        <a:rPr lang="en-US" dirty="0" smtClean="0">
                          <a:solidFill>
                            <a:schemeClr val="tx1"/>
                          </a:solidFill>
                          <a:latin typeface="+mj-lt"/>
                        </a:rPr>
                        <a:t>Benefit</a:t>
                      </a:r>
                      <a:r>
                        <a:rPr lang="en-US" baseline="0" dirty="0" smtClean="0">
                          <a:solidFill>
                            <a:schemeClr val="tx1"/>
                          </a:solidFill>
                          <a:latin typeface="+mj-lt"/>
                        </a:rPr>
                        <a:t>s and Application</a:t>
                      </a:r>
                      <a:endParaRPr lang="en-US" dirty="0">
                        <a:solidFill>
                          <a:schemeClr val="tx1"/>
                        </a:solidFill>
                        <a:latin typeface="+mj-lt"/>
                      </a:endParaRPr>
                    </a:p>
                  </a:txBody>
                  <a:tcPr/>
                </a:tc>
              </a:tr>
              <a:tr h="849086">
                <a:tc>
                  <a:txBody>
                    <a:bodyPr/>
                    <a:lstStyle/>
                    <a:p>
                      <a:r>
                        <a:rPr lang="en-US" baseline="0" dirty="0" smtClean="0">
                          <a:latin typeface="+mj-lt"/>
                        </a:rPr>
                        <a:t>Leading Edge Protective Coating for Turbofan Blades</a:t>
                      </a:r>
                      <a:endParaRPr lang="en-US" dirty="0">
                        <a:latin typeface="+mj-lt"/>
                      </a:endParaRPr>
                    </a:p>
                  </a:txBody>
                  <a:tcPr/>
                </a:tc>
                <a:tc>
                  <a:txBody>
                    <a:bodyPr/>
                    <a:lstStyle/>
                    <a:p>
                      <a:r>
                        <a:rPr lang="en-US" dirty="0" smtClean="0">
                          <a:latin typeface="+mj-lt"/>
                        </a:rPr>
                        <a:t>Fuel</a:t>
                      </a:r>
                      <a:r>
                        <a:rPr lang="en-US" baseline="0" dirty="0" smtClean="0">
                          <a:latin typeface="+mj-lt"/>
                        </a:rPr>
                        <a:t> Burn &amp; Emissions</a:t>
                      </a:r>
                      <a:endParaRPr lang="en-US" dirty="0">
                        <a:latin typeface="+mj-lt"/>
                      </a:endParaRPr>
                    </a:p>
                  </a:txBody>
                  <a:tcPr/>
                </a:tc>
                <a:tc>
                  <a:txBody>
                    <a:bodyPr/>
                    <a:lstStyle/>
                    <a:p>
                      <a:r>
                        <a:rPr lang="en-US" dirty="0" smtClean="0">
                          <a:latin typeface="+mj-lt"/>
                        </a:rPr>
                        <a:t>Up to 1% fuel savings at cruise</a:t>
                      </a:r>
                    </a:p>
                    <a:p>
                      <a:r>
                        <a:rPr lang="en-US" dirty="0" smtClean="0">
                          <a:latin typeface="+mj-lt"/>
                        </a:rPr>
                        <a:t>Up</a:t>
                      </a:r>
                      <a:r>
                        <a:rPr lang="en-US" baseline="0" dirty="0" smtClean="0">
                          <a:latin typeface="+mj-lt"/>
                        </a:rPr>
                        <a:t> to 2% fuel savings at max power</a:t>
                      </a:r>
                    </a:p>
                    <a:p>
                      <a:endParaRPr lang="en-US" baseline="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j-lt"/>
                        </a:rPr>
                        <a:t>Application: </a:t>
                      </a:r>
                      <a:r>
                        <a:rPr lang="en-US" sz="1800" kern="1200" dirty="0" smtClean="0">
                          <a:solidFill>
                            <a:schemeClr val="dk1"/>
                          </a:solidFill>
                          <a:latin typeface="+mn-lt"/>
                          <a:ea typeface="+mn-ea"/>
                          <a:cs typeface="+mn-cs"/>
                        </a:rPr>
                        <a:t>1</a:t>
                      </a:r>
                      <a:r>
                        <a:rPr lang="en-US" sz="1800" kern="1200" baseline="30000" dirty="0" smtClean="0">
                          <a:solidFill>
                            <a:schemeClr val="dk1"/>
                          </a:solidFill>
                          <a:latin typeface="+mn-lt"/>
                          <a:ea typeface="+mn-ea"/>
                          <a:cs typeface="+mn-cs"/>
                        </a:rPr>
                        <a:t>st</a:t>
                      </a:r>
                      <a:r>
                        <a:rPr lang="en-US" sz="1800" kern="1200" baseline="0" dirty="0" smtClean="0">
                          <a:solidFill>
                            <a:schemeClr val="dk1"/>
                          </a:solidFill>
                          <a:latin typeface="+mn-lt"/>
                          <a:ea typeface="+mn-ea"/>
                          <a:cs typeface="+mn-cs"/>
                        </a:rPr>
                        <a:t> stage turbofan blades on a breadth of engines</a:t>
                      </a:r>
                      <a:endParaRPr lang="en-US" baseline="0" dirty="0" smtClean="0">
                        <a:latin typeface="+mj-lt"/>
                      </a:endParaRPr>
                    </a:p>
                  </a:txBody>
                  <a:tcPr/>
                </a:tc>
              </a:tr>
            </a:tbl>
          </a:graphicData>
        </a:graphic>
      </p:graphicFrame>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12659" y="3307191"/>
            <a:ext cx="1171110" cy="308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936" y="2623602"/>
            <a:ext cx="928294" cy="20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1588320" y="3644456"/>
            <a:ext cx="141515" cy="381695"/>
          </a:xfrm>
          <a:prstGeom prst="rect">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11" name="Straight Connector 10"/>
          <p:cNvCxnSpPr/>
          <p:nvPr/>
        </p:nvCxnSpPr>
        <p:spPr bwMode="auto">
          <a:xfrm flipV="1">
            <a:off x="1610880" y="2623602"/>
            <a:ext cx="676056" cy="1008996"/>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747677" y="4026151"/>
            <a:ext cx="539259" cy="637201"/>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2" descr="http://www.valc.com.vn/Uploads/LibraryImages/2012/7/10/(9)2008_0121_Learjet%2085_Bombardier%20Aerospac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165598" y="4132574"/>
            <a:ext cx="4213225" cy="143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187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53999" y="0"/>
            <a:ext cx="9881192" cy="1066800"/>
          </a:xfrm>
          <a:noFill/>
          <a:ln/>
        </p:spPr>
        <p:txBody>
          <a:bodyPr/>
          <a:lstStyle/>
          <a:p>
            <a:r>
              <a:rPr lang="en-US" dirty="0" smtClean="0"/>
              <a:t>GE CLEEN II Technologies (1 of 2)</a:t>
            </a:r>
            <a:r>
              <a:rPr lang="en-US" sz="1400" dirty="0" smtClean="0">
                <a:latin typeface="Palatino Linotype" panose="02040502050505030304" pitchFamily="18" charset="0"/>
              </a:rPr>
              <a:t> </a:t>
            </a:r>
          </a:p>
        </p:txBody>
      </p:sp>
      <p:sp>
        <p:nvSpPr>
          <p:cNvPr id="6" name="Slide Number Placeholder 3"/>
          <p:cNvSpPr>
            <a:spLocks noGrp="1"/>
          </p:cNvSpPr>
          <p:nvPr>
            <p:ph type="sldNum" sz="quarter" idx="12"/>
          </p:nvPr>
        </p:nvSpPr>
        <p:spPr>
          <a:xfrm>
            <a:off x="2184104" y="7040858"/>
            <a:ext cx="952500" cy="364345"/>
          </a:xfrm>
        </p:spPr>
        <p:txBody>
          <a:bodyPr/>
          <a:lstStyle/>
          <a:p>
            <a:fld id="{78D3ABA1-EA94-43C0-B992-7CBCC31144F1}" type="slidenum">
              <a:rPr lang="en-US" b="1" smtClean="0">
                <a:solidFill>
                  <a:schemeClr val="bg1"/>
                </a:solidFill>
              </a:rPr>
              <a:pPr/>
              <a:t>23</a:t>
            </a:fld>
            <a:endParaRPr lang="en-US" b="1"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7232223"/>
              </p:ext>
            </p:extLst>
          </p:nvPr>
        </p:nvGraphicFramePr>
        <p:xfrm>
          <a:off x="450617" y="954835"/>
          <a:ext cx="8461828" cy="3152504"/>
        </p:xfrm>
        <a:graphic>
          <a:graphicData uri="http://schemas.openxmlformats.org/drawingml/2006/table">
            <a:tbl>
              <a:tblPr firstRow="1" bandRow="1">
                <a:tableStyleId>{5C22544A-7EE6-4342-B048-85BDC9FD1C3A}</a:tableStyleId>
              </a:tblPr>
              <a:tblGrid>
                <a:gridCol w="2275115"/>
                <a:gridCol w="2166257"/>
                <a:gridCol w="4020456"/>
              </a:tblGrid>
              <a:tr h="500744">
                <a:tc>
                  <a:txBody>
                    <a:bodyPr/>
                    <a:lstStyle/>
                    <a:p>
                      <a:r>
                        <a:rPr lang="en-US" dirty="0" smtClean="0">
                          <a:solidFill>
                            <a:schemeClr val="tx1"/>
                          </a:solidFill>
                          <a:latin typeface="+mj-lt"/>
                        </a:rPr>
                        <a:t>Technology</a:t>
                      </a:r>
                      <a:endParaRPr lang="en-US" dirty="0">
                        <a:solidFill>
                          <a:schemeClr val="tx1"/>
                        </a:solidFill>
                        <a:latin typeface="+mj-lt"/>
                      </a:endParaRPr>
                    </a:p>
                  </a:txBody>
                  <a:tcPr/>
                </a:tc>
                <a:tc>
                  <a:txBody>
                    <a:bodyPr/>
                    <a:lstStyle/>
                    <a:p>
                      <a:r>
                        <a:rPr lang="en-US" dirty="0" smtClean="0">
                          <a:solidFill>
                            <a:schemeClr val="tx1"/>
                          </a:solidFill>
                          <a:latin typeface="+mj-lt"/>
                        </a:rPr>
                        <a:t>Goal Impact</a:t>
                      </a:r>
                      <a:endParaRPr lang="en-US" dirty="0">
                        <a:solidFill>
                          <a:schemeClr val="tx1"/>
                        </a:solidFill>
                        <a:latin typeface="+mj-lt"/>
                      </a:endParaRPr>
                    </a:p>
                  </a:txBody>
                  <a:tcPr/>
                </a:tc>
                <a:tc>
                  <a:txBody>
                    <a:bodyPr/>
                    <a:lstStyle/>
                    <a:p>
                      <a:r>
                        <a:rPr lang="en-US" dirty="0" smtClean="0">
                          <a:solidFill>
                            <a:schemeClr val="tx1"/>
                          </a:solidFill>
                          <a:latin typeface="+mj-lt"/>
                        </a:rPr>
                        <a:t>Benefit</a:t>
                      </a:r>
                      <a:r>
                        <a:rPr lang="en-US" baseline="0" dirty="0" smtClean="0">
                          <a:solidFill>
                            <a:schemeClr val="tx1"/>
                          </a:solidFill>
                          <a:latin typeface="+mj-lt"/>
                        </a:rPr>
                        <a:t>s and Application</a:t>
                      </a:r>
                      <a:endParaRPr lang="en-US" dirty="0">
                        <a:solidFill>
                          <a:schemeClr val="tx1"/>
                        </a:solidFill>
                        <a:latin typeface="+mj-lt"/>
                      </a:endParaRPr>
                    </a:p>
                  </a:txBody>
                  <a:tcPr/>
                </a:tc>
              </a:tr>
              <a:tr h="849086">
                <a:tc>
                  <a:txBody>
                    <a:bodyPr/>
                    <a:lstStyle/>
                    <a:p>
                      <a:r>
                        <a:rPr lang="en-US" dirty="0" smtClean="0">
                          <a:latin typeface="+mj-lt"/>
                        </a:rPr>
                        <a:t>TAPS III Low-NOx Combustor Development</a:t>
                      </a:r>
                      <a:endParaRPr lang="en-US" dirty="0">
                        <a:latin typeface="+mj-lt"/>
                      </a:endParaRPr>
                    </a:p>
                  </a:txBody>
                  <a:tcPr/>
                </a:tc>
                <a:tc>
                  <a:txBody>
                    <a:bodyPr/>
                    <a:lstStyle/>
                    <a:p>
                      <a:r>
                        <a:rPr lang="en-US" dirty="0" smtClean="0">
                          <a:latin typeface="+mj-lt"/>
                        </a:rPr>
                        <a:t>Emissions</a:t>
                      </a:r>
                      <a:endParaRPr lang="en-US" dirty="0">
                        <a:latin typeface="+mj-lt"/>
                      </a:endParaRPr>
                    </a:p>
                  </a:txBody>
                  <a:tcPr/>
                </a:tc>
                <a:tc>
                  <a:txBody>
                    <a:bodyPr/>
                    <a:lstStyle/>
                    <a:p>
                      <a:r>
                        <a:rPr lang="en-US" sz="1800" b="0" i="0" u="none" strike="noStrike" kern="1200" baseline="0" dirty="0" smtClean="0">
                          <a:solidFill>
                            <a:schemeClr val="dk1"/>
                          </a:solidFill>
                          <a:latin typeface="+mn-lt"/>
                          <a:ea typeface="+mn-ea"/>
                          <a:cs typeface="+mn-cs"/>
                        </a:rPr>
                        <a:t>40% margin to CAEP/6 NOx @ 55 OPR – large twin aisle class aircraft</a:t>
                      </a:r>
                    </a:p>
                  </a:txBody>
                  <a:tcPr/>
                </a:tc>
              </a:tr>
              <a:tr h="0">
                <a:tc>
                  <a:txBody>
                    <a:bodyPr/>
                    <a:lstStyle/>
                    <a:p>
                      <a:r>
                        <a:rPr lang="en-US" dirty="0" smtClean="0">
                          <a:latin typeface="+mj-lt"/>
                        </a:rPr>
                        <a:t>More Electric Systems and</a:t>
                      </a:r>
                      <a:r>
                        <a:rPr lang="en-US" baseline="0" dirty="0" smtClean="0">
                          <a:latin typeface="+mj-lt"/>
                        </a:rPr>
                        <a:t> Technologies for Aircraft in the Next Generation (MESTANG)</a:t>
                      </a:r>
                      <a:endParaRPr lang="en-US" dirty="0">
                        <a:latin typeface="+mj-lt"/>
                      </a:endParaRPr>
                    </a:p>
                  </a:txBody>
                  <a:tcPr/>
                </a:tc>
                <a:tc>
                  <a:txBody>
                    <a:bodyPr/>
                    <a:lstStyle/>
                    <a:p>
                      <a:r>
                        <a:rPr lang="en-US" dirty="0" smtClean="0">
                          <a:latin typeface="+mj-lt"/>
                        </a:rPr>
                        <a:t>Fuel burn</a:t>
                      </a:r>
                      <a:endParaRPr lang="en-US" dirty="0">
                        <a:latin typeface="+mj-lt"/>
                      </a:endParaRPr>
                    </a:p>
                  </a:txBody>
                  <a:tcPr/>
                </a:tc>
                <a:tc>
                  <a:txBody>
                    <a:bodyPr/>
                    <a:lstStyle/>
                    <a:p>
                      <a:r>
                        <a:rPr lang="en-US" dirty="0" smtClean="0"/>
                        <a:t>Up to 3% fuel burn reduction for single-aisle</a:t>
                      </a:r>
                      <a:r>
                        <a:rPr lang="en-US" baseline="0" dirty="0" smtClean="0"/>
                        <a:t> aircraft</a:t>
                      </a:r>
                    </a:p>
                    <a:p>
                      <a:endParaRPr lang="en-US" dirty="0"/>
                    </a:p>
                  </a:txBody>
                  <a:tcPr/>
                </a:tc>
              </a:tr>
            </a:tbl>
          </a:graphicData>
        </a:graphic>
      </p:graphicFrame>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800" y="3728976"/>
            <a:ext cx="3296867" cy="217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3990" y="3728977"/>
            <a:ext cx="3041245" cy="217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711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79399" y="0"/>
            <a:ext cx="9881192" cy="1066800"/>
          </a:xfrm>
          <a:noFill/>
          <a:ln/>
        </p:spPr>
        <p:txBody>
          <a:bodyPr/>
          <a:lstStyle/>
          <a:p>
            <a:r>
              <a:rPr lang="en-US" dirty="0" smtClean="0"/>
              <a:t>GE CLEEN II Technologies (2 of 2)</a:t>
            </a:r>
            <a:r>
              <a:rPr lang="en-US" sz="1400" dirty="0" smtClean="0">
                <a:latin typeface="Palatino Linotype" panose="02040502050505030304" pitchFamily="18" charset="0"/>
              </a:rPr>
              <a:t> </a:t>
            </a:r>
          </a:p>
        </p:txBody>
      </p:sp>
      <p:sp>
        <p:nvSpPr>
          <p:cNvPr id="6" name="Slide Number Placeholder 3"/>
          <p:cNvSpPr>
            <a:spLocks noGrp="1"/>
          </p:cNvSpPr>
          <p:nvPr>
            <p:ph type="sldNum" sz="quarter" idx="12"/>
          </p:nvPr>
        </p:nvSpPr>
        <p:spPr>
          <a:xfrm>
            <a:off x="2184104" y="7040858"/>
            <a:ext cx="952500" cy="364345"/>
          </a:xfrm>
        </p:spPr>
        <p:txBody>
          <a:bodyPr/>
          <a:lstStyle/>
          <a:p>
            <a:fld id="{78D3ABA1-EA94-43C0-B992-7CBCC31144F1}" type="slidenum">
              <a:rPr lang="en-US" b="1" smtClean="0">
                <a:solidFill>
                  <a:schemeClr val="bg1"/>
                </a:solidFill>
              </a:rPr>
              <a:pPr/>
              <a:t>24</a:t>
            </a:fld>
            <a:endParaRPr lang="en-US" b="1"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372729594"/>
              </p:ext>
            </p:extLst>
          </p:nvPr>
        </p:nvGraphicFramePr>
        <p:xfrm>
          <a:off x="450617" y="954835"/>
          <a:ext cx="8461828" cy="2329544"/>
        </p:xfrm>
        <a:graphic>
          <a:graphicData uri="http://schemas.openxmlformats.org/drawingml/2006/table">
            <a:tbl>
              <a:tblPr firstRow="1" bandRow="1">
                <a:tableStyleId>{5C22544A-7EE6-4342-B048-85BDC9FD1C3A}</a:tableStyleId>
              </a:tblPr>
              <a:tblGrid>
                <a:gridCol w="2275115"/>
                <a:gridCol w="2166257"/>
                <a:gridCol w="4020456"/>
              </a:tblGrid>
              <a:tr h="500744">
                <a:tc>
                  <a:txBody>
                    <a:bodyPr/>
                    <a:lstStyle/>
                    <a:p>
                      <a:r>
                        <a:rPr lang="en-US" dirty="0" smtClean="0">
                          <a:solidFill>
                            <a:schemeClr val="tx1"/>
                          </a:solidFill>
                          <a:latin typeface="+mj-lt"/>
                        </a:rPr>
                        <a:t>Technology</a:t>
                      </a:r>
                      <a:endParaRPr lang="en-US" dirty="0">
                        <a:solidFill>
                          <a:schemeClr val="tx1"/>
                        </a:solidFill>
                        <a:latin typeface="+mj-lt"/>
                      </a:endParaRPr>
                    </a:p>
                  </a:txBody>
                  <a:tcPr/>
                </a:tc>
                <a:tc>
                  <a:txBody>
                    <a:bodyPr/>
                    <a:lstStyle/>
                    <a:p>
                      <a:r>
                        <a:rPr lang="en-US" dirty="0" smtClean="0">
                          <a:solidFill>
                            <a:schemeClr val="tx1"/>
                          </a:solidFill>
                          <a:latin typeface="+mj-lt"/>
                        </a:rPr>
                        <a:t>Goal Impact</a:t>
                      </a:r>
                      <a:endParaRPr lang="en-US" dirty="0">
                        <a:solidFill>
                          <a:schemeClr val="tx1"/>
                        </a:solidFill>
                        <a:latin typeface="+mj-lt"/>
                      </a:endParaRPr>
                    </a:p>
                  </a:txBody>
                  <a:tcPr/>
                </a:tc>
                <a:tc>
                  <a:txBody>
                    <a:bodyPr/>
                    <a:lstStyle/>
                    <a:p>
                      <a:r>
                        <a:rPr lang="en-US" dirty="0" smtClean="0">
                          <a:solidFill>
                            <a:schemeClr val="tx1"/>
                          </a:solidFill>
                          <a:latin typeface="+mj-lt"/>
                        </a:rPr>
                        <a:t>Benefit</a:t>
                      </a:r>
                      <a:r>
                        <a:rPr lang="en-US" baseline="0" dirty="0" smtClean="0">
                          <a:solidFill>
                            <a:schemeClr val="tx1"/>
                          </a:solidFill>
                          <a:latin typeface="+mj-lt"/>
                        </a:rPr>
                        <a:t>s and Application</a:t>
                      </a:r>
                      <a:endParaRPr lang="en-US" dirty="0">
                        <a:solidFill>
                          <a:schemeClr val="tx1"/>
                        </a:solidFill>
                        <a:latin typeface="+mj-lt"/>
                      </a:endParaRPr>
                    </a:p>
                  </a:txBody>
                  <a:tcPr/>
                </a:tc>
              </a:tr>
              <a:tr h="0">
                <a:tc>
                  <a:txBody>
                    <a:bodyPr/>
                    <a:lstStyle/>
                    <a:p>
                      <a:r>
                        <a:rPr lang="en-US" dirty="0" smtClean="0">
                          <a:latin typeface="+mj-lt"/>
                        </a:rPr>
                        <a:t>Flight Management</a:t>
                      </a:r>
                      <a:r>
                        <a:rPr lang="en-US" baseline="0" dirty="0" smtClean="0">
                          <a:latin typeface="+mj-lt"/>
                        </a:rPr>
                        <a:t> System (FMS) – Engine Integration</a:t>
                      </a:r>
                    </a:p>
                  </a:txBody>
                  <a:tcPr/>
                </a:tc>
                <a:tc>
                  <a:txBody>
                    <a:bodyPr/>
                    <a:lstStyle/>
                    <a:p>
                      <a:r>
                        <a:rPr lang="en-US" dirty="0" smtClean="0">
                          <a:latin typeface="+mj-lt"/>
                        </a:rPr>
                        <a:t>Fuel burn </a:t>
                      </a:r>
                      <a:endParaRPr lang="en-US" dirty="0">
                        <a:latin typeface="+mj-lt"/>
                      </a:endParaRPr>
                    </a:p>
                  </a:txBody>
                  <a:tcPr/>
                </a:tc>
                <a:tc>
                  <a:txBody>
                    <a:bodyPr/>
                    <a:lstStyle/>
                    <a:p>
                      <a:r>
                        <a:rPr lang="en-US" dirty="0" smtClean="0">
                          <a:solidFill>
                            <a:schemeClr val="tx1"/>
                          </a:solidFill>
                        </a:rPr>
                        <a:t>Up to 1% fuel burn reduction</a:t>
                      </a:r>
                      <a:endParaRPr lang="en-US" dirty="0">
                        <a:solidFill>
                          <a:schemeClr val="tx1"/>
                        </a:solidFill>
                      </a:endParaRPr>
                    </a:p>
                  </a:txBody>
                  <a:tcPr/>
                </a:tc>
              </a:tr>
              <a:tr h="0">
                <a:tc>
                  <a:txBody>
                    <a:bodyPr/>
                    <a:lstStyle/>
                    <a:p>
                      <a:r>
                        <a:rPr lang="en-US" dirty="0" smtClean="0">
                          <a:latin typeface="+mj-lt"/>
                        </a:rPr>
                        <a:t>Alternative</a:t>
                      </a:r>
                      <a:r>
                        <a:rPr lang="en-US" baseline="0" dirty="0" smtClean="0">
                          <a:latin typeface="+mj-lt"/>
                        </a:rPr>
                        <a:t> Jet Fuel Test and Evaluation</a:t>
                      </a:r>
                      <a:endParaRPr lang="en-US" dirty="0">
                        <a:latin typeface="+mj-lt"/>
                      </a:endParaRPr>
                    </a:p>
                  </a:txBody>
                  <a:tcPr/>
                </a:tc>
                <a:tc>
                  <a:txBody>
                    <a:bodyPr/>
                    <a:lstStyle/>
                    <a:p>
                      <a:r>
                        <a:rPr lang="en-US" dirty="0" smtClean="0">
                          <a:latin typeface="+mj-lt"/>
                        </a:rPr>
                        <a:t>Alternative</a:t>
                      </a:r>
                      <a:r>
                        <a:rPr lang="en-US" baseline="0" dirty="0" smtClean="0">
                          <a:latin typeface="+mj-lt"/>
                        </a:rPr>
                        <a:t> Fuels</a:t>
                      </a:r>
                      <a:endParaRPr lang="en-US"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Testing of drop-in alternative jet fuels to</a:t>
                      </a:r>
                      <a:r>
                        <a:rPr lang="en-US" baseline="0" dirty="0" smtClean="0"/>
                        <a:t> support ASTM International approval</a:t>
                      </a:r>
                      <a:endParaRPr lang="en-US" dirty="0" smtClean="0"/>
                    </a:p>
                  </a:txBody>
                  <a:tcPr/>
                </a:tc>
              </a:tr>
            </a:tbl>
          </a:graphicData>
        </a:graphic>
      </p:graphicFrame>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4122" y="3672015"/>
            <a:ext cx="2808692" cy="126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35496" y="3672014"/>
            <a:ext cx="2364490" cy="126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Up-Down Arrow 8"/>
          <p:cNvSpPr/>
          <p:nvPr/>
        </p:nvSpPr>
        <p:spPr bwMode="auto">
          <a:xfrm rot="16200000">
            <a:off x="4397074" y="3840979"/>
            <a:ext cx="494810" cy="914400"/>
          </a:xfrm>
          <a:prstGeom prst="upDownArrow">
            <a:avLst/>
          </a:prstGeom>
          <a:solidFill>
            <a:schemeClr val="accent2"/>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40667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53999" y="0"/>
            <a:ext cx="9881192" cy="1066800"/>
          </a:xfrm>
          <a:noFill/>
          <a:ln/>
        </p:spPr>
        <p:txBody>
          <a:bodyPr/>
          <a:lstStyle/>
          <a:p>
            <a:r>
              <a:rPr lang="en-US" dirty="0" smtClean="0"/>
              <a:t>Honeywell CLEEN II Technologies</a:t>
            </a:r>
            <a:r>
              <a:rPr lang="en-US" sz="1400" dirty="0" smtClean="0">
                <a:latin typeface="Palatino Linotype" panose="02040502050505030304" pitchFamily="18" charset="0"/>
              </a:rPr>
              <a:t> </a:t>
            </a:r>
          </a:p>
        </p:txBody>
      </p:sp>
      <p:sp>
        <p:nvSpPr>
          <p:cNvPr id="6" name="Slide Number Placeholder 3"/>
          <p:cNvSpPr>
            <a:spLocks noGrp="1"/>
          </p:cNvSpPr>
          <p:nvPr>
            <p:ph type="sldNum" sz="quarter" idx="12"/>
          </p:nvPr>
        </p:nvSpPr>
        <p:spPr>
          <a:xfrm>
            <a:off x="2184104" y="7840958"/>
            <a:ext cx="952500" cy="364345"/>
          </a:xfrm>
        </p:spPr>
        <p:txBody>
          <a:bodyPr/>
          <a:lstStyle/>
          <a:p>
            <a:fld id="{78D3ABA1-EA94-43C0-B992-7CBCC31144F1}" type="slidenum">
              <a:rPr lang="en-US" b="1" smtClean="0">
                <a:solidFill>
                  <a:schemeClr val="bg1"/>
                </a:solidFill>
              </a:rPr>
              <a:pPr/>
              <a:t>25</a:t>
            </a:fld>
            <a:endParaRPr lang="en-US" b="1"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894227175"/>
              </p:ext>
            </p:extLst>
          </p:nvPr>
        </p:nvGraphicFramePr>
        <p:xfrm>
          <a:off x="450617" y="954835"/>
          <a:ext cx="8461828" cy="3152504"/>
        </p:xfrm>
        <a:graphic>
          <a:graphicData uri="http://schemas.openxmlformats.org/drawingml/2006/table">
            <a:tbl>
              <a:tblPr firstRow="1" bandRow="1">
                <a:tableStyleId>{5C22544A-7EE6-4342-B048-85BDC9FD1C3A}</a:tableStyleId>
              </a:tblPr>
              <a:tblGrid>
                <a:gridCol w="2275115"/>
                <a:gridCol w="2166257"/>
                <a:gridCol w="4020456"/>
              </a:tblGrid>
              <a:tr h="500744">
                <a:tc>
                  <a:txBody>
                    <a:bodyPr/>
                    <a:lstStyle/>
                    <a:p>
                      <a:r>
                        <a:rPr lang="en-US" dirty="0" smtClean="0">
                          <a:solidFill>
                            <a:schemeClr val="tx1"/>
                          </a:solidFill>
                          <a:latin typeface="+mj-lt"/>
                        </a:rPr>
                        <a:t>Technology</a:t>
                      </a:r>
                      <a:endParaRPr lang="en-US" dirty="0">
                        <a:solidFill>
                          <a:schemeClr val="tx1"/>
                        </a:solidFill>
                        <a:latin typeface="+mj-lt"/>
                      </a:endParaRPr>
                    </a:p>
                  </a:txBody>
                  <a:tcPr/>
                </a:tc>
                <a:tc>
                  <a:txBody>
                    <a:bodyPr/>
                    <a:lstStyle/>
                    <a:p>
                      <a:r>
                        <a:rPr lang="en-US" dirty="0" smtClean="0">
                          <a:solidFill>
                            <a:schemeClr val="tx1"/>
                          </a:solidFill>
                          <a:latin typeface="+mj-lt"/>
                        </a:rPr>
                        <a:t>Goal Impact</a:t>
                      </a:r>
                      <a:endParaRPr lang="en-US" dirty="0">
                        <a:solidFill>
                          <a:schemeClr val="tx1"/>
                        </a:solidFill>
                        <a:latin typeface="+mj-lt"/>
                      </a:endParaRPr>
                    </a:p>
                  </a:txBody>
                  <a:tcPr/>
                </a:tc>
                <a:tc>
                  <a:txBody>
                    <a:bodyPr/>
                    <a:lstStyle/>
                    <a:p>
                      <a:r>
                        <a:rPr lang="en-US" dirty="0" smtClean="0">
                          <a:solidFill>
                            <a:schemeClr val="tx1"/>
                          </a:solidFill>
                          <a:latin typeface="+mj-lt"/>
                        </a:rPr>
                        <a:t>Benefit</a:t>
                      </a:r>
                      <a:r>
                        <a:rPr lang="en-US" baseline="0" dirty="0" smtClean="0">
                          <a:solidFill>
                            <a:schemeClr val="tx1"/>
                          </a:solidFill>
                          <a:latin typeface="+mj-lt"/>
                        </a:rPr>
                        <a:t>s and Application</a:t>
                      </a:r>
                      <a:endParaRPr lang="en-US" dirty="0">
                        <a:solidFill>
                          <a:schemeClr val="tx1"/>
                        </a:solidFill>
                        <a:latin typeface="+mj-lt"/>
                      </a:endParaRPr>
                    </a:p>
                  </a:txBody>
                  <a:tcPr/>
                </a:tc>
              </a:tr>
              <a:tr h="849086">
                <a:tc>
                  <a:txBody>
                    <a:bodyPr/>
                    <a:lstStyle/>
                    <a:p>
                      <a:r>
                        <a:rPr lang="en-US" sz="1800" b="0" i="0" kern="1200" dirty="0" smtClean="0">
                          <a:solidFill>
                            <a:schemeClr val="dk1"/>
                          </a:solidFill>
                          <a:effectLst/>
                          <a:latin typeface="+mn-lt"/>
                          <a:ea typeface="+mn-ea"/>
                          <a:cs typeface="+mn-cs"/>
                        </a:rPr>
                        <a:t>Singular Annular Combustor for Emissions Reduction (</a:t>
                      </a:r>
                      <a:r>
                        <a:rPr lang="en-US" sz="1800" b="1" i="0" kern="1200" dirty="0" smtClean="0">
                          <a:solidFill>
                            <a:schemeClr val="dk1"/>
                          </a:solidFill>
                          <a:effectLst/>
                          <a:latin typeface="+mn-lt"/>
                          <a:ea typeface="+mn-ea"/>
                          <a:cs typeface="+mn-cs"/>
                        </a:rPr>
                        <a:t>SABER</a:t>
                      </a:r>
                      <a:r>
                        <a:rPr lang="en-US" sz="1800" b="0" i="0" kern="1200" dirty="0" smtClean="0">
                          <a:solidFill>
                            <a:schemeClr val="dk1"/>
                          </a:solidFill>
                          <a:effectLst/>
                          <a:latin typeface="+mn-lt"/>
                          <a:ea typeface="+mn-ea"/>
                          <a:cs typeface="+mn-cs"/>
                        </a:rPr>
                        <a:t>) </a:t>
                      </a:r>
                      <a:r>
                        <a:rPr lang="en-US" baseline="0" dirty="0" smtClean="0">
                          <a:latin typeface="+mj-lt"/>
                        </a:rPr>
                        <a:t>Compact Combustor</a:t>
                      </a:r>
                      <a:endParaRPr lang="en-US" dirty="0">
                        <a:latin typeface="+mj-lt"/>
                      </a:endParaRPr>
                    </a:p>
                  </a:txBody>
                  <a:tcPr/>
                </a:tc>
                <a:tc>
                  <a:txBody>
                    <a:bodyPr/>
                    <a:lstStyle/>
                    <a:p>
                      <a:r>
                        <a:rPr lang="en-US" dirty="0" smtClean="0">
                          <a:latin typeface="+mj-lt"/>
                        </a:rPr>
                        <a:t>Emissions</a:t>
                      </a:r>
                      <a:r>
                        <a:rPr lang="en-US" baseline="0" dirty="0" smtClean="0">
                          <a:latin typeface="+mj-lt"/>
                        </a:rPr>
                        <a:t>, fuel burn</a:t>
                      </a:r>
                      <a:endParaRPr lang="en-US" dirty="0">
                        <a:latin typeface="+mj-lt"/>
                      </a:endParaRPr>
                    </a:p>
                  </a:txBody>
                  <a:tcPr/>
                </a:tc>
                <a:tc>
                  <a:txBody>
                    <a:bodyPr/>
                    <a:lstStyle/>
                    <a:p>
                      <a:r>
                        <a:rPr lang="en-US" sz="1800" b="0" i="0" u="none" strike="noStrike" kern="1200" baseline="0" dirty="0" smtClean="0">
                          <a:solidFill>
                            <a:schemeClr val="dk1"/>
                          </a:solidFill>
                          <a:latin typeface="+mn-lt"/>
                          <a:ea typeface="+mn-ea"/>
                          <a:cs typeface="+mn-cs"/>
                        </a:rPr>
                        <a:t>53% margin to ICAO CAEP/8 NOx</a:t>
                      </a:r>
                    </a:p>
                    <a:p>
                      <a:endParaRPr lang="en-US" dirty="0" smtClean="0"/>
                    </a:p>
                    <a:p>
                      <a:r>
                        <a:rPr lang="en-US" dirty="0" smtClean="0"/>
                        <a:t>Reduced weight, emissions</a:t>
                      </a:r>
                    </a:p>
                  </a:txBody>
                  <a:tcPr/>
                </a:tc>
              </a:tr>
              <a:tr h="0">
                <a:tc>
                  <a:txBody>
                    <a:bodyPr/>
                    <a:lstStyle/>
                    <a:p>
                      <a:r>
                        <a:rPr lang="en-US" dirty="0" smtClean="0">
                          <a:latin typeface="+mj-lt"/>
                        </a:rPr>
                        <a:t>Advanced Turbine Blade Outer Air Seal</a:t>
                      </a:r>
                      <a:endParaRPr lang="en-US" dirty="0">
                        <a:latin typeface="+mj-lt"/>
                      </a:endParaRPr>
                    </a:p>
                  </a:txBody>
                  <a:tcPr/>
                </a:tc>
                <a:tc>
                  <a:txBody>
                    <a:bodyPr/>
                    <a:lstStyle/>
                    <a:p>
                      <a:r>
                        <a:rPr lang="en-US" dirty="0" smtClean="0">
                          <a:latin typeface="+mj-lt"/>
                        </a:rPr>
                        <a:t>Fuel burn</a:t>
                      </a:r>
                      <a:endParaRPr lang="en-US" dirty="0">
                        <a:latin typeface="+mj-lt"/>
                      </a:endParaRPr>
                    </a:p>
                  </a:txBody>
                  <a:tcPr/>
                </a:tc>
                <a:tc>
                  <a:txBody>
                    <a:bodyPr/>
                    <a:lstStyle/>
                    <a:p>
                      <a:r>
                        <a:rPr lang="en-US" dirty="0" smtClean="0"/>
                        <a:t>Contributes to package that delivers 27% fuel burn reduction vs. in service baseline</a:t>
                      </a:r>
                    </a:p>
                  </a:txBody>
                  <a:tcPr/>
                </a:tc>
              </a:tr>
            </a:tbl>
          </a:graphicData>
        </a:graphic>
      </p:graphicFrame>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73" y="4390005"/>
            <a:ext cx="4128755" cy="2448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9526" y="4233055"/>
            <a:ext cx="1936232" cy="1381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bwMode="auto">
          <a:xfrm flipV="1">
            <a:off x="1809194" y="4797942"/>
            <a:ext cx="925033" cy="125657"/>
          </a:xfrm>
          <a:prstGeom prst="line">
            <a:avLst/>
          </a:prstGeom>
          <a:no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971292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41299" y="0"/>
            <a:ext cx="9881192" cy="1066800"/>
          </a:xfrm>
          <a:noFill/>
          <a:ln/>
        </p:spPr>
        <p:txBody>
          <a:bodyPr/>
          <a:lstStyle/>
          <a:p>
            <a:r>
              <a:rPr lang="en-US" sz="3600" dirty="0" smtClean="0"/>
              <a:t>Pratt &amp; Whitney CLEEN II Technologies</a:t>
            </a:r>
            <a:r>
              <a:rPr lang="en-US" sz="1200" dirty="0" smtClean="0">
                <a:latin typeface="Palatino Linotype" panose="02040502050505030304" pitchFamily="18" charset="0"/>
              </a:rPr>
              <a:t> </a:t>
            </a:r>
          </a:p>
        </p:txBody>
      </p:sp>
      <p:sp>
        <p:nvSpPr>
          <p:cNvPr id="6" name="Slide Number Placeholder 3"/>
          <p:cNvSpPr>
            <a:spLocks noGrp="1"/>
          </p:cNvSpPr>
          <p:nvPr>
            <p:ph type="sldNum" sz="quarter" idx="12"/>
          </p:nvPr>
        </p:nvSpPr>
        <p:spPr>
          <a:xfrm>
            <a:off x="2184104" y="7040858"/>
            <a:ext cx="952500" cy="364345"/>
          </a:xfrm>
        </p:spPr>
        <p:txBody>
          <a:bodyPr/>
          <a:lstStyle/>
          <a:p>
            <a:fld id="{78D3ABA1-EA94-43C0-B992-7CBCC31144F1}" type="slidenum">
              <a:rPr lang="en-US" b="1" smtClean="0">
                <a:solidFill>
                  <a:schemeClr val="bg1"/>
                </a:solidFill>
              </a:rPr>
              <a:pPr/>
              <a:t>26</a:t>
            </a:fld>
            <a:endParaRPr lang="en-US" b="1"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7827614"/>
              </p:ext>
            </p:extLst>
          </p:nvPr>
        </p:nvGraphicFramePr>
        <p:xfrm>
          <a:off x="450617" y="954835"/>
          <a:ext cx="8461828" cy="2603864"/>
        </p:xfrm>
        <a:graphic>
          <a:graphicData uri="http://schemas.openxmlformats.org/drawingml/2006/table">
            <a:tbl>
              <a:tblPr firstRow="1" bandRow="1">
                <a:tableStyleId>{5C22544A-7EE6-4342-B048-85BDC9FD1C3A}</a:tableStyleId>
              </a:tblPr>
              <a:tblGrid>
                <a:gridCol w="2275115"/>
                <a:gridCol w="2166257"/>
                <a:gridCol w="4020456"/>
              </a:tblGrid>
              <a:tr h="500744">
                <a:tc>
                  <a:txBody>
                    <a:bodyPr/>
                    <a:lstStyle/>
                    <a:p>
                      <a:r>
                        <a:rPr lang="en-US" dirty="0" smtClean="0">
                          <a:solidFill>
                            <a:schemeClr val="tx1"/>
                          </a:solidFill>
                          <a:latin typeface="+mj-lt"/>
                        </a:rPr>
                        <a:t>Technology</a:t>
                      </a:r>
                      <a:endParaRPr lang="en-US" dirty="0">
                        <a:solidFill>
                          <a:schemeClr val="tx1"/>
                        </a:solidFill>
                        <a:latin typeface="+mj-lt"/>
                      </a:endParaRPr>
                    </a:p>
                  </a:txBody>
                  <a:tcPr/>
                </a:tc>
                <a:tc>
                  <a:txBody>
                    <a:bodyPr/>
                    <a:lstStyle/>
                    <a:p>
                      <a:r>
                        <a:rPr lang="en-US" dirty="0" smtClean="0">
                          <a:solidFill>
                            <a:schemeClr val="tx1"/>
                          </a:solidFill>
                          <a:latin typeface="+mj-lt"/>
                        </a:rPr>
                        <a:t>Goal Impact</a:t>
                      </a:r>
                      <a:endParaRPr lang="en-US" dirty="0">
                        <a:solidFill>
                          <a:schemeClr val="tx1"/>
                        </a:solidFill>
                        <a:latin typeface="+mj-lt"/>
                      </a:endParaRPr>
                    </a:p>
                  </a:txBody>
                  <a:tcPr/>
                </a:tc>
                <a:tc>
                  <a:txBody>
                    <a:bodyPr/>
                    <a:lstStyle/>
                    <a:p>
                      <a:r>
                        <a:rPr lang="en-US" dirty="0" smtClean="0">
                          <a:solidFill>
                            <a:schemeClr val="tx1"/>
                          </a:solidFill>
                          <a:latin typeface="+mj-lt"/>
                        </a:rPr>
                        <a:t>Benefit</a:t>
                      </a:r>
                      <a:r>
                        <a:rPr lang="en-US" baseline="0" dirty="0" smtClean="0">
                          <a:solidFill>
                            <a:schemeClr val="tx1"/>
                          </a:solidFill>
                          <a:latin typeface="+mj-lt"/>
                        </a:rPr>
                        <a:t>s and Application</a:t>
                      </a:r>
                      <a:endParaRPr lang="en-US" dirty="0">
                        <a:solidFill>
                          <a:schemeClr val="tx1"/>
                        </a:solidFill>
                        <a:latin typeface="+mj-lt"/>
                      </a:endParaRPr>
                    </a:p>
                  </a:txBody>
                  <a:tcPr/>
                </a:tc>
              </a:tr>
              <a:tr h="849086">
                <a:tc>
                  <a:txBody>
                    <a:bodyPr/>
                    <a:lstStyle/>
                    <a:p>
                      <a:r>
                        <a:rPr lang="en-US" dirty="0" smtClean="0">
                          <a:latin typeface="+mj-lt"/>
                        </a:rPr>
                        <a:t>Compressor Aero-Efficiency Technologies</a:t>
                      </a:r>
                      <a:endParaRPr lang="en-US" dirty="0">
                        <a:latin typeface="+mj-lt"/>
                      </a:endParaRPr>
                    </a:p>
                  </a:txBody>
                  <a:tcPr/>
                </a:tc>
                <a:tc>
                  <a:txBody>
                    <a:bodyPr/>
                    <a:lstStyle/>
                    <a:p>
                      <a:r>
                        <a:rPr lang="en-US" dirty="0" smtClean="0">
                          <a:latin typeface="+mj-lt"/>
                        </a:rPr>
                        <a:t>Fuel</a:t>
                      </a:r>
                      <a:r>
                        <a:rPr lang="en-US" baseline="0" dirty="0" smtClean="0">
                          <a:latin typeface="+mj-lt"/>
                        </a:rPr>
                        <a:t> burn</a:t>
                      </a:r>
                      <a:endParaRPr lang="en-US" dirty="0">
                        <a:latin typeface="+mj-lt"/>
                      </a:endParaRPr>
                    </a:p>
                  </a:txBody>
                  <a:tcPr/>
                </a:tc>
                <a:tc>
                  <a:txBody>
                    <a:bodyPr/>
                    <a:lstStyle/>
                    <a:p>
                      <a:r>
                        <a:rPr lang="en-US" dirty="0" smtClean="0"/>
                        <a:t>0.8-1.0</a:t>
                      </a:r>
                      <a:r>
                        <a:rPr lang="en-US" baseline="0" dirty="0" smtClean="0"/>
                        <a:t>% fuel burn reduction</a:t>
                      </a:r>
                      <a:endParaRPr lang="en-US" dirty="0"/>
                    </a:p>
                  </a:txBody>
                  <a:tcPr/>
                </a:tc>
              </a:tr>
              <a:tr h="0">
                <a:tc>
                  <a:txBody>
                    <a:bodyPr/>
                    <a:lstStyle/>
                    <a:p>
                      <a:r>
                        <a:rPr lang="en-US" dirty="0" smtClean="0">
                          <a:latin typeface="+mj-lt"/>
                        </a:rPr>
                        <a:t>Turbine Aero-Efficiency and Durability Technologies</a:t>
                      </a:r>
                      <a:endParaRPr lang="en-US" dirty="0">
                        <a:latin typeface="+mj-lt"/>
                      </a:endParaRPr>
                    </a:p>
                  </a:txBody>
                  <a:tcPr/>
                </a:tc>
                <a:tc>
                  <a:txBody>
                    <a:bodyPr/>
                    <a:lstStyle/>
                    <a:p>
                      <a:r>
                        <a:rPr lang="en-US" dirty="0" smtClean="0">
                          <a:latin typeface="+mj-lt"/>
                        </a:rPr>
                        <a:t>Fuel burn</a:t>
                      </a:r>
                      <a:endParaRPr lang="en-US" dirty="0">
                        <a:latin typeface="+mj-lt"/>
                      </a:endParaRPr>
                    </a:p>
                  </a:txBody>
                  <a:tcPr/>
                </a:tc>
                <a:tc>
                  <a:txBody>
                    <a:bodyPr/>
                    <a:lstStyle/>
                    <a:p>
                      <a:r>
                        <a:rPr lang="en-US" dirty="0" smtClean="0"/>
                        <a:t>0.8-1.0% fuel burn reduction</a:t>
                      </a:r>
                      <a:endParaRPr lang="en-US" dirty="0"/>
                    </a:p>
                  </a:txBody>
                  <a:tcPr/>
                </a:tc>
              </a:tr>
            </a:tbl>
          </a:graphicData>
        </a:graphic>
      </p:graphicFrame>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451" y="2865474"/>
            <a:ext cx="5462588"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688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65814" y="0"/>
            <a:ext cx="9381460" cy="1066800"/>
          </a:xfrm>
          <a:noFill/>
          <a:ln/>
        </p:spPr>
        <p:txBody>
          <a:bodyPr/>
          <a:lstStyle/>
          <a:p>
            <a:r>
              <a:rPr lang="en-US" dirty="0" smtClean="0"/>
              <a:t>Rolls-Royce CLEEN </a:t>
            </a:r>
            <a:r>
              <a:rPr lang="en-US" dirty="0"/>
              <a:t>II Technologies</a:t>
            </a:r>
            <a:r>
              <a:rPr lang="en-US" sz="1400" dirty="0">
                <a:latin typeface="Palatino Linotype" panose="02040502050505030304" pitchFamily="18" charset="0"/>
              </a:rPr>
              <a:t> </a:t>
            </a:r>
            <a:r>
              <a:rPr lang="en-US" dirty="0" smtClean="0"/>
              <a:t/>
            </a:r>
            <a:br>
              <a:rPr lang="en-US" dirty="0" smtClean="0"/>
            </a:br>
            <a:r>
              <a:rPr lang="en-US" sz="1400" dirty="0" smtClean="0"/>
              <a:t> </a:t>
            </a:r>
          </a:p>
        </p:txBody>
      </p:sp>
      <p:graphicFrame>
        <p:nvGraphicFramePr>
          <p:cNvPr id="2" name="Table 1"/>
          <p:cNvGraphicFramePr>
            <a:graphicFrameLocks noGrp="1"/>
          </p:cNvGraphicFramePr>
          <p:nvPr>
            <p:extLst>
              <p:ext uri="{D42A27DB-BD31-4B8C-83A1-F6EECF244321}">
                <p14:modId xmlns:p14="http://schemas.microsoft.com/office/powerpoint/2010/main" val="3932888589"/>
              </p:ext>
            </p:extLst>
          </p:nvPr>
        </p:nvGraphicFramePr>
        <p:xfrm>
          <a:off x="448731" y="1166064"/>
          <a:ext cx="8187268" cy="2748280"/>
        </p:xfrm>
        <a:graphic>
          <a:graphicData uri="http://schemas.openxmlformats.org/drawingml/2006/table">
            <a:tbl>
              <a:tblPr firstRow="1" bandRow="1">
                <a:tableStyleId>{5C22544A-7EE6-4342-B048-85BDC9FD1C3A}</a:tableStyleId>
              </a:tblPr>
              <a:tblGrid>
                <a:gridCol w="2345269"/>
                <a:gridCol w="2599267"/>
                <a:gridCol w="3242732"/>
              </a:tblGrid>
              <a:tr h="370840">
                <a:tc>
                  <a:txBody>
                    <a:bodyPr/>
                    <a:lstStyle/>
                    <a:p>
                      <a:r>
                        <a:rPr lang="en-US" dirty="0" smtClean="0">
                          <a:solidFill>
                            <a:schemeClr val="tx1"/>
                          </a:solidFill>
                        </a:rPr>
                        <a:t>Technology</a:t>
                      </a:r>
                      <a:endParaRPr lang="en-US" dirty="0">
                        <a:solidFill>
                          <a:schemeClr val="tx1"/>
                        </a:solidFill>
                      </a:endParaRPr>
                    </a:p>
                  </a:txBody>
                  <a:tcPr/>
                </a:tc>
                <a:tc>
                  <a:txBody>
                    <a:bodyPr/>
                    <a:lstStyle/>
                    <a:p>
                      <a:r>
                        <a:rPr lang="en-US" dirty="0" smtClean="0">
                          <a:solidFill>
                            <a:schemeClr val="tx1"/>
                          </a:solidFill>
                        </a:rPr>
                        <a:t>Goal Impact</a:t>
                      </a:r>
                      <a:endParaRPr lang="en-US" dirty="0">
                        <a:solidFill>
                          <a:schemeClr val="tx1"/>
                        </a:solidFill>
                      </a:endParaRPr>
                    </a:p>
                  </a:txBody>
                  <a:tcPr/>
                </a:tc>
                <a:tc>
                  <a:txBody>
                    <a:bodyPr/>
                    <a:lstStyle/>
                    <a:p>
                      <a:r>
                        <a:rPr lang="en-US" dirty="0" smtClean="0">
                          <a:solidFill>
                            <a:schemeClr val="tx1"/>
                          </a:solidFill>
                        </a:rPr>
                        <a:t>Benefit</a:t>
                      </a:r>
                      <a:r>
                        <a:rPr lang="en-US" baseline="0" dirty="0" smtClean="0">
                          <a:solidFill>
                            <a:schemeClr val="tx1"/>
                          </a:solidFill>
                        </a:rPr>
                        <a:t>s and Application</a:t>
                      </a:r>
                      <a:endParaRPr lang="en-US" dirty="0">
                        <a:solidFill>
                          <a:schemeClr val="tx1"/>
                        </a:solidFill>
                      </a:endParaRPr>
                    </a:p>
                  </a:txBody>
                  <a:tcPr/>
                </a:tc>
              </a:tr>
              <a:tr h="370840">
                <a:tc>
                  <a:txBody>
                    <a:bodyPr/>
                    <a:lstStyle/>
                    <a:p>
                      <a:r>
                        <a:rPr lang="en-US" dirty="0" smtClean="0"/>
                        <a:t>Advanced Rich Quench Lean</a:t>
                      </a:r>
                      <a:r>
                        <a:rPr lang="en-US" baseline="0" dirty="0" smtClean="0"/>
                        <a:t> (RQL) </a:t>
                      </a:r>
                      <a:r>
                        <a:rPr lang="en-US" dirty="0" smtClean="0"/>
                        <a:t>Low NO</a:t>
                      </a:r>
                      <a:r>
                        <a:rPr lang="en-US" baseline="0" dirty="0" smtClean="0"/>
                        <a:t>x Combustion System</a:t>
                      </a:r>
                      <a:endParaRPr lang="en-US" dirty="0"/>
                    </a:p>
                  </a:txBody>
                  <a:tcPr/>
                </a:tc>
                <a:tc>
                  <a:txBody>
                    <a:bodyPr/>
                    <a:lstStyle/>
                    <a:p>
                      <a:r>
                        <a:rPr lang="en-US" dirty="0" smtClean="0"/>
                        <a:t>NOx</a:t>
                      </a:r>
                      <a:r>
                        <a:rPr lang="en-US" baseline="0" dirty="0" smtClean="0"/>
                        <a:t> Reduction, </a:t>
                      </a:r>
                      <a:r>
                        <a:rPr lang="en-US" dirty="0" smtClean="0"/>
                        <a:t>Fuel</a:t>
                      </a:r>
                      <a:r>
                        <a:rPr lang="en-US" baseline="0" dirty="0" smtClean="0"/>
                        <a:t> burn</a:t>
                      </a:r>
                      <a:endParaRPr lang="en-US" dirty="0"/>
                    </a:p>
                  </a:txBody>
                  <a:tcPr/>
                </a:tc>
                <a:tc>
                  <a:txBody>
                    <a:bodyPr/>
                    <a:lstStyle/>
                    <a:p>
                      <a:r>
                        <a:rPr lang="en-US" dirty="0" smtClean="0"/>
                        <a:t>First generation: 60% margin NOx to CAEP/6 </a:t>
                      </a:r>
                    </a:p>
                    <a:p>
                      <a:endParaRPr lang="en-US" dirty="0" smtClean="0"/>
                    </a:p>
                    <a:p>
                      <a:r>
                        <a:rPr lang="en-US" dirty="0" smtClean="0"/>
                        <a:t>Second generation: 75% NOx reduction</a:t>
                      </a:r>
                      <a:r>
                        <a:rPr lang="en-US" baseline="0" dirty="0" smtClean="0"/>
                        <a:t> to CAEP/6</a:t>
                      </a:r>
                      <a:endParaRPr lang="en-US" dirty="0"/>
                    </a:p>
                  </a:txBody>
                  <a:tcPr/>
                </a:tc>
              </a:tr>
              <a:tr h="370840">
                <a:tc>
                  <a:txBody>
                    <a:bodyPr/>
                    <a:lstStyle/>
                    <a:p>
                      <a:r>
                        <a:rPr lang="en-US" dirty="0" smtClean="0"/>
                        <a:t>Alternative</a:t>
                      </a:r>
                      <a:r>
                        <a:rPr lang="en-US" baseline="0" dirty="0" smtClean="0"/>
                        <a:t> Jet Fuel Test and Evaluation (Area A)</a:t>
                      </a:r>
                      <a:endParaRPr lang="en-US" dirty="0"/>
                    </a:p>
                  </a:txBody>
                  <a:tcPr/>
                </a:tc>
                <a:tc>
                  <a:txBody>
                    <a:bodyPr/>
                    <a:lstStyle/>
                    <a:p>
                      <a:r>
                        <a:rPr lang="en-US" dirty="0" smtClean="0"/>
                        <a:t>Alternative Fuels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Testing of drop-in alternative jet fuels to</a:t>
                      </a:r>
                      <a:r>
                        <a:rPr lang="en-US" baseline="0" dirty="0" smtClean="0"/>
                        <a:t> support ASTM International approval</a:t>
                      </a:r>
                      <a:endParaRPr lang="en-US" dirty="0" smtClean="0"/>
                    </a:p>
                  </a:txBody>
                  <a:tcPr/>
                </a:tc>
              </a:tr>
            </a:tbl>
          </a:graphicData>
        </a:graphic>
      </p:graphicFrame>
      <p:grpSp>
        <p:nvGrpSpPr>
          <p:cNvPr id="4" name="Group 3"/>
          <p:cNvGrpSpPr/>
          <p:nvPr/>
        </p:nvGrpSpPr>
        <p:grpSpPr>
          <a:xfrm>
            <a:off x="265814" y="3598239"/>
            <a:ext cx="5146158" cy="3047752"/>
            <a:chOff x="510540" y="1305501"/>
            <a:chExt cx="4648200" cy="2514600"/>
          </a:xfrm>
        </p:grpSpPr>
        <p:sp>
          <p:nvSpPr>
            <p:cNvPr id="5" name="Rectangle 4"/>
            <p:cNvSpPr/>
            <p:nvPr/>
          </p:nvSpPr>
          <p:spPr>
            <a:xfrm>
              <a:off x="510540" y="1305501"/>
              <a:ext cx="46482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35699" y="1405657"/>
              <a:ext cx="4397883" cy="2314289"/>
              <a:chOff x="182880" y="657511"/>
              <a:chExt cx="4397883" cy="2314289"/>
            </a:xfrm>
            <a:solidFill>
              <a:schemeClr val="bg1"/>
            </a:solidFill>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57511"/>
                <a:ext cx="1837563" cy="231428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 y="909723"/>
                <a:ext cx="2560320" cy="190967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3084921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70534" y="9927"/>
            <a:ext cx="8472488" cy="1066800"/>
          </a:xfrm>
          <a:noFill/>
          <a:ln/>
        </p:spPr>
        <p:txBody>
          <a:bodyPr/>
          <a:lstStyle/>
          <a:p>
            <a:r>
              <a:rPr lang="en-US" sz="3600" dirty="0" smtClean="0"/>
              <a:t>Rohr / UTAS </a:t>
            </a:r>
            <a:r>
              <a:rPr lang="en-US" sz="3600" dirty="0"/>
              <a:t>CLEEN II Technologies </a:t>
            </a:r>
          </a:p>
        </p:txBody>
      </p:sp>
      <p:sp>
        <p:nvSpPr>
          <p:cNvPr id="6" name="Slide Number Placeholder 3"/>
          <p:cNvSpPr>
            <a:spLocks noGrp="1"/>
          </p:cNvSpPr>
          <p:nvPr>
            <p:ph type="sldNum" sz="quarter" idx="12"/>
          </p:nvPr>
        </p:nvSpPr>
        <p:spPr>
          <a:xfrm>
            <a:off x="2184104" y="7040858"/>
            <a:ext cx="952500" cy="364345"/>
          </a:xfrm>
        </p:spPr>
        <p:txBody>
          <a:bodyPr/>
          <a:lstStyle/>
          <a:p>
            <a:fld id="{78D3ABA1-EA94-43C0-B992-7CBCC31144F1}" type="slidenum">
              <a:rPr lang="en-US" b="1" smtClean="0">
                <a:solidFill>
                  <a:schemeClr val="bg1"/>
                </a:solidFill>
              </a:rPr>
              <a:pPr/>
              <a:t>28</a:t>
            </a:fld>
            <a:endParaRPr lang="en-US" b="1" dirty="0">
              <a:solidFill>
                <a:schemeClr val="bg1"/>
              </a:solidFill>
            </a:endParaRPr>
          </a:p>
        </p:txBody>
      </p:sp>
      <p:sp>
        <p:nvSpPr>
          <p:cNvPr id="12" name="Text Placeholder 6"/>
          <p:cNvSpPr txBox="1">
            <a:spLocks/>
          </p:cNvSpPr>
          <p:nvPr/>
        </p:nvSpPr>
        <p:spPr>
          <a:xfrm>
            <a:off x="383376" y="1076727"/>
            <a:ext cx="8666328" cy="548640"/>
          </a:xfrm>
          <a:prstGeom prst="rect">
            <a:avLst/>
          </a:prstGeom>
        </p:spPr>
        <p:txBody>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sz="2700" kern="0" dirty="0" smtClean="0"/>
              <a:t>Thrust reverser demonstrator</a:t>
            </a:r>
            <a:endParaRPr lang="en-US" sz="2700" kern="0" dirty="0"/>
          </a:p>
        </p:txBody>
      </p:sp>
      <p:graphicFrame>
        <p:nvGraphicFramePr>
          <p:cNvPr id="16" name="Table 15"/>
          <p:cNvGraphicFramePr>
            <a:graphicFrameLocks noGrp="1"/>
          </p:cNvGraphicFramePr>
          <p:nvPr>
            <p:extLst>
              <p:ext uri="{D42A27DB-BD31-4B8C-83A1-F6EECF244321}">
                <p14:modId xmlns:p14="http://schemas.microsoft.com/office/powerpoint/2010/main" val="1865759752"/>
              </p:ext>
            </p:extLst>
          </p:nvPr>
        </p:nvGraphicFramePr>
        <p:xfrm>
          <a:off x="421612" y="1873918"/>
          <a:ext cx="4453678" cy="1572263"/>
        </p:xfrm>
        <a:graphic>
          <a:graphicData uri="http://schemas.openxmlformats.org/drawingml/2006/table">
            <a:tbl>
              <a:tblPr firstRow="1" bandRow="1">
                <a:tableStyleId>{5C22544A-7EE6-4342-B048-85BDC9FD1C3A}</a:tableStyleId>
              </a:tblPr>
              <a:tblGrid>
                <a:gridCol w="2226839"/>
                <a:gridCol w="2226839"/>
              </a:tblGrid>
              <a:tr h="414023">
                <a:tc>
                  <a:txBody>
                    <a:bodyPr/>
                    <a:lstStyle/>
                    <a:p>
                      <a:r>
                        <a:rPr lang="en-US" dirty="0" smtClean="0"/>
                        <a:t>Technology</a:t>
                      </a:r>
                      <a:endParaRPr lang="en-US" dirty="0"/>
                    </a:p>
                  </a:txBody>
                  <a:tcPr anchor="ctr">
                    <a:solidFill>
                      <a:srgbClr val="003395"/>
                    </a:solidFill>
                  </a:tcPr>
                </a:tc>
                <a:tc>
                  <a:txBody>
                    <a:bodyPr/>
                    <a:lstStyle/>
                    <a:p>
                      <a:r>
                        <a:rPr lang="en-US" dirty="0" smtClean="0"/>
                        <a:t>Benefits</a:t>
                      </a:r>
                      <a:endParaRPr lang="en-US" dirty="0"/>
                    </a:p>
                  </a:txBody>
                  <a:tcPr anchor="ctr">
                    <a:solidFill>
                      <a:srgbClr val="003395"/>
                    </a:solidFill>
                  </a:tcPr>
                </a:tc>
              </a:tr>
              <a:tr h="421907">
                <a:tc>
                  <a:txBody>
                    <a:bodyPr/>
                    <a:lstStyle/>
                    <a:p>
                      <a:r>
                        <a:rPr lang="en-US" sz="1600" dirty="0" smtClean="0"/>
                        <a:t>Short, Integrated Fan Duct Thrust Reverser</a:t>
                      </a:r>
                      <a:endParaRPr lang="en-US" sz="1600" dirty="0"/>
                    </a:p>
                  </a:txBody>
                  <a:tcPr anchor="ctr">
                    <a:solidFill>
                      <a:schemeClr val="accent3">
                        <a:lumMod val="60000"/>
                        <a:lumOff val="40000"/>
                      </a:schemeClr>
                    </a:solidFill>
                  </a:tcPr>
                </a:tc>
                <a:tc>
                  <a:txBody>
                    <a:bodyPr/>
                    <a:lstStyle/>
                    <a:p>
                      <a:r>
                        <a:rPr lang="en-US" sz="1600" dirty="0" smtClean="0"/>
                        <a:t>~1.0% Fuel Burn Reduction</a:t>
                      </a:r>
                      <a:endParaRPr lang="en-US" sz="1600" dirty="0"/>
                    </a:p>
                  </a:txBody>
                  <a:tcPr anchor="ctr">
                    <a:solidFill>
                      <a:schemeClr val="accent3">
                        <a:lumMod val="60000"/>
                        <a:lumOff val="40000"/>
                      </a:schemeClr>
                    </a:solidFill>
                  </a:tcPr>
                </a:tc>
              </a:tr>
              <a:tr h="421907">
                <a:tc>
                  <a:txBody>
                    <a:bodyPr/>
                    <a:lstStyle/>
                    <a:p>
                      <a:r>
                        <a:rPr lang="en-US" sz="1600" dirty="0" smtClean="0"/>
                        <a:t>Advanced Acoustics</a:t>
                      </a:r>
                      <a:endParaRPr lang="en-US" sz="1600" dirty="0"/>
                    </a:p>
                  </a:txBody>
                  <a:tcPr anchor="ctr">
                    <a:solidFill>
                      <a:schemeClr val="accent3">
                        <a:lumMod val="40000"/>
                        <a:lumOff val="60000"/>
                      </a:schemeClr>
                    </a:solidFill>
                  </a:tcPr>
                </a:tc>
                <a:tc>
                  <a:txBody>
                    <a:bodyPr/>
                    <a:lstStyle/>
                    <a:p>
                      <a:r>
                        <a:rPr lang="en-US" sz="1600" dirty="0" smtClean="0"/>
                        <a:t>~2.5 EPNdB noise</a:t>
                      </a:r>
                      <a:r>
                        <a:rPr lang="en-US" sz="1600" baseline="0" dirty="0" smtClean="0"/>
                        <a:t> reduction*</a:t>
                      </a:r>
                      <a:endParaRPr lang="en-US" sz="1600" dirty="0"/>
                    </a:p>
                  </a:txBody>
                  <a:tcPr anchor="ctr">
                    <a:solidFill>
                      <a:schemeClr val="accent3">
                        <a:lumMod val="40000"/>
                        <a:lumOff val="60000"/>
                      </a:schemeClr>
                    </a:solidFill>
                  </a:tcPr>
                </a:tc>
              </a:tr>
            </a:tbl>
          </a:graphicData>
        </a:graphic>
      </p:graphicFrame>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256" y="971447"/>
            <a:ext cx="1589710" cy="2119612"/>
          </a:xfrm>
          <a:prstGeom prst="rect">
            <a:avLst/>
          </a:prstGeom>
        </p:spPr>
      </p:pic>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96554" y="971447"/>
            <a:ext cx="1582407" cy="2109874"/>
          </a:xfrm>
          <a:prstGeom prst="rect">
            <a:avLst/>
          </a:prstGeom>
        </p:spPr>
      </p:pic>
      <p:sp>
        <p:nvSpPr>
          <p:cNvPr id="19" name="TextBox 18"/>
          <p:cNvSpPr txBox="1"/>
          <p:nvPr/>
        </p:nvSpPr>
        <p:spPr>
          <a:xfrm>
            <a:off x="5543259" y="3133675"/>
            <a:ext cx="1493520" cy="415498"/>
          </a:xfrm>
          <a:prstGeom prst="rect">
            <a:avLst/>
          </a:prstGeom>
          <a:noFill/>
        </p:spPr>
        <p:txBody>
          <a:bodyPr wrap="square" rtlCol="0">
            <a:spAutoFit/>
          </a:bodyPr>
          <a:lstStyle/>
          <a:p>
            <a:pPr algn="ctr"/>
            <a:r>
              <a:rPr lang="en-US" sz="1050" dirty="0" smtClean="0"/>
              <a:t>Legacy Thrust Reverser Fan Duct</a:t>
            </a:r>
            <a:endParaRPr lang="en-US" sz="1050" dirty="0"/>
          </a:p>
        </p:txBody>
      </p:sp>
      <p:sp>
        <p:nvSpPr>
          <p:cNvPr id="20" name="TextBox 19"/>
          <p:cNvSpPr txBox="1"/>
          <p:nvPr/>
        </p:nvSpPr>
        <p:spPr>
          <a:xfrm>
            <a:off x="7353161" y="3142426"/>
            <a:ext cx="1485554" cy="415498"/>
          </a:xfrm>
          <a:prstGeom prst="rect">
            <a:avLst/>
          </a:prstGeom>
          <a:noFill/>
        </p:spPr>
        <p:txBody>
          <a:bodyPr wrap="square" rtlCol="0">
            <a:spAutoFit/>
          </a:bodyPr>
          <a:lstStyle/>
          <a:p>
            <a:pPr algn="ctr"/>
            <a:r>
              <a:rPr lang="en-US" sz="1050" dirty="0" smtClean="0"/>
              <a:t>CLEEN II Thrust Reverser Fan Duct</a:t>
            </a:r>
            <a:endParaRPr lang="en-US" sz="1050" dirty="0"/>
          </a:p>
        </p:txBody>
      </p:sp>
      <p:sp>
        <p:nvSpPr>
          <p:cNvPr id="21" name="TextBox 20"/>
          <p:cNvSpPr txBox="1"/>
          <p:nvPr/>
        </p:nvSpPr>
        <p:spPr>
          <a:xfrm>
            <a:off x="487680" y="3489005"/>
            <a:ext cx="1807354" cy="276999"/>
          </a:xfrm>
          <a:prstGeom prst="rect">
            <a:avLst/>
          </a:prstGeom>
          <a:noFill/>
        </p:spPr>
        <p:txBody>
          <a:bodyPr wrap="none" rtlCol="0">
            <a:spAutoFit/>
          </a:bodyPr>
          <a:lstStyle/>
          <a:p>
            <a:r>
              <a:rPr lang="en-US" sz="1200" dirty="0" smtClean="0"/>
              <a:t>* to offset short fan duct</a:t>
            </a:r>
            <a:endParaRPr lang="en-US" sz="1200" dirty="0"/>
          </a:p>
        </p:txBody>
      </p:sp>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49791" y="3766004"/>
            <a:ext cx="2446763" cy="2646263"/>
          </a:xfrm>
          <a:prstGeom prst="rect">
            <a:avLst/>
          </a:prstGeom>
        </p:spPr>
      </p:pic>
    </p:spTree>
    <p:extLst>
      <p:ext uri="{BB962C8B-B14F-4D97-AF65-F5344CB8AC3E}">
        <p14:creationId xmlns:p14="http://schemas.microsoft.com/office/powerpoint/2010/main" val="3369680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 Summary</a:t>
            </a:r>
            <a:endParaRPr lang="en-US" sz="3200" dirty="0"/>
          </a:p>
        </p:txBody>
      </p:sp>
      <p:sp>
        <p:nvSpPr>
          <p:cNvPr id="3" name="Content Placeholder 2"/>
          <p:cNvSpPr>
            <a:spLocks noGrp="1"/>
          </p:cNvSpPr>
          <p:nvPr>
            <p:ph idx="1"/>
          </p:nvPr>
        </p:nvSpPr>
        <p:spPr>
          <a:xfrm>
            <a:off x="219728" y="919402"/>
            <a:ext cx="5099247" cy="5030461"/>
          </a:xfrm>
        </p:spPr>
        <p:txBody>
          <a:bodyPr/>
          <a:lstStyle/>
          <a:p>
            <a:r>
              <a:rPr lang="en-US" sz="2400" b="0" dirty="0" smtClean="0"/>
              <a:t>CLEEN has successfully accelerated aircraft technology development to reduce noise, emissions and fuel burn</a:t>
            </a:r>
            <a:endParaRPr lang="en-US" sz="1600" b="0" dirty="0" smtClean="0"/>
          </a:p>
          <a:p>
            <a:r>
              <a:rPr lang="en-US" sz="2400" b="0" dirty="0" smtClean="0"/>
              <a:t>CLEEN has helped and is helping to </a:t>
            </a:r>
            <a:r>
              <a:rPr lang="en-US" sz="2400" b="0" dirty="0"/>
              <a:t>accelerate alternative jet </a:t>
            </a:r>
            <a:r>
              <a:rPr lang="en-US" sz="2400" b="0" dirty="0" smtClean="0"/>
              <a:t>fuel development</a:t>
            </a:r>
          </a:p>
          <a:p>
            <a:r>
              <a:rPr lang="en-US" sz="2400" b="0" dirty="0" smtClean="0"/>
              <a:t>Initial CLEEN Program wrapping up</a:t>
            </a:r>
            <a:endParaRPr lang="en-US" sz="2400" b="0" dirty="0"/>
          </a:p>
          <a:p>
            <a:r>
              <a:rPr lang="en-US" sz="2400" b="0" dirty="0" smtClean="0"/>
              <a:t>CLEEN II has been awarded – work now underway</a:t>
            </a:r>
            <a:endParaRPr lang="en-US" sz="2400" b="0" dirty="0"/>
          </a:p>
        </p:txBody>
      </p:sp>
      <p:pic>
        <p:nvPicPr>
          <p:cNvPr id="5" name="Picture 2" descr="C:\Documents and Settings\Rhett Jefferies\My Documents\CLEEN\Images\Public\Boeing\FA284954_By John Parker.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3315"/>
          <a:stretch/>
        </p:blipFill>
        <p:spPr bwMode="auto">
          <a:xfrm>
            <a:off x="5451626" y="1026367"/>
            <a:ext cx="3253902" cy="16608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ontinental 02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51626" y="3146772"/>
            <a:ext cx="3253902" cy="2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096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44" y="227530"/>
            <a:ext cx="8472488" cy="609600"/>
          </a:xfrm>
        </p:spPr>
        <p:txBody>
          <a:bodyPr/>
          <a:lstStyle/>
          <a:p>
            <a:r>
              <a:rPr lang="en-US" dirty="0" smtClean="0"/>
              <a:t>Status Updates</a:t>
            </a:r>
            <a:endParaRPr lang="en-US" dirty="0"/>
          </a:p>
        </p:txBody>
      </p:sp>
      <p:sp>
        <p:nvSpPr>
          <p:cNvPr id="6" name="Text Placeholder 2"/>
          <p:cNvSpPr>
            <a:spLocks noGrp="1"/>
          </p:cNvSpPr>
          <p:nvPr>
            <p:ph type="body" sz="half" idx="1"/>
          </p:nvPr>
        </p:nvSpPr>
        <p:spPr>
          <a:xfrm>
            <a:off x="316672" y="1020948"/>
            <a:ext cx="8253170" cy="4593043"/>
          </a:xfrm>
        </p:spPr>
        <p:txBody>
          <a:bodyPr/>
          <a:lstStyle/>
          <a:p>
            <a:r>
              <a:rPr lang="en-US" sz="2000" dirty="0" smtClean="0"/>
              <a:t>Develop CLEEN Communication Materials</a:t>
            </a:r>
          </a:p>
          <a:p>
            <a:pPr lvl="1"/>
            <a:r>
              <a:rPr lang="en-US" sz="1800" dirty="0" smtClean="0"/>
              <a:t>New web site:  </a:t>
            </a:r>
            <a:r>
              <a:rPr lang="en-US" sz="1800" dirty="0" smtClean="0">
                <a:hlinkClick r:id="rId3"/>
              </a:rPr>
              <a:t>http://www.faa.gov/go/CLEEN</a:t>
            </a:r>
            <a:endParaRPr lang="en-US" sz="1800" dirty="0" smtClean="0"/>
          </a:p>
          <a:p>
            <a:pPr lvl="1"/>
            <a:r>
              <a:rPr lang="en-US" sz="1800" dirty="0" smtClean="0"/>
              <a:t>Last CLEEN Fact Sheet update completed Aug 2014</a:t>
            </a:r>
          </a:p>
          <a:p>
            <a:pPr lvl="2"/>
            <a:r>
              <a:rPr lang="en-US" sz="1400" dirty="0">
                <a:solidFill>
                  <a:srgbClr val="0033CC"/>
                </a:solidFill>
                <a:hlinkClick r:id="rId4"/>
              </a:rPr>
              <a:t>http://</a:t>
            </a:r>
            <a:r>
              <a:rPr lang="en-US" sz="1400" dirty="0" smtClean="0">
                <a:solidFill>
                  <a:srgbClr val="0033CC"/>
                </a:solidFill>
                <a:hlinkClick r:id="rId4"/>
              </a:rPr>
              <a:t>www.faa.gov/news/fact_sheets/news_story.cfm?newsId=16814</a:t>
            </a:r>
            <a:endParaRPr lang="en-US" sz="1800" dirty="0" smtClean="0"/>
          </a:p>
          <a:p>
            <a:pPr lvl="1"/>
            <a:r>
              <a:rPr lang="en-US" sz="1800" dirty="0" smtClean="0">
                <a:solidFill>
                  <a:srgbClr val="FF0000"/>
                </a:solidFill>
              </a:rPr>
              <a:t>New CLEEN Fact </a:t>
            </a:r>
            <a:r>
              <a:rPr lang="en-US" sz="1800" dirty="0">
                <a:solidFill>
                  <a:srgbClr val="FF0000"/>
                </a:solidFill>
              </a:rPr>
              <a:t>Sheet update </a:t>
            </a:r>
            <a:r>
              <a:rPr lang="en-US" sz="1800" dirty="0" smtClean="0">
                <a:solidFill>
                  <a:srgbClr val="FF0000"/>
                </a:solidFill>
              </a:rPr>
              <a:t>under review March 2016</a:t>
            </a:r>
          </a:p>
          <a:p>
            <a:r>
              <a:rPr lang="en-US" sz="2000" dirty="0" smtClean="0"/>
              <a:t>CLEEN program technologies’ expected EIS </a:t>
            </a:r>
          </a:p>
          <a:p>
            <a:pPr lvl="1"/>
            <a:r>
              <a:rPr lang="en-US" sz="1600" dirty="0" smtClean="0"/>
              <a:t>TAPS II advanced low </a:t>
            </a:r>
            <a:r>
              <a:rPr lang="en-US" sz="1600" dirty="0" err="1" smtClean="0"/>
              <a:t>NOx</a:t>
            </a:r>
            <a:r>
              <a:rPr lang="en-US" sz="1600" dirty="0" smtClean="0"/>
              <a:t> combustor starting in 2016 – </a:t>
            </a:r>
          </a:p>
          <a:p>
            <a:pPr lvl="2"/>
            <a:r>
              <a:rPr lang="en-US" sz="1400" dirty="0" smtClean="0"/>
              <a:t>Airbus A320neo, Boeing 737MAX, COMAC C919</a:t>
            </a:r>
          </a:p>
          <a:p>
            <a:pPr lvl="1"/>
            <a:r>
              <a:rPr lang="en-US" sz="1600" dirty="0"/>
              <a:t>CLEEN model brings technologies to point of readiness for product </a:t>
            </a:r>
            <a:r>
              <a:rPr lang="en-US" sz="1600" dirty="0" smtClean="0"/>
              <a:t>development</a:t>
            </a:r>
          </a:p>
          <a:p>
            <a:pPr lvl="1"/>
            <a:r>
              <a:rPr lang="en-US" sz="1600" dirty="0"/>
              <a:t>Other TRL 6-7 technologies in product planning, not publicly </a:t>
            </a:r>
            <a:r>
              <a:rPr lang="en-US" sz="1600" dirty="0" smtClean="0"/>
              <a:t>announced</a:t>
            </a:r>
          </a:p>
          <a:p>
            <a:pPr lvl="1"/>
            <a:r>
              <a:rPr lang="en-US" sz="1600" dirty="0" smtClean="0"/>
              <a:t>Of the 10 CLEEN technology projects:*</a:t>
            </a:r>
          </a:p>
          <a:p>
            <a:pPr lvl="2"/>
            <a:r>
              <a:rPr lang="en-US" sz="1400" dirty="0" smtClean="0"/>
              <a:t>4 </a:t>
            </a:r>
            <a:r>
              <a:rPr lang="en-US" sz="1400" dirty="0"/>
              <a:t>with EIS prior to 2020, &gt;8000 </a:t>
            </a:r>
            <a:r>
              <a:rPr lang="en-US" sz="1400" dirty="0" smtClean="0"/>
              <a:t>engines</a:t>
            </a:r>
          </a:p>
          <a:p>
            <a:pPr lvl="2"/>
            <a:r>
              <a:rPr lang="en-US" sz="1400" dirty="0" smtClean="0"/>
              <a:t>6 </a:t>
            </a:r>
            <a:r>
              <a:rPr lang="en-US" sz="1400" dirty="0"/>
              <a:t>with EIS after 2020, &gt;4000 </a:t>
            </a:r>
            <a:r>
              <a:rPr lang="en-US" sz="1400" dirty="0" smtClean="0"/>
              <a:t>engines</a:t>
            </a:r>
          </a:p>
          <a:p>
            <a:pPr lvl="2"/>
            <a:endParaRPr lang="en-US" sz="1600" dirty="0"/>
          </a:p>
          <a:p>
            <a:pPr marL="0" indent="0">
              <a:buNone/>
            </a:pPr>
            <a:r>
              <a:rPr lang="en-US" sz="1200" dirty="0"/>
              <a:t>* </a:t>
            </a:r>
            <a:r>
              <a:rPr lang="en-US" sz="1200" b="0" dirty="0"/>
              <a:t>Based on </a:t>
            </a:r>
            <a:r>
              <a:rPr lang="en-US" sz="1200" b="0" dirty="0" smtClean="0"/>
              <a:t>November 2015 </a:t>
            </a:r>
            <a:r>
              <a:rPr lang="en-US" sz="1200" b="0" dirty="0"/>
              <a:t>data. These numbers will increase as soon as the companies finalize their trade studies.</a:t>
            </a:r>
          </a:p>
          <a:p>
            <a:pPr lvl="1"/>
            <a:endParaRPr lang="en-US" sz="1050" dirty="0" smtClean="0"/>
          </a:p>
          <a:p>
            <a:pPr lvl="1"/>
            <a:endParaRPr lang="en-US" sz="1050" dirty="0"/>
          </a:p>
        </p:txBody>
      </p:sp>
    </p:spTree>
    <p:extLst>
      <p:ext uri="{BB962C8B-B14F-4D97-AF65-F5344CB8AC3E}">
        <p14:creationId xmlns:p14="http://schemas.microsoft.com/office/powerpoint/2010/main" val="4222981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ChangeArrowheads="1"/>
          </p:cNvSpPr>
          <p:nvPr/>
        </p:nvSpPr>
        <p:spPr bwMode="auto">
          <a:xfrm>
            <a:off x="4716237" y="1772701"/>
            <a:ext cx="1658937"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4" name="Rectangle 4"/>
          <p:cNvSpPr>
            <a:spLocks noChangeArrowheads="1"/>
          </p:cNvSpPr>
          <p:nvPr/>
        </p:nvSpPr>
        <p:spPr bwMode="auto">
          <a:xfrm>
            <a:off x="4716237" y="1620301"/>
            <a:ext cx="138588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5" name="Rectangle 5"/>
          <p:cNvSpPr>
            <a:spLocks noChangeArrowheads="1"/>
          </p:cNvSpPr>
          <p:nvPr/>
        </p:nvSpPr>
        <p:spPr bwMode="auto">
          <a:xfrm>
            <a:off x="704624" y="1620301"/>
            <a:ext cx="5832475"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6" name="Rectangle 6"/>
          <p:cNvSpPr>
            <a:spLocks noChangeArrowheads="1"/>
          </p:cNvSpPr>
          <p:nvPr/>
        </p:nvSpPr>
        <p:spPr bwMode="auto">
          <a:xfrm>
            <a:off x="704624" y="1745713"/>
            <a:ext cx="18796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7" name="Text Box 7"/>
          <p:cNvSpPr txBox="1">
            <a:spLocks noChangeArrowheads="1"/>
          </p:cNvSpPr>
          <p:nvPr/>
        </p:nvSpPr>
        <p:spPr bwMode="auto">
          <a:xfrm>
            <a:off x="109464" y="175770"/>
            <a:ext cx="8958336" cy="70788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4000" b="1" dirty="0" smtClean="0">
                <a:solidFill>
                  <a:srgbClr val="1D2F68"/>
                </a:solidFill>
                <a:ea typeface="ＭＳ Ｐゴシック" pitchFamily="-109" charset="-128"/>
              </a:rPr>
              <a:t>CLEEN + CLEEN II Program </a:t>
            </a:r>
            <a:r>
              <a:rPr lang="en-US" sz="4000" b="1" dirty="0">
                <a:solidFill>
                  <a:srgbClr val="1D2F68"/>
                </a:solidFill>
                <a:ea typeface="ＭＳ Ｐゴシック" pitchFamily="-109" charset="-128"/>
              </a:rPr>
              <a:t>Goals</a:t>
            </a:r>
          </a:p>
        </p:txBody>
      </p:sp>
      <p:sp>
        <p:nvSpPr>
          <p:cNvPr id="42" name="Rectangle 3"/>
          <p:cNvSpPr>
            <a:spLocks noChangeArrowheads="1"/>
          </p:cNvSpPr>
          <p:nvPr/>
        </p:nvSpPr>
        <p:spPr bwMode="auto">
          <a:xfrm>
            <a:off x="84138" y="4188495"/>
            <a:ext cx="8983662" cy="422695"/>
          </a:xfrm>
          <a:prstGeom prst="rect">
            <a:avLst/>
          </a:prstGeom>
          <a:noFill/>
          <a:ln>
            <a:noFill/>
          </a:ln>
          <a:extLst/>
        </p:spPr>
        <p:txBody>
          <a:bodyPr/>
          <a:lstStyle/>
          <a:p>
            <a:pPr marL="342900" indent="-342900" algn="ctr" eaLnBrk="0" hangingPunct="0">
              <a:lnSpc>
                <a:spcPct val="90000"/>
              </a:lnSpc>
              <a:spcBef>
                <a:spcPct val="20000"/>
              </a:spcBef>
            </a:pPr>
            <a:r>
              <a:rPr lang="en-US" sz="2200" b="1" dirty="0">
                <a:solidFill>
                  <a:srgbClr val="000066"/>
                </a:solidFill>
              </a:rPr>
              <a:t>Advance use of “drop-in” renewable alternative fuels</a:t>
            </a:r>
          </a:p>
        </p:txBody>
      </p:sp>
      <p:pic>
        <p:nvPicPr>
          <p:cNvPr id="43" name="Picture 21" descr="sugarca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0914" y="4583524"/>
            <a:ext cx="1053700" cy="77708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 descr="P81201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6199" y="4583525"/>
            <a:ext cx="1081089" cy="780264"/>
          </a:xfrm>
          <a:prstGeom prst="rect">
            <a:avLst/>
          </a:prstGeom>
          <a:noFill/>
          <a:extLst>
            <a:ext uri="{909E8E84-426E-40DD-AFC4-6F175D3DCCD1}">
              <a14:hiddenFill xmlns:a14="http://schemas.microsoft.com/office/drawing/2010/main">
                <a:solidFill>
                  <a:srgbClr val="FFFFFF"/>
                </a:solidFill>
              </a14:hiddenFill>
            </a:ext>
          </a:extLst>
        </p:spPr>
      </p:pic>
      <p:sp>
        <p:nvSpPr>
          <p:cNvPr id="45" name="Text Box 22"/>
          <p:cNvSpPr txBox="1">
            <a:spLocks noChangeArrowheads="1"/>
          </p:cNvSpPr>
          <p:nvPr/>
        </p:nvSpPr>
        <p:spPr bwMode="auto">
          <a:xfrm>
            <a:off x="341714" y="5286799"/>
            <a:ext cx="2052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solidFill>
                  <a:srgbClr val="000000"/>
                </a:solidFill>
              </a:rPr>
              <a:t>Bio feedstock</a:t>
            </a:r>
          </a:p>
        </p:txBody>
      </p:sp>
      <p:pic>
        <p:nvPicPr>
          <p:cNvPr id="46" name="Picture 25" descr="refinery"/>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51349" y="4561000"/>
            <a:ext cx="802631" cy="8603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7" descr="Continental 03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1124" b="14938"/>
          <a:stretch/>
        </p:blipFill>
        <p:spPr bwMode="auto">
          <a:xfrm>
            <a:off x="7700137" y="4598311"/>
            <a:ext cx="1206788" cy="764591"/>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29"/>
          <p:cNvSpPr txBox="1">
            <a:spLocks noChangeArrowheads="1"/>
          </p:cNvSpPr>
          <p:nvPr/>
        </p:nvSpPr>
        <p:spPr bwMode="auto">
          <a:xfrm>
            <a:off x="3721100" y="5265879"/>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smtClean="0">
                <a:solidFill>
                  <a:srgbClr val="000000"/>
                </a:solidFill>
              </a:rPr>
              <a:t>Fuel Production</a:t>
            </a:r>
            <a:endParaRPr lang="en-US" sz="2000" b="1" dirty="0">
              <a:solidFill>
                <a:srgbClr val="000000"/>
              </a:solidFill>
            </a:endParaRPr>
          </a:p>
        </p:txBody>
      </p:sp>
      <p:sp>
        <p:nvSpPr>
          <p:cNvPr id="49" name="Text Box 30"/>
          <p:cNvSpPr txBox="1">
            <a:spLocks noChangeArrowheads="1"/>
          </p:cNvSpPr>
          <p:nvPr/>
        </p:nvSpPr>
        <p:spPr bwMode="auto">
          <a:xfrm>
            <a:off x="7785111" y="5300131"/>
            <a:ext cx="124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000000"/>
                </a:solidFill>
              </a:rPr>
              <a:t>Jet fuel</a:t>
            </a:r>
          </a:p>
        </p:txBody>
      </p:sp>
      <p:sp>
        <p:nvSpPr>
          <p:cNvPr id="2" name="Right Arrow 1"/>
          <p:cNvSpPr/>
          <p:nvPr/>
        </p:nvSpPr>
        <p:spPr bwMode="auto">
          <a:xfrm>
            <a:off x="2828925" y="4961079"/>
            <a:ext cx="600075" cy="396875"/>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mtClean="0">
              <a:solidFill>
                <a:srgbClr val="000000"/>
              </a:solidFill>
            </a:endParaRPr>
          </a:p>
        </p:txBody>
      </p:sp>
      <p:sp>
        <p:nvSpPr>
          <p:cNvPr id="51" name="Right Arrow 50"/>
          <p:cNvSpPr/>
          <p:nvPr/>
        </p:nvSpPr>
        <p:spPr bwMode="auto">
          <a:xfrm>
            <a:off x="6619875" y="5005335"/>
            <a:ext cx="600075" cy="396875"/>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mtClean="0">
              <a:solidFill>
                <a:srgbClr val="000000"/>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110967450"/>
              </p:ext>
            </p:extLst>
          </p:nvPr>
        </p:nvGraphicFramePr>
        <p:xfrm>
          <a:off x="762000" y="1397000"/>
          <a:ext cx="7391400" cy="2364799"/>
        </p:xfrm>
        <a:graphic>
          <a:graphicData uri="http://schemas.openxmlformats.org/drawingml/2006/table">
            <a:tbl>
              <a:tblPr firstRow="1" bandRow="1">
                <a:tableStyleId>{21E4AEA4-8DFA-4A89-87EB-49C32662AFE0}</a:tableStyleId>
              </a:tblPr>
              <a:tblGrid>
                <a:gridCol w="1847850"/>
                <a:gridCol w="1164708"/>
                <a:gridCol w="1765005"/>
                <a:gridCol w="2613837"/>
              </a:tblGrid>
              <a:tr h="370840">
                <a:tc>
                  <a:txBody>
                    <a:bodyPr/>
                    <a:lstStyle/>
                    <a:p>
                      <a:endParaRPr lang="en-US" dirty="0"/>
                    </a:p>
                  </a:txBody>
                  <a:tcPr/>
                </a:tc>
                <a:tc>
                  <a:txBody>
                    <a:bodyPr/>
                    <a:lstStyle/>
                    <a:p>
                      <a:pPr algn="ctr"/>
                      <a:r>
                        <a:rPr lang="en-US" dirty="0" smtClean="0"/>
                        <a:t>CLEEN</a:t>
                      </a:r>
                      <a:endParaRPr lang="en-US" dirty="0"/>
                    </a:p>
                  </a:txBody>
                  <a:tcPr/>
                </a:tc>
                <a:tc gridSpan="2">
                  <a:txBody>
                    <a:bodyPr/>
                    <a:lstStyle/>
                    <a:p>
                      <a:pPr algn="ctr"/>
                      <a:r>
                        <a:rPr lang="en-US" dirty="0" smtClean="0"/>
                        <a:t>CLEE</a:t>
                      </a:r>
                      <a:r>
                        <a:rPr lang="en-US" baseline="0" dirty="0" smtClean="0"/>
                        <a:t>N II</a:t>
                      </a:r>
                      <a:endParaRPr lang="en-US" dirty="0"/>
                    </a:p>
                  </a:txBody>
                  <a:tcPr/>
                </a:tc>
                <a:tc hMerge="1">
                  <a:txBody>
                    <a:bodyPr/>
                    <a:lstStyle/>
                    <a:p>
                      <a:endParaRPr lang="en-US" dirty="0"/>
                    </a:p>
                  </a:txBody>
                  <a:tcPr/>
                </a:tc>
              </a:tr>
              <a:tr h="370840">
                <a:tc>
                  <a:txBody>
                    <a:bodyPr/>
                    <a:lstStyle/>
                    <a:p>
                      <a:r>
                        <a:rPr lang="en-US" sz="1400" dirty="0" smtClean="0"/>
                        <a:t>Noise </a:t>
                      </a:r>
                      <a:br>
                        <a:rPr lang="en-US" sz="1400" dirty="0" smtClean="0"/>
                      </a:br>
                      <a:r>
                        <a:rPr lang="en-US" sz="1400" dirty="0" smtClean="0"/>
                        <a:t>(cum below Stage 4)</a:t>
                      </a:r>
                      <a:endParaRPr lang="en-US" sz="1400" dirty="0"/>
                    </a:p>
                  </a:txBody>
                  <a:tcPr anchor="ctr"/>
                </a:tc>
                <a:tc>
                  <a:txBody>
                    <a:bodyPr/>
                    <a:lstStyle/>
                    <a:p>
                      <a:pPr algn="ctr"/>
                      <a:r>
                        <a:rPr lang="en-US" sz="1400" dirty="0" smtClean="0"/>
                        <a:t>-32</a:t>
                      </a:r>
                      <a:r>
                        <a:rPr lang="en-US" sz="1400" baseline="0" dirty="0" smtClean="0"/>
                        <a:t> dB</a:t>
                      </a:r>
                      <a:endParaRPr lang="en-US" sz="1400" dirty="0"/>
                    </a:p>
                  </a:txBody>
                  <a:tcPr anchor="ctr"/>
                </a:tc>
                <a:tc>
                  <a:txBody>
                    <a:bodyPr/>
                    <a:lstStyle/>
                    <a:p>
                      <a:pPr algn="ctr"/>
                      <a:r>
                        <a:rPr lang="en-US" sz="1400" dirty="0" smtClean="0"/>
                        <a:t>-32 dB</a:t>
                      </a:r>
                      <a:endParaRPr lang="en-US" sz="1400" dirty="0"/>
                    </a:p>
                  </a:txBody>
                  <a:tcPr anchor="ctr"/>
                </a:tc>
                <a:tc>
                  <a:txBody>
                    <a:bodyPr/>
                    <a:lstStyle/>
                    <a:p>
                      <a:r>
                        <a:rPr lang="en-US" sz="1400" dirty="0" smtClean="0"/>
                        <a:t>and/or reduces the noise contour area in absolute terms</a:t>
                      </a:r>
                      <a:endParaRPr lang="en-US" sz="1400" dirty="0"/>
                    </a:p>
                  </a:txBody>
                  <a:tcPr/>
                </a:tc>
              </a:tr>
              <a:tr h="744279">
                <a:tc>
                  <a:txBody>
                    <a:bodyPr/>
                    <a:lstStyle/>
                    <a:p>
                      <a:r>
                        <a:rPr lang="en-US" sz="1400" dirty="0" smtClean="0"/>
                        <a:t>LTO </a:t>
                      </a:r>
                      <a:r>
                        <a:rPr lang="en-US" sz="1400" dirty="0" err="1" smtClean="0"/>
                        <a:t>NOx</a:t>
                      </a:r>
                      <a:r>
                        <a:rPr lang="en-US" sz="1400" dirty="0" smtClean="0"/>
                        <a:t> Emissions (below CAEP</a:t>
                      </a:r>
                      <a:r>
                        <a:rPr lang="en-US" sz="1400" baseline="0" dirty="0" smtClean="0"/>
                        <a:t> 6)</a:t>
                      </a:r>
                      <a:endParaRPr lang="en-US" sz="1400" dirty="0"/>
                    </a:p>
                  </a:txBody>
                  <a:tcPr anchor="ctr"/>
                </a:tc>
                <a:tc>
                  <a:txBody>
                    <a:bodyPr/>
                    <a:lstStyle/>
                    <a:p>
                      <a:pPr algn="ctr"/>
                      <a:r>
                        <a:rPr lang="en-US" sz="1400" dirty="0" smtClean="0"/>
                        <a:t>-60%</a:t>
                      </a:r>
                      <a:endParaRPr lang="en-US" sz="1400" dirty="0"/>
                    </a:p>
                  </a:txBody>
                  <a:tcPr anchor="ctr"/>
                </a:tc>
                <a:tc>
                  <a:txBody>
                    <a:bodyPr/>
                    <a:lstStyle/>
                    <a:p>
                      <a:pPr algn="ctr"/>
                      <a:r>
                        <a:rPr lang="en-US" sz="1400" dirty="0" smtClean="0"/>
                        <a:t>-75%</a:t>
                      </a:r>
                    </a:p>
                    <a:p>
                      <a:pPr algn="ctr"/>
                      <a:r>
                        <a:rPr lang="en-US" sz="1400" dirty="0" smtClean="0"/>
                        <a:t>(-70% vs.</a:t>
                      </a:r>
                      <a:r>
                        <a:rPr lang="en-US" sz="1400" baseline="0" dirty="0" smtClean="0"/>
                        <a:t> CAEP/8)</a:t>
                      </a:r>
                      <a:endParaRPr lang="en-US" sz="1400" dirty="0"/>
                    </a:p>
                  </a:txBody>
                  <a:tcPr anchor="ctr"/>
                </a:tc>
                <a:tc>
                  <a:txBody>
                    <a:bodyPr/>
                    <a:lstStyle/>
                    <a:p>
                      <a:r>
                        <a:rPr lang="en-US" sz="1400" dirty="0" smtClean="0"/>
                        <a:t>and/or reduces absolute</a:t>
                      </a:r>
                      <a:r>
                        <a:rPr lang="en-US" sz="1400" baseline="0" dirty="0" smtClean="0"/>
                        <a:t> </a:t>
                      </a:r>
                      <a:r>
                        <a:rPr lang="en-US" sz="1400" baseline="0" dirty="0" err="1" smtClean="0"/>
                        <a:t>NOx</a:t>
                      </a:r>
                      <a:r>
                        <a:rPr lang="en-US" sz="1400" baseline="0" dirty="0" smtClean="0"/>
                        <a:t> production over the aircraft’s mission</a:t>
                      </a:r>
                      <a:endParaRPr lang="en-US" sz="1400" dirty="0"/>
                    </a:p>
                  </a:txBody>
                  <a:tcPr/>
                </a:tc>
              </a:tr>
              <a:tr h="370840">
                <a:tc>
                  <a:txBody>
                    <a:bodyPr/>
                    <a:lstStyle/>
                    <a:p>
                      <a:r>
                        <a:rPr lang="en-US" sz="1400" dirty="0" smtClean="0"/>
                        <a:t>Aircraft Fuel</a:t>
                      </a:r>
                      <a:r>
                        <a:rPr lang="en-US" sz="1400" baseline="0" dirty="0" smtClean="0"/>
                        <a:t> Burn</a:t>
                      </a:r>
                      <a:endParaRPr lang="en-US" sz="1400" dirty="0"/>
                    </a:p>
                  </a:txBody>
                  <a:tcPr anchor="ctr"/>
                </a:tc>
                <a:tc>
                  <a:txBody>
                    <a:bodyPr/>
                    <a:lstStyle/>
                    <a:p>
                      <a:pPr algn="ctr"/>
                      <a:r>
                        <a:rPr lang="en-US" sz="1400" dirty="0" smtClean="0"/>
                        <a:t>-33%</a:t>
                      </a:r>
                      <a:endParaRPr lang="en-US" sz="1400" dirty="0"/>
                    </a:p>
                  </a:txBody>
                  <a:tcPr anchor="ctr"/>
                </a:tc>
                <a:tc>
                  <a:txBody>
                    <a:bodyPr/>
                    <a:lstStyle/>
                    <a:p>
                      <a:pPr algn="ctr"/>
                      <a:r>
                        <a:rPr lang="en-US" sz="1400" dirty="0" smtClean="0"/>
                        <a:t>-40%</a:t>
                      </a:r>
                      <a:endParaRPr lang="en-US" sz="1400" dirty="0"/>
                    </a:p>
                  </a:txBody>
                  <a:tcPr anchor="ctr"/>
                </a:tc>
                <a:tc>
                  <a:txBody>
                    <a:bodyPr/>
                    <a:lstStyle/>
                    <a:p>
                      <a:r>
                        <a:rPr lang="en-US" sz="1400" dirty="0" smtClean="0"/>
                        <a:t>and/or supports the FAA’s goal to</a:t>
                      </a:r>
                      <a:r>
                        <a:rPr lang="en-US" sz="1400" baseline="0" dirty="0" smtClean="0"/>
                        <a:t> achieve a net reduction in climate impact from aviation</a:t>
                      </a:r>
                      <a:endParaRPr lang="en-US" sz="1400" dirty="0"/>
                    </a:p>
                  </a:txBody>
                  <a:tcPr/>
                </a:tc>
              </a:tr>
            </a:tbl>
          </a:graphicData>
        </a:graphic>
      </p:graphicFrame>
      <p:sp>
        <p:nvSpPr>
          <p:cNvPr id="3" name="TextBox 2"/>
          <p:cNvSpPr txBox="1"/>
          <p:nvPr/>
        </p:nvSpPr>
        <p:spPr bwMode="auto">
          <a:xfrm>
            <a:off x="792364" y="977900"/>
            <a:ext cx="7349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800" b="1" dirty="0" smtClean="0">
                <a:solidFill>
                  <a:srgbClr val="002060"/>
                </a:solidFill>
              </a:rPr>
              <a:t>Develop and demonstrate (TRL 6-7</a:t>
            </a:r>
            <a:r>
              <a:rPr lang="en-US" sz="1800" b="1" dirty="0">
                <a:solidFill>
                  <a:srgbClr val="002060"/>
                </a:solidFill>
              </a:rPr>
              <a:t>)</a:t>
            </a:r>
            <a:r>
              <a:rPr lang="en-US" sz="1800" b="1" dirty="0" smtClean="0">
                <a:solidFill>
                  <a:srgbClr val="002060"/>
                </a:solidFill>
              </a:rPr>
              <a:t> certifiable aircraft technology</a:t>
            </a:r>
            <a:endParaRPr lang="en-US" sz="1800" b="1" dirty="0">
              <a:solidFill>
                <a:srgbClr val="002060"/>
              </a:solidFill>
            </a:endParaRPr>
          </a:p>
        </p:txBody>
      </p:sp>
    </p:spTree>
    <p:extLst>
      <p:ext uri="{BB962C8B-B14F-4D97-AF65-F5344CB8AC3E}">
        <p14:creationId xmlns:p14="http://schemas.microsoft.com/office/powerpoint/2010/main" val="1768592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45" y="247533"/>
            <a:ext cx="8176437" cy="609600"/>
          </a:xfrm>
        </p:spPr>
        <p:txBody>
          <a:bodyPr/>
          <a:lstStyle/>
          <a:p>
            <a:r>
              <a:rPr lang="en-US" sz="3200" dirty="0" smtClean="0"/>
              <a:t>CLEEN Program Overview</a:t>
            </a:r>
            <a:endParaRPr lang="en-US" sz="3200" dirty="0"/>
          </a:p>
        </p:txBody>
      </p:sp>
      <p:sp>
        <p:nvSpPr>
          <p:cNvPr id="3" name="Text Placeholder 2"/>
          <p:cNvSpPr>
            <a:spLocks noGrp="1"/>
          </p:cNvSpPr>
          <p:nvPr>
            <p:ph type="body" sz="half" idx="1"/>
          </p:nvPr>
        </p:nvSpPr>
        <p:spPr>
          <a:xfrm>
            <a:off x="298418" y="929801"/>
            <a:ext cx="7971806" cy="5120124"/>
          </a:xfrm>
        </p:spPr>
        <p:txBody>
          <a:bodyPr/>
          <a:lstStyle/>
          <a:p>
            <a:pPr marL="0" indent="0">
              <a:buNone/>
            </a:pPr>
            <a:r>
              <a:rPr lang="en-US" sz="2400" dirty="0" smtClean="0"/>
              <a:t>CLEEN Program (2010-2015)</a:t>
            </a:r>
            <a:br>
              <a:rPr lang="en-US" sz="2400" dirty="0" smtClean="0"/>
            </a:br>
            <a:endParaRPr lang="en-US" sz="2400" dirty="0" smtClean="0"/>
          </a:p>
          <a:p>
            <a:pPr lvl="1"/>
            <a:r>
              <a:rPr lang="en-US" sz="1800" b="0" dirty="0" smtClean="0"/>
              <a:t>Industry partners: Boeing, </a:t>
            </a:r>
            <a:r>
              <a:rPr lang="en-US" sz="1800" dirty="0"/>
              <a:t>General </a:t>
            </a:r>
            <a:r>
              <a:rPr lang="en-US" sz="1800" dirty="0" smtClean="0"/>
              <a:t>Electric, H</a:t>
            </a:r>
            <a:r>
              <a:rPr lang="en-US" sz="1800" b="0" dirty="0" smtClean="0"/>
              <a:t>oneywell, Pratt &amp; Whitney, Rolls-Royce </a:t>
            </a:r>
            <a:br>
              <a:rPr lang="en-US" sz="1800" b="0" dirty="0" smtClean="0"/>
            </a:br>
            <a:endParaRPr lang="en-US" sz="1800" b="0" dirty="0" smtClean="0"/>
          </a:p>
          <a:p>
            <a:pPr lvl="1"/>
            <a:r>
              <a:rPr lang="en-US" sz="1800" b="0" dirty="0" smtClean="0"/>
              <a:t>Federal Funding: $125M </a:t>
            </a:r>
            <a:r>
              <a:rPr lang="en-US" sz="1800" dirty="0"/>
              <a:t>(1:1 minimum cost share is required</a:t>
            </a:r>
            <a:r>
              <a:rPr lang="en-US" sz="1800" dirty="0" smtClean="0"/>
              <a:t>)</a:t>
            </a:r>
          </a:p>
          <a:p>
            <a:pPr lvl="1"/>
            <a:endParaRPr lang="en-US" sz="1800" b="0" dirty="0"/>
          </a:p>
          <a:p>
            <a:pPr marL="0" indent="0">
              <a:buNone/>
            </a:pPr>
            <a:r>
              <a:rPr lang="en-US" sz="2400" dirty="0"/>
              <a:t>CLEEN </a:t>
            </a:r>
            <a:r>
              <a:rPr lang="en-US" sz="2400" dirty="0" smtClean="0"/>
              <a:t>II Program </a:t>
            </a:r>
            <a:r>
              <a:rPr lang="en-US" sz="2400" dirty="0"/>
              <a:t>(</a:t>
            </a:r>
            <a:r>
              <a:rPr lang="en-US" sz="2400" dirty="0" smtClean="0"/>
              <a:t>2015-2020)</a:t>
            </a:r>
            <a:r>
              <a:rPr lang="en-US" sz="2400" dirty="0"/>
              <a:t/>
            </a:r>
            <a:br>
              <a:rPr lang="en-US" sz="2400" dirty="0"/>
            </a:br>
            <a:endParaRPr lang="en-US" sz="2400" dirty="0" smtClean="0"/>
          </a:p>
          <a:p>
            <a:pPr lvl="1"/>
            <a:r>
              <a:rPr lang="en-US" sz="1800" dirty="0" smtClean="0"/>
              <a:t>Industry partners: Aurora Flight Sciences, Boeing, Delta/MDS/America’s </a:t>
            </a:r>
            <a:r>
              <a:rPr lang="en-US" sz="1800" dirty="0" err="1" smtClean="0"/>
              <a:t>Phenix</a:t>
            </a:r>
            <a:r>
              <a:rPr lang="en-US" sz="1800" dirty="0" smtClean="0"/>
              <a:t>, General Electric, Honeywell, Pratt &amp; Whitney, Rohr/UTC Aerospace Systems, and Rolls-Royce </a:t>
            </a:r>
            <a:br>
              <a:rPr lang="en-US" sz="1800" dirty="0" smtClean="0"/>
            </a:br>
            <a:endParaRPr lang="en-US" sz="1800" dirty="0" smtClean="0"/>
          </a:p>
          <a:p>
            <a:pPr lvl="1"/>
            <a:r>
              <a:rPr lang="en-US" sz="1800" dirty="0" smtClean="0"/>
              <a:t>Federal </a:t>
            </a:r>
            <a:r>
              <a:rPr lang="en-US" sz="1800" dirty="0"/>
              <a:t>Funding: $</a:t>
            </a:r>
            <a:r>
              <a:rPr lang="en-US" sz="1800" dirty="0" smtClean="0"/>
              <a:t>100M </a:t>
            </a:r>
            <a:r>
              <a:rPr lang="en-US" sz="1800" dirty="0"/>
              <a:t>(1:1 minimum cost share is required</a:t>
            </a:r>
            <a:r>
              <a:rPr lang="en-US" sz="1800" dirty="0" smtClean="0"/>
              <a:t>)</a:t>
            </a:r>
            <a:endParaRPr lang="en-US" sz="1800" b="0" dirty="0" smtClean="0"/>
          </a:p>
          <a:p>
            <a:endParaRPr lang="en-US" sz="900" dirty="0"/>
          </a:p>
          <a:p>
            <a:endParaRPr lang="en-US" sz="9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7891" y="0"/>
            <a:ext cx="1104667" cy="1104667"/>
          </a:xfrm>
          <a:prstGeom prst="rect">
            <a:avLst/>
          </a:prstGeom>
        </p:spPr>
      </p:pic>
    </p:spTree>
    <p:extLst>
      <p:ext uri="{BB962C8B-B14F-4D97-AF65-F5344CB8AC3E}">
        <p14:creationId xmlns:p14="http://schemas.microsoft.com/office/powerpoint/2010/main" val="1327001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273856" y="174344"/>
            <a:ext cx="8472488" cy="609600"/>
          </a:xfrm>
        </p:spPr>
        <p:txBody>
          <a:bodyPr/>
          <a:lstStyle/>
          <a:p>
            <a:r>
              <a:rPr lang="en-US" sz="3600" dirty="0" smtClean="0"/>
              <a:t>CLEEN II</a:t>
            </a:r>
          </a:p>
        </p:txBody>
      </p:sp>
      <p:sp>
        <p:nvSpPr>
          <p:cNvPr id="2" name="TextBox 1"/>
          <p:cNvSpPr txBox="1"/>
          <p:nvPr/>
        </p:nvSpPr>
        <p:spPr>
          <a:xfrm>
            <a:off x="325463" y="817223"/>
            <a:ext cx="8818537" cy="5355312"/>
          </a:xfrm>
          <a:prstGeom prst="rect">
            <a:avLst/>
          </a:prstGeom>
          <a:noFill/>
        </p:spPr>
        <p:txBody>
          <a:bodyPr wrap="square" rtlCol="0">
            <a:spAutoFit/>
          </a:bodyPr>
          <a:lstStyle/>
          <a:p>
            <a:endParaRPr lang="en-US" sz="1000" b="1" dirty="0" smtClean="0">
              <a:solidFill>
                <a:srgbClr val="000000"/>
              </a:solidFill>
            </a:endParaRPr>
          </a:p>
          <a:p>
            <a:pPr marL="342900" indent="-342900">
              <a:buFont typeface="Arial" pitchFamily="34" charset="0"/>
              <a:buChar char="•"/>
            </a:pPr>
            <a:r>
              <a:rPr lang="en-US" b="1" dirty="0" smtClean="0">
                <a:solidFill>
                  <a:srgbClr val="000000"/>
                </a:solidFill>
              </a:rPr>
              <a:t>Program model based on successful CLEEN I</a:t>
            </a:r>
          </a:p>
          <a:p>
            <a:pPr marL="914400" lvl="1" indent="-457200">
              <a:buFont typeface="Arial" pitchFamily="34" charset="0"/>
              <a:buChar char="–"/>
            </a:pPr>
            <a:r>
              <a:rPr lang="en-US" sz="2200" dirty="0" smtClean="0">
                <a:solidFill>
                  <a:srgbClr val="000000"/>
                </a:solidFill>
                <a:latin typeface="Arial"/>
              </a:rPr>
              <a:t>Requires cost share and tech maturation from TRL 3-5 to demonstration at TRL 6-7</a:t>
            </a:r>
          </a:p>
          <a:p>
            <a:pPr marL="914400" lvl="1" indent="-457200">
              <a:buFont typeface="Arial" pitchFamily="34" charset="0"/>
              <a:buChar char="–"/>
            </a:pPr>
            <a:r>
              <a:rPr lang="en-US" sz="2200" dirty="0">
                <a:solidFill>
                  <a:srgbClr val="000000"/>
                </a:solidFill>
                <a:latin typeface="Arial"/>
              </a:rPr>
              <a:t>Program work conducted </a:t>
            </a:r>
            <a:r>
              <a:rPr lang="en-US" sz="2200" dirty="0" smtClean="0">
                <a:solidFill>
                  <a:srgbClr val="000000"/>
                </a:solidFill>
                <a:latin typeface="Arial"/>
              </a:rPr>
              <a:t>2015-2020</a:t>
            </a:r>
          </a:p>
          <a:p>
            <a:pPr marL="914400" lvl="1" indent="-457200">
              <a:buFont typeface="Arial" pitchFamily="34" charset="0"/>
              <a:buChar char="–"/>
            </a:pPr>
            <a:r>
              <a:rPr lang="en-US" sz="2200" dirty="0" smtClean="0">
                <a:solidFill>
                  <a:srgbClr val="000000"/>
                </a:solidFill>
                <a:latin typeface="Arial"/>
              </a:rPr>
              <a:t>Requires industry to show path to commercial product so tech realizes benefits in the fleet </a:t>
            </a:r>
          </a:p>
          <a:p>
            <a:pPr marL="457200" indent="-457200">
              <a:buFont typeface="Arial" panose="020B0604020202020204" pitchFamily="34" charset="0"/>
              <a:buChar char="•"/>
            </a:pPr>
            <a:r>
              <a:rPr lang="en-US" sz="2200" dirty="0" smtClean="0">
                <a:solidFill>
                  <a:srgbClr val="000000"/>
                </a:solidFill>
                <a:latin typeface="Arial"/>
              </a:rPr>
              <a:t>Milestones:</a:t>
            </a:r>
          </a:p>
          <a:p>
            <a:pPr marL="914400" lvl="1" indent="-457200">
              <a:buFont typeface="Arial" pitchFamily="34" charset="0"/>
              <a:buChar char="–"/>
            </a:pPr>
            <a:r>
              <a:rPr lang="en-US" sz="2200" dirty="0" smtClean="0">
                <a:solidFill>
                  <a:srgbClr val="000000"/>
                </a:solidFill>
                <a:latin typeface="Arial"/>
              </a:rPr>
              <a:t>Market survey conducted May-July 2013</a:t>
            </a:r>
          </a:p>
          <a:p>
            <a:pPr marL="914400" lvl="1" indent="-457200">
              <a:buFont typeface="Arial" pitchFamily="34" charset="0"/>
              <a:buChar char="–"/>
            </a:pPr>
            <a:r>
              <a:rPr lang="en-US" sz="2200" dirty="0" smtClean="0">
                <a:solidFill>
                  <a:srgbClr val="000000"/>
                </a:solidFill>
                <a:latin typeface="Arial"/>
              </a:rPr>
              <a:t>Draft solicitation released publicly November 2013</a:t>
            </a:r>
          </a:p>
          <a:p>
            <a:pPr marL="914400" lvl="1" indent="-457200">
              <a:buFont typeface="Arial" pitchFamily="34" charset="0"/>
              <a:buChar char="–"/>
            </a:pPr>
            <a:r>
              <a:rPr lang="en-US" sz="2200" dirty="0" smtClean="0">
                <a:solidFill>
                  <a:srgbClr val="000000"/>
                </a:solidFill>
                <a:latin typeface="Arial"/>
              </a:rPr>
              <a:t>Industry day held in Washington D.C. December 2013</a:t>
            </a:r>
          </a:p>
          <a:p>
            <a:pPr marL="914400" lvl="1" indent="-457200">
              <a:buFont typeface="Arial" pitchFamily="34" charset="0"/>
              <a:buChar char="–"/>
            </a:pPr>
            <a:r>
              <a:rPr lang="en-US" sz="2200" dirty="0" smtClean="0">
                <a:solidFill>
                  <a:srgbClr val="000000"/>
                </a:solidFill>
                <a:latin typeface="Arial"/>
              </a:rPr>
              <a:t>Solicitation Released September 29, 2014</a:t>
            </a:r>
          </a:p>
          <a:p>
            <a:pPr marL="914400" lvl="1" indent="-457200">
              <a:buFont typeface="Arial" pitchFamily="34" charset="0"/>
              <a:buChar char="–"/>
            </a:pPr>
            <a:r>
              <a:rPr lang="en-US" sz="2200" dirty="0" smtClean="0">
                <a:solidFill>
                  <a:srgbClr val="000000"/>
                </a:solidFill>
                <a:latin typeface="Arial"/>
              </a:rPr>
              <a:t>Solicitation Closed February 2, 2015</a:t>
            </a:r>
          </a:p>
          <a:p>
            <a:pPr marL="914400" lvl="1" indent="-457200">
              <a:buFont typeface="Arial" pitchFamily="34" charset="0"/>
              <a:buChar char="–"/>
            </a:pPr>
            <a:r>
              <a:rPr lang="en-US" sz="2200" dirty="0">
                <a:solidFill>
                  <a:srgbClr val="000000"/>
                </a:solidFill>
                <a:latin typeface="Arial"/>
              </a:rPr>
              <a:t>Contracts awarded in August </a:t>
            </a:r>
            <a:r>
              <a:rPr lang="en-US" sz="2200" dirty="0" smtClean="0">
                <a:solidFill>
                  <a:srgbClr val="000000"/>
                </a:solidFill>
                <a:latin typeface="Arial"/>
              </a:rPr>
              <a:t>2015</a:t>
            </a:r>
          </a:p>
          <a:p>
            <a:pPr marL="914400" lvl="1" indent="-457200">
              <a:buFont typeface="Arial" pitchFamily="34" charset="0"/>
              <a:buChar char="–"/>
            </a:pPr>
            <a:r>
              <a:rPr lang="en-US" sz="2200" dirty="0">
                <a:solidFill>
                  <a:srgbClr val="000000"/>
                </a:solidFill>
                <a:latin typeface="Arial"/>
              </a:rPr>
              <a:t>I</a:t>
            </a:r>
            <a:r>
              <a:rPr lang="en-US" sz="2200" dirty="0" smtClean="0">
                <a:solidFill>
                  <a:srgbClr val="000000"/>
                </a:solidFill>
                <a:latin typeface="Arial"/>
              </a:rPr>
              <a:t>ssued </a:t>
            </a:r>
            <a:r>
              <a:rPr lang="en-US" sz="2200" dirty="0">
                <a:solidFill>
                  <a:srgbClr val="000000"/>
                </a:solidFill>
                <a:latin typeface="Arial"/>
              </a:rPr>
              <a:t>a </a:t>
            </a:r>
            <a:r>
              <a:rPr lang="en-US" sz="2200" dirty="0" smtClean="0">
                <a:solidFill>
                  <a:srgbClr val="000000"/>
                </a:solidFill>
                <a:latin typeface="Arial"/>
              </a:rPr>
              <a:t>Press Release on September 8, 2015</a:t>
            </a:r>
          </a:p>
          <a:p>
            <a:pPr marL="914400" lvl="1" indent="-457200">
              <a:buFont typeface="Arial" pitchFamily="34" charset="0"/>
              <a:buChar char="–"/>
            </a:pPr>
            <a:r>
              <a:rPr lang="en-US" sz="2200" dirty="0" smtClean="0">
                <a:solidFill>
                  <a:srgbClr val="000000"/>
                </a:solidFill>
                <a:latin typeface="Arial"/>
              </a:rPr>
              <a:t>Kick off meetings took place November 17-19, 2015</a:t>
            </a:r>
            <a:endParaRPr lang="en-US" sz="2200" dirty="0">
              <a:solidFill>
                <a:srgbClr val="000000"/>
              </a:solidFill>
              <a:latin typeface="Aria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224" y="3470604"/>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884" y="3832322"/>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96" y="4172774"/>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747" y="4515189"/>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57141" y="0"/>
            <a:ext cx="1153508" cy="1153508"/>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76366" y="448263"/>
            <a:ext cx="1501728" cy="335681"/>
          </a:xfrm>
          <a:prstGeom prst="rect">
            <a:avLst/>
          </a:prstGeom>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883" y="4837816"/>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2" y="5155339"/>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836" y="5669261"/>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203" y="5403436"/>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970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605516" y="2456343"/>
            <a:ext cx="6113721" cy="2711081"/>
          </a:xfrm>
        </p:spPr>
        <p:txBody>
          <a:bodyPr/>
          <a:lstStyle/>
          <a:p>
            <a:pPr marL="0" indent="0" algn="ctr">
              <a:buNone/>
            </a:pPr>
            <a:r>
              <a:rPr lang="en-US" sz="6000" dirty="0" smtClean="0"/>
              <a:t>CLEEN Update</a:t>
            </a:r>
            <a:endParaRPr lang="en-US" sz="6000" dirty="0"/>
          </a:p>
        </p:txBody>
      </p:sp>
    </p:spTree>
    <p:extLst>
      <p:ext uri="{BB962C8B-B14F-4D97-AF65-F5344CB8AC3E}">
        <p14:creationId xmlns:p14="http://schemas.microsoft.com/office/powerpoint/2010/main" val="2688975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273"/>
          <a:stretch/>
        </p:blipFill>
        <p:spPr>
          <a:xfrm>
            <a:off x="0" y="0"/>
            <a:ext cx="9144000" cy="6858000"/>
          </a:xfrm>
          <a:prstGeom prst="rect">
            <a:avLst/>
          </a:prstGeom>
        </p:spPr>
      </p:pic>
      <p:sp>
        <p:nvSpPr>
          <p:cNvPr id="4" name="TextBox 3"/>
          <p:cNvSpPr txBox="1"/>
          <p:nvPr/>
        </p:nvSpPr>
        <p:spPr>
          <a:xfrm>
            <a:off x="6018029" y="6510515"/>
            <a:ext cx="3125971" cy="338554"/>
          </a:xfrm>
          <a:prstGeom prst="rect">
            <a:avLst/>
          </a:prstGeom>
          <a:noFill/>
        </p:spPr>
        <p:txBody>
          <a:bodyPr wrap="square" rtlCol="0">
            <a:spAutoFit/>
          </a:bodyPr>
          <a:lstStyle/>
          <a:p>
            <a:r>
              <a:rPr lang="en-US" sz="1600" dirty="0" smtClean="0">
                <a:solidFill>
                  <a:schemeClr val="bg1"/>
                </a:solidFill>
              </a:rPr>
              <a:t>(</a:t>
            </a:r>
            <a:r>
              <a:rPr lang="en-US" sz="1600" dirty="0" smtClean="0">
                <a:solidFill>
                  <a:schemeClr val="bg1"/>
                </a:solidFill>
                <a:latin typeface="BrowalliaUPC" panose="020B0604020202020204" pitchFamily="34" charset="-34"/>
                <a:cs typeface="BrowalliaUPC" panose="020B0604020202020204" pitchFamily="34" charset="-34"/>
              </a:rPr>
              <a:t>Benefits above are not necessarily additive.) </a:t>
            </a:r>
            <a:endParaRPr lang="en-US" sz="1600" dirty="0">
              <a:solidFill>
                <a:schemeClr val="bg1"/>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2534192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018029" y="6510515"/>
            <a:ext cx="3125971" cy="338554"/>
          </a:xfrm>
          <a:prstGeom prst="rect">
            <a:avLst/>
          </a:prstGeom>
          <a:noFill/>
        </p:spPr>
        <p:txBody>
          <a:bodyPr wrap="square" rtlCol="0">
            <a:spAutoFit/>
          </a:bodyPr>
          <a:lstStyle/>
          <a:p>
            <a:r>
              <a:rPr lang="en-US" sz="1600" dirty="0" smtClean="0">
                <a:solidFill>
                  <a:schemeClr val="bg1"/>
                </a:solidFill>
              </a:rPr>
              <a:t>(</a:t>
            </a:r>
            <a:r>
              <a:rPr lang="en-US" sz="1600" dirty="0" smtClean="0">
                <a:solidFill>
                  <a:schemeClr val="bg1"/>
                </a:solidFill>
                <a:latin typeface="BrowalliaUPC" panose="020B0604020202020204" pitchFamily="34" charset="-34"/>
                <a:cs typeface="BrowalliaUPC" panose="020B0604020202020204" pitchFamily="34" charset="-34"/>
              </a:rPr>
              <a:t>Benefits above are not necessarily additive.) </a:t>
            </a:r>
            <a:endParaRPr lang="en-US" sz="1600" dirty="0">
              <a:solidFill>
                <a:schemeClr val="bg1"/>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378797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526708-4081-4742-B689-79E675C04C15}"/>
</file>

<file path=customXml/itemProps2.xml><?xml version="1.0" encoding="utf-8"?>
<ds:datastoreItem xmlns:ds="http://schemas.openxmlformats.org/officeDocument/2006/customXml" ds:itemID="{168D60B7-CFBA-486F-BEB5-ADC3CD42CF7C}"/>
</file>

<file path=customXml/itemProps3.xml><?xml version="1.0" encoding="utf-8"?>
<ds:datastoreItem xmlns:ds="http://schemas.openxmlformats.org/officeDocument/2006/customXml" ds:itemID="{50217267-0371-46EF-87D9-8907BDFF383E}"/>
</file>

<file path=docProps/app.xml><?xml version="1.0" encoding="utf-8"?>
<Properties xmlns="http://schemas.openxmlformats.org/officeDocument/2006/extended-properties" xmlns:vt="http://schemas.openxmlformats.org/officeDocument/2006/docPropsVTypes">
  <Template/>
  <TotalTime>25588</TotalTime>
  <Words>2834</Words>
  <Application>Microsoft Office PowerPoint</Application>
  <PresentationFormat>On-screen Show (4:3)</PresentationFormat>
  <Paragraphs>475</Paragraphs>
  <Slides>29</Slides>
  <Notes>24</Notes>
  <HiddenSlides>0</HiddenSlides>
  <MMClips>0</MMClips>
  <ScaleCrop>false</ScaleCrop>
  <HeadingPairs>
    <vt:vector size="4" baseType="variant">
      <vt:variant>
        <vt:lpstr>Theme</vt:lpstr>
      </vt:variant>
      <vt:variant>
        <vt:i4>12</vt:i4>
      </vt:variant>
      <vt:variant>
        <vt:lpstr>Slide Titles</vt:lpstr>
      </vt:variant>
      <vt:variant>
        <vt:i4>29</vt:i4>
      </vt:variant>
    </vt:vector>
  </HeadingPairs>
  <TitlesOfParts>
    <vt:vector size="41" baseType="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FAA_slide_template_whitecover_whitebackground</vt:lpstr>
      <vt:lpstr>1_Office Theme</vt:lpstr>
      <vt:lpstr>Continuous Lower Energy, Emissions and Noise (CLEEN) Program </vt:lpstr>
      <vt:lpstr>Outline</vt:lpstr>
      <vt:lpstr>Status Updates</vt:lpstr>
      <vt:lpstr>PowerPoint Presentation</vt:lpstr>
      <vt:lpstr>CLEEN Program Overview</vt:lpstr>
      <vt:lpstr>CLEEN II</vt:lpstr>
      <vt:lpstr>PowerPoint Presentation</vt:lpstr>
      <vt:lpstr>PowerPoint Presentation</vt:lpstr>
      <vt:lpstr>PowerPoint Presentation</vt:lpstr>
      <vt:lpstr>PowerPoint Presentation</vt:lpstr>
      <vt:lpstr>Boeing CLEEN Technologies - COMPLETED  </vt:lpstr>
      <vt:lpstr>GE CLEEN Technologies (1 of 2)</vt:lpstr>
      <vt:lpstr>GE CLEEN Technologies (2 of 2)</vt:lpstr>
      <vt:lpstr>Honeywell CLEEN Technologies </vt:lpstr>
      <vt:lpstr>Pratt &amp; Whitney CLEEN Technologies</vt:lpstr>
      <vt:lpstr>Rolls-Royce CLEEN Technologies</vt:lpstr>
      <vt:lpstr>In Summary</vt:lpstr>
      <vt:lpstr>PowerPoint Presentation</vt:lpstr>
      <vt:lpstr>CLEEN II Overview</vt:lpstr>
      <vt:lpstr>Aurora CLEEN II Technologies </vt:lpstr>
      <vt:lpstr>Boeing CLEEN II Technologies </vt:lpstr>
      <vt:lpstr>Delta/MDS/America’s Phenix CLEEN II Technologies  </vt:lpstr>
      <vt:lpstr>GE CLEEN II Technologies (1 of 2) </vt:lpstr>
      <vt:lpstr>GE CLEEN II Technologies (2 of 2) </vt:lpstr>
      <vt:lpstr>Honeywell CLEEN II Technologies </vt:lpstr>
      <vt:lpstr>Pratt &amp; Whitney CLEEN II Technologies </vt:lpstr>
      <vt:lpstr>Rolls-Royce CLEEN II Technologies   </vt:lpstr>
      <vt:lpstr>Rohr / UTAS CLEEN II Technologies </vt:lpstr>
      <vt:lpstr>In Summary</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Arthur Orton</cp:lastModifiedBy>
  <cp:revision>996</cp:revision>
  <cp:lastPrinted>2015-07-24T17:55:50Z</cp:lastPrinted>
  <dcterms:created xsi:type="dcterms:W3CDTF">2005-01-28T20:32:53Z</dcterms:created>
  <dcterms:modified xsi:type="dcterms:W3CDTF">2016-02-26T13:39:35Z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