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579" r:id="rId2"/>
    <p:sldId id="718" r:id="rId3"/>
    <p:sldId id="714" r:id="rId4"/>
    <p:sldId id="715" r:id="rId5"/>
    <p:sldId id="716" r:id="rId6"/>
    <p:sldId id="717" r:id="rId7"/>
    <p:sldId id="720" r:id="rId8"/>
    <p:sldId id="721" r:id="rId9"/>
    <p:sldId id="725" r:id="rId10"/>
    <p:sldId id="72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53">
          <p15:clr>
            <a:srgbClr val="A4A3A4"/>
          </p15:clr>
        </p15:guide>
        <p15:guide id="4" orient="horz" pos="139">
          <p15:clr>
            <a:srgbClr val="A4A3A4"/>
          </p15:clr>
        </p15:guide>
        <p15:guide id="5" orient="horz" pos="604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pos="5561">
          <p15:clr>
            <a:srgbClr val="A4A3A4"/>
          </p15:clr>
        </p15:guide>
        <p15:guide id="8" pos="68">
          <p15:clr>
            <a:srgbClr val="A4A3A4"/>
          </p15:clr>
        </p15:guide>
        <p15:guide id="9" pos="696">
          <p15:clr>
            <a:srgbClr val="A4A3A4"/>
          </p15:clr>
        </p15:guide>
        <p15:guide id="10" pos="431">
          <p15:clr>
            <a:srgbClr val="A4A3A4"/>
          </p15:clr>
        </p15:guide>
        <p15:guide id="11" pos="233">
          <p15:clr>
            <a:srgbClr val="A4A3A4"/>
          </p15:clr>
        </p15:guide>
        <p15:guide id="12" orient="horz" pos="1371">
          <p15:clr>
            <a:srgbClr val="A4A3A4"/>
          </p15:clr>
        </p15:guide>
        <p15:guide id="13" orient="horz" pos="93">
          <p15:clr>
            <a:srgbClr val="A4A3A4"/>
          </p15:clr>
        </p15:guide>
        <p15:guide id="14" orient="horz" pos="404">
          <p15:clr>
            <a:srgbClr val="A4A3A4"/>
          </p15:clr>
        </p15:guide>
        <p15:guide id="15" pos="5240">
          <p15:clr>
            <a:srgbClr val="A4A3A4"/>
          </p15:clr>
        </p15:guide>
        <p15:guide id="16" pos="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taler, Michael D. (LARC-A2)" initials="MMD(" lastIdx="3" clrIdx="0">
    <p:extLst/>
  </p:cmAuthor>
  <p:cmAuthor id="2" name="Harrison, William H. (HQ-EJ000)" initials="HWH(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F87"/>
    <a:srgbClr val="FF00FF"/>
    <a:srgbClr val="9D1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7892" autoAdjust="0"/>
  </p:normalViewPr>
  <p:slideViewPr>
    <p:cSldViewPr snapToGrid="0">
      <p:cViewPr varScale="1">
        <p:scale>
          <a:sx n="148" d="100"/>
          <a:sy n="148" d="100"/>
        </p:scale>
        <p:origin x="-944" y="-112"/>
      </p:cViewPr>
      <p:guideLst>
        <p:guide orient="horz" pos="2160"/>
        <p:guide orient="horz" pos="753"/>
        <p:guide orient="horz" pos="139"/>
        <p:guide orient="horz" pos="604"/>
        <p:guide orient="horz" pos="384"/>
        <p:guide orient="horz" pos="1371"/>
        <p:guide orient="horz" pos="93"/>
        <p:guide orient="horz" pos="404"/>
        <p:guide pos="2880"/>
        <p:guide pos="5561"/>
        <p:guide pos="68"/>
        <p:guide pos="696"/>
        <p:guide pos="431"/>
        <p:guide pos="233"/>
        <p:guide pos="5240"/>
        <p:guide pos="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86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7" Type="http://schemas.openxmlformats.org/officeDocument/2006/relationships/slide" Target="slides/slide6.xml"/><Relationship Id="rId16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tableStyles" Target="tableStyles.xml"/><Relationship Id="rId10" Type="http://schemas.openxmlformats.org/officeDocument/2006/relationships/slide" Target="slides/slide9.xml"/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95B7C1-0A2B-4FBE-AC49-D800110828D8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B076D9-4414-4214-B30F-78FB0D67C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58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53F376-CE5E-4BEC-8AD9-8AA06922AA59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B1D92B-94BC-4326-9D32-CF4932ACA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9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1D92B-94BC-4326-9D32-CF4932ACA6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F045-4C94-4198-82C4-31DB9D251B1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1547-089F-3B49-A0A2-8583AC99A5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9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785B-3AA9-6141-B930-D3838B064F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C801-9480-F447-B355-60D94084CA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1547-089F-3B49-A0A2-8583AC99A5F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53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1547-089F-3B49-A0A2-8583AC99A5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84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add</a:t>
            </a:r>
            <a:r>
              <a:rPr lang="en-US" baseline="0" dirty="0" smtClean="0"/>
              <a:t> the proper links to the sonic boom noises when I get back.  If they are desired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6785B-3AA9-6141-B930-D3838B064F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4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93" y="223669"/>
            <a:ext cx="8554605" cy="50482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2800" b="1" kern="1200" dirty="0">
                <a:solidFill>
                  <a:schemeClr val="accent1">
                    <a:lumMod val="7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0" y="1108038"/>
            <a:ext cx="8671940" cy="501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3037" y="6492875"/>
            <a:ext cx="2104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www.nasa.gov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210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49" y="6492875"/>
            <a:ext cx="3312377" cy="365125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Picture 14" descr="NASA insigniaCMYK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999" y="146660"/>
            <a:ext cx="619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67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90" y="223669"/>
            <a:ext cx="8092208" cy="504829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0" y="1049060"/>
            <a:ext cx="8671940" cy="5077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23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9/18/2015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069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49" y="6356350"/>
            <a:ext cx="3312377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Pre Decisional - For Federal Government Use Only</a:t>
            </a:r>
            <a:endParaRPr lang="en-US" dirty="0"/>
          </a:p>
        </p:txBody>
      </p:sp>
      <p:pic>
        <p:nvPicPr>
          <p:cNvPr id="10" name="Picture 14" descr="NASA insigniaCMYK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813" y="146660"/>
            <a:ext cx="619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5000">
                <a:schemeClr val="bg1">
                  <a:lumMod val="96000"/>
                  <a:alpha val="87000"/>
                </a:schemeClr>
              </a:gs>
              <a:gs pos="89000">
                <a:srgbClr val="B4B4B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2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730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117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9812ADB-0C09-964E-BA31-EB411B871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8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3038" y="6492875"/>
            <a:ext cx="2359891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85FA-DC2F-8940-8F22-1CA46041E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0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52425" y="228601"/>
            <a:ext cx="7781925" cy="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2425" y="1101725"/>
            <a:ext cx="8162925" cy="50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73037" y="6492875"/>
            <a:ext cx="2022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4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0" r:id="rId2"/>
    <p:sldLayoutId id="2147483688" r:id="rId3"/>
    <p:sldLayoutId id="2147483701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2800" b="1" kern="1200" dirty="0">
          <a:solidFill>
            <a:schemeClr val="accent1">
              <a:lumMod val="75000"/>
            </a:schemeClr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7145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eg"/><Relationship Id="rId12" Type="http://schemas.openxmlformats.org/officeDocument/2006/relationships/image" Target="../media/image28.jpeg"/><Relationship Id="rId13" Type="http://schemas.openxmlformats.org/officeDocument/2006/relationships/image" Target="../media/image29.jpeg"/><Relationship Id="rId14" Type="http://schemas.openxmlformats.org/officeDocument/2006/relationships/image" Target="../media/image30.jpeg"/><Relationship Id="rId15" Type="http://schemas.openxmlformats.org/officeDocument/2006/relationships/image" Target="../media/image31.jpe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wmf"/><Relationship Id="rId8" Type="http://schemas.openxmlformats.org/officeDocument/2006/relationships/image" Target="../media/image24.png"/><Relationship Id="rId9" Type="http://schemas.openxmlformats.org/officeDocument/2006/relationships/image" Target="../media/image25.wmf"/><Relationship Id="rId10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20" Type="http://schemas.microsoft.com/office/2007/relationships/hdphoto" Target="../media/hdphoto1.wdp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9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_aero_campaign_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788" y="4859364"/>
            <a:ext cx="896461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NASA Aeronautics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Update</a:t>
            </a: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E&amp;E REDAC Subcommittee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endParaRPr lang="en-US" sz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endParaRPr lang="en-US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Aeronautics 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Research Mission Directorate</a:t>
            </a: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April 5,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2016</a:t>
            </a: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4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223669"/>
            <a:ext cx="7901314" cy="504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Era </a:t>
            </a:r>
            <a:r>
              <a:rPr lang="en-US" dirty="0"/>
              <a:t>For NASA </a:t>
            </a:r>
            <a:r>
              <a:rPr lang="en-US" dirty="0" smtClean="0"/>
              <a:t>Aeronautics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48558" cy="507710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/>
              <a:t>Investing In Our Future - Investments in NASA’s cutting edge aeronautics research today are investments </a:t>
            </a:r>
            <a:r>
              <a:rPr lang="en-US" dirty="0" smtClean="0"/>
              <a:t>in a cleaner, </a:t>
            </a:r>
            <a:r>
              <a:rPr lang="en-US" dirty="0"/>
              <a:t>safer, quieter and faster tomorrow for American aviation:</a:t>
            </a:r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A </a:t>
            </a:r>
            <a:r>
              <a:rPr lang="en-US" sz="2600" dirty="0"/>
              <a:t>future where Americans are working in stable, well-paying jobs.</a:t>
            </a:r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A </a:t>
            </a:r>
            <a:r>
              <a:rPr lang="en-US" sz="2600" dirty="0"/>
              <a:t>future where we fly on aircraft that consume half as much fuel and generate only one quarter of </a:t>
            </a:r>
            <a:r>
              <a:rPr lang="en-US" sz="2600" dirty="0" smtClean="0"/>
              <a:t>current emissions</a:t>
            </a:r>
            <a:r>
              <a:rPr lang="en-US" sz="2600" dirty="0"/>
              <a:t>.</a:t>
            </a:r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A </a:t>
            </a:r>
            <a:r>
              <a:rPr lang="en-US" sz="2600" dirty="0"/>
              <a:t>future where flight is fueled by greener energy sources.</a:t>
            </a:r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A </a:t>
            </a:r>
            <a:r>
              <a:rPr lang="en-US" sz="2600" dirty="0"/>
              <a:t>future where our air transportation system is able to absorb nearly four billion more passengers over </a:t>
            </a:r>
            <a:r>
              <a:rPr lang="en-US" sz="2600" dirty="0" smtClean="0"/>
              <a:t>the next </a:t>
            </a:r>
            <a:r>
              <a:rPr lang="en-US" sz="2600" dirty="0"/>
              <a:t>20 years without compromising the safety of our skies.</a:t>
            </a:r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A </a:t>
            </a:r>
            <a:r>
              <a:rPr lang="en-US" sz="2600" dirty="0"/>
              <a:t>future where our airports are better neighbors because aircraft </a:t>
            </a:r>
            <a:r>
              <a:rPr lang="en-US" sz="2600" dirty="0" smtClean="0"/>
              <a:t>noise is contained well within the airport boundary.</a:t>
            </a:r>
            <a:endParaRPr lang="en-US" sz="2600" dirty="0"/>
          </a:p>
          <a:p>
            <a:pPr marL="5699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dirty="0" smtClean="0"/>
              <a:t>A </a:t>
            </a:r>
            <a:r>
              <a:rPr lang="en-US" sz="2600" dirty="0"/>
              <a:t>future where people can travel to most cities in the world in six hours or less in an airplane that can </a:t>
            </a:r>
            <a:r>
              <a:rPr lang="en-US" sz="2600" dirty="0" smtClean="0"/>
              <a:t>fly faster </a:t>
            </a:r>
            <a:r>
              <a:rPr lang="en-US" sz="2600" dirty="0"/>
              <a:t>than the speed of sound on </a:t>
            </a:r>
            <a:r>
              <a:rPr lang="en-US" sz="2600" dirty="0" smtClean="0"/>
              <a:t>bio-fuels.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2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202501"/>
            <a:ext cx="8078611" cy="504829"/>
          </a:xfrm>
        </p:spPr>
        <p:txBody>
          <a:bodyPr/>
          <a:lstStyle/>
          <a:p>
            <a:r>
              <a:rPr lang="en-US" dirty="0" smtClean="0"/>
              <a:t>Global Growth in Aviation: Opportunities and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812ADB-0C09-964E-BA31-EB411B871C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7718" y="932307"/>
            <a:ext cx="4190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Global Air Passengers by Region (% of Total)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103528" y="1736505"/>
            <a:ext cx="1894275" cy="1879924"/>
            <a:chOff x="7103528" y="1858489"/>
            <a:chExt cx="1894275" cy="1879924"/>
          </a:xfrm>
        </p:grpSpPr>
        <p:sp>
          <p:nvSpPr>
            <p:cNvPr id="32" name="Oval 31"/>
            <p:cNvSpPr/>
            <p:nvPr/>
          </p:nvSpPr>
          <p:spPr>
            <a:xfrm>
              <a:off x="7110705" y="1858489"/>
              <a:ext cx="1879924" cy="18799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03528" y="2203004"/>
              <a:ext cx="18942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Over 36,000 New Aircraft required (replacement and growth) over the </a:t>
              </a:r>
              <a:b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 year period</a:t>
              </a:r>
              <a:b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US" sz="1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($4-$5T value)</a:t>
              </a:r>
              <a:endParaRPr lang="en-US" sz="12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18478" y="1400381"/>
            <a:ext cx="1687080" cy="2723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Arial"/>
                <a:cs typeface="Arial"/>
              </a:rPr>
              <a:t>2034</a:t>
            </a:r>
          </a:p>
          <a:p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Global Aviation </a:t>
            </a:r>
            <a:b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Industry, est.</a:t>
            </a:r>
          </a:p>
          <a:p>
            <a:endParaRPr lang="en-US" sz="11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B Passenger Trips</a:t>
            </a:r>
          </a:p>
          <a:p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Asia-Pacific Passenger</a:t>
            </a:r>
            <a:b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 Trips equal to</a:t>
            </a:r>
            <a:b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North America and </a:t>
            </a:r>
            <a:b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Europe combined</a:t>
            </a:r>
          </a:p>
          <a:p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105M Jobs</a:t>
            </a:r>
          </a:p>
          <a:p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$6T GDP</a:t>
            </a:r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150" y="1479312"/>
            <a:ext cx="186500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404040"/>
                </a:solidFill>
                <a:latin typeface="Arial"/>
                <a:cs typeface="Arial"/>
              </a:rPr>
              <a:t>2014</a:t>
            </a:r>
          </a:p>
          <a:p>
            <a:pPr algn="r"/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Global Aviation </a:t>
            </a:r>
            <a:b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404040"/>
                </a:solidFill>
                <a:latin typeface="Arial"/>
                <a:cs typeface="Arial"/>
              </a:rPr>
              <a:t>Industry</a:t>
            </a:r>
          </a:p>
          <a:p>
            <a:pPr algn="r"/>
            <a:endParaRPr lang="en-US" sz="12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3.3B Passenger Trips</a:t>
            </a:r>
          </a:p>
          <a:p>
            <a:pPr algn="r"/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North America and Europe combined is</a:t>
            </a:r>
            <a:r>
              <a:rPr lang="en-US" sz="1100" i="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half of all  Passenger Trips</a:t>
            </a:r>
          </a:p>
          <a:p>
            <a:pPr algn="r"/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58M Jobs</a:t>
            </a:r>
          </a:p>
          <a:p>
            <a:pPr algn="r"/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  <a:p>
            <a:pPr algn="r"/>
            <a:r>
              <a:rPr lang="en-US" sz="1100" i="1" dirty="0" smtClean="0">
                <a:solidFill>
                  <a:srgbClr val="404040"/>
                </a:solidFill>
                <a:latin typeface="Arial"/>
                <a:cs typeface="Arial"/>
              </a:rPr>
              <a:t>$2.4T GDP</a:t>
            </a:r>
            <a:endParaRPr lang="en-US" sz="1100" i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2157" y="4770053"/>
            <a:ext cx="4033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Sources:  International Air Transport Association, Air Transport Action Group, Boeing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325" y="5099887"/>
            <a:ext cx="8854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Major Opportunities / Growing Challenges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Competitiveness—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New state backed entrants, e.g., COMAC (China); Growing global R&amp;D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Environment—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Very ambitious industry sustainability goals; Large technology advances needed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Mobility—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More speed to connect the worlds’ major cities; Opportunity for commercial supersonic flight</a:t>
            </a:r>
          </a:p>
          <a:p>
            <a:pPr algn="ctr"/>
            <a:r>
              <a:rPr lang="en-US" sz="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U.S. Technological Leadership Required!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pic>
        <p:nvPicPr>
          <p:cNvPr id="18" name="Picture 17" descr="global-growth-in-avi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276" y="1468255"/>
            <a:ext cx="3136392" cy="329184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152579" y="2640591"/>
            <a:ext cx="839508" cy="717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828960" y="2540133"/>
            <a:ext cx="58837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52580" y="1470981"/>
            <a:ext cx="0" cy="2705170"/>
          </a:xfrm>
          <a:prstGeom prst="line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19052" y="1470981"/>
            <a:ext cx="0" cy="2705170"/>
          </a:xfrm>
          <a:prstGeom prst="line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vision-plain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914400"/>
            <a:ext cx="5867400" cy="4368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0" y="5943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ヒラギノ角ゴ Pro W3" charset="-128"/>
                <a:cs typeface="Arial"/>
              </a:rPr>
              <a:t>U.S. leadership for a new era of flight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ヒラギノ角ゴ Pro W3" charset="-128"/>
              <a:cs typeface="Arial"/>
            </a:endParaRPr>
          </a:p>
        </p:txBody>
      </p:sp>
      <p:pic>
        <p:nvPicPr>
          <p:cNvPr id="4" name="Picture 3" descr="6-strategic-thrust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625" y="3314700"/>
            <a:ext cx="4778375" cy="1911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03" y="243192"/>
            <a:ext cx="7926806" cy="424380"/>
          </a:xfrm>
        </p:spPr>
        <p:txBody>
          <a:bodyPr>
            <a:noAutofit/>
          </a:bodyPr>
          <a:lstStyle/>
          <a:p>
            <a:r>
              <a:rPr lang="en-US" dirty="0" smtClean="0"/>
              <a:t>NASA Aeronautics</a:t>
            </a:r>
            <a:endParaRPr lang="en-US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0703" y="601492"/>
            <a:ext cx="8067854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NASA Aeronautics Vision for Aviation in the 21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 Century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lbf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616" y="3392794"/>
            <a:ext cx="1246589" cy="45592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62" name="Picture 61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47" y="4598742"/>
            <a:ext cx="969688" cy="840396"/>
          </a:xfrm>
          <a:prstGeom prst="rect">
            <a:avLst/>
          </a:prstGeom>
        </p:spPr>
      </p:pic>
      <p:pic>
        <p:nvPicPr>
          <p:cNvPr id="61" name="Picture 60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99" y="1168448"/>
            <a:ext cx="969688" cy="840396"/>
          </a:xfrm>
          <a:prstGeom prst="rect">
            <a:avLst/>
          </a:prstGeom>
        </p:spPr>
      </p:pic>
      <p:pic>
        <p:nvPicPr>
          <p:cNvPr id="60" name="Picture 59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" y="2651822"/>
            <a:ext cx="969688" cy="840396"/>
          </a:xfrm>
          <a:prstGeom prst="rect">
            <a:avLst/>
          </a:prstGeom>
        </p:spPr>
      </p:pic>
      <p:pic>
        <p:nvPicPr>
          <p:cNvPr id="9" name="Picture 8" descr="triangle-milesto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27" y="3514016"/>
            <a:ext cx="969688" cy="840396"/>
          </a:xfrm>
          <a:prstGeom prst="rect">
            <a:avLst/>
          </a:prstGeom>
        </p:spPr>
      </p:pic>
      <p:pic>
        <p:nvPicPr>
          <p:cNvPr id="15" name="Picture 14" descr="blue-glow-arrow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0008" y="5210098"/>
            <a:ext cx="3755295" cy="972848"/>
          </a:xfrm>
          <a:prstGeom prst="rect">
            <a:avLst/>
          </a:prstGeom>
        </p:spPr>
      </p:pic>
      <p:pic>
        <p:nvPicPr>
          <p:cNvPr id="12" name="Picture 11" descr="green-glow-arrow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0008" y="3771092"/>
            <a:ext cx="3755295" cy="923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4" y="194965"/>
            <a:ext cx="7913502" cy="50482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NASA Aeronautics Ready for Flight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985138" y="2043814"/>
            <a:ext cx="1873053" cy="57179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2043814"/>
            <a:ext cx="3109128" cy="57179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756583" y="2043814"/>
            <a:ext cx="1868797" cy="57179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549083" y="2043814"/>
            <a:ext cx="2535114" cy="57179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160848"/>
            <a:ext cx="282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2008-2013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0313" y="2160848"/>
            <a:ext cx="126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2014/15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4958" y="2160848"/>
            <a:ext cx="1335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2016/17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838" y="2160848"/>
            <a:ext cx="1960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2018-2026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>
          <a:xfrm>
            <a:off x="137163" y="616886"/>
            <a:ext cx="7988623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Accomplishments and Planning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2457100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0" y="4421038"/>
            <a:ext cx="8915857" cy="0"/>
          </a:xfrm>
          <a:prstGeom prst="line">
            <a:avLst/>
          </a:prstGeom>
          <a:ln>
            <a:solidFill>
              <a:srgbClr val="81A4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867073" y="4023645"/>
            <a:ext cx="3168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Ready for X-Plane Integration &amp; Demonstration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08" y="2709723"/>
            <a:ext cx="2113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89719"/>
                </a:solidFill>
              </a:rPr>
              <a:t>N+3 Subsonic &amp; </a:t>
            </a:r>
            <a:r>
              <a:rPr lang="en-US" sz="1400" dirty="0" smtClean="0">
                <a:solidFill>
                  <a:srgbClr val="689719"/>
                </a:solidFill>
              </a:rPr>
              <a:t>Supersonic </a:t>
            </a:r>
            <a:r>
              <a:rPr lang="en-US" sz="1400" dirty="0">
                <a:solidFill>
                  <a:srgbClr val="689719"/>
                </a:solidFill>
              </a:rPr>
              <a:t>Concept/Technology </a:t>
            </a:r>
            <a:r>
              <a:rPr lang="en-US" sz="1400" dirty="0" smtClean="0">
                <a:solidFill>
                  <a:srgbClr val="689719"/>
                </a:solidFill>
              </a:rPr>
              <a:t>Studies</a:t>
            </a:r>
            <a:endParaRPr lang="en-US" sz="1400" dirty="0">
              <a:solidFill>
                <a:srgbClr val="689719"/>
              </a:solidFill>
            </a:endParaRPr>
          </a:p>
        </p:txBody>
      </p:sp>
      <p:sp>
        <p:nvSpPr>
          <p:cNvPr id="102" name="Isosceles Triangle 101"/>
          <p:cNvSpPr/>
          <p:nvPr/>
        </p:nvSpPr>
        <p:spPr>
          <a:xfrm>
            <a:off x="4975049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Isosceles Triangle 102"/>
          <p:cNvSpPr/>
          <p:nvPr/>
        </p:nvSpPr>
        <p:spPr>
          <a:xfrm>
            <a:off x="3086587" y="2970236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Isosceles Triangle 103"/>
          <p:cNvSpPr/>
          <p:nvPr/>
        </p:nvSpPr>
        <p:spPr>
          <a:xfrm>
            <a:off x="3716074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Isosceles Triangle 104"/>
          <p:cNvSpPr/>
          <p:nvPr/>
        </p:nvSpPr>
        <p:spPr>
          <a:xfrm>
            <a:off x="4345561" y="2970236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Isosceles Triangle 105"/>
          <p:cNvSpPr/>
          <p:nvPr/>
        </p:nvSpPr>
        <p:spPr>
          <a:xfrm>
            <a:off x="5926626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9" name="TextBox 108"/>
          <p:cNvSpPr txBox="1"/>
          <p:nvPr/>
        </p:nvSpPr>
        <p:spPr>
          <a:xfrm>
            <a:off x="2317790" y="3142878"/>
            <a:ext cx="3128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689719"/>
                </a:solidFill>
              </a:rPr>
              <a:t>Ground Testing of N+3 configurations and technologies</a:t>
            </a:r>
            <a:endParaRPr lang="en-US" sz="1000" dirty="0">
              <a:solidFill>
                <a:srgbClr val="689719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610008" y="3142878"/>
            <a:ext cx="85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LBFD PDR</a:t>
            </a:r>
          </a:p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Completed</a:t>
            </a:r>
            <a:endParaRPr lang="en-US" sz="1000" b="1" dirty="0">
              <a:solidFill>
                <a:srgbClr val="689719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39684" y="3943734"/>
            <a:ext cx="339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689719"/>
                </a:solidFill>
              </a:rPr>
              <a:t>8 Integrated Tech Demos Completed, Tech transitioned to industry. HWB ready for Flight Dem/Val.</a:t>
            </a:r>
            <a:endParaRPr lang="en-US" sz="1000" dirty="0">
              <a:solidFill>
                <a:srgbClr val="689719"/>
              </a:solidFill>
            </a:endParaRPr>
          </a:p>
        </p:txBody>
      </p:sp>
      <p:sp>
        <p:nvSpPr>
          <p:cNvPr id="120" name="Isosceles Triangle 119"/>
          <p:cNvSpPr/>
          <p:nvPr/>
        </p:nvSpPr>
        <p:spPr>
          <a:xfrm>
            <a:off x="4526746" y="3771092"/>
            <a:ext cx="181185" cy="156193"/>
          </a:xfrm>
          <a:prstGeom prst="triangl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Isosceles Triangle 120"/>
          <p:cNvSpPr/>
          <p:nvPr/>
        </p:nvSpPr>
        <p:spPr>
          <a:xfrm>
            <a:off x="4410934" y="3771092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>
            <a:off x="4295124" y="3771092"/>
            <a:ext cx="181185" cy="156193"/>
          </a:xfrm>
          <a:prstGeom prst="triangl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>
            <a:off x="4179314" y="3771092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>
            <a:off x="4063504" y="3771092"/>
            <a:ext cx="181185" cy="156193"/>
          </a:xfrm>
          <a:prstGeom prst="triangl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/>
        </p:nvSpPr>
        <p:spPr>
          <a:xfrm>
            <a:off x="3947694" y="3771092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/>
        </p:nvSpPr>
        <p:spPr>
          <a:xfrm>
            <a:off x="3831884" y="3771092"/>
            <a:ext cx="181185" cy="15619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Isosceles Triangle 113"/>
          <p:cNvSpPr/>
          <p:nvPr/>
        </p:nvSpPr>
        <p:spPr>
          <a:xfrm>
            <a:off x="3716074" y="3771092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/>
          <p:cNvSpPr/>
          <p:nvPr/>
        </p:nvSpPr>
        <p:spPr>
          <a:xfrm>
            <a:off x="2185914" y="4795027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0" y="5860630"/>
            <a:ext cx="8915857" cy="0"/>
          </a:xfrm>
          <a:prstGeom prst="line">
            <a:avLst/>
          </a:prstGeom>
          <a:ln>
            <a:solidFill>
              <a:srgbClr val="31B8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902358" y="5459848"/>
            <a:ext cx="3092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Ready for </a:t>
            </a:r>
            <a:r>
              <a:rPr lang="en-US" sz="1100" b="1" dirty="0" err="1" smtClean="0">
                <a:solidFill>
                  <a:schemeClr val="bg1"/>
                </a:solidFill>
              </a:rPr>
              <a:t>NextGen</a:t>
            </a:r>
            <a:r>
              <a:rPr lang="en-US" sz="1100" b="1" dirty="0" smtClean="0">
                <a:solidFill>
                  <a:schemeClr val="bg1"/>
                </a:solidFill>
              </a:rPr>
              <a:t> TBO Integration &amp; Demonstration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1508" y="4539414"/>
            <a:ext cx="1729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1B8D5"/>
                </a:solidFill>
              </a:rPr>
              <a:t>NASA FAA </a:t>
            </a:r>
            <a:r>
              <a:rPr lang="en-US" sz="1400" dirty="0" err="1" smtClean="0">
                <a:solidFill>
                  <a:srgbClr val="31B8D5"/>
                </a:solidFill>
              </a:rPr>
              <a:t>NextGen</a:t>
            </a:r>
            <a:r>
              <a:rPr lang="en-US" sz="1400" dirty="0" smtClean="0">
                <a:solidFill>
                  <a:srgbClr val="31B8D5"/>
                </a:solidFill>
              </a:rPr>
              <a:t> Research Transition Teams (RTTs) Initiated</a:t>
            </a:r>
            <a:endParaRPr lang="en-US" sz="1400" dirty="0">
              <a:solidFill>
                <a:srgbClr val="31B8D5"/>
              </a:solidFill>
            </a:endParaRPr>
          </a:p>
        </p:txBody>
      </p:sp>
      <p:sp>
        <p:nvSpPr>
          <p:cNvPr id="129" name="Isosceles Triangle 128"/>
          <p:cNvSpPr/>
          <p:nvPr/>
        </p:nvSpPr>
        <p:spPr>
          <a:xfrm>
            <a:off x="2922901" y="4791234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/>
          <p:cNvSpPr/>
          <p:nvPr/>
        </p:nvSpPr>
        <p:spPr>
          <a:xfrm>
            <a:off x="3659888" y="4795027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Isosceles Triangle 130"/>
          <p:cNvSpPr/>
          <p:nvPr/>
        </p:nvSpPr>
        <p:spPr>
          <a:xfrm>
            <a:off x="4396874" y="4791234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Isosceles Triangle 131"/>
          <p:cNvSpPr/>
          <p:nvPr/>
        </p:nvSpPr>
        <p:spPr>
          <a:xfrm>
            <a:off x="6036435" y="4795027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Isosceles Triangle 132"/>
          <p:cNvSpPr/>
          <p:nvPr/>
        </p:nvSpPr>
        <p:spPr>
          <a:xfrm>
            <a:off x="7048047" y="4795027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>
            <a:off x="6773919" y="4791234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1953358" y="4963876"/>
            <a:ext cx="3034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1B8D5"/>
                </a:solidFill>
              </a:rPr>
              <a:t>Technology Transitions to FAA: MSP, EDA, PDRC, TSAS</a:t>
            </a:r>
            <a:endParaRPr lang="en-US" sz="1000" dirty="0">
              <a:solidFill>
                <a:srgbClr val="31B8D5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107574" y="4963876"/>
            <a:ext cx="144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31B8D5"/>
                </a:solidFill>
              </a:rPr>
              <a:t>ATD-1 Completed and transferred to FAA</a:t>
            </a:r>
            <a:endParaRPr lang="en-US" sz="1000" b="1" dirty="0">
              <a:solidFill>
                <a:srgbClr val="31B8D5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660397" y="4963876"/>
            <a:ext cx="142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31B8D5"/>
                </a:solidFill>
              </a:rPr>
              <a:t>ATD-2, 3 Completed </a:t>
            </a:r>
            <a:br>
              <a:rPr lang="en-US" sz="1000" b="1" dirty="0" smtClean="0">
                <a:solidFill>
                  <a:srgbClr val="31B8D5"/>
                </a:solidFill>
              </a:rPr>
            </a:br>
            <a:r>
              <a:rPr lang="en-US" sz="1000" b="1" dirty="0" smtClean="0">
                <a:solidFill>
                  <a:srgbClr val="31B8D5"/>
                </a:solidFill>
              </a:rPr>
              <a:t>&amp; Transferred to FAA</a:t>
            </a:r>
            <a:endParaRPr lang="en-US" sz="1000" b="1" dirty="0">
              <a:solidFill>
                <a:srgbClr val="31B8D5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899765" y="1240123"/>
            <a:ext cx="1729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NASA Aero Vision and Strategy Established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304768" y="1402108"/>
            <a:ext cx="1443345" cy="415070"/>
            <a:chOff x="4642028" y="5580560"/>
            <a:chExt cx="1443345" cy="415070"/>
          </a:xfrm>
        </p:grpSpPr>
        <p:sp>
          <p:nvSpPr>
            <p:cNvPr id="152" name="Isosceles Triangle 151"/>
            <p:cNvSpPr/>
            <p:nvPr/>
          </p:nvSpPr>
          <p:spPr>
            <a:xfrm>
              <a:off x="5268489" y="5580560"/>
              <a:ext cx="181185" cy="15619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642028" y="5749409"/>
              <a:ext cx="14433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E46C0A"/>
                  </a:solidFill>
                </a:rPr>
                <a:t>Roadmaps Completed</a:t>
              </a:r>
              <a:endParaRPr lang="en-US" sz="1000" b="1" dirty="0">
                <a:solidFill>
                  <a:srgbClr val="E46C0A"/>
                </a:solidFill>
              </a:endParaRPr>
            </a:p>
          </p:txBody>
        </p:sp>
      </p:grpSp>
      <p:pic>
        <p:nvPicPr>
          <p:cNvPr id="11" name="Picture 10" descr="center-vision-graphic-transformation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4436" y="902398"/>
            <a:ext cx="1580597" cy="1490729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402357" y="3631988"/>
            <a:ext cx="1936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89719"/>
                </a:solidFill>
              </a:rPr>
              <a:t>N</a:t>
            </a:r>
            <a:r>
              <a:rPr lang="en-US" sz="1400" dirty="0" smtClean="0">
                <a:solidFill>
                  <a:srgbClr val="689719"/>
                </a:solidFill>
              </a:rPr>
              <a:t>+2 Environmentally Responsible Aviation (ERA) Project Initiated</a:t>
            </a:r>
            <a:endParaRPr lang="en-US" sz="1400" dirty="0">
              <a:solidFill>
                <a:srgbClr val="689719"/>
              </a:solidFill>
            </a:endParaRPr>
          </a:p>
        </p:txBody>
      </p:sp>
      <p:sp>
        <p:nvSpPr>
          <p:cNvPr id="63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7600784" y="2888568"/>
            <a:ext cx="1431499" cy="441681"/>
            <a:chOff x="1771484" y="1105158"/>
            <a:chExt cx="1431499" cy="441681"/>
          </a:xfrm>
        </p:grpSpPr>
        <p:pic>
          <p:nvPicPr>
            <p:cNvPr id="66" name="Picture 65" descr="2_web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1484" y="1105158"/>
              <a:ext cx="441681" cy="441681"/>
            </a:xfrm>
            <a:prstGeom prst="rect">
              <a:avLst/>
            </a:prstGeom>
          </p:spPr>
        </p:pic>
        <p:pic>
          <p:nvPicPr>
            <p:cNvPr id="67" name="Picture 66" descr="3_web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393" y="1105158"/>
              <a:ext cx="441681" cy="441681"/>
            </a:xfrm>
            <a:prstGeom prst="rect">
              <a:avLst/>
            </a:prstGeom>
          </p:spPr>
        </p:pic>
        <p:pic>
          <p:nvPicPr>
            <p:cNvPr id="68" name="Picture 67" descr="4_web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1302" y="1105158"/>
              <a:ext cx="441681" cy="441681"/>
            </a:xfrm>
            <a:prstGeom prst="rect">
              <a:avLst/>
            </a:prstGeom>
          </p:spPr>
        </p:pic>
      </p:grpSp>
      <p:pic>
        <p:nvPicPr>
          <p:cNvPr id="69" name="Picture 68" descr="1_web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666" y="4691150"/>
            <a:ext cx="441681" cy="441681"/>
          </a:xfrm>
          <a:prstGeom prst="rect">
            <a:avLst/>
          </a:prstGeom>
        </p:spPr>
      </p:pic>
      <p:pic>
        <p:nvPicPr>
          <p:cNvPr id="71" name="Picture 70" descr="sugar_nobg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563" y="3050029"/>
            <a:ext cx="1433008" cy="95533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pic>
        <p:nvPicPr>
          <p:cNvPr id="70" name="Picture 69" descr="x_48c_no_boeing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345" y="2388812"/>
            <a:ext cx="1618941" cy="82296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27000"/>
              </a:srgbClr>
            </a:outerShdw>
          </a:effectLst>
        </p:spPr>
      </p:pic>
      <p:sp>
        <p:nvSpPr>
          <p:cNvPr id="107" name="Isosceles Triangle 106"/>
          <p:cNvSpPr/>
          <p:nvPr/>
        </p:nvSpPr>
        <p:spPr>
          <a:xfrm>
            <a:off x="6890184" y="2974029"/>
            <a:ext cx="181185" cy="15619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1" name="TextBox 110"/>
          <p:cNvSpPr txBox="1"/>
          <p:nvPr/>
        </p:nvSpPr>
        <p:spPr>
          <a:xfrm>
            <a:off x="6318424" y="3142878"/>
            <a:ext cx="145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UEST PDR</a:t>
            </a:r>
          </a:p>
          <a:p>
            <a:pPr algn="ctr"/>
            <a:r>
              <a:rPr lang="en-US" sz="1000" b="1" dirty="0" smtClean="0">
                <a:solidFill>
                  <a:srgbClr val="689719"/>
                </a:solidFill>
              </a:rPr>
              <a:t>Completed</a:t>
            </a:r>
            <a:endParaRPr lang="en-US" sz="1000" b="1" dirty="0">
              <a:solidFill>
                <a:srgbClr val="6897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34938" y="798096"/>
            <a:ext cx="7872677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Fund the Next Major Steps to Efficient, Clean and Fast Air Transportation Mobility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34938" y="220197"/>
            <a:ext cx="7887027" cy="43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Ten Year Investment Plan—FY 2017 Budget Accelerates Key Components of NASA Aeronautics Plan</a:t>
            </a:r>
            <a:endParaRPr lang="en-US" sz="25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6851" y="1728616"/>
            <a:ext cx="1828800" cy="4333369"/>
          </a:xfrm>
          <a:prstGeom prst="rect">
            <a:avLst/>
          </a:prstGeom>
          <a:solidFill>
            <a:srgbClr val="0FA5CD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5707" y="1728616"/>
            <a:ext cx="1554480" cy="4333369"/>
          </a:xfrm>
          <a:prstGeom prst="rect">
            <a:avLst/>
          </a:prstGeom>
          <a:solidFill>
            <a:srgbClr val="7EA22C">
              <a:alpha val="6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731279" y="1728616"/>
            <a:ext cx="1554480" cy="4333369"/>
          </a:xfrm>
          <a:prstGeom prst="rect">
            <a:avLst/>
          </a:prstGeom>
          <a:solidFill>
            <a:srgbClr val="504EBF">
              <a:alpha val="6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296743" y="1728616"/>
            <a:ext cx="1828800" cy="4333369"/>
          </a:xfrm>
          <a:prstGeom prst="rect">
            <a:avLst/>
          </a:prstGeom>
          <a:solidFill>
            <a:schemeClr val="accent6">
              <a:lumMod val="75000"/>
              <a:alpha val="6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71484" y="1212168"/>
            <a:ext cx="1431499" cy="441681"/>
            <a:chOff x="1771484" y="1105158"/>
            <a:chExt cx="1431499" cy="441681"/>
          </a:xfrm>
        </p:grpSpPr>
        <p:pic>
          <p:nvPicPr>
            <p:cNvPr id="73" name="Picture 72" descr="2_we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1484" y="1105158"/>
              <a:ext cx="441681" cy="441681"/>
            </a:xfrm>
            <a:prstGeom prst="rect">
              <a:avLst/>
            </a:prstGeom>
          </p:spPr>
        </p:pic>
        <p:pic>
          <p:nvPicPr>
            <p:cNvPr id="74" name="Picture 73" descr="3_we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393" y="1105158"/>
              <a:ext cx="441681" cy="441681"/>
            </a:xfrm>
            <a:prstGeom prst="rect">
              <a:avLst/>
            </a:prstGeom>
          </p:spPr>
        </p:pic>
        <p:pic>
          <p:nvPicPr>
            <p:cNvPr id="75" name="Picture 74" descr="4_we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1302" y="1105158"/>
              <a:ext cx="441681" cy="441681"/>
            </a:xfrm>
            <a:prstGeom prst="rect">
              <a:avLst/>
            </a:prstGeom>
          </p:spPr>
        </p:pic>
      </p:grpSp>
      <p:pic>
        <p:nvPicPr>
          <p:cNvPr id="56" name="Picture 55" descr="1_we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51" y="1206487"/>
            <a:ext cx="441681" cy="441681"/>
          </a:xfrm>
          <a:prstGeom prst="rect">
            <a:avLst/>
          </a:prstGeom>
        </p:spPr>
      </p:pic>
      <p:pic>
        <p:nvPicPr>
          <p:cNvPr id="77" name="Picture 76" descr="2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764" y="1212167"/>
            <a:ext cx="441681" cy="441681"/>
          </a:xfrm>
          <a:prstGeom prst="rect">
            <a:avLst/>
          </a:prstGeom>
        </p:spPr>
      </p:pic>
      <p:pic>
        <p:nvPicPr>
          <p:cNvPr id="78" name="Picture 77" descr="3_we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877" y="1212167"/>
            <a:ext cx="441681" cy="441681"/>
          </a:xfrm>
          <a:prstGeom prst="rect">
            <a:avLst/>
          </a:prstGeom>
        </p:spPr>
      </p:pic>
      <p:pic>
        <p:nvPicPr>
          <p:cNvPr id="79" name="Picture 78" descr="4_we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989" y="1212167"/>
            <a:ext cx="441681" cy="441681"/>
          </a:xfrm>
          <a:prstGeom prst="rect">
            <a:avLst/>
          </a:prstGeom>
        </p:spPr>
      </p:pic>
      <p:pic>
        <p:nvPicPr>
          <p:cNvPr id="80" name="Picture 79" descr="1_we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566" y="1211350"/>
            <a:ext cx="441681" cy="44168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0765" y="1212168"/>
            <a:ext cx="1410094" cy="441681"/>
            <a:chOff x="150765" y="1105158"/>
            <a:chExt cx="1410094" cy="441681"/>
          </a:xfrm>
        </p:grpSpPr>
        <p:pic>
          <p:nvPicPr>
            <p:cNvPr id="82" name="Picture 81" descr="2_we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765" y="1105158"/>
              <a:ext cx="441681" cy="441681"/>
            </a:xfrm>
            <a:prstGeom prst="rect">
              <a:avLst/>
            </a:prstGeom>
          </p:spPr>
        </p:pic>
        <p:pic>
          <p:nvPicPr>
            <p:cNvPr id="83" name="Picture 82" descr="3_we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972" y="1105158"/>
              <a:ext cx="441681" cy="441681"/>
            </a:xfrm>
            <a:prstGeom prst="rect">
              <a:avLst/>
            </a:prstGeom>
          </p:spPr>
        </p:pic>
        <p:pic>
          <p:nvPicPr>
            <p:cNvPr id="84" name="Picture 83" descr="4_we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178" y="1105158"/>
              <a:ext cx="441681" cy="44168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412126" y="1782254"/>
            <a:ext cx="1810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Revolutionizing</a:t>
            </a:r>
          </a:p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Operational Efficiency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33155" y="1783072"/>
            <a:ext cx="1555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Enabling Tools &amp; Technologies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98098" y="1783072"/>
            <a:ext cx="203506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Fostering Advanced Concepts &amp; Future Workforce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7392" y="2297882"/>
            <a:ext cx="1760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Accelerate demonstration of full gate-to-gate Trajectory Based Operations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4581" y="2437582"/>
            <a:ext cx="1546398" cy="263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Start a continuing series of experimental aircraft to demonstrate and validate high impact concepts and technologies. Five major demonstrations over the next 10+ years in the areas of </a:t>
            </a:r>
            <a:b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Ultra-Efficiency, </a:t>
            </a:r>
            <a:b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Hybrid-Electric Propulsion, and Low Noise Supersonic Flight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04826" y="2297882"/>
            <a:ext cx="1684152" cy="313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Major series of ground experiments to ready key technologies for flight</a:t>
            </a:r>
          </a:p>
          <a:p>
            <a:endParaRPr lang="en-US" sz="11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Research and ground demonstration for an advanced small engine core for very high bypass engines and as a hybrid-electric propulsion enabler</a:t>
            </a:r>
          </a:p>
          <a:p>
            <a:endParaRPr lang="en-US" sz="11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Development of next generation physics-based models needed to design advanced configurations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92683" y="2505752"/>
            <a:ext cx="1729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Increased investment in new innovation through the NASA workforce and Universities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295785" y="3666388"/>
            <a:ext cx="18266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Leverage </a:t>
            </a:r>
            <a:b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Non-Traditional Technology Advances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311896" y="4324338"/>
            <a:ext cx="17835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Pursue challenge prizes in areas such as energy storage, high power electric motors, advanced networking and autonomy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248121"/>
            <a:ext cx="5229729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itle 1"/>
          <p:cNvSpPr txBox="1">
            <a:spLocks/>
          </p:cNvSpPr>
          <p:nvPr/>
        </p:nvSpPr>
        <p:spPr>
          <a:xfrm>
            <a:off x="0" y="6245152"/>
            <a:ext cx="5243999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chemeClr val="accent2"/>
                </a:solidFill>
                <a:latin typeface="Arial"/>
                <a:cs typeface="Arial"/>
              </a:rPr>
              <a:t>Build off of major current developments and accomplishments</a:t>
            </a:r>
            <a:endParaRPr lang="en-US" sz="12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5301966" y="6248121"/>
            <a:ext cx="1825592" cy="0"/>
          </a:xfrm>
          <a:prstGeom prst="lin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itle 1"/>
          <p:cNvSpPr txBox="1">
            <a:spLocks/>
          </p:cNvSpPr>
          <p:nvPr/>
        </p:nvSpPr>
        <p:spPr>
          <a:xfrm>
            <a:off x="5330503" y="6340047"/>
            <a:ext cx="1818459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rgbClr val="C0504D"/>
                </a:solidFill>
                <a:latin typeface="Arial"/>
                <a:cs typeface="Arial"/>
              </a:rPr>
              <a:t>Continue to incentivize </a:t>
            </a:r>
            <a:br>
              <a:rPr lang="en-US" sz="1200" dirty="0" smtClean="0">
                <a:solidFill>
                  <a:srgbClr val="C0504D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C0504D"/>
                </a:solidFill>
                <a:latin typeface="Arial"/>
                <a:cs typeface="Arial"/>
              </a:rPr>
              <a:t>new innovation</a:t>
            </a:r>
            <a:endParaRPr lang="en-US" sz="1200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36951" y="6151002"/>
            <a:ext cx="0" cy="201706"/>
          </a:xfrm>
          <a:prstGeom prst="lin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04823" y="6151002"/>
            <a:ext cx="0" cy="201706"/>
          </a:xfrm>
          <a:prstGeom prst="lin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98615" y="5536487"/>
            <a:ext cx="17954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Increase to AOSP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708" y="5536487"/>
            <a:ext cx="15481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9D1027"/>
                </a:solidFill>
                <a:latin typeface="Arial Narrow"/>
                <a:cs typeface="Arial Narrow"/>
              </a:rPr>
              <a:t>Major New Initiative within IASP</a:t>
            </a:r>
            <a:endParaRPr lang="en-US" sz="1300" b="1" dirty="0">
              <a:solidFill>
                <a:srgbClr val="9D1027"/>
              </a:solidFill>
              <a:latin typeface="Arial Narrow"/>
              <a:cs typeface="Arial Narro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23137" y="5536487"/>
            <a:ext cx="1530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Increases to AAVP and TACP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04824" y="5536487"/>
            <a:ext cx="18311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Increase to TACP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91" y="1158288"/>
            <a:ext cx="3275922" cy="4953000"/>
          </a:xfrm>
          <a:prstGeom prst="rect">
            <a:avLst/>
          </a:prstGeom>
          <a:noFill/>
          <a:ln w="12700" cmpd="sng">
            <a:solidFill>
              <a:srgbClr val="9D1027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4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216635" y="1724058"/>
            <a:ext cx="1828800" cy="4333369"/>
          </a:xfrm>
          <a:prstGeom prst="rect">
            <a:avLst/>
          </a:prstGeom>
          <a:solidFill>
            <a:srgbClr val="AF4394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223771" y="1952408"/>
            <a:ext cx="18069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UAS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98905" y="2297882"/>
            <a:ext cx="184535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Strong continued research leadership in enabling UAS integration into the National Airspace. Extending the UAS in the NAS project for an additional 4 years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17589" y="3837615"/>
            <a:ext cx="1826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Hypersonics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3700" y="4391125"/>
            <a:ext cx="178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Increased investment to ensure a strong National fundamental research capability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1" name="Picture 50" descr="6_we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579" y="1203066"/>
            <a:ext cx="438912" cy="438912"/>
          </a:xfrm>
          <a:prstGeom prst="rect">
            <a:avLst/>
          </a:prstGeom>
        </p:spPr>
      </p:pic>
      <p:pic>
        <p:nvPicPr>
          <p:cNvPr id="52" name="Picture 14" descr="NASA insigniaCMYK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334" y="3849983"/>
            <a:ext cx="390456" cy="31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7225264" y="3722393"/>
            <a:ext cx="1804797" cy="0"/>
          </a:xfrm>
          <a:prstGeom prst="line">
            <a:avLst/>
          </a:prstGeom>
          <a:ln w="1270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216635" y="5536487"/>
            <a:ext cx="18276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Increases to IASP and AAVP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4855" y="1768638"/>
            <a:ext cx="1555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9D1027"/>
                </a:solidFill>
                <a:latin typeface="Arial Narrow"/>
                <a:cs typeface="Arial Narrow"/>
              </a:rPr>
              <a:t>New Aviation Horizons</a:t>
            </a:r>
            <a:endParaRPr lang="en-US" sz="1300" b="1" dirty="0">
              <a:solidFill>
                <a:srgbClr val="9D1027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035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650" y="216985"/>
            <a:ext cx="8686071" cy="504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 2017 Budget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F4534F-D91E-47CD-BC63-BD3259A59244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288181"/>
              </p:ext>
            </p:extLst>
          </p:nvPr>
        </p:nvGraphicFramePr>
        <p:xfrm>
          <a:off x="488680" y="1104775"/>
          <a:ext cx="8114476" cy="2240280"/>
        </p:xfrm>
        <a:graphic>
          <a:graphicData uri="http://schemas.openxmlformats.org/drawingml/2006/table">
            <a:tbl>
              <a:tblPr/>
              <a:tblGrid>
                <a:gridCol w="1969708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  <a:gridCol w="512064"/>
              </a:tblGrid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Millions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Enacted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2017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2018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2019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2020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2021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2022</a:t>
                      </a:r>
                    </a:p>
                  </a:txBody>
                  <a:tcPr marL="9144" marR="7303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2023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2024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2025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2026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Aeronautics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$642.0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640.0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$790.4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$846.4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$1,060.1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$1,173.3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$1,286.9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$1,294.2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$1,307.6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$1,218.1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$829.7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$839.5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Airspace Operations and Safety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189.1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200.9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193.2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Air Vehicles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240.6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318.9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Aviation Systems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150.0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255.4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381.4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493.0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556.7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591.5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612.2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525.0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203.8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210.6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Transformative Aeronautics Concepts</a:t>
                      </a: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97.4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122.3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193.8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196.2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182.8 </a:t>
                      </a:r>
                    </a:p>
                  </a:txBody>
                  <a:tcPr marL="9144" marR="45720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181.0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132.7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134.4 </a:t>
                      </a:r>
                    </a:p>
                  </a:txBody>
                  <a:tcPr marL="9144" marR="45720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9809" y="3752328"/>
            <a:ext cx="818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Aeronautics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budget includes 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paid-for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10-year mandatory funding from the 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Administration’s </a:t>
            </a:r>
            <a:r>
              <a:rPr lang="en-US" sz="1200" dirty="0">
                <a:solidFill>
                  <a:srgbClr val="404040"/>
                </a:solidFill>
                <a:latin typeface="Arial"/>
                <a:cs typeface="Arial"/>
              </a:rPr>
              <a:t>21st Century Clean Transportation Plan. See appendix for additional detail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lang="en-US" sz="12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456405"/>
              </p:ext>
            </p:extLst>
          </p:nvPr>
        </p:nvGraphicFramePr>
        <p:xfrm>
          <a:off x="406447" y="4389437"/>
          <a:ext cx="5042092" cy="1433767"/>
        </p:xfrm>
        <a:graphic>
          <a:graphicData uri="http://schemas.openxmlformats.org/drawingml/2006/table">
            <a:tbl>
              <a:tblPr/>
              <a:tblGrid>
                <a:gridCol w="1969708"/>
                <a:gridCol w="512064"/>
                <a:gridCol w="512064"/>
                <a:gridCol w="512064"/>
                <a:gridCol w="512064"/>
                <a:gridCol w="512064"/>
                <a:gridCol w="51206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Mandatory Budget Authority</a:t>
                      </a:r>
                    </a:p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Millions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2018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 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Outyears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4" marR="7303" marT="7303" marB="0" anchor="b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  <a:r>
                        <a:rPr lang="en-US" sz="9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Century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Clean Transportation Plan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Airspace Operations and Safety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Air Vehicles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Aviation Systems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Transformative Aeronautics Concepts</a:t>
                      </a:r>
                    </a:p>
                  </a:txBody>
                  <a:tcPr marL="182880" marR="7303" marT="7303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 Boom Flight Demonstrator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2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 Aviation Systems</a:t>
                      </a: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tra-efficient-subsonic-demonstrators-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1362" y="-84138"/>
            <a:ext cx="7928238" cy="1143001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Ultra-Efficient Subsonic Demonstrators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www.nasa.gov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14" descr="NASA insigniaCMYK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999" y="228433"/>
            <a:ext cx="619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7678156" y="6357905"/>
            <a:ext cx="1251759" cy="18062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008" r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600" dirty="0" smtClean="0">
                <a:solidFill>
                  <a:schemeClr val="bg1"/>
                </a:solidFill>
              </a:rPr>
              <a:t>787 image credit: Boeing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orld_map_dark_gre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30" y="1185762"/>
            <a:ext cx="8483754" cy="41770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005504"/>
            <a:ext cx="4197350" cy="3527764"/>
          </a:xfrm>
          <a:prstGeom prst="rect">
            <a:avLst/>
          </a:prstGeom>
          <a:solidFill>
            <a:srgbClr val="000090">
              <a:alpha val="8000"/>
            </a:srgbClr>
          </a:solidFill>
          <a:ln w="3175" cmpd="sng">
            <a:solidFill>
              <a:srgbClr val="4944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071140" y="1005504"/>
            <a:ext cx="2072860" cy="3527764"/>
          </a:xfrm>
          <a:prstGeom prst="rect">
            <a:avLst/>
          </a:prstGeom>
          <a:solidFill>
            <a:srgbClr val="26B7DA">
              <a:alpha val="8000"/>
            </a:srgbClr>
          </a:solidFill>
          <a:ln w="3175" cmpd="sng">
            <a:solidFill>
              <a:srgbClr val="26B7D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199352" y="1005504"/>
            <a:ext cx="2871788" cy="3527764"/>
          </a:xfrm>
          <a:prstGeom prst="rect">
            <a:avLst/>
          </a:prstGeom>
          <a:solidFill>
            <a:srgbClr val="6ABC53">
              <a:alpha val="9000"/>
            </a:srgbClr>
          </a:solidFill>
          <a:ln w="3175" cmpd="sng">
            <a:solidFill>
              <a:srgbClr val="557C1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 flipV="1">
            <a:off x="7695512" y="2389188"/>
            <a:ext cx="273050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 flipV="1">
            <a:off x="7586184" y="1673224"/>
            <a:ext cx="283054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5" name="Picture 7" descr="jaxa_0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562" y="2043266"/>
            <a:ext cx="1143000" cy="727075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8" descr="jaxa_concept_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738" y="1125538"/>
            <a:ext cx="1143000" cy="69215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Line 9"/>
          <p:cNvSpPr>
            <a:spLocks noChangeShapeType="1"/>
          </p:cNvSpPr>
          <p:nvPr/>
        </p:nvSpPr>
        <p:spPr bwMode="auto">
          <a:xfrm flipV="1">
            <a:off x="1195388" y="2968624"/>
            <a:ext cx="490537" cy="525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1239838" y="2693988"/>
            <a:ext cx="446087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1"/>
          <p:cNvSpPr>
            <a:spLocks noChangeShapeType="1"/>
          </p:cNvSpPr>
          <p:nvPr/>
        </p:nvSpPr>
        <p:spPr bwMode="auto">
          <a:xfrm flipV="1">
            <a:off x="2730314" y="1654673"/>
            <a:ext cx="337353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>
            <a:off x="2565399" y="3051969"/>
            <a:ext cx="5022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52" name="Picture 14" descr="aerion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2376488"/>
            <a:ext cx="1143000" cy="66040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5382481" y="2303462"/>
            <a:ext cx="519113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6"/>
          <p:cNvSpPr>
            <a:spLocks noChangeShapeType="1"/>
          </p:cNvSpPr>
          <p:nvPr/>
        </p:nvSpPr>
        <p:spPr bwMode="auto">
          <a:xfrm flipH="1">
            <a:off x="5175408" y="3249745"/>
            <a:ext cx="152400" cy="606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7"/>
          <p:cNvSpPr>
            <a:spLocks noChangeShapeType="1"/>
          </p:cNvSpPr>
          <p:nvPr/>
        </p:nvSpPr>
        <p:spPr bwMode="auto">
          <a:xfrm>
            <a:off x="4784895" y="2814638"/>
            <a:ext cx="1077912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57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19" b="10918"/>
          <a:stretch>
            <a:fillRect/>
          </a:stretch>
        </p:blipFill>
        <p:spPr bwMode="auto">
          <a:xfrm>
            <a:off x="4327525" y="3602038"/>
            <a:ext cx="1143000" cy="598487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5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3573463"/>
            <a:ext cx="1143000" cy="731837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9" name="Line 21"/>
          <p:cNvSpPr>
            <a:spLocks noChangeShapeType="1"/>
          </p:cNvSpPr>
          <p:nvPr/>
        </p:nvSpPr>
        <p:spPr bwMode="auto">
          <a:xfrm flipV="1">
            <a:off x="4540736" y="1790700"/>
            <a:ext cx="1239837" cy="846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3"/>
          <p:cNvSpPr>
            <a:spLocks noChangeShapeType="1"/>
          </p:cNvSpPr>
          <p:nvPr/>
        </p:nvSpPr>
        <p:spPr bwMode="auto">
          <a:xfrm flipV="1">
            <a:off x="1736725" y="2944813"/>
            <a:ext cx="0" cy="831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Text Box 24"/>
          <p:cNvSpPr txBox="1">
            <a:spLocks noChangeArrowheads="1"/>
          </p:cNvSpPr>
          <p:nvPr/>
        </p:nvSpPr>
        <p:spPr bwMode="auto">
          <a:xfrm>
            <a:off x="139700" y="2843213"/>
            <a:ext cx="966788" cy="1905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 dirty="0" err="1">
                <a:solidFill>
                  <a:schemeClr val="bg1"/>
                </a:solidFill>
              </a:rPr>
              <a:t>Aerion</a:t>
            </a:r>
            <a:endParaRPr lang="en-US" sz="10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35675" y="1346993"/>
            <a:ext cx="1157288" cy="652463"/>
            <a:chOff x="4165600" y="1400175"/>
            <a:chExt cx="1157288" cy="652463"/>
          </a:xfrm>
        </p:grpSpPr>
        <p:pic>
          <p:nvPicPr>
            <p:cNvPr id="14360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122" b="9874"/>
            <a:stretch>
              <a:fillRect/>
            </a:stretch>
          </p:blipFill>
          <p:spPr bwMode="auto">
            <a:xfrm>
              <a:off x="4271963" y="1420813"/>
              <a:ext cx="1050925" cy="63182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  <a:effectLst/>
          </p:spPr>
        </p:pic>
        <p:sp>
          <p:nvSpPr>
            <p:cNvPr id="14364" name="Text Box 26"/>
            <p:cNvSpPr txBox="1">
              <a:spLocks noChangeArrowheads="1"/>
            </p:cNvSpPr>
            <p:nvPr/>
          </p:nvSpPr>
          <p:spPr bwMode="auto">
            <a:xfrm>
              <a:off x="4165600" y="1400175"/>
              <a:ext cx="8493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buClr>
                  <a:srgbClr val="002868"/>
                </a:buClr>
              </a:pPr>
              <a:r>
                <a:rPr lang="en-US" sz="1000" b="1"/>
                <a:t>Dassault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08650" y="2347913"/>
            <a:ext cx="1243013" cy="596900"/>
            <a:chOff x="5673725" y="1376363"/>
            <a:chExt cx="1243013" cy="596900"/>
          </a:xfrm>
        </p:grpSpPr>
        <p:pic>
          <p:nvPicPr>
            <p:cNvPr id="14356" name="Picture 18" descr="yourfil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725" y="1376363"/>
              <a:ext cx="1143000" cy="569912"/>
            </a:xfrm>
            <a:prstGeom prst="rect">
              <a:avLst/>
            </a:prstGeom>
            <a:noFill/>
            <a:ln w="6350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65" name="Text Box 27"/>
            <p:cNvSpPr txBox="1">
              <a:spLocks noChangeArrowheads="1"/>
            </p:cNvSpPr>
            <p:nvPr/>
          </p:nvSpPr>
          <p:spPr bwMode="auto">
            <a:xfrm>
              <a:off x="5892800" y="1773238"/>
              <a:ext cx="1023938" cy="2000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2868"/>
                </a:buClr>
              </a:pPr>
              <a:r>
                <a:rPr lang="en-US" sz="1000" b="1" dirty="0" err="1">
                  <a:solidFill>
                    <a:schemeClr val="bg1"/>
                  </a:solidFill>
                </a:rPr>
                <a:t>Sukhoi</a:t>
              </a:r>
              <a:r>
                <a:rPr lang="en-US" sz="1000" b="1" dirty="0">
                  <a:solidFill>
                    <a:schemeClr val="bg1"/>
                  </a:solidFill>
                </a:rPr>
                <a:t>/</a:t>
              </a:r>
              <a:r>
                <a:rPr lang="en-US" sz="1000" b="1" dirty="0" err="1">
                  <a:solidFill>
                    <a:schemeClr val="bg1"/>
                  </a:solidFill>
                </a:rPr>
                <a:t>TsAGI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367" name="Text Box 29"/>
          <p:cNvSpPr txBox="1">
            <a:spLocks noChangeArrowheads="1"/>
          </p:cNvSpPr>
          <p:nvPr/>
        </p:nvSpPr>
        <p:spPr bwMode="auto">
          <a:xfrm>
            <a:off x="5818188" y="4051300"/>
            <a:ext cx="10445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 dirty="0" err="1"/>
              <a:t>Alenia</a:t>
            </a:r>
            <a:r>
              <a:rPr lang="en-US" sz="1000" b="1" dirty="0"/>
              <a:t> </a:t>
            </a:r>
            <a:r>
              <a:rPr lang="en-US" sz="1000" b="1" dirty="0" err="1"/>
              <a:t>Aeronautica</a:t>
            </a:r>
            <a:endParaRPr lang="en-US" sz="1000" b="1" dirty="0"/>
          </a:p>
        </p:txBody>
      </p:sp>
      <p:sp>
        <p:nvSpPr>
          <p:cNvPr id="14368" name="Line 30"/>
          <p:cNvSpPr>
            <a:spLocks noChangeShapeType="1"/>
          </p:cNvSpPr>
          <p:nvPr/>
        </p:nvSpPr>
        <p:spPr bwMode="auto">
          <a:xfrm>
            <a:off x="722313" y="1349374"/>
            <a:ext cx="900872" cy="1344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Text Box 31"/>
          <p:cNvSpPr txBox="1">
            <a:spLocks noChangeArrowheads="1"/>
          </p:cNvSpPr>
          <p:nvPr/>
        </p:nvSpPr>
        <p:spPr bwMode="auto">
          <a:xfrm>
            <a:off x="8085700" y="2544763"/>
            <a:ext cx="9969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 dirty="0"/>
              <a:t>S</a:t>
            </a:r>
            <a:r>
              <a:rPr lang="en-US" sz="1000" b="1" baseline="30000" dirty="0"/>
              <a:t>3</a:t>
            </a:r>
            <a:r>
              <a:rPr lang="en-US" sz="1000" b="1" dirty="0"/>
              <a:t>TD</a:t>
            </a:r>
          </a:p>
        </p:txBody>
      </p:sp>
      <p:sp>
        <p:nvSpPr>
          <p:cNvPr id="14370" name="Text Box 32"/>
          <p:cNvSpPr txBox="1">
            <a:spLocks noChangeArrowheads="1"/>
          </p:cNvSpPr>
          <p:nvPr/>
        </p:nvSpPr>
        <p:spPr bwMode="auto">
          <a:xfrm>
            <a:off x="7769225" y="1162050"/>
            <a:ext cx="1203325" cy="21431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>
                <a:solidFill>
                  <a:schemeClr val="bg1"/>
                </a:solidFill>
              </a:rPr>
              <a:t>JAXA</a:t>
            </a:r>
          </a:p>
        </p:txBody>
      </p:sp>
      <p:pic>
        <p:nvPicPr>
          <p:cNvPr id="14371" name="Picture 33" descr="9ab692e9-013a-4106-a8e0-57d199041e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1260475"/>
            <a:ext cx="1143000" cy="644525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2" name="Picture 34" descr="QSST815_00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1763" y="3640138"/>
            <a:ext cx="1163637" cy="655637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3" name="Text Box 36"/>
          <p:cNvSpPr txBox="1">
            <a:spLocks noChangeArrowheads="1"/>
          </p:cNvSpPr>
          <p:nvPr/>
        </p:nvSpPr>
        <p:spPr bwMode="auto">
          <a:xfrm>
            <a:off x="314325" y="1689100"/>
            <a:ext cx="1371600" cy="1905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>
                <a:solidFill>
                  <a:schemeClr val="bg1"/>
                </a:solidFill>
              </a:rPr>
              <a:t>Boeing</a:t>
            </a:r>
          </a:p>
        </p:txBody>
      </p:sp>
      <p:pic>
        <p:nvPicPr>
          <p:cNvPr id="14374" name="Picture 37" descr="211900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3386138"/>
            <a:ext cx="1133475" cy="592137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5" name="Text Box 38"/>
          <p:cNvSpPr txBox="1">
            <a:spLocks noChangeArrowheads="1"/>
          </p:cNvSpPr>
          <p:nvPr/>
        </p:nvSpPr>
        <p:spPr bwMode="auto">
          <a:xfrm>
            <a:off x="1300163" y="4056063"/>
            <a:ext cx="12477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>
                <a:solidFill>
                  <a:schemeClr val="bg1"/>
                </a:solidFill>
              </a:rPr>
              <a:t>Supersonic Aerospace Int</a:t>
            </a:r>
            <a:r>
              <a:rPr lang="ja-JP" altLang="en-US" sz="1000" b="1">
                <a:solidFill>
                  <a:schemeClr val="bg1"/>
                </a:solidFill>
              </a:rPr>
              <a:t>’</a:t>
            </a:r>
            <a:r>
              <a:rPr lang="en-US" sz="1000" b="1">
                <a:solidFill>
                  <a:schemeClr val="bg1"/>
                </a:solidFill>
              </a:rPr>
              <a:t>l</a:t>
            </a:r>
          </a:p>
        </p:txBody>
      </p:sp>
      <p:pic>
        <p:nvPicPr>
          <p:cNvPr id="14378" name="Picture 44" descr="306GS2006-mountai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3372" y="2636838"/>
            <a:ext cx="1143000" cy="717550"/>
          </a:xfrm>
          <a:prstGeom prst="rect">
            <a:avLst/>
          </a:prstGeom>
          <a:noFill/>
          <a:ln w="6350">
            <a:solidFill>
              <a:srgbClr val="969696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9" name="Text Box 45"/>
          <p:cNvSpPr txBox="1">
            <a:spLocks noChangeArrowheads="1"/>
          </p:cNvSpPr>
          <p:nvPr/>
        </p:nvSpPr>
        <p:spPr bwMode="auto">
          <a:xfrm>
            <a:off x="2986088" y="3187700"/>
            <a:ext cx="950912" cy="14446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 dirty="0">
                <a:solidFill>
                  <a:schemeClr val="bg1"/>
                </a:solidFill>
              </a:rPr>
              <a:t>Gulfstream</a:t>
            </a:r>
          </a:p>
        </p:txBody>
      </p:sp>
      <p:sp>
        <p:nvSpPr>
          <p:cNvPr id="14382" name="Text Box 35"/>
          <p:cNvSpPr txBox="1">
            <a:spLocks noChangeArrowheads="1"/>
          </p:cNvSpPr>
          <p:nvPr/>
        </p:nvSpPr>
        <p:spPr bwMode="auto">
          <a:xfrm>
            <a:off x="71438" y="3424238"/>
            <a:ext cx="8159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/>
              <a:t>Lockheed Martin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14153" y="1381127"/>
            <a:ext cx="1149350" cy="662139"/>
            <a:chOff x="2689225" y="1226079"/>
            <a:chExt cx="1149350" cy="662139"/>
          </a:xfrm>
        </p:grpSpPr>
        <p:pic>
          <p:nvPicPr>
            <p:cNvPr id="6" name="Picture 5" descr="Screen Shot 2014-03-25 at 4.03.45 PM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9225" y="1226079"/>
              <a:ext cx="1149350" cy="638528"/>
            </a:xfrm>
            <a:prstGeom prst="rect">
              <a:avLst/>
            </a:prstGeom>
            <a:effectLst/>
          </p:spPr>
        </p:pic>
        <p:sp>
          <p:nvSpPr>
            <p:cNvPr id="14363" name="Text Box 25"/>
            <p:cNvSpPr txBox="1">
              <a:spLocks noChangeArrowheads="1"/>
            </p:cNvSpPr>
            <p:nvPr/>
          </p:nvSpPr>
          <p:spPr bwMode="auto">
            <a:xfrm>
              <a:off x="2725738" y="1713715"/>
              <a:ext cx="1093788" cy="1745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2868"/>
                </a:buClr>
              </a:pPr>
              <a:r>
                <a:rPr lang="en-US" sz="1000" b="1" dirty="0" smtClean="0"/>
                <a:t>Spike Aerospace</a:t>
              </a:r>
              <a:endParaRPr lang="en-US" sz="1000" b="1" dirty="0"/>
            </a:p>
          </p:txBody>
        </p:sp>
      </p:grpSp>
      <p:pic>
        <p:nvPicPr>
          <p:cNvPr id="8" name="Picture 7" descr="Screen Shot 2014-03-25 at 4.16.33 PM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525" y="1336159"/>
            <a:ext cx="1143000" cy="640913"/>
          </a:xfrm>
          <a:prstGeom prst="rect">
            <a:avLst/>
          </a:prstGeom>
        </p:spPr>
      </p:pic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4327525" y="1346993"/>
            <a:ext cx="950912" cy="14446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b="1" dirty="0" err="1" smtClean="0">
                <a:solidFill>
                  <a:schemeClr val="bg1"/>
                </a:solidFill>
              </a:rPr>
              <a:t>Hypermach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 flipV="1">
            <a:off x="4436149" y="1825914"/>
            <a:ext cx="377025" cy="7093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34939" y="237299"/>
            <a:ext cx="7757872" cy="43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latin typeface="Arial Narrow"/>
                <a:cs typeface="Arial Narrow"/>
              </a:rPr>
              <a:t>Low Noise Supersonic Flight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135568" y="622300"/>
            <a:ext cx="7807469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First Step to Unlocking a Global Market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4" name="Picture 63" descr="lbfd.pn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3075">
            <a:off x="-19987" y="4938940"/>
            <a:ext cx="4259504" cy="1557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6408" y="4999965"/>
            <a:ext cx="4621213" cy="172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04040"/>
                </a:solidFill>
                <a:latin typeface="Arial"/>
                <a:cs typeface="Arial"/>
              </a:rPr>
              <a:t>Low Boom Flight Demonstrator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Demonstrate that noise from sonic boom can be reduced to a level acceptable to the population residing under future supersonic flight paths.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Create a community response database that supports an International effort to develop a noise based rule for supersonic </a:t>
            </a:r>
            <a:r>
              <a:rPr lang="en-US" sz="1200" dirty="0" err="1" smtClean="0">
                <a:solidFill>
                  <a:srgbClr val="404040"/>
                </a:solidFill>
                <a:latin typeface="Arial"/>
                <a:cs typeface="Arial"/>
              </a:rPr>
              <a:t>overflight</a:t>
            </a:r>
            <a:r>
              <a:rPr lang="en-US" sz="120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200" b="1" dirty="0" smtClean="0">
                <a:solidFill>
                  <a:srgbClr val="404040"/>
                </a:solidFill>
                <a:latin typeface="Arial"/>
                <a:cs typeface="Arial"/>
              </a:rPr>
              <a:t>Establish U.S. Leadership for this New Global Market</a:t>
            </a:r>
            <a:endParaRPr lang="en-US" sz="12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553253" y="6361818"/>
            <a:ext cx="3513119" cy="21313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002868"/>
              </a:buClr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Supersonic Low Boom Flight Demonstration Concept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6" name="Picture 65" descr="lbfd.png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4058" y="171274"/>
            <a:ext cx="2025394" cy="740766"/>
          </a:xfrm>
          <a:prstGeom prst="rect">
            <a:avLst/>
          </a:prstGeom>
        </p:spPr>
      </p:pic>
      <p:sp>
        <p:nvSpPr>
          <p:cNvPr id="59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6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20-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516" b="1"/>
          <a:stretch/>
        </p:blipFill>
        <p:spPr>
          <a:xfrm>
            <a:off x="472554" y="917750"/>
            <a:ext cx="8686855" cy="3834707"/>
          </a:xfrm>
          <a:prstGeom prst="rect">
            <a:avLst/>
          </a:prstGeom>
        </p:spPr>
      </p:pic>
      <p:pic>
        <p:nvPicPr>
          <p:cNvPr id="7" name="Picture 6" descr="2030-lin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312"/>
          <a:stretch/>
        </p:blipFill>
        <p:spPr>
          <a:xfrm>
            <a:off x="2123559" y="917751"/>
            <a:ext cx="7065264" cy="2717474"/>
          </a:xfrm>
          <a:prstGeom prst="rect">
            <a:avLst/>
          </a:prstGeom>
        </p:spPr>
      </p:pic>
      <p:pic>
        <p:nvPicPr>
          <p:cNvPr id="53" name="Picture 52" descr="propeller-plan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203" y="3183107"/>
            <a:ext cx="1781200" cy="1003410"/>
          </a:xfrm>
          <a:prstGeom prst="rect">
            <a:avLst/>
          </a:prstGeom>
        </p:spPr>
      </p:pic>
      <p:pic>
        <p:nvPicPr>
          <p:cNvPr id="6" name="Picture 5" descr="2040-line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147"/>
          <a:stretch/>
        </p:blipFill>
        <p:spPr>
          <a:xfrm>
            <a:off x="3639312" y="872925"/>
            <a:ext cx="5504688" cy="1628381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34938" y="625026"/>
            <a:ext cx="7751619" cy="26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Prove Out Transformational Potential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34938" y="232302"/>
            <a:ext cx="7751619" cy="43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Hybrid Electric Propulsion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hybrid-electric-aircraf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428" y="1977338"/>
            <a:ext cx="1792829" cy="951382"/>
          </a:xfrm>
          <a:prstGeom prst="rect">
            <a:avLst/>
          </a:prstGeom>
        </p:spPr>
      </p:pic>
      <p:pic>
        <p:nvPicPr>
          <p:cNvPr id="24" name="Picture 23" descr="N3-X_bwb051712_13x17_we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440" y="424111"/>
            <a:ext cx="1712702" cy="13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924" y="3608399"/>
            <a:ext cx="1745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Increasingly electric aircraft propulsion with minimal change to aircraft outer mold lines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924" y="1274383"/>
            <a:ext cx="195295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Explore and demonstrate vehicle integration synergies enabled by hybrid electric propulsion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41837" y="5443510"/>
            <a:ext cx="22381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Gain experience through integration and demonstration on progressively larger platforms</a:t>
            </a:r>
          </a:p>
        </p:txBody>
      </p:sp>
      <p:pic>
        <p:nvPicPr>
          <p:cNvPr id="13" name="Picture 12" descr="single-aisle-transpor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085" y="703080"/>
            <a:ext cx="1133662" cy="44223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202025" y="1067532"/>
            <a:ext cx="1447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7F7F7F"/>
                </a:solidFill>
                <a:latin typeface="Arial"/>
                <a:cs typeface="Arial"/>
              </a:rPr>
              <a:t>Single Aisle Transport</a:t>
            </a:r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15" name="Picture 14" descr="arrow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7581">
            <a:off x="1215957" y="1480418"/>
            <a:ext cx="1869744" cy="1799335"/>
          </a:xfrm>
          <a:prstGeom prst="rect">
            <a:avLst/>
          </a:prstGeom>
        </p:spPr>
      </p:pic>
      <p:pic>
        <p:nvPicPr>
          <p:cNvPr id="41" name="Picture 40" descr="15-085c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975" y="4531009"/>
            <a:ext cx="1434354" cy="106638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27807" y="4691039"/>
            <a:ext cx="3176166" cy="1086243"/>
            <a:chOff x="563425" y="5233784"/>
            <a:chExt cx="3176166" cy="1086243"/>
          </a:xfrm>
        </p:grpSpPr>
        <p:sp>
          <p:nvSpPr>
            <p:cNvPr id="18" name="TextBox 17"/>
            <p:cNvSpPr txBox="1"/>
            <p:nvPr/>
          </p:nvSpPr>
          <p:spPr>
            <a:xfrm>
              <a:off x="2085134" y="5233784"/>
              <a:ext cx="11205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Modeling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3425" y="5478467"/>
              <a:ext cx="2349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Explore Architectures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25002" y="5741357"/>
              <a:ext cx="12179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Test Beds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4182" y="5981473"/>
              <a:ext cx="3015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Component Improvements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-978787" y="4243868"/>
            <a:ext cx="2465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5B034"/>
                </a:solidFill>
                <a:latin typeface="Arial Black"/>
                <a:cs typeface="Arial Black"/>
              </a:rPr>
              <a:t>Environmental Benefit</a:t>
            </a:r>
            <a:endParaRPr lang="en-US" sz="1400" dirty="0">
              <a:solidFill>
                <a:srgbClr val="65B034"/>
              </a:solidFill>
              <a:latin typeface="Arial Black"/>
              <a:cs typeface="Arial Black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61473" y="1496798"/>
            <a:ext cx="0" cy="1798696"/>
          </a:xfrm>
          <a:prstGeom prst="straightConnector1">
            <a:avLst/>
          </a:prstGeom>
          <a:ln>
            <a:solidFill>
              <a:srgbClr val="65B03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5544" y="953255"/>
            <a:ext cx="35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5B034"/>
                </a:solidFill>
                <a:latin typeface="Arial Black"/>
                <a:cs typeface="Arial Black"/>
              </a:rPr>
              <a:t>+</a:t>
            </a:r>
            <a:endParaRPr lang="en-US" sz="3600" dirty="0">
              <a:solidFill>
                <a:srgbClr val="65B034"/>
              </a:solidFill>
              <a:latin typeface="Arial Black"/>
              <a:cs typeface="Arial Black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6963817" y="600075"/>
            <a:ext cx="283883" cy="283883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709647" y="2372244"/>
            <a:ext cx="143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Arial Black"/>
                <a:cs typeface="Arial Black"/>
              </a:rPr>
              <a:t>2040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09647" y="3504554"/>
            <a:ext cx="143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Arial Black"/>
                <a:cs typeface="Arial Black"/>
              </a:rPr>
              <a:t>2030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25057" y="4622979"/>
            <a:ext cx="143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Arial Black"/>
                <a:cs typeface="Arial Black"/>
              </a:rPr>
              <a:t>2020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pic>
        <p:nvPicPr>
          <p:cNvPr id="52" name="Picture 51" descr="cropped-leap-tech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279" y="3890170"/>
            <a:ext cx="1172709" cy="70069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853319" y="5212582"/>
            <a:ext cx="1122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7F7F7F"/>
                </a:solidFill>
                <a:latin typeface="Arial"/>
                <a:cs typeface="Arial"/>
              </a:rPr>
              <a:t>Small Aircraft</a:t>
            </a:r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4292" y="6250490"/>
            <a:ext cx="5438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65B034"/>
                </a:solidFill>
                <a:latin typeface="Arial Black"/>
                <a:cs typeface="Arial Black"/>
              </a:rPr>
              <a:t>Knowledge through Integration &amp; Demonstration</a:t>
            </a:r>
            <a:endParaRPr lang="en-US" sz="1400" dirty="0">
              <a:solidFill>
                <a:srgbClr val="65B034"/>
              </a:solidFill>
              <a:latin typeface="Arial Black"/>
              <a:cs typeface="Arial Black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rot="5400000" flipV="1">
            <a:off x="6818502" y="5703125"/>
            <a:ext cx="0" cy="1442667"/>
          </a:xfrm>
          <a:prstGeom prst="straightConnector1">
            <a:avLst/>
          </a:prstGeom>
          <a:ln>
            <a:solidFill>
              <a:srgbClr val="65B03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539991" y="6085524"/>
            <a:ext cx="35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5B034"/>
                </a:solidFill>
                <a:latin typeface="Arial Black"/>
                <a:cs typeface="Arial Black"/>
              </a:rPr>
              <a:t>+</a:t>
            </a:r>
            <a:endParaRPr lang="en-US" sz="3600" dirty="0">
              <a:solidFill>
                <a:srgbClr val="65B034"/>
              </a:solidFill>
              <a:latin typeface="Arial Black"/>
              <a:cs typeface="Arial Black"/>
            </a:endParaRPr>
          </a:p>
        </p:txBody>
      </p:sp>
      <p:pic>
        <p:nvPicPr>
          <p:cNvPr id="57" name="Picture 56" descr="helicop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750" y="4494745"/>
            <a:ext cx="1013960" cy="567161"/>
          </a:xfrm>
          <a:prstGeom prst="rect">
            <a:avLst/>
          </a:prstGeom>
        </p:spPr>
      </p:pic>
      <p:pic>
        <p:nvPicPr>
          <p:cNvPr id="59" name="Picture 58" descr="eplan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412" y="3608746"/>
            <a:ext cx="1792942" cy="1195294"/>
          </a:xfrm>
          <a:prstGeom prst="rect">
            <a:avLst/>
          </a:prstGeom>
        </p:spPr>
      </p:pic>
      <p:pic>
        <p:nvPicPr>
          <p:cNvPr id="17" name="Picture 16" descr="arrow-3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41221">
            <a:off x="3717610" y="4189995"/>
            <a:ext cx="2027439" cy="886118"/>
          </a:xfrm>
          <a:prstGeom prst="rect">
            <a:avLst/>
          </a:prstGeom>
        </p:spPr>
      </p:pic>
      <p:pic>
        <p:nvPicPr>
          <p:cNvPr id="9" name="Picture 8" descr="Felder_AllElectCommuter.pn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9291" y="2527890"/>
            <a:ext cx="1129999" cy="794119"/>
          </a:xfrm>
          <a:prstGeom prst="rect">
            <a:avLst/>
          </a:prstGeom>
        </p:spPr>
      </p:pic>
      <p:pic>
        <p:nvPicPr>
          <p:cNvPr id="16" name="Picture 15" descr="arrow-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9263">
            <a:off x="4012610" y="1741986"/>
            <a:ext cx="1836157" cy="1693177"/>
          </a:xfrm>
          <a:prstGeom prst="rect">
            <a:avLst/>
          </a:prstGeom>
        </p:spPr>
      </p:pic>
      <p:sp>
        <p:nvSpPr>
          <p:cNvPr id="43" name="Date Placeholder 5"/>
          <p:cNvSpPr>
            <a:spLocks noGrp="1"/>
          </p:cNvSpPr>
          <p:nvPr>
            <p:ph type="dt" sz="half" idx="2"/>
          </p:nvPr>
        </p:nvSpPr>
        <p:spPr>
          <a:xfrm>
            <a:off x="138577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www.nasa.gov</a:t>
            </a:r>
            <a:endParaRPr lang="en-US" dirty="0"/>
          </a:p>
        </p:txBody>
      </p:sp>
      <p:sp>
        <p:nvSpPr>
          <p:cNvPr id="4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948023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F4534F-D91E-47CD-BC63-BD3259A592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8" name="Picture 47" descr="sugarvolt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5235">
            <a:off x="3583920" y="1033928"/>
            <a:ext cx="1300984" cy="1158752"/>
          </a:xfrm>
          <a:prstGeom prst="rect">
            <a:avLst/>
          </a:prstGeom>
        </p:spPr>
      </p:pic>
      <p:pic>
        <p:nvPicPr>
          <p:cNvPr id="49" name="Picture 48" descr="CFM56 hybrid (OSU Design).jpg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08" b="90000" l="1563" r="93438">
                        <a14:foregroundMark x1="1844" y1="81458" x2="1844" y2="81458"/>
                        <a14:foregroundMark x1="1844" y1="81458" x2="1844" y2="81458"/>
                        <a14:foregroundMark x1="1563" y1="2208" x2="1563" y2="2208"/>
                        <a14:backgroundMark x1="51406" y1="9833" x2="51656" y2="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2121">
            <a:off x="2113017" y="3111856"/>
            <a:ext cx="1150797" cy="863099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928843" y="4226135"/>
            <a:ext cx="781711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Image Credit: </a:t>
            </a:r>
            <a:r>
              <a:rPr lang="en-US" sz="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Joby</a:t>
            </a:r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15964" y="5021059"/>
            <a:ext cx="847861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Image Credit: Yamaha</a:t>
            </a:r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5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E1E19C-C5F7-4A61-BF57-28E88C3666F2}"/>
</file>

<file path=customXml/itemProps2.xml><?xml version="1.0" encoding="utf-8"?>
<ds:datastoreItem xmlns:ds="http://schemas.openxmlformats.org/officeDocument/2006/customXml" ds:itemID="{DDC61623-D1E2-4877-B463-B88EB0728BBF}"/>
</file>

<file path=customXml/itemProps3.xml><?xml version="1.0" encoding="utf-8"?>
<ds:datastoreItem xmlns:ds="http://schemas.openxmlformats.org/officeDocument/2006/customXml" ds:itemID="{14123496-847B-48EB-9024-728A5CF8386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22123</TotalTime>
  <Words>1090</Words>
  <Application>Microsoft Macintosh PowerPoint</Application>
  <PresentationFormat>On-screen Show (4:3)</PresentationFormat>
  <Paragraphs>299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Global Growth in Aviation: Opportunities and Challenges</vt:lpstr>
      <vt:lpstr>NASA Aeronautics</vt:lpstr>
      <vt:lpstr>NASA Aeronautics Ready for Flight</vt:lpstr>
      <vt:lpstr>PowerPoint Presentation</vt:lpstr>
      <vt:lpstr>FY 2017 Budget</vt:lpstr>
      <vt:lpstr>Ultra-Efficient Subsonic Demonstrators</vt:lpstr>
      <vt:lpstr>PowerPoint Presentation</vt:lpstr>
      <vt:lpstr>PowerPoint Presentation</vt:lpstr>
      <vt:lpstr>New Era For NASA Aeronautics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Harrison, William H. (HQ-EJ000)</dc:creator>
  <cp:lastModifiedBy>ODIN</cp:lastModifiedBy>
  <cp:revision>684</cp:revision>
  <cp:lastPrinted>2016-02-11T22:25:22Z</cp:lastPrinted>
  <dcterms:created xsi:type="dcterms:W3CDTF">2015-04-06T18:36:49Z</dcterms:created>
  <dcterms:modified xsi:type="dcterms:W3CDTF">2016-03-10T22:33:41Z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