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slides/slide32.xml" ContentType="application/vnd.openxmlformats-officedocument.presentationml.slide+xml"/>
  <Override PartName="/ppt/presentation.xml" ContentType="application/vnd.openxmlformats-officedocument.presentationml.presentation.main+xml"/>
  <Override PartName="/ppt/slides/slide3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1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72.xml" ContentType="application/vnd.openxmlformats-officedocument.presentationml.slideLayout+xml"/>
  <Override PartName="/ppt/slideLayouts/slideLayout119.xml" ContentType="application/vnd.openxmlformats-officedocument.presentationml.slideLayout+xml"/>
  <Override PartName="/ppt/slideLayouts/slideLayout64.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65.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26.xml" ContentType="application/vnd.openxmlformats-officedocument.presentationml.slideLayout+xml"/>
  <Override PartName="/ppt/slideLayouts/slideLayout63.xml" ContentType="application/vnd.openxmlformats-officedocument.presentationml.slideLayout+xml"/>
  <Override PartName="/ppt/slideLayouts/slideLayout127.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59.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34.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62.xml" ContentType="application/vnd.openxmlformats-officedocument.presentationml.slideLayout+xml"/>
  <Override PartName="/ppt/slideLayouts/slideLayout130.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131.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69.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0.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notesSlides/notesSlide12.xml" ContentType="application/vnd.openxmlformats-officedocument.presentationml.notesSlide+xml"/>
  <Override PartName="/ppt/slideLayouts/slideLayout66.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71.xml" ContentType="application/vnd.openxmlformats-officedocument.presentationml.slideLayout+xml"/>
  <Override PartName="/ppt/slideLayouts/slideLayout58.xml" ContentType="application/vnd.openxmlformats-officedocument.presentationml.slideLayout+xml"/>
  <Override PartName="/ppt/slideLayouts/slideLayout5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57.xml" ContentType="application/vnd.openxmlformats-officedocument.presentationml.slideLayout+xml"/>
  <Override PartName="/ppt/slideLayouts/slideLayout2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33.xml" ContentType="application/vnd.openxmlformats-officedocument.presentationml.slideLayout+xml"/>
  <Override PartName="/ppt/notesSlides/notesSlide5.xml" ContentType="application/vnd.openxmlformats-officedocument.presentationml.notesSlide+xml"/>
  <Override PartName="/ppt/slideLayouts/slideLayout50.xml" ContentType="application/vnd.openxmlformats-officedocument.presentationml.slideLayout+xml"/>
  <Override PartName="/ppt/slideLayouts/slideLayout32.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notesSlides/notesSlide3.xml" ContentType="application/vnd.openxmlformats-officedocument.presentationml.notesSlide+xml"/>
  <Override PartName="/ppt/slideLayouts/slideLayout44.xml" ContentType="application/vnd.openxmlformats-officedocument.presentationml.slideLayout+xml"/>
  <Override PartName="/ppt/slideLayouts/slideLayout49.xml" ContentType="application/vnd.openxmlformats-officedocument.presentationml.slideLayout+xml"/>
  <Override PartName="/ppt/slideLayouts/slideLayout42.xml" ContentType="application/vnd.openxmlformats-officedocument.presentationml.slideLayout+xml"/>
  <Override PartName="/ppt/slideLayouts/slideLayout40.xml" ContentType="application/vnd.openxmlformats-officedocument.presentationml.slideLayout+xml"/>
  <Override PartName="/ppt/slideLayouts/slideLayout4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notesSlides/notesSlide6.xml" ContentType="application/vnd.openxmlformats-officedocument.presentationml.notesSlid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17.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4" r:id="rId2"/>
    <p:sldMasterId id="2147483677" r:id="rId3"/>
    <p:sldMasterId id="2147483690" r:id="rId4"/>
    <p:sldMasterId id="2147483746" r:id="rId5"/>
    <p:sldMasterId id="2147483895" r:id="rId6"/>
    <p:sldMasterId id="2147484314" r:id="rId7"/>
    <p:sldMasterId id="2147484327" r:id="rId8"/>
    <p:sldMasterId id="2147484824" r:id="rId9"/>
    <p:sldMasterId id="2147484836" r:id="rId10"/>
    <p:sldMasterId id="2147484844" r:id="rId11"/>
    <p:sldMasterId id="2147484852" r:id="rId12"/>
    <p:sldMasterId id="2147484860" r:id="rId13"/>
    <p:sldMasterId id="2147484868" r:id="rId14"/>
    <p:sldMasterId id="2147484876" r:id="rId15"/>
    <p:sldMasterId id="2147484880" r:id="rId16"/>
    <p:sldMasterId id="2147484884" r:id="rId17"/>
    <p:sldMasterId id="2147484893" r:id="rId18"/>
  </p:sldMasterIdLst>
  <p:notesMasterIdLst>
    <p:notesMasterId r:id="rId55"/>
  </p:notesMasterIdLst>
  <p:handoutMasterIdLst>
    <p:handoutMasterId r:id="rId56"/>
  </p:handoutMasterIdLst>
  <p:sldIdLst>
    <p:sldId id="624" r:id="rId19"/>
    <p:sldId id="767" r:id="rId20"/>
    <p:sldId id="744" r:id="rId21"/>
    <p:sldId id="696" r:id="rId22"/>
    <p:sldId id="720" r:id="rId23"/>
    <p:sldId id="741" r:id="rId24"/>
    <p:sldId id="769" r:id="rId25"/>
    <p:sldId id="749" r:id="rId26"/>
    <p:sldId id="750" r:id="rId27"/>
    <p:sldId id="751" r:id="rId28"/>
    <p:sldId id="752" r:id="rId29"/>
    <p:sldId id="753" r:id="rId30"/>
    <p:sldId id="754" r:id="rId31"/>
    <p:sldId id="755" r:id="rId32"/>
    <p:sldId id="756" r:id="rId33"/>
    <p:sldId id="757" r:id="rId34"/>
    <p:sldId id="758" r:id="rId35"/>
    <p:sldId id="759" r:id="rId36"/>
    <p:sldId id="768" r:id="rId37"/>
    <p:sldId id="729" r:id="rId38"/>
    <p:sldId id="728" r:id="rId39"/>
    <p:sldId id="760" r:id="rId40"/>
    <p:sldId id="747" r:id="rId41"/>
    <p:sldId id="761" r:id="rId42"/>
    <p:sldId id="765" r:id="rId43"/>
    <p:sldId id="764" r:id="rId44"/>
    <p:sldId id="763" r:id="rId45"/>
    <p:sldId id="762" r:id="rId46"/>
    <p:sldId id="730" r:id="rId47"/>
    <p:sldId id="713" r:id="rId48"/>
    <p:sldId id="746" r:id="rId49"/>
    <p:sldId id="738" r:id="rId50"/>
    <p:sldId id="737" r:id="rId51"/>
    <p:sldId id="742" r:id="rId52"/>
    <p:sldId id="740" r:id="rId53"/>
    <p:sldId id="664" r:id="rId54"/>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22"/>
    <a:srgbClr val="FFFF99"/>
    <a:srgbClr val="CCFFCC"/>
    <a:srgbClr val="99FF99"/>
    <a:srgbClr val="0033CC"/>
    <a:srgbClr val="FF9999"/>
    <a:srgbClr val="FF99FF"/>
    <a:srgbClr val="00CC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78785" autoAdjust="0"/>
  </p:normalViewPr>
  <p:slideViewPr>
    <p:cSldViewPr snapToGrid="0">
      <p:cViewPr varScale="1">
        <p:scale>
          <a:sx n="66" d="100"/>
          <a:sy n="66" d="100"/>
        </p:scale>
        <p:origin x="-1212" y="-114"/>
      </p:cViewPr>
      <p:guideLst>
        <p:guide orient="horz" pos="536"/>
        <p:guide pos="339"/>
      </p:guideLst>
    </p:cSldViewPr>
  </p:slideViewPr>
  <p:outlineViewPr>
    <p:cViewPr>
      <p:scale>
        <a:sx n="33" d="100"/>
        <a:sy n="33" d="100"/>
      </p:scale>
      <p:origin x="0" y="1574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538" y="-91"/>
      </p:cViewPr>
      <p:guideLst>
        <p:guide orient="horz" pos="2927"/>
        <p:guide pos="22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notesMaster" Target="notesMasters/notesMaster1.xml"/><Relationship Id="rId63"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customXml" Target="../customXml/item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image" Target="../media/image14.jpeg"/></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Anna\Data\FAA\Spreadsheets\Master%20Spreadsheets\Blowoff%20Stability%20Limits_F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656888794960812"/>
          <c:y val="5.9661615715134363E-2"/>
          <c:w val="0.67846371894972302"/>
          <c:h val="0.9403383842848656"/>
        </c:manualLayout>
      </c:layout>
      <c:barChart>
        <c:barDir val="bar"/>
        <c:grouping val="clustered"/>
        <c:varyColors val="0"/>
        <c:ser>
          <c:idx val="0"/>
          <c:order val="0"/>
          <c:tx>
            <c:strRef>
              <c:f>Sheet1!$B$1</c:f>
              <c:strCache>
                <c:ptCount val="1"/>
                <c:pt idx="0">
                  <c:v>Step</c:v>
                </c:pt>
              </c:strCache>
            </c:strRef>
          </c:tx>
          <c:spPr>
            <a:blipFill>
              <a:blip xmlns:r="http://schemas.openxmlformats.org/officeDocument/2006/relationships" r:embed="rId1"/>
              <a:tile tx="0" ty="0" sx="100000" sy="100000" flip="none" algn="tl"/>
            </a:blipFill>
          </c:spPr>
          <c:invertIfNegative val="0"/>
          <c:cat>
            <c:strRef>
              <c:f>Sheet1!$A$2:$A$9</c:f>
              <c:strCache>
                <c:ptCount val="8"/>
                <c:pt idx="0">
                  <c:v>ATJ SKA</c:v>
                </c:pt>
                <c:pt idx="1">
                  <c:v>ATJ SPK (Ethanol)</c:v>
                </c:pt>
                <c:pt idx="2">
                  <c:v>KiOR HDCJ</c:v>
                </c:pt>
                <c:pt idx="3">
                  <c:v>Green Diesel</c:v>
                </c:pt>
                <c:pt idx="4">
                  <c:v>Virent SAK</c:v>
                </c:pt>
                <c:pt idx="5">
                  <c:v>ARA CHJ</c:v>
                </c:pt>
                <c:pt idx="6">
                  <c:v>Virent SK</c:v>
                </c:pt>
                <c:pt idx="7">
                  <c:v>ATJ SPK (Isobutanol)</c:v>
                </c:pt>
              </c:strCache>
            </c:strRef>
          </c:cat>
          <c:val>
            <c:numRef>
              <c:f>Sheet1!$B$2:$B$9</c:f>
              <c:numCache>
                <c:formatCode>General</c:formatCode>
                <c:ptCount val="8"/>
                <c:pt idx="0">
                  <c:v>1</c:v>
                </c:pt>
                <c:pt idx="1">
                  <c:v>1</c:v>
                </c:pt>
                <c:pt idx="2">
                  <c:v>1</c:v>
                </c:pt>
                <c:pt idx="3">
                  <c:v>1</c:v>
                </c:pt>
                <c:pt idx="4">
                  <c:v>1.5</c:v>
                </c:pt>
                <c:pt idx="5">
                  <c:v>2</c:v>
                </c:pt>
                <c:pt idx="6">
                  <c:v>3.5</c:v>
                </c:pt>
                <c:pt idx="7">
                  <c:v>8.5</c:v>
                </c:pt>
              </c:numCache>
            </c:numRef>
          </c:val>
        </c:ser>
        <c:ser>
          <c:idx val="1"/>
          <c:order val="1"/>
          <c:tx>
            <c:strRef>
              <c:f>Sheet1!$C$1</c:f>
              <c:strCache>
                <c:ptCount val="1"/>
                <c:pt idx="0">
                  <c:v>Column1</c:v>
                </c:pt>
              </c:strCache>
            </c:strRef>
          </c:tx>
          <c:invertIfNegative val="0"/>
          <c:cat>
            <c:strRef>
              <c:f>Sheet1!$A$2:$A$9</c:f>
              <c:strCache>
                <c:ptCount val="8"/>
                <c:pt idx="0">
                  <c:v>ATJ SKA</c:v>
                </c:pt>
                <c:pt idx="1">
                  <c:v>ATJ SPK (Ethanol)</c:v>
                </c:pt>
                <c:pt idx="2">
                  <c:v>KiOR HDCJ</c:v>
                </c:pt>
                <c:pt idx="3">
                  <c:v>Green Diesel</c:v>
                </c:pt>
                <c:pt idx="4">
                  <c:v>Virent SAK</c:v>
                </c:pt>
                <c:pt idx="5">
                  <c:v>ARA CHJ</c:v>
                </c:pt>
                <c:pt idx="6">
                  <c:v>Virent SK</c:v>
                </c:pt>
                <c:pt idx="7">
                  <c:v>ATJ SPK (Isobutanol)</c:v>
                </c:pt>
              </c:strCache>
            </c:strRef>
          </c:cat>
          <c:val>
            <c:numRef>
              <c:f>Sheet1!$C$2:$C$9</c:f>
              <c:numCache>
                <c:formatCode>General</c:formatCode>
                <c:ptCount val="8"/>
              </c:numCache>
            </c:numRef>
          </c:val>
        </c:ser>
        <c:ser>
          <c:idx val="2"/>
          <c:order val="2"/>
          <c:tx>
            <c:strRef>
              <c:f>Sheet1!$D$1</c:f>
              <c:strCache>
                <c:ptCount val="1"/>
                <c:pt idx="0">
                  <c:v>Column2</c:v>
                </c:pt>
              </c:strCache>
            </c:strRef>
          </c:tx>
          <c:invertIfNegative val="0"/>
          <c:cat>
            <c:strRef>
              <c:f>Sheet1!$A$2:$A$9</c:f>
              <c:strCache>
                <c:ptCount val="8"/>
                <c:pt idx="0">
                  <c:v>ATJ SKA</c:v>
                </c:pt>
                <c:pt idx="1">
                  <c:v>ATJ SPK (Ethanol)</c:v>
                </c:pt>
                <c:pt idx="2">
                  <c:v>KiOR HDCJ</c:v>
                </c:pt>
                <c:pt idx="3">
                  <c:v>Green Diesel</c:v>
                </c:pt>
                <c:pt idx="4">
                  <c:v>Virent SAK</c:v>
                </c:pt>
                <c:pt idx="5">
                  <c:v>ARA CHJ</c:v>
                </c:pt>
                <c:pt idx="6">
                  <c:v>Virent SK</c:v>
                </c:pt>
                <c:pt idx="7">
                  <c:v>ATJ SPK (Isobutanol)</c:v>
                </c:pt>
              </c:strCache>
            </c:strRef>
          </c:cat>
          <c:val>
            <c:numRef>
              <c:f>Sheet1!$D$2:$D$9</c:f>
              <c:numCache>
                <c:formatCode>General</c:formatCode>
                <c:ptCount val="8"/>
              </c:numCache>
            </c:numRef>
          </c:val>
        </c:ser>
        <c:dLbls>
          <c:showLegendKey val="0"/>
          <c:showVal val="0"/>
          <c:showCatName val="0"/>
          <c:showSerName val="0"/>
          <c:showPercent val="0"/>
          <c:showBubbleSize val="0"/>
        </c:dLbls>
        <c:gapWidth val="0"/>
        <c:overlap val="90"/>
        <c:axId val="228558720"/>
        <c:axId val="228560256"/>
      </c:barChart>
      <c:catAx>
        <c:axId val="228558720"/>
        <c:scaling>
          <c:orientation val="minMax"/>
        </c:scaling>
        <c:delete val="0"/>
        <c:axPos val="l"/>
        <c:majorTickMark val="out"/>
        <c:minorTickMark val="none"/>
        <c:tickLblPos val="nextTo"/>
        <c:crossAx val="228560256"/>
        <c:crosses val="autoZero"/>
        <c:auto val="1"/>
        <c:lblAlgn val="ctr"/>
        <c:lblOffset val="100"/>
        <c:noMultiLvlLbl val="0"/>
      </c:catAx>
      <c:valAx>
        <c:axId val="228560256"/>
        <c:scaling>
          <c:orientation val="minMax"/>
        </c:scaling>
        <c:delete val="0"/>
        <c:axPos val="b"/>
        <c:majorGridlines>
          <c:spPr>
            <a:ln>
              <a:solidFill>
                <a:schemeClr val="bg1"/>
              </a:solidFill>
            </a:ln>
          </c:spPr>
        </c:majorGridlines>
        <c:numFmt formatCode="General" sourceLinked="1"/>
        <c:majorTickMark val="out"/>
        <c:minorTickMark val="none"/>
        <c:tickLblPos val="none"/>
        <c:spPr>
          <a:ln>
            <a:prstDash val="sysDash"/>
          </a:ln>
        </c:spPr>
        <c:crossAx val="228558720"/>
        <c:crosses val="autoZero"/>
        <c:crossBetween val="between"/>
        <c:majorUnit val="1"/>
        <c:minorUnit val="1"/>
      </c:valAx>
      <c:spPr>
        <a:pattFill prst="smConfetti">
          <a:fgClr>
            <a:schemeClr val="accent1"/>
          </a:fgClr>
          <a:bgClr>
            <a:srgbClr val="92D050"/>
          </a:bgClr>
        </a:pattFill>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i="1" baseline="0" dirty="0">
                <a:latin typeface="Times New Roman" panose="02020603050405020304" pitchFamily="18" charset="0"/>
                <a:cs typeface="Times New Roman" panose="02020603050405020304" pitchFamily="18" charset="0"/>
              </a:rPr>
              <a:t>T</a:t>
            </a:r>
            <a:r>
              <a:rPr lang="en-US" b="0" i="1" baseline="-25000" dirty="0">
                <a:latin typeface="Times New Roman" panose="02020603050405020304" pitchFamily="18" charset="0"/>
                <a:cs typeface="Times New Roman" panose="02020603050405020304" pitchFamily="18" charset="0"/>
              </a:rPr>
              <a:t>BH</a:t>
            </a:r>
            <a:r>
              <a:rPr lang="en-US" b="0" i="1" baseline="0" dirty="0">
                <a:latin typeface="Times New Roman" panose="02020603050405020304" pitchFamily="18" charset="0"/>
                <a:cs typeface="Times New Roman" panose="02020603050405020304" pitchFamily="18" charset="0"/>
              </a:rPr>
              <a:t>=375 F</a:t>
            </a:r>
            <a:endParaRPr lang="en-US" b="0" i="1" dirty="0">
              <a:latin typeface="Times New Roman" panose="02020603050405020304" pitchFamily="18" charset="0"/>
              <a:cs typeface="Times New Roman" panose="02020603050405020304" pitchFamily="18" charset="0"/>
            </a:endParaRPr>
          </a:p>
        </c:rich>
      </c:tx>
      <c:layout>
        <c:manualLayout>
          <c:xMode val="edge"/>
          <c:yMode val="edge"/>
          <c:x val="0.42732356372120262"/>
          <c:y val="4.5548489131166332E-2"/>
        </c:manualLayout>
      </c:layout>
      <c:overlay val="1"/>
      <c:spPr>
        <a:solidFill>
          <a:schemeClr val="bg1"/>
        </a:solidFill>
        <a:ln>
          <a:solidFill>
            <a:schemeClr val="tx1">
              <a:shade val="95000"/>
              <a:satMod val="105000"/>
            </a:schemeClr>
          </a:solidFill>
        </a:ln>
      </c:spPr>
    </c:title>
    <c:autoTitleDeleted val="0"/>
    <c:plotArea>
      <c:layout/>
      <c:scatterChart>
        <c:scatterStyle val="lineMarker"/>
        <c:varyColors val="0"/>
        <c:ser>
          <c:idx val="7"/>
          <c:order val="0"/>
          <c:tx>
            <c:v>A-2</c:v>
          </c:tx>
          <c:spPr>
            <a:ln w="28575">
              <a:noFill/>
            </a:ln>
          </c:spPr>
          <c:marker>
            <c:symbol val="triangle"/>
            <c:size val="7"/>
            <c:spPr>
              <a:solidFill>
                <a:srgbClr val="45CDA9"/>
              </a:solidFill>
              <a:ln>
                <a:solidFill>
                  <a:schemeClr val="tx1"/>
                </a:solidFill>
              </a:ln>
            </c:spPr>
          </c:marker>
          <c:xVal>
            <c:numLit>
              <c:formatCode>General</c:formatCode>
              <c:ptCount val="1"/>
              <c:pt idx="0">
                <c:v>0</c:v>
              </c:pt>
            </c:numLit>
          </c:xVal>
          <c:yVal>
            <c:numRef>
              <c:f>Delta!$C$14</c:f>
              <c:numCache>
                <c:formatCode>General</c:formatCode>
                <c:ptCount val="1"/>
                <c:pt idx="0">
                  <c:v>0</c:v>
                </c:pt>
              </c:numCache>
            </c:numRef>
          </c:yVal>
          <c:smooth val="0"/>
          <c:extLst xmlns:c16r2="http://schemas.microsoft.com/office/drawing/2015/06/chart">
            <c:ext xmlns:c16="http://schemas.microsoft.com/office/drawing/2014/chart" uri="{C3380CC4-5D6E-409C-BE32-E72D297353CC}">
              <c16:uniqueId val="{00000000-BB0E-425A-B2E4-A1F11E8C72ED}"/>
            </c:ext>
          </c:extLst>
        </c:ser>
        <c:ser>
          <c:idx val="5"/>
          <c:order val="1"/>
          <c:tx>
            <c:v>A-1</c:v>
          </c:tx>
          <c:spPr>
            <a:ln w="28575">
              <a:noFill/>
            </a:ln>
          </c:spPr>
          <c:marker>
            <c:symbol val="triangle"/>
            <c:size val="7"/>
            <c:spPr>
              <a:solidFill>
                <a:srgbClr val="FF0000"/>
              </a:solidFill>
              <a:ln w="9525">
                <a:solidFill>
                  <a:schemeClr val="tx1"/>
                </a:solidFill>
              </a:ln>
            </c:spPr>
          </c:marker>
          <c:trendline>
            <c:spPr>
              <a:ln w="19050">
                <a:solidFill>
                  <a:srgbClr val="FF0000"/>
                </a:solidFill>
              </a:ln>
            </c:spPr>
            <c:trendlineType val="linear"/>
            <c:dispRSqr val="0"/>
            <c:dispEq val="0"/>
          </c:trendline>
          <c:errBars>
            <c:errDir val="y"/>
            <c:errBarType val="both"/>
            <c:errValType val="cust"/>
            <c:noEndCap val="0"/>
            <c:plus>
              <c:numRef>
                <c:f>Delta!$E$15</c:f>
                <c:numCache>
                  <c:formatCode>General</c:formatCode>
                  <c:ptCount val="1"/>
                  <c:pt idx="0">
                    <c:v>12.503232248769431</c:v>
                  </c:pt>
                </c:numCache>
              </c:numRef>
            </c:plus>
            <c:minus>
              <c:numRef>
                <c:f>Delta!$E$15</c:f>
                <c:numCache>
                  <c:formatCode>General</c:formatCode>
                  <c:ptCount val="1"/>
                  <c:pt idx="0">
                    <c:v>12.503232248769431</c:v>
                  </c:pt>
                </c:numCache>
              </c:numRef>
            </c:minus>
          </c:errBars>
          <c:xVal>
            <c:numLit>
              <c:formatCode>General</c:formatCode>
              <c:ptCount val="1"/>
              <c:pt idx="0">
                <c:v>1</c:v>
              </c:pt>
            </c:numLit>
          </c:xVal>
          <c:yVal>
            <c:numRef>
              <c:f>Delta!$C$15</c:f>
              <c:numCache>
                <c:formatCode>0</c:formatCode>
                <c:ptCount val="1"/>
                <c:pt idx="0">
                  <c:v>20.436666666666575</c:v>
                </c:pt>
              </c:numCache>
            </c:numRef>
          </c:yVal>
          <c:smooth val="0"/>
          <c:extLst xmlns:c16r2="http://schemas.microsoft.com/office/drawing/2015/06/chart">
            <c:ext xmlns:c16="http://schemas.microsoft.com/office/drawing/2014/chart" uri="{C3380CC4-5D6E-409C-BE32-E72D297353CC}">
              <c16:uniqueId val="{00000001-BB0E-425A-B2E4-A1F11E8C72ED}"/>
            </c:ext>
          </c:extLst>
        </c:ser>
        <c:ser>
          <c:idx val="1"/>
          <c:order val="2"/>
          <c:tx>
            <c:v>A-3</c:v>
          </c:tx>
          <c:spPr>
            <a:ln w="28575">
              <a:noFill/>
            </a:ln>
          </c:spPr>
          <c:marker>
            <c:symbol val="triangle"/>
            <c:size val="7"/>
            <c:spPr>
              <a:solidFill>
                <a:srgbClr val="E46C0A"/>
              </a:solidFill>
              <a:ln w="9525">
                <a:solidFill>
                  <a:schemeClr val="tx1"/>
                </a:solidFill>
              </a:ln>
            </c:spPr>
          </c:marker>
          <c:trendline>
            <c:spPr>
              <a:ln w="19050">
                <a:solidFill>
                  <a:schemeClr val="accent6">
                    <a:lumMod val="75000"/>
                  </a:schemeClr>
                </a:solidFill>
              </a:ln>
            </c:spPr>
            <c:trendlineType val="linear"/>
            <c:dispRSqr val="0"/>
            <c:dispEq val="0"/>
          </c:trendline>
          <c:errBars>
            <c:errDir val="y"/>
            <c:errBarType val="both"/>
            <c:errValType val="cust"/>
            <c:noEndCap val="0"/>
            <c:plus>
              <c:numRef>
                <c:f>Delta!$E$16</c:f>
                <c:numCache>
                  <c:formatCode>General</c:formatCode>
                  <c:ptCount val="1"/>
                  <c:pt idx="0">
                    <c:v>5.4989048152033515</c:v>
                  </c:pt>
                </c:numCache>
              </c:numRef>
            </c:plus>
            <c:minus>
              <c:numRef>
                <c:f>Delta!$E$16</c:f>
                <c:numCache>
                  <c:formatCode>General</c:formatCode>
                  <c:ptCount val="1"/>
                  <c:pt idx="0">
                    <c:v>5.4989048152033515</c:v>
                  </c:pt>
                </c:numCache>
              </c:numRef>
            </c:minus>
          </c:errBars>
          <c:xVal>
            <c:numLit>
              <c:formatCode>General</c:formatCode>
              <c:ptCount val="1"/>
              <c:pt idx="0">
                <c:v>2</c:v>
              </c:pt>
            </c:numLit>
          </c:xVal>
          <c:yVal>
            <c:numRef>
              <c:f>Delta!$C$16</c:f>
              <c:numCache>
                <c:formatCode>0</c:formatCode>
                <c:ptCount val="1"/>
                <c:pt idx="0">
                  <c:v>-5.666666666666667</c:v>
                </c:pt>
              </c:numCache>
            </c:numRef>
          </c:yVal>
          <c:smooth val="0"/>
          <c:extLst xmlns:c16r2="http://schemas.microsoft.com/office/drawing/2015/06/chart">
            <c:ext xmlns:c16="http://schemas.microsoft.com/office/drawing/2014/chart" uri="{C3380CC4-5D6E-409C-BE32-E72D297353CC}">
              <c16:uniqueId val="{00000002-BB0E-425A-B2E4-A1F11E8C72ED}"/>
            </c:ext>
          </c:extLst>
        </c:ser>
        <c:ser>
          <c:idx val="2"/>
          <c:order val="3"/>
          <c:tx>
            <c:v>C-1</c:v>
          </c:tx>
          <c:spPr>
            <a:ln w="28575">
              <a:noFill/>
            </a:ln>
          </c:spPr>
          <c:marker>
            <c:symbol val="diamond"/>
            <c:size val="7"/>
            <c:spPr>
              <a:solidFill>
                <a:srgbClr val="FFC000"/>
              </a:solidFill>
              <a:ln w="9525">
                <a:solidFill>
                  <a:schemeClr val="tx1"/>
                </a:solidFill>
              </a:ln>
            </c:spPr>
          </c:marker>
          <c:trendline>
            <c:spPr>
              <a:ln w="19050">
                <a:solidFill>
                  <a:srgbClr val="FFC000"/>
                </a:solidFill>
              </a:ln>
            </c:spPr>
            <c:trendlineType val="linear"/>
            <c:dispRSqr val="0"/>
            <c:dispEq val="0"/>
          </c:trendline>
          <c:errBars>
            <c:errDir val="y"/>
            <c:errBarType val="both"/>
            <c:errValType val="cust"/>
            <c:noEndCap val="0"/>
            <c:plus>
              <c:numRef>
                <c:f>Delta!$E$17</c:f>
                <c:numCache>
                  <c:formatCode>General</c:formatCode>
                  <c:ptCount val="1"/>
                  <c:pt idx="0">
                    <c:v>8.3602392310268687</c:v>
                  </c:pt>
                </c:numCache>
              </c:numRef>
            </c:plus>
            <c:minus>
              <c:numRef>
                <c:f>Delta!$E$17</c:f>
                <c:numCache>
                  <c:formatCode>General</c:formatCode>
                  <c:ptCount val="1"/>
                  <c:pt idx="0">
                    <c:v>8.3602392310268687</c:v>
                  </c:pt>
                </c:numCache>
              </c:numRef>
            </c:minus>
          </c:errBars>
          <c:xVal>
            <c:numLit>
              <c:formatCode>General</c:formatCode>
              <c:ptCount val="1"/>
              <c:pt idx="0">
                <c:v>3</c:v>
              </c:pt>
            </c:numLit>
          </c:xVal>
          <c:yVal>
            <c:numRef>
              <c:f>Delta!$C$17</c:f>
              <c:numCache>
                <c:formatCode>0</c:formatCode>
                <c:ptCount val="1"/>
                <c:pt idx="0">
                  <c:v>70.390000000000029</c:v>
                </c:pt>
              </c:numCache>
            </c:numRef>
          </c:yVal>
          <c:smooth val="0"/>
          <c:extLst xmlns:c16r2="http://schemas.microsoft.com/office/drawing/2015/06/chart">
            <c:ext xmlns:c16="http://schemas.microsoft.com/office/drawing/2014/chart" uri="{C3380CC4-5D6E-409C-BE32-E72D297353CC}">
              <c16:uniqueId val="{00000003-BB0E-425A-B2E4-A1F11E8C72ED}"/>
            </c:ext>
          </c:extLst>
        </c:ser>
        <c:ser>
          <c:idx val="3"/>
          <c:order val="4"/>
          <c:tx>
            <c:v>C-2</c:v>
          </c:tx>
          <c:spPr>
            <a:ln w="28575">
              <a:noFill/>
            </a:ln>
          </c:spPr>
          <c:marker>
            <c:symbol val="diamond"/>
            <c:size val="7"/>
            <c:spPr>
              <a:solidFill>
                <a:srgbClr val="0070C0"/>
              </a:solidFill>
              <a:ln w="9525">
                <a:solidFill>
                  <a:schemeClr val="tx1"/>
                </a:solidFill>
              </a:ln>
            </c:spPr>
          </c:marker>
          <c:trendline>
            <c:spPr>
              <a:ln w="19050">
                <a:solidFill>
                  <a:srgbClr val="0070C0"/>
                </a:solidFill>
              </a:ln>
            </c:spPr>
            <c:trendlineType val="linear"/>
            <c:dispRSqr val="0"/>
            <c:dispEq val="0"/>
          </c:trendline>
          <c:errBars>
            <c:errDir val="y"/>
            <c:errBarType val="both"/>
            <c:errValType val="cust"/>
            <c:noEndCap val="0"/>
            <c:plus>
              <c:numRef>
                <c:f>Delta!$E$18</c:f>
                <c:numCache>
                  <c:formatCode>General</c:formatCode>
                  <c:ptCount val="1"/>
                  <c:pt idx="0">
                    <c:v>9.1728410266394995</c:v>
                  </c:pt>
                </c:numCache>
              </c:numRef>
            </c:plus>
            <c:minus>
              <c:numRef>
                <c:f>Delta!$E$18</c:f>
                <c:numCache>
                  <c:formatCode>General</c:formatCode>
                  <c:ptCount val="1"/>
                  <c:pt idx="0">
                    <c:v>9.1728410266394995</c:v>
                  </c:pt>
                </c:numCache>
              </c:numRef>
            </c:minus>
          </c:errBars>
          <c:xVal>
            <c:numLit>
              <c:formatCode>General</c:formatCode>
              <c:ptCount val="1"/>
              <c:pt idx="0">
                <c:v>4</c:v>
              </c:pt>
            </c:numLit>
          </c:xVal>
          <c:yVal>
            <c:numRef>
              <c:f>Delta!$C$18</c:f>
              <c:numCache>
                <c:formatCode>0</c:formatCode>
                <c:ptCount val="1"/>
                <c:pt idx="0">
                  <c:v>31.329999999999927</c:v>
                </c:pt>
              </c:numCache>
            </c:numRef>
          </c:yVal>
          <c:smooth val="0"/>
          <c:extLst xmlns:c16r2="http://schemas.microsoft.com/office/drawing/2015/06/chart">
            <c:ext xmlns:c16="http://schemas.microsoft.com/office/drawing/2014/chart" uri="{C3380CC4-5D6E-409C-BE32-E72D297353CC}">
              <c16:uniqueId val="{00000004-BB0E-425A-B2E4-A1F11E8C72ED}"/>
            </c:ext>
          </c:extLst>
        </c:ser>
        <c:ser>
          <c:idx val="4"/>
          <c:order val="5"/>
          <c:tx>
            <c:v>C-3</c:v>
          </c:tx>
          <c:spPr>
            <a:ln w="28575">
              <a:noFill/>
            </a:ln>
          </c:spPr>
          <c:marker>
            <c:symbol val="diamond"/>
            <c:size val="7"/>
            <c:spPr>
              <a:solidFill>
                <a:srgbClr val="7030A0"/>
              </a:solidFill>
              <a:ln w="9525">
                <a:solidFill>
                  <a:schemeClr val="tx1"/>
                </a:solidFill>
              </a:ln>
            </c:spPr>
          </c:marker>
          <c:trendline>
            <c:spPr>
              <a:ln w="19050">
                <a:solidFill>
                  <a:srgbClr val="7030A0"/>
                </a:solidFill>
              </a:ln>
            </c:spPr>
            <c:trendlineType val="linear"/>
            <c:dispRSqr val="0"/>
            <c:dispEq val="0"/>
          </c:trendline>
          <c:errBars>
            <c:errDir val="y"/>
            <c:errBarType val="both"/>
            <c:errValType val="cust"/>
            <c:noEndCap val="0"/>
            <c:plus>
              <c:numRef>
                <c:f>Delta!$E$19</c:f>
                <c:numCache>
                  <c:formatCode>General</c:formatCode>
                  <c:ptCount val="1"/>
                  <c:pt idx="0">
                    <c:v>7.0611722940788724</c:v>
                  </c:pt>
                </c:numCache>
              </c:numRef>
            </c:plus>
            <c:minus>
              <c:numRef>
                <c:f>Delta!$E$19</c:f>
                <c:numCache>
                  <c:formatCode>General</c:formatCode>
                  <c:ptCount val="1"/>
                  <c:pt idx="0">
                    <c:v>7.0611722940788724</c:v>
                  </c:pt>
                </c:numCache>
              </c:numRef>
            </c:minus>
          </c:errBars>
          <c:xVal>
            <c:numLit>
              <c:formatCode>General</c:formatCode>
              <c:ptCount val="1"/>
              <c:pt idx="0">
                <c:v>5</c:v>
              </c:pt>
            </c:numLit>
          </c:xVal>
          <c:yVal>
            <c:numRef>
              <c:f>Delta!$C$19</c:f>
              <c:numCache>
                <c:formatCode>0</c:formatCode>
                <c:ptCount val="1"/>
                <c:pt idx="0">
                  <c:v>-2.6933333333333849</c:v>
                </c:pt>
              </c:numCache>
            </c:numRef>
          </c:yVal>
          <c:smooth val="0"/>
          <c:extLst xmlns:c16r2="http://schemas.microsoft.com/office/drawing/2015/06/chart">
            <c:ext xmlns:c16="http://schemas.microsoft.com/office/drawing/2014/chart" uri="{C3380CC4-5D6E-409C-BE32-E72D297353CC}">
              <c16:uniqueId val="{00000005-BB0E-425A-B2E4-A1F11E8C72ED}"/>
            </c:ext>
          </c:extLst>
        </c:ser>
        <c:ser>
          <c:idx val="6"/>
          <c:order val="6"/>
          <c:tx>
            <c:v>C-4</c:v>
          </c:tx>
          <c:spPr>
            <a:ln w="28575">
              <a:noFill/>
            </a:ln>
          </c:spPr>
          <c:marker>
            <c:symbol val="diamond"/>
            <c:size val="7"/>
            <c:spPr>
              <a:solidFill>
                <a:srgbClr val="439937"/>
              </a:solidFill>
              <a:ln w="9525">
                <a:solidFill>
                  <a:schemeClr val="tx1"/>
                </a:solidFill>
              </a:ln>
            </c:spPr>
          </c:marker>
          <c:trendline>
            <c:spPr>
              <a:ln w="19050">
                <a:solidFill>
                  <a:srgbClr val="439937"/>
                </a:solidFill>
              </a:ln>
            </c:spPr>
            <c:trendlineType val="linear"/>
            <c:dispRSqr val="0"/>
            <c:dispEq val="0"/>
          </c:trendline>
          <c:errBars>
            <c:errDir val="y"/>
            <c:errBarType val="both"/>
            <c:errValType val="cust"/>
            <c:noEndCap val="0"/>
            <c:plus>
              <c:numRef>
                <c:f>Delta!$E$20</c:f>
                <c:numCache>
                  <c:formatCode>General</c:formatCode>
                  <c:ptCount val="1"/>
                  <c:pt idx="0">
                    <c:v>12.123716598744288</c:v>
                  </c:pt>
                </c:numCache>
              </c:numRef>
            </c:plus>
            <c:minus>
              <c:numRef>
                <c:f>Delta!$E$20</c:f>
                <c:numCache>
                  <c:formatCode>General</c:formatCode>
                  <c:ptCount val="1"/>
                  <c:pt idx="0">
                    <c:v>12.123716598744288</c:v>
                  </c:pt>
                </c:numCache>
              </c:numRef>
            </c:minus>
          </c:errBars>
          <c:xVal>
            <c:numLit>
              <c:formatCode>General</c:formatCode>
              <c:ptCount val="1"/>
              <c:pt idx="0">
                <c:v>6</c:v>
              </c:pt>
            </c:numLit>
          </c:xVal>
          <c:yVal>
            <c:numRef>
              <c:f>Delta!$C$20</c:f>
              <c:numCache>
                <c:formatCode>0</c:formatCode>
                <c:ptCount val="1"/>
                <c:pt idx="0">
                  <c:v>78.893333333333189</c:v>
                </c:pt>
              </c:numCache>
            </c:numRef>
          </c:yVal>
          <c:smooth val="0"/>
          <c:extLst xmlns:c16r2="http://schemas.microsoft.com/office/drawing/2015/06/chart">
            <c:ext xmlns:c16="http://schemas.microsoft.com/office/drawing/2014/chart" uri="{C3380CC4-5D6E-409C-BE32-E72D297353CC}">
              <c16:uniqueId val="{00000006-BB0E-425A-B2E4-A1F11E8C72ED}"/>
            </c:ext>
          </c:extLst>
        </c:ser>
        <c:ser>
          <c:idx val="0"/>
          <c:order val="7"/>
          <c:tx>
            <c:v>C-5</c:v>
          </c:tx>
          <c:spPr>
            <a:ln w="28575">
              <a:noFill/>
            </a:ln>
          </c:spPr>
          <c:marker>
            <c:spPr>
              <a:solidFill>
                <a:srgbClr val="C40C87"/>
              </a:solidFill>
              <a:ln>
                <a:solidFill>
                  <a:schemeClr val="tx1"/>
                </a:solidFill>
              </a:ln>
            </c:spPr>
          </c:marker>
          <c:xVal>
            <c:numLit>
              <c:formatCode>General</c:formatCode>
              <c:ptCount val="1"/>
              <c:pt idx="0">
                <c:v>7</c:v>
              </c:pt>
            </c:numLit>
          </c:xVal>
          <c:yVal>
            <c:numRef>
              <c:f>Delta!$C$21</c:f>
              <c:numCache>
                <c:formatCode>0</c:formatCode>
                <c:ptCount val="1"/>
                <c:pt idx="0">
                  <c:v>120.31000000000017</c:v>
                </c:pt>
              </c:numCache>
            </c:numRef>
          </c:yVal>
          <c:smooth val="0"/>
          <c:extLst xmlns:c16r2="http://schemas.microsoft.com/office/drawing/2015/06/chart">
            <c:ext xmlns:c16="http://schemas.microsoft.com/office/drawing/2014/chart" uri="{C3380CC4-5D6E-409C-BE32-E72D297353CC}">
              <c16:uniqueId val="{00000007-BB0E-425A-B2E4-A1F11E8C72ED}"/>
            </c:ext>
          </c:extLst>
        </c:ser>
        <c:dLbls>
          <c:showLegendKey val="0"/>
          <c:showVal val="0"/>
          <c:showCatName val="0"/>
          <c:showSerName val="0"/>
          <c:showPercent val="0"/>
          <c:showBubbleSize val="0"/>
        </c:dLbls>
        <c:axId val="219228416"/>
        <c:axId val="219238784"/>
      </c:scatterChart>
      <c:valAx>
        <c:axId val="219228416"/>
        <c:scaling>
          <c:orientation val="minMax"/>
          <c:min val="0"/>
        </c:scaling>
        <c:delete val="1"/>
        <c:axPos val="b"/>
        <c:majorGridlines>
          <c:spPr>
            <a:ln w="9525">
              <a:solidFill>
                <a:schemeClr val="tx1">
                  <a:tint val="75000"/>
                  <a:shade val="95000"/>
                  <a:satMod val="105000"/>
                  <a:alpha val="50000"/>
                </a:schemeClr>
              </a:solidFill>
            </a:ln>
          </c:spPr>
        </c:majorGridlines>
        <c:numFmt formatCode="General" sourceLinked="1"/>
        <c:majorTickMark val="out"/>
        <c:minorTickMark val="out"/>
        <c:tickLblPos val="none"/>
        <c:crossAx val="219238784"/>
        <c:crosses val="autoZero"/>
        <c:crossBetween val="midCat"/>
      </c:valAx>
      <c:valAx>
        <c:axId val="219238784"/>
        <c:scaling>
          <c:orientation val="minMax"/>
          <c:max val="140"/>
          <c:min val="-40"/>
        </c:scaling>
        <c:delete val="0"/>
        <c:axPos val="l"/>
        <c:majorGridlines>
          <c:spPr>
            <a:ln w="3175">
              <a:solidFill>
                <a:schemeClr val="tx1">
                  <a:tint val="75000"/>
                  <a:shade val="95000"/>
                  <a:satMod val="105000"/>
                  <a:alpha val="50000"/>
                </a:schemeClr>
              </a:solidFill>
            </a:ln>
          </c:spPr>
        </c:majorGridlines>
        <c:title>
          <c:tx>
            <c:rich>
              <a:bodyPr rot="-5400000" vert="horz"/>
              <a:lstStyle/>
              <a:p>
                <a:pPr>
                  <a:defRPr/>
                </a:pPr>
                <a:r>
                  <a:rPr lang="el-GR" sz="1600" b="0" i="1">
                    <a:latin typeface="Times New Roman" panose="02020603050405020304" pitchFamily="18" charset="0"/>
                    <a:cs typeface="Times New Roman" panose="02020603050405020304" pitchFamily="18" charset="0"/>
                  </a:rPr>
                  <a:t>Δ</a:t>
                </a:r>
                <a:r>
                  <a:rPr lang="en-US" sz="1600" b="0" i="1" dirty="0">
                    <a:latin typeface="Times New Roman" panose="02020603050405020304" pitchFamily="18" charset="0"/>
                    <a:cs typeface="Times New Roman" panose="02020603050405020304" pitchFamily="18" charset="0"/>
                  </a:rPr>
                  <a:t>T</a:t>
                </a:r>
                <a:r>
                  <a:rPr lang="en-US" sz="1600" b="0" i="1" baseline="-25000" dirty="0">
                    <a:latin typeface="Times New Roman" panose="02020603050405020304" pitchFamily="18" charset="0"/>
                    <a:cs typeface="Times New Roman" panose="02020603050405020304" pitchFamily="18" charset="0"/>
                  </a:rPr>
                  <a:t>ad</a:t>
                </a:r>
                <a:r>
                  <a:rPr lang="en-US" sz="1600" b="0" i="1" baseline="0" dirty="0">
                    <a:latin typeface="Times New Roman" panose="02020603050405020304" pitchFamily="18" charset="0"/>
                    <a:cs typeface="Times New Roman" panose="02020603050405020304" pitchFamily="18" charset="0"/>
                  </a:rPr>
                  <a:t> (F) from A-2</a:t>
                </a:r>
                <a:endParaRPr lang="en-US" sz="1400" b="0" i="1" dirty="0">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out"/>
        <c:tickLblPos val="nextTo"/>
        <c:txPr>
          <a:bodyPr/>
          <a:lstStyle/>
          <a:p>
            <a:pPr>
              <a:defRPr sz="1100" i="1">
                <a:latin typeface="Times New Roman" panose="02020603050405020304" pitchFamily="18" charset="0"/>
                <a:cs typeface="Times New Roman" panose="02020603050405020304" pitchFamily="18" charset="0"/>
              </a:defRPr>
            </a:pPr>
            <a:endParaRPr lang="en-US"/>
          </a:p>
        </c:txPr>
        <c:crossAx val="219228416"/>
        <c:crosses val="autoZero"/>
        <c:crossBetween val="midCat"/>
      </c:valAx>
    </c:plotArea>
    <c:plotVisOnly val="1"/>
    <c:dispBlanksAs val="gap"/>
    <c:showDLblsOverMax val="0"/>
  </c:chart>
  <c:spPr>
    <a:solidFill>
      <a:schemeClr val="bg1"/>
    </a:solidFill>
    <a:ln>
      <a:solidFill>
        <a:schemeClr val="tx1"/>
      </a:solidFill>
    </a:ln>
  </c:sp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0.00518</cdr:x>
      <cdr:y>0.01046</cdr:y>
    </cdr:from>
    <cdr:to>
      <cdr:x>0.00528</cdr:x>
      <cdr:y>0.01066</cdr:y>
    </cdr:to>
    <cdr:grpSp>
      <cdr:nvGrpSpPr>
        <cdr:cNvPr id="3" name="Group 2"/>
        <cdr:cNvGrpSpPr>
          <a:grpSpLocks xmlns:a="http://schemas.openxmlformats.org/drawingml/2006/main" noChangeAspect="1"/>
        </cdr:cNvGrpSpPr>
      </cdr:nvGrpSpPr>
      <cdr:grpSpPr bwMode="auto">
        <a:xfrm xmlns:a="http://schemas.openxmlformats.org/drawingml/2006/main">
          <a:off x="47366" y="48985"/>
          <a:ext cx="914" cy="937"/>
          <a:chOff x="-8219" y="-6268"/>
          <a:chExt cx="1" cy="1"/>
        </a:xfrm>
      </cdr:grpSpPr>
      <cdr:sp macro="" textlink="">
        <cdr:nvSpPr>
          <cdr:cNvPr id="4" name="AutoShape 4"/>
          <cdr:cNvSpPr>
            <a:spLocks xmlns:a="http://schemas.openxmlformats.org/drawingml/2006/main" noChangeAspect="1" noChangeArrowheads="1" noTextEdit="1"/>
          </cdr:cNvSpPr>
        </cdr:nvSpPr>
        <cdr:spPr bwMode="auto">
          <a:xfrm xmlns:a="http://schemas.openxmlformats.org/drawingml/2006/main">
            <a:off x="-8219" y="-6268"/>
            <a:ext cx="1" cy="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p>
        </cdr:txBody>
      </cdr:sp>
      <cdr:pic>
        <cdr:nvPicPr>
          <cdr:cNvPr id="5" name="Picture 4"/>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8219" y="-6268"/>
            <a:ext cx="1" cy="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grpSp>
  </cdr:relSizeAnchor>
  <cdr:relSizeAnchor xmlns:cdr="http://schemas.openxmlformats.org/drawingml/2006/chartDrawing">
    <cdr:from>
      <cdr:x>0.40363</cdr:x>
      <cdr:y>0.53178</cdr:y>
    </cdr:from>
    <cdr:to>
      <cdr:x>0.56893</cdr:x>
      <cdr:y>0.69969</cdr:y>
    </cdr:to>
    <cdr:sp macro="" textlink="">
      <cdr:nvSpPr>
        <cdr:cNvPr id="6" name="AutoShape 53"/>
        <cdr:cNvSpPr>
          <a:spLocks xmlns:a="http://schemas.openxmlformats.org/drawingml/2006/main" noChangeArrowheads="1"/>
        </cdr:cNvSpPr>
      </cdr:nvSpPr>
      <cdr:spPr bwMode="auto">
        <a:xfrm xmlns:a="http://schemas.openxmlformats.org/drawingml/2006/main">
          <a:off x="3690814" y="2490347"/>
          <a:ext cx="1511452" cy="786354"/>
        </a:xfrm>
        <a:prstGeom xmlns:a="http://schemas.openxmlformats.org/drawingml/2006/main" prst="wedgeRoundRectCallout">
          <a:avLst>
            <a:gd name="adj1" fmla="val -45700"/>
            <a:gd name="adj2" fmla="val -73587"/>
            <a:gd name="adj3" fmla="val 16667"/>
          </a:avLst>
        </a:prstGeom>
        <a:solidFill xmlns:a="http://schemas.openxmlformats.org/drawingml/2006/main">
          <a:srgbClr val="000099"/>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ct val="50000"/>
            </a:spcBef>
          </a:pPr>
          <a:r>
            <a:rPr lang="en-US" altLang="en-US" sz="1200" b="1" dirty="0" smtClean="0">
              <a:solidFill>
                <a:srgbClr val="FFFF00"/>
              </a:solidFill>
            </a:rPr>
            <a:t>On-hold waiting for Virent SK to advance</a:t>
          </a:r>
          <a:endParaRPr lang="en-US" altLang="en-US" sz="12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0.55353</cdr:x>
      <cdr:y>0.36094</cdr:y>
    </cdr:from>
    <cdr:to>
      <cdr:x>0.77391</cdr:x>
      <cdr:y>0.42308</cdr:y>
    </cdr:to>
    <cdr:sp macro="" textlink="">
      <cdr:nvSpPr>
        <cdr:cNvPr id="2" name="TextBox 7"/>
        <cdr:cNvSpPr txBox="1"/>
      </cdr:nvSpPr>
      <cdr:spPr>
        <a:xfrm xmlns:a="http://schemas.openxmlformats.org/drawingml/2006/main">
          <a:off x="1518442" y="2145255"/>
          <a:ext cx="604555" cy="3693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xmlns:a="http://schemas.openxmlformats.org/drawingml/2006/main">
          <a:r>
            <a:rPr lang="en-US" sz="1800" i="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C-1</a:t>
          </a:r>
          <a:endParaRPr lang="en-US" sz="18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0.5811</cdr:x>
      <cdr:y>0.15115</cdr:y>
    </cdr:from>
    <cdr:to>
      <cdr:x>0.95489</cdr:x>
      <cdr:y>0.21899</cdr:y>
    </cdr:to>
    <cdr:sp macro="" textlink="">
      <cdr:nvSpPr>
        <cdr:cNvPr id="3" name="TextBox 1"/>
        <cdr:cNvSpPr txBox="1"/>
      </cdr:nvSpPr>
      <cdr:spPr>
        <a:xfrm xmlns:a="http://schemas.openxmlformats.org/drawingml/2006/main">
          <a:off x="1221457" y="822871"/>
          <a:ext cx="78571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xmlns:a="http://schemas.openxmlformats.org/drawingml/2006/main">
          <a:r>
            <a:rPr lang="en-US" sz="1800" i="1" dirty="0" smtClean="0">
              <a:solidFill>
                <a:srgbClr val="C40C8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C-5</a:t>
          </a:r>
          <a:endParaRPr lang="en-US" sz="1800" i="1" dirty="0">
            <a:solidFill>
              <a:srgbClr val="C40C8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0.38033</cdr:x>
      <cdr:y>0.62586</cdr:y>
    </cdr:from>
    <cdr:to>
      <cdr:x>0.56926</cdr:x>
      <cdr:y>0.688</cdr:y>
    </cdr:to>
    <cdr:sp macro="" textlink="">
      <cdr:nvSpPr>
        <cdr:cNvPr id="4" name="TextBox 1"/>
        <cdr:cNvSpPr txBox="1"/>
      </cdr:nvSpPr>
      <cdr:spPr>
        <a:xfrm xmlns:a="http://schemas.openxmlformats.org/drawingml/2006/main">
          <a:off x="1043331" y="3719888"/>
          <a:ext cx="518259" cy="3692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36" algn="l" rtl="0" fontAlgn="base">
            <a:spcBef>
              <a:spcPct val="0"/>
            </a:spcBef>
            <a:spcAft>
              <a:spcPct val="0"/>
            </a:spcAft>
            <a:defRPr kern="1200">
              <a:solidFill>
                <a:schemeClr val="tx1"/>
              </a:solidFill>
              <a:latin typeface="Arial" charset="0"/>
              <a:ea typeface="+mn-ea"/>
              <a:cs typeface="Arial" charset="0"/>
            </a:defRPr>
          </a:lvl2pPr>
          <a:lvl3pPr marL="914074" algn="l" rtl="0" fontAlgn="base">
            <a:spcBef>
              <a:spcPct val="0"/>
            </a:spcBef>
            <a:spcAft>
              <a:spcPct val="0"/>
            </a:spcAft>
            <a:defRPr kern="1200">
              <a:solidFill>
                <a:schemeClr val="tx1"/>
              </a:solidFill>
              <a:latin typeface="Arial" charset="0"/>
              <a:ea typeface="+mn-ea"/>
              <a:cs typeface="Arial" charset="0"/>
            </a:defRPr>
          </a:lvl3pPr>
          <a:lvl4pPr marL="1371109" algn="l" rtl="0" fontAlgn="base">
            <a:spcBef>
              <a:spcPct val="0"/>
            </a:spcBef>
            <a:spcAft>
              <a:spcPct val="0"/>
            </a:spcAft>
            <a:defRPr kern="1200">
              <a:solidFill>
                <a:schemeClr val="tx1"/>
              </a:solidFill>
              <a:latin typeface="Arial" charset="0"/>
              <a:ea typeface="+mn-ea"/>
              <a:cs typeface="Arial" charset="0"/>
            </a:defRPr>
          </a:lvl4pPr>
          <a:lvl5pPr marL="1828148" algn="l" rtl="0" fontAlgn="base">
            <a:spcBef>
              <a:spcPct val="0"/>
            </a:spcBef>
            <a:spcAft>
              <a:spcPct val="0"/>
            </a:spcAft>
            <a:defRPr kern="1200">
              <a:solidFill>
                <a:schemeClr val="tx1"/>
              </a:solidFill>
              <a:latin typeface="Arial" charset="0"/>
              <a:ea typeface="+mn-ea"/>
              <a:cs typeface="Arial" charset="0"/>
            </a:defRPr>
          </a:lvl5pPr>
          <a:lvl6pPr marL="2285186" algn="l" defTabSz="914074" rtl="0" eaLnBrk="1" latinLnBrk="0" hangingPunct="1">
            <a:defRPr kern="1200">
              <a:solidFill>
                <a:schemeClr val="tx1"/>
              </a:solidFill>
              <a:latin typeface="Arial" charset="0"/>
              <a:ea typeface="+mn-ea"/>
              <a:cs typeface="Arial" charset="0"/>
            </a:defRPr>
          </a:lvl6pPr>
          <a:lvl7pPr marL="2742224" algn="l" defTabSz="914074" rtl="0" eaLnBrk="1" latinLnBrk="0" hangingPunct="1">
            <a:defRPr kern="1200">
              <a:solidFill>
                <a:schemeClr val="tx1"/>
              </a:solidFill>
              <a:latin typeface="Arial" charset="0"/>
              <a:ea typeface="+mn-ea"/>
              <a:cs typeface="Arial" charset="0"/>
            </a:defRPr>
          </a:lvl7pPr>
          <a:lvl8pPr marL="3199260" algn="l" defTabSz="914074" rtl="0" eaLnBrk="1" latinLnBrk="0" hangingPunct="1">
            <a:defRPr kern="1200">
              <a:solidFill>
                <a:schemeClr val="tx1"/>
              </a:solidFill>
              <a:latin typeface="Arial" charset="0"/>
              <a:ea typeface="+mn-ea"/>
              <a:cs typeface="Arial" charset="0"/>
            </a:defRPr>
          </a:lvl8pPr>
          <a:lvl9pPr marL="3656296" algn="l" defTabSz="914074" rtl="0" eaLnBrk="1" latinLnBrk="0" hangingPunct="1">
            <a:defRPr kern="1200">
              <a:solidFill>
                <a:schemeClr val="tx1"/>
              </a:solidFill>
              <a:latin typeface="Arial" charset="0"/>
              <a:ea typeface="+mn-ea"/>
              <a:cs typeface="Arial" charset="0"/>
            </a:defRPr>
          </a:lvl9pPr>
        </a:lstStyle>
        <a:p xmlns:a="http://schemas.openxmlformats.org/drawingml/2006/main">
          <a:r>
            <a:rPr lang="en-US" sz="18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A-1</a:t>
          </a:r>
          <a:endParaRPr lang="en-US" sz="1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0.60376</cdr:x>
      <cdr:y>0.56748</cdr:y>
    </cdr:from>
    <cdr:to>
      <cdr:x>0.82414</cdr:x>
      <cdr:y>0.62962</cdr:y>
    </cdr:to>
    <cdr:sp macro="" textlink="">
      <cdr:nvSpPr>
        <cdr:cNvPr id="5" name="TextBox 7"/>
        <cdr:cNvSpPr txBox="1"/>
      </cdr:nvSpPr>
      <cdr:spPr>
        <a:xfrm xmlns:a="http://schemas.openxmlformats.org/drawingml/2006/main">
          <a:off x="1656234" y="3372848"/>
          <a:ext cx="604555" cy="3693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C-2</a:t>
          </a:r>
          <a:endParaRPr lang="en-US" sz="18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0.77391</cdr:x>
      <cdr:y>0.31977</cdr:y>
    </cdr:from>
    <cdr:to>
      <cdr:x>0.9943</cdr:x>
      <cdr:y>0.38191</cdr:y>
    </cdr:to>
    <cdr:sp macro="" textlink="">
      <cdr:nvSpPr>
        <cdr:cNvPr id="6" name="TextBox 7"/>
        <cdr:cNvSpPr txBox="1"/>
      </cdr:nvSpPr>
      <cdr:spPr>
        <a:xfrm xmlns:a="http://schemas.openxmlformats.org/drawingml/2006/main">
          <a:off x="2122990" y="1900585"/>
          <a:ext cx="604574" cy="36933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C-4</a:t>
          </a:r>
          <a:endParaRPr lang="en-US" sz="1800" i="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0.69144</cdr:x>
      <cdr:y>0.74006</cdr:y>
    </cdr:from>
    <cdr:to>
      <cdr:x>0.91182</cdr:x>
      <cdr:y>0.8022</cdr:y>
    </cdr:to>
    <cdr:sp macro="" textlink="">
      <cdr:nvSpPr>
        <cdr:cNvPr id="7" name="TextBox 7"/>
        <cdr:cNvSpPr txBox="1"/>
      </cdr:nvSpPr>
      <cdr:spPr>
        <a:xfrm xmlns:a="http://schemas.openxmlformats.org/drawingml/2006/main">
          <a:off x="1896751" y="4398631"/>
          <a:ext cx="604555" cy="3693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C-3</a:t>
          </a:r>
          <a:endParaRPr lang="en-US" sz="18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0.27014</cdr:x>
      <cdr:y>0.73954</cdr:y>
    </cdr:from>
    <cdr:to>
      <cdr:x>0.45907</cdr:x>
      <cdr:y>0.80167</cdr:y>
    </cdr:to>
    <cdr:sp macro="" textlink="">
      <cdr:nvSpPr>
        <cdr:cNvPr id="8" name="TextBox 1"/>
        <cdr:cNvSpPr txBox="1"/>
      </cdr:nvSpPr>
      <cdr:spPr>
        <a:xfrm xmlns:a="http://schemas.openxmlformats.org/drawingml/2006/main">
          <a:off x="741054" y="4395501"/>
          <a:ext cx="518259" cy="3692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smtClean="0">
              <a:solidFill>
                <a:srgbClr val="45CD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A-2</a:t>
          </a:r>
          <a:endParaRPr lang="en-US" sz="1800" i="1" dirty="0">
            <a:solidFill>
              <a:srgbClr val="45CD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3036481" cy="4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3" tIns="45486" rIns="90973" bIns="45486" numCol="1" anchor="t" anchorCtr="0" compatLnSpc="1">
            <a:prstTxWarp prst="textNoShape">
              <a:avLst/>
            </a:prstTxWarp>
          </a:bodyPr>
          <a:lstStyle>
            <a:lvl1pPr algn="l" defTabSz="909142">
              <a:defRPr sz="1300">
                <a:latin typeface="Times New Roman" pitchFamily="18" charset="0"/>
              </a:defRPr>
            </a:lvl1pPr>
          </a:lstStyle>
          <a:p>
            <a:pPr>
              <a:defRPr/>
            </a:pPr>
            <a:endParaRPr lang="en-US" dirty="0"/>
          </a:p>
        </p:txBody>
      </p:sp>
      <p:sp>
        <p:nvSpPr>
          <p:cNvPr id="24579" name="Rectangle 3"/>
          <p:cNvSpPr>
            <a:spLocks noGrp="1" noChangeArrowheads="1"/>
          </p:cNvSpPr>
          <p:nvPr>
            <p:ph type="dt" sz="quarter" idx="1"/>
          </p:nvPr>
        </p:nvSpPr>
        <p:spPr bwMode="auto">
          <a:xfrm>
            <a:off x="3973920" y="1"/>
            <a:ext cx="3036480" cy="4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3" tIns="45486" rIns="90973" bIns="45486" numCol="1" anchor="t" anchorCtr="0" compatLnSpc="1">
            <a:prstTxWarp prst="textNoShape">
              <a:avLst/>
            </a:prstTxWarp>
          </a:bodyPr>
          <a:lstStyle>
            <a:lvl1pPr algn="r" defTabSz="909142">
              <a:defRPr sz="1300">
                <a:latin typeface="Times New Roman" pitchFamily="18" charset="0"/>
              </a:defRPr>
            </a:lvl1pPr>
          </a:lstStyle>
          <a:p>
            <a:pPr>
              <a:defRPr/>
            </a:pPr>
            <a:endParaRPr lang="en-US" dirty="0"/>
          </a:p>
        </p:txBody>
      </p:sp>
      <p:sp>
        <p:nvSpPr>
          <p:cNvPr id="24580" name="Rectangle 4"/>
          <p:cNvSpPr>
            <a:spLocks noGrp="1" noChangeArrowheads="1"/>
          </p:cNvSpPr>
          <p:nvPr>
            <p:ph type="ftr" sz="quarter" idx="2"/>
          </p:nvPr>
        </p:nvSpPr>
        <p:spPr bwMode="auto">
          <a:xfrm>
            <a:off x="1" y="8830951"/>
            <a:ext cx="3036481" cy="4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3" tIns="45486" rIns="90973" bIns="45486" numCol="1" anchor="b" anchorCtr="0" compatLnSpc="1">
            <a:prstTxWarp prst="textNoShape">
              <a:avLst/>
            </a:prstTxWarp>
          </a:bodyPr>
          <a:lstStyle>
            <a:lvl1pPr algn="l" defTabSz="909142">
              <a:defRPr sz="1300">
                <a:latin typeface="Times New Roman" pitchFamily="18" charset="0"/>
              </a:defRPr>
            </a:lvl1pPr>
          </a:lstStyle>
          <a:p>
            <a:pPr>
              <a:defRPr/>
            </a:pPr>
            <a:endParaRPr lang="en-US" dirty="0"/>
          </a:p>
        </p:txBody>
      </p:sp>
      <p:sp>
        <p:nvSpPr>
          <p:cNvPr id="24581" name="Rectangle 5"/>
          <p:cNvSpPr>
            <a:spLocks noGrp="1" noChangeArrowheads="1"/>
          </p:cNvSpPr>
          <p:nvPr>
            <p:ph type="sldNum" sz="quarter" idx="3"/>
          </p:nvPr>
        </p:nvSpPr>
        <p:spPr bwMode="auto">
          <a:xfrm>
            <a:off x="3973920" y="8830951"/>
            <a:ext cx="3036480" cy="4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3" tIns="45486" rIns="90973" bIns="45486" numCol="1" anchor="b" anchorCtr="0" compatLnSpc="1">
            <a:prstTxWarp prst="textNoShape">
              <a:avLst/>
            </a:prstTxWarp>
          </a:bodyPr>
          <a:lstStyle>
            <a:lvl1pPr algn="r" defTabSz="909142">
              <a:defRPr sz="1300">
                <a:latin typeface="Times New Roman" pitchFamily="18" charset="0"/>
              </a:defRPr>
            </a:lvl1pPr>
          </a:lstStyle>
          <a:p>
            <a:pPr>
              <a:defRPr/>
            </a:pPr>
            <a:fld id="{74B52845-6250-4BD2-82AE-629C7F101F92}" type="slidenum">
              <a:rPr lang="en-US"/>
              <a:pPr>
                <a:defRPr/>
              </a:pPr>
              <a:t>‹#›</a:t>
            </a:fld>
            <a:endParaRPr lang="en-US" dirty="0"/>
          </a:p>
        </p:txBody>
      </p:sp>
    </p:spTree>
    <p:extLst>
      <p:ext uri="{BB962C8B-B14F-4D97-AF65-F5344CB8AC3E}">
        <p14:creationId xmlns:p14="http://schemas.microsoft.com/office/powerpoint/2010/main" val="39018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3036481" cy="4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3" tIns="45486" rIns="90973" bIns="45486" numCol="1" anchor="t" anchorCtr="0" compatLnSpc="1">
            <a:prstTxWarp prst="textNoShape">
              <a:avLst/>
            </a:prstTxWarp>
          </a:bodyPr>
          <a:lstStyle>
            <a:lvl1pPr algn="l" defTabSz="909142">
              <a:defRPr sz="1300">
                <a:latin typeface="Times New Roman" pitchFamily="18" charset="0"/>
              </a:defRPr>
            </a:lvl1pPr>
          </a:lstStyle>
          <a:p>
            <a:pPr>
              <a:defRPr/>
            </a:pPr>
            <a:endParaRPr lang="en-US" dirty="0"/>
          </a:p>
        </p:txBody>
      </p:sp>
      <p:sp>
        <p:nvSpPr>
          <p:cNvPr id="21507" name="Rectangle 3"/>
          <p:cNvSpPr>
            <a:spLocks noGrp="1" noChangeArrowheads="1"/>
          </p:cNvSpPr>
          <p:nvPr>
            <p:ph type="dt" idx="1"/>
          </p:nvPr>
        </p:nvSpPr>
        <p:spPr bwMode="auto">
          <a:xfrm>
            <a:off x="3973920" y="1"/>
            <a:ext cx="3036480" cy="4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3" tIns="45486" rIns="90973" bIns="45486" numCol="1" anchor="t" anchorCtr="0" compatLnSpc="1">
            <a:prstTxWarp prst="textNoShape">
              <a:avLst/>
            </a:prstTxWarp>
          </a:bodyPr>
          <a:lstStyle>
            <a:lvl1pPr algn="r" defTabSz="909142">
              <a:defRPr sz="1300">
                <a:latin typeface="Times New Roman" pitchFamily="18"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4302" y="4415476"/>
            <a:ext cx="5141796" cy="418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3" tIns="45486" rIns="90973" bIns="454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1" y="8830951"/>
            <a:ext cx="3036481" cy="4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3" tIns="45486" rIns="90973" bIns="45486" numCol="1" anchor="b" anchorCtr="0" compatLnSpc="1">
            <a:prstTxWarp prst="textNoShape">
              <a:avLst/>
            </a:prstTxWarp>
          </a:bodyPr>
          <a:lstStyle>
            <a:lvl1pPr algn="l" defTabSz="909142">
              <a:defRPr sz="1300">
                <a:latin typeface="Times New Roman" pitchFamily="18" charset="0"/>
              </a:defRPr>
            </a:lvl1pPr>
          </a:lstStyle>
          <a:p>
            <a:pPr>
              <a:defRPr/>
            </a:pPr>
            <a:endParaRPr lang="en-US" dirty="0"/>
          </a:p>
        </p:txBody>
      </p:sp>
      <p:sp>
        <p:nvSpPr>
          <p:cNvPr id="21511" name="Rectangle 7"/>
          <p:cNvSpPr>
            <a:spLocks noGrp="1" noChangeArrowheads="1"/>
          </p:cNvSpPr>
          <p:nvPr>
            <p:ph type="sldNum" sz="quarter" idx="5"/>
          </p:nvPr>
        </p:nvSpPr>
        <p:spPr bwMode="auto">
          <a:xfrm>
            <a:off x="3973920" y="8830951"/>
            <a:ext cx="3036480" cy="4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3" tIns="45486" rIns="90973" bIns="45486" numCol="1" anchor="b" anchorCtr="0" compatLnSpc="1">
            <a:prstTxWarp prst="textNoShape">
              <a:avLst/>
            </a:prstTxWarp>
          </a:bodyPr>
          <a:lstStyle>
            <a:lvl1pPr algn="r" defTabSz="909142">
              <a:defRPr sz="1300">
                <a:latin typeface="Times New Roman" pitchFamily="18" charset="0"/>
              </a:defRPr>
            </a:lvl1pPr>
          </a:lstStyle>
          <a:p>
            <a:pPr>
              <a:defRPr/>
            </a:pPr>
            <a:fld id="{8241F014-C0F1-4AA8-95E7-165B15BF63C8}" type="slidenum">
              <a:rPr lang="en-US"/>
              <a:pPr>
                <a:defRPr/>
              </a:pPr>
              <a:t>‹#›</a:t>
            </a:fld>
            <a:endParaRPr lang="en-US" dirty="0"/>
          </a:p>
        </p:txBody>
      </p:sp>
    </p:spTree>
    <p:extLst>
      <p:ext uri="{BB962C8B-B14F-4D97-AF65-F5344CB8AC3E}">
        <p14:creationId xmlns:p14="http://schemas.microsoft.com/office/powerpoint/2010/main" val="741968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09142" eaLnBrk="0" hangingPunct="0">
              <a:defRPr sz="2300">
                <a:solidFill>
                  <a:schemeClr val="tx1"/>
                </a:solidFill>
                <a:latin typeface="Arial" pitchFamily="34" charset="0"/>
              </a:defRPr>
            </a:lvl1pPr>
            <a:lvl2pPr marL="734849" indent="-282635" defTabSz="909142" eaLnBrk="0" hangingPunct="0">
              <a:defRPr sz="2300">
                <a:solidFill>
                  <a:schemeClr val="tx1"/>
                </a:solidFill>
                <a:latin typeface="Arial" pitchFamily="34" charset="0"/>
              </a:defRPr>
            </a:lvl2pPr>
            <a:lvl3pPr marL="1130538" indent="-226107" defTabSz="909142" eaLnBrk="0" hangingPunct="0">
              <a:defRPr sz="2300">
                <a:solidFill>
                  <a:schemeClr val="tx1"/>
                </a:solidFill>
                <a:latin typeface="Arial" pitchFamily="34" charset="0"/>
              </a:defRPr>
            </a:lvl3pPr>
            <a:lvl4pPr marL="1582753" indent="-226107" defTabSz="909142" eaLnBrk="0" hangingPunct="0">
              <a:defRPr sz="2300">
                <a:solidFill>
                  <a:schemeClr val="tx1"/>
                </a:solidFill>
                <a:latin typeface="Arial" pitchFamily="34" charset="0"/>
              </a:defRPr>
            </a:lvl4pPr>
            <a:lvl5pPr marL="2034969" indent="-226107" defTabSz="909142" eaLnBrk="0" hangingPunct="0">
              <a:defRPr sz="2300">
                <a:solidFill>
                  <a:schemeClr val="tx1"/>
                </a:solidFill>
                <a:latin typeface="Arial" pitchFamily="34" charset="0"/>
              </a:defRPr>
            </a:lvl5pPr>
            <a:lvl6pPr marL="2487183" indent="-226107" algn="ctr" defTabSz="909142" eaLnBrk="0" fontAlgn="base" hangingPunct="0">
              <a:spcBef>
                <a:spcPct val="0"/>
              </a:spcBef>
              <a:spcAft>
                <a:spcPct val="0"/>
              </a:spcAft>
              <a:defRPr sz="2300">
                <a:solidFill>
                  <a:schemeClr val="tx1"/>
                </a:solidFill>
                <a:latin typeface="Arial" pitchFamily="34" charset="0"/>
              </a:defRPr>
            </a:lvl6pPr>
            <a:lvl7pPr marL="2939398" indent="-226107" algn="ctr" defTabSz="909142" eaLnBrk="0" fontAlgn="base" hangingPunct="0">
              <a:spcBef>
                <a:spcPct val="0"/>
              </a:spcBef>
              <a:spcAft>
                <a:spcPct val="0"/>
              </a:spcAft>
              <a:defRPr sz="2300">
                <a:solidFill>
                  <a:schemeClr val="tx1"/>
                </a:solidFill>
                <a:latin typeface="Arial" pitchFamily="34" charset="0"/>
              </a:defRPr>
            </a:lvl7pPr>
            <a:lvl8pPr marL="3391614" indent="-226107" algn="ctr" defTabSz="909142" eaLnBrk="0" fontAlgn="base" hangingPunct="0">
              <a:spcBef>
                <a:spcPct val="0"/>
              </a:spcBef>
              <a:spcAft>
                <a:spcPct val="0"/>
              </a:spcAft>
              <a:defRPr sz="2300">
                <a:solidFill>
                  <a:schemeClr val="tx1"/>
                </a:solidFill>
                <a:latin typeface="Arial" pitchFamily="34" charset="0"/>
              </a:defRPr>
            </a:lvl8pPr>
            <a:lvl9pPr marL="3843829" indent="-226107" algn="ctr" defTabSz="909142" eaLnBrk="0" fontAlgn="base" hangingPunct="0">
              <a:spcBef>
                <a:spcPct val="0"/>
              </a:spcBef>
              <a:spcAft>
                <a:spcPct val="0"/>
              </a:spcAft>
              <a:defRPr sz="2300">
                <a:solidFill>
                  <a:schemeClr val="tx1"/>
                </a:solidFill>
                <a:latin typeface="Arial" pitchFamily="34" charset="0"/>
              </a:defRPr>
            </a:lvl9pPr>
          </a:lstStyle>
          <a:p>
            <a:pPr eaLnBrk="1" hangingPunct="1"/>
            <a:fld id="{0BBBFCEE-E08B-4B7A-91DA-DBE42C66B4BA}" type="slidenum">
              <a:rPr lang="en-US" sz="1300">
                <a:solidFill>
                  <a:srgbClr val="000000"/>
                </a:solidFill>
                <a:latin typeface="Times New Roman" pitchFamily="18" charset="0"/>
              </a:rPr>
              <a:pPr eaLnBrk="1" hangingPunct="1"/>
              <a:t>1</a:t>
            </a:fld>
            <a:endParaRPr lang="en-US" sz="1300" dirty="0">
              <a:solidFill>
                <a:srgbClr val="000000"/>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dirty="0"/>
              <a:t>Overview of the program</a:t>
            </a:r>
          </a:p>
          <a:p>
            <a:endParaRPr lang="en-US" dirty="0"/>
          </a:p>
          <a:p>
            <a:pPr marL="287079" indent="-287079">
              <a:buFont typeface="Arial" panose="020B0604020202020204" pitchFamily="34" charset="0"/>
              <a:buChar char="•"/>
            </a:pPr>
            <a:r>
              <a:rPr lang="en-US" sz="1800" dirty="0"/>
              <a:t>Alternative jet fuels are a key component of U.S. strategy for meeting aviation environmental goals</a:t>
            </a:r>
          </a:p>
          <a:p>
            <a:pPr marL="287079" indent="-287079">
              <a:buFont typeface="Arial" panose="020B0604020202020204" pitchFamily="34" charset="0"/>
              <a:buChar char="•"/>
            </a:pPr>
            <a:r>
              <a:rPr lang="en-US" sz="1800" dirty="0"/>
              <a:t>FAA efforts are directed to overcoming key challenges via testing, analysis and coordination</a:t>
            </a:r>
          </a:p>
          <a:p>
            <a:pPr marL="287079" indent="-287079">
              <a:buFont typeface="Arial" panose="020B0604020202020204" pitchFamily="34" charset="0"/>
              <a:buChar char="•"/>
            </a:pPr>
            <a:r>
              <a:rPr lang="en-US" sz="1800" dirty="0"/>
              <a:t>Multiple programs and activities focus on different aspects of the challenge</a:t>
            </a:r>
          </a:p>
          <a:p>
            <a:pPr marL="287079" indent="-287079">
              <a:buFont typeface="Arial" panose="020B0604020202020204" pitchFamily="34" charset="0"/>
              <a:buChar char="•"/>
            </a:pPr>
            <a:r>
              <a:rPr lang="en-US" sz="1800" dirty="0"/>
              <a:t>Partnerships across technical areas, and with partners with very different expertise across the supply chain are a key focus</a:t>
            </a:r>
          </a:p>
          <a:p>
            <a:pPr marL="287079" indent="-287079">
              <a:buFont typeface="Arial" panose="020B0604020202020204" pitchFamily="34" charset="0"/>
              <a:buChar char="•"/>
            </a:pPr>
            <a:r>
              <a:rPr lang="en-US" sz="1800" dirty="0"/>
              <a:t>Strong domestic and international coordination necessary for success</a:t>
            </a:r>
          </a:p>
          <a:p>
            <a:endParaRPr lang="en-US" dirty="0" smtClean="0"/>
          </a:p>
          <a:p>
            <a:r>
              <a:rPr lang="en-US" dirty="0"/>
              <a:t>FAA Alternative Jet Fuel principles: </a:t>
            </a:r>
          </a:p>
          <a:p>
            <a:endParaRPr lang="en-US" dirty="0"/>
          </a:p>
          <a:p>
            <a:pPr marL="174107" indent="-174107">
              <a:buFont typeface="Arial" panose="020B0604020202020204" pitchFamily="34" charset="0"/>
              <a:buChar char="•"/>
            </a:pPr>
            <a:r>
              <a:rPr lang="en-US" dirty="0"/>
              <a:t>must be drop in, have equivalent safety and better environmental performance than petroleum Jet fuel</a:t>
            </a:r>
          </a:p>
          <a:p>
            <a:pPr marL="174107" indent="-174107">
              <a:buFont typeface="Arial" panose="020B0604020202020204" pitchFamily="34" charset="0"/>
              <a:buChar char="•"/>
            </a:pPr>
            <a:r>
              <a:rPr lang="en-US" dirty="0"/>
              <a:t>Enable all possible fuels that meet criteria </a:t>
            </a:r>
          </a:p>
          <a:p>
            <a:pPr marL="174107" indent="-174107">
              <a:buFont typeface="Arial" panose="020B0604020202020204" pitchFamily="34" charset="0"/>
              <a:buChar char="•"/>
            </a:pPr>
            <a:r>
              <a:rPr lang="en-US" dirty="0"/>
              <a:t>Government role to address key barriers </a:t>
            </a:r>
          </a:p>
          <a:p>
            <a:pPr marL="174107" indent="-174107">
              <a:buFont typeface="Arial" panose="020B0604020202020204" pitchFamily="34" charset="0"/>
              <a:buChar char="•"/>
            </a:pPr>
            <a:r>
              <a:rPr lang="en-US" dirty="0"/>
              <a:t>Work through Public-Private Partnerships</a:t>
            </a:r>
          </a:p>
          <a:p>
            <a:pPr marL="174107" indent="-174107">
              <a:buFont typeface="Arial" panose="020B0604020202020204" pitchFamily="34" charset="0"/>
              <a:buChar char="•"/>
            </a:pPr>
            <a:r>
              <a:rPr lang="en-US" dirty="0"/>
              <a:t>Address the whole supply chain</a:t>
            </a:r>
          </a:p>
          <a:p>
            <a:pPr marL="174107" indent="-174107">
              <a:buFont typeface="Arial" panose="020B0604020202020204" pitchFamily="34" charset="0"/>
              <a:buChar char="•"/>
            </a:pPr>
            <a:r>
              <a:rPr lang="en-US" dirty="0"/>
              <a:t>Leverage expertise and resources of other government agencies and other countries</a:t>
            </a:r>
          </a:p>
          <a:p>
            <a:pPr marL="174107" indent="-174107">
              <a:buFont typeface="Arial" panose="020B0604020202020204" pitchFamily="34" charset="0"/>
              <a:buChar char="•"/>
            </a:pPr>
            <a:r>
              <a:rPr lang="en-US" dirty="0"/>
              <a:t>Aviation should be a lead user of alternative fuels</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303" y="4415477"/>
            <a:ext cx="5827244" cy="4184323"/>
          </a:xfrm>
        </p:spPr>
        <p:txBody>
          <a:bodyPr/>
          <a:lstStyle/>
          <a:p>
            <a:pPr>
              <a:spcBef>
                <a:spcPts val="0"/>
              </a:spcBef>
            </a:pPr>
            <a:r>
              <a:rPr lang="en-US" dirty="0">
                <a:latin typeface="+mn-lt"/>
              </a:rPr>
              <a:t>Project includes 3 components (colored boxes)</a:t>
            </a:r>
          </a:p>
          <a:p>
            <a:pPr marL="228939" indent="-228939">
              <a:spcBef>
                <a:spcPts val="0"/>
              </a:spcBef>
              <a:buFont typeface="+mj-lt"/>
              <a:buAutoNum type="arabicPeriod"/>
            </a:pPr>
            <a:r>
              <a:rPr lang="en-US" dirty="0">
                <a:latin typeface="+mn-lt"/>
              </a:rPr>
              <a:t>Database development and archive</a:t>
            </a:r>
          </a:p>
          <a:p>
            <a:pPr marL="228939" indent="-228939">
              <a:spcBef>
                <a:spcPts val="0"/>
              </a:spcBef>
              <a:buFont typeface="+mj-lt"/>
              <a:buAutoNum type="arabicPeriod"/>
            </a:pPr>
            <a:r>
              <a:rPr lang="en-US" dirty="0">
                <a:latin typeface="+mn-lt"/>
              </a:rPr>
              <a:t>Scenario Development</a:t>
            </a:r>
          </a:p>
          <a:p>
            <a:pPr marL="228939" indent="-228939">
              <a:spcBef>
                <a:spcPts val="0"/>
              </a:spcBef>
              <a:buFont typeface="+mj-lt"/>
              <a:buAutoNum type="arabicPeriod"/>
            </a:pPr>
            <a:r>
              <a:rPr lang="en-US" dirty="0">
                <a:latin typeface="+mn-lt"/>
              </a:rPr>
              <a:t>Sustainability Evaluation</a:t>
            </a:r>
          </a:p>
          <a:p>
            <a:pPr>
              <a:spcBef>
                <a:spcPts val="0"/>
              </a:spcBef>
            </a:pPr>
            <a:endParaRPr lang="en-US" dirty="0">
              <a:latin typeface="+mn-lt"/>
            </a:endParaRPr>
          </a:p>
          <a:p>
            <a:pPr>
              <a:spcBef>
                <a:spcPts val="0"/>
              </a:spcBef>
            </a:pPr>
            <a:r>
              <a:rPr lang="en-US" dirty="0">
                <a:latin typeface="+mn-lt"/>
              </a:rPr>
              <a:t>Project includes 5 outputs (colored bubbles)</a:t>
            </a:r>
          </a:p>
          <a:p>
            <a:pPr marL="464244" indent="-464244">
              <a:spcBef>
                <a:spcPts val="0"/>
              </a:spcBef>
              <a:buFont typeface="+mj-lt"/>
              <a:buAutoNum type="arabicPeriod"/>
            </a:pPr>
            <a:r>
              <a:rPr lang="en-US" dirty="0">
                <a:latin typeface="+mn-lt"/>
              </a:rPr>
              <a:t>Archive/Database to store and share key data and information among the team members on feedstocks, feedstock logistics, conversion etchnologies, economics and existing infrastructure assets – PSU is the lead</a:t>
            </a:r>
          </a:p>
          <a:p>
            <a:pPr marL="464244" indent="-464244" defTabSz="912579">
              <a:spcBef>
                <a:spcPts val="0"/>
              </a:spcBef>
              <a:buFont typeface="+mj-lt"/>
              <a:buAutoNum type="arabicPeriod"/>
              <a:defRPr/>
            </a:pPr>
            <a:r>
              <a:rPr lang="en-US" dirty="0">
                <a:latin typeface="+mn-lt"/>
              </a:rPr>
              <a:t>Develop scenarios of future alternative jet fuel production in the U.S. using gathered data on </a:t>
            </a:r>
            <a:r>
              <a:rPr lang="en-US" dirty="0">
                <a:latin typeface="+mn-lt"/>
                <a:ea typeface="ＭＳ Ｐゴシック" charset="0"/>
                <a:cs typeface="Tahoma (Headings)" charset="0"/>
              </a:rPr>
              <a:t>f</a:t>
            </a:r>
            <a:r>
              <a:rPr lang="en-US" dirty="0">
                <a:latin typeface="+mn-lt"/>
              </a:rPr>
              <a:t>eedstock, transportation, conversion, and regional supply chains, and the AFTOT modeling tool. These h</a:t>
            </a:r>
            <a:r>
              <a:rPr lang="en-US" dirty="0">
                <a:latin typeface="+mn-lt"/>
                <a:ea typeface="ＭＳ Ｐゴシック" charset="0"/>
                <a:cs typeface="Tahoma (Headings)" charset="0"/>
              </a:rPr>
              <a:t>olistic evaluation will also leverage CAAFI/F2F2 activities and knowledge. (Volpe)</a:t>
            </a:r>
          </a:p>
          <a:p>
            <a:pPr marL="464244" indent="-464244" defTabSz="912579">
              <a:spcBef>
                <a:spcPts val="0"/>
              </a:spcBef>
              <a:buFont typeface="+mj-lt"/>
              <a:buAutoNum type="arabicPeriod"/>
              <a:defRPr/>
            </a:pPr>
            <a:r>
              <a:rPr lang="en-US" dirty="0">
                <a:latin typeface="+mn-lt"/>
                <a:ea typeface="ＭＳ Ｐゴシック" charset="0"/>
                <a:cs typeface="Tahoma (Headings)" charset="0"/>
              </a:rPr>
              <a:t>Evaluate sustainability from environmental, economic and societal perspectives to: </a:t>
            </a:r>
            <a:endParaRPr lang="en-US" dirty="0">
              <a:latin typeface="+mn-lt"/>
            </a:endParaRPr>
          </a:p>
          <a:p>
            <a:pPr marL="920533" lvl="1" indent="-464244">
              <a:spcBef>
                <a:spcPts val="0"/>
              </a:spcBef>
              <a:buFont typeface="+mj-lt"/>
              <a:buAutoNum type="arabicPeriod"/>
            </a:pPr>
            <a:r>
              <a:rPr lang="en-US" dirty="0">
                <a:latin typeface="+mn-lt"/>
              </a:rPr>
              <a:t>Support International Civil Aviation Organization (ICAO Committee on Aviation Environmental Protection (CAEP) Alternative Fuel Task Force (AFTF) (MIT, Purdue, ANL)</a:t>
            </a:r>
          </a:p>
          <a:p>
            <a:pPr marL="920533" lvl="1" indent="-464244">
              <a:spcBef>
                <a:spcPts val="0"/>
              </a:spcBef>
              <a:buFont typeface="+mj-lt"/>
              <a:buAutoNum type="arabicPeriod"/>
            </a:pPr>
            <a:r>
              <a:rPr lang="en-US" dirty="0">
                <a:latin typeface="+mn-lt"/>
              </a:rPr>
              <a:t>Provide Environmental, Economic, and Social sustainability assessment. (multiple U’s)</a:t>
            </a:r>
          </a:p>
          <a:p>
            <a:pPr marL="920533" lvl="1" indent="-464244">
              <a:spcBef>
                <a:spcPts val="0"/>
              </a:spcBef>
              <a:buFont typeface="+mj-lt"/>
              <a:buAutoNum type="arabicPeriod"/>
            </a:pPr>
            <a:r>
              <a:rPr lang="en-US" dirty="0">
                <a:latin typeface="+mn-lt"/>
              </a:rPr>
              <a:t>Investigate the potential use of and AJF Product Category Rule (PCR) and Environmental Product Declaration – means of fuel users guaranteeing/certifying product they use meets environmental and social sustainability standards. (UIUC)</a:t>
            </a:r>
          </a:p>
          <a:p>
            <a:pPr marL="464244" indent="-464244">
              <a:spcBef>
                <a:spcPts val="0"/>
              </a:spcBef>
              <a:buFont typeface="+mj-lt"/>
              <a:buAutoNum type="arabicPeriod"/>
            </a:pPr>
            <a:endParaRPr lang="en-US" dirty="0">
              <a:latin typeface="+mn-lt"/>
            </a:endParaRPr>
          </a:p>
          <a:p>
            <a:pPr marL="464244" indent="-464244">
              <a:spcBef>
                <a:spcPts val="0"/>
              </a:spcBef>
              <a:buFont typeface="+mj-lt"/>
              <a:buAutoNum type="arabicPeriod"/>
            </a:pPr>
            <a:endParaRPr lang="en-US" dirty="0">
              <a:latin typeface="+mn-lt"/>
            </a:endParaRPr>
          </a:p>
          <a:p>
            <a:pPr defTabSz="928488">
              <a:defRPr/>
            </a:pPr>
            <a:endParaRPr lang="en-US" dirty="0">
              <a:latin typeface="+mn-lt"/>
            </a:endParaRPr>
          </a:p>
        </p:txBody>
      </p:sp>
    </p:spTree>
    <p:extLst>
      <p:ext uri="{BB962C8B-B14F-4D97-AF65-F5344CB8AC3E}">
        <p14:creationId xmlns:p14="http://schemas.microsoft.com/office/powerpoint/2010/main" val="109547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a:spcBef>
                <a:spcPts val="0"/>
              </a:spcBef>
            </a:pPr>
            <a:r>
              <a:rPr lang="en-US" sz="1400" dirty="0">
                <a:latin typeface="+mn-lt"/>
              </a:rPr>
              <a:t>3. Coordination and Leveraging efforts across…interagency, public-private, regional level and with international partners</a:t>
            </a:r>
          </a:p>
          <a:p>
            <a:pPr marL="348215" indent="-348215">
              <a:spcBef>
                <a:spcPts val="0"/>
              </a:spcBef>
              <a:buFont typeface="Wingdings" panose="05000000000000000000" pitchFamily="2" charset="2"/>
              <a:buChar char="Ø"/>
              <a:defRPr/>
            </a:pPr>
            <a:r>
              <a:rPr lang="en-US" sz="1400" dirty="0">
                <a:latin typeface="+mn-lt"/>
              </a:rPr>
              <a:t>Complement and leverage work of other U.S. agencies </a:t>
            </a:r>
          </a:p>
          <a:p>
            <a:pPr marL="348215" indent="-348215">
              <a:spcBef>
                <a:spcPts val="0"/>
              </a:spcBef>
              <a:buFont typeface="Wingdings" panose="05000000000000000000" pitchFamily="2" charset="2"/>
              <a:buChar char="Ø"/>
              <a:defRPr/>
            </a:pPr>
            <a:r>
              <a:rPr lang="en-US" sz="1400" dirty="0">
                <a:latin typeface="+mn-lt"/>
              </a:rPr>
              <a:t>Complement and leverage work of private sector</a:t>
            </a:r>
          </a:p>
          <a:p>
            <a:pPr marL="348215" indent="-348215">
              <a:spcBef>
                <a:spcPts val="0"/>
              </a:spcBef>
              <a:buFont typeface="Wingdings" panose="05000000000000000000" pitchFamily="2" charset="2"/>
              <a:buChar char="Ø"/>
              <a:defRPr/>
            </a:pPr>
            <a:r>
              <a:rPr lang="en-US" sz="1400" dirty="0">
                <a:latin typeface="+mn-lt"/>
              </a:rPr>
              <a:t>Support deployment through state/regional supply chain development</a:t>
            </a:r>
          </a:p>
          <a:p>
            <a:pPr marL="348215" indent="-348215">
              <a:spcBef>
                <a:spcPts val="0"/>
              </a:spcBef>
              <a:buFont typeface="Wingdings" panose="05000000000000000000" pitchFamily="2" charset="2"/>
              <a:buChar char="Ø"/>
              <a:defRPr/>
            </a:pPr>
            <a:r>
              <a:rPr lang="en-US" sz="1400" dirty="0">
                <a:latin typeface="+mn-lt"/>
              </a:rPr>
              <a:t>Complement and leverage work of international partners</a:t>
            </a:r>
          </a:p>
          <a:p>
            <a:pPr marL="224538" indent="-224538">
              <a:spcBef>
                <a:spcPts val="0"/>
              </a:spcBef>
            </a:pPr>
            <a:r>
              <a:rPr lang="en-US" sz="1400" dirty="0">
                <a:latin typeface="+mn-lt"/>
              </a:rPr>
              <a:t>Our means of conducting the work on the right side </a:t>
            </a:r>
          </a:p>
          <a:p>
            <a:pPr marL="224538" indent="-224538">
              <a:spcBef>
                <a:spcPts val="0"/>
              </a:spcBef>
            </a:pPr>
            <a:r>
              <a:rPr lang="en-US" sz="1400" dirty="0">
                <a:latin typeface="+mn-lt"/>
              </a:rPr>
              <a:t>	</a:t>
            </a:r>
          </a:p>
        </p:txBody>
      </p:sp>
      <p:sp>
        <p:nvSpPr>
          <p:cNvPr id="82948" name="Slide Number Placeholder 3"/>
          <p:cNvSpPr>
            <a:spLocks noGrp="1"/>
          </p:cNvSpPr>
          <p:nvPr>
            <p:ph type="sldNum" sz="quarter" idx="5"/>
          </p:nvPr>
        </p:nvSpPr>
        <p:spPr>
          <a:noFill/>
        </p:spPr>
        <p:txBody>
          <a:bodyPr/>
          <a:lstStyle>
            <a:lvl1pPr defTabSz="907571" eaLnBrk="0" hangingPunct="0">
              <a:defRPr sz="2300">
                <a:solidFill>
                  <a:schemeClr val="tx1"/>
                </a:solidFill>
                <a:latin typeface="Arial" pitchFamily="34" charset="0"/>
              </a:defRPr>
            </a:lvl1pPr>
            <a:lvl2pPr marL="734849" indent="-282635" defTabSz="907571" eaLnBrk="0" hangingPunct="0">
              <a:defRPr sz="2300">
                <a:solidFill>
                  <a:schemeClr val="tx1"/>
                </a:solidFill>
                <a:latin typeface="Arial" pitchFamily="34" charset="0"/>
              </a:defRPr>
            </a:lvl2pPr>
            <a:lvl3pPr marL="1130538" indent="-226107" defTabSz="907571" eaLnBrk="0" hangingPunct="0">
              <a:defRPr sz="2300">
                <a:solidFill>
                  <a:schemeClr val="tx1"/>
                </a:solidFill>
                <a:latin typeface="Arial" pitchFamily="34" charset="0"/>
              </a:defRPr>
            </a:lvl3pPr>
            <a:lvl4pPr marL="1582753" indent="-226107" defTabSz="907571" eaLnBrk="0" hangingPunct="0">
              <a:defRPr sz="2300">
                <a:solidFill>
                  <a:schemeClr val="tx1"/>
                </a:solidFill>
                <a:latin typeface="Arial" pitchFamily="34" charset="0"/>
              </a:defRPr>
            </a:lvl4pPr>
            <a:lvl5pPr marL="2034969" indent="-226107" defTabSz="907571" eaLnBrk="0" hangingPunct="0">
              <a:defRPr sz="2300">
                <a:solidFill>
                  <a:schemeClr val="tx1"/>
                </a:solidFill>
                <a:latin typeface="Arial" pitchFamily="34" charset="0"/>
              </a:defRPr>
            </a:lvl5pPr>
            <a:lvl6pPr marL="2487183" indent="-226107" algn="ctr" defTabSz="907571" eaLnBrk="0" fontAlgn="base" hangingPunct="0">
              <a:spcBef>
                <a:spcPct val="0"/>
              </a:spcBef>
              <a:spcAft>
                <a:spcPct val="0"/>
              </a:spcAft>
              <a:defRPr sz="2300">
                <a:solidFill>
                  <a:schemeClr val="tx1"/>
                </a:solidFill>
                <a:latin typeface="Arial" pitchFamily="34" charset="0"/>
              </a:defRPr>
            </a:lvl6pPr>
            <a:lvl7pPr marL="2939398" indent="-226107" algn="ctr" defTabSz="907571" eaLnBrk="0" fontAlgn="base" hangingPunct="0">
              <a:spcBef>
                <a:spcPct val="0"/>
              </a:spcBef>
              <a:spcAft>
                <a:spcPct val="0"/>
              </a:spcAft>
              <a:defRPr sz="2300">
                <a:solidFill>
                  <a:schemeClr val="tx1"/>
                </a:solidFill>
                <a:latin typeface="Arial" pitchFamily="34" charset="0"/>
              </a:defRPr>
            </a:lvl7pPr>
            <a:lvl8pPr marL="3391614" indent="-226107" algn="ctr" defTabSz="907571" eaLnBrk="0" fontAlgn="base" hangingPunct="0">
              <a:spcBef>
                <a:spcPct val="0"/>
              </a:spcBef>
              <a:spcAft>
                <a:spcPct val="0"/>
              </a:spcAft>
              <a:defRPr sz="2300">
                <a:solidFill>
                  <a:schemeClr val="tx1"/>
                </a:solidFill>
                <a:latin typeface="Arial" pitchFamily="34" charset="0"/>
              </a:defRPr>
            </a:lvl8pPr>
            <a:lvl9pPr marL="3843829" indent="-226107" algn="ctr" defTabSz="907571" eaLnBrk="0" fontAlgn="base" hangingPunct="0">
              <a:spcBef>
                <a:spcPct val="0"/>
              </a:spcBef>
              <a:spcAft>
                <a:spcPct val="0"/>
              </a:spcAft>
              <a:defRPr sz="2300">
                <a:solidFill>
                  <a:schemeClr val="tx1"/>
                </a:solidFill>
                <a:latin typeface="Arial" pitchFamily="34" charset="0"/>
              </a:defRPr>
            </a:lvl9pPr>
          </a:lstStyle>
          <a:p>
            <a:pPr eaLnBrk="1" hangingPunct="1"/>
            <a:fld id="{CCB2467A-D22E-42C1-BA5A-2041DB5C3DA8}" type="slidenum">
              <a:rPr lang="en-US" sz="1300">
                <a:solidFill>
                  <a:srgbClr val="000000"/>
                </a:solidFill>
                <a:latin typeface="Times New Roman" pitchFamily="18" charset="0"/>
              </a:rPr>
              <a:pPr eaLnBrk="1" hangingPunct="1"/>
              <a:t>29</a:t>
            </a:fld>
            <a:endParaRPr lang="en-US" sz="1300" dirty="0">
              <a:solidFill>
                <a:srgbClr val="000000"/>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smtClean="0"/>
              <a:t>FAA efforts are part of a broader government and private sector effort that requires coordination across supply chain. </a:t>
            </a:r>
          </a:p>
          <a:p>
            <a:pPr eaLnBrk="1" hangingPunct="1">
              <a:lnSpc>
                <a:spcPct val="90000"/>
              </a:lnSpc>
              <a:spcBef>
                <a:spcPct val="0"/>
              </a:spcBef>
            </a:pPr>
            <a:r>
              <a:rPr lang="en-US" dirty="0" smtClean="0"/>
              <a:t>We are depending on the programs, policies and expertise of 8 different agencies.</a:t>
            </a:r>
            <a:endParaRPr lang="en-US" b="0" dirty="0" smtClean="0"/>
          </a:p>
          <a:p>
            <a:pPr marL="290179" indent="-290179">
              <a:buFont typeface="Arial" panose="020B0604020202020204" pitchFamily="34" charset="0"/>
              <a:buChar char="•"/>
            </a:pPr>
            <a:r>
              <a:rPr lang="en-US" b="0" dirty="0" smtClean="0"/>
              <a:t>NAJFS - To identify opportunities and strategically address challenges associated with Research, Development, Demonstration, and Deployment (RD3) along the development path of alternative jet fuels. </a:t>
            </a:r>
          </a:p>
          <a:p>
            <a:pPr marL="290179" indent="-290179">
              <a:spcBef>
                <a:spcPts val="0"/>
              </a:spcBef>
              <a:buFont typeface="Arial" panose="020B0604020202020204" pitchFamily="34" charset="0"/>
              <a:buChar char="•"/>
            </a:pPr>
            <a:r>
              <a:rPr lang="en-US" b="0" dirty="0" smtClean="0"/>
              <a:t>An undertaking by Aeronautical Science and Technology Subcommittee of the OSTP/NSTC with input from stakeholder community.</a:t>
            </a:r>
          </a:p>
          <a:p>
            <a:pPr marL="290179" indent="-290179">
              <a:spcBef>
                <a:spcPts val="0"/>
              </a:spcBef>
              <a:buFont typeface="Arial" panose="020B0604020202020204" pitchFamily="34" charset="0"/>
              <a:buChar char="•"/>
            </a:pPr>
            <a:r>
              <a:rPr lang="en-US" b="0" dirty="0" smtClean="0"/>
              <a:t>Interagency working group of 8 participating Departments &amp; Agencies: USDA, DOC, DOD, NASA, FAA, DOE, EPA, NSF, DOS</a:t>
            </a:r>
          </a:p>
          <a:p>
            <a:pPr marL="290179" indent="-290179">
              <a:spcBef>
                <a:spcPts val="0"/>
              </a:spcBef>
              <a:buFont typeface="Arial" panose="020B0604020202020204" pitchFamily="34" charset="0"/>
              <a:buChar char="•"/>
            </a:pPr>
            <a:endParaRPr lang="en-US" b="0" dirty="0" smtClean="0"/>
          </a:p>
          <a:p>
            <a:pPr>
              <a:spcBef>
                <a:spcPts val="0"/>
              </a:spcBef>
            </a:pPr>
            <a:r>
              <a:rPr lang="en-US" b="1" dirty="0" smtClean="0"/>
              <a:t>CAAFI</a:t>
            </a:r>
          </a:p>
          <a:p>
            <a:pPr marL="290179" indent="-290179">
              <a:spcBef>
                <a:spcPts val="0"/>
              </a:spcBef>
              <a:buFont typeface="Arial" panose="020B0604020202020204" pitchFamily="34" charset="0"/>
              <a:buChar char="•"/>
            </a:pPr>
            <a:r>
              <a:rPr lang="en-US" b="0" dirty="0" smtClean="0"/>
              <a:t>Public</a:t>
            </a:r>
            <a:r>
              <a:rPr lang="en-US" b="0" baseline="0" dirty="0" smtClean="0"/>
              <a:t> – private partnership – coordination, information exchange, direction and support</a:t>
            </a:r>
          </a:p>
          <a:p>
            <a:pPr>
              <a:spcBef>
                <a:spcPts val="0"/>
              </a:spcBef>
            </a:pPr>
            <a:endParaRPr lang="en-US" b="0" baseline="0" dirty="0" smtClean="0"/>
          </a:p>
          <a:p>
            <a:pPr>
              <a:spcBef>
                <a:spcPts val="0"/>
              </a:spcBef>
            </a:pPr>
            <a:r>
              <a:rPr lang="en-US" b="1" baseline="0" dirty="0" smtClean="0"/>
              <a:t>F2F2</a:t>
            </a:r>
          </a:p>
          <a:p>
            <a:pPr marL="290179" indent="-290179" eaLnBrk="1" hangingPunct="1">
              <a:spcBef>
                <a:spcPct val="0"/>
              </a:spcBef>
              <a:buFont typeface="Arial" panose="020B0604020202020204" pitchFamily="34" charset="0"/>
              <a:buChar char="•"/>
            </a:pPr>
            <a:r>
              <a:rPr lang="en-US" b="0" i="1" dirty="0" smtClean="0"/>
              <a:t>Farm</a:t>
            </a:r>
            <a:r>
              <a:rPr lang="en-US" b="0" i="1" baseline="0" dirty="0" smtClean="0"/>
              <a:t> to Fly 2.0 is a</a:t>
            </a:r>
            <a:r>
              <a:rPr lang="en-US" b="0" i="1" dirty="0" smtClean="0"/>
              <a:t>n agreement to cooperate to develop the supply of</a:t>
            </a:r>
            <a:r>
              <a:rPr lang="en-US" b="0" i="1" baseline="0" dirty="0" smtClean="0"/>
              <a:t> alternative jet fuel in the United States.</a:t>
            </a:r>
            <a:endParaRPr lang="en-US" b="0" dirty="0" smtClean="0"/>
          </a:p>
          <a:p>
            <a:pPr marL="290179" indent="-290179" eaLnBrk="1" hangingPunct="1">
              <a:spcBef>
                <a:spcPct val="0"/>
              </a:spcBef>
              <a:buFont typeface="Arial" panose="020B0604020202020204" pitchFamily="34" charset="0"/>
              <a:buChar char="•"/>
            </a:pPr>
            <a:r>
              <a:rPr lang="en-US" b="0" dirty="0" smtClean="0"/>
              <a:t>Signatories: USDA, FAA, DOE</a:t>
            </a:r>
            <a:r>
              <a:rPr lang="en-US" b="0" baseline="0" dirty="0" smtClean="0"/>
              <a:t> and </a:t>
            </a:r>
            <a:r>
              <a:rPr lang="en-US" b="0" dirty="0" smtClean="0"/>
              <a:t>Industry associations</a:t>
            </a:r>
            <a:r>
              <a:rPr lang="en-US" b="0" baseline="0" dirty="0" smtClean="0"/>
              <a:t> </a:t>
            </a:r>
            <a:r>
              <a:rPr lang="en-US" b="0" dirty="0" smtClean="0"/>
              <a:t>Airlines for America (A4A), Aerospace Industries Assoc. (AIA), Airports Council International-North America (ACI-NA), General Aviation Manufacturers Association (GAMA) and the National Business Aviation Association (NBAA) = Entire civil jet-aviation enterprise now represented and engaged</a:t>
            </a:r>
          </a:p>
          <a:p>
            <a:pPr marL="290179" indent="-290179" eaLnBrk="1" hangingPunct="1">
              <a:spcBef>
                <a:spcPct val="0"/>
              </a:spcBef>
              <a:buFont typeface="Arial" panose="020B0604020202020204" pitchFamily="34" charset="0"/>
              <a:buChar char="•"/>
            </a:pPr>
            <a:endParaRPr lang="en-US" dirty="0"/>
          </a:p>
          <a:p>
            <a:pPr marL="290179" indent="-290179" eaLnBrk="1" hangingPunct="1">
              <a:spcBef>
                <a:spcPct val="0"/>
              </a:spcBef>
              <a:buFont typeface="Arial" panose="020B0604020202020204" pitchFamily="34" charset="0"/>
              <a:buChar char="•"/>
            </a:pPr>
            <a:endParaRPr lang="en-US" b="0" dirty="0" smtClean="0"/>
          </a:p>
          <a:p>
            <a:pPr marL="290179" indent="-290179" eaLnBrk="1" hangingPunct="1">
              <a:spcBef>
                <a:spcPct val="0"/>
              </a:spcBef>
              <a:buFont typeface="Arial" panose="020B0604020202020204" pitchFamily="34" charset="0"/>
              <a:buChar char="•"/>
            </a:pPr>
            <a:r>
              <a:rPr lang="en-US" b="0" dirty="0" smtClean="0"/>
              <a:t>Purpose: </a:t>
            </a:r>
          </a:p>
          <a:p>
            <a:pPr marL="754466" lvl="1" indent="-290179" eaLnBrk="1" hangingPunct="1">
              <a:spcBef>
                <a:spcPct val="0"/>
              </a:spcBef>
              <a:buFont typeface="Arial" panose="020B0604020202020204" pitchFamily="34" charset="0"/>
              <a:buChar char="•"/>
            </a:pPr>
            <a:r>
              <a:rPr lang="en-US" b="0" dirty="0" smtClean="0"/>
              <a:t>To focus government and aviation industry resources towards jet fuel supply chain development.</a:t>
            </a:r>
          </a:p>
          <a:p>
            <a:pPr marL="754466" lvl="1" indent="-290179" eaLnBrk="1" hangingPunct="1">
              <a:spcBef>
                <a:spcPct val="0"/>
              </a:spcBef>
              <a:buFont typeface="Arial" panose="020B0604020202020204" pitchFamily="34" charset="0"/>
              <a:buChar char="•"/>
            </a:pPr>
            <a:r>
              <a:rPr lang="en-US" b="0" dirty="0" smtClean="0"/>
              <a:t>Endorsed and adopted FAA goal of 1 billion gallons by 2018.</a:t>
            </a:r>
          </a:p>
          <a:p>
            <a:pPr marL="754466" lvl="1" indent="-290179" eaLnBrk="1" hangingPunct="1">
              <a:spcBef>
                <a:spcPct val="0"/>
              </a:spcBef>
              <a:buFont typeface="Arial" panose="020B0604020202020204" pitchFamily="34" charset="0"/>
              <a:buChar char="•"/>
            </a:pPr>
            <a:r>
              <a:rPr lang="en-US" b="0" dirty="0" smtClean="0"/>
              <a:t>Supporting feasability studies for</a:t>
            </a:r>
            <a:r>
              <a:rPr lang="en-US" b="0" baseline="0" dirty="0" smtClean="0"/>
              <a:t> fuel production in various U.S. states.</a:t>
            </a:r>
          </a:p>
          <a:p>
            <a:pPr marL="754466" lvl="1" indent="-290179" eaLnBrk="1" hangingPunct="1">
              <a:spcBef>
                <a:spcPct val="0"/>
              </a:spcBef>
              <a:buFont typeface="Arial" panose="020B0604020202020204" pitchFamily="34" charset="0"/>
              <a:buChar char="•"/>
            </a:pPr>
            <a:endParaRPr lang="en-US" b="0" baseline="0" dirty="0" smtClean="0"/>
          </a:p>
          <a:p>
            <a:pPr eaLnBrk="1" hangingPunct="1">
              <a:spcBef>
                <a:spcPct val="0"/>
              </a:spcBef>
            </a:pPr>
            <a:r>
              <a:rPr lang="en-US" b="1" baseline="0" dirty="0" smtClean="0"/>
              <a:t>CAAFI state &amp; regional deployment</a:t>
            </a:r>
          </a:p>
          <a:p>
            <a:pPr marL="290179" indent="-290179" defTabSz="933271" eaLnBrk="1" hangingPunct="1">
              <a:spcBef>
                <a:spcPct val="0"/>
              </a:spcBef>
              <a:buFont typeface="Arial" panose="020B0604020202020204" pitchFamily="34" charset="0"/>
              <a:buChar char="•"/>
            </a:pPr>
            <a:r>
              <a:rPr lang="en-US" b="0" dirty="0" smtClean="0"/>
              <a:t>Supporting “grassroots” supply chain development and fuel production.</a:t>
            </a:r>
          </a:p>
          <a:p>
            <a:pPr marL="755428" lvl="1" indent="-291142" defTabSz="933271" eaLnBrk="1" hangingPunct="1">
              <a:spcBef>
                <a:spcPct val="0"/>
              </a:spcBef>
              <a:buFont typeface="Arial" panose="020B0604020202020204" pitchFamily="34" charset="0"/>
              <a:buChar char="•"/>
            </a:pPr>
            <a:r>
              <a:rPr lang="en-US" b="0" dirty="0" smtClean="0"/>
              <a:t>Identifying local lead organizations/POCs/stakeholders in states and regions.</a:t>
            </a:r>
          </a:p>
          <a:p>
            <a:pPr marL="755428" lvl="1" indent="-291142" defTabSz="933271" eaLnBrk="1" hangingPunct="1">
              <a:spcBef>
                <a:spcPct val="0"/>
              </a:spcBef>
              <a:buFont typeface="Arial" panose="020B0604020202020204" pitchFamily="34" charset="0"/>
              <a:buChar char="•"/>
            </a:pPr>
            <a:r>
              <a:rPr lang="en-US" b="0" dirty="0" smtClean="0"/>
              <a:t>Provide context, advice, strategy, benchmarking</a:t>
            </a:r>
          </a:p>
          <a:p>
            <a:pPr marL="755428" lvl="1" indent="-291142" defTabSz="933271" eaLnBrk="1" hangingPunct="1">
              <a:spcBef>
                <a:spcPct val="0"/>
              </a:spcBef>
              <a:buFont typeface="Arial" panose="020B0604020202020204" pitchFamily="34" charset="0"/>
              <a:buChar char="•"/>
            </a:pPr>
            <a:r>
              <a:rPr lang="en-US" b="0" dirty="0" smtClean="0"/>
              <a:t>Facilitate networks &amp; links between stakeholders (e.g. airlines/airports w/ state bioenergy authorities)</a:t>
            </a:r>
          </a:p>
          <a:p>
            <a:pPr marL="755428" lvl="1" indent="-291142" defTabSz="933271" eaLnBrk="1" hangingPunct="1">
              <a:spcBef>
                <a:spcPct val="0"/>
              </a:spcBef>
              <a:buFont typeface="Arial" panose="020B0604020202020204" pitchFamily="34" charset="0"/>
              <a:buChar char="•"/>
            </a:pPr>
            <a:r>
              <a:rPr lang="en-US" b="0" dirty="0" smtClean="0"/>
              <a:t>Rural Bioenergy Enterprise Grants (RBEG) and Value Added Producer Grants (VAPG) </a:t>
            </a:r>
          </a:p>
          <a:p>
            <a:pPr eaLnBrk="1" hangingPunct="1">
              <a:spcBef>
                <a:spcPct val="0"/>
              </a:spcBef>
            </a:pPr>
            <a:endParaRPr lang="en-US" b="0" dirty="0" smtClean="0"/>
          </a:p>
          <a:p>
            <a:pPr>
              <a:spcBef>
                <a:spcPts val="0"/>
              </a:spcBef>
            </a:pPr>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30</a:t>
            </a:fld>
            <a:endParaRPr lang="en-US" dirty="0"/>
          </a:p>
        </p:txBody>
      </p:sp>
    </p:spTree>
    <p:extLst>
      <p:ext uri="{BB962C8B-B14F-4D97-AF65-F5344CB8AC3E}">
        <p14:creationId xmlns:p14="http://schemas.microsoft.com/office/powerpoint/2010/main" val="200358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82688" y="696913"/>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279119" y="4415791"/>
            <a:ext cx="6312606"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1390" lvl="1">
              <a:spcBef>
                <a:spcPct val="0"/>
              </a:spcBef>
            </a:pPr>
            <a:endParaRPr lang="en-US" altLang="en-US" sz="140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6078" indent="-290179">
              <a:defRPr>
                <a:solidFill>
                  <a:schemeClr val="tx1"/>
                </a:solidFill>
                <a:latin typeface="Arial" charset="0"/>
              </a:defRPr>
            </a:lvl2pPr>
            <a:lvl3pPr marL="1163941" indent="-232143">
              <a:defRPr>
                <a:solidFill>
                  <a:schemeClr val="tx1"/>
                </a:solidFill>
                <a:latin typeface="Arial" charset="0"/>
              </a:defRPr>
            </a:lvl3pPr>
            <a:lvl4pPr marL="1629840" indent="-232143">
              <a:defRPr>
                <a:solidFill>
                  <a:schemeClr val="tx1"/>
                </a:solidFill>
                <a:latin typeface="Arial" charset="0"/>
              </a:defRPr>
            </a:lvl4pPr>
            <a:lvl5pPr marL="2095738" indent="-232143">
              <a:defRPr>
                <a:solidFill>
                  <a:schemeClr val="tx1"/>
                </a:solidFill>
                <a:latin typeface="Arial" charset="0"/>
              </a:defRPr>
            </a:lvl5pPr>
            <a:lvl6pPr marL="2560025" indent="-232143" fontAlgn="base">
              <a:spcBef>
                <a:spcPct val="0"/>
              </a:spcBef>
              <a:spcAft>
                <a:spcPct val="0"/>
              </a:spcAft>
              <a:defRPr>
                <a:solidFill>
                  <a:schemeClr val="tx1"/>
                </a:solidFill>
                <a:latin typeface="Arial" charset="0"/>
              </a:defRPr>
            </a:lvl6pPr>
            <a:lvl7pPr marL="3024311" indent="-232143" fontAlgn="base">
              <a:spcBef>
                <a:spcPct val="0"/>
              </a:spcBef>
              <a:spcAft>
                <a:spcPct val="0"/>
              </a:spcAft>
              <a:defRPr>
                <a:solidFill>
                  <a:schemeClr val="tx1"/>
                </a:solidFill>
                <a:latin typeface="Arial" charset="0"/>
              </a:defRPr>
            </a:lvl7pPr>
            <a:lvl8pPr marL="3488598" indent="-232143" fontAlgn="base">
              <a:spcBef>
                <a:spcPct val="0"/>
              </a:spcBef>
              <a:spcAft>
                <a:spcPct val="0"/>
              </a:spcAft>
              <a:defRPr>
                <a:solidFill>
                  <a:schemeClr val="tx1"/>
                </a:solidFill>
                <a:latin typeface="Arial" charset="0"/>
              </a:defRPr>
            </a:lvl8pPr>
            <a:lvl9pPr marL="3952885" indent="-232143" fontAlgn="base">
              <a:spcBef>
                <a:spcPct val="0"/>
              </a:spcBef>
              <a:spcAft>
                <a:spcPct val="0"/>
              </a:spcAft>
              <a:defRPr>
                <a:solidFill>
                  <a:schemeClr val="tx1"/>
                </a:solidFill>
                <a:latin typeface="Arial" charset="0"/>
              </a:defRPr>
            </a:lvl9pPr>
          </a:lstStyle>
          <a:p>
            <a:fld id="{9D93A6DC-1879-4806-A5CC-B08261CF665A}" type="slidenum">
              <a:rPr lang="en-US" altLang="en-US">
                <a:solidFill>
                  <a:srgbClr val="000000"/>
                </a:solidFill>
                <a:latin typeface="Calibri" pitchFamily="34" charset="0"/>
              </a:rPr>
              <a:pPr/>
              <a:t>32</a:t>
            </a:fld>
            <a:endParaRPr lang="en-US" altLang="en-US" dirty="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33</a:t>
            </a:fld>
            <a:endParaRPr lang="en-US" dirty="0"/>
          </a:p>
        </p:txBody>
      </p:sp>
    </p:spTree>
    <p:extLst>
      <p:ext uri="{BB962C8B-B14F-4D97-AF65-F5344CB8AC3E}">
        <p14:creationId xmlns:p14="http://schemas.microsoft.com/office/powerpoint/2010/main" val="335731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from</a:t>
            </a:r>
            <a:r>
              <a:rPr lang="en-US" baseline="0" dirty="0" smtClean="0"/>
              <a:t> our last presentation that there were a number of commercial announcements last year – united and altair</a:t>
            </a:r>
            <a:endParaRPr lang="en-US" dirty="0" smtClean="0"/>
          </a:p>
          <a:p>
            <a:r>
              <a:rPr lang="en-US" dirty="0" smtClean="0"/>
              <a:t>The</a:t>
            </a:r>
            <a:r>
              <a:rPr lang="en-US" baseline="0" dirty="0" smtClean="0"/>
              <a:t> start was delayed, but is now happening!</a:t>
            </a:r>
            <a:endParaRPr lang="en-US" dirty="0" smtClean="0"/>
          </a:p>
          <a:p>
            <a:r>
              <a:rPr lang="en-US" dirty="0" smtClean="0"/>
              <a:t>2/18 first deliveries to LAX were announced at ABLC by United</a:t>
            </a:r>
          </a:p>
          <a:p>
            <a:r>
              <a:rPr lang="en-US" dirty="0" smtClean="0"/>
              <a:t>3/11 kickoff of flights is planned</a:t>
            </a:r>
          </a:p>
          <a:p>
            <a:r>
              <a:rPr lang="en-US" dirty="0" smtClean="0"/>
              <a:t>60% GHG reduction</a:t>
            </a:r>
          </a:p>
          <a:p>
            <a:r>
              <a:rPr lang="en-US" dirty="0" smtClean="0"/>
              <a:t>Begin with 2 weeks of 30% blend,</a:t>
            </a:r>
            <a:r>
              <a:rPr lang="en-US" baseline="0" dirty="0" smtClean="0"/>
              <a:t> after that will be put into the fuel supply (low blend level).</a:t>
            </a:r>
          </a:p>
          <a:p>
            <a:r>
              <a:rPr lang="en-US" baseline="0" dirty="0" smtClean="0"/>
              <a:t>Currently trucking, but hope to a</a:t>
            </a:r>
          </a:p>
          <a:p>
            <a:r>
              <a:rPr lang="en-US" baseline="0" dirty="0" smtClean="0"/>
              <a:t>Fuel production at a repurposed idled refinery, RFS and LCFS credits support production = cost competitive.</a:t>
            </a:r>
            <a:endParaRPr lang="en-US" dirty="0" smtClean="0"/>
          </a:p>
          <a:p>
            <a:endParaRPr lang="en-US" dirty="0" smtClean="0"/>
          </a:p>
          <a:p>
            <a:r>
              <a:rPr lang="en-US" dirty="0" smtClean="0"/>
              <a:t>Remaining challenge – shared by United and Altair – CA Low</a:t>
            </a:r>
            <a:r>
              <a:rPr lang="en-US" baseline="0" dirty="0" smtClean="0"/>
              <a:t> carbon fuel standard creating an imbalance in the subsidy for diesel v. jet – being worked by United, Altair, A4A – hope for creation of analogous situation to RFS where jet can generate credits in system but not a mandate.</a:t>
            </a:r>
            <a:endParaRPr lang="en-US" dirty="0" smtClean="0"/>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35</a:t>
            </a:fld>
            <a:endParaRPr lang="en-US" dirty="0"/>
          </a:p>
        </p:txBody>
      </p:sp>
    </p:spTree>
    <p:extLst>
      <p:ext uri="{BB962C8B-B14F-4D97-AF65-F5344CB8AC3E}">
        <p14:creationId xmlns:p14="http://schemas.microsoft.com/office/powerpoint/2010/main" val="1721429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36</a:t>
            </a:fld>
            <a:endParaRPr lang="en-US" dirty="0"/>
          </a:p>
        </p:txBody>
      </p:sp>
    </p:spTree>
    <p:extLst>
      <p:ext uri="{BB962C8B-B14F-4D97-AF65-F5344CB8AC3E}">
        <p14:creationId xmlns:p14="http://schemas.microsoft.com/office/powerpoint/2010/main" val="150300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sz="1400" dirty="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392">
              <a:defRPr>
                <a:solidFill>
                  <a:schemeClr val="tx1"/>
                </a:solidFill>
                <a:latin typeface="Arial" charset="0"/>
              </a:defRPr>
            </a:lvl1pPr>
            <a:lvl2pPr marL="754466" indent="-290179" defTabSz="904392">
              <a:defRPr>
                <a:solidFill>
                  <a:schemeClr val="tx1"/>
                </a:solidFill>
                <a:latin typeface="Arial" charset="0"/>
              </a:defRPr>
            </a:lvl2pPr>
            <a:lvl3pPr marL="1160717" indent="-232143" defTabSz="904392">
              <a:defRPr>
                <a:solidFill>
                  <a:schemeClr val="tx1"/>
                </a:solidFill>
                <a:latin typeface="Arial" charset="0"/>
              </a:defRPr>
            </a:lvl3pPr>
            <a:lvl4pPr marL="1625003" indent="-232143" defTabSz="904392">
              <a:defRPr>
                <a:solidFill>
                  <a:schemeClr val="tx1"/>
                </a:solidFill>
                <a:latin typeface="Arial" charset="0"/>
              </a:defRPr>
            </a:lvl4pPr>
            <a:lvl5pPr marL="2089290" indent="-232143" defTabSz="904392">
              <a:defRPr>
                <a:solidFill>
                  <a:schemeClr val="tx1"/>
                </a:solidFill>
                <a:latin typeface="Arial" charset="0"/>
              </a:defRPr>
            </a:lvl5pPr>
            <a:lvl6pPr marL="2553576" indent="-232143" defTabSz="904392" fontAlgn="base">
              <a:spcBef>
                <a:spcPct val="0"/>
              </a:spcBef>
              <a:spcAft>
                <a:spcPct val="0"/>
              </a:spcAft>
              <a:defRPr>
                <a:solidFill>
                  <a:schemeClr val="tx1"/>
                </a:solidFill>
                <a:latin typeface="Arial" charset="0"/>
              </a:defRPr>
            </a:lvl6pPr>
            <a:lvl7pPr marL="3017863" indent="-232143" defTabSz="904392" fontAlgn="base">
              <a:spcBef>
                <a:spcPct val="0"/>
              </a:spcBef>
              <a:spcAft>
                <a:spcPct val="0"/>
              </a:spcAft>
              <a:defRPr>
                <a:solidFill>
                  <a:schemeClr val="tx1"/>
                </a:solidFill>
                <a:latin typeface="Arial" charset="0"/>
              </a:defRPr>
            </a:lvl7pPr>
            <a:lvl8pPr marL="3482150" indent="-232143" defTabSz="904392" fontAlgn="base">
              <a:spcBef>
                <a:spcPct val="0"/>
              </a:spcBef>
              <a:spcAft>
                <a:spcPct val="0"/>
              </a:spcAft>
              <a:defRPr>
                <a:solidFill>
                  <a:schemeClr val="tx1"/>
                </a:solidFill>
                <a:latin typeface="Arial" charset="0"/>
              </a:defRPr>
            </a:lvl8pPr>
            <a:lvl9pPr marL="3946436" indent="-232143" defTabSz="904392" fontAlgn="base">
              <a:spcBef>
                <a:spcPct val="0"/>
              </a:spcBef>
              <a:spcAft>
                <a:spcPct val="0"/>
              </a:spcAft>
              <a:defRPr>
                <a:solidFill>
                  <a:schemeClr val="tx1"/>
                </a:solidFill>
                <a:latin typeface="Arial" charset="0"/>
              </a:defRPr>
            </a:lvl9pPr>
          </a:lstStyle>
          <a:p>
            <a:pPr fontAlgn="base">
              <a:spcBef>
                <a:spcPct val="0"/>
              </a:spcBef>
              <a:spcAft>
                <a:spcPct val="0"/>
              </a:spcAft>
              <a:defRPr/>
            </a:pPr>
            <a:fld id="{F81F5475-68B4-4B6C-B2A9-E06268C5C661}" type="slidenum">
              <a:rPr lang="en-US">
                <a:solidFill>
                  <a:srgbClr val="000000"/>
                </a:solidFill>
                <a:latin typeface="Times New Roman" pitchFamily="18" charset="0"/>
              </a:rPr>
              <a:pPr fontAlgn="base">
                <a:spcBef>
                  <a:spcPct val="0"/>
                </a:spcBef>
                <a:spcAft>
                  <a:spcPct val="0"/>
                </a:spcAft>
                <a:defRPr/>
              </a:pPr>
              <a:t>2</a:t>
            </a:fld>
            <a:endParaRPr lang="en-US" dirty="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sz="1400" dirty="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392">
              <a:defRPr>
                <a:solidFill>
                  <a:schemeClr val="tx1"/>
                </a:solidFill>
                <a:latin typeface="Arial" charset="0"/>
              </a:defRPr>
            </a:lvl1pPr>
            <a:lvl2pPr marL="754466" indent="-290179" defTabSz="904392">
              <a:defRPr>
                <a:solidFill>
                  <a:schemeClr val="tx1"/>
                </a:solidFill>
                <a:latin typeface="Arial" charset="0"/>
              </a:defRPr>
            </a:lvl2pPr>
            <a:lvl3pPr marL="1160717" indent="-232143" defTabSz="904392">
              <a:defRPr>
                <a:solidFill>
                  <a:schemeClr val="tx1"/>
                </a:solidFill>
                <a:latin typeface="Arial" charset="0"/>
              </a:defRPr>
            </a:lvl3pPr>
            <a:lvl4pPr marL="1625003" indent="-232143" defTabSz="904392">
              <a:defRPr>
                <a:solidFill>
                  <a:schemeClr val="tx1"/>
                </a:solidFill>
                <a:latin typeface="Arial" charset="0"/>
              </a:defRPr>
            </a:lvl4pPr>
            <a:lvl5pPr marL="2089290" indent="-232143" defTabSz="904392">
              <a:defRPr>
                <a:solidFill>
                  <a:schemeClr val="tx1"/>
                </a:solidFill>
                <a:latin typeface="Arial" charset="0"/>
              </a:defRPr>
            </a:lvl5pPr>
            <a:lvl6pPr marL="2553576" indent="-232143" defTabSz="904392" fontAlgn="base">
              <a:spcBef>
                <a:spcPct val="0"/>
              </a:spcBef>
              <a:spcAft>
                <a:spcPct val="0"/>
              </a:spcAft>
              <a:defRPr>
                <a:solidFill>
                  <a:schemeClr val="tx1"/>
                </a:solidFill>
                <a:latin typeface="Arial" charset="0"/>
              </a:defRPr>
            </a:lvl6pPr>
            <a:lvl7pPr marL="3017863" indent="-232143" defTabSz="904392" fontAlgn="base">
              <a:spcBef>
                <a:spcPct val="0"/>
              </a:spcBef>
              <a:spcAft>
                <a:spcPct val="0"/>
              </a:spcAft>
              <a:defRPr>
                <a:solidFill>
                  <a:schemeClr val="tx1"/>
                </a:solidFill>
                <a:latin typeface="Arial" charset="0"/>
              </a:defRPr>
            </a:lvl7pPr>
            <a:lvl8pPr marL="3482150" indent="-232143" defTabSz="904392" fontAlgn="base">
              <a:spcBef>
                <a:spcPct val="0"/>
              </a:spcBef>
              <a:spcAft>
                <a:spcPct val="0"/>
              </a:spcAft>
              <a:defRPr>
                <a:solidFill>
                  <a:schemeClr val="tx1"/>
                </a:solidFill>
                <a:latin typeface="Arial" charset="0"/>
              </a:defRPr>
            </a:lvl8pPr>
            <a:lvl9pPr marL="3946436" indent="-232143" defTabSz="904392" fontAlgn="base">
              <a:spcBef>
                <a:spcPct val="0"/>
              </a:spcBef>
              <a:spcAft>
                <a:spcPct val="0"/>
              </a:spcAft>
              <a:defRPr>
                <a:solidFill>
                  <a:schemeClr val="tx1"/>
                </a:solidFill>
                <a:latin typeface="Arial" charset="0"/>
              </a:defRPr>
            </a:lvl9pPr>
          </a:lstStyle>
          <a:p>
            <a:pPr fontAlgn="base">
              <a:spcBef>
                <a:spcPct val="0"/>
              </a:spcBef>
              <a:spcAft>
                <a:spcPct val="0"/>
              </a:spcAft>
              <a:defRPr/>
            </a:pPr>
            <a:fld id="{F81F5475-68B4-4B6C-B2A9-E06268C5C661}" type="slidenum">
              <a:rPr lang="en-US">
                <a:solidFill>
                  <a:srgbClr val="000000"/>
                </a:solidFill>
                <a:latin typeface="Times New Roman" pitchFamily="18" charset="0"/>
              </a:rPr>
              <a:pPr fontAlgn="base">
                <a:spcBef>
                  <a:spcPct val="0"/>
                </a:spcBef>
                <a:spcAft>
                  <a:spcPct val="0"/>
                </a:spcAft>
                <a:defRPr/>
              </a:pPr>
              <a:t>3</a:t>
            </a:fld>
            <a:endParaRPr lang="en-US" dirty="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2688" y="696913"/>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xfrm>
            <a:off x="279202" y="4415476"/>
            <a:ext cx="6312395" cy="41843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4431">
              <a:spcBef>
                <a:spcPts val="0"/>
              </a:spcBef>
              <a:spcAft>
                <a:spcPts val="0"/>
              </a:spcAft>
              <a:defRPr/>
            </a:pPr>
            <a:r>
              <a:rPr lang="en-US" sz="1400" b="1" dirty="0">
                <a:latin typeface="+mn-lt"/>
              </a:rPr>
              <a:t>1) Near term effort to Support ASTM D4054 testing activities to enable development of data for approvals</a:t>
            </a:r>
          </a:p>
          <a:p>
            <a:pPr marL="716037" lvl="1" indent="-275400">
              <a:spcBef>
                <a:spcPts val="0"/>
              </a:spcBef>
              <a:spcAft>
                <a:spcPts val="0"/>
              </a:spcAft>
              <a:buFont typeface="Arial" panose="020B0604020202020204" pitchFamily="34" charset="0"/>
              <a:buChar char="•"/>
            </a:pPr>
            <a:r>
              <a:rPr lang="en-US" sz="1400" dirty="0">
                <a:latin typeface="+mn-lt"/>
              </a:rPr>
              <a:t>BAA/SEMRS/CLEEN</a:t>
            </a:r>
          </a:p>
          <a:p>
            <a:pPr marL="1156676" lvl="2" indent="-275400" defTabSz="440639" eaLnBrk="1" fontAlgn="auto" hangingPunct="1">
              <a:spcBef>
                <a:spcPts val="0"/>
              </a:spcBef>
              <a:spcAft>
                <a:spcPts val="0"/>
              </a:spcAft>
              <a:buFont typeface="Arial" panose="020B0604020202020204" pitchFamily="34" charset="0"/>
              <a:buChar char="•"/>
            </a:pPr>
            <a:r>
              <a:rPr lang="en-US" sz="1400" dirty="0">
                <a:latin typeface="+mn-lt"/>
              </a:rPr>
              <a:t>Honeywell APU testing of 7 fuels underway</a:t>
            </a:r>
          </a:p>
          <a:p>
            <a:pPr marL="716037" lvl="1" indent="-275400">
              <a:spcBef>
                <a:spcPts val="0"/>
              </a:spcBef>
              <a:spcAft>
                <a:spcPts val="0"/>
              </a:spcAft>
              <a:buFont typeface="Arial" panose="020B0604020202020204" pitchFamily="34" charset="0"/>
              <a:buChar char="•"/>
            </a:pPr>
            <a:r>
              <a:rPr lang="en-US" sz="1400" dirty="0">
                <a:latin typeface="+mn-lt"/>
              </a:rPr>
              <a:t>ASCENT Project 31</a:t>
            </a:r>
          </a:p>
          <a:p>
            <a:pPr marL="1156676" lvl="2" indent="-275400">
              <a:spcBef>
                <a:spcPts val="0"/>
              </a:spcBef>
              <a:spcAft>
                <a:spcPts val="0"/>
              </a:spcAft>
              <a:buFont typeface="Arial" panose="020B0604020202020204" pitchFamily="34" charset="0"/>
              <a:buChar char="•"/>
            </a:pPr>
            <a:r>
              <a:rPr lang="en-US" sz="1400" dirty="0">
                <a:latin typeface="+mn-lt"/>
              </a:rPr>
              <a:t>TBD fuels tested</a:t>
            </a:r>
          </a:p>
          <a:p>
            <a:pPr>
              <a:spcBef>
                <a:spcPts val="0"/>
              </a:spcBef>
              <a:spcAft>
                <a:spcPts val="0"/>
              </a:spcAft>
            </a:pPr>
            <a:r>
              <a:rPr lang="en-US" sz="1400" b="1" dirty="0">
                <a:latin typeface="+mn-lt"/>
              </a:rPr>
              <a:t>2) Support for Research Report Review &amp; Coordination</a:t>
            </a:r>
          </a:p>
          <a:p>
            <a:pPr marL="716037" lvl="1" indent="-275400">
              <a:spcBef>
                <a:spcPts val="0"/>
              </a:spcBef>
              <a:spcAft>
                <a:spcPts val="0"/>
              </a:spcAft>
              <a:buFont typeface="Arial" panose="020B0604020202020204" pitchFamily="34" charset="0"/>
              <a:buChar char="•"/>
            </a:pPr>
            <a:r>
              <a:rPr lang="en-US" sz="1400" dirty="0">
                <a:latin typeface="+mn-lt"/>
              </a:rPr>
              <a:t>Via CLEEN</a:t>
            </a:r>
          </a:p>
          <a:p>
            <a:pPr marL="716037" lvl="1" indent="-275400">
              <a:spcBef>
                <a:spcPts val="0"/>
              </a:spcBef>
              <a:spcAft>
                <a:spcPts val="0"/>
              </a:spcAft>
              <a:buFont typeface="Arial" panose="020B0604020202020204" pitchFamily="34" charset="0"/>
              <a:buChar char="•"/>
            </a:pPr>
            <a:r>
              <a:rPr lang="en-US" sz="1400" dirty="0">
                <a:latin typeface="+mn-lt"/>
              </a:rPr>
              <a:t>Support organized approach to fuels in ASTM pipeline</a:t>
            </a:r>
          </a:p>
          <a:p>
            <a:pPr marL="716037" lvl="1" indent="-275400">
              <a:spcBef>
                <a:spcPts val="0"/>
              </a:spcBef>
              <a:spcAft>
                <a:spcPts val="0"/>
              </a:spcAft>
              <a:buFont typeface="Arial" panose="020B0604020202020204" pitchFamily="34" charset="0"/>
              <a:buChar char="•"/>
            </a:pPr>
            <a:r>
              <a:rPr lang="en-US" sz="1400" dirty="0">
                <a:latin typeface="+mn-lt"/>
              </a:rPr>
              <a:t>Boeing, GE, Honeywell, P&amp;W, RR and SWRi</a:t>
            </a:r>
          </a:p>
          <a:p>
            <a:pPr fontAlgn="auto">
              <a:spcBef>
                <a:spcPts val="0"/>
              </a:spcBef>
              <a:spcAft>
                <a:spcPts val="0"/>
              </a:spcAft>
            </a:pPr>
            <a:r>
              <a:rPr lang="en-US" sz="1400" b="1" dirty="0">
                <a:latin typeface="+mn-lt"/>
              </a:rPr>
              <a:t>3) </a:t>
            </a:r>
            <a:r>
              <a:rPr lang="en-US" sz="1400" b="1" dirty="0">
                <a:solidFill>
                  <a:prstClr val="black"/>
                </a:solidFill>
                <a:latin typeface="Calibri"/>
              </a:rPr>
              <a:t>Data Gathering </a:t>
            </a:r>
          </a:p>
          <a:p>
            <a:pPr marL="754466" lvl="1" indent="-290179" fontAlgn="auto">
              <a:spcBef>
                <a:spcPts val="0"/>
              </a:spcBef>
              <a:spcAft>
                <a:spcPts val="0"/>
              </a:spcAft>
              <a:buFont typeface="Arial" panose="020B0604020202020204" pitchFamily="34" charset="0"/>
              <a:buChar char="•"/>
            </a:pPr>
            <a:r>
              <a:rPr lang="en-US" sz="1400" dirty="0">
                <a:solidFill>
                  <a:prstClr val="black"/>
                </a:solidFill>
                <a:latin typeface="Calibri"/>
              </a:rPr>
              <a:t>Alternative Jet Fuel Test Data Library (ASCENT A33) -- </a:t>
            </a:r>
            <a:r>
              <a:rPr lang="en-US" dirty="0"/>
              <a:t>focus on creating a library to catalogue the test data that has and will be collected from previous, current and future alternative fuels testing. Plan to establish a framework for the database, as well as host a web-portal that will make the data collected accessible to the general public. </a:t>
            </a:r>
            <a:endParaRPr lang="en-US" sz="1400" dirty="0">
              <a:solidFill>
                <a:prstClr val="black"/>
              </a:solidFill>
              <a:latin typeface="Calibri"/>
            </a:endParaRPr>
          </a:p>
          <a:p>
            <a:pPr marL="754466" lvl="1" indent="-290179" fontAlgn="auto">
              <a:spcBef>
                <a:spcPts val="0"/>
              </a:spcBef>
              <a:spcAft>
                <a:spcPts val="0"/>
              </a:spcAft>
              <a:buFont typeface="Arial" panose="020B0604020202020204" pitchFamily="34" charset="0"/>
              <a:buChar char="•"/>
            </a:pPr>
            <a:r>
              <a:rPr lang="en-US" sz="1400" dirty="0">
                <a:solidFill>
                  <a:prstClr val="black"/>
                </a:solidFill>
                <a:latin typeface="Calibri"/>
              </a:rPr>
              <a:t>Worldwide Jet Fuel Data (SEMRS) – Metron &amp; A4A project gathering fuel </a:t>
            </a:r>
            <a:r>
              <a:rPr lang="en-US" dirty="0"/>
              <a:t>specification data of conventional jet fuel at airports throughout the US and the world. Track the spec properties at the various airports over time to give insight to the variation of properties in conventional jet fuel, and substantiate a tolerance level for spec properties in alternative fuels. Conventional jet fuel property data at multiple areas can be useful  in aircraft emissions modeling and future alternative fuel blending efforts. </a:t>
            </a:r>
            <a:endParaRPr lang="en-US" sz="1400" dirty="0">
              <a:solidFill>
                <a:prstClr val="black"/>
              </a:solidFill>
              <a:latin typeface="Calibri"/>
            </a:endParaRPr>
          </a:p>
          <a:p>
            <a:pPr indent="-12071" fontAlgn="auto">
              <a:spcBef>
                <a:spcPts val="0"/>
              </a:spcBef>
              <a:spcAft>
                <a:spcPts val="0"/>
              </a:spcAft>
            </a:pPr>
            <a:r>
              <a:rPr lang="en-US" sz="1400" b="1" dirty="0">
                <a:latin typeface="+mn-lt"/>
              </a:rPr>
              <a:t>4) Mid term effort to streamline ASTM International jet fuels approval process</a:t>
            </a:r>
          </a:p>
          <a:p>
            <a:pPr marL="734849" lvl="1" indent="-282635" fontAlgn="auto">
              <a:spcBef>
                <a:spcPts val="0"/>
              </a:spcBef>
              <a:spcAft>
                <a:spcPts val="0"/>
              </a:spcAft>
              <a:buFont typeface="Arial" panose="020B0604020202020204" pitchFamily="34" charset="0"/>
              <a:buChar char="•"/>
            </a:pPr>
            <a:r>
              <a:rPr lang="en-US" sz="1400" dirty="0">
                <a:latin typeface="+mn-lt"/>
              </a:rPr>
              <a:t>Develop generic fuel composition/chemistry evaluation methodology</a:t>
            </a:r>
          </a:p>
          <a:p>
            <a:pPr marL="1187065" lvl="2" indent="-282635" fontAlgn="auto">
              <a:spcBef>
                <a:spcPts val="0"/>
              </a:spcBef>
              <a:spcAft>
                <a:spcPts val="0"/>
              </a:spcAft>
              <a:buFont typeface="Arial" panose="020B0604020202020204" pitchFamily="34" charset="0"/>
              <a:buChar char="•"/>
            </a:pPr>
            <a:r>
              <a:rPr lang="en-US" sz="1400" dirty="0">
                <a:latin typeface="+mn-lt"/>
              </a:rPr>
              <a:t>Standardized rig/lab tests</a:t>
            </a:r>
          </a:p>
          <a:p>
            <a:pPr marL="1187065" lvl="2" indent="-282635" fontAlgn="auto">
              <a:spcBef>
                <a:spcPts val="0"/>
              </a:spcBef>
              <a:spcAft>
                <a:spcPts val="0"/>
              </a:spcAft>
              <a:buFont typeface="Arial" panose="020B0604020202020204" pitchFamily="34" charset="0"/>
              <a:buChar char="•"/>
            </a:pPr>
            <a:r>
              <a:rPr lang="en-US" sz="1400" dirty="0">
                <a:latin typeface="+mn-lt"/>
              </a:rPr>
              <a:t>Chemical kinetic/combustion modeling</a:t>
            </a:r>
          </a:p>
          <a:p>
            <a:pPr marL="734849" lvl="1" indent="-282635" fontAlgn="auto">
              <a:spcBef>
                <a:spcPts val="0"/>
              </a:spcBef>
              <a:spcAft>
                <a:spcPts val="0"/>
              </a:spcAft>
              <a:buFont typeface="Arial" panose="020B0604020202020204" pitchFamily="34" charset="0"/>
              <a:buChar char="•"/>
            </a:pPr>
            <a:r>
              <a:rPr lang="en-US" sz="1400" dirty="0">
                <a:latin typeface="+mn-lt"/>
              </a:rPr>
              <a:t>Collaborative OEM/university/federal effort</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56858" indent="-291099">
              <a:defRPr>
                <a:solidFill>
                  <a:schemeClr val="tx1"/>
                </a:solidFill>
                <a:latin typeface="Candara" pitchFamily="34" charset="0"/>
              </a:defRPr>
            </a:lvl2pPr>
            <a:lvl3pPr marL="1164397" indent="-232879">
              <a:defRPr>
                <a:solidFill>
                  <a:schemeClr val="tx1"/>
                </a:solidFill>
                <a:latin typeface="Candara" pitchFamily="34" charset="0"/>
              </a:defRPr>
            </a:lvl3pPr>
            <a:lvl4pPr marL="1630156" indent="-232879">
              <a:defRPr>
                <a:solidFill>
                  <a:schemeClr val="tx1"/>
                </a:solidFill>
                <a:latin typeface="Candara" pitchFamily="34" charset="0"/>
              </a:defRPr>
            </a:lvl4pPr>
            <a:lvl5pPr marL="2095915" indent="-232879">
              <a:defRPr>
                <a:solidFill>
                  <a:schemeClr val="tx1"/>
                </a:solidFill>
                <a:latin typeface="Candara" pitchFamily="34" charset="0"/>
              </a:defRPr>
            </a:lvl5pPr>
            <a:lvl6pPr marL="2561672" indent="-232879" fontAlgn="base">
              <a:spcBef>
                <a:spcPct val="0"/>
              </a:spcBef>
              <a:spcAft>
                <a:spcPct val="0"/>
              </a:spcAft>
              <a:defRPr>
                <a:solidFill>
                  <a:schemeClr val="tx1"/>
                </a:solidFill>
                <a:latin typeface="Candara" pitchFamily="34" charset="0"/>
              </a:defRPr>
            </a:lvl6pPr>
            <a:lvl7pPr marL="3027431" indent="-232879" fontAlgn="base">
              <a:spcBef>
                <a:spcPct val="0"/>
              </a:spcBef>
              <a:spcAft>
                <a:spcPct val="0"/>
              </a:spcAft>
              <a:defRPr>
                <a:solidFill>
                  <a:schemeClr val="tx1"/>
                </a:solidFill>
                <a:latin typeface="Candara" pitchFamily="34" charset="0"/>
              </a:defRPr>
            </a:lvl7pPr>
            <a:lvl8pPr marL="3493190" indent="-232879" fontAlgn="base">
              <a:spcBef>
                <a:spcPct val="0"/>
              </a:spcBef>
              <a:spcAft>
                <a:spcPct val="0"/>
              </a:spcAft>
              <a:defRPr>
                <a:solidFill>
                  <a:schemeClr val="tx1"/>
                </a:solidFill>
                <a:latin typeface="Candara" pitchFamily="34" charset="0"/>
              </a:defRPr>
            </a:lvl8pPr>
            <a:lvl9pPr marL="3958949" indent="-232879"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D82B253D-5609-45FA-80F2-E794EF433C97}" type="slidenum">
              <a:rPr lang="en-US">
                <a:solidFill>
                  <a:prstClr val="black"/>
                </a:solidFill>
                <a:latin typeface="Calibri" pitchFamily="34" charset="0"/>
              </a:rPr>
              <a:pPr fontAlgn="base">
                <a:spcBef>
                  <a:spcPct val="0"/>
                </a:spcBef>
                <a:spcAft>
                  <a:spcPct val="0"/>
                </a:spcAft>
              </a:pPr>
              <a:t>4</a:t>
            </a:fld>
            <a:endParaRPr lang="en-US" dirty="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OEM Approval Process &amp; Status of Alternative Jet Fuels 1-9</a:t>
            </a:r>
          </a:p>
          <a:p>
            <a:endParaRPr lang="en-US" dirty="0"/>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6</a:t>
            </a:fld>
            <a:endParaRPr lang="en-US" dirty="0"/>
          </a:p>
        </p:txBody>
      </p:sp>
    </p:spTree>
    <p:extLst>
      <p:ext uri="{BB962C8B-B14F-4D97-AF65-F5344CB8AC3E}">
        <p14:creationId xmlns:p14="http://schemas.microsoft.com/office/powerpoint/2010/main" val="350685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410362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a:spcBef>
                <a:spcPts val="0"/>
              </a:spcBef>
            </a:pPr>
            <a:r>
              <a:rPr lang="en-US" sz="1400" dirty="0">
                <a:latin typeface="+mn-lt"/>
              </a:rPr>
              <a:t>2. Analysis on impacts, economics and availability to:</a:t>
            </a:r>
          </a:p>
          <a:p>
            <a:pPr marL="348215" indent="-348215">
              <a:spcBef>
                <a:spcPts val="0"/>
              </a:spcBef>
              <a:buFont typeface="Wingdings" panose="05000000000000000000" pitchFamily="2" charset="2"/>
              <a:buChar char="Ø"/>
              <a:defRPr/>
            </a:pPr>
            <a:r>
              <a:rPr lang="en-US" sz="1400" dirty="0">
                <a:latin typeface="+mn-lt"/>
              </a:rPr>
              <a:t>Improve understanding of environmental and economic sustainability of alternative jet fuel pathways </a:t>
            </a:r>
          </a:p>
          <a:p>
            <a:pPr marL="348215" indent="-348215">
              <a:spcBef>
                <a:spcPts val="0"/>
              </a:spcBef>
              <a:buFont typeface="Wingdings" panose="05000000000000000000" pitchFamily="2" charset="2"/>
              <a:buChar char="Ø"/>
              <a:defRPr/>
            </a:pPr>
            <a:r>
              <a:rPr lang="en-US" sz="1400" dirty="0">
                <a:latin typeface="+mn-lt"/>
              </a:rPr>
              <a:t>Improve understanding of the potential availability of alternative jet fuels</a:t>
            </a:r>
          </a:p>
          <a:p>
            <a:pPr>
              <a:spcBef>
                <a:spcPts val="0"/>
              </a:spcBef>
            </a:pPr>
            <a:endParaRPr lang="en-US" sz="1400" dirty="0">
              <a:latin typeface="+mn-lt"/>
            </a:endParaRPr>
          </a:p>
        </p:txBody>
      </p:sp>
      <p:sp>
        <p:nvSpPr>
          <p:cNvPr id="82948" name="Slide Number Placeholder 3"/>
          <p:cNvSpPr>
            <a:spLocks noGrp="1"/>
          </p:cNvSpPr>
          <p:nvPr>
            <p:ph type="sldNum" sz="quarter" idx="5"/>
          </p:nvPr>
        </p:nvSpPr>
        <p:spPr>
          <a:noFill/>
        </p:spPr>
        <p:txBody>
          <a:bodyPr/>
          <a:lstStyle>
            <a:lvl1pPr defTabSz="907571" eaLnBrk="0" hangingPunct="0">
              <a:defRPr sz="2300">
                <a:solidFill>
                  <a:schemeClr val="tx1"/>
                </a:solidFill>
                <a:latin typeface="Arial" pitchFamily="34" charset="0"/>
              </a:defRPr>
            </a:lvl1pPr>
            <a:lvl2pPr marL="734849" indent="-282635" defTabSz="907571" eaLnBrk="0" hangingPunct="0">
              <a:defRPr sz="2300">
                <a:solidFill>
                  <a:schemeClr val="tx1"/>
                </a:solidFill>
                <a:latin typeface="Arial" pitchFamily="34" charset="0"/>
              </a:defRPr>
            </a:lvl2pPr>
            <a:lvl3pPr marL="1130538" indent="-226107" defTabSz="907571" eaLnBrk="0" hangingPunct="0">
              <a:defRPr sz="2300">
                <a:solidFill>
                  <a:schemeClr val="tx1"/>
                </a:solidFill>
                <a:latin typeface="Arial" pitchFamily="34" charset="0"/>
              </a:defRPr>
            </a:lvl3pPr>
            <a:lvl4pPr marL="1582753" indent="-226107" defTabSz="907571" eaLnBrk="0" hangingPunct="0">
              <a:defRPr sz="2300">
                <a:solidFill>
                  <a:schemeClr val="tx1"/>
                </a:solidFill>
                <a:latin typeface="Arial" pitchFamily="34" charset="0"/>
              </a:defRPr>
            </a:lvl4pPr>
            <a:lvl5pPr marL="2034969" indent="-226107" defTabSz="907571" eaLnBrk="0" hangingPunct="0">
              <a:defRPr sz="2300">
                <a:solidFill>
                  <a:schemeClr val="tx1"/>
                </a:solidFill>
                <a:latin typeface="Arial" pitchFamily="34" charset="0"/>
              </a:defRPr>
            </a:lvl5pPr>
            <a:lvl6pPr marL="2487183" indent="-226107" algn="ctr" defTabSz="907571" eaLnBrk="0" fontAlgn="base" hangingPunct="0">
              <a:spcBef>
                <a:spcPct val="0"/>
              </a:spcBef>
              <a:spcAft>
                <a:spcPct val="0"/>
              </a:spcAft>
              <a:defRPr sz="2300">
                <a:solidFill>
                  <a:schemeClr val="tx1"/>
                </a:solidFill>
                <a:latin typeface="Arial" pitchFamily="34" charset="0"/>
              </a:defRPr>
            </a:lvl6pPr>
            <a:lvl7pPr marL="2939398" indent="-226107" algn="ctr" defTabSz="907571" eaLnBrk="0" fontAlgn="base" hangingPunct="0">
              <a:spcBef>
                <a:spcPct val="0"/>
              </a:spcBef>
              <a:spcAft>
                <a:spcPct val="0"/>
              </a:spcAft>
              <a:defRPr sz="2300">
                <a:solidFill>
                  <a:schemeClr val="tx1"/>
                </a:solidFill>
                <a:latin typeface="Arial" pitchFamily="34" charset="0"/>
              </a:defRPr>
            </a:lvl7pPr>
            <a:lvl8pPr marL="3391614" indent="-226107" algn="ctr" defTabSz="907571" eaLnBrk="0" fontAlgn="base" hangingPunct="0">
              <a:spcBef>
                <a:spcPct val="0"/>
              </a:spcBef>
              <a:spcAft>
                <a:spcPct val="0"/>
              </a:spcAft>
              <a:defRPr sz="2300">
                <a:solidFill>
                  <a:schemeClr val="tx1"/>
                </a:solidFill>
                <a:latin typeface="Arial" pitchFamily="34" charset="0"/>
              </a:defRPr>
            </a:lvl8pPr>
            <a:lvl9pPr marL="3843829" indent="-226107" algn="ctr" defTabSz="907571" eaLnBrk="0" fontAlgn="base" hangingPunct="0">
              <a:spcBef>
                <a:spcPct val="0"/>
              </a:spcBef>
              <a:spcAft>
                <a:spcPct val="0"/>
              </a:spcAft>
              <a:defRPr sz="2300">
                <a:solidFill>
                  <a:schemeClr val="tx1"/>
                </a:solidFill>
                <a:latin typeface="Arial" pitchFamily="34" charset="0"/>
              </a:defRPr>
            </a:lvl9pPr>
          </a:lstStyle>
          <a:p>
            <a:pPr eaLnBrk="1" hangingPunct="1"/>
            <a:fld id="{CCB2467A-D22E-42C1-BA5A-2041DB5C3DA8}" type="slidenum">
              <a:rPr lang="en-US" sz="1300">
                <a:solidFill>
                  <a:srgbClr val="000000"/>
                </a:solidFill>
                <a:latin typeface="Times New Roman" pitchFamily="18" charset="0"/>
              </a:rPr>
              <a:pPr eaLnBrk="1" hangingPunct="1"/>
              <a:t>20</a:t>
            </a:fld>
            <a:endParaRPr lang="en-US" sz="1300" dirty="0">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ahoma"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ahoma"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chemeClr val="bg1"/>
                  </a:solidFill>
                </a:rPr>
                <a:t>Federal Aviation</a:t>
              </a:r>
            </a:p>
            <a:p>
              <a:pPr algn="l"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41608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3E0E076F-6514-463F-B8C2-0BC859EA19CD}" type="slidenum">
              <a:rPr lang="en-US"/>
              <a:pPr>
                <a:defRPr/>
              </a:pPr>
              <a:t>‹#›</a:t>
            </a:fld>
            <a:endParaRPr lang="en-US" dirty="0"/>
          </a:p>
        </p:txBody>
      </p:sp>
    </p:spTree>
    <p:extLst>
      <p:ext uri="{BB962C8B-B14F-4D97-AF65-F5344CB8AC3E}">
        <p14:creationId xmlns:p14="http://schemas.microsoft.com/office/powerpoint/2010/main" val="8969700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81358138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2229402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8906656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58672678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2298957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56380031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rPr>
                <a:t>Federal Aviation</a:t>
              </a:r>
            </a:p>
            <a:p>
              <a:pPr algn="l"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4126633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dirty="0"/>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dirty="0"/>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F2CADBB2-F6FB-48D0-B39C-B53033026599}" type="slidenum">
              <a:rPr lang="en-US"/>
              <a:pPr>
                <a:defRPr/>
              </a:pPr>
              <a:t>‹#›</a:t>
            </a:fld>
            <a:endParaRPr lang="en-US" dirty="0"/>
          </a:p>
        </p:txBody>
      </p:sp>
    </p:spTree>
    <p:extLst>
      <p:ext uri="{BB962C8B-B14F-4D97-AF65-F5344CB8AC3E}">
        <p14:creationId xmlns:p14="http://schemas.microsoft.com/office/powerpoint/2010/main" val="1419820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dirty="0"/>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5597075B-2AF4-41E1-BFDB-A0631BA48524}" type="slidenum">
              <a:rPr lang="en-US"/>
              <a:pPr>
                <a:defRPr/>
              </a:pPr>
              <a:t>‹#›</a:t>
            </a:fld>
            <a:endParaRPr lang="en-US" dirty="0"/>
          </a:p>
        </p:txBody>
      </p:sp>
    </p:spTree>
    <p:extLst>
      <p:ext uri="{BB962C8B-B14F-4D97-AF65-F5344CB8AC3E}">
        <p14:creationId xmlns:p14="http://schemas.microsoft.com/office/powerpoint/2010/main" val="3617535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dirty="0"/>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8073294A-CB99-48EE-B8D1-AB9C29C639FE}" type="slidenum">
              <a:rPr lang="en-US"/>
              <a:pPr>
                <a:defRPr/>
              </a:pPr>
              <a:t>‹#›</a:t>
            </a:fld>
            <a:endParaRPr lang="en-US" dirty="0"/>
          </a:p>
        </p:txBody>
      </p:sp>
    </p:spTree>
    <p:extLst>
      <p:ext uri="{BB962C8B-B14F-4D97-AF65-F5344CB8AC3E}">
        <p14:creationId xmlns:p14="http://schemas.microsoft.com/office/powerpoint/2010/main" val="232576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BA15E63-11BE-4CFB-963F-269254C3A448}" type="slidenum">
              <a:rPr lang="en-US"/>
              <a:pPr>
                <a:defRPr/>
              </a:pPr>
              <a:t>‹#›</a:t>
            </a:fld>
            <a:endParaRPr lang="en-US" dirty="0"/>
          </a:p>
        </p:txBody>
      </p:sp>
    </p:spTree>
    <p:extLst>
      <p:ext uri="{BB962C8B-B14F-4D97-AF65-F5344CB8AC3E}">
        <p14:creationId xmlns:p14="http://schemas.microsoft.com/office/powerpoint/2010/main" val="41564377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dirty="0"/>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DB8ED2B2-0E59-4332-AD2D-81571945EA9C}" type="slidenum">
              <a:rPr lang="en-US"/>
              <a:pPr>
                <a:defRPr/>
              </a:pPr>
              <a:t>‹#›</a:t>
            </a:fld>
            <a:endParaRPr lang="en-US" dirty="0"/>
          </a:p>
        </p:txBody>
      </p:sp>
    </p:spTree>
    <p:extLst>
      <p:ext uri="{BB962C8B-B14F-4D97-AF65-F5344CB8AC3E}">
        <p14:creationId xmlns:p14="http://schemas.microsoft.com/office/powerpoint/2010/main" val="19251120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dirty="0"/>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9BDFBBCC-5E18-40DE-94D7-725097A8E8E2}" type="slidenum">
              <a:rPr lang="en-US"/>
              <a:pPr>
                <a:defRPr/>
              </a:pPr>
              <a:t>‹#›</a:t>
            </a:fld>
            <a:endParaRPr lang="en-US" dirty="0"/>
          </a:p>
        </p:txBody>
      </p:sp>
    </p:spTree>
    <p:extLst>
      <p:ext uri="{BB962C8B-B14F-4D97-AF65-F5344CB8AC3E}">
        <p14:creationId xmlns:p14="http://schemas.microsoft.com/office/powerpoint/2010/main" val="1267560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8D025687-78E3-4E19-BA71-4C6648CD0A46}" type="slidenum">
              <a:rPr lang="en-US"/>
              <a:pPr>
                <a:defRPr/>
              </a:pPr>
              <a:t>‹#›</a:t>
            </a:fld>
            <a:endParaRPr lang="en-US" dirty="0"/>
          </a:p>
        </p:txBody>
      </p:sp>
    </p:spTree>
    <p:extLst>
      <p:ext uri="{BB962C8B-B14F-4D97-AF65-F5344CB8AC3E}">
        <p14:creationId xmlns:p14="http://schemas.microsoft.com/office/powerpoint/2010/main" val="1526395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cs typeface="Arial" charset="0"/>
                </a:rPr>
                <a:t>Federal Aviation</a:t>
              </a:r>
            </a:p>
            <a:p>
              <a:pPr algn="l" eaLnBrk="1" hangingPunct="1">
                <a:lnSpc>
                  <a:spcPct val="85000"/>
                </a:lnSpc>
                <a:defRPr/>
              </a:pPr>
              <a:r>
                <a:rPr lang="en-US" sz="1800" b="1" dirty="0" smtClean="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824175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lgn="ctr">
              <a:defRPr>
                <a:solidFill>
                  <a:srgbClr val="FFFFFF">
                    <a:lumMod val="75000"/>
                  </a:srgbClr>
                </a:solidFill>
              </a:defRPr>
            </a:lvl1pPr>
          </a:lstStyle>
          <a:p>
            <a:pPr>
              <a:defRPr/>
            </a:pPr>
            <a:endParaRPr lang="en-US" dirty="0"/>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dirty="0"/>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BC279D4F-D17A-4FD4-A1B2-2356711293C3}" type="slidenum">
              <a:rPr lang="en-US"/>
              <a:pPr>
                <a:defRPr/>
              </a:pPr>
              <a:t>‹#›</a:t>
            </a:fld>
            <a:endParaRPr lang="en-US" dirty="0"/>
          </a:p>
        </p:txBody>
      </p:sp>
    </p:spTree>
    <p:extLst>
      <p:ext uri="{BB962C8B-B14F-4D97-AF65-F5344CB8AC3E}">
        <p14:creationId xmlns:p14="http://schemas.microsoft.com/office/powerpoint/2010/main" val="14678282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78EC9D8-CC7C-40FF-B5F8-6AD501C59082}" type="slidenum">
              <a:rPr lang="en-US"/>
              <a:pPr>
                <a:defRPr/>
              </a:pPr>
              <a:t>‹#›</a:t>
            </a:fld>
            <a:endParaRPr lang="en-US" dirty="0"/>
          </a:p>
        </p:txBody>
      </p:sp>
    </p:spTree>
    <p:extLst>
      <p:ext uri="{BB962C8B-B14F-4D97-AF65-F5344CB8AC3E}">
        <p14:creationId xmlns:p14="http://schemas.microsoft.com/office/powerpoint/2010/main" val="3381578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7914B8CD-2094-4CAA-AC97-A87D4B031319}" type="slidenum">
              <a:rPr lang="en-US"/>
              <a:pPr>
                <a:defRPr/>
              </a:pPr>
              <a:t>‹#›</a:t>
            </a:fld>
            <a:endParaRPr lang="en-US" dirty="0"/>
          </a:p>
        </p:txBody>
      </p:sp>
    </p:spTree>
    <p:extLst>
      <p:ext uri="{BB962C8B-B14F-4D97-AF65-F5344CB8AC3E}">
        <p14:creationId xmlns:p14="http://schemas.microsoft.com/office/powerpoint/2010/main" val="34373445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F0397891-931D-41E4-91B7-193269BCB500}" type="slidenum">
              <a:rPr lang="en-US"/>
              <a:pPr>
                <a:defRPr/>
              </a:pPr>
              <a:t>‹#›</a:t>
            </a:fld>
            <a:endParaRPr lang="en-US" dirty="0"/>
          </a:p>
        </p:txBody>
      </p:sp>
    </p:spTree>
    <p:extLst>
      <p:ext uri="{BB962C8B-B14F-4D97-AF65-F5344CB8AC3E}">
        <p14:creationId xmlns:p14="http://schemas.microsoft.com/office/powerpoint/2010/main" val="22002289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D205A1D-0F62-44E6-8971-EE5A0A518AAF}" type="slidenum">
              <a:rPr lang="en-US"/>
              <a:pPr>
                <a:defRPr/>
              </a:pPr>
              <a:t>‹#›</a:t>
            </a:fld>
            <a:endParaRPr lang="en-US" dirty="0"/>
          </a:p>
        </p:txBody>
      </p:sp>
    </p:spTree>
    <p:extLst>
      <p:ext uri="{BB962C8B-B14F-4D97-AF65-F5344CB8AC3E}">
        <p14:creationId xmlns:p14="http://schemas.microsoft.com/office/powerpoint/2010/main" val="5799444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lgn="ctr">
              <a:defRPr/>
            </a:lvl1pPr>
          </a:lstStyle>
          <a:p>
            <a:pPr>
              <a:defRPr/>
            </a:pPr>
            <a:endParaRPr lang="en-US" dirty="0"/>
          </a:p>
        </p:txBody>
      </p:sp>
      <p:sp>
        <p:nvSpPr>
          <p:cNvPr id="8" name="Rectangle 10"/>
          <p:cNvSpPr>
            <a:spLocks noGrp="1" noChangeArrowheads="1"/>
          </p:cNvSpPr>
          <p:nvPr>
            <p:ph type="ftr" sz="quarter" idx="11"/>
          </p:nvPr>
        </p:nvSpPr>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p:txBody>
          <a:bodyPr/>
          <a:lstStyle>
            <a:lvl1pPr>
              <a:defRPr/>
            </a:lvl1pPr>
          </a:lstStyle>
          <a:p>
            <a:pPr>
              <a:defRPr/>
            </a:pPr>
            <a:fld id="{519016EF-2443-43EE-8E63-5A52E9C3FF3F}" type="slidenum">
              <a:rPr lang="en-US"/>
              <a:pPr>
                <a:defRPr/>
              </a:pPr>
              <a:t>‹#›</a:t>
            </a:fld>
            <a:endParaRPr lang="en-US" dirty="0"/>
          </a:p>
        </p:txBody>
      </p:sp>
    </p:spTree>
    <p:extLst>
      <p:ext uri="{BB962C8B-B14F-4D97-AF65-F5344CB8AC3E}">
        <p14:creationId xmlns:p14="http://schemas.microsoft.com/office/powerpoint/2010/main" val="99072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rPr>
                <a:t>Federal Aviation</a:t>
              </a:r>
            </a:p>
            <a:p>
              <a:pPr algn="l"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8662040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lnSpc>
                  <a:spcPct val="85000"/>
                </a:lnSpc>
                <a:defRPr/>
              </a:pPr>
              <a:r>
                <a:rPr lang="en-US" sz="1800" b="1" dirty="0" smtClean="0">
                  <a:solidFill>
                    <a:srgbClr val="FFFFFF"/>
                  </a:solidFill>
                  <a:cs typeface="Arial" charset="0"/>
                </a:rPr>
                <a:t>Federal Aviation</a:t>
              </a:r>
            </a:p>
            <a:p>
              <a:pPr algn="l">
                <a:lnSpc>
                  <a:spcPct val="85000"/>
                </a:lnSpc>
                <a:defRPr/>
              </a:pPr>
              <a:r>
                <a:rPr lang="en-US" sz="1800" b="1" dirty="0" smtClean="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42082685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dirty="0"/>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dirty="0"/>
          </a:p>
        </p:txBody>
      </p:sp>
      <p:sp>
        <p:nvSpPr>
          <p:cNvPr id="6" name="Slide Number Placeholder 5"/>
          <p:cNvSpPr>
            <a:spLocks noGrp="1"/>
          </p:cNvSpPr>
          <p:nvPr>
            <p:ph type="sldNum" sz="quarter" idx="12"/>
          </p:nvPr>
        </p:nvSpPr>
        <p:spPr>
          <a:xfrm>
            <a:off x="6635750" y="6248400"/>
            <a:ext cx="1905000" cy="457200"/>
          </a:xfrm>
        </p:spPr>
        <p:txBody>
          <a:bodyPr/>
          <a:lstStyle>
            <a:lvl1pPr fontAlgn="auto">
              <a:spcAft>
                <a:spcPts val="0"/>
              </a:spcAft>
              <a:defRPr/>
            </a:lvl1pPr>
          </a:lstStyle>
          <a:p>
            <a:pPr>
              <a:defRPr/>
            </a:pPr>
            <a:fld id="{4E8F7917-2172-4BF9-92E8-36546091E657}" type="slidenum">
              <a:rPr lang="en-US"/>
              <a:pPr>
                <a:defRPr/>
              </a:pPr>
              <a:t>‹#›</a:t>
            </a:fld>
            <a:endParaRPr lang="en-US" dirty="0"/>
          </a:p>
        </p:txBody>
      </p:sp>
    </p:spTree>
    <p:extLst>
      <p:ext uri="{BB962C8B-B14F-4D97-AF65-F5344CB8AC3E}">
        <p14:creationId xmlns:p14="http://schemas.microsoft.com/office/powerpoint/2010/main" val="33902832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B3D5395C-20CA-4351-B76F-BBE78C46EBD2}" type="slidenum">
              <a:rPr lang="en-US"/>
              <a:pPr>
                <a:defRPr/>
              </a:pPr>
              <a:t>‹#›</a:t>
            </a:fld>
            <a:endParaRPr lang="en-US" dirty="0"/>
          </a:p>
        </p:txBody>
      </p:sp>
    </p:spTree>
    <p:extLst>
      <p:ext uri="{BB962C8B-B14F-4D97-AF65-F5344CB8AC3E}">
        <p14:creationId xmlns:p14="http://schemas.microsoft.com/office/powerpoint/2010/main" val="13542917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Aft>
                <a:spcPts val="0"/>
              </a:spcAft>
              <a:defRPr/>
            </a:lvl1pPr>
          </a:lstStyle>
          <a:p>
            <a:pPr>
              <a:defRPr/>
            </a:pPr>
            <a:fld id="{C6F2BE27-9985-4030-8B81-39ACDA117D6C}" type="slidenum">
              <a:rPr lang="en-US"/>
              <a:pPr>
                <a:defRPr/>
              </a:pPr>
              <a:t>‹#›</a:t>
            </a:fld>
            <a:endParaRPr lang="en-US" dirty="0"/>
          </a:p>
        </p:txBody>
      </p:sp>
    </p:spTree>
    <p:extLst>
      <p:ext uri="{BB962C8B-B14F-4D97-AF65-F5344CB8AC3E}">
        <p14:creationId xmlns:p14="http://schemas.microsoft.com/office/powerpoint/2010/main" val="37690941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Aft>
                <a:spcPts val="0"/>
              </a:spcAft>
              <a:defRPr/>
            </a:lvl1pPr>
          </a:lstStyle>
          <a:p>
            <a:pPr>
              <a:defRPr/>
            </a:pPr>
            <a:fld id="{0F752327-ACA1-482F-B29C-E7718D365D6A}" type="slidenum">
              <a:rPr lang="en-US"/>
              <a:pPr>
                <a:defRPr/>
              </a:pPr>
              <a:t>‹#›</a:t>
            </a:fld>
            <a:endParaRPr lang="en-US" dirty="0"/>
          </a:p>
        </p:txBody>
      </p:sp>
    </p:spTree>
    <p:extLst>
      <p:ext uri="{BB962C8B-B14F-4D97-AF65-F5344CB8AC3E}">
        <p14:creationId xmlns:p14="http://schemas.microsoft.com/office/powerpoint/2010/main" val="13268396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7F29770E-9241-49B0-9205-BD0D724EB158}" type="slidenum">
              <a:rPr lang="en-US"/>
              <a:pPr>
                <a:defRPr/>
              </a:pPr>
              <a:t>‹#›</a:t>
            </a:fld>
            <a:endParaRPr lang="en-US" dirty="0"/>
          </a:p>
        </p:txBody>
      </p:sp>
    </p:spTree>
    <p:extLst>
      <p:ext uri="{BB962C8B-B14F-4D97-AF65-F5344CB8AC3E}">
        <p14:creationId xmlns:p14="http://schemas.microsoft.com/office/powerpoint/2010/main" val="37152317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7EF83711-1860-4867-9C11-7F4B5E77A5A9}" type="slidenum">
              <a:rPr lang="en-US"/>
              <a:pPr>
                <a:defRPr/>
              </a:pPr>
              <a:t>‹#›</a:t>
            </a:fld>
            <a:endParaRPr lang="en-US" dirty="0"/>
          </a:p>
        </p:txBody>
      </p:sp>
    </p:spTree>
    <p:extLst>
      <p:ext uri="{BB962C8B-B14F-4D97-AF65-F5344CB8AC3E}">
        <p14:creationId xmlns:p14="http://schemas.microsoft.com/office/powerpoint/2010/main" val="18175749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3491" name="Rectangle 1027"/>
          <p:cNvSpPr>
            <a:spLocks noGrp="1" noChangeArrowheads="1"/>
          </p:cNvSpPr>
          <p:nvPr>
            <p:ph type="subTitle" idx="1"/>
          </p:nvPr>
        </p:nvSpPr>
        <p:spPr>
          <a:xfrm>
            <a:off x="497912" y="1690692"/>
            <a:ext cx="8157707" cy="4690155"/>
          </a:xfrm>
        </p:spPr>
        <p:txBody>
          <a:bodyPr/>
          <a:lstStyle>
            <a:lvl1pPr marL="0" indent="0">
              <a:buFontTx/>
              <a:buNone/>
              <a:defRPr sz="3200">
                <a:solidFill>
                  <a:schemeClr val="bg2"/>
                </a:solidFill>
              </a:defRPr>
            </a:lvl1pPr>
          </a:lstStyle>
          <a:p>
            <a:pPr lvl="0"/>
            <a:r>
              <a:rPr lang="en-US" noProof="0" dirty="0" smtClean="0"/>
              <a:t>Click to edit Master subtitle style</a:t>
            </a:r>
          </a:p>
        </p:txBody>
      </p:sp>
      <p:sp>
        <p:nvSpPr>
          <p:cNvPr id="8" name="Rounded Rectangle 15"/>
          <p:cNvSpPr/>
          <p:nvPr userDrawn="1"/>
        </p:nvSpPr>
        <p:spPr>
          <a:xfrm>
            <a:off x="0" y="0"/>
            <a:ext cx="9144000" cy="14017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9" name="Group 15"/>
          <p:cNvGrpSpPr>
            <a:grpSpLocks noChangeAspect="1"/>
          </p:cNvGrpSpPr>
          <p:nvPr userDrawn="1"/>
        </p:nvGrpSpPr>
        <p:grpSpPr bwMode="auto">
          <a:xfrm>
            <a:off x="0" y="1247779"/>
            <a:ext cx="9144000" cy="442913"/>
            <a:chOff x="-3905251" y="4294188"/>
            <a:chExt cx="13027839" cy="1892300"/>
          </a:xfrm>
        </p:grpSpPr>
        <p:sp>
          <p:nvSpPr>
            <p:cNvPr id="10" name="Freeform 9"/>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1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1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bwMode="auto">
          <a:xfrm>
            <a:off x="8726961" y="6555178"/>
            <a:ext cx="5145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b="1" dirty="0">
              <a:solidFill>
                <a:srgbClr val="C0C0C0"/>
              </a:solidFill>
              <a:latin typeface="Arial" charset="0"/>
              <a:cs typeface="Arial" charset="0"/>
            </a:endParaRPr>
          </a:p>
        </p:txBody>
      </p:sp>
    </p:spTree>
    <p:extLst>
      <p:ext uri="{BB962C8B-B14F-4D97-AF65-F5344CB8AC3E}">
        <p14:creationId xmlns:p14="http://schemas.microsoft.com/office/powerpoint/2010/main" val="107362316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8760051" y="6581001"/>
            <a:ext cx="372218" cy="276999"/>
          </a:xfrm>
          <a:prstGeom prst="rect">
            <a:avLst/>
          </a:prstGeom>
        </p:spPr>
        <p:txBody>
          <a:bodyPr wrap="none">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93665763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txBox="1">
            <a:spLocks noChangeArrowheads="1"/>
          </p:cNvSpPr>
          <p:nvPr userDrawn="1"/>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a:lstStyle>
          <a:p>
            <a:r>
              <a:rPr lang="en-US" kern="0" dirty="0" smtClean="0"/>
              <a:t>Select to edit master title</a:t>
            </a:r>
          </a:p>
        </p:txBody>
      </p:sp>
      <p:sp>
        <p:nvSpPr>
          <p:cNvPr id="6" name="Rounded Rectangle 5"/>
          <p:cNvSpPr/>
          <p:nvPr userDrawn="1"/>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7" name="Group 15"/>
          <p:cNvGrpSpPr>
            <a:grpSpLocks noChangeAspect="1"/>
          </p:cNvGrpSpPr>
          <p:nvPr userDrawn="1"/>
        </p:nvGrpSpPr>
        <p:grpSpPr bwMode="auto">
          <a:xfrm>
            <a:off x="-1" y="1170844"/>
            <a:ext cx="9144001" cy="665575"/>
            <a:chOff x="-3905251" y="4294188"/>
            <a:chExt cx="13027839" cy="1892300"/>
          </a:xfrm>
        </p:grpSpPr>
        <p:sp>
          <p:nvSpPr>
            <p:cNvPr id="8"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9"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0"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11"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12"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
        <p:nvSpPr>
          <p:cNvPr id="4" name="Rectangle 3"/>
          <p:cNvSpPr/>
          <p:nvPr userDrawn="1"/>
        </p:nvSpPr>
        <p:spPr>
          <a:xfrm>
            <a:off x="8733611" y="6535593"/>
            <a:ext cx="372218" cy="276999"/>
          </a:xfrm>
          <a:prstGeom prst="rect">
            <a:avLst/>
          </a:prstGeom>
        </p:spPr>
        <p:txBody>
          <a:bodyPr wrap="none">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38504906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323918AF-3E46-4065-A951-16BDA12809FF}" type="slidenum">
              <a:rPr lang="en-US"/>
              <a:pPr>
                <a:defRPr/>
              </a:pPr>
              <a:t>‹#›</a:t>
            </a:fld>
            <a:endParaRPr lang="en-US" dirty="0"/>
          </a:p>
        </p:txBody>
      </p:sp>
    </p:spTree>
    <p:extLst>
      <p:ext uri="{BB962C8B-B14F-4D97-AF65-F5344CB8AC3E}">
        <p14:creationId xmlns:p14="http://schemas.microsoft.com/office/powerpoint/2010/main" val="41481750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txBox="1">
            <a:spLocks noChangeArrowheads="1"/>
          </p:cNvSpPr>
          <p:nvPr userDrawn="1"/>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a:lstStyle>
          <a:p>
            <a:r>
              <a:rPr lang="en-US" kern="0" dirty="0" smtClean="0"/>
              <a:t>Select to edit master title</a:t>
            </a:r>
          </a:p>
        </p:txBody>
      </p:sp>
      <p:sp>
        <p:nvSpPr>
          <p:cNvPr id="6" name="Rounded Rectangle 5"/>
          <p:cNvSpPr/>
          <p:nvPr userDrawn="1"/>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7" name="Group 15"/>
          <p:cNvGrpSpPr>
            <a:grpSpLocks noChangeAspect="1"/>
          </p:cNvGrpSpPr>
          <p:nvPr userDrawn="1"/>
        </p:nvGrpSpPr>
        <p:grpSpPr bwMode="auto">
          <a:xfrm>
            <a:off x="-1" y="1170844"/>
            <a:ext cx="9144001" cy="665575"/>
            <a:chOff x="-3905251" y="4294188"/>
            <a:chExt cx="13027839" cy="1892300"/>
          </a:xfrm>
        </p:grpSpPr>
        <p:sp>
          <p:nvSpPr>
            <p:cNvPr id="8"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9"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0"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11"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12"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
        <p:nvSpPr>
          <p:cNvPr id="4" name="Rectangle 3"/>
          <p:cNvSpPr/>
          <p:nvPr userDrawn="1"/>
        </p:nvSpPr>
        <p:spPr>
          <a:xfrm>
            <a:off x="8733611" y="6535593"/>
            <a:ext cx="372218" cy="276999"/>
          </a:xfrm>
          <a:prstGeom prst="rect">
            <a:avLst/>
          </a:prstGeom>
        </p:spPr>
        <p:txBody>
          <a:bodyPr wrap="none">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790476563"/>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cs typeface="Arial" charset="0"/>
                </a:rPr>
                <a:t>Federal Aviation</a:t>
              </a:r>
            </a:p>
            <a:p>
              <a:pPr algn="l" eaLnBrk="1" hangingPunct="1">
                <a:lnSpc>
                  <a:spcPct val="85000"/>
                </a:lnSpc>
                <a:defRPr/>
              </a:pPr>
              <a:r>
                <a:rPr lang="en-US" sz="1800" b="1" dirty="0" smtClean="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9"/>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7248678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dirty="0"/>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dirty="0"/>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045F619F-B6C5-47A1-919C-BBF8C949C8EE}" type="slidenum">
              <a:rPr lang="en-US"/>
              <a:pPr>
                <a:defRPr/>
              </a:pPr>
              <a:t>‹#›</a:t>
            </a:fld>
            <a:endParaRPr lang="en-US" dirty="0"/>
          </a:p>
        </p:txBody>
      </p:sp>
    </p:spTree>
    <p:extLst>
      <p:ext uri="{BB962C8B-B14F-4D97-AF65-F5344CB8AC3E}">
        <p14:creationId xmlns:p14="http://schemas.microsoft.com/office/powerpoint/2010/main" val="26112499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6"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dirty="0"/>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2FFB27AF-9BB3-4D02-9D97-4C4B7823EBCC}" type="slidenum">
              <a:rPr lang="en-US"/>
              <a:pPr>
                <a:defRPr/>
              </a:pPr>
              <a:t>‹#›</a:t>
            </a:fld>
            <a:endParaRPr lang="en-US" dirty="0"/>
          </a:p>
        </p:txBody>
      </p:sp>
    </p:spTree>
    <p:extLst>
      <p:ext uri="{BB962C8B-B14F-4D97-AF65-F5344CB8AC3E}">
        <p14:creationId xmlns:p14="http://schemas.microsoft.com/office/powerpoint/2010/main" val="21724744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dirty="0"/>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9CD0B92A-A451-42C3-A6B9-0DB8AABE2D33}" type="slidenum">
              <a:rPr lang="en-US"/>
              <a:pPr>
                <a:defRPr/>
              </a:pPr>
              <a:t>‹#›</a:t>
            </a:fld>
            <a:endParaRPr lang="en-US" dirty="0"/>
          </a:p>
        </p:txBody>
      </p:sp>
    </p:spTree>
    <p:extLst>
      <p:ext uri="{BB962C8B-B14F-4D97-AF65-F5344CB8AC3E}">
        <p14:creationId xmlns:p14="http://schemas.microsoft.com/office/powerpoint/2010/main" val="38597180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dirty="0"/>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CF331463-E68A-494A-92B2-C9DD38267953}" type="slidenum">
              <a:rPr lang="en-US"/>
              <a:pPr>
                <a:defRPr/>
              </a:pPr>
              <a:t>‹#›</a:t>
            </a:fld>
            <a:endParaRPr lang="en-US" dirty="0"/>
          </a:p>
        </p:txBody>
      </p:sp>
    </p:spTree>
    <p:extLst>
      <p:ext uri="{BB962C8B-B14F-4D97-AF65-F5344CB8AC3E}">
        <p14:creationId xmlns:p14="http://schemas.microsoft.com/office/powerpoint/2010/main" val="13003059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dirty="0"/>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A490BBF7-EF47-4FC1-B539-9A661CB94248}" type="slidenum">
              <a:rPr lang="en-US"/>
              <a:pPr>
                <a:defRPr/>
              </a:pPr>
              <a:t>‹#›</a:t>
            </a:fld>
            <a:endParaRPr lang="en-US" dirty="0"/>
          </a:p>
        </p:txBody>
      </p:sp>
    </p:spTree>
    <p:extLst>
      <p:ext uri="{BB962C8B-B14F-4D97-AF65-F5344CB8AC3E}">
        <p14:creationId xmlns:p14="http://schemas.microsoft.com/office/powerpoint/2010/main" val="37529513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3"/>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3"/>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3"/>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034D1C4B-737C-47DC-9C8A-D468F403F2FA}" type="slidenum">
              <a:rPr lang="en-US"/>
              <a:pPr>
                <a:defRPr/>
              </a:pPr>
              <a:t>‹#›</a:t>
            </a:fld>
            <a:endParaRPr lang="en-US" dirty="0"/>
          </a:p>
        </p:txBody>
      </p:sp>
    </p:spTree>
    <p:extLst>
      <p:ext uri="{BB962C8B-B14F-4D97-AF65-F5344CB8AC3E}">
        <p14:creationId xmlns:p14="http://schemas.microsoft.com/office/powerpoint/2010/main" val="11173005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
        <p:nvSpPr>
          <p:cNvPr id="6" name="Rectangle 11"/>
          <p:cNvSpPr>
            <a:spLocks noGrp="1" noChangeArrowheads="1"/>
          </p:cNvSpPr>
          <p:nvPr>
            <p:ph type="sldNum" sz="quarter" idx="12"/>
          </p:nvPr>
        </p:nvSpPr>
        <p:spPr>
          <a:xfrm>
            <a:off x="6651625" y="6248400"/>
            <a:ext cx="1905000" cy="457200"/>
          </a:xfrm>
          <a:prstGeom prst="rect">
            <a:avLst/>
          </a:prstGeom>
        </p:spPr>
        <p:txBody>
          <a:bodyPr/>
          <a:lstStyle>
            <a:lvl1pPr fontAlgn="auto">
              <a:spcAft>
                <a:spcPts val="0"/>
              </a:spcAft>
              <a:defRPr>
                <a:solidFill>
                  <a:srgbClr val="000000"/>
                </a:solidFill>
                <a:latin typeface="Arial" pitchFamily="34" charset="0"/>
                <a:cs typeface="Arial" pitchFamily="34" charset="0"/>
              </a:defRPr>
            </a:lvl1pPr>
          </a:lstStyle>
          <a:p>
            <a:pPr algn="l">
              <a:defRPr/>
            </a:pPr>
            <a:fld id="{3C648944-2AC1-412D-B39E-29B69DE7B440}" type="slidenum">
              <a:rPr lang="en-US" sz="1800"/>
              <a:pPr algn="l">
                <a:defRPr/>
              </a:pPr>
              <a:t>‹#›</a:t>
            </a:fld>
            <a:endParaRPr lang="en-US" sz="1800" dirty="0"/>
          </a:p>
        </p:txBody>
      </p:sp>
    </p:spTree>
    <p:extLst>
      <p:ext uri="{BB962C8B-B14F-4D97-AF65-F5344CB8AC3E}">
        <p14:creationId xmlns:p14="http://schemas.microsoft.com/office/powerpoint/2010/main" val="26866825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3491" name="Rectangle 1027"/>
          <p:cNvSpPr>
            <a:spLocks noGrp="1" noChangeArrowheads="1"/>
          </p:cNvSpPr>
          <p:nvPr>
            <p:ph type="subTitle" idx="1"/>
          </p:nvPr>
        </p:nvSpPr>
        <p:spPr>
          <a:xfrm>
            <a:off x="497912" y="1690692"/>
            <a:ext cx="8157707" cy="4690155"/>
          </a:xfrm>
        </p:spPr>
        <p:txBody>
          <a:bodyPr/>
          <a:lstStyle>
            <a:lvl1pPr marL="0" indent="0">
              <a:buFontTx/>
              <a:buNone/>
              <a:defRPr sz="3200">
                <a:solidFill>
                  <a:schemeClr val="bg2"/>
                </a:solidFill>
              </a:defRPr>
            </a:lvl1pPr>
          </a:lstStyle>
          <a:p>
            <a:pPr lvl="0"/>
            <a:r>
              <a:rPr lang="en-US" noProof="0" dirty="0" smtClean="0"/>
              <a:t>Click to edit Master subtitle style</a:t>
            </a:r>
          </a:p>
        </p:txBody>
      </p:sp>
      <p:sp>
        <p:nvSpPr>
          <p:cNvPr id="8" name="Rounded Rectangle 15"/>
          <p:cNvSpPr/>
          <p:nvPr userDrawn="1"/>
        </p:nvSpPr>
        <p:spPr>
          <a:xfrm>
            <a:off x="0" y="0"/>
            <a:ext cx="9144000" cy="14017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9" name="Group 15"/>
          <p:cNvGrpSpPr>
            <a:grpSpLocks noChangeAspect="1"/>
          </p:cNvGrpSpPr>
          <p:nvPr userDrawn="1"/>
        </p:nvGrpSpPr>
        <p:grpSpPr bwMode="auto">
          <a:xfrm>
            <a:off x="0" y="1247779"/>
            <a:ext cx="9144000" cy="442913"/>
            <a:chOff x="-3905251" y="4294188"/>
            <a:chExt cx="13027839" cy="1892300"/>
          </a:xfrm>
        </p:grpSpPr>
        <p:sp>
          <p:nvSpPr>
            <p:cNvPr id="10" name="Freeform 9"/>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1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1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bwMode="auto">
          <a:xfrm>
            <a:off x="8726961" y="6555178"/>
            <a:ext cx="5145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b="1" dirty="0">
              <a:solidFill>
                <a:srgbClr val="C0C0C0"/>
              </a:solidFill>
              <a:latin typeface="Arial" charset="0"/>
              <a:cs typeface="Arial" charset="0"/>
            </a:endParaRPr>
          </a:p>
        </p:txBody>
      </p:sp>
    </p:spTree>
    <p:extLst>
      <p:ext uri="{BB962C8B-B14F-4D97-AF65-F5344CB8AC3E}">
        <p14:creationId xmlns:p14="http://schemas.microsoft.com/office/powerpoint/2010/main" val="25678506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6E01455-3128-4F6F-B4C1-E1D2A5B893A3}" type="slidenum">
              <a:rPr lang="en-US"/>
              <a:pPr>
                <a:defRPr/>
              </a:pPr>
              <a:t>‹#›</a:t>
            </a:fld>
            <a:endParaRPr lang="en-US" dirty="0"/>
          </a:p>
        </p:txBody>
      </p:sp>
    </p:spTree>
    <p:extLst>
      <p:ext uri="{BB962C8B-B14F-4D97-AF65-F5344CB8AC3E}">
        <p14:creationId xmlns:p14="http://schemas.microsoft.com/office/powerpoint/2010/main" val="28924304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8760051" y="6581001"/>
            <a:ext cx="372218" cy="276999"/>
          </a:xfrm>
          <a:prstGeom prst="rect">
            <a:avLst/>
          </a:prstGeom>
        </p:spPr>
        <p:txBody>
          <a:bodyPr wrap="none">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130731427"/>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txBox="1">
            <a:spLocks noChangeArrowheads="1"/>
          </p:cNvSpPr>
          <p:nvPr userDrawn="1"/>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a:lstStyle>
          <a:p>
            <a:r>
              <a:rPr lang="en-US" kern="0" dirty="0" smtClean="0"/>
              <a:t>Select to edit master title</a:t>
            </a:r>
          </a:p>
        </p:txBody>
      </p:sp>
      <p:sp>
        <p:nvSpPr>
          <p:cNvPr id="6" name="Rounded Rectangle 5"/>
          <p:cNvSpPr/>
          <p:nvPr userDrawn="1"/>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7" name="Group 15"/>
          <p:cNvGrpSpPr>
            <a:grpSpLocks noChangeAspect="1"/>
          </p:cNvGrpSpPr>
          <p:nvPr userDrawn="1"/>
        </p:nvGrpSpPr>
        <p:grpSpPr bwMode="auto">
          <a:xfrm>
            <a:off x="-1" y="1170844"/>
            <a:ext cx="9144001" cy="665575"/>
            <a:chOff x="-3905251" y="4294188"/>
            <a:chExt cx="13027839" cy="1892300"/>
          </a:xfrm>
        </p:grpSpPr>
        <p:sp>
          <p:nvSpPr>
            <p:cNvPr id="8"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9"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0"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11"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12"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
        <p:nvSpPr>
          <p:cNvPr id="4" name="Rectangle 3"/>
          <p:cNvSpPr/>
          <p:nvPr userDrawn="1"/>
        </p:nvSpPr>
        <p:spPr>
          <a:xfrm>
            <a:off x="8733611" y="6535593"/>
            <a:ext cx="372218" cy="276999"/>
          </a:xfrm>
          <a:prstGeom prst="rect">
            <a:avLst/>
          </a:prstGeom>
        </p:spPr>
        <p:txBody>
          <a:bodyPr wrap="none">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33525537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BD2A438-B9D1-4626-887F-ABCD26086723}" type="slidenum">
              <a:rPr lang="en-US"/>
              <a:pPr>
                <a:defRPr/>
              </a:pPr>
              <a:t>‹#›</a:t>
            </a:fld>
            <a:endParaRPr lang="en-US" dirty="0"/>
          </a:p>
        </p:txBody>
      </p:sp>
    </p:spTree>
    <p:extLst>
      <p:ext uri="{BB962C8B-B14F-4D97-AF65-F5344CB8AC3E}">
        <p14:creationId xmlns:p14="http://schemas.microsoft.com/office/powerpoint/2010/main" val="179240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C24AEF88-7611-42C4-8592-93F84C885C8A}" type="slidenum">
              <a:rPr lang="en-US"/>
              <a:pPr>
                <a:defRPr/>
              </a:pPr>
              <a:t>‹#›</a:t>
            </a:fld>
            <a:endParaRPr lang="en-US" dirty="0"/>
          </a:p>
        </p:txBody>
      </p:sp>
    </p:spTree>
    <p:extLst>
      <p:ext uri="{BB962C8B-B14F-4D97-AF65-F5344CB8AC3E}">
        <p14:creationId xmlns:p14="http://schemas.microsoft.com/office/powerpoint/2010/main" val="247346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14803838-8894-49CB-8C21-E49C7CE5F7EA}" type="slidenum">
              <a:rPr lang="en-US"/>
              <a:pPr>
                <a:defRPr/>
              </a:pPr>
              <a:t>‹#›</a:t>
            </a:fld>
            <a:endParaRPr lang="en-US" dirty="0"/>
          </a:p>
        </p:txBody>
      </p:sp>
    </p:spTree>
    <p:extLst>
      <p:ext uri="{BB962C8B-B14F-4D97-AF65-F5344CB8AC3E}">
        <p14:creationId xmlns:p14="http://schemas.microsoft.com/office/powerpoint/2010/main" val="108841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6A1E841A-AAC9-4AD7-92E0-05BD6E9A12DC}" type="slidenum">
              <a:rPr lang="en-US"/>
              <a:pPr>
                <a:defRPr/>
              </a:pPr>
              <a:t>‹#›</a:t>
            </a:fld>
            <a:endParaRPr lang="en-US" dirty="0"/>
          </a:p>
        </p:txBody>
      </p:sp>
    </p:spTree>
    <p:extLst>
      <p:ext uri="{BB962C8B-B14F-4D97-AF65-F5344CB8AC3E}">
        <p14:creationId xmlns:p14="http://schemas.microsoft.com/office/powerpoint/2010/main" val="54431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8BDAF84-1305-40B9-80F7-FB602643677F}" type="slidenum">
              <a:rPr lang="en-US"/>
              <a:pPr>
                <a:defRPr/>
              </a:pPr>
              <a:t>‹#›</a:t>
            </a:fld>
            <a:endParaRPr lang="en-US" dirty="0"/>
          </a:p>
        </p:txBody>
      </p:sp>
    </p:spTree>
    <p:extLst>
      <p:ext uri="{BB962C8B-B14F-4D97-AF65-F5344CB8AC3E}">
        <p14:creationId xmlns:p14="http://schemas.microsoft.com/office/powerpoint/2010/main" val="181184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p:txBody>
          <a:bodyPr/>
          <a:lstStyle>
            <a:lvl1pPr>
              <a:defRPr/>
            </a:lvl1pPr>
          </a:lstStyle>
          <a:p>
            <a:pPr>
              <a:defRPr/>
            </a:pPr>
            <a:fld id="{8F60B99C-3BBD-4CBC-BB23-56AE2E6DE89D}" type="slidenum">
              <a:rPr lang="en-US"/>
              <a:pPr>
                <a:defRPr/>
              </a:pPr>
              <a:t>‹#›</a:t>
            </a:fld>
            <a:endParaRPr lang="en-US" dirty="0"/>
          </a:p>
        </p:txBody>
      </p:sp>
    </p:spTree>
    <p:extLst>
      <p:ext uri="{BB962C8B-B14F-4D97-AF65-F5344CB8AC3E}">
        <p14:creationId xmlns:p14="http://schemas.microsoft.com/office/powerpoint/2010/main" val="467802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1C17C15-7ACE-4991-A6A5-DBB427F018ED}" type="slidenum">
              <a:rPr lang="en-US"/>
              <a:pPr>
                <a:defRPr/>
              </a:pPr>
              <a:t>‹#›</a:t>
            </a:fld>
            <a:endParaRPr lang="en-US" dirty="0"/>
          </a:p>
        </p:txBody>
      </p:sp>
    </p:spTree>
    <p:extLst>
      <p:ext uri="{BB962C8B-B14F-4D97-AF65-F5344CB8AC3E}">
        <p14:creationId xmlns:p14="http://schemas.microsoft.com/office/powerpoint/2010/main" val="3088944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FB79C17-EED1-43EB-98B0-3365A172024A}" type="slidenum">
              <a:rPr lang="en-US"/>
              <a:pPr>
                <a:defRPr/>
              </a:pPr>
              <a:t>‹#›</a:t>
            </a:fld>
            <a:endParaRPr lang="en-US" dirty="0"/>
          </a:p>
        </p:txBody>
      </p:sp>
    </p:spTree>
    <p:extLst>
      <p:ext uri="{BB962C8B-B14F-4D97-AF65-F5344CB8AC3E}">
        <p14:creationId xmlns:p14="http://schemas.microsoft.com/office/powerpoint/2010/main" val="271076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21729693-375E-49E0-92C4-DBDA19F6FECA}" type="slidenum">
              <a:rPr lang="en-US"/>
              <a:pPr>
                <a:defRPr/>
              </a:pPr>
              <a:t>‹#›</a:t>
            </a:fld>
            <a:endParaRPr lang="en-US" dirty="0"/>
          </a:p>
        </p:txBody>
      </p:sp>
    </p:spTree>
    <p:extLst>
      <p:ext uri="{BB962C8B-B14F-4D97-AF65-F5344CB8AC3E}">
        <p14:creationId xmlns:p14="http://schemas.microsoft.com/office/powerpoint/2010/main" val="382210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rPr>
                <a:t>Federal Aviation</a:t>
              </a:r>
            </a:p>
            <a:p>
              <a:pPr algn="l"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59739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p:txBody>
          <a:bodyPr/>
          <a:lstStyle>
            <a:lvl1pPr>
              <a:defRPr/>
            </a:lvl1pPr>
          </a:lstStyle>
          <a:p>
            <a:pPr>
              <a:defRPr/>
            </a:pPr>
            <a:fld id="{0768171E-A335-42A7-973E-F4D0181150CE}" type="slidenum">
              <a:rPr lang="en-US"/>
              <a:pPr>
                <a:defRPr/>
              </a:pPr>
              <a:t>‹#›</a:t>
            </a:fld>
            <a:endParaRPr lang="en-US" dirty="0"/>
          </a:p>
        </p:txBody>
      </p:sp>
    </p:spTree>
    <p:extLst>
      <p:ext uri="{BB962C8B-B14F-4D97-AF65-F5344CB8AC3E}">
        <p14:creationId xmlns:p14="http://schemas.microsoft.com/office/powerpoint/2010/main" val="214631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EB96E38C-37FF-4755-8EA3-E477CFD67B8A}" type="slidenum">
              <a:rPr lang="en-US"/>
              <a:pPr>
                <a:defRPr/>
              </a:pPr>
              <a:t>‹#›</a:t>
            </a:fld>
            <a:endParaRPr lang="en-US" dirty="0"/>
          </a:p>
        </p:txBody>
      </p:sp>
    </p:spTree>
    <p:extLst>
      <p:ext uri="{BB962C8B-B14F-4D97-AF65-F5344CB8AC3E}">
        <p14:creationId xmlns:p14="http://schemas.microsoft.com/office/powerpoint/2010/main" val="3027970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C1EDADC-F3E3-455D-92E7-76B19B2224E9}" type="slidenum">
              <a:rPr lang="en-US"/>
              <a:pPr>
                <a:defRPr/>
              </a:pPr>
              <a:t>‹#›</a:t>
            </a:fld>
            <a:endParaRPr lang="en-US" dirty="0"/>
          </a:p>
        </p:txBody>
      </p:sp>
    </p:spTree>
    <p:extLst>
      <p:ext uri="{BB962C8B-B14F-4D97-AF65-F5344CB8AC3E}">
        <p14:creationId xmlns:p14="http://schemas.microsoft.com/office/powerpoint/2010/main" val="3831071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814A51B0-855A-48F1-86F9-A3A5C8B4D118}" type="slidenum">
              <a:rPr lang="en-US"/>
              <a:pPr>
                <a:defRPr/>
              </a:pPr>
              <a:t>‹#›</a:t>
            </a:fld>
            <a:endParaRPr lang="en-US" dirty="0"/>
          </a:p>
        </p:txBody>
      </p:sp>
    </p:spTree>
    <p:extLst>
      <p:ext uri="{BB962C8B-B14F-4D97-AF65-F5344CB8AC3E}">
        <p14:creationId xmlns:p14="http://schemas.microsoft.com/office/powerpoint/2010/main" val="1668645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80883851-D108-4CEF-9B54-81AA0EACD254}" type="slidenum">
              <a:rPr lang="en-US"/>
              <a:pPr>
                <a:defRPr/>
              </a:pPr>
              <a:t>‹#›</a:t>
            </a:fld>
            <a:endParaRPr lang="en-US" dirty="0"/>
          </a:p>
        </p:txBody>
      </p:sp>
    </p:spTree>
    <p:extLst>
      <p:ext uri="{BB962C8B-B14F-4D97-AF65-F5344CB8AC3E}">
        <p14:creationId xmlns:p14="http://schemas.microsoft.com/office/powerpoint/2010/main" val="3698702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4CF03E05-9D41-449B-A089-168FFDA4962A}" type="slidenum">
              <a:rPr lang="en-US"/>
              <a:pPr>
                <a:defRPr/>
              </a:pPr>
              <a:t>‹#›</a:t>
            </a:fld>
            <a:endParaRPr lang="en-US" dirty="0"/>
          </a:p>
        </p:txBody>
      </p:sp>
    </p:spTree>
    <p:extLst>
      <p:ext uri="{BB962C8B-B14F-4D97-AF65-F5344CB8AC3E}">
        <p14:creationId xmlns:p14="http://schemas.microsoft.com/office/powerpoint/2010/main" val="182112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FBD0C64C-7303-42EC-BCCC-B0C4F7E88F4D}" type="slidenum">
              <a:rPr lang="en-US"/>
              <a:pPr>
                <a:defRPr/>
              </a:pPr>
              <a:t>‹#›</a:t>
            </a:fld>
            <a:endParaRPr lang="en-US" dirty="0"/>
          </a:p>
        </p:txBody>
      </p:sp>
    </p:spTree>
    <p:extLst>
      <p:ext uri="{BB962C8B-B14F-4D97-AF65-F5344CB8AC3E}">
        <p14:creationId xmlns:p14="http://schemas.microsoft.com/office/powerpoint/2010/main" val="3600315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B282C4BF-7CD7-462D-B5B5-6C038E084298}" type="slidenum">
              <a:rPr lang="en-US"/>
              <a:pPr>
                <a:defRPr/>
              </a:pPr>
              <a:t>‹#›</a:t>
            </a:fld>
            <a:endParaRPr lang="en-US" dirty="0"/>
          </a:p>
        </p:txBody>
      </p:sp>
    </p:spTree>
    <p:extLst>
      <p:ext uri="{BB962C8B-B14F-4D97-AF65-F5344CB8AC3E}">
        <p14:creationId xmlns:p14="http://schemas.microsoft.com/office/powerpoint/2010/main" val="3956987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71B5BA75-29C1-4CAA-B8FC-FF91B5444F67}" type="slidenum">
              <a:rPr lang="en-US"/>
              <a:pPr>
                <a:defRPr/>
              </a:pPr>
              <a:t>‹#›</a:t>
            </a:fld>
            <a:endParaRPr lang="en-US" dirty="0"/>
          </a:p>
        </p:txBody>
      </p:sp>
    </p:spTree>
    <p:extLst>
      <p:ext uri="{BB962C8B-B14F-4D97-AF65-F5344CB8AC3E}">
        <p14:creationId xmlns:p14="http://schemas.microsoft.com/office/powerpoint/2010/main" val="2288393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CB2FE697-E574-4CCA-9F78-1C8AC71AF448}" type="slidenum">
              <a:rPr lang="en-US"/>
              <a:pPr>
                <a:defRPr/>
              </a:pPr>
              <a:t>‹#›</a:t>
            </a:fld>
            <a:endParaRPr lang="en-US" dirty="0"/>
          </a:p>
        </p:txBody>
      </p:sp>
    </p:spTree>
    <p:extLst>
      <p:ext uri="{BB962C8B-B14F-4D97-AF65-F5344CB8AC3E}">
        <p14:creationId xmlns:p14="http://schemas.microsoft.com/office/powerpoint/2010/main" val="46713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D2EB622E-4E20-43B3-A31B-BFF7370FD8CF}" type="slidenum">
              <a:rPr lang="en-US"/>
              <a:pPr>
                <a:defRPr/>
              </a:pPr>
              <a:t>‹#›</a:t>
            </a:fld>
            <a:endParaRPr lang="en-US" dirty="0"/>
          </a:p>
        </p:txBody>
      </p:sp>
    </p:spTree>
    <p:extLst>
      <p:ext uri="{BB962C8B-B14F-4D97-AF65-F5344CB8AC3E}">
        <p14:creationId xmlns:p14="http://schemas.microsoft.com/office/powerpoint/2010/main" val="539205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9403FE7-26A2-40DF-847A-654C02947451}" type="slidenum">
              <a:rPr lang="en-US"/>
              <a:pPr>
                <a:defRPr/>
              </a:pPr>
              <a:t>‹#›</a:t>
            </a:fld>
            <a:endParaRPr lang="en-US" dirty="0"/>
          </a:p>
        </p:txBody>
      </p:sp>
    </p:spTree>
    <p:extLst>
      <p:ext uri="{BB962C8B-B14F-4D97-AF65-F5344CB8AC3E}">
        <p14:creationId xmlns:p14="http://schemas.microsoft.com/office/powerpoint/2010/main" val="1317372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rPr>
                <a:t>Federal Aviation</a:t>
              </a:r>
            </a:p>
            <a:p>
              <a:pPr algn="l"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459527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rgbClr val="FFFFFF">
                    <a:lumMod val="75000"/>
                  </a:srgbClr>
                </a:solidFill>
              </a:defRPr>
            </a:lvl1pPr>
          </a:lstStyle>
          <a:p>
            <a:pPr>
              <a:defRPr/>
            </a:pPr>
            <a:endParaRPr lang="en-US" dirty="0"/>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dirty="0"/>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644110B0-381A-4AD6-85CB-20A9F2F96BCE}" type="slidenum">
              <a:rPr lang="en-US"/>
              <a:pPr>
                <a:defRPr/>
              </a:pPr>
              <a:t>‹#›</a:t>
            </a:fld>
            <a:endParaRPr lang="en-US" dirty="0"/>
          </a:p>
        </p:txBody>
      </p:sp>
    </p:spTree>
    <p:extLst>
      <p:ext uri="{BB962C8B-B14F-4D97-AF65-F5344CB8AC3E}">
        <p14:creationId xmlns:p14="http://schemas.microsoft.com/office/powerpoint/2010/main" val="353161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320A2330-9DE3-4D5E-B3FA-89E30E67E1EF}" type="slidenum">
              <a:rPr lang="en-US"/>
              <a:pPr>
                <a:defRPr/>
              </a:pPr>
              <a:t>‹#›</a:t>
            </a:fld>
            <a:endParaRPr lang="en-US" dirty="0"/>
          </a:p>
        </p:txBody>
      </p:sp>
    </p:spTree>
    <p:extLst>
      <p:ext uri="{BB962C8B-B14F-4D97-AF65-F5344CB8AC3E}">
        <p14:creationId xmlns:p14="http://schemas.microsoft.com/office/powerpoint/2010/main" val="1855239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2E937A84-E655-44A3-807A-CAD414C89A31}" type="slidenum">
              <a:rPr lang="en-US"/>
              <a:pPr>
                <a:defRPr/>
              </a:pPr>
              <a:t>‹#›</a:t>
            </a:fld>
            <a:endParaRPr lang="en-US" dirty="0"/>
          </a:p>
        </p:txBody>
      </p:sp>
    </p:spTree>
    <p:extLst>
      <p:ext uri="{BB962C8B-B14F-4D97-AF65-F5344CB8AC3E}">
        <p14:creationId xmlns:p14="http://schemas.microsoft.com/office/powerpoint/2010/main" val="2436429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D9671347-E678-4224-9C80-1CF9F858C4D1}" type="slidenum">
              <a:rPr lang="en-US"/>
              <a:pPr>
                <a:defRPr/>
              </a:pPr>
              <a:t>‹#›</a:t>
            </a:fld>
            <a:endParaRPr lang="en-US" dirty="0"/>
          </a:p>
        </p:txBody>
      </p:sp>
    </p:spTree>
    <p:extLst>
      <p:ext uri="{BB962C8B-B14F-4D97-AF65-F5344CB8AC3E}">
        <p14:creationId xmlns:p14="http://schemas.microsoft.com/office/powerpoint/2010/main" val="218749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C06E112-B11F-4605-AE6A-5A8192A33672}" type="slidenum">
              <a:rPr lang="en-US"/>
              <a:pPr>
                <a:defRPr/>
              </a:pPr>
              <a:t>‹#›</a:t>
            </a:fld>
            <a:endParaRPr lang="en-US" dirty="0"/>
          </a:p>
        </p:txBody>
      </p:sp>
    </p:spTree>
    <p:extLst>
      <p:ext uri="{BB962C8B-B14F-4D97-AF65-F5344CB8AC3E}">
        <p14:creationId xmlns:p14="http://schemas.microsoft.com/office/powerpoint/2010/main" val="3524745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8C185EDC-2355-4C9D-999F-701CD772B85A}" type="slidenum">
              <a:rPr lang="en-US"/>
              <a:pPr>
                <a:defRPr/>
              </a:pPr>
              <a:t>‹#›</a:t>
            </a:fld>
            <a:endParaRPr lang="en-US" dirty="0"/>
          </a:p>
        </p:txBody>
      </p:sp>
    </p:spTree>
    <p:extLst>
      <p:ext uri="{BB962C8B-B14F-4D97-AF65-F5344CB8AC3E}">
        <p14:creationId xmlns:p14="http://schemas.microsoft.com/office/powerpoint/2010/main" val="3015014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6D25E3E2-B328-4835-B59B-5B54F8E8CE23}" type="slidenum">
              <a:rPr lang="en-US"/>
              <a:pPr>
                <a:defRPr/>
              </a:pPr>
              <a:t>‹#›</a:t>
            </a:fld>
            <a:endParaRPr lang="en-US" dirty="0"/>
          </a:p>
        </p:txBody>
      </p:sp>
    </p:spTree>
    <p:extLst>
      <p:ext uri="{BB962C8B-B14F-4D97-AF65-F5344CB8AC3E}">
        <p14:creationId xmlns:p14="http://schemas.microsoft.com/office/powerpoint/2010/main" val="3210520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1"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p:cNvGrpSpPr>
            <a:grpSpLocks/>
          </p:cNvGrpSpPr>
          <p:nvPr/>
        </p:nvGrpSpPr>
        <p:grpSpPr bwMode="auto">
          <a:xfrm>
            <a:off x="5873750" y="269875"/>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rPr>
                <a:t>Federal Aviation</a:t>
              </a:r>
            </a:p>
            <a:p>
              <a:pPr algn="l" eaLnBrk="1" hangingPunct="1">
                <a:lnSpc>
                  <a:spcPct val="85000"/>
                </a:lnSpc>
                <a:defRPr/>
              </a:pPr>
              <a:r>
                <a:rPr lang="en-US" sz="1800" b="1" dirty="0" smtClean="0">
                  <a:solidFill>
                    <a:srgbClr val="FFFFFF"/>
                  </a:solidFill>
                </a:rPr>
                <a:t>Administration</a:t>
              </a:r>
            </a:p>
          </p:txBody>
        </p:sp>
      </p:grpSp>
      <p:sp>
        <p:nvSpPr>
          <p:cNvPr id="305155"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The Future of Aviation Fuels</a:t>
            </a:r>
          </a:p>
        </p:txBody>
      </p:sp>
    </p:spTree>
    <p:extLst>
      <p:ext uri="{BB962C8B-B14F-4D97-AF65-F5344CB8AC3E}">
        <p14:creationId xmlns:p14="http://schemas.microsoft.com/office/powerpoint/2010/main" val="2101787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311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798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8098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713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8844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88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6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77ABC0D4-F7EE-4047-B9B0-8521F7090787}" type="slidenum">
              <a:rPr lang="en-US"/>
              <a:pPr>
                <a:defRPr/>
              </a:pPr>
              <a:t>‹#›</a:t>
            </a:fld>
            <a:endParaRPr lang="en-US" dirty="0"/>
          </a:p>
        </p:txBody>
      </p:sp>
    </p:spTree>
    <p:extLst>
      <p:ext uri="{BB962C8B-B14F-4D97-AF65-F5344CB8AC3E}">
        <p14:creationId xmlns:p14="http://schemas.microsoft.com/office/powerpoint/2010/main" val="1574706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419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243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253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a:p>
        </p:txBody>
      </p:sp>
    </p:spTree>
    <p:extLst>
      <p:ext uri="{BB962C8B-B14F-4D97-AF65-F5344CB8AC3E}">
        <p14:creationId xmlns:p14="http://schemas.microsoft.com/office/powerpoint/2010/main" val="3723359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rPr>
                <a:t>Federal Aviation</a:t>
              </a:r>
            </a:p>
            <a:p>
              <a:pPr algn="l"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74292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lgn="ctr">
              <a:defRPr>
                <a:solidFill>
                  <a:srgbClr val="FFFFFF">
                    <a:lumMod val="75000"/>
                  </a:srgbClr>
                </a:solidFill>
              </a:defRPr>
            </a:lvl1pPr>
          </a:lstStyle>
          <a:p>
            <a:pPr>
              <a:defRPr/>
            </a:pPr>
            <a:endParaRPr lang="en-US" dirty="0"/>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dirty="0"/>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35378F3B-FED0-471A-9902-BA7829F750EC}" type="slidenum">
              <a:rPr lang="en-US"/>
              <a:pPr>
                <a:defRPr/>
              </a:pPr>
              <a:t>‹#›</a:t>
            </a:fld>
            <a:endParaRPr lang="en-US" dirty="0"/>
          </a:p>
        </p:txBody>
      </p:sp>
    </p:spTree>
    <p:extLst>
      <p:ext uri="{BB962C8B-B14F-4D97-AF65-F5344CB8AC3E}">
        <p14:creationId xmlns:p14="http://schemas.microsoft.com/office/powerpoint/2010/main" val="1027792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5B21628-7915-45A0-9361-DF82885C454A}" type="slidenum">
              <a:rPr lang="en-US"/>
              <a:pPr>
                <a:defRPr/>
              </a:pPr>
              <a:t>‹#›</a:t>
            </a:fld>
            <a:endParaRPr lang="en-US" dirty="0"/>
          </a:p>
        </p:txBody>
      </p:sp>
    </p:spTree>
    <p:extLst>
      <p:ext uri="{BB962C8B-B14F-4D97-AF65-F5344CB8AC3E}">
        <p14:creationId xmlns:p14="http://schemas.microsoft.com/office/powerpoint/2010/main" val="1855322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DEABCB5C-1419-48EB-815C-37733D2C52D4}" type="slidenum">
              <a:rPr lang="en-US"/>
              <a:pPr>
                <a:defRPr/>
              </a:pPr>
              <a:t>‹#›</a:t>
            </a:fld>
            <a:endParaRPr lang="en-US" dirty="0"/>
          </a:p>
        </p:txBody>
      </p:sp>
    </p:spTree>
    <p:extLst>
      <p:ext uri="{BB962C8B-B14F-4D97-AF65-F5344CB8AC3E}">
        <p14:creationId xmlns:p14="http://schemas.microsoft.com/office/powerpoint/2010/main" val="3091983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7D2A07E-8FEC-46AD-A329-15BB547A2D65}" type="slidenum">
              <a:rPr lang="en-US"/>
              <a:pPr>
                <a:defRPr/>
              </a:pPr>
              <a:t>‹#›</a:t>
            </a:fld>
            <a:endParaRPr lang="en-US" dirty="0"/>
          </a:p>
        </p:txBody>
      </p:sp>
    </p:spTree>
    <p:extLst>
      <p:ext uri="{BB962C8B-B14F-4D97-AF65-F5344CB8AC3E}">
        <p14:creationId xmlns:p14="http://schemas.microsoft.com/office/powerpoint/2010/main" val="2259967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204D6FA-2208-4514-A6EC-73E64FD048B7}" type="slidenum">
              <a:rPr lang="en-US"/>
              <a:pPr>
                <a:defRPr/>
              </a:pPr>
              <a:t>‹#›</a:t>
            </a:fld>
            <a:endParaRPr lang="en-US" dirty="0"/>
          </a:p>
        </p:txBody>
      </p:sp>
    </p:spTree>
    <p:extLst>
      <p:ext uri="{BB962C8B-B14F-4D97-AF65-F5344CB8AC3E}">
        <p14:creationId xmlns:p14="http://schemas.microsoft.com/office/powerpoint/2010/main" val="37874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66F13948-3244-449E-89C4-1106A748D06C}" type="slidenum">
              <a:rPr lang="en-US"/>
              <a:pPr>
                <a:defRPr/>
              </a:pPr>
              <a:t>‹#›</a:t>
            </a:fld>
            <a:endParaRPr lang="en-US" dirty="0"/>
          </a:p>
        </p:txBody>
      </p:sp>
    </p:spTree>
    <p:extLst>
      <p:ext uri="{BB962C8B-B14F-4D97-AF65-F5344CB8AC3E}">
        <p14:creationId xmlns:p14="http://schemas.microsoft.com/office/powerpoint/2010/main" val="2938847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lgn="ctr">
              <a:defRPr/>
            </a:lvl1pPr>
          </a:lstStyle>
          <a:p>
            <a:pPr>
              <a:defRPr/>
            </a:pPr>
            <a:endParaRPr lang="en-US" dirty="0"/>
          </a:p>
        </p:txBody>
      </p:sp>
      <p:sp>
        <p:nvSpPr>
          <p:cNvPr id="8" name="Rectangle 10"/>
          <p:cNvSpPr>
            <a:spLocks noGrp="1" noChangeArrowheads="1"/>
          </p:cNvSpPr>
          <p:nvPr>
            <p:ph type="ftr" sz="quarter" idx="11"/>
          </p:nvPr>
        </p:nvSpPr>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p:txBody>
          <a:bodyPr/>
          <a:lstStyle>
            <a:lvl1pPr>
              <a:defRPr/>
            </a:lvl1pPr>
          </a:lstStyle>
          <a:p>
            <a:pPr>
              <a:defRPr/>
            </a:pPr>
            <a:fld id="{3A7B7AE0-4814-4D39-9FDF-0CB390FA4216}" type="slidenum">
              <a:rPr lang="en-US"/>
              <a:pPr>
                <a:defRPr/>
              </a:pPr>
              <a:t>‹#›</a:t>
            </a:fld>
            <a:endParaRPr lang="en-US" dirty="0"/>
          </a:p>
        </p:txBody>
      </p:sp>
    </p:spTree>
    <p:extLst>
      <p:ext uri="{BB962C8B-B14F-4D97-AF65-F5344CB8AC3E}">
        <p14:creationId xmlns:p14="http://schemas.microsoft.com/office/powerpoint/2010/main" val="2682415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rPr>
                <a:t>Federal Aviation</a:t>
              </a:r>
            </a:p>
            <a:p>
              <a:pPr algn="l"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694617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lgn="ctr">
              <a:defRPr/>
            </a:lvl1pPr>
          </a:lstStyle>
          <a:p>
            <a:pPr>
              <a:defRPr/>
            </a:pPr>
            <a:endParaRPr lang="en-US" dirty="0"/>
          </a:p>
        </p:txBody>
      </p:sp>
      <p:sp>
        <p:nvSpPr>
          <p:cNvPr id="5" name="Rectangle 10"/>
          <p:cNvSpPr>
            <a:spLocks noGrp="1" noChangeArrowheads="1"/>
          </p:cNvSpPr>
          <p:nvPr>
            <p:ph type="ftr" sz="quarter" idx="11"/>
          </p:nvPr>
        </p:nvSpPr>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p:txBody>
          <a:bodyPr/>
          <a:lstStyle>
            <a:lvl1pPr>
              <a:defRPr/>
            </a:lvl1pPr>
          </a:lstStyle>
          <a:p>
            <a:pPr>
              <a:defRPr/>
            </a:pPr>
            <a:fld id="{2158956B-1C3E-4F59-BD6F-443E4677B111}" type="slidenum">
              <a:rPr lang="en-US"/>
              <a:pPr>
                <a:defRPr/>
              </a:pPr>
              <a:t>‹#›</a:t>
            </a:fld>
            <a:endParaRPr lang="en-US" dirty="0"/>
          </a:p>
        </p:txBody>
      </p:sp>
    </p:spTree>
    <p:extLst>
      <p:ext uri="{BB962C8B-B14F-4D97-AF65-F5344CB8AC3E}">
        <p14:creationId xmlns:p14="http://schemas.microsoft.com/office/powerpoint/2010/main" val="1688339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lgn="ctr">
              <a:defRPr/>
            </a:lvl1pPr>
          </a:lstStyle>
          <a:p>
            <a:pPr>
              <a:defRPr/>
            </a:pPr>
            <a:endParaRPr lang="en-US" dirty="0"/>
          </a:p>
        </p:txBody>
      </p:sp>
      <p:sp>
        <p:nvSpPr>
          <p:cNvPr id="5" name="Rectangle 10"/>
          <p:cNvSpPr>
            <a:spLocks noGrp="1" noChangeArrowheads="1"/>
          </p:cNvSpPr>
          <p:nvPr>
            <p:ph type="ftr" sz="quarter" idx="11"/>
          </p:nvPr>
        </p:nvSpPr>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p:txBody>
          <a:bodyPr/>
          <a:lstStyle>
            <a:lvl1pPr>
              <a:defRPr/>
            </a:lvl1pPr>
          </a:lstStyle>
          <a:p>
            <a:pPr>
              <a:defRPr/>
            </a:pPr>
            <a:fld id="{4D4A4522-D301-420F-B6E1-EB007985FBE5}" type="slidenum">
              <a:rPr lang="en-US"/>
              <a:pPr>
                <a:defRPr/>
              </a:pPr>
              <a:t>‹#›</a:t>
            </a:fld>
            <a:endParaRPr lang="en-US" dirty="0"/>
          </a:p>
        </p:txBody>
      </p:sp>
    </p:spTree>
    <p:extLst>
      <p:ext uri="{BB962C8B-B14F-4D97-AF65-F5344CB8AC3E}">
        <p14:creationId xmlns:p14="http://schemas.microsoft.com/office/powerpoint/2010/main" val="179990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lgn="ctr">
              <a:defRPr/>
            </a:lvl1pPr>
          </a:lstStyle>
          <a:p>
            <a:pPr>
              <a:defRPr/>
            </a:pPr>
            <a:endParaRPr lang="en-US" dirty="0"/>
          </a:p>
        </p:txBody>
      </p:sp>
      <p:sp>
        <p:nvSpPr>
          <p:cNvPr id="6" name="Rectangle 10"/>
          <p:cNvSpPr>
            <a:spLocks noGrp="1" noChangeArrowheads="1"/>
          </p:cNvSpPr>
          <p:nvPr>
            <p:ph type="ftr" sz="quarter" idx="11"/>
          </p:nvPr>
        </p:nvSpPr>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p:txBody>
          <a:bodyPr/>
          <a:lstStyle>
            <a:lvl1pPr>
              <a:defRPr/>
            </a:lvl1pPr>
          </a:lstStyle>
          <a:p>
            <a:pPr>
              <a:defRPr/>
            </a:pPr>
            <a:fld id="{4EB53879-E0C2-4E6D-B4D3-5A99F8D168D2}" type="slidenum">
              <a:rPr lang="en-US"/>
              <a:pPr>
                <a:defRPr/>
              </a:pPr>
              <a:t>‹#›</a:t>
            </a:fld>
            <a:endParaRPr lang="en-US" dirty="0"/>
          </a:p>
        </p:txBody>
      </p:sp>
    </p:spTree>
    <p:extLst>
      <p:ext uri="{BB962C8B-B14F-4D97-AF65-F5344CB8AC3E}">
        <p14:creationId xmlns:p14="http://schemas.microsoft.com/office/powerpoint/2010/main" val="2301639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algn="ctr">
              <a:defRPr/>
            </a:lvl1pPr>
          </a:lstStyle>
          <a:p>
            <a:pPr>
              <a:defRPr/>
            </a:pPr>
            <a:endParaRPr lang="en-US" dirty="0"/>
          </a:p>
        </p:txBody>
      </p:sp>
      <p:sp>
        <p:nvSpPr>
          <p:cNvPr id="8" name="Rectangle 10"/>
          <p:cNvSpPr>
            <a:spLocks noGrp="1" noChangeArrowheads="1"/>
          </p:cNvSpPr>
          <p:nvPr>
            <p:ph type="ftr" sz="quarter" idx="11"/>
          </p:nvPr>
        </p:nvSpPr>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p:txBody>
          <a:bodyPr/>
          <a:lstStyle>
            <a:lvl1pPr>
              <a:defRPr/>
            </a:lvl1pPr>
          </a:lstStyle>
          <a:p>
            <a:pPr>
              <a:defRPr/>
            </a:pPr>
            <a:fld id="{D7DAA1ED-DF65-44BA-BA43-540C42903D09}" type="slidenum">
              <a:rPr lang="en-US"/>
              <a:pPr>
                <a:defRPr/>
              </a:pPr>
              <a:t>‹#›</a:t>
            </a:fld>
            <a:endParaRPr lang="en-US" dirty="0"/>
          </a:p>
        </p:txBody>
      </p:sp>
    </p:spTree>
    <p:extLst>
      <p:ext uri="{BB962C8B-B14F-4D97-AF65-F5344CB8AC3E}">
        <p14:creationId xmlns:p14="http://schemas.microsoft.com/office/powerpoint/2010/main" val="3525839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algn="ctr">
              <a:defRPr/>
            </a:lvl1pPr>
          </a:lstStyle>
          <a:p>
            <a:pPr>
              <a:defRPr/>
            </a:pPr>
            <a:endParaRPr lang="en-US" dirty="0"/>
          </a:p>
        </p:txBody>
      </p:sp>
      <p:sp>
        <p:nvSpPr>
          <p:cNvPr id="4" name="Rectangle 10"/>
          <p:cNvSpPr>
            <a:spLocks noGrp="1" noChangeArrowheads="1"/>
          </p:cNvSpPr>
          <p:nvPr>
            <p:ph type="ftr" sz="quarter" idx="11"/>
          </p:nvPr>
        </p:nvSpPr>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p:txBody>
          <a:bodyPr/>
          <a:lstStyle>
            <a:lvl1pPr>
              <a:defRPr/>
            </a:lvl1pPr>
          </a:lstStyle>
          <a:p>
            <a:pPr>
              <a:defRPr/>
            </a:pPr>
            <a:fld id="{56DF56F8-7108-4B0D-AF9B-903B10ED33EA}" type="slidenum">
              <a:rPr lang="en-US"/>
              <a:pPr>
                <a:defRPr/>
              </a:pPr>
              <a:t>‹#›</a:t>
            </a:fld>
            <a:endParaRPr lang="en-US" dirty="0"/>
          </a:p>
        </p:txBody>
      </p:sp>
    </p:spTree>
    <p:extLst>
      <p:ext uri="{BB962C8B-B14F-4D97-AF65-F5344CB8AC3E}">
        <p14:creationId xmlns:p14="http://schemas.microsoft.com/office/powerpoint/2010/main" val="1845110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lgn="ctr">
              <a:defRPr/>
            </a:lvl1pPr>
          </a:lstStyle>
          <a:p>
            <a:pPr>
              <a:defRPr/>
            </a:pPr>
            <a:endParaRPr lang="en-US" dirty="0"/>
          </a:p>
        </p:txBody>
      </p:sp>
      <p:sp>
        <p:nvSpPr>
          <p:cNvPr id="3" name="Rectangle 10"/>
          <p:cNvSpPr>
            <a:spLocks noGrp="1" noChangeArrowheads="1"/>
          </p:cNvSpPr>
          <p:nvPr>
            <p:ph type="ftr" sz="quarter" idx="11"/>
          </p:nvPr>
        </p:nvSpPr>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p:txBody>
          <a:bodyPr/>
          <a:lstStyle>
            <a:lvl1pPr>
              <a:defRPr/>
            </a:lvl1pPr>
          </a:lstStyle>
          <a:p>
            <a:pPr>
              <a:defRPr/>
            </a:pPr>
            <a:fld id="{AE0E6D02-4916-452D-A077-9AD42DA35DFD}" type="slidenum">
              <a:rPr lang="en-US"/>
              <a:pPr>
                <a:defRPr/>
              </a:pPr>
              <a:t>‹#›</a:t>
            </a:fld>
            <a:endParaRPr lang="en-US" dirty="0"/>
          </a:p>
        </p:txBody>
      </p:sp>
    </p:spTree>
    <p:extLst>
      <p:ext uri="{BB962C8B-B14F-4D97-AF65-F5344CB8AC3E}">
        <p14:creationId xmlns:p14="http://schemas.microsoft.com/office/powerpoint/2010/main" val="26761890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ctr">
              <a:defRPr/>
            </a:lvl1pPr>
          </a:lstStyle>
          <a:p>
            <a:pPr>
              <a:defRPr/>
            </a:pPr>
            <a:endParaRPr lang="en-US" dirty="0"/>
          </a:p>
        </p:txBody>
      </p:sp>
      <p:sp>
        <p:nvSpPr>
          <p:cNvPr id="6" name="Rectangle 10"/>
          <p:cNvSpPr>
            <a:spLocks noGrp="1" noChangeArrowheads="1"/>
          </p:cNvSpPr>
          <p:nvPr>
            <p:ph type="ftr" sz="quarter" idx="11"/>
          </p:nvPr>
        </p:nvSpPr>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p:txBody>
          <a:bodyPr/>
          <a:lstStyle>
            <a:lvl1pPr>
              <a:defRPr/>
            </a:lvl1pPr>
          </a:lstStyle>
          <a:p>
            <a:pPr>
              <a:defRPr/>
            </a:pPr>
            <a:fld id="{77F5EA43-0A3D-43E5-BD84-D1D106FBECD7}" type="slidenum">
              <a:rPr lang="en-US"/>
              <a:pPr>
                <a:defRPr/>
              </a:pPr>
              <a:t>‹#›</a:t>
            </a:fld>
            <a:endParaRPr lang="en-US" dirty="0"/>
          </a:p>
        </p:txBody>
      </p:sp>
    </p:spTree>
    <p:extLst>
      <p:ext uri="{BB962C8B-B14F-4D97-AF65-F5344CB8AC3E}">
        <p14:creationId xmlns:p14="http://schemas.microsoft.com/office/powerpoint/2010/main" val="816600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ctr">
              <a:defRPr/>
            </a:lvl1pPr>
          </a:lstStyle>
          <a:p>
            <a:pPr>
              <a:defRPr/>
            </a:pPr>
            <a:endParaRPr lang="en-US" dirty="0"/>
          </a:p>
        </p:txBody>
      </p:sp>
      <p:sp>
        <p:nvSpPr>
          <p:cNvPr id="6" name="Rectangle 10"/>
          <p:cNvSpPr>
            <a:spLocks noGrp="1" noChangeArrowheads="1"/>
          </p:cNvSpPr>
          <p:nvPr>
            <p:ph type="ftr" sz="quarter" idx="11"/>
          </p:nvPr>
        </p:nvSpPr>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p:txBody>
          <a:bodyPr/>
          <a:lstStyle>
            <a:lvl1pPr>
              <a:defRPr/>
            </a:lvl1pPr>
          </a:lstStyle>
          <a:p>
            <a:pPr>
              <a:defRPr/>
            </a:pPr>
            <a:fld id="{82605FF2-AAE0-4D6E-A483-470315C1A785}" type="slidenum">
              <a:rPr lang="en-US"/>
              <a:pPr>
                <a:defRPr/>
              </a:pPr>
              <a:t>‹#›</a:t>
            </a:fld>
            <a:endParaRPr lang="en-US" dirty="0"/>
          </a:p>
        </p:txBody>
      </p:sp>
    </p:spTree>
    <p:extLst>
      <p:ext uri="{BB962C8B-B14F-4D97-AF65-F5344CB8AC3E}">
        <p14:creationId xmlns:p14="http://schemas.microsoft.com/office/powerpoint/2010/main" val="107425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3419C8FE-0663-4BBB-969D-AE0F27019B63}" type="slidenum">
              <a:rPr lang="en-US"/>
              <a:pPr>
                <a:defRPr/>
              </a:pPr>
              <a:t>‹#›</a:t>
            </a:fld>
            <a:endParaRPr lang="en-US" dirty="0"/>
          </a:p>
        </p:txBody>
      </p:sp>
    </p:spTree>
    <p:extLst>
      <p:ext uri="{BB962C8B-B14F-4D97-AF65-F5344CB8AC3E}">
        <p14:creationId xmlns:p14="http://schemas.microsoft.com/office/powerpoint/2010/main" val="1116272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lgn="ctr">
              <a:defRPr/>
            </a:lvl1pPr>
          </a:lstStyle>
          <a:p>
            <a:pPr>
              <a:defRPr/>
            </a:pPr>
            <a:endParaRPr lang="en-US" dirty="0"/>
          </a:p>
        </p:txBody>
      </p:sp>
      <p:sp>
        <p:nvSpPr>
          <p:cNvPr id="5" name="Rectangle 10"/>
          <p:cNvSpPr>
            <a:spLocks noGrp="1" noChangeArrowheads="1"/>
          </p:cNvSpPr>
          <p:nvPr>
            <p:ph type="ftr" sz="quarter" idx="11"/>
          </p:nvPr>
        </p:nvSpPr>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p:txBody>
          <a:bodyPr/>
          <a:lstStyle>
            <a:lvl1pPr>
              <a:defRPr/>
            </a:lvl1pPr>
          </a:lstStyle>
          <a:p>
            <a:pPr>
              <a:defRPr/>
            </a:pPr>
            <a:fld id="{7A561FB7-1A7C-4FC9-B6A0-D2A2B9845791}" type="slidenum">
              <a:rPr lang="en-US"/>
              <a:pPr>
                <a:defRPr/>
              </a:pPr>
              <a:t>‹#›</a:t>
            </a:fld>
            <a:endParaRPr lang="en-US" dirty="0"/>
          </a:p>
        </p:txBody>
      </p:sp>
    </p:spTree>
    <p:extLst>
      <p:ext uri="{BB962C8B-B14F-4D97-AF65-F5344CB8AC3E}">
        <p14:creationId xmlns:p14="http://schemas.microsoft.com/office/powerpoint/2010/main" val="1621614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lgn="ctr">
              <a:defRPr/>
            </a:lvl1pPr>
          </a:lstStyle>
          <a:p>
            <a:pPr>
              <a:defRPr/>
            </a:pPr>
            <a:endParaRPr lang="en-US" dirty="0"/>
          </a:p>
        </p:txBody>
      </p:sp>
      <p:sp>
        <p:nvSpPr>
          <p:cNvPr id="5" name="Rectangle 10"/>
          <p:cNvSpPr>
            <a:spLocks noGrp="1" noChangeArrowheads="1"/>
          </p:cNvSpPr>
          <p:nvPr>
            <p:ph type="ftr" sz="quarter" idx="11"/>
          </p:nvPr>
        </p:nvSpPr>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p:txBody>
          <a:bodyPr/>
          <a:lstStyle>
            <a:lvl1pPr>
              <a:defRPr/>
            </a:lvl1pPr>
          </a:lstStyle>
          <a:p>
            <a:pPr>
              <a:defRPr/>
            </a:pPr>
            <a:fld id="{22AA40DD-2A2B-4798-9BAD-D7A590E83128}" type="slidenum">
              <a:rPr lang="en-US"/>
              <a:pPr>
                <a:defRPr/>
              </a:pPr>
              <a:t>‹#›</a:t>
            </a:fld>
            <a:endParaRPr lang="en-US" dirty="0"/>
          </a:p>
        </p:txBody>
      </p:sp>
    </p:spTree>
    <p:extLst>
      <p:ext uri="{BB962C8B-B14F-4D97-AF65-F5344CB8AC3E}">
        <p14:creationId xmlns:p14="http://schemas.microsoft.com/office/powerpoint/2010/main" val="1931950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030DF53-8AD2-467E-BA2C-6B286416F6AC}" type="slidenum">
              <a:rPr lang="en-US"/>
              <a:pPr>
                <a:defRPr/>
              </a:pPr>
              <a:t>‹#›</a:t>
            </a:fld>
            <a:endParaRPr lang="en-US" dirty="0"/>
          </a:p>
        </p:txBody>
      </p:sp>
    </p:spTree>
    <p:extLst>
      <p:ext uri="{BB962C8B-B14F-4D97-AF65-F5344CB8AC3E}">
        <p14:creationId xmlns:p14="http://schemas.microsoft.com/office/powerpoint/2010/main" val="897407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dirty="0" smtClean="0">
                  <a:solidFill>
                    <a:srgbClr val="FFFFFF"/>
                  </a:solidFill>
                </a:rPr>
                <a:t>Federal Aviation</a:t>
              </a:r>
            </a:p>
            <a:p>
              <a:pPr algn="l"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589072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rgbClr val="FFFFFF">
                    <a:lumMod val="75000"/>
                  </a:srgbClr>
                </a:solidFill>
              </a:defRPr>
            </a:lvl1pPr>
          </a:lstStyle>
          <a:p>
            <a:pPr>
              <a:defRPr/>
            </a:pPr>
            <a:endParaRPr lang="en-US" dirty="0"/>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dirty="0"/>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11C8BF75-3514-409B-A582-2C6177A0B1CD}" type="slidenum">
              <a:rPr lang="en-US"/>
              <a:pPr>
                <a:defRPr/>
              </a:pPr>
              <a:t>‹#›</a:t>
            </a:fld>
            <a:endParaRPr lang="en-US" dirty="0"/>
          </a:p>
        </p:txBody>
      </p:sp>
    </p:spTree>
    <p:extLst>
      <p:ext uri="{BB962C8B-B14F-4D97-AF65-F5344CB8AC3E}">
        <p14:creationId xmlns:p14="http://schemas.microsoft.com/office/powerpoint/2010/main" val="36009780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FF5AD07F-4F36-4435-BC87-2BC60085E026}" type="slidenum">
              <a:rPr lang="en-US"/>
              <a:pPr>
                <a:defRPr/>
              </a:pPr>
              <a:t>‹#›</a:t>
            </a:fld>
            <a:endParaRPr lang="en-US" dirty="0"/>
          </a:p>
        </p:txBody>
      </p:sp>
    </p:spTree>
    <p:extLst>
      <p:ext uri="{BB962C8B-B14F-4D97-AF65-F5344CB8AC3E}">
        <p14:creationId xmlns:p14="http://schemas.microsoft.com/office/powerpoint/2010/main" val="4176761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997F52D8-429D-46EF-91A6-D1BE1E201B57}" type="slidenum">
              <a:rPr lang="en-US"/>
              <a:pPr>
                <a:defRPr/>
              </a:pPr>
              <a:t>‹#›</a:t>
            </a:fld>
            <a:endParaRPr lang="en-US" dirty="0"/>
          </a:p>
        </p:txBody>
      </p:sp>
    </p:spTree>
    <p:extLst>
      <p:ext uri="{BB962C8B-B14F-4D97-AF65-F5344CB8AC3E}">
        <p14:creationId xmlns:p14="http://schemas.microsoft.com/office/powerpoint/2010/main" val="2940547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EA5E4289-8EDA-45A9-AF53-00B74C45F5AC}" type="slidenum">
              <a:rPr lang="en-US"/>
              <a:pPr>
                <a:defRPr/>
              </a:pPr>
              <a:t>‹#›</a:t>
            </a:fld>
            <a:endParaRPr lang="en-US" dirty="0"/>
          </a:p>
        </p:txBody>
      </p:sp>
    </p:spTree>
    <p:extLst>
      <p:ext uri="{BB962C8B-B14F-4D97-AF65-F5344CB8AC3E}">
        <p14:creationId xmlns:p14="http://schemas.microsoft.com/office/powerpoint/2010/main" val="2583632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464F5F52-3F16-4F77-9A6E-BECDED34F6D2}" type="slidenum">
              <a:rPr lang="en-US"/>
              <a:pPr>
                <a:defRPr/>
              </a:pPr>
              <a:t>‹#›</a:t>
            </a:fld>
            <a:endParaRPr lang="en-US" dirty="0"/>
          </a:p>
        </p:txBody>
      </p:sp>
    </p:spTree>
    <p:extLst>
      <p:ext uri="{BB962C8B-B14F-4D97-AF65-F5344CB8AC3E}">
        <p14:creationId xmlns:p14="http://schemas.microsoft.com/office/powerpoint/2010/main" val="3197660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3585CB3F-6C7F-40AC-B6F1-A584B956B2E2}" type="slidenum">
              <a:rPr lang="en-US"/>
              <a:pPr>
                <a:defRPr/>
              </a:pPr>
              <a:t>‹#›</a:t>
            </a:fld>
            <a:endParaRPr lang="en-US" dirty="0"/>
          </a:p>
        </p:txBody>
      </p:sp>
    </p:spTree>
    <p:extLst>
      <p:ext uri="{BB962C8B-B14F-4D97-AF65-F5344CB8AC3E}">
        <p14:creationId xmlns:p14="http://schemas.microsoft.com/office/powerpoint/2010/main" val="47847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9BCD80B7-506F-4F01-9BA0-2B2B8A6CA359}" type="slidenum">
              <a:rPr lang="en-US"/>
              <a:pPr>
                <a:defRPr/>
              </a:pPr>
              <a:t>‹#›</a:t>
            </a:fld>
            <a:endParaRPr lang="en-US" dirty="0"/>
          </a:p>
        </p:txBody>
      </p:sp>
    </p:spTree>
    <p:extLst>
      <p:ext uri="{BB962C8B-B14F-4D97-AF65-F5344CB8AC3E}">
        <p14:creationId xmlns:p14="http://schemas.microsoft.com/office/powerpoint/2010/main" val="3461913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defRPr>
                <a:solidFill>
                  <a:srgbClr val="FFFFFF">
                    <a:lumMod val="65000"/>
                  </a:srgbClr>
                </a:solidFill>
              </a:defRPr>
            </a:lvl1pPr>
          </a:lstStyle>
          <a:p>
            <a:pPr>
              <a:defRPr/>
            </a:pPr>
            <a:endParaRPr lang="en-US" dirty="0"/>
          </a:p>
        </p:txBody>
      </p:sp>
      <p:sp>
        <p:nvSpPr>
          <p:cNvPr id="5" name="Rectangle 10"/>
          <p:cNvSpPr>
            <a:spLocks noGrp="1" noChangeArrowheads="1"/>
          </p:cNvSpPr>
          <p:nvPr>
            <p:ph type="ftr" sz="quarter" idx="11"/>
          </p:nvPr>
        </p:nvSpPr>
        <p:spPr/>
        <p:txBody>
          <a:bodyPr/>
          <a:lstStyle>
            <a:lvl1pPr>
              <a:defRPr>
                <a:solidFill>
                  <a:srgbClr val="FFFFFF">
                    <a:lumMod val="65000"/>
                  </a:srgbClr>
                </a:solidFill>
              </a:defRPr>
            </a:lvl1pPr>
          </a:lstStyle>
          <a:p>
            <a:pPr>
              <a:defRPr/>
            </a:pPr>
            <a:endParaRPr lang="en-US" dirty="0"/>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lgn="l">
              <a:defRPr>
                <a:solidFill>
                  <a:srgbClr val="000000"/>
                </a:solidFill>
                <a:latin typeface="Arial" charset="0"/>
              </a:defRPr>
            </a:lvl1pPr>
          </a:lstStyle>
          <a:p>
            <a:pPr>
              <a:defRPr/>
            </a:pPr>
            <a:fld id="{0E6EE739-CDEE-4A59-AE17-9915241EC3F8}" type="slidenum">
              <a:rPr lang="en-US"/>
              <a:pPr>
                <a:defRPr/>
              </a:pPr>
              <a:t>‹#›</a:t>
            </a:fld>
            <a:endParaRPr lang="en-US" dirty="0"/>
          </a:p>
        </p:txBody>
      </p:sp>
    </p:spTree>
    <p:extLst>
      <p:ext uri="{BB962C8B-B14F-4D97-AF65-F5344CB8AC3E}">
        <p14:creationId xmlns:p14="http://schemas.microsoft.com/office/powerpoint/2010/main" val="1375936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hangingPunct="1">
              <a:lnSpc>
                <a:spcPct val="85000"/>
              </a:lnSpc>
            </a:pPr>
            <a:r>
              <a:rPr lang="en-US" sz="1800" b="1" dirty="0">
                <a:solidFill>
                  <a:srgbClr val="FFFFFF"/>
                </a:solidFill>
              </a:rPr>
              <a:t>Federal Aviation</a:t>
            </a:r>
          </a:p>
          <a:p>
            <a:pPr algn="l" eaLnBrk="1" hangingPunct="1">
              <a:lnSpc>
                <a:spcPct val="85000"/>
              </a:lnSpc>
            </a:pPr>
            <a:r>
              <a:rPr lang="en-US" sz="1800" b="1" dirty="0">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58762348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99443F9-19F2-424F-8F48-06655C11CA2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8816482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4E6C7BB-EFD4-437C-BDF9-9EE1FC2A7C3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856873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801D44C-7327-4AAC-900B-FC063EC147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6743463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AA54322-A624-4241-8B5D-1A6E3E57B09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558730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F9A6CF8-DF05-4565-95F5-487D8CD3EA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5146103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AF130A7-099D-4503-A483-47A98FBB1A9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9571190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9B50845-96D7-4A03-9482-89C789CEEA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567861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A3149AA-0C39-475B-A71C-B40DFA1AC5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025051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2975BEBC-E464-4F09-9CD7-B90D5DA3EF55}" type="slidenum">
              <a:rPr lang="en-US"/>
              <a:pPr>
                <a:defRPr/>
              </a:pPr>
              <a:t>‹#›</a:t>
            </a:fld>
            <a:endParaRPr lang="en-US" dirty="0"/>
          </a:p>
        </p:txBody>
      </p:sp>
    </p:spTree>
    <p:extLst>
      <p:ext uri="{BB962C8B-B14F-4D97-AF65-F5344CB8AC3E}">
        <p14:creationId xmlns:p14="http://schemas.microsoft.com/office/powerpoint/2010/main" val="3914040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F3E6611-2E07-41B1-A33A-EA0A9E03873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6869190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8BFB6B3-9D19-45E1-8C97-C168802CAED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09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800" b="1" dirty="0">
                  <a:solidFill>
                    <a:srgbClr val="FFFFFF"/>
                  </a:solidFill>
                  <a:latin typeface="Arial"/>
                </a:rPr>
                <a:t>Federal Aviation</a:t>
              </a:r>
            </a:p>
            <a:p>
              <a:pPr algn="l">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34093400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51018095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4804962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6889342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26053629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9545011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4784058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800" b="1" dirty="0">
                  <a:solidFill>
                    <a:srgbClr val="FFFFFF"/>
                  </a:solidFill>
                  <a:latin typeface="Arial"/>
                </a:rPr>
                <a:t>Federal Aviation</a:t>
              </a:r>
            </a:p>
            <a:p>
              <a:pPr algn="l">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428955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5.wmf"/></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9" Type="http://schemas.openxmlformats.org/officeDocument/2006/relationships/image" Target="../media/image5.wmf"/></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4" Type="http://schemas.openxmlformats.org/officeDocument/2006/relationships/slideLayout" Target="../slideLayouts/slideLayout109.xml"/><Relationship Id="rId9" Type="http://schemas.openxmlformats.org/officeDocument/2006/relationships/image" Target="../media/image5.wmf"/></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 Id="rId9" Type="http://schemas.openxmlformats.org/officeDocument/2006/relationships/image" Target="../media/image5.wmf"/></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 Id="rId9" Type="http://schemas.openxmlformats.org/officeDocument/2006/relationships/image" Target="../media/image5.wmf"/></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3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10" Type="http://schemas.openxmlformats.org/officeDocument/2006/relationships/image" Target="../media/image5.wmf"/><Relationship Id="rId4" Type="http://schemas.openxmlformats.org/officeDocument/2006/relationships/slideLayout" Target="../slideLayouts/slideLayout134.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41.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5.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5.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5.wmf"/><Relationship Id="rId4" Type="http://schemas.openxmlformats.org/officeDocument/2006/relationships/slideLayout" Target="../slideLayouts/slideLayout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CC4F0B4B-AA00-4B36-AEA5-65D6CB26554F}" type="slidenum">
              <a:rPr lang="en-US"/>
              <a:pPr>
                <a:defRPr/>
              </a:pPr>
              <a:t>‹#›</a:t>
            </a:fld>
            <a:endParaRPr lang="en-US" dirty="0"/>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dirty="0"/>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2E1A92E9-08F4-44C8-AA77-289FD1402753}" type="slidenum">
              <a:rPr lang="en-US" sz="1200" b="1">
                <a:solidFill>
                  <a:schemeClr val="bg1"/>
                </a:solidFill>
              </a:rPr>
              <a:pPr algn="r"/>
              <a:t>‹#›</a:t>
            </a:fld>
            <a:endParaRPr lang="en-US" sz="1200" b="1" dirty="0">
              <a:solidFill>
                <a:schemeClr val="bg1"/>
              </a:solidFill>
            </a:endParaRPr>
          </a:p>
        </p:txBody>
      </p:sp>
      <p:grpSp>
        <p:nvGrpSpPr>
          <p:cNvPr id="1033" name="Group 25"/>
          <p:cNvGrpSpPr>
            <a:grpSpLocks/>
          </p:cNvGrpSpPr>
          <p:nvPr/>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chemeClr val="bg1"/>
                  </a:solidFill>
                </a:rPr>
                <a:t>Federal Aviation</a:t>
              </a:r>
            </a:p>
            <a:p>
              <a:pPr algn="l" eaLnBrk="1" hangingPunct="1">
                <a:lnSpc>
                  <a:spcPct val="85000"/>
                </a:lnSpc>
                <a:defRPr/>
              </a:pPr>
              <a:r>
                <a:rPr lang="en-US" sz="1200" b="1" dirty="0" smtClean="0">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4783" r:id="rId1"/>
    <p:sldLayoutId id="2147484784"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algn="l"/>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200" b="1" dirty="0">
                  <a:solidFill>
                    <a:srgbClr val="FFFFFF"/>
                  </a:solidFill>
                  <a:latin typeface="Arial"/>
                </a:rPr>
                <a:t>Federal Aviation</a:t>
              </a:r>
            </a:p>
            <a:p>
              <a:pPr algn="l">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3252086576"/>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algn="l"/>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200" b="1" dirty="0">
                  <a:solidFill>
                    <a:srgbClr val="FFFFFF"/>
                  </a:solidFill>
                  <a:latin typeface="Arial"/>
                </a:rPr>
                <a:t>Federal Aviation</a:t>
              </a:r>
            </a:p>
            <a:p>
              <a:pPr algn="l">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dirty="0">
                <a:solidFill>
                  <a:srgbClr val="C0C0C0"/>
                </a:solidFill>
                <a:latin typeface="Arial"/>
              </a:rPr>
              <a:t>&lt;Date of Presentation – Change on Master Slide&gt;</a:t>
            </a:r>
          </a:p>
        </p:txBody>
      </p:sp>
      <p:sp>
        <p:nvSpPr>
          <p:cNvPr id="13"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FD4F945-DF31-4127-A0A1-A85138081D4F}" type="slidenum">
              <a:rPr lang="en-US" sz="1200" b="1">
                <a:solidFill>
                  <a:srgbClr val="FFFFFF"/>
                </a:solidFill>
                <a:latin typeface="Arial" charset="0"/>
              </a:rPr>
              <a:pPr algn="r"/>
              <a:t>‹#›</a:t>
            </a:fld>
            <a:endParaRPr lang="en-US" sz="1200" b="1" dirty="0">
              <a:solidFill>
                <a:srgbClr val="FFFFFF"/>
              </a:solidFill>
              <a:latin typeface="Arial" charset="0"/>
            </a:endParaRPr>
          </a:p>
        </p:txBody>
      </p:sp>
    </p:spTree>
    <p:extLst>
      <p:ext uri="{BB962C8B-B14F-4D97-AF65-F5344CB8AC3E}">
        <p14:creationId xmlns:p14="http://schemas.microsoft.com/office/powerpoint/2010/main" val="1808730726"/>
      </p:ext>
    </p:extLst>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dirty="0">
              <a:solidFill>
                <a:srgbClr val="000000"/>
              </a:solidFill>
              <a:cs typeface="Arial" pitchFamily="34" charset="0"/>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dirty="0"/>
          </a:p>
        </p:txBody>
      </p:sp>
      <p:grpSp>
        <p:nvGrpSpPr>
          <p:cNvPr id="1031" name="Group 25"/>
          <p:cNvGrpSpPr>
            <a:grpSpLocks/>
          </p:cNvGrpSpPr>
          <p:nvPr/>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rPr>
                <a:t>Federal Aviation</a:t>
              </a:r>
            </a:p>
            <a:p>
              <a:pPr algn="l" eaLnBrk="1" hangingPunct="1">
                <a:lnSpc>
                  <a:spcPct val="85000"/>
                </a:lnSpc>
                <a:defRPr/>
              </a:pPr>
              <a:r>
                <a:rPr lang="en-US" sz="1200" b="1" dirty="0" smtClean="0">
                  <a:solidFill>
                    <a:srgbClr val="FFFFFF"/>
                  </a:solidFill>
                </a:rPr>
                <a:t>Administration</a:t>
              </a:r>
            </a:p>
          </p:txBody>
        </p:sp>
      </p:grpSp>
      <p:sp>
        <p:nvSpPr>
          <p:cNvPr id="4104" name="Text Box 29" hidden="1"/>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4105" name="Text Box 30" hidden="1"/>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rPr>
              <a:t>&lt;Date of Presentation – Change on Master Slide&gt;</a:t>
            </a:r>
          </a:p>
        </p:txBody>
      </p:sp>
      <p:sp>
        <p:nvSpPr>
          <p:cNvPr id="103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8ABFDD6-3E34-4DF1-9E90-5856B6A062E3}" type="slidenum">
              <a:rPr lang="en-US" sz="1200" b="1">
                <a:solidFill>
                  <a:srgbClr val="FFFFFF"/>
                </a:solidFill>
                <a:cs typeface="Arial" pitchFamily="34" charset="0"/>
              </a:rPr>
              <a:pPr algn="r"/>
              <a:t>‹#›</a:t>
            </a:fld>
            <a:endParaRPr lang="en-US" sz="1200" b="1" dirty="0">
              <a:solidFill>
                <a:srgbClr val="FFFFFF"/>
              </a:solidFill>
              <a:cs typeface="Arial" pitchFamily="34" charset="0"/>
            </a:endParaRPr>
          </a:p>
        </p:txBody>
      </p:sp>
    </p:spTree>
    <p:extLst>
      <p:ext uri="{BB962C8B-B14F-4D97-AF65-F5344CB8AC3E}">
        <p14:creationId xmlns:p14="http://schemas.microsoft.com/office/powerpoint/2010/main" val="3297354022"/>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latin typeface="Arial" charset="0"/>
              <a:cs typeface="Arial" charset="0"/>
            </a:endParaRPr>
          </a:p>
        </p:txBody>
      </p:sp>
      <p:sp>
        <p:nvSpPr>
          <p:cNvPr id="2051"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2"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dirty="0">
              <a:cs typeface="Arial" charset="0"/>
            </a:endParaRP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dirty="0">
              <a:cs typeface="Arial" charset="0"/>
            </a:endParaRPr>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defRPr>
            </a:lvl1pPr>
          </a:lstStyle>
          <a:p>
            <a:pPr>
              <a:defRPr/>
            </a:pPr>
            <a:fld id="{9D110993-232A-4AB4-9CC8-E9A68A3B2147}" type="slidenum">
              <a:rPr lang="en-US">
                <a:cs typeface="Arial" charset="0"/>
              </a:rPr>
              <a:pPr>
                <a:defRPr/>
              </a:pPr>
              <a:t>‹#›</a:t>
            </a:fld>
            <a:endParaRPr lang="en-US" dirty="0">
              <a:cs typeface="Arial" charset="0"/>
            </a:endParaRPr>
          </a:p>
        </p:txBody>
      </p:sp>
      <p:grpSp>
        <p:nvGrpSpPr>
          <p:cNvPr id="2056" name="Group 25"/>
          <p:cNvGrpSpPr>
            <a:grpSpLocks/>
          </p:cNvGrpSpPr>
          <p:nvPr/>
        </p:nvGrpSpPr>
        <p:grpSpPr bwMode="auto">
          <a:xfrm>
            <a:off x="5708650" y="6126163"/>
            <a:ext cx="2047875" cy="660400"/>
            <a:chOff x="3596" y="3859"/>
            <a:chExt cx="1290" cy="416"/>
          </a:xfrm>
        </p:grpSpPr>
        <p:pic>
          <p:nvPicPr>
            <p:cNvPr id="2059"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cs typeface="Arial" charset="0"/>
                </a:rPr>
                <a:t>Federal Aviation</a:t>
              </a:r>
            </a:p>
            <a:p>
              <a:pPr algn="l" eaLnBrk="1" hangingPunct="1">
                <a:lnSpc>
                  <a:spcPct val="85000"/>
                </a:lnSpc>
                <a:defRPr/>
              </a:pPr>
              <a:r>
                <a:rPr lang="en-US" sz="1200" b="1" dirty="0" smtClean="0">
                  <a:solidFill>
                    <a:srgbClr val="FFFFFF"/>
                  </a:solidFill>
                  <a:cs typeface="Arial" charset="0"/>
                </a:rPr>
                <a:t>Administration</a:t>
              </a:r>
            </a:p>
          </p:txBody>
        </p:sp>
      </p:grpSp>
      <p:sp>
        <p:nvSpPr>
          <p:cNvPr id="615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dirty="0" smtClean="0">
                <a:solidFill>
                  <a:srgbClr val="C0C0C0"/>
                </a:solidFill>
                <a:cs typeface="Arial" charset="0"/>
              </a:rPr>
              <a:t>&lt;Presentation Title – Change on Master Slide&gt;</a:t>
            </a:r>
            <a:endParaRPr lang="en-US" sz="1200" dirty="0" smtClean="0">
              <a:solidFill>
                <a:srgbClr val="C0C0C0"/>
              </a:solidFill>
              <a:cs typeface="Arial" charset="0"/>
            </a:endParaRPr>
          </a:p>
        </p:txBody>
      </p:sp>
      <p:sp>
        <p:nvSpPr>
          <p:cNvPr id="615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cs typeface="Arial" charset="0"/>
              </a:rPr>
              <a:t>&lt;Date of Presentation – Change on Master Slide&gt;</a:t>
            </a:r>
          </a:p>
        </p:txBody>
      </p:sp>
    </p:spTree>
    <p:extLst>
      <p:ext uri="{BB962C8B-B14F-4D97-AF65-F5344CB8AC3E}">
        <p14:creationId xmlns:p14="http://schemas.microsoft.com/office/powerpoint/2010/main" val="1262364995"/>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latin typeface="Arial" charset="0"/>
              <a:cs typeface="Arial" charset="0"/>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FFFFFF">
                    <a:lumMod val="65000"/>
                  </a:srgbClr>
                </a:solidFill>
                <a:latin typeface="Times New Roman" pitchFamily="18" charset="0"/>
                <a:cs typeface="+mn-cs"/>
              </a:defRPr>
            </a:lvl1pPr>
          </a:lstStyle>
          <a:p>
            <a:pPr algn="l">
              <a:defRPr/>
            </a:pP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cs typeface="+mn-cs"/>
              </a:defRPr>
            </a:lvl1pPr>
          </a:lstStyle>
          <a:p>
            <a:pPr>
              <a:defRPr/>
            </a:pPr>
            <a:fld id="{B42C64E2-EEBA-4F44-B91B-D4DB23959046}" type="slidenum">
              <a:rPr lang="en-US"/>
              <a:pPr>
                <a:defRPr/>
              </a:pPr>
              <a:t>‹#›</a:t>
            </a:fld>
            <a:endParaRPr lang="en-US" dirty="0"/>
          </a:p>
        </p:txBody>
      </p:sp>
      <p:grpSp>
        <p:nvGrpSpPr>
          <p:cNvPr id="1032" name="Group 25"/>
          <p:cNvGrpSpPr>
            <a:grpSpLocks/>
          </p:cNvGrpSpPr>
          <p:nvPr/>
        </p:nvGrpSpPr>
        <p:grpSpPr bwMode="auto">
          <a:xfrm>
            <a:off x="5708650" y="6126163"/>
            <a:ext cx="2047875" cy="660400"/>
            <a:chOff x="3596" y="3859"/>
            <a:chExt cx="1290" cy="416"/>
          </a:xfrm>
        </p:grpSpPr>
        <p:pic>
          <p:nvPicPr>
            <p:cNvPr id="103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lnSpc>
                  <a:spcPct val="85000"/>
                </a:lnSpc>
                <a:defRPr/>
              </a:pPr>
              <a:r>
                <a:rPr lang="en-US" sz="1200" b="1" dirty="0" smtClean="0">
                  <a:solidFill>
                    <a:srgbClr val="FFFFFF"/>
                  </a:solidFill>
                  <a:cs typeface="Arial" charset="0"/>
                </a:rPr>
                <a:t>Federal Aviation</a:t>
              </a:r>
            </a:p>
            <a:p>
              <a:pPr algn="l">
                <a:lnSpc>
                  <a:spcPct val="85000"/>
                </a:lnSpc>
                <a:defRPr/>
              </a:pPr>
              <a:r>
                <a:rPr lang="en-US" sz="1200" b="1" dirty="0" smtClean="0">
                  <a:solidFill>
                    <a:srgbClr val="FFFFFF"/>
                  </a:solidFill>
                  <a:cs typeface="Arial" charset="0"/>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ct val="50000"/>
              </a:spcBef>
              <a:defRPr/>
            </a:pPr>
            <a:r>
              <a:rPr lang="en-US" sz="1200" b="1" dirty="0" smtClean="0">
                <a:solidFill>
                  <a:srgbClr val="C0C0C0"/>
                </a:solidFill>
                <a:cs typeface="Arial" charset="0"/>
              </a:rPr>
              <a:t>&lt;Presentation Title – Change on Master Slide&gt;</a:t>
            </a:r>
            <a:endParaRPr lang="en-US" sz="1200" dirty="0" smtClean="0">
              <a:solidFill>
                <a:srgbClr val="C0C0C0"/>
              </a:solidFill>
              <a:cs typeface="Arial" charset="0"/>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ct val="50000"/>
              </a:spcBef>
              <a:defRPr/>
            </a:pPr>
            <a:r>
              <a:rPr lang="en-US" sz="1200" dirty="0" smtClean="0">
                <a:solidFill>
                  <a:srgbClr val="C0C0C0"/>
                </a:solidFill>
                <a:cs typeface="Arial" charset="0"/>
              </a:rPr>
              <a:t>&lt;Date of Presentation – Change on Master Slide&gt;</a:t>
            </a:r>
          </a:p>
        </p:txBody>
      </p:sp>
      <p:sp>
        <p:nvSpPr>
          <p:cNvPr id="1035"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AEEB82B-0091-4BD4-B471-2B7921D45B22}" type="slidenum">
              <a:rPr lang="en-US" sz="1200" b="1">
                <a:solidFill>
                  <a:srgbClr val="FFFFFF"/>
                </a:solidFill>
                <a:latin typeface="Arial" charset="0"/>
                <a:cs typeface="Arial" charset="0"/>
              </a:rPr>
              <a:pPr algn="r"/>
              <a:t>‹#›</a:t>
            </a:fld>
            <a:endParaRPr lang="en-US" sz="1200" b="1" dirty="0">
              <a:solidFill>
                <a:srgbClr val="FFFFFF"/>
              </a:solidFill>
              <a:latin typeface="Arial" charset="0"/>
              <a:cs typeface="Arial" charset="0"/>
            </a:endParaRPr>
          </a:p>
        </p:txBody>
      </p:sp>
    </p:spTree>
    <p:extLst>
      <p:ext uri="{BB962C8B-B14F-4D97-AF65-F5344CB8AC3E}">
        <p14:creationId xmlns:p14="http://schemas.microsoft.com/office/powerpoint/2010/main" val="1928585276"/>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a:defRPr/>
            </a:pPr>
            <a:endParaRPr lang="en-US" dirty="0">
              <a:solidFill>
                <a:srgbClr val="FFFFFF">
                  <a:lumMod val="65000"/>
                </a:srgbClr>
              </a:solidFill>
              <a:cs typeface="Arial" charset="0"/>
            </a:endParaRPr>
          </a:p>
        </p:txBody>
      </p:sp>
      <p:sp>
        <p:nvSpPr>
          <p:cNvPr id="56331" name="Rectangle 11"/>
          <p:cNvSpPr>
            <a:spLocks noGrp="1" noChangeArrowheads="1"/>
          </p:cNvSpPr>
          <p:nvPr>
            <p:ph type="sldNum" sz="quarter" idx="4"/>
          </p:nvPr>
        </p:nvSpPr>
        <p:spPr bwMode="auto">
          <a:xfrm>
            <a:off x="7220696" y="650998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a:defRPr/>
            </a:pPr>
            <a:fld id="{D40109AE-3481-4B61-8836-613F66C18187}" type="slidenum">
              <a:rPr lang="en-US" smtClean="0">
                <a:solidFill>
                  <a:srgbClr val="FFFFFF">
                    <a:lumMod val="65000"/>
                  </a:srgbClr>
                </a:solidFill>
                <a:cs typeface="Arial" charset="0"/>
              </a:rPr>
              <a:pPr>
                <a:defRPr/>
              </a:pPr>
              <a:t>‹#›</a:t>
            </a:fld>
            <a:endParaRPr lang="en-US" dirty="0">
              <a:solidFill>
                <a:srgbClr val="FFFFFF">
                  <a:lumMod val="65000"/>
                </a:srgbClr>
              </a:solidFill>
              <a:cs typeface="Arial" charset="0"/>
            </a:endParaRPr>
          </a:p>
        </p:txBody>
      </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6"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17"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8" name="Rounded Rectangle 17"/>
          <p:cNvSpPr/>
          <p:nvPr/>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19" name="Group 15"/>
          <p:cNvGrpSpPr>
            <a:grpSpLocks noChangeAspect="1"/>
          </p:cNvGrpSpPr>
          <p:nvPr/>
        </p:nvGrpSpPr>
        <p:grpSpPr bwMode="auto">
          <a:xfrm>
            <a:off x="-1" y="1170844"/>
            <a:ext cx="9144001" cy="665575"/>
            <a:chOff x="-3905251" y="4294188"/>
            <a:chExt cx="13027839" cy="1892300"/>
          </a:xfrm>
        </p:grpSpPr>
        <p:sp>
          <p:nvSpPr>
            <p:cNvPr id="20"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2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2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Tree>
    <p:extLst>
      <p:ext uri="{BB962C8B-B14F-4D97-AF65-F5344CB8AC3E}">
        <p14:creationId xmlns:p14="http://schemas.microsoft.com/office/powerpoint/2010/main" val="598784184"/>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a:defRPr/>
            </a:pPr>
            <a:endParaRPr lang="en-US" dirty="0">
              <a:solidFill>
                <a:srgbClr val="FFFFFF">
                  <a:lumMod val="65000"/>
                </a:srgbClr>
              </a:solidFill>
              <a:cs typeface="Arial" charset="0"/>
            </a:endParaRPr>
          </a:p>
        </p:txBody>
      </p:sp>
      <p:sp>
        <p:nvSpPr>
          <p:cNvPr id="56331" name="Rectangle 11"/>
          <p:cNvSpPr>
            <a:spLocks noGrp="1" noChangeArrowheads="1"/>
          </p:cNvSpPr>
          <p:nvPr>
            <p:ph type="sldNum" sz="quarter" idx="4"/>
          </p:nvPr>
        </p:nvSpPr>
        <p:spPr bwMode="auto">
          <a:xfrm>
            <a:off x="7220696" y="650998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a:defRPr/>
            </a:pPr>
            <a:fld id="{D40109AE-3481-4B61-8836-613F66C18187}" type="slidenum">
              <a:rPr lang="en-US" smtClean="0">
                <a:solidFill>
                  <a:srgbClr val="FFFFFF">
                    <a:lumMod val="65000"/>
                  </a:srgbClr>
                </a:solidFill>
                <a:cs typeface="Arial" charset="0"/>
              </a:rPr>
              <a:pPr>
                <a:defRPr/>
              </a:pPr>
              <a:t>‹#›</a:t>
            </a:fld>
            <a:endParaRPr lang="en-US" dirty="0">
              <a:solidFill>
                <a:srgbClr val="FFFFFF">
                  <a:lumMod val="65000"/>
                </a:srgbClr>
              </a:solidFill>
              <a:cs typeface="Arial" charset="0"/>
            </a:endParaRPr>
          </a:p>
        </p:txBody>
      </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6"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17"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8" name="Rounded Rectangle 17"/>
          <p:cNvSpPr/>
          <p:nvPr/>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19" name="Group 15"/>
          <p:cNvGrpSpPr>
            <a:grpSpLocks noChangeAspect="1"/>
          </p:cNvGrpSpPr>
          <p:nvPr/>
        </p:nvGrpSpPr>
        <p:grpSpPr bwMode="auto">
          <a:xfrm>
            <a:off x="-1" y="1170844"/>
            <a:ext cx="9144001" cy="665575"/>
            <a:chOff x="-3905251" y="4294188"/>
            <a:chExt cx="13027839" cy="1892300"/>
          </a:xfrm>
        </p:grpSpPr>
        <p:sp>
          <p:nvSpPr>
            <p:cNvPr id="20"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2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2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Tree>
    <p:extLst>
      <p:ext uri="{BB962C8B-B14F-4D97-AF65-F5344CB8AC3E}">
        <p14:creationId xmlns:p14="http://schemas.microsoft.com/office/powerpoint/2010/main" val="3213546735"/>
      </p:ext>
    </p:extLst>
  </p:cSld>
  <p:clrMap bg1="lt1" tx1="dk1" bg2="lt2" tx2="dk2" accent1="accent1" accent2="accent2" accent3="accent3" accent4="accent4" accent5="accent5" accent6="accent6" hlink="hlink" folHlink="folHlink"/>
  <p:sldLayoutIdLst>
    <p:sldLayoutId id="2147484883"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buFontTx/>
              <a:buChar char="•"/>
              <a:defRPr/>
            </a:pPr>
            <a:endParaRPr lang="en-US" altLang="en-US" dirty="0" smtClean="0">
              <a:solidFill>
                <a:srgbClr val="000000"/>
              </a:solidFill>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dirty="0"/>
          </a:p>
        </p:txBody>
      </p:sp>
      <p:grpSp>
        <p:nvGrpSpPr>
          <p:cNvPr id="1031" name="Group 25"/>
          <p:cNvGrpSpPr>
            <a:grpSpLocks/>
          </p:cNvGrpSpPr>
          <p:nvPr/>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cs typeface="Arial" charset="0"/>
                </a:rPr>
                <a:t>Federal Aviation</a:t>
              </a:r>
            </a:p>
            <a:p>
              <a:pPr algn="l" eaLnBrk="1" hangingPunct="1">
                <a:lnSpc>
                  <a:spcPct val="85000"/>
                </a:lnSpc>
                <a:defRPr/>
              </a:pPr>
              <a:r>
                <a:rPr lang="en-US" sz="1200" b="1" dirty="0" smtClean="0">
                  <a:solidFill>
                    <a:srgbClr val="FFFFFF"/>
                  </a:solidFill>
                  <a:cs typeface="Arial" charset="0"/>
                </a:rPr>
                <a:t>Administration</a:t>
              </a:r>
            </a:p>
          </p:txBody>
        </p:sp>
      </p:grpSp>
      <p:sp>
        <p:nvSpPr>
          <p:cNvPr id="4104" name="Text Box 29" hidden="1"/>
          <p:cNvSpPr txBox="1">
            <a:spLocks noChangeArrowheads="1"/>
          </p:cNvSpPr>
          <p:nvPr/>
        </p:nvSpPr>
        <p:spPr bwMode="auto">
          <a:xfrm>
            <a:off x="449263" y="6205538"/>
            <a:ext cx="478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dirty="0" smtClean="0">
                <a:solidFill>
                  <a:srgbClr val="C0C0C0"/>
                </a:solidFill>
                <a:cs typeface="Arial" charset="0"/>
              </a:rPr>
              <a:t>&lt;Presentation Title – Change on Master Slide&gt;</a:t>
            </a:r>
            <a:endParaRPr lang="en-US" sz="1200" dirty="0" smtClean="0">
              <a:solidFill>
                <a:srgbClr val="C0C0C0"/>
              </a:solidFill>
              <a:cs typeface="Arial" charset="0"/>
            </a:endParaRPr>
          </a:p>
        </p:txBody>
      </p:sp>
      <p:sp>
        <p:nvSpPr>
          <p:cNvPr id="4105" name="Text Box 30" hidden="1"/>
          <p:cNvSpPr txBox="1">
            <a:spLocks noChangeArrowheads="1"/>
          </p:cNvSpPr>
          <p:nvPr/>
        </p:nvSpPr>
        <p:spPr bwMode="auto">
          <a:xfrm>
            <a:off x="441325" y="6384925"/>
            <a:ext cx="374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cs typeface="Arial" charset="0"/>
              </a:rPr>
              <a:t>&lt;Date of Presentation – Change on Master Slide&gt;</a:t>
            </a:r>
          </a:p>
        </p:txBody>
      </p:sp>
      <p:sp>
        <p:nvSpPr>
          <p:cNvPr id="103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1E0A5C99-64CA-4942-8EDB-8CEDCE5C8F43}" type="slidenum">
              <a:rPr lang="en-US" altLang="en-US" sz="1200" b="1" smtClean="0">
                <a:solidFill>
                  <a:srgbClr val="FFFFFF"/>
                </a:solidFill>
              </a:rPr>
              <a:pPr algn="r" eaLnBrk="1" hangingPunct="1">
                <a:defRPr/>
              </a:pPr>
              <a:t>‹#›</a:t>
            </a:fld>
            <a:endParaRPr lang="en-US" altLang="en-US" sz="1200" b="1" dirty="0" smtClean="0">
              <a:solidFill>
                <a:srgbClr val="FFFFFF"/>
              </a:solidFill>
            </a:endParaRPr>
          </a:p>
        </p:txBody>
      </p:sp>
    </p:spTree>
    <p:extLst>
      <p:ext uri="{BB962C8B-B14F-4D97-AF65-F5344CB8AC3E}">
        <p14:creationId xmlns:p14="http://schemas.microsoft.com/office/powerpoint/2010/main" val="3461515760"/>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a:defRPr/>
            </a:pPr>
            <a:endParaRPr lang="en-US" dirty="0">
              <a:solidFill>
                <a:srgbClr val="FFFFFF">
                  <a:lumMod val="65000"/>
                </a:srgbClr>
              </a:solidFill>
              <a:cs typeface="Arial" charset="0"/>
            </a:endParaRPr>
          </a:p>
        </p:txBody>
      </p:sp>
      <p:sp>
        <p:nvSpPr>
          <p:cNvPr id="56331" name="Rectangle 11"/>
          <p:cNvSpPr>
            <a:spLocks noGrp="1" noChangeArrowheads="1"/>
          </p:cNvSpPr>
          <p:nvPr>
            <p:ph type="sldNum" sz="quarter" idx="4"/>
          </p:nvPr>
        </p:nvSpPr>
        <p:spPr bwMode="auto">
          <a:xfrm>
            <a:off x="7220696" y="650998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a:defRPr/>
            </a:pPr>
            <a:fld id="{D40109AE-3481-4B61-8836-613F66C18187}" type="slidenum">
              <a:rPr lang="en-US" smtClean="0">
                <a:solidFill>
                  <a:srgbClr val="FFFFFF">
                    <a:lumMod val="65000"/>
                  </a:srgbClr>
                </a:solidFill>
                <a:cs typeface="Arial" charset="0"/>
              </a:rPr>
              <a:pPr>
                <a:defRPr/>
              </a:pPr>
              <a:t>‹#›</a:t>
            </a:fld>
            <a:endParaRPr lang="en-US" dirty="0">
              <a:solidFill>
                <a:srgbClr val="FFFFFF">
                  <a:lumMod val="65000"/>
                </a:srgbClr>
              </a:solidFill>
              <a:cs typeface="Arial" charset="0"/>
            </a:endParaRPr>
          </a:p>
        </p:txBody>
      </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6"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17"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8" name="Rounded Rectangle 17"/>
          <p:cNvSpPr/>
          <p:nvPr/>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19" name="Group 15"/>
          <p:cNvGrpSpPr>
            <a:grpSpLocks noChangeAspect="1"/>
          </p:cNvGrpSpPr>
          <p:nvPr/>
        </p:nvGrpSpPr>
        <p:grpSpPr bwMode="auto">
          <a:xfrm>
            <a:off x="-1" y="1170844"/>
            <a:ext cx="9144001" cy="665575"/>
            <a:chOff x="-3905251" y="4294188"/>
            <a:chExt cx="13027839" cy="1892300"/>
          </a:xfrm>
        </p:grpSpPr>
        <p:sp>
          <p:nvSpPr>
            <p:cNvPr id="20"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2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2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Tree>
    <p:extLst>
      <p:ext uri="{BB962C8B-B14F-4D97-AF65-F5344CB8AC3E}">
        <p14:creationId xmlns:p14="http://schemas.microsoft.com/office/powerpoint/2010/main" val="3638386562"/>
      </p:ext>
    </p:extLst>
  </p:cSld>
  <p:clrMap bg1="lt1" tx1="dk1" bg2="lt2" tx2="dk2" accent1="accent1" accent2="accent2" accent3="accent3" accent4="accent4" accent5="accent5" accent6="accent6" hlink="hlink" folHlink="folHlink"/>
  <p:sldLayoutIdLst>
    <p:sldLayoutId id="2147484894" r:id="rId1"/>
    <p:sldLayoutId id="2147484895" r:id="rId2"/>
    <p:sldLayoutId id="2147484896"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DACDD234-E197-420D-864E-56018A5CF1F7}" type="slidenum">
              <a:rPr lang="en-US"/>
              <a:pPr>
                <a:defRPr/>
              </a:pPr>
              <a:t>‹#›</a:t>
            </a:fld>
            <a:endParaRPr lang="en-US" dirty="0"/>
          </a:p>
        </p:txBody>
      </p:sp>
      <p:sp>
        <p:nvSpPr>
          <p:cNvPr id="205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dirty="0">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D26C8819-D5D5-4ABC-8A2C-5C4E1F5CC120}" type="slidenum">
              <a:rPr lang="en-US" sz="1200" b="1">
                <a:solidFill>
                  <a:srgbClr val="FFFFFF"/>
                </a:solidFill>
              </a:rPr>
              <a:pPr algn="r"/>
              <a:t>‹#›</a:t>
            </a:fld>
            <a:endParaRPr lang="en-US" sz="1200" b="1" dirty="0">
              <a:solidFill>
                <a:srgbClr val="FFFFFF"/>
              </a:solidFill>
            </a:endParaRPr>
          </a:p>
        </p:txBody>
      </p:sp>
      <p:grpSp>
        <p:nvGrpSpPr>
          <p:cNvPr id="2057" name="Group 25"/>
          <p:cNvGrpSpPr>
            <a:grpSpLocks/>
          </p:cNvGrpSpPr>
          <p:nvPr/>
        </p:nvGrpSpPr>
        <p:grpSpPr bwMode="auto">
          <a:xfrm>
            <a:off x="5708650" y="6124575"/>
            <a:ext cx="2047875" cy="661988"/>
            <a:chOff x="3596" y="3858"/>
            <a:chExt cx="1290" cy="417"/>
          </a:xfrm>
        </p:grpSpPr>
        <p:pic>
          <p:nvPicPr>
            <p:cNvPr id="2060"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rPr>
                <a:t>Federal Aviation</a:t>
              </a:r>
            </a:p>
            <a:p>
              <a:pPr algn="l" eaLnBrk="1" hangingPunct="1">
                <a:lnSpc>
                  <a:spcPct val="85000"/>
                </a:lnSpc>
                <a:defRPr/>
              </a:pPr>
              <a:r>
                <a:rPr lang="en-US" sz="1200" b="1" dirty="0" smtClean="0">
                  <a:solidFill>
                    <a:srgbClr val="FFFFFF"/>
                  </a:solidFill>
                </a:rPr>
                <a:t>Administration</a:t>
              </a:r>
            </a:p>
          </p:txBody>
        </p:sp>
      </p:grpSp>
      <p:sp>
        <p:nvSpPr>
          <p:cNvPr id="2058" name="Text Box 29"/>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2059" name="Text Box 30"/>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785"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5"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0638F992-7918-4DDF-B021-0E2C0FC3DAEA}" type="slidenum">
              <a:rPr lang="en-US"/>
              <a:pPr>
                <a:defRPr/>
              </a:pPr>
              <a:t>‹#›</a:t>
            </a:fld>
            <a:endParaRPr lang="en-US" dirty="0"/>
          </a:p>
        </p:txBody>
      </p:sp>
      <p:sp>
        <p:nvSpPr>
          <p:cNvPr id="307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dirty="0">
              <a:solidFill>
                <a:srgbClr val="000000"/>
              </a:solidFill>
            </a:endParaRPr>
          </a:p>
        </p:txBody>
      </p:sp>
      <p:sp>
        <p:nvSpPr>
          <p:cNvPr id="3080"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5032034B-FCBC-4527-A893-8C0045DEBC70}" type="slidenum">
              <a:rPr lang="en-US" sz="1200" b="1">
                <a:solidFill>
                  <a:srgbClr val="FFFFFF"/>
                </a:solidFill>
              </a:rPr>
              <a:pPr algn="r"/>
              <a:t>‹#›</a:t>
            </a:fld>
            <a:endParaRPr lang="en-US" sz="1200" b="1" dirty="0">
              <a:solidFill>
                <a:srgbClr val="FFFFFF"/>
              </a:solidFill>
            </a:endParaRPr>
          </a:p>
        </p:txBody>
      </p:sp>
      <p:grpSp>
        <p:nvGrpSpPr>
          <p:cNvPr id="3081" name="Group 25"/>
          <p:cNvGrpSpPr>
            <a:grpSpLocks/>
          </p:cNvGrpSpPr>
          <p:nvPr/>
        </p:nvGrpSpPr>
        <p:grpSpPr bwMode="auto">
          <a:xfrm>
            <a:off x="5708650" y="6124575"/>
            <a:ext cx="2047875" cy="661988"/>
            <a:chOff x="3596" y="3858"/>
            <a:chExt cx="1290" cy="417"/>
          </a:xfrm>
        </p:grpSpPr>
        <p:pic>
          <p:nvPicPr>
            <p:cNvPr id="3083"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rPr>
                <a:t>Federal Aviation</a:t>
              </a:r>
            </a:p>
            <a:p>
              <a:pPr algn="l" eaLnBrk="1" hangingPunct="1">
                <a:lnSpc>
                  <a:spcPct val="85000"/>
                </a:lnSpc>
                <a:defRPr/>
              </a:pPr>
              <a:r>
                <a:rPr lang="en-US" sz="1200" b="1" dirty="0" smtClean="0">
                  <a:solidFill>
                    <a:srgbClr val="FFFFFF"/>
                  </a:solidFill>
                </a:rPr>
                <a:t>Administration</a:t>
              </a:r>
            </a:p>
          </p:txBody>
        </p:sp>
      </p:grpSp>
      <p:sp>
        <p:nvSpPr>
          <p:cNvPr id="12" name="Footer Placeholder 5"/>
          <p:cNvSpPr txBox="1">
            <a:spLocks/>
          </p:cNvSpPr>
          <p:nvPr/>
        </p:nvSpPr>
        <p:spPr>
          <a:xfrm>
            <a:off x="3276600" y="6400800"/>
            <a:ext cx="2895600" cy="457200"/>
          </a:xfrm>
          <a:prstGeom prst="rect">
            <a:avLst/>
          </a:prstGeom>
        </p:spPr>
        <p:txBody>
          <a:bodyPr/>
          <a:lstStyle>
            <a:defPPr>
              <a:defRPr lang="en-US"/>
            </a:defPPr>
            <a:lvl1pPr algn="l" rtl="0" fontAlgn="base">
              <a:spcBef>
                <a:spcPct val="0"/>
              </a:spcBef>
              <a:spcAft>
                <a:spcPct val="0"/>
              </a:spcAft>
              <a:defRPr sz="2400" b="1" kern="1200">
                <a:solidFill>
                  <a:srgbClr val="FF0000"/>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dirty="0" smtClean="0">
                <a:latin typeface="Times New Roman" pitchFamily="18" charset="0"/>
              </a:rPr>
              <a:t>Not for Public Release</a:t>
            </a:r>
            <a:endParaRPr lang="en-US" sz="14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dirty="0">
              <a:solidFill>
                <a:srgbClr val="000000"/>
              </a:solidFill>
            </a:endParaRPr>
          </a:p>
        </p:txBody>
      </p:sp>
      <p:sp>
        <p:nvSpPr>
          <p:cNvPr id="4099"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4100"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dirty="0"/>
          </a:p>
        </p:txBody>
      </p:sp>
      <p:grpSp>
        <p:nvGrpSpPr>
          <p:cNvPr id="4103" name="Group 25"/>
          <p:cNvGrpSpPr>
            <a:grpSpLocks/>
          </p:cNvGrpSpPr>
          <p:nvPr/>
        </p:nvGrpSpPr>
        <p:grpSpPr bwMode="auto">
          <a:xfrm>
            <a:off x="5708650" y="6126163"/>
            <a:ext cx="2047875" cy="660400"/>
            <a:chOff x="3596" y="3859"/>
            <a:chExt cx="1290" cy="416"/>
          </a:xfrm>
        </p:grpSpPr>
        <p:pic>
          <p:nvPicPr>
            <p:cNvPr id="4107"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rPr>
                <a:t>Federal Aviation</a:t>
              </a:r>
            </a:p>
            <a:p>
              <a:pPr algn="l" eaLnBrk="1" hangingPunct="1">
                <a:lnSpc>
                  <a:spcPct val="85000"/>
                </a:lnSpc>
                <a:defRPr/>
              </a:pPr>
              <a:r>
                <a:rPr lang="en-US" sz="1200" b="1" dirty="0" smtClean="0">
                  <a:solidFill>
                    <a:srgbClr val="FFFFFF"/>
                  </a:solidFill>
                </a:rPr>
                <a:t>Administration</a:t>
              </a:r>
            </a:p>
          </p:txBody>
        </p:sp>
      </p:grpSp>
      <p:sp>
        <p:nvSpPr>
          <p:cNvPr id="4104" name="Text Box 29" hidden="1"/>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4105" name="Text Box 30" hidden="1"/>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rPr>
              <a:t>&lt;Date of Presentation – Change on Master Slide&gt;</a:t>
            </a:r>
          </a:p>
        </p:txBody>
      </p:sp>
      <p:sp>
        <p:nvSpPr>
          <p:cNvPr id="410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19F8B199-179B-428D-9CD3-E39E9574608E}" type="slidenum">
              <a:rPr lang="en-US" sz="1200" b="1">
                <a:solidFill>
                  <a:srgbClr val="FFFFFF"/>
                </a:solidFill>
              </a:rPr>
              <a:pPr algn="r"/>
              <a:t>‹#›</a:t>
            </a:fld>
            <a:endParaRPr lang="en-US" sz="12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04202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endParaRPr>
          </a:p>
        </p:txBody>
      </p:sp>
      <p:sp>
        <p:nvSpPr>
          <p:cNvPr id="5123"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124"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Text Box 5"/>
          <p:cNvSpPr txBox="1">
            <a:spLocks noChangeArrowheads="1"/>
          </p:cNvSpPr>
          <p:nvPr/>
        </p:nvSpPr>
        <p:spPr bwMode="auto">
          <a:xfrm>
            <a:off x="449263" y="6284913"/>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rPr>
              <a:t>Mark Rumizen, AIR-20</a:t>
            </a:r>
          </a:p>
        </p:txBody>
      </p:sp>
      <p:sp>
        <p:nvSpPr>
          <p:cNvPr id="5126"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9B2F8CE4-276E-48BC-A77A-C5A196D1E107}" type="slidenum">
              <a:rPr lang="en-US" sz="1200" b="1">
                <a:solidFill>
                  <a:srgbClr val="FFFFFF"/>
                </a:solidFill>
              </a:rPr>
              <a:pPr algn="r"/>
              <a:t>‹#›</a:t>
            </a:fld>
            <a:endParaRPr lang="en-US" sz="1200" b="1" dirty="0">
              <a:solidFill>
                <a:srgbClr val="FFFFFF"/>
              </a:solidFill>
            </a:endParaRPr>
          </a:p>
        </p:txBody>
      </p:sp>
      <p:grpSp>
        <p:nvGrpSpPr>
          <p:cNvPr id="5127" name="Group 7"/>
          <p:cNvGrpSpPr>
            <a:grpSpLocks/>
          </p:cNvGrpSpPr>
          <p:nvPr/>
        </p:nvGrpSpPr>
        <p:grpSpPr bwMode="auto">
          <a:xfrm>
            <a:off x="5708650" y="6124575"/>
            <a:ext cx="2047875" cy="661988"/>
            <a:chOff x="3596" y="3858"/>
            <a:chExt cx="1290" cy="417"/>
          </a:xfrm>
        </p:grpSpPr>
        <p:pic>
          <p:nvPicPr>
            <p:cNvPr id="5130" name="Picture 8"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9"/>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rPr>
                <a:t>Federal Aviation</a:t>
              </a:r>
            </a:p>
            <a:p>
              <a:pPr algn="l" eaLnBrk="1" hangingPunct="1">
                <a:lnSpc>
                  <a:spcPct val="85000"/>
                </a:lnSpc>
                <a:defRPr/>
              </a:pPr>
              <a:r>
                <a:rPr lang="en-US" sz="1200" b="1" dirty="0" smtClean="0">
                  <a:solidFill>
                    <a:srgbClr val="FFFFFF"/>
                  </a:solidFill>
                </a:rPr>
                <a:t>Administration</a:t>
              </a:r>
            </a:p>
          </p:txBody>
        </p:sp>
      </p:grpSp>
      <p:sp>
        <p:nvSpPr>
          <p:cNvPr id="5128" name="Text Box 10"/>
          <p:cNvSpPr txBox="1">
            <a:spLocks noChangeArrowheads="1"/>
          </p:cNvSpPr>
          <p:nvPr/>
        </p:nvSpPr>
        <p:spPr bwMode="auto">
          <a:xfrm>
            <a:off x="457200" y="6472238"/>
            <a:ext cx="374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rPr>
              <a:t>November 15, 2012</a:t>
            </a:r>
          </a:p>
        </p:txBody>
      </p:sp>
      <p:sp>
        <p:nvSpPr>
          <p:cNvPr id="5129" name="Text Box 13"/>
          <p:cNvSpPr txBox="1">
            <a:spLocks noChangeArrowheads="1"/>
          </p:cNvSpPr>
          <p:nvPr/>
        </p:nvSpPr>
        <p:spPr bwMode="auto">
          <a:xfrm>
            <a:off x="442913" y="6076950"/>
            <a:ext cx="4784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rPr>
              <a:t>AJF &amp; E Center of Excellence</a:t>
            </a:r>
          </a:p>
        </p:txBody>
      </p:sp>
    </p:spTree>
  </p:cSld>
  <p:clrMap bg1="lt1" tx1="dk1" bg2="lt2" tx2="dk2" accent1="accent1" accent2="accent2" accent3="accent3" accent4="accent4" accent5="accent5" accent6="accent6" hlink="hlink" folHlink="folHlink"/>
  <p:sldLayoutIdLst>
    <p:sldLayoutId id="2147484795"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endParaRPr>
          </a:p>
        </p:txBody>
      </p:sp>
      <p:sp>
        <p:nvSpPr>
          <p:cNvPr id="6147"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6148"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defRPr>
            </a:lvl1pPr>
          </a:lstStyle>
          <a:p>
            <a:pPr>
              <a:defRPr/>
            </a:pPr>
            <a:fld id="{9B7E55FB-C2F8-4E13-A6DE-6139D8541FA0}" type="slidenum">
              <a:rPr lang="en-US"/>
              <a:pPr>
                <a:defRPr/>
              </a:pPr>
              <a:t>‹#›</a:t>
            </a:fld>
            <a:endParaRPr lang="en-US" dirty="0"/>
          </a:p>
        </p:txBody>
      </p:sp>
      <p:grpSp>
        <p:nvGrpSpPr>
          <p:cNvPr id="6152" name="Group 25"/>
          <p:cNvGrpSpPr>
            <a:grpSpLocks/>
          </p:cNvGrpSpPr>
          <p:nvPr/>
        </p:nvGrpSpPr>
        <p:grpSpPr bwMode="auto">
          <a:xfrm>
            <a:off x="5708650" y="6126163"/>
            <a:ext cx="2047875" cy="660400"/>
            <a:chOff x="3596" y="3859"/>
            <a:chExt cx="1290" cy="416"/>
          </a:xfrm>
        </p:grpSpPr>
        <p:pic>
          <p:nvPicPr>
            <p:cNvPr id="615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rPr>
                <a:t>Federal Aviation</a:t>
              </a:r>
            </a:p>
            <a:p>
              <a:pPr algn="l" eaLnBrk="1" hangingPunct="1">
                <a:lnSpc>
                  <a:spcPct val="85000"/>
                </a:lnSpc>
                <a:defRPr/>
              </a:pPr>
              <a:r>
                <a:rPr lang="en-US" sz="1200" b="1" dirty="0" smtClean="0">
                  <a:solidFill>
                    <a:srgbClr val="FFFFFF"/>
                  </a:solidFill>
                </a:rPr>
                <a:t>Administration</a:t>
              </a:r>
            </a:p>
          </p:txBody>
        </p:sp>
      </p:grpSp>
      <p:sp>
        <p:nvSpPr>
          <p:cNvPr id="615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615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717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0AB91C22-5993-45B1-A0C9-3CA13FED24C3}" type="slidenum">
              <a:rPr lang="en-US"/>
              <a:pPr>
                <a:defRPr/>
              </a:pPr>
              <a:t>‹#›</a:t>
            </a:fld>
            <a:endParaRPr lang="en-US" dirty="0"/>
          </a:p>
        </p:txBody>
      </p:sp>
      <p:sp>
        <p:nvSpPr>
          <p:cNvPr id="717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dirty="0">
              <a:solidFill>
                <a:srgbClr val="000000"/>
              </a:solidFill>
            </a:endParaRPr>
          </a:p>
        </p:txBody>
      </p:sp>
      <p:sp>
        <p:nvSpPr>
          <p:cNvPr id="717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79B755BD-3F78-48B9-BAD8-0A1EBBDD5E92}" type="slidenum">
              <a:rPr lang="en-US" sz="1200" b="1">
                <a:solidFill>
                  <a:srgbClr val="FFFFFF"/>
                </a:solidFill>
              </a:rPr>
              <a:pPr algn="r"/>
              <a:t>‹#›</a:t>
            </a:fld>
            <a:endParaRPr lang="en-US" sz="1200" b="1" dirty="0">
              <a:solidFill>
                <a:srgbClr val="FFFFFF"/>
              </a:solidFill>
            </a:endParaRPr>
          </a:p>
        </p:txBody>
      </p:sp>
      <p:grpSp>
        <p:nvGrpSpPr>
          <p:cNvPr id="7177" name="Group 25"/>
          <p:cNvGrpSpPr>
            <a:grpSpLocks/>
          </p:cNvGrpSpPr>
          <p:nvPr/>
        </p:nvGrpSpPr>
        <p:grpSpPr bwMode="auto">
          <a:xfrm>
            <a:off x="5708650" y="6124575"/>
            <a:ext cx="2047875" cy="661988"/>
            <a:chOff x="3596" y="3858"/>
            <a:chExt cx="1290" cy="417"/>
          </a:xfrm>
        </p:grpSpPr>
        <p:pic>
          <p:nvPicPr>
            <p:cNvPr id="7178"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rPr>
                <a:t>Federal Aviation</a:t>
              </a:r>
            </a:p>
            <a:p>
              <a:pPr algn="l" eaLnBrk="1" hangingPunct="1">
                <a:lnSpc>
                  <a:spcPct val="85000"/>
                </a:lnSpc>
                <a:defRPr/>
              </a:pPr>
              <a:r>
                <a:rPr lang="en-US" sz="1200" b="1" dirty="0" smtClean="0">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 id="2147484815"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dirty="0">
              <a:solidFill>
                <a:srgbClr val="000000"/>
              </a:solidFill>
            </a:endParaRPr>
          </a:p>
        </p:txBody>
      </p:sp>
      <p:sp>
        <p:nvSpPr>
          <p:cNvPr id="8195"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8196"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dirty="0"/>
          </a:p>
        </p:txBody>
      </p:sp>
      <p:grpSp>
        <p:nvGrpSpPr>
          <p:cNvPr id="8199" name="Group 25"/>
          <p:cNvGrpSpPr>
            <a:grpSpLocks/>
          </p:cNvGrpSpPr>
          <p:nvPr/>
        </p:nvGrpSpPr>
        <p:grpSpPr bwMode="auto">
          <a:xfrm>
            <a:off x="5708650" y="6126163"/>
            <a:ext cx="2047875" cy="660400"/>
            <a:chOff x="3596" y="3859"/>
            <a:chExt cx="1290" cy="416"/>
          </a:xfrm>
        </p:grpSpPr>
        <p:pic>
          <p:nvPicPr>
            <p:cNvPr id="8203"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dirty="0" smtClean="0">
                  <a:solidFill>
                    <a:srgbClr val="FFFFFF"/>
                  </a:solidFill>
                </a:rPr>
                <a:t>Federal Aviation</a:t>
              </a:r>
            </a:p>
            <a:p>
              <a:pPr algn="l" eaLnBrk="1" hangingPunct="1">
                <a:lnSpc>
                  <a:spcPct val="85000"/>
                </a:lnSpc>
                <a:defRPr/>
              </a:pPr>
              <a:r>
                <a:rPr lang="en-US" sz="1200" b="1" dirty="0" smtClean="0">
                  <a:solidFill>
                    <a:srgbClr val="FFFFFF"/>
                  </a:solidFill>
                </a:rPr>
                <a:t>Administration</a:t>
              </a:r>
            </a:p>
          </p:txBody>
        </p:sp>
      </p:grpSp>
      <p:sp>
        <p:nvSpPr>
          <p:cNvPr id="4104" name="Text Box 29" hidden="1"/>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4105" name="Text Box 30" hidden="1"/>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dirty="0" smtClean="0">
                <a:solidFill>
                  <a:srgbClr val="C0C0C0"/>
                </a:solidFill>
              </a:rPr>
              <a:t>&lt;Date of Presentation – Change on Master Slide&gt;</a:t>
            </a:r>
          </a:p>
        </p:txBody>
      </p:sp>
      <p:sp>
        <p:nvSpPr>
          <p:cNvPr id="820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8C10C5-B4F8-43A4-A775-3ECC49C44DB9}" type="slidenum">
              <a:rPr lang="en-US" sz="1200" b="1">
                <a:solidFill>
                  <a:srgbClr val="FFFFFF"/>
                </a:solidFill>
              </a:rPr>
              <a:pPr algn="r"/>
              <a:t>‹#›</a:t>
            </a:fld>
            <a:endParaRPr lang="en-US" sz="12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algn="l">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Times New Roman" pitchFamily="18" charset="0"/>
              </a:defRPr>
            </a:lvl1pPr>
          </a:lstStyle>
          <a:p>
            <a:pPr>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solidFill>
                <a:latin typeface="Times New Roman" pitchFamily="18" charset="0"/>
              </a:defRPr>
            </a:lvl1pPr>
          </a:lstStyle>
          <a:p>
            <a:pPr>
              <a:defRPr/>
            </a:pPr>
            <a:fld id="{7F7985A6-7279-4ACC-B90E-CA4118D540E3}" type="slidenum">
              <a:rPr lang="en-US">
                <a:solidFill>
                  <a:srgbClr val="FFFFFF"/>
                </a:solidFill>
              </a:rPr>
              <a:pPr>
                <a:defRPr/>
              </a:pPr>
              <a:t>‹#›</a:t>
            </a:fld>
            <a:endParaRPr lang="en-US" dirty="0">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latin typeface="Arial" charset="0"/>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2F1900BB-6BFC-4229-940E-373239B4220E}" type="slidenum">
              <a:rPr lang="en-US" sz="1200" b="1">
                <a:solidFill>
                  <a:srgbClr val="FFFFFF"/>
                </a:solidFill>
                <a:latin typeface="Arial" charset="0"/>
              </a:rPr>
              <a:pPr algn="r"/>
              <a:t>‹#›</a:t>
            </a:fld>
            <a:endParaRPr lang="en-US" sz="1200" b="1" dirty="0">
              <a:solidFill>
                <a:srgbClr val="FFFFFF"/>
              </a:solidFill>
              <a:latin typeface="Arial" charset="0"/>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hangingPunct="1">
                <a:lnSpc>
                  <a:spcPct val="85000"/>
                </a:lnSpc>
              </a:pPr>
              <a:r>
                <a:rPr lang="en-US" sz="1200" b="1" dirty="0">
                  <a:solidFill>
                    <a:srgbClr val="FFFFFF"/>
                  </a:solidFill>
                </a:rPr>
                <a:t>Federal Aviation</a:t>
              </a:r>
            </a:p>
            <a:p>
              <a:pPr algn="l" eaLnBrk="1" hangingPunct="1">
                <a:lnSpc>
                  <a:spcPct val="85000"/>
                </a:lnSpc>
              </a:pPr>
              <a:r>
                <a:rPr lang="en-US" sz="1200" b="1" dirty="0">
                  <a:solidFill>
                    <a:srgbClr val="FFFFFF"/>
                  </a:solidFill>
                </a:rPr>
                <a:t>Administration</a:t>
              </a:r>
            </a:p>
          </p:txBody>
        </p:sp>
      </p:grpSp>
    </p:spTree>
    <p:extLst>
      <p:ext uri="{BB962C8B-B14F-4D97-AF65-F5344CB8AC3E}">
        <p14:creationId xmlns:p14="http://schemas.microsoft.com/office/powerpoint/2010/main" val="736846814"/>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8.png"/><Relationship Id="rId1" Type="http://schemas.openxmlformats.org/officeDocument/2006/relationships/slideLayout" Target="../slideLayouts/slideLayout140.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33.png"/><Relationship Id="rId5" Type="http://schemas.openxmlformats.org/officeDocument/2006/relationships/image" Target="../media/image11.wmf"/><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33.png"/><Relationship Id="rId5" Type="http://schemas.openxmlformats.org/officeDocument/2006/relationships/image" Target="../media/image11.wm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18" Type="http://schemas.openxmlformats.org/officeDocument/2006/relationships/hyperlink" Target="http://www.matchc.com/flags/australia.html" TargetMode="External"/><Relationship Id="rId3" Type="http://schemas.openxmlformats.org/officeDocument/2006/relationships/image" Target="../media/image38.png"/><Relationship Id="rId21" Type="http://schemas.openxmlformats.org/officeDocument/2006/relationships/image" Target="../media/image55.png"/><Relationship Id="rId7" Type="http://schemas.openxmlformats.org/officeDocument/2006/relationships/image" Target="../media/image42.png"/><Relationship Id="rId12" Type="http://schemas.openxmlformats.org/officeDocument/2006/relationships/image" Target="../media/image47.jpeg"/><Relationship Id="rId17" Type="http://schemas.openxmlformats.org/officeDocument/2006/relationships/image" Target="../media/image52.png"/><Relationship Id="rId2" Type="http://schemas.openxmlformats.org/officeDocument/2006/relationships/notesSlide" Target="../notesSlides/notesSlide12.xml"/><Relationship Id="rId16" Type="http://schemas.openxmlformats.org/officeDocument/2006/relationships/image" Target="../media/image51.png"/><Relationship Id="rId20" Type="http://schemas.openxmlformats.org/officeDocument/2006/relationships/image" Target="../media/image54.png"/><Relationship Id="rId1" Type="http://schemas.openxmlformats.org/officeDocument/2006/relationships/slideLayout" Target="../slideLayouts/slideLayout36.xml"/><Relationship Id="rId6" Type="http://schemas.openxmlformats.org/officeDocument/2006/relationships/image" Target="../media/image41.png"/><Relationship Id="rId11" Type="http://schemas.openxmlformats.org/officeDocument/2006/relationships/image" Target="../media/image46.jpeg"/><Relationship Id="rId24" Type="http://schemas.openxmlformats.org/officeDocument/2006/relationships/image" Target="../media/image58.png"/><Relationship Id="rId5" Type="http://schemas.openxmlformats.org/officeDocument/2006/relationships/image" Target="../media/image40.png"/><Relationship Id="rId15" Type="http://schemas.openxmlformats.org/officeDocument/2006/relationships/image" Target="../media/image50.jpeg"/><Relationship Id="rId23" Type="http://schemas.openxmlformats.org/officeDocument/2006/relationships/image" Target="../media/image57.png"/><Relationship Id="rId10" Type="http://schemas.openxmlformats.org/officeDocument/2006/relationships/image" Target="../media/image45.png"/><Relationship Id="rId19" Type="http://schemas.openxmlformats.org/officeDocument/2006/relationships/image" Target="../media/image53.jpeg"/><Relationship Id="rId4" Type="http://schemas.openxmlformats.org/officeDocument/2006/relationships/image" Target="../media/image39.png"/><Relationship Id="rId9" Type="http://schemas.openxmlformats.org/officeDocument/2006/relationships/image" Target="../media/image44.jpeg"/><Relationship Id="rId14" Type="http://schemas.openxmlformats.org/officeDocument/2006/relationships/image" Target="../media/image49.jpeg"/><Relationship Id="rId22"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3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4.jpeg"/><Relationship Id="rId1" Type="http://schemas.openxmlformats.org/officeDocument/2006/relationships/slideLayout" Target="../slideLayouts/slideLayout39.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6.xml"/><Relationship Id="rId1" Type="http://schemas.openxmlformats.org/officeDocument/2006/relationships/slideLayout" Target="../slideLayouts/slideLayout100.xml"/><Relationship Id="rId6" Type="http://schemas.openxmlformats.org/officeDocument/2006/relationships/hyperlink" Target="mailto:james.hileman@faa.gov" TargetMode="External"/><Relationship Id="rId5" Type="http://schemas.openxmlformats.org/officeDocument/2006/relationships/hyperlink" Target="mailto:mohan.l.gupta@faa.gov" TargetMode="External"/><Relationship Id="rId4" Type="http://schemas.openxmlformats.org/officeDocument/2006/relationships/hyperlink" Target="mailto:nathan.brown@fa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1.xml"/><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3.xml"/><Relationship Id="rId6" Type="http://schemas.openxmlformats.org/officeDocument/2006/relationships/image" Target="../media/image17.png"/><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1"/>
          <p:cNvSpPr>
            <a:spLocks noGrp="1" noChangeArrowheads="1"/>
          </p:cNvSpPr>
          <p:nvPr>
            <p:ph type="ctrTitle"/>
          </p:nvPr>
        </p:nvSpPr>
        <p:spPr>
          <a:xfrm>
            <a:off x="249238" y="312738"/>
            <a:ext cx="5048250" cy="2298700"/>
          </a:xfrm>
        </p:spPr>
        <p:txBody>
          <a:bodyPr/>
          <a:lstStyle/>
          <a:p>
            <a:pPr eaLnBrk="1" hangingPunct="1"/>
            <a:r>
              <a:rPr lang="fr-FR" sz="4000" dirty="0" smtClean="0"/>
              <a:t>FAA Alternative </a:t>
            </a:r>
            <a:r>
              <a:rPr lang="fr-FR" sz="4000" dirty="0"/>
              <a:t>Jet </a:t>
            </a:r>
            <a:r>
              <a:rPr lang="fr-FR" sz="4000" dirty="0" smtClean="0"/>
              <a:t>Fuels -  </a:t>
            </a:r>
            <a:r>
              <a:rPr lang="en-US" sz="4000" dirty="0"/>
              <a:t>Analysis, Testing and Coordination </a:t>
            </a:r>
            <a:r>
              <a:rPr lang="fr-FR" sz="4000" dirty="0" smtClean="0"/>
              <a:t>Update</a:t>
            </a:r>
            <a:endParaRPr lang="en-US" sz="4000" dirty="0" smtClean="0"/>
          </a:p>
        </p:txBody>
      </p:sp>
      <p:sp>
        <p:nvSpPr>
          <p:cNvPr id="5" name="Text Box 4"/>
          <p:cNvSpPr txBox="1">
            <a:spLocks noChangeArrowheads="1"/>
          </p:cNvSpPr>
          <p:nvPr/>
        </p:nvSpPr>
        <p:spPr bwMode="auto">
          <a:xfrm>
            <a:off x="457199" y="4038600"/>
            <a:ext cx="479266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fontAlgn="auto" hangingPunct="1">
              <a:spcBef>
                <a:spcPts val="0"/>
              </a:spcBef>
              <a:spcAft>
                <a:spcPts val="0"/>
              </a:spcAft>
              <a:defRPr/>
            </a:pPr>
            <a:r>
              <a:rPr kumimoji="0" lang="en-US" sz="1800" b="0" i="0" u="none" strike="noStrike" kern="0" cap="none" spc="0" normalizeH="0" baseline="0" noProof="0" dirty="0" smtClean="0">
                <a:ln>
                  <a:noFill/>
                </a:ln>
                <a:solidFill>
                  <a:srgbClr val="1D2F68"/>
                </a:solidFill>
                <a:effectLst/>
                <a:uLnTx/>
                <a:uFillTx/>
                <a:latin typeface="Arial" charset="0"/>
              </a:rPr>
              <a:t>To:	FAA E&amp;E REDAC</a:t>
            </a:r>
            <a:r>
              <a:rPr lang="en-US" sz="1800" dirty="0" smtClean="0">
                <a:solidFill>
                  <a:srgbClr val="002060"/>
                </a:solidFill>
              </a:rPr>
              <a:t>	</a:t>
            </a:r>
          </a:p>
          <a:p>
            <a:pPr algn="l" eaLnBrk="1" fontAlgn="auto" hangingPunct="1">
              <a:spcBef>
                <a:spcPts val="0"/>
              </a:spcBef>
              <a:spcAft>
                <a:spcPts val="0"/>
              </a:spcAft>
              <a:defRPr/>
            </a:pPr>
            <a:endParaRPr kumimoji="0" lang="en-US" sz="1800" b="0" i="0" u="none" strike="noStrike" kern="0" cap="none" spc="0" normalizeH="0" baseline="0" noProof="0" dirty="0" smtClean="0">
              <a:ln>
                <a:noFill/>
              </a:ln>
              <a:solidFill>
                <a:srgbClr val="1D2F68"/>
              </a:solidFill>
              <a:effectLst/>
              <a:uLnTx/>
              <a:uFillTx/>
              <a:latin typeface="Arial" charset="0"/>
            </a:endParaRPr>
          </a:p>
          <a:p>
            <a:pPr marR="0" lvl="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D2F68"/>
                </a:solidFill>
                <a:effectLst/>
                <a:uLnTx/>
                <a:uFillTx/>
                <a:latin typeface="Arial" charset="0"/>
              </a:rPr>
              <a:t>By: 	Nate Brown, Mohan Gupta, </a:t>
            </a:r>
          </a:p>
          <a:p>
            <a:pPr marR="0" lvl="0" algn="l" defTabSz="914400" eaLnBrk="1" fontAlgn="auto" latinLnBrk="0" hangingPunct="1">
              <a:lnSpc>
                <a:spcPct val="100000"/>
              </a:lnSpc>
              <a:spcBef>
                <a:spcPts val="0"/>
              </a:spcBef>
              <a:spcAft>
                <a:spcPts val="0"/>
              </a:spcAft>
              <a:buClrTx/>
              <a:buSzTx/>
              <a:buFontTx/>
              <a:buNone/>
              <a:tabLst/>
              <a:defRPr/>
            </a:pPr>
            <a:r>
              <a:rPr lang="en-US" sz="1800" kern="0" dirty="0">
                <a:solidFill>
                  <a:srgbClr val="1D2F68"/>
                </a:solidFill>
              </a:rPr>
              <a:t>	</a:t>
            </a:r>
            <a:r>
              <a:rPr kumimoji="0" lang="en-US" sz="1800" b="0" i="0" u="none" strike="noStrike" kern="0" cap="none" spc="0" normalizeH="0" baseline="0" noProof="0" dirty="0" smtClean="0">
                <a:ln>
                  <a:noFill/>
                </a:ln>
                <a:solidFill>
                  <a:srgbClr val="1D2F68"/>
                </a:solidFill>
                <a:effectLst/>
                <a:uLnTx/>
                <a:uFillTx/>
                <a:latin typeface="Arial" charset="0"/>
              </a:rPr>
              <a:t>and</a:t>
            </a:r>
            <a:r>
              <a:rPr kumimoji="0" lang="en-US" sz="1800" b="0" i="0" u="none" strike="noStrike" kern="0" cap="none" spc="0" normalizeH="0" noProof="0" dirty="0" smtClean="0">
                <a:ln>
                  <a:noFill/>
                </a:ln>
                <a:solidFill>
                  <a:srgbClr val="1D2F68"/>
                </a:solidFill>
                <a:effectLst/>
                <a:uLnTx/>
                <a:uFillTx/>
                <a:latin typeface="Arial" charset="0"/>
              </a:rPr>
              <a:t> Jim Hileman	</a:t>
            </a:r>
            <a:r>
              <a:rPr kumimoji="0" lang="en-US" sz="1800" b="0" i="0" u="none" strike="noStrike" kern="0" cap="none" spc="0" normalizeH="0" baseline="0" noProof="0" dirty="0" smtClean="0">
                <a:ln>
                  <a:noFill/>
                </a:ln>
                <a:solidFill>
                  <a:srgbClr val="1D2F68"/>
                </a:solidFill>
                <a:effectLst/>
                <a:uLnTx/>
                <a:uFillTx/>
                <a:latin typeface="Arial" charset="0"/>
              </a:rPr>
              <a:t/>
            </a:r>
            <a:br>
              <a:rPr kumimoji="0" lang="en-US" sz="1800" b="0" i="0" u="none" strike="noStrike" kern="0" cap="none" spc="0" normalizeH="0" baseline="0" noProof="0" dirty="0" smtClean="0">
                <a:ln>
                  <a:noFill/>
                </a:ln>
                <a:solidFill>
                  <a:srgbClr val="1D2F68"/>
                </a:solidFill>
                <a:effectLst/>
                <a:uLnTx/>
                <a:uFillTx/>
                <a:latin typeface="Arial" charset="0"/>
              </a:rPr>
            </a:br>
            <a:r>
              <a:rPr kumimoji="0" lang="en-US" sz="1800" b="0" i="0" u="none" strike="noStrike" kern="0" cap="none" spc="0" normalizeH="0" baseline="0" noProof="0" dirty="0" smtClean="0">
                <a:ln>
                  <a:noFill/>
                </a:ln>
                <a:solidFill>
                  <a:srgbClr val="1D2F68"/>
                </a:solidFill>
                <a:effectLst/>
                <a:uLnTx/>
                <a:uFillTx/>
                <a:latin typeface="Arial" charset="0"/>
              </a:rPr>
              <a:t>	</a:t>
            </a:r>
          </a:p>
          <a:p>
            <a:pPr marL="0" marR="0" lvl="1" indent="0" algn="l" defTabSz="914400" eaLnBrk="1" fontAlgn="auto" latinLnBrk="0" hangingPunct="1">
              <a:lnSpc>
                <a:spcPct val="100000"/>
              </a:lnSpc>
              <a:spcBef>
                <a:spcPct val="0"/>
              </a:spcBef>
              <a:spcAft>
                <a:spcPts val="0"/>
              </a:spcAft>
              <a:buClrTx/>
              <a:buSzTx/>
              <a:buFontTx/>
              <a:buNone/>
              <a:tabLst/>
              <a:defRPr/>
            </a:pPr>
            <a:r>
              <a:rPr kumimoji="0" lang="en-US" sz="800" b="0" i="0" u="none" strike="noStrike" kern="0" cap="none" spc="0" normalizeH="0" baseline="0" noProof="0" dirty="0" smtClean="0">
                <a:ln>
                  <a:noFill/>
                </a:ln>
                <a:solidFill>
                  <a:srgbClr val="1D2F68"/>
                </a:solidFill>
                <a:effectLst/>
                <a:uLnTx/>
                <a:uFillTx/>
                <a:latin typeface="Arial" charset="0"/>
              </a:rPr>
              <a:t>	</a:t>
            </a:r>
          </a:p>
          <a:p>
            <a:pPr marR="0" lvl="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D2F68"/>
                </a:solidFill>
                <a:effectLst/>
                <a:uLnTx/>
                <a:uFillTx/>
                <a:latin typeface="Arial" charset="0"/>
              </a:rPr>
              <a:t>Date:	</a:t>
            </a:r>
            <a:r>
              <a:rPr lang="en-US" sz="1800" kern="0" dirty="0" smtClean="0">
                <a:solidFill>
                  <a:srgbClr val="1D2F68"/>
                </a:solidFill>
              </a:rPr>
              <a:t>April 5</a:t>
            </a:r>
            <a:r>
              <a:rPr kumimoji="0" lang="en-US" sz="1800" b="0" i="0" u="none" strike="noStrike" kern="0" cap="none" spc="0" normalizeH="0" baseline="0" noProof="0" dirty="0" smtClean="0">
                <a:ln>
                  <a:noFill/>
                </a:ln>
                <a:solidFill>
                  <a:srgbClr val="1D2F68"/>
                </a:solidFill>
                <a:effectLst/>
                <a:uLnTx/>
                <a:uFillTx/>
                <a:latin typeface="Arial" charset="0"/>
              </a:rPr>
              <a:t>, 2016</a:t>
            </a:r>
            <a:endParaRPr kumimoji="0" lang="en-US" sz="1800" b="0" i="0" u="none" strike="noStrike" kern="0" cap="none" spc="0" normalizeH="0" baseline="0" noProof="0" dirty="0">
              <a:ln>
                <a:noFill/>
              </a:ln>
              <a:solidFill>
                <a:srgbClr val="1D2F68"/>
              </a:solidFill>
              <a:effectLst/>
              <a:uLnTx/>
              <a:uFillTx/>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701"/>
            <a:ext cx="9144000" cy="602512"/>
          </a:xfrm>
        </p:spPr>
        <p:txBody>
          <a:bodyPr/>
          <a:lstStyle/>
          <a:p>
            <a:r>
              <a:rPr lang="en-US" sz="3400" dirty="0" smtClean="0"/>
              <a:t>NJFCP: Take-Aways/Key Points</a:t>
            </a:r>
            <a:endParaRPr lang="en-US" sz="3400" dirty="0"/>
          </a:p>
        </p:txBody>
      </p:sp>
      <p:sp>
        <p:nvSpPr>
          <p:cNvPr id="4" name="Subtitle 1"/>
          <p:cNvSpPr txBox="1">
            <a:spLocks/>
          </p:cNvSpPr>
          <p:nvPr/>
        </p:nvSpPr>
        <p:spPr bwMode="auto">
          <a:xfrm>
            <a:off x="45277" y="1368152"/>
            <a:ext cx="9144000" cy="52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457200" indent="-457200">
              <a:spcBef>
                <a:spcPts val="1800"/>
              </a:spcBef>
              <a:buClr>
                <a:srgbClr val="000000"/>
              </a:buClr>
              <a:buFont typeface="Arial" panose="020B0604020202020204" pitchFamily="34" charset="0"/>
              <a:buChar char="•"/>
            </a:pPr>
            <a:r>
              <a:rPr lang="en-US" sz="2800" i="1" kern="0" dirty="0" smtClean="0">
                <a:solidFill>
                  <a:srgbClr val="000000"/>
                </a:solidFill>
              </a:rPr>
              <a:t>NJFCP program is targeted to improve and streamline current ASTM fuel approval process</a:t>
            </a:r>
          </a:p>
          <a:p>
            <a:pPr marL="457200" indent="-457200">
              <a:spcBef>
                <a:spcPts val="1800"/>
              </a:spcBef>
              <a:buClr>
                <a:srgbClr val="000000"/>
              </a:buClr>
              <a:buFont typeface="Arial" panose="020B0604020202020204" pitchFamily="34" charset="0"/>
              <a:buChar char="•"/>
            </a:pPr>
            <a:r>
              <a:rPr lang="en-US" sz="2000" kern="0" dirty="0" smtClean="0">
                <a:solidFill>
                  <a:srgbClr val="000000"/>
                </a:solidFill>
              </a:rPr>
              <a:t>Year 1 Accomplishment Summary:</a:t>
            </a:r>
          </a:p>
          <a:p>
            <a:pPr marL="1200150" lvl="1" indent="-457200">
              <a:spcBef>
                <a:spcPts val="1800"/>
              </a:spcBef>
              <a:buClr>
                <a:srgbClr val="000000"/>
              </a:buClr>
              <a:buFont typeface="Arial" panose="020B0604020202020204" pitchFamily="34" charset="0"/>
              <a:buChar char="•"/>
            </a:pPr>
            <a:r>
              <a:rPr lang="en-US" sz="1600" kern="0" dirty="0" smtClean="0">
                <a:solidFill>
                  <a:srgbClr val="000000"/>
                </a:solidFill>
                <a:cs typeface="Arial" charset="0"/>
              </a:rPr>
              <a:t>Experimentally screened fuels, demonstrated fuel effects, and performed detailed measurements for model comparisons</a:t>
            </a:r>
          </a:p>
          <a:p>
            <a:pPr marL="1200150" lvl="1" indent="-457200">
              <a:spcBef>
                <a:spcPts val="1800"/>
              </a:spcBef>
              <a:buClr>
                <a:srgbClr val="000000"/>
              </a:buClr>
              <a:buFont typeface="Arial" panose="020B0604020202020204" pitchFamily="34" charset="0"/>
              <a:buChar char="•"/>
            </a:pPr>
            <a:r>
              <a:rPr lang="en-US" sz="1600" kern="0" dirty="0" smtClean="0">
                <a:solidFill>
                  <a:srgbClr val="000000"/>
                </a:solidFill>
                <a:cs typeface="Arial" charset="0"/>
              </a:rPr>
              <a:t>Modeling teams have simulated detailed fundamental experiments and multi-dimensional multi-phase experiments.</a:t>
            </a:r>
          </a:p>
          <a:p>
            <a:pPr marL="457200" indent="-457200">
              <a:spcBef>
                <a:spcPts val="1800"/>
              </a:spcBef>
              <a:buClr>
                <a:srgbClr val="000000"/>
              </a:buClr>
              <a:buFont typeface="Arial" panose="020B0604020202020204" pitchFamily="34" charset="0"/>
              <a:buChar char="•"/>
            </a:pPr>
            <a:r>
              <a:rPr lang="en-US" sz="2000" kern="0" dirty="0" smtClean="0">
                <a:solidFill>
                  <a:srgbClr val="000000"/>
                </a:solidFill>
              </a:rPr>
              <a:t>Excellent coordination amongst Government, OEMs, and universities </a:t>
            </a:r>
          </a:p>
          <a:p>
            <a:pPr marL="457200" indent="-457200">
              <a:spcBef>
                <a:spcPts val="1800"/>
              </a:spcBef>
              <a:buClr>
                <a:srgbClr val="000000"/>
              </a:buClr>
              <a:buFont typeface="Arial" panose="020B0604020202020204" pitchFamily="34" charset="0"/>
              <a:buChar char="•"/>
            </a:pPr>
            <a:r>
              <a:rPr lang="en-US" sz="2000" kern="0" dirty="0" smtClean="0">
                <a:solidFill>
                  <a:srgbClr val="000000"/>
                </a:solidFill>
              </a:rPr>
              <a:t>Community-wide national and international participation</a:t>
            </a:r>
          </a:p>
          <a:p>
            <a:pPr marL="1200150" lvl="1" indent="-457200">
              <a:spcBef>
                <a:spcPts val="1800"/>
              </a:spcBef>
              <a:buClr>
                <a:srgbClr val="000000"/>
              </a:buClr>
              <a:buFont typeface="Arial" panose="020B0604020202020204" pitchFamily="34" charset="0"/>
              <a:buChar char="•"/>
            </a:pPr>
            <a:r>
              <a:rPr lang="en-US" sz="1600" kern="0" dirty="0" smtClean="0">
                <a:solidFill>
                  <a:srgbClr val="000000"/>
                </a:solidFill>
                <a:cs typeface="Arial" charset="0"/>
              </a:rPr>
              <a:t>Leveraging interagency and international support</a:t>
            </a:r>
            <a:endParaRPr lang="en-US" sz="3200" kern="0" dirty="0" smtClean="0">
              <a:solidFill>
                <a:srgbClr val="000000"/>
              </a:solidFill>
              <a:cs typeface="Arial" charset="0"/>
            </a:endParaRPr>
          </a:p>
          <a:p>
            <a:pPr marL="457200" indent="-457200">
              <a:spcBef>
                <a:spcPts val="1800"/>
              </a:spcBef>
              <a:buClr>
                <a:srgbClr val="000000"/>
              </a:buClr>
              <a:buFont typeface="Arial" panose="020B0604020202020204" pitchFamily="34" charset="0"/>
              <a:buChar char="•"/>
            </a:pPr>
            <a:r>
              <a:rPr lang="en-US" sz="2000" kern="0" dirty="0" smtClean="0">
                <a:solidFill>
                  <a:srgbClr val="000000"/>
                </a:solidFill>
              </a:rPr>
              <a:t>Year 2 – Develop additional testing capabilities, iterate on modeling methodology</a:t>
            </a:r>
            <a:r>
              <a:rPr lang="en-US" sz="2000" kern="0" dirty="0">
                <a:solidFill>
                  <a:srgbClr val="000000"/>
                </a:solidFill>
              </a:rPr>
              <a:t> </a:t>
            </a:r>
            <a:r>
              <a:rPr lang="en-US" sz="2000" kern="0" dirty="0" smtClean="0">
                <a:solidFill>
                  <a:srgbClr val="000000"/>
                </a:solidFill>
              </a:rPr>
              <a:t>and develop Fuel-X Approach for blend and neat fuels</a:t>
            </a:r>
          </a:p>
        </p:txBody>
      </p:sp>
    </p:spTree>
    <p:extLst>
      <p:ext uri="{BB962C8B-B14F-4D97-AF65-F5344CB8AC3E}">
        <p14:creationId xmlns:p14="http://schemas.microsoft.com/office/powerpoint/2010/main" val="163434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0"/>
            <a:ext cx="9144000" cy="609600"/>
          </a:xfrm>
        </p:spPr>
        <p:txBody>
          <a:bodyPr/>
          <a:lstStyle/>
          <a:p>
            <a:r>
              <a:rPr lang="en-US" sz="3400" dirty="0" smtClean="0"/>
              <a:t>Program Success Criteria for the First Year</a:t>
            </a:r>
            <a:endParaRPr lang="en-US" sz="3400" dirty="0"/>
          </a:p>
        </p:txBody>
      </p:sp>
      <p:sp>
        <p:nvSpPr>
          <p:cNvPr id="5" name="Rectangle 4"/>
          <p:cNvSpPr/>
          <p:nvPr/>
        </p:nvSpPr>
        <p:spPr>
          <a:xfrm>
            <a:off x="0" y="1668440"/>
            <a:ext cx="9144000" cy="4770537"/>
          </a:xfrm>
          <a:prstGeom prst="rect">
            <a:avLst/>
          </a:prstGeom>
        </p:spPr>
        <p:txBody>
          <a:bodyPr wrap="square">
            <a:spAutoFit/>
          </a:bodyPr>
          <a:lstStyle/>
          <a:p>
            <a:pPr marL="171450" indent="-171450" algn="l">
              <a:spcBef>
                <a:spcPts val="1200"/>
              </a:spcBef>
              <a:buFont typeface="Arial" panose="020B0604020202020204" pitchFamily="34" charset="0"/>
              <a:buChar char="•"/>
            </a:pPr>
            <a:r>
              <a:rPr lang="en-US" sz="2000" dirty="0">
                <a:solidFill>
                  <a:srgbClr val="00B050"/>
                </a:solidFill>
                <a:latin typeface="Arial" charset="0"/>
                <a:cs typeface="Arial" charset="0"/>
              </a:rPr>
              <a:t>Demonstrate that one or more tests have sensitivity to a test fuel over a range of conditions that offer the potential of their being used as part of a methodology for simplifying the alternative fuel certification process</a:t>
            </a:r>
          </a:p>
          <a:p>
            <a:pPr algn="l">
              <a:spcBef>
                <a:spcPts val="1200"/>
              </a:spcBef>
            </a:pPr>
            <a:endParaRPr lang="en-US" sz="2000" dirty="0">
              <a:solidFill>
                <a:srgbClr val="00B050"/>
              </a:solidFill>
              <a:latin typeface="Arial" charset="0"/>
              <a:cs typeface="Arial" charset="0"/>
            </a:endParaRPr>
          </a:p>
          <a:p>
            <a:pPr marL="171450" indent="-171450" algn="l">
              <a:spcBef>
                <a:spcPts val="1200"/>
              </a:spcBef>
              <a:buFont typeface="Arial" panose="020B0604020202020204" pitchFamily="34" charset="0"/>
              <a:buChar char="•"/>
            </a:pPr>
            <a:r>
              <a:rPr lang="en-US" sz="2000" dirty="0">
                <a:solidFill>
                  <a:srgbClr val="00B050"/>
                </a:solidFill>
                <a:latin typeface="Arial" charset="0"/>
                <a:cs typeface="Arial" charset="0"/>
              </a:rPr>
              <a:t>Demonstrate that a validated surrogate chemistry model can be developed that has the potential of being used to predict fuel-sensitive test results over a suitable range of conditions</a:t>
            </a:r>
          </a:p>
          <a:p>
            <a:pPr algn="l">
              <a:spcBef>
                <a:spcPts val="1200"/>
              </a:spcBef>
            </a:pPr>
            <a:endParaRPr lang="en-US" sz="2000" dirty="0">
              <a:solidFill>
                <a:srgbClr val="00B050"/>
              </a:solidFill>
              <a:latin typeface="Arial" charset="0"/>
              <a:cs typeface="Arial" charset="0"/>
            </a:endParaRPr>
          </a:p>
          <a:p>
            <a:pPr marL="171450" indent="-171450" algn="l">
              <a:spcBef>
                <a:spcPts val="1200"/>
              </a:spcBef>
              <a:buFont typeface="Arial" panose="020B0604020202020204" pitchFamily="34" charset="0"/>
              <a:buChar char="•"/>
            </a:pPr>
            <a:r>
              <a:rPr lang="en-US" sz="2000" dirty="0">
                <a:solidFill>
                  <a:srgbClr val="00B050"/>
                </a:solidFill>
                <a:latin typeface="Arial" charset="0"/>
                <a:cs typeface="Arial" charset="0"/>
              </a:rPr>
              <a:t>Demonstrate a combustion modeling approach that can be integrated into an OEM’s procedures that offers the potential of being used to predict fuel effects on combustor operability and simplify the alternative fuel certification </a:t>
            </a:r>
            <a:r>
              <a:rPr lang="en-US" sz="2000" dirty="0" smtClean="0">
                <a:solidFill>
                  <a:srgbClr val="00B050"/>
                </a:solidFill>
                <a:latin typeface="Arial" charset="0"/>
                <a:cs typeface="Arial" charset="0"/>
              </a:rPr>
              <a:t>process</a:t>
            </a:r>
          </a:p>
          <a:p>
            <a:pPr>
              <a:spcBef>
                <a:spcPts val="1200"/>
              </a:spcBef>
            </a:pPr>
            <a:r>
              <a:rPr lang="en-US" sz="1700" b="1" dirty="0" smtClean="0">
                <a:solidFill>
                  <a:srgbClr val="FF0000"/>
                </a:solidFill>
                <a:latin typeface="Arial" charset="0"/>
                <a:cs typeface="Arial" charset="0"/>
              </a:rPr>
              <a:t/>
            </a:r>
            <a:br>
              <a:rPr lang="en-US" sz="1700" b="1" dirty="0" smtClean="0">
                <a:solidFill>
                  <a:srgbClr val="FF0000"/>
                </a:solidFill>
                <a:latin typeface="Arial" charset="0"/>
                <a:cs typeface="Arial" charset="0"/>
              </a:rPr>
            </a:br>
            <a:endParaRPr lang="en-US" sz="1700" b="1" dirty="0" smtClean="0">
              <a:solidFill>
                <a:srgbClr val="FF0000"/>
              </a:solidFill>
              <a:latin typeface="Arial" charset="0"/>
              <a:cs typeface="Arial" charset="0"/>
            </a:endParaRPr>
          </a:p>
        </p:txBody>
      </p:sp>
    </p:spTree>
    <p:extLst>
      <p:ext uri="{BB962C8B-B14F-4D97-AF65-F5344CB8AC3E}">
        <p14:creationId xmlns:p14="http://schemas.microsoft.com/office/powerpoint/2010/main" val="287902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994" y="4084848"/>
            <a:ext cx="4621919" cy="27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676"/>
            <a:ext cx="9144000" cy="647024"/>
          </a:xfrm>
        </p:spPr>
        <p:txBody>
          <a:bodyPr/>
          <a:lstStyle/>
          <a:p>
            <a:r>
              <a:rPr lang="en-US" sz="3200" dirty="0" smtClean="0"/>
              <a:t>Year 1 Success Criteria 1</a:t>
            </a:r>
            <a:endParaRPr lang="en-US" sz="3200" dirty="0"/>
          </a:p>
        </p:txBody>
      </p:sp>
      <p:sp>
        <p:nvSpPr>
          <p:cNvPr id="5" name="Rectangle 4"/>
          <p:cNvSpPr/>
          <p:nvPr/>
        </p:nvSpPr>
        <p:spPr>
          <a:xfrm>
            <a:off x="202057" y="1468747"/>
            <a:ext cx="4784810" cy="2616101"/>
          </a:xfrm>
          <a:prstGeom prst="rect">
            <a:avLst/>
          </a:prstGeom>
        </p:spPr>
        <p:txBody>
          <a:bodyPr wrap="square">
            <a:spAutoFit/>
          </a:bodyPr>
          <a:lstStyle/>
          <a:p>
            <a:pPr algn="l"/>
            <a:r>
              <a:rPr lang="en-US" b="1" dirty="0" smtClean="0">
                <a:solidFill>
                  <a:srgbClr val="00B050"/>
                </a:solidFill>
                <a:latin typeface="Arial" charset="0"/>
                <a:cs typeface="Arial" charset="0"/>
              </a:rPr>
              <a:t>Complete – </a:t>
            </a:r>
            <a:r>
              <a:rPr lang="en-US" sz="2000" dirty="0" smtClean="0">
                <a:solidFill>
                  <a:srgbClr val="00B050"/>
                </a:solidFill>
                <a:latin typeface="Arial" charset="0"/>
                <a:cs typeface="Arial" charset="0"/>
              </a:rPr>
              <a:t>All rigs have shown fuel sensitivity.</a:t>
            </a:r>
            <a:endParaRPr lang="en-US" sz="2000" dirty="0">
              <a:solidFill>
                <a:srgbClr val="00B050"/>
              </a:solidFill>
              <a:latin typeface="Arial" charset="0"/>
              <a:cs typeface="Arial" charset="0"/>
            </a:endParaRPr>
          </a:p>
          <a:p>
            <a:pPr marL="342900" indent="-342900" algn="l">
              <a:buFont typeface="Arial" panose="020B0604020202020204" pitchFamily="34" charset="0"/>
              <a:buChar char="•"/>
            </a:pPr>
            <a:r>
              <a:rPr lang="en-US" sz="2000" dirty="0" smtClean="0">
                <a:solidFill>
                  <a:srgbClr val="000000"/>
                </a:solidFill>
                <a:latin typeface="Arial" charset="0"/>
                <a:cs typeface="Arial" charset="0"/>
              </a:rPr>
              <a:t>Area 1 – Shock tube and flow reactor</a:t>
            </a:r>
          </a:p>
          <a:p>
            <a:pPr marL="342900" indent="-342900" algn="l">
              <a:buFont typeface="Arial" panose="020B0604020202020204" pitchFamily="34" charset="0"/>
              <a:buChar char="•"/>
            </a:pPr>
            <a:r>
              <a:rPr lang="en-US" sz="2000" dirty="0" smtClean="0">
                <a:solidFill>
                  <a:srgbClr val="000000"/>
                </a:solidFill>
                <a:latin typeface="Arial" charset="0"/>
                <a:cs typeface="Arial" charset="0"/>
              </a:rPr>
              <a:t>Area 3 – High sheer, forced ignition, and turbulent flame speed rigs</a:t>
            </a:r>
          </a:p>
          <a:p>
            <a:pPr marL="342900" indent="-342900" algn="l">
              <a:buFont typeface="Arial" panose="020B0604020202020204" pitchFamily="34" charset="0"/>
              <a:buChar char="•"/>
            </a:pPr>
            <a:r>
              <a:rPr lang="en-US" sz="2000" dirty="0" smtClean="0">
                <a:solidFill>
                  <a:srgbClr val="000000"/>
                </a:solidFill>
                <a:latin typeface="Arial" charset="0"/>
                <a:cs typeface="Arial" charset="0"/>
              </a:rPr>
              <a:t>Area 5 – Atmospheric spray rig</a:t>
            </a:r>
          </a:p>
          <a:p>
            <a:pPr marL="342900" indent="-342900" algn="l">
              <a:buFont typeface="Arial" panose="020B0604020202020204" pitchFamily="34" charset="0"/>
              <a:buChar char="•"/>
            </a:pPr>
            <a:r>
              <a:rPr lang="en-US" sz="2000" dirty="0" smtClean="0">
                <a:solidFill>
                  <a:srgbClr val="000000"/>
                </a:solidFill>
                <a:latin typeface="Arial" charset="0"/>
                <a:cs typeface="Arial" charset="0"/>
              </a:rPr>
              <a:t>Area 6 – Referee rig lean blow out and ignition tests</a:t>
            </a:r>
          </a:p>
        </p:txBody>
      </p:sp>
      <p:grpSp>
        <p:nvGrpSpPr>
          <p:cNvPr id="31" name="Group 30"/>
          <p:cNvGrpSpPr/>
          <p:nvPr/>
        </p:nvGrpSpPr>
        <p:grpSpPr>
          <a:xfrm>
            <a:off x="6957343" y="1049867"/>
            <a:ext cx="2101991" cy="5444067"/>
            <a:chOff x="2654640" y="914400"/>
            <a:chExt cx="2743200" cy="5943600"/>
          </a:xfrm>
        </p:grpSpPr>
        <p:graphicFrame>
          <p:nvGraphicFramePr>
            <p:cNvPr id="32" name="Chart 31"/>
            <p:cNvGraphicFramePr>
              <a:graphicFrameLocks/>
            </p:cNvGraphicFramePr>
            <p:nvPr>
              <p:extLst/>
            </p:nvPr>
          </p:nvGraphicFramePr>
          <p:xfrm>
            <a:off x="2654640" y="914400"/>
            <a:ext cx="27432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7"/>
            <p:cNvSpPr txBox="1"/>
            <p:nvPr/>
          </p:nvSpPr>
          <p:spPr>
            <a:xfrm>
              <a:off x="3884524" y="5634279"/>
              <a:ext cx="604555" cy="3693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i="1" dirty="0" smtClean="0">
                  <a:solidFill>
                    <a:srgbClr val="E46C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A-3</a:t>
              </a:r>
              <a:endParaRPr lang="en-US" sz="1800" i="1" dirty="0">
                <a:solidFill>
                  <a:srgbClr val="E46C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 name="Subtitle 1"/>
          <p:cNvSpPr txBox="1">
            <a:spLocks/>
          </p:cNvSpPr>
          <p:nvPr/>
        </p:nvSpPr>
        <p:spPr>
          <a:xfrm>
            <a:off x="100461" y="546316"/>
            <a:ext cx="7206273" cy="922431"/>
          </a:xfrm>
          <a:prstGeom prst="rect">
            <a:avLst/>
          </a:prstGeom>
          <a:solidFill>
            <a:schemeClr val="bg1"/>
          </a:solidFill>
        </p:spPr>
        <p:txBody>
          <a:bodyPr/>
          <a:lst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a:lstStyle>
          <a:p>
            <a:pPr marL="0" indent="0">
              <a:buFontTx/>
              <a:buNone/>
            </a:pPr>
            <a:r>
              <a:rPr lang="en-US" sz="1700" b="0" i="1" kern="0" dirty="0" smtClean="0">
                <a:solidFill>
                  <a:srgbClr val="000000"/>
                </a:solidFill>
              </a:rPr>
              <a:t>Demonstrate that one or more tests have sensitivity to a test fuel over a range of conditions that offer the potential of their being used as part of a methodology for simplifying the alternative fuel certification process</a:t>
            </a:r>
          </a:p>
        </p:txBody>
      </p:sp>
      <p:grpSp>
        <p:nvGrpSpPr>
          <p:cNvPr id="34" name="Group 33"/>
          <p:cNvGrpSpPr/>
          <p:nvPr/>
        </p:nvGrpSpPr>
        <p:grpSpPr>
          <a:xfrm>
            <a:off x="4748920" y="2610568"/>
            <a:ext cx="2249506" cy="2994336"/>
            <a:chOff x="6726779" y="1538901"/>
            <a:chExt cx="2553998" cy="2994336"/>
          </a:xfrm>
        </p:grpSpPr>
        <p:pic>
          <p:nvPicPr>
            <p:cNvPr id="35" name="Picture 34"/>
            <p:cNvPicPr>
              <a:picLocks noChangeAspect="1"/>
            </p:cNvPicPr>
            <p:nvPr/>
          </p:nvPicPr>
          <p:blipFill>
            <a:blip r:embed="rId4"/>
            <a:stretch>
              <a:fillRect/>
            </a:stretch>
          </p:blipFill>
          <p:spPr>
            <a:xfrm>
              <a:off x="6897444" y="2383043"/>
              <a:ext cx="1798245" cy="2150194"/>
            </a:xfrm>
            <a:prstGeom prst="rect">
              <a:avLst/>
            </a:prstGeom>
          </p:spPr>
        </p:pic>
        <p:sp>
          <p:nvSpPr>
            <p:cNvPr id="36" name="TextBox 35"/>
            <p:cNvSpPr txBox="1"/>
            <p:nvPr/>
          </p:nvSpPr>
          <p:spPr bwMode="auto">
            <a:xfrm>
              <a:off x="8196540" y="3869227"/>
              <a:ext cx="10842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200" i="1" dirty="0" smtClean="0">
                  <a:solidFill>
                    <a:srgbClr val="000000"/>
                  </a:solidFill>
                  <a:latin typeface="Arial" charset="0"/>
                  <a:cs typeface="Arial" charset="0"/>
                </a:rPr>
                <a:t>Speciation sensitivity</a:t>
              </a:r>
              <a:endParaRPr lang="en-US" sz="1200" i="1" dirty="0">
                <a:solidFill>
                  <a:srgbClr val="000000"/>
                </a:solidFill>
                <a:latin typeface="Arial" charset="0"/>
                <a:cs typeface="Arial" charset="0"/>
              </a:endParaRPr>
            </a:p>
          </p:txBody>
        </p:sp>
        <p:sp>
          <p:nvSpPr>
            <p:cNvPr id="37" name="TextBox 36"/>
            <p:cNvSpPr txBox="1"/>
            <p:nvPr/>
          </p:nvSpPr>
          <p:spPr bwMode="auto">
            <a:xfrm>
              <a:off x="6726779" y="1538901"/>
              <a:ext cx="25539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800" b="1" dirty="0" smtClean="0">
                  <a:solidFill>
                    <a:srgbClr val="000000"/>
                  </a:solidFill>
                  <a:latin typeface="Arial" charset="0"/>
                  <a:cs typeface="Arial" charset="0"/>
                </a:rPr>
                <a:t>Area 1 Flow Reactor</a:t>
              </a:r>
              <a:endParaRPr lang="en-US" sz="1800" b="1" dirty="0">
                <a:solidFill>
                  <a:srgbClr val="000000"/>
                </a:solidFill>
                <a:latin typeface="Arial" charset="0"/>
                <a:cs typeface="Arial" charset="0"/>
              </a:endParaRPr>
            </a:p>
          </p:txBody>
        </p:sp>
      </p:grpSp>
      <p:sp>
        <p:nvSpPr>
          <p:cNvPr id="38" name="TextBox 37"/>
          <p:cNvSpPr txBox="1"/>
          <p:nvPr/>
        </p:nvSpPr>
        <p:spPr bwMode="auto">
          <a:xfrm>
            <a:off x="985845" y="4667273"/>
            <a:ext cx="859888" cy="461665"/>
          </a:xfrm>
          <a:prstGeom prst="rect">
            <a:avLst/>
          </a:prstGeom>
          <a:solidFill>
            <a:schemeClr val="bg1"/>
          </a:solidFill>
          <a:ln>
            <a:noFill/>
          </a:ln>
          <a:effectLst/>
          <a:extLst/>
        </p:spPr>
        <p:txBody>
          <a:bodyPr wrap="square" rtlCol="0">
            <a:spAutoFit/>
          </a:bodyPr>
          <a:lstStyle/>
          <a:p>
            <a:pPr algn="l"/>
            <a:r>
              <a:rPr lang="en-US" sz="1200" i="1" dirty="0" smtClean="0">
                <a:solidFill>
                  <a:srgbClr val="000000"/>
                </a:solidFill>
                <a:latin typeface="Arial" charset="0"/>
                <a:cs typeface="Arial" charset="0"/>
              </a:rPr>
              <a:t>Ignition sensitivity</a:t>
            </a:r>
            <a:endParaRPr lang="en-US" sz="1200" i="1" dirty="0">
              <a:solidFill>
                <a:srgbClr val="000000"/>
              </a:solidFill>
              <a:latin typeface="Arial" charset="0"/>
              <a:cs typeface="Arial" charset="0"/>
            </a:endParaRPr>
          </a:p>
        </p:txBody>
      </p:sp>
      <p:sp>
        <p:nvSpPr>
          <p:cNvPr id="16" name="Rectangle 15"/>
          <p:cNvSpPr/>
          <p:nvPr/>
        </p:nvSpPr>
        <p:spPr>
          <a:xfrm>
            <a:off x="1098835" y="5047354"/>
            <a:ext cx="1212191" cy="461665"/>
          </a:xfrm>
          <a:prstGeom prst="rect">
            <a:avLst/>
          </a:prstGeom>
        </p:spPr>
        <p:txBody>
          <a:bodyPr wrap="none">
            <a:spAutoFit/>
          </a:bodyPr>
          <a:lstStyle/>
          <a:p>
            <a:pPr algn="l"/>
            <a:r>
              <a:rPr lang="en-US" sz="1800" b="1" dirty="0">
                <a:solidFill>
                  <a:srgbClr val="000000"/>
                </a:solidFill>
                <a:latin typeface="Arial" charset="0"/>
                <a:cs typeface="Arial" charset="0"/>
              </a:rPr>
              <a:t>Area </a:t>
            </a:r>
            <a:r>
              <a:rPr lang="en-US" sz="1800" b="1" dirty="0" smtClean="0">
                <a:solidFill>
                  <a:srgbClr val="000000"/>
                </a:solidFill>
                <a:latin typeface="Arial" charset="0"/>
                <a:cs typeface="Arial" charset="0"/>
              </a:rPr>
              <a:t>6 </a:t>
            </a:r>
            <a:endParaRPr lang="en-US" sz="1800" dirty="0">
              <a:solidFill>
                <a:srgbClr val="000000"/>
              </a:solidFill>
              <a:latin typeface="Arial" charset="0"/>
              <a:cs typeface="Arial" charset="0"/>
            </a:endParaRPr>
          </a:p>
        </p:txBody>
      </p:sp>
      <p:sp>
        <p:nvSpPr>
          <p:cNvPr id="17" name="TextBox 16"/>
          <p:cNvSpPr txBox="1"/>
          <p:nvPr/>
        </p:nvSpPr>
        <p:spPr>
          <a:xfrm>
            <a:off x="5088463" y="3627397"/>
            <a:ext cx="1352293" cy="707886"/>
          </a:xfrm>
          <a:prstGeom prst="rect">
            <a:avLst/>
          </a:prstGeom>
          <a:solidFill>
            <a:schemeClr val="bg1"/>
          </a:solidFill>
        </p:spPr>
        <p:txBody>
          <a:bodyPr wrap="square" rtlCol="0">
            <a:spAutoFit/>
          </a:bodyPr>
          <a:lstStyle/>
          <a:p>
            <a:pPr algn="l"/>
            <a:r>
              <a:rPr lang="en-US" sz="2000" dirty="0" smtClean="0">
                <a:solidFill>
                  <a:srgbClr val="000000"/>
                </a:solidFill>
                <a:latin typeface="Arial" charset="0"/>
                <a:cs typeface="Arial" charset="0"/>
              </a:rPr>
              <a:t>C1</a:t>
            </a:r>
          </a:p>
          <a:p>
            <a:pPr algn="l"/>
            <a:r>
              <a:rPr lang="en-US" sz="2000" dirty="0" smtClean="0">
                <a:solidFill>
                  <a:srgbClr val="000000"/>
                </a:solidFill>
                <a:latin typeface="Arial" charset="0"/>
                <a:cs typeface="Arial" charset="0"/>
              </a:rPr>
              <a:t>C5</a:t>
            </a:r>
            <a:endParaRPr lang="en-US" sz="2000" dirty="0">
              <a:solidFill>
                <a:srgbClr val="000000"/>
              </a:solidFill>
              <a:latin typeface="Arial" charset="0"/>
              <a:cs typeface="Arial" charset="0"/>
            </a:endParaRPr>
          </a:p>
        </p:txBody>
      </p:sp>
      <p:sp>
        <p:nvSpPr>
          <p:cNvPr id="19" name="Rectangle 18"/>
          <p:cNvSpPr/>
          <p:nvPr/>
        </p:nvSpPr>
        <p:spPr>
          <a:xfrm>
            <a:off x="6094543" y="1552722"/>
            <a:ext cx="1212191" cy="461665"/>
          </a:xfrm>
          <a:prstGeom prst="rect">
            <a:avLst/>
          </a:prstGeom>
          <a:solidFill>
            <a:schemeClr val="bg1"/>
          </a:solidFill>
        </p:spPr>
        <p:txBody>
          <a:bodyPr wrap="none">
            <a:spAutoFit/>
          </a:bodyPr>
          <a:lstStyle/>
          <a:p>
            <a:pPr algn="l"/>
            <a:r>
              <a:rPr lang="en-US" sz="1800" b="1" dirty="0">
                <a:solidFill>
                  <a:srgbClr val="000000"/>
                </a:solidFill>
                <a:latin typeface="Arial" charset="0"/>
                <a:cs typeface="Arial" charset="0"/>
              </a:rPr>
              <a:t>Area </a:t>
            </a:r>
            <a:r>
              <a:rPr lang="en-US" sz="1800" b="1" dirty="0" smtClean="0">
                <a:solidFill>
                  <a:srgbClr val="000000"/>
                </a:solidFill>
                <a:latin typeface="Arial" charset="0"/>
                <a:cs typeface="Arial" charset="0"/>
              </a:rPr>
              <a:t>3 </a:t>
            </a:r>
            <a:endParaRPr lang="en-US" sz="1800" dirty="0">
              <a:solidFill>
                <a:srgbClr val="000000"/>
              </a:solidFill>
              <a:latin typeface="Arial" charset="0"/>
              <a:cs typeface="Arial" charset="0"/>
            </a:endParaRPr>
          </a:p>
        </p:txBody>
      </p:sp>
      <p:sp>
        <p:nvSpPr>
          <p:cNvPr id="2" name="TextBox 1"/>
          <p:cNvSpPr txBox="1"/>
          <p:nvPr/>
        </p:nvSpPr>
        <p:spPr bwMode="auto">
          <a:xfrm>
            <a:off x="3264149" y="1941101"/>
            <a:ext cx="2593980"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l"/>
            <a:r>
              <a:rPr lang="en-US" sz="23900" b="1" dirty="0" smtClean="0">
                <a:solidFill>
                  <a:srgbClr val="00B050"/>
                </a:solidFill>
                <a:latin typeface="Arial" charset="0"/>
                <a:cs typeface="Arial" charset="0"/>
                <a:sym typeface="Wingdings" panose="05000000000000000000" pitchFamily="2" charset="2"/>
              </a:rPr>
              <a:t></a:t>
            </a:r>
            <a:endParaRPr lang="en-US" sz="23900" b="1" dirty="0">
              <a:solidFill>
                <a:srgbClr val="00B050"/>
              </a:solidFill>
              <a:latin typeface="Arial" charset="0"/>
              <a:cs typeface="Arial" charset="0"/>
            </a:endParaRPr>
          </a:p>
        </p:txBody>
      </p:sp>
    </p:spTree>
    <p:extLst>
      <p:ext uri="{BB962C8B-B14F-4D97-AF65-F5344CB8AC3E}">
        <p14:creationId xmlns:p14="http://schemas.microsoft.com/office/powerpoint/2010/main" val="3246092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ubtitle 1"/>
          <p:cNvSpPr txBox="1">
            <a:spLocks/>
          </p:cNvSpPr>
          <p:nvPr/>
        </p:nvSpPr>
        <p:spPr>
          <a:xfrm>
            <a:off x="-31602" y="517285"/>
            <a:ext cx="9175601" cy="642460"/>
          </a:xfrm>
          <a:prstGeom prst="rect">
            <a:avLst/>
          </a:prstGeom>
        </p:spPr>
        <p:txBody>
          <a:bodyPr/>
          <a:lst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a:lstStyle>
          <a:p>
            <a:pPr marL="0" indent="0">
              <a:buFontTx/>
              <a:buNone/>
            </a:pPr>
            <a:r>
              <a:rPr lang="en-US" sz="1700" b="0" i="1" kern="0" dirty="0" smtClean="0">
                <a:solidFill>
                  <a:srgbClr val="000000"/>
                </a:solidFill>
              </a:rPr>
              <a:t>Demonstrate that a validated surrogate chemistry model can be developed that has the potential of being used to predict fuel-sensitive test results over a suitable range of conditions</a:t>
            </a:r>
          </a:p>
        </p:txBody>
      </p:sp>
      <p:sp>
        <p:nvSpPr>
          <p:cNvPr id="41" name="Title 2"/>
          <p:cNvSpPr>
            <a:spLocks noGrp="1"/>
          </p:cNvSpPr>
          <p:nvPr>
            <p:ph type="title"/>
          </p:nvPr>
        </p:nvSpPr>
        <p:spPr>
          <a:xfrm>
            <a:off x="0" y="1"/>
            <a:ext cx="9144000" cy="693336"/>
          </a:xfrm>
        </p:spPr>
        <p:txBody>
          <a:bodyPr/>
          <a:lstStyle/>
          <a:p>
            <a:r>
              <a:rPr lang="en-US" sz="3200" dirty="0" smtClean="0"/>
              <a:t>Year 1 Success Criteria 2</a:t>
            </a:r>
            <a:endParaRPr lang="en-US" sz="3200" dirty="0"/>
          </a:p>
        </p:txBody>
      </p:sp>
      <p:sp>
        <p:nvSpPr>
          <p:cNvPr id="42" name="Rectangle 41"/>
          <p:cNvSpPr/>
          <p:nvPr/>
        </p:nvSpPr>
        <p:spPr>
          <a:xfrm>
            <a:off x="150289" y="1588656"/>
            <a:ext cx="4425407" cy="4001095"/>
          </a:xfrm>
          <a:prstGeom prst="rect">
            <a:avLst/>
          </a:prstGeom>
        </p:spPr>
        <p:txBody>
          <a:bodyPr wrap="square">
            <a:spAutoFit/>
          </a:bodyPr>
          <a:lstStyle/>
          <a:p>
            <a:pPr algn="l"/>
            <a:r>
              <a:rPr lang="en-US" sz="1800" b="1" dirty="0">
                <a:solidFill>
                  <a:srgbClr val="00B050"/>
                </a:solidFill>
                <a:latin typeface="Arial" charset="0"/>
                <a:cs typeface="Arial" charset="0"/>
              </a:rPr>
              <a:t>Complete </a:t>
            </a:r>
            <a:endParaRPr lang="en-US" sz="1800" b="1" dirty="0" smtClean="0">
              <a:solidFill>
                <a:srgbClr val="00B050"/>
              </a:solidFill>
              <a:latin typeface="Arial" charset="0"/>
              <a:cs typeface="Arial" charset="0"/>
            </a:endParaRPr>
          </a:p>
          <a:p>
            <a:pPr marL="285750" indent="-285750" algn="l">
              <a:buFont typeface="Arial" panose="020B0604020202020204" pitchFamily="34" charset="0"/>
              <a:buChar char="•"/>
            </a:pPr>
            <a:r>
              <a:rPr lang="en-US" sz="1800" dirty="0" smtClean="0">
                <a:solidFill>
                  <a:srgbClr val="000000"/>
                </a:solidFill>
                <a:latin typeface="Arial" charset="0"/>
                <a:cs typeface="Arial" charset="0"/>
              </a:rPr>
              <a:t>Chemical Kinetics (</a:t>
            </a:r>
            <a:r>
              <a:rPr lang="en-US" sz="1800" b="1" dirty="0" smtClean="0">
                <a:solidFill>
                  <a:srgbClr val="000000"/>
                </a:solidFill>
                <a:latin typeface="Arial" charset="0"/>
                <a:cs typeface="Arial" charset="0"/>
              </a:rPr>
              <a:t>Complete)</a:t>
            </a:r>
            <a:r>
              <a:rPr lang="en-US" sz="1800" dirty="0" smtClean="0">
                <a:solidFill>
                  <a:srgbClr val="000000"/>
                </a:solidFill>
                <a:latin typeface="Arial" charset="0"/>
                <a:cs typeface="Arial" charset="0"/>
              </a:rPr>
              <a:t>: Area 2 sensitivity modeled for two fuels in shock tube and flow reactor studies. </a:t>
            </a:r>
          </a:p>
          <a:p>
            <a:pPr marL="342900" indent="-342900" algn="l">
              <a:spcBef>
                <a:spcPts val="1200"/>
              </a:spcBef>
              <a:buFont typeface="Arial" panose="020B0604020202020204" pitchFamily="34" charset="0"/>
              <a:buChar char="•"/>
            </a:pPr>
            <a:r>
              <a:rPr lang="en-US" sz="1800" dirty="0" smtClean="0">
                <a:solidFill>
                  <a:srgbClr val="000000"/>
                </a:solidFill>
                <a:latin typeface="Arial" charset="0"/>
                <a:cs typeface="Arial" charset="0"/>
              </a:rPr>
              <a:t>Sprays (</a:t>
            </a:r>
            <a:r>
              <a:rPr lang="en-US" sz="1800" b="1" dirty="0" smtClean="0">
                <a:solidFill>
                  <a:srgbClr val="000000"/>
                </a:solidFill>
                <a:latin typeface="Arial" charset="0"/>
                <a:cs typeface="Arial" charset="0"/>
              </a:rPr>
              <a:t>Progressing</a:t>
            </a:r>
            <a:r>
              <a:rPr lang="en-US" sz="1800" dirty="0" smtClean="0">
                <a:solidFill>
                  <a:srgbClr val="000000"/>
                </a:solidFill>
                <a:latin typeface="Arial" charset="0"/>
                <a:cs typeface="Arial" charset="0"/>
              </a:rPr>
              <a:t>): Area 4/5 is completing its study shortly.  Nader Risk (contractor) has modeled fuel effects and shown fuel sensitivity for Area 5 spray rig.  </a:t>
            </a:r>
          </a:p>
          <a:p>
            <a:pPr marL="342900" indent="-342900" algn="l">
              <a:spcBef>
                <a:spcPts val="1200"/>
              </a:spcBef>
              <a:buFont typeface="Arial" panose="020B0604020202020204" pitchFamily="34" charset="0"/>
              <a:buChar char="•"/>
            </a:pPr>
            <a:r>
              <a:rPr lang="en-US" sz="1800" dirty="0" smtClean="0">
                <a:solidFill>
                  <a:srgbClr val="000000"/>
                </a:solidFill>
                <a:latin typeface="Arial" charset="0"/>
                <a:cs typeface="Arial" charset="0"/>
              </a:rPr>
              <a:t>Combustion Rigs (</a:t>
            </a:r>
            <a:r>
              <a:rPr lang="en-US" sz="1800" b="1" dirty="0" smtClean="0">
                <a:solidFill>
                  <a:srgbClr val="000000"/>
                </a:solidFill>
                <a:latin typeface="Arial" charset="0"/>
                <a:cs typeface="Arial" charset="0"/>
              </a:rPr>
              <a:t>Progressing</a:t>
            </a:r>
            <a:r>
              <a:rPr lang="en-US" sz="1800" dirty="0" smtClean="0">
                <a:solidFill>
                  <a:srgbClr val="000000"/>
                </a:solidFill>
                <a:latin typeface="Arial" charset="0"/>
                <a:cs typeface="Arial" charset="0"/>
              </a:rPr>
              <a:t>): Areas 4 and 4/5 are processing and finishing results for Areas 3 and 6 advanced combustion testing.</a:t>
            </a:r>
            <a:endParaRPr lang="en-US" sz="1600" dirty="0">
              <a:solidFill>
                <a:srgbClr val="000000"/>
              </a:solidFill>
              <a:latin typeface="Arial" charset="0"/>
              <a:cs typeface="Arial" charset="0"/>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62160" y="3653635"/>
            <a:ext cx="3087484" cy="320436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3681" y="999388"/>
            <a:ext cx="2818467" cy="2852928"/>
          </a:xfrm>
          <a:prstGeom prst="rect">
            <a:avLst/>
          </a:prstGeom>
        </p:spPr>
      </p:pic>
      <p:sp>
        <p:nvSpPr>
          <p:cNvPr id="23" name="Rectangle 22"/>
          <p:cNvSpPr/>
          <p:nvPr/>
        </p:nvSpPr>
        <p:spPr>
          <a:xfrm>
            <a:off x="4871397" y="2409632"/>
            <a:ext cx="1383712" cy="523220"/>
          </a:xfrm>
          <a:prstGeom prst="rect">
            <a:avLst/>
          </a:prstGeom>
          <a:solidFill>
            <a:schemeClr val="bg1"/>
          </a:solidFill>
        </p:spPr>
        <p:txBody>
          <a:bodyPr wrap="none">
            <a:spAutoFit/>
          </a:bodyPr>
          <a:lstStyle/>
          <a:p>
            <a:pPr algn="l"/>
            <a:r>
              <a:rPr lang="en-US" sz="2800" b="1" dirty="0">
                <a:solidFill>
                  <a:srgbClr val="000000"/>
                </a:solidFill>
                <a:latin typeface="Arial" charset="0"/>
                <a:cs typeface="Arial" charset="0"/>
              </a:rPr>
              <a:t>Area 2</a:t>
            </a:r>
            <a:r>
              <a:rPr lang="en-US" sz="2800" b="1" dirty="0" smtClean="0">
                <a:solidFill>
                  <a:srgbClr val="000000"/>
                </a:solidFill>
                <a:latin typeface="Arial" charset="0"/>
                <a:cs typeface="Arial" charset="0"/>
              </a:rPr>
              <a:t> </a:t>
            </a:r>
            <a:endParaRPr lang="en-US" sz="2800" dirty="0">
              <a:solidFill>
                <a:srgbClr val="000000"/>
              </a:solidFill>
              <a:latin typeface="Arial" charset="0"/>
              <a:cs typeface="Arial" charset="0"/>
            </a:endParaRPr>
          </a:p>
        </p:txBody>
      </p:sp>
      <p:sp>
        <p:nvSpPr>
          <p:cNvPr id="24" name="Rectangle 23"/>
          <p:cNvSpPr/>
          <p:nvPr/>
        </p:nvSpPr>
        <p:spPr>
          <a:xfrm>
            <a:off x="4915668" y="4034429"/>
            <a:ext cx="579005" cy="461665"/>
          </a:xfrm>
          <a:prstGeom prst="rect">
            <a:avLst/>
          </a:prstGeom>
          <a:solidFill>
            <a:schemeClr val="bg1"/>
          </a:solidFill>
        </p:spPr>
        <p:txBody>
          <a:bodyPr wrap="none">
            <a:spAutoFit/>
          </a:bodyPr>
          <a:lstStyle/>
          <a:p>
            <a:pPr algn="l"/>
            <a:r>
              <a:rPr lang="en-US" sz="1800" b="1" dirty="0" smtClean="0">
                <a:solidFill>
                  <a:srgbClr val="000000"/>
                </a:solidFill>
                <a:latin typeface="Arial" charset="0"/>
                <a:cs typeface="Arial" charset="0"/>
              </a:rPr>
              <a:t>C1</a:t>
            </a:r>
            <a:endParaRPr lang="en-US" sz="1800" dirty="0">
              <a:solidFill>
                <a:srgbClr val="000000"/>
              </a:solidFill>
              <a:latin typeface="Arial" charset="0"/>
              <a:cs typeface="Arial" charset="0"/>
            </a:endParaRPr>
          </a:p>
        </p:txBody>
      </p:sp>
      <p:sp>
        <p:nvSpPr>
          <p:cNvPr id="25" name="Rectangle 24"/>
          <p:cNvSpPr/>
          <p:nvPr/>
        </p:nvSpPr>
        <p:spPr>
          <a:xfrm>
            <a:off x="6753705" y="1217945"/>
            <a:ext cx="671561" cy="461665"/>
          </a:xfrm>
          <a:prstGeom prst="rect">
            <a:avLst/>
          </a:prstGeom>
          <a:solidFill>
            <a:schemeClr val="bg1"/>
          </a:solidFill>
        </p:spPr>
        <p:txBody>
          <a:bodyPr wrap="square">
            <a:spAutoFit/>
          </a:bodyPr>
          <a:lstStyle/>
          <a:p>
            <a:pPr algn="l"/>
            <a:r>
              <a:rPr lang="en-US" sz="1800" b="1" dirty="0">
                <a:solidFill>
                  <a:srgbClr val="000000"/>
                </a:solidFill>
                <a:latin typeface="Arial" charset="0"/>
                <a:cs typeface="Arial" charset="0"/>
              </a:rPr>
              <a:t>A</a:t>
            </a:r>
            <a:r>
              <a:rPr lang="en-US" sz="1800" b="1" dirty="0" smtClean="0">
                <a:solidFill>
                  <a:srgbClr val="000000"/>
                </a:solidFill>
                <a:latin typeface="Arial" charset="0"/>
                <a:cs typeface="Arial" charset="0"/>
              </a:rPr>
              <a:t>1</a:t>
            </a:r>
            <a:endParaRPr lang="en-US" sz="1800" dirty="0">
              <a:solidFill>
                <a:srgbClr val="000000"/>
              </a:solidFill>
              <a:latin typeface="Arial" charset="0"/>
              <a:cs typeface="Arial" charset="0"/>
            </a:endParaRPr>
          </a:p>
        </p:txBody>
      </p:sp>
      <p:sp>
        <p:nvSpPr>
          <p:cNvPr id="10" name="TextBox 9"/>
          <p:cNvSpPr txBox="1"/>
          <p:nvPr/>
        </p:nvSpPr>
        <p:spPr bwMode="auto">
          <a:xfrm>
            <a:off x="3062130" y="2291976"/>
            <a:ext cx="2593980"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l"/>
            <a:r>
              <a:rPr lang="en-US" sz="23900" b="1" dirty="0" smtClean="0">
                <a:solidFill>
                  <a:srgbClr val="00B050"/>
                </a:solidFill>
                <a:latin typeface="Arial" charset="0"/>
                <a:cs typeface="Arial" charset="0"/>
                <a:sym typeface="Wingdings" panose="05000000000000000000" pitchFamily="2" charset="2"/>
              </a:rPr>
              <a:t></a:t>
            </a:r>
            <a:endParaRPr lang="en-US" sz="23900" b="1" dirty="0">
              <a:solidFill>
                <a:srgbClr val="00B050"/>
              </a:solidFill>
              <a:latin typeface="Arial" charset="0"/>
              <a:cs typeface="Arial" charset="0"/>
            </a:endParaRPr>
          </a:p>
        </p:txBody>
      </p:sp>
    </p:spTree>
    <p:extLst>
      <p:ext uri="{BB962C8B-B14F-4D97-AF65-F5344CB8AC3E}">
        <p14:creationId xmlns:p14="http://schemas.microsoft.com/office/powerpoint/2010/main" val="1376518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0462" cy="660424"/>
          </a:xfrm>
        </p:spPr>
        <p:txBody>
          <a:bodyPr/>
          <a:lstStyle/>
          <a:p>
            <a:r>
              <a:rPr lang="en-US" sz="3200" dirty="0" smtClean="0"/>
              <a:t>Year </a:t>
            </a:r>
            <a:r>
              <a:rPr lang="en-US" sz="3200" dirty="0"/>
              <a:t>1 Success Criteria </a:t>
            </a:r>
            <a:r>
              <a:rPr lang="en-US" sz="3200" dirty="0" smtClean="0"/>
              <a:t>3</a:t>
            </a:r>
            <a:endParaRPr lang="en-US" sz="3200" dirty="0"/>
          </a:p>
        </p:txBody>
      </p:sp>
      <p:sp>
        <p:nvSpPr>
          <p:cNvPr id="4" name="Rectangle 3"/>
          <p:cNvSpPr/>
          <p:nvPr/>
        </p:nvSpPr>
        <p:spPr>
          <a:xfrm>
            <a:off x="0" y="660424"/>
            <a:ext cx="6170644" cy="1077218"/>
          </a:xfrm>
          <a:prstGeom prst="rect">
            <a:avLst/>
          </a:prstGeom>
        </p:spPr>
        <p:txBody>
          <a:bodyPr wrap="square">
            <a:spAutoFit/>
          </a:bodyPr>
          <a:lstStyle/>
          <a:p>
            <a:pPr algn="l"/>
            <a:r>
              <a:rPr lang="en-US" sz="1600" i="1" dirty="0">
                <a:solidFill>
                  <a:srgbClr val="000000"/>
                </a:solidFill>
                <a:latin typeface="Arial" charset="0"/>
                <a:cs typeface="Arial" charset="0"/>
              </a:rPr>
              <a:t>Demonstrate a combustion modeling approach that can be integrated into an OEM’s procedures that offers the potential of being used to predict fuel effects on combustor operability and simplify the alternative fuel certification process</a:t>
            </a:r>
          </a:p>
        </p:txBody>
      </p:sp>
      <p:sp>
        <p:nvSpPr>
          <p:cNvPr id="5" name="Subtitle 1"/>
          <p:cNvSpPr txBox="1">
            <a:spLocks/>
          </p:cNvSpPr>
          <p:nvPr/>
        </p:nvSpPr>
        <p:spPr>
          <a:xfrm>
            <a:off x="472733" y="2466818"/>
            <a:ext cx="5919600" cy="3002339"/>
          </a:xfrm>
          <a:prstGeom prst="rect">
            <a:avLst/>
          </a:prstGeom>
        </p:spPr>
        <p:txBody>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120650" indent="-120650">
              <a:spcBef>
                <a:spcPts val="900"/>
              </a:spcBef>
              <a:buClr>
                <a:srgbClr val="000000"/>
              </a:buClr>
              <a:buFont typeface="Arial" panose="020B0604020202020204" pitchFamily="34" charset="0"/>
              <a:buChar char="•"/>
            </a:pPr>
            <a:r>
              <a:rPr lang="en-US" sz="1600" kern="0" dirty="0">
                <a:solidFill>
                  <a:srgbClr val="000000"/>
                </a:solidFill>
              </a:rPr>
              <a:t>Demonstrated approach to </a:t>
            </a:r>
            <a:r>
              <a:rPr lang="en-US" sz="1600" kern="0" dirty="0" smtClean="0">
                <a:solidFill>
                  <a:srgbClr val="000000"/>
                </a:solidFill>
              </a:rPr>
              <a:t>LBO</a:t>
            </a:r>
          </a:p>
          <a:p>
            <a:pPr marL="120650" indent="-120650">
              <a:spcBef>
                <a:spcPts val="900"/>
              </a:spcBef>
              <a:buClr>
                <a:srgbClr val="000000"/>
              </a:buClr>
              <a:buFont typeface="Arial" panose="020B0604020202020204" pitchFamily="34" charset="0"/>
              <a:buChar char="•"/>
            </a:pPr>
            <a:r>
              <a:rPr lang="en-US" sz="1600" kern="0" dirty="0" smtClean="0">
                <a:solidFill>
                  <a:srgbClr val="000000"/>
                </a:solidFill>
              </a:rPr>
              <a:t>Drafted plan for integration of computational approach into OEM Common Formate Routines (CFR); revisions underway.</a:t>
            </a:r>
          </a:p>
          <a:p>
            <a:pPr marL="120650" indent="-120650">
              <a:spcBef>
                <a:spcPts val="900"/>
              </a:spcBef>
              <a:buClr>
                <a:srgbClr val="000000"/>
              </a:buClr>
              <a:buFont typeface="Arial" panose="020B0604020202020204" pitchFamily="34" charset="0"/>
              <a:buChar char="•"/>
            </a:pPr>
            <a:r>
              <a:rPr lang="en-US" sz="1600" kern="0" dirty="0" smtClean="0">
                <a:solidFill>
                  <a:srgbClr val="000000"/>
                </a:solidFill>
              </a:rPr>
              <a:t>15 December: final draft accepted by OEMs</a:t>
            </a:r>
          </a:p>
          <a:p>
            <a:pPr marL="120650" indent="-120650">
              <a:spcBef>
                <a:spcPts val="900"/>
              </a:spcBef>
              <a:buClr>
                <a:srgbClr val="000000"/>
              </a:buClr>
              <a:buFont typeface="Arial" panose="020B0604020202020204" pitchFamily="34" charset="0"/>
              <a:buChar char="•"/>
            </a:pPr>
            <a:r>
              <a:rPr lang="en-US" sz="1600" kern="0" dirty="0" smtClean="0">
                <a:solidFill>
                  <a:srgbClr val="000000"/>
                </a:solidFill>
              </a:rPr>
              <a:t>Path to deliver NJFCP modeling approaches for use by OEMs in certification is undergoing review.</a:t>
            </a:r>
          </a:p>
          <a:p>
            <a:pPr marL="120650" indent="-120650">
              <a:spcBef>
                <a:spcPts val="900"/>
              </a:spcBef>
              <a:buClr>
                <a:srgbClr val="000000"/>
              </a:buClr>
              <a:buFont typeface="Arial" panose="020B0604020202020204" pitchFamily="34" charset="0"/>
              <a:buChar char="•"/>
            </a:pPr>
            <a:r>
              <a:rPr lang="en-US" sz="1600" kern="0" dirty="0" smtClean="0">
                <a:solidFill>
                  <a:srgbClr val="000000"/>
                </a:solidFill>
              </a:rPr>
              <a:t>Test capabilities being developed to test conditions near cold start and altitude ignition conditions FOMs.  </a:t>
            </a:r>
            <a:endParaRPr lang="en-US" sz="1200" kern="0" dirty="0">
              <a:solidFill>
                <a:srgbClr val="000000"/>
              </a:solidFill>
            </a:endParaRPr>
          </a:p>
        </p:txBody>
      </p:sp>
      <p:pic>
        <p:nvPicPr>
          <p:cNvPr id="3" name="Picture 2"/>
          <p:cNvPicPr>
            <a:picLocks noChangeAspect="1"/>
          </p:cNvPicPr>
          <p:nvPr/>
        </p:nvPicPr>
        <p:blipFill>
          <a:blip r:embed="rId2"/>
          <a:stretch>
            <a:fillRect/>
          </a:stretch>
        </p:blipFill>
        <p:spPr>
          <a:xfrm>
            <a:off x="6170643" y="971814"/>
            <a:ext cx="2895783" cy="2413152"/>
          </a:xfrm>
          <a:prstGeom prst="rect">
            <a:avLst/>
          </a:prstGeom>
        </p:spPr>
      </p:pic>
      <p:sp>
        <p:nvSpPr>
          <p:cNvPr id="26" name="TextBox 25"/>
          <p:cNvSpPr txBox="1"/>
          <p:nvPr/>
        </p:nvSpPr>
        <p:spPr bwMode="auto">
          <a:xfrm>
            <a:off x="3062130" y="2291976"/>
            <a:ext cx="2593980"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l"/>
            <a:r>
              <a:rPr lang="en-US" sz="23900" b="1" dirty="0" smtClean="0">
                <a:solidFill>
                  <a:srgbClr val="00B050"/>
                </a:solidFill>
                <a:latin typeface="Arial" charset="0"/>
                <a:cs typeface="Arial" charset="0"/>
                <a:sym typeface="Wingdings" panose="05000000000000000000" pitchFamily="2" charset="2"/>
              </a:rPr>
              <a:t></a:t>
            </a:r>
            <a:endParaRPr lang="en-US" sz="23900" b="1" dirty="0">
              <a:solidFill>
                <a:srgbClr val="00B050"/>
              </a:solidFill>
              <a:latin typeface="Arial" charset="0"/>
              <a:cs typeface="Arial" charset="0"/>
            </a:endParaRPr>
          </a:p>
        </p:txBody>
      </p:sp>
      <p:sp>
        <p:nvSpPr>
          <p:cNvPr id="6" name="Rectangle 5"/>
          <p:cNvSpPr/>
          <p:nvPr/>
        </p:nvSpPr>
        <p:spPr>
          <a:xfrm>
            <a:off x="472733" y="1993724"/>
            <a:ext cx="1236236" cy="369332"/>
          </a:xfrm>
          <a:prstGeom prst="rect">
            <a:avLst/>
          </a:prstGeom>
        </p:spPr>
        <p:txBody>
          <a:bodyPr wrap="none">
            <a:spAutoFit/>
          </a:bodyPr>
          <a:lstStyle/>
          <a:p>
            <a:pPr algn="l"/>
            <a:r>
              <a:rPr lang="en-US" sz="1800" b="1" dirty="0">
                <a:solidFill>
                  <a:srgbClr val="00B050"/>
                </a:solidFill>
                <a:latin typeface="Arial" charset="0"/>
                <a:cs typeface="Arial" charset="0"/>
              </a:rPr>
              <a:t>Complete</a:t>
            </a:r>
            <a:endParaRPr lang="en-US" sz="1800" dirty="0">
              <a:solidFill>
                <a:srgbClr val="000000"/>
              </a:solidFill>
              <a:latin typeface="Arial" charset="0"/>
              <a:cs typeface="Arial" charset="0"/>
            </a:endParaRPr>
          </a:p>
        </p:txBody>
      </p:sp>
    </p:spTree>
    <p:extLst>
      <p:ext uri="{BB962C8B-B14F-4D97-AF65-F5344CB8AC3E}">
        <p14:creationId xmlns:p14="http://schemas.microsoft.com/office/powerpoint/2010/main" val="1387157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231775" indent="-231775">
              <a:buFont typeface="Arial" pitchFamily="34" charset="0"/>
              <a:buChar char="•"/>
            </a:pPr>
            <a:r>
              <a:rPr lang="en-US" sz="2000" dirty="0">
                <a:solidFill>
                  <a:schemeClr val="tx1"/>
                </a:solidFill>
              </a:rPr>
              <a:t>Progress was very positive and overall the year 1 success criteria has been met</a:t>
            </a:r>
          </a:p>
          <a:p>
            <a:pPr marL="231775" indent="-231775">
              <a:buFont typeface="Arial" pitchFamily="34" charset="0"/>
              <a:buChar char="•"/>
            </a:pPr>
            <a:endParaRPr lang="en-US" sz="2000" dirty="0">
              <a:solidFill>
                <a:schemeClr val="tx1"/>
              </a:solidFill>
            </a:endParaRPr>
          </a:p>
          <a:p>
            <a:pPr marL="231775" indent="-231775">
              <a:buFont typeface="Arial" pitchFamily="34" charset="0"/>
              <a:buChar char="•"/>
            </a:pPr>
            <a:r>
              <a:rPr lang="en-US" sz="2000" dirty="0">
                <a:solidFill>
                  <a:schemeClr val="tx1"/>
                </a:solidFill>
              </a:rPr>
              <a:t>All the tests are up and running, repeatability has been established, </a:t>
            </a:r>
            <a:r>
              <a:rPr lang="en-US" sz="2000" dirty="0" smtClean="0">
                <a:solidFill>
                  <a:schemeClr val="tx1"/>
                </a:solidFill>
              </a:rPr>
              <a:t>many of the </a:t>
            </a:r>
            <a:r>
              <a:rPr lang="en-US" sz="2000" dirty="0">
                <a:solidFill>
                  <a:schemeClr val="tx1"/>
                </a:solidFill>
              </a:rPr>
              <a:t>fuels were tested, and fuel effects were demonstrated</a:t>
            </a:r>
          </a:p>
          <a:p>
            <a:pPr marL="231775" indent="-231775">
              <a:buFont typeface="Arial" pitchFamily="34" charset="0"/>
              <a:buChar char="•"/>
            </a:pPr>
            <a:endParaRPr lang="en-US" sz="2000" dirty="0">
              <a:solidFill>
                <a:schemeClr val="tx1"/>
              </a:solidFill>
            </a:endParaRPr>
          </a:p>
          <a:p>
            <a:pPr marL="231775" indent="-231775">
              <a:buFont typeface="Arial" pitchFamily="34" charset="0"/>
              <a:buChar char="•"/>
            </a:pPr>
            <a:r>
              <a:rPr lang="en-US" sz="2000" dirty="0" smtClean="0">
                <a:solidFill>
                  <a:schemeClr val="tx1"/>
                </a:solidFill>
              </a:rPr>
              <a:t>Area 4 modelers are being paced by and eager to receive Area 5 spray measurements and derived spray correlations</a:t>
            </a:r>
          </a:p>
          <a:p>
            <a:endParaRPr lang="en-US" sz="2000" dirty="0">
              <a:solidFill>
                <a:schemeClr val="tx1"/>
              </a:solidFill>
            </a:endParaRPr>
          </a:p>
          <a:p>
            <a:pPr marL="231775" indent="-231775">
              <a:spcAft>
                <a:spcPts val="1800"/>
              </a:spcAft>
              <a:buFont typeface="Arial" pitchFamily="34" charset="0"/>
              <a:buChar char="•"/>
            </a:pPr>
            <a:r>
              <a:rPr lang="en-US" sz="2000" dirty="0" smtClean="0">
                <a:solidFill>
                  <a:schemeClr val="tx1"/>
                </a:solidFill>
              </a:rPr>
              <a:t>A plan for Fuel X modeling has not been presented, </a:t>
            </a:r>
            <a:r>
              <a:rPr lang="en-US" sz="2000" dirty="0">
                <a:solidFill>
                  <a:schemeClr val="tx1"/>
                </a:solidFill>
              </a:rPr>
              <a:t>CFD modeling efforts </a:t>
            </a:r>
            <a:r>
              <a:rPr lang="en-US" sz="2000" dirty="0" smtClean="0">
                <a:solidFill>
                  <a:schemeClr val="tx1"/>
                </a:solidFill>
              </a:rPr>
              <a:t>have started </a:t>
            </a:r>
            <a:r>
              <a:rPr lang="en-US" sz="2000" dirty="0">
                <a:solidFill>
                  <a:schemeClr val="tx1"/>
                </a:solidFill>
              </a:rPr>
              <a:t>but have not demonstrated fuel effects, </a:t>
            </a:r>
            <a:r>
              <a:rPr lang="en-US" sz="2000" dirty="0" smtClean="0">
                <a:solidFill>
                  <a:schemeClr val="tx1"/>
                </a:solidFill>
              </a:rPr>
              <a:t>and the transition plan for models/tools to </a:t>
            </a:r>
            <a:r>
              <a:rPr lang="en-US" sz="2000" dirty="0">
                <a:solidFill>
                  <a:schemeClr val="tx1"/>
                </a:solidFill>
              </a:rPr>
              <a:t>OEMs is still </a:t>
            </a:r>
            <a:r>
              <a:rPr lang="en-US" sz="2000" dirty="0" smtClean="0">
                <a:solidFill>
                  <a:schemeClr val="tx1"/>
                </a:solidFill>
              </a:rPr>
              <a:t>unclear</a:t>
            </a:r>
            <a:endParaRPr lang="en-US" sz="1200" dirty="0">
              <a:solidFill>
                <a:schemeClr val="tx1"/>
              </a:solidFill>
            </a:endParaRPr>
          </a:p>
          <a:p>
            <a:endParaRPr lang="en-US" sz="2000" dirty="0">
              <a:solidFill>
                <a:schemeClr val="tx1"/>
              </a:solidFill>
            </a:endParaRPr>
          </a:p>
        </p:txBody>
      </p:sp>
      <p:sp>
        <p:nvSpPr>
          <p:cNvPr id="2" name="Title 1"/>
          <p:cNvSpPr>
            <a:spLocks noGrp="1"/>
          </p:cNvSpPr>
          <p:nvPr>
            <p:ph type="title"/>
          </p:nvPr>
        </p:nvSpPr>
        <p:spPr>
          <a:xfrm>
            <a:off x="0" y="-1"/>
            <a:ext cx="8472488" cy="978195"/>
          </a:xfrm>
        </p:spPr>
        <p:txBody>
          <a:bodyPr/>
          <a:lstStyle/>
          <a:p>
            <a:r>
              <a:rPr lang="en-US" sz="3600" dirty="0" smtClean="0"/>
              <a:t>Summary of OEM Year 1 Assessment (Oct, 2015) </a:t>
            </a:r>
            <a:endParaRPr lang="en-US" sz="3600" dirty="0"/>
          </a:p>
        </p:txBody>
      </p:sp>
      <p:sp>
        <p:nvSpPr>
          <p:cNvPr id="5" name="TextBox 4"/>
          <p:cNvSpPr txBox="1"/>
          <p:nvPr/>
        </p:nvSpPr>
        <p:spPr>
          <a:xfrm>
            <a:off x="2967135" y="6494107"/>
            <a:ext cx="3304110" cy="215444"/>
          </a:xfrm>
          <a:prstGeom prst="rect">
            <a:avLst/>
          </a:prstGeom>
          <a:noFill/>
        </p:spPr>
        <p:txBody>
          <a:bodyPr wrap="none" rtlCol="0">
            <a:spAutoFit/>
          </a:bodyPr>
          <a:lstStyle/>
          <a:p>
            <a:pPr algn="l"/>
            <a:r>
              <a:rPr lang="en-US" sz="800" dirty="0" smtClean="0">
                <a:solidFill>
                  <a:srgbClr val="000000"/>
                </a:solidFill>
                <a:latin typeface="Arial" charset="0"/>
                <a:cs typeface="Arial" charset="0"/>
              </a:rPr>
              <a:t>This page contains no technical data subject to the EAR or the ITAR</a:t>
            </a:r>
            <a:endParaRPr lang="en-US" sz="800" dirty="0">
              <a:solidFill>
                <a:srgbClr val="000000"/>
              </a:solidFill>
              <a:latin typeface="Arial" charset="0"/>
              <a:cs typeface="Arial" charset="0"/>
            </a:endParaRPr>
          </a:p>
        </p:txBody>
      </p:sp>
    </p:spTree>
    <p:extLst>
      <p:ext uri="{BB962C8B-B14F-4D97-AF65-F5344CB8AC3E}">
        <p14:creationId xmlns:p14="http://schemas.microsoft.com/office/powerpoint/2010/main" val="4054713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822"/>
            <a:ext cx="9144000" cy="604464"/>
          </a:xfrm>
        </p:spPr>
        <p:txBody>
          <a:bodyPr/>
          <a:lstStyle/>
          <a:p>
            <a:r>
              <a:rPr lang="en-US" sz="3400" dirty="0" smtClean="0"/>
              <a:t>Year-2 Success Criteria</a:t>
            </a:r>
            <a:endParaRPr lang="en-US" sz="3400" dirty="0"/>
          </a:p>
        </p:txBody>
      </p:sp>
      <p:sp>
        <p:nvSpPr>
          <p:cNvPr id="3" name="Subtitle 2"/>
          <p:cNvSpPr>
            <a:spLocks noGrp="1"/>
          </p:cNvSpPr>
          <p:nvPr/>
        </p:nvSpPr>
        <p:spPr bwMode="auto">
          <a:xfrm>
            <a:off x="-10477" y="1678843"/>
            <a:ext cx="9144000" cy="446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marL="0" indent="0" algn="l" rtl="0" eaLnBrk="1" fontAlgn="base" hangingPunct="1">
              <a:spcBef>
                <a:spcPct val="20000"/>
              </a:spcBef>
              <a:spcAft>
                <a:spcPct val="0"/>
              </a:spcAft>
              <a:buFontTx/>
              <a:buNone/>
              <a:defRPr sz="3200" b="1">
                <a:solidFill>
                  <a:schemeClr val="bg2"/>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a:lstStyle>
          <a:p>
            <a:pPr marL="342900" indent="-342900">
              <a:buFont typeface="Arial" panose="020B0604020202020204" pitchFamily="34" charset="0"/>
              <a:buChar char="•"/>
            </a:pPr>
            <a:r>
              <a:rPr lang="en-US" sz="2000" dirty="0" smtClean="0">
                <a:solidFill>
                  <a:srgbClr val="FF0000"/>
                </a:solidFill>
              </a:rPr>
              <a:t>COLD FUEL AND AIR TESTS: </a:t>
            </a:r>
            <a:r>
              <a:rPr lang="en-US" sz="2000" dirty="0" smtClean="0">
                <a:solidFill>
                  <a:srgbClr val="000000"/>
                </a:solidFill>
              </a:rPr>
              <a:t>Demonstrate </a:t>
            </a:r>
            <a:r>
              <a:rPr lang="en-US" sz="2000" dirty="0">
                <a:solidFill>
                  <a:srgbClr val="000000"/>
                </a:solidFill>
              </a:rPr>
              <a:t>capability and data collection with cold </a:t>
            </a:r>
            <a:r>
              <a:rPr lang="en-US" sz="2000" dirty="0" smtClean="0">
                <a:solidFill>
                  <a:srgbClr val="000000"/>
                </a:solidFill>
              </a:rPr>
              <a:t>fuel </a:t>
            </a:r>
            <a:r>
              <a:rPr lang="en-US" sz="2000" dirty="0">
                <a:solidFill>
                  <a:srgbClr val="000000"/>
                </a:solidFill>
              </a:rPr>
              <a:t>and </a:t>
            </a:r>
            <a:r>
              <a:rPr lang="en-US" sz="2000" dirty="0" smtClean="0">
                <a:solidFill>
                  <a:srgbClr val="000000"/>
                </a:solidFill>
              </a:rPr>
              <a:t>(cold) air under one or more NJFCP Test areas targeting one or more of the FOMs, and, where possible, </a:t>
            </a:r>
            <a:r>
              <a:rPr lang="en-US" sz="2000" dirty="0">
                <a:solidFill>
                  <a:srgbClr val="000000"/>
                </a:solidFill>
              </a:rPr>
              <a:t>at sub-atmospheric </a:t>
            </a:r>
            <a:r>
              <a:rPr lang="en-US" sz="2000" dirty="0" smtClean="0">
                <a:solidFill>
                  <a:srgbClr val="000000"/>
                </a:solidFill>
              </a:rPr>
              <a:t>conditions (as low as 0.5 atm)</a:t>
            </a:r>
          </a:p>
          <a:p>
            <a:pPr marL="342900" indent="-342900">
              <a:buFont typeface="Arial" panose="020B0604020202020204" pitchFamily="34" charset="0"/>
              <a:buChar char="•"/>
            </a:pPr>
            <a:endParaRPr lang="en-US" sz="2000" dirty="0" smtClean="0">
              <a:solidFill>
                <a:srgbClr val="003366"/>
              </a:solidFill>
            </a:endParaRPr>
          </a:p>
          <a:p>
            <a:pPr marL="342900" indent="-342900">
              <a:buFont typeface="Arial" panose="020B0604020202020204" pitchFamily="34" charset="0"/>
              <a:buChar char="•"/>
            </a:pPr>
            <a:r>
              <a:rPr lang="en-US" sz="2000" dirty="0" smtClean="0">
                <a:solidFill>
                  <a:srgbClr val="FF0000"/>
                </a:solidFill>
              </a:rPr>
              <a:t>SEMI-QUANTITIVE COMBUSTION SIMULATIONS: </a:t>
            </a:r>
            <a:r>
              <a:rPr lang="en-US" sz="2000" dirty="0" smtClean="0">
                <a:solidFill>
                  <a:srgbClr val="000000"/>
                </a:solidFill>
              </a:rPr>
              <a:t>Demonstrate </a:t>
            </a:r>
            <a:r>
              <a:rPr lang="en-US" sz="2000" dirty="0">
                <a:solidFill>
                  <a:srgbClr val="000000"/>
                </a:solidFill>
              </a:rPr>
              <a:t>manageable size and applicable kinetic/combustion models that show right order-of-magnitude effects against collected </a:t>
            </a:r>
            <a:r>
              <a:rPr lang="en-US" sz="2000" dirty="0" smtClean="0">
                <a:solidFill>
                  <a:srgbClr val="000000"/>
                </a:solidFill>
              </a:rPr>
              <a:t>data</a:t>
            </a:r>
          </a:p>
          <a:p>
            <a:pPr marL="342900" indent="-342900">
              <a:buFont typeface="Arial" panose="020B0604020202020204" pitchFamily="34" charset="0"/>
              <a:buChar char="•"/>
            </a:pPr>
            <a:endParaRPr lang="en-US" sz="2000" dirty="0" smtClean="0">
              <a:solidFill>
                <a:srgbClr val="003366"/>
              </a:solidFill>
            </a:endParaRPr>
          </a:p>
          <a:p>
            <a:pPr marL="342900" indent="-342900">
              <a:buFont typeface="Arial" panose="020B0604020202020204" pitchFamily="34" charset="0"/>
              <a:buChar char="•"/>
            </a:pPr>
            <a:r>
              <a:rPr lang="en-US" sz="2000" dirty="0" smtClean="0">
                <a:solidFill>
                  <a:srgbClr val="FF0000"/>
                </a:solidFill>
              </a:rPr>
              <a:t>ADVANCED FUEL-DEPENDENT ENGINEERING MODELS: </a:t>
            </a:r>
            <a:r>
              <a:rPr lang="en-US" sz="2000" dirty="0" smtClean="0">
                <a:solidFill>
                  <a:srgbClr val="000000"/>
                </a:solidFill>
              </a:rPr>
              <a:t>Demonstrate </a:t>
            </a:r>
            <a:r>
              <a:rPr lang="en-US" sz="2000" dirty="0">
                <a:solidFill>
                  <a:srgbClr val="000000"/>
                </a:solidFill>
              </a:rPr>
              <a:t>physics-based fuel-dependent engineering models of spray break-up, filming, and evaporation at realistic </a:t>
            </a:r>
            <a:r>
              <a:rPr lang="en-US" sz="2000" dirty="0" smtClean="0">
                <a:solidFill>
                  <a:srgbClr val="000000"/>
                </a:solidFill>
              </a:rPr>
              <a:t>conditions for use in CFD simulations</a:t>
            </a:r>
          </a:p>
          <a:p>
            <a:endParaRPr lang="en-US" sz="2000" dirty="0" smtClean="0">
              <a:solidFill>
                <a:srgbClr val="003366"/>
              </a:solidFill>
            </a:endParaRPr>
          </a:p>
        </p:txBody>
      </p:sp>
    </p:spTree>
    <p:extLst>
      <p:ext uri="{BB962C8B-B14F-4D97-AF65-F5344CB8AC3E}">
        <p14:creationId xmlns:p14="http://schemas.microsoft.com/office/powerpoint/2010/main" val="1019983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6" y="244701"/>
            <a:ext cx="8834907" cy="559981"/>
          </a:xfrm>
        </p:spPr>
        <p:txBody>
          <a:bodyPr/>
          <a:lstStyle/>
          <a:p>
            <a:r>
              <a:rPr lang="en-US" sz="3400" dirty="0" smtClean="0"/>
              <a:t>Year-2 / Year-3 Work Plan</a:t>
            </a:r>
            <a:endParaRPr lang="en-US" sz="3400" dirty="0"/>
          </a:p>
        </p:txBody>
      </p:sp>
      <p:sp>
        <p:nvSpPr>
          <p:cNvPr id="3" name="Content Placeholder 2"/>
          <p:cNvSpPr>
            <a:spLocks noGrp="1"/>
          </p:cNvSpPr>
          <p:nvPr>
            <p:ph idx="1"/>
          </p:nvPr>
        </p:nvSpPr>
        <p:spPr>
          <a:xfrm>
            <a:off x="306014" y="1303618"/>
            <a:ext cx="8580409" cy="5029200"/>
          </a:xfrm>
        </p:spPr>
        <p:txBody>
          <a:bodyPr/>
          <a:lstStyle/>
          <a:p>
            <a:pPr lvl="1">
              <a:spcBef>
                <a:spcPts val="1800"/>
              </a:spcBef>
            </a:pPr>
            <a:r>
              <a:rPr lang="en-US" sz="2000" dirty="0" smtClean="0"/>
              <a:t>Demonstrate </a:t>
            </a:r>
            <a:r>
              <a:rPr lang="en-US" sz="2000" dirty="0"/>
              <a:t>fuel effects during ignition in </a:t>
            </a:r>
            <a:r>
              <a:rPr lang="en-US" sz="2000" dirty="0" smtClean="0"/>
              <a:t>a fundamental rig and in aeroengine </a:t>
            </a:r>
            <a:r>
              <a:rPr lang="en-US" sz="2000" dirty="0"/>
              <a:t>rigs </a:t>
            </a:r>
            <a:r>
              <a:rPr lang="en-US" sz="2000" dirty="0" smtClean="0"/>
              <a:t>under </a:t>
            </a:r>
            <a:r>
              <a:rPr lang="en-US" sz="2000" dirty="0"/>
              <a:t>altitude </a:t>
            </a:r>
            <a:r>
              <a:rPr lang="en-US" sz="2000" dirty="0" smtClean="0"/>
              <a:t>(relight) and </a:t>
            </a:r>
            <a:r>
              <a:rPr lang="en-US" sz="2000" dirty="0"/>
              <a:t>cold fuel </a:t>
            </a:r>
            <a:r>
              <a:rPr lang="en-US" sz="2000" dirty="0" smtClean="0"/>
              <a:t>conditions</a:t>
            </a:r>
          </a:p>
          <a:p>
            <a:pPr lvl="1">
              <a:spcBef>
                <a:spcPts val="1800"/>
              </a:spcBef>
            </a:pPr>
            <a:r>
              <a:rPr lang="en-US" sz="2000" dirty="0" smtClean="0"/>
              <a:t>Examine fuel effects on LBO at sub-atmospheric and cooled fuel conditions</a:t>
            </a:r>
            <a:endParaRPr lang="en-US" sz="2000" dirty="0"/>
          </a:p>
          <a:p>
            <a:pPr lvl="1">
              <a:spcBef>
                <a:spcPts val="1800"/>
              </a:spcBef>
            </a:pPr>
            <a:r>
              <a:rPr lang="en-US" sz="2000" dirty="0" smtClean="0"/>
              <a:t>Generate approaches and partially validate modeling methods for generic jet fuels (Fuel-X) based on laboratory tests (e.g. Tier 1 &amp; 2)</a:t>
            </a:r>
          </a:p>
          <a:p>
            <a:pPr lvl="1">
              <a:spcBef>
                <a:spcPts val="1800"/>
              </a:spcBef>
            </a:pPr>
            <a:r>
              <a:rPr lang="en-US" sz="2000" dirty="0" smtClean="0"/>
              <a:t>Develop and demonstrate fuel-dependent spray models for CFD</a:t>
            </a:r>
            <a:endParaRPr lang="en-US" sz="2000" dirty="0"/>
          </a:p>
          <a:p>
            <a:pPr lvl="1">
              <a:spcBef>
                <a:spcPts val="1800"/>
              </a:spcBef>
            </a:pPr>
            <a:r>
              <a:rPr lang="en-US" sz="2000" dirty="0" smtClean="0"/>
              <a:t>Validate fuel-dependent (engineering-based) CFD models and demonstrate reduction for LBO</a:t>
            </a:r>
          </a:p>
          <a:p>
            <a:pPr lvl="1">
              <a:spcBef>
                <a:spcPts val="1800"/>
              </a:spcBef>
            </a:pPr>
            <a:r>
              <a:rPr lang="en-US" sz="2000" dirty="0" smtClean="0"/>
              <a:t>Integrate efforts by allied partners into development plans</a:t>
            </a:r>
          </a:p>
          <a:p>
            <a:pPr marL="457037" lvl="1" indent="0">
              <a:spcBef>
                <a:spcPts val="1800"/>
              </a:spcBef>
              <a:buNone/>
            </a:pPr>
            <a:endParaRPr lang="en-US" sz="2000" dirty="0"/>
          </a:p>
          <a:p>
            <a:pPr marL="457200" lvl="1" indent="0">
              <a:spcBef>
                <a:spcPts val="1800"/>
              </a:spcBef>
              <a:buNone/>
            </a:pPr>
            <a:r>
              <a:rPr lang="en-US" sz="2000" dirty="0"/>
              <a:t> </a:t>
            </a:r>
          </a:p>
          <a:p>
            <a:pPr marL="0" indent="0">
              <a:spcBef>
                <a:spcPts val="1800"/>
              </a:spcBef>
              <a:buNone/>
            </a:pPr>
            <a:endParaRPr lang="en-US" sz="2400" dirty="0"/>
          </a:p>
        </p:txBody>
      </p:sp>
      <p:sp>
        <p:nvSpPr>
          <p:cNvPr id="4" name="TextBox 3"/>
          <p:cNvSpPr txBox="1"/>
          <p:nvPr/>
        </p:nvSpPr>
        <p:spPr bwMode="auto">
          <a:xfrm>
            <a:off x="1180214" y="6018028"/>
            <a:ext cx="6826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800" b="1" dirty="0" smtClean="0">
                <a:solidFill>
                  <a:srgbClr val="00B050"/>
                </a:solidFill>
                <a:latin typeface="Arial" charset="0"/>
                <a:cs typeface="Arial" charset="0"/>
              </a:rPr>
              <a:t>This plan is consistent with OEM Expectations for Year-2.</a:t>
            </a:r>
            <a:endParaRPr lang="en-US" sz="1800" b="1" dirty="0">
              <a:solidFill>
                <a:srgbClr val="00B050"/>
              </a:solidFill>
              <a:latin typeface="Arial" charset="0"/>
              <a:cs typeface="Arial" charset="0"/>
            </a:endParaRPr>
          </a:p>
        </p:txBody>
      </p:sp>
    </p:spTree>
    <p:extLst>
      <p:ext uri="{BB962C8B-B14F-4D97-AF65-F5344CB8AC3E}">
        <p14:creationId xmlns:p14="http://schemas.microsoft.com/office/powerpoint/2010/main" val="194822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72488" cy="609600"/>
          </a:xfrm>
        </p:spPr>
        <p:txBody>
          <a:bodyPr/>
          <a:lstStyle/>
          <a:p>
            <a:r>
              <a:rPr lang="en-US" dirty="0" smtClean="0"/>
              <a:t>Years 1-3 Budget Details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87218264"/>
              </p:ext>
            </p:extLst>
          </p:nvPr>
        </p:nvGraphicFramePr>
        <p:xfrm>
          <a:off x="233914" y="1403644"/>
          <a:ext cx="6006112" cy="2078659"/>
        </p:xfrm>
        <a:graphic>
          <a:graphicData uri="http://schemas.openxmlformats.org/drawingml/2006/table">
            <a:tbl>
              <a:tblPr>
                <a:tableStyleId>{3C2FFA5D-87B4-456A-9821-1D502468CF0F}</a:tableStyleId>
              </a:tblPr>
              <a:tblGrid>
                <a:gridCol w="2298271">
                  <a:extLst>
                    <a:ext uri="{9D8B030D-6E8A-4147-A177-3AD203B41FA5}">
                      <a16:colId xmlns:a16="http://schemas.microsoft.com/office/drawing/2014/main" xmlns="" val="20000"/>
                    </a:ext>
                  </a:extLst>
                </a:gridCol>
                <a:gridCol w="644984">
                  <a:extLst>
                    <a:ext uri="{9D8B030D-6E8A-4147-A177-3AD203B41FA5}">
                      <a16:colId xmlns:a16="http://schemas.microsoft.com/office/drawing/2014/main" xmlns="" val="20001"/>
                    </a:ext>
                  </a:extLst>
                </a:gridCol>
                <a:gridCol w="856829">
                  <a:extLst>
                    <a:ext uri="{9D8B030D-6E8A-4147-A177-3AD203B41FA5}">
                      <a16:colId xmlns:a16="http://schemas.microsoft.com/office/drawing/2014/main" xmlns="" val="20002"/>
                    </a:ext>
                  </a:extLst>
                </a:gridCol>
                <a:gridCol w="1261483">
                  <a:extLst>
                    <a:ext uri="{9D8B030D-6E8A-4147-A177-3AD203B41FA5}">
                      <a16:colId xmlns:a16="http://schemas.microsoft.com/office/drawing/2014/main" xmlns="" val="20003"/>
                    </a:ext>
                  </a:extLst>
                </a:gridCol>
                <a:gridCol w="944545">
                  <a:extLst>
                    <a:ext uri="{9D8B030D-6E8A-4147-A177-3AD203B41FA5}">
                      <a16:colId xmlns:a16="http://schemas.microsoft.com/office/drawing/2014/main" xmlns="" val="20004"/>
                    </a:ext>
                  </a:extLst>
                </a:gridCol>
              </a:tblGrid>
              <a:tr h="256510">
                <a:tc>
                  <a:txBody>
                    <a:bodyPr/>
                    <a:lstStyle/>
                    <a:p>
                      <a:pPr algn="l" fontAlgn="b"/>
                      <a:r>
                        <a:rPr lang="en-US" sz="1400" b="1" u="none" strike="noStrike" dirty="0">
                          <a:effectLst/>
                          <a:latin typeface="+mj-lt"/>
                        </a:rPr>
                        <a:t>Funding Area</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smtClean="0">
                          <a:solidFill>
                            <a:srgbClr val="0066FF"/>
                          </a:solidFill>
                          <a:effectLst/>
                          <a:latin typeface="+mj-lt"/>
                        </a:rPr>
                        <a:t>FAA</a:t>
                      </a:r>
                      <a:endParaRPr lang="en-US" sz="1400" b="1" i="0" u="none" strike="noStrike" dirty="0">
                        <a:solidFill>
                          <a:srgbClr val="0066FF"/>
                        </a:solidFill>
                        <a:effectLst/>
                        <a:latin typeface="+mj-lt"/>
                      </a:endParaRPr>
                    </a:p>
                  </a:txBody>
                  <a:tcPr marL="9525" marR="9525" marT="9525" marB="0" anchor="b"/>
                </a:tc>
                <a:tc>
                  <a:txBody>
                    <a:bodyPr/>
                    <a:lstStyle/>
                    <a:p>
                      <a:pPr algn="r" fontAlgn="b"/>
                      <a:r>
                        <a:rPr lang="en-US" sz="1400" b="1" u="none" strike="noStrike" dirty="0" smtClean="0">
                          <a:effectLst/>
                          <a:latin typeface="+mj-lt"/>
                        </a:rPr>
                        <a:t>AFRL</a:t>
                      </a:r>
                      <a:r>
                        <a:rPr lang="en-US" sz="1400" b="1" u="none" strike="noStrike" baseline="30000" dirty="0" smtClean="0">
                          <a:effectLst/>
                          <a:latin typeface="+mj-lt"/>
                        </a:rPr>
                        <a:t>$</a:t>
                      </a:r>
                      <a:endParaRPr lang="en-US" sz="1400" b="1" i="0" u="none" strike="noStrike" baseline="30000" dirty="0">
                        <a:solidFill>
                          <a:srgbClr val="000000"/>
                        </a:solidFill>
                        <a:effectLst/>
                        <a:latin typeface="+mj-lt"/>
                      </a:endParaRPr>
                    </a:p>
                  </a:txBody>
                  <a:tcPr marL="9525" marR="9525" marT="9525" marB="0" anchor="b"/>
                </a:tc>
                <a:tc>
                  <a:txBody>
                    <a:bodyPr/>
                    <a:lstStyle/>
                    <a:p>
                      <a:pPr algn="r" fontAlgn="b"/>
                      <a:r>
                        <a:rPr lang="en-US" sz="1400" b="1" i="0" u="none" strike="noStrike" dirty="0" smtClean="0">
                          <a:solidFill>
                            <a:srgbClr val="000000"/>
                          </a:solidFill>
                          <a:effectLst/>
                          <a:latin typeface="+mj-lt"/>
                          <a:cs typeface="Arial" panose="020B0604020202020204" pitchFamily="34" charset="0"/>
                        </a:rPr>
                        <a:t>DLA Energy</a:t>
                      </a:r>
                      <a:endParaRPr lang="en-US" sz="1400" b="1" i="0" u="none" strike="noStrike" dirty="0">
                        <a:solidFill>
                          <a:srgbClr val="000000"/>
                        </a:solidFill>
                        <a:effectLst/>
                        <a:latin typeface="+mj-lt"/>
                        <a:cs typeface="Arial" panose="020B0604020202020204" pitchFamily="34" charset="0"/>
                      </a:endParaRPr>
                    </a:p>
                  </a:txBody>
                  <a:tcPr marL="9525" marR="9525" marT="9525" marB="0" anchor="b"/>
                </a:tc>
                <a:tc>
                  <a:txBody>
                    <a:bodyPr/>
                    <a:lstStyle/>
                    <a:p>
                      <a:pPr algn="r" fontAlgn="b"/>
                      <a:r>
                        <a:rPr lang="en-US" sz="1400" b="1" i="0" u="none" strike="noStrike" dirty="0" smtClean="0">
                          <a:solidFill>
                            <a:srgbClr val="000000"/>
                          </a:solidFill>
                          <a:effectLst/>
                          <a:latin typeface="+mj-lt"/>
                          <a:cs typeface="Arial" panose="020B0604020202020204" pitchFamily="34" charset="0"/>
                        </a:rPr>
                        <a:t>Navy</a:t>
                      </a:r>
                      <a:endParaRPr lang="en-US" sz="1400" b="1" i="0" u="none" strike="noStrike" dirty="0">
                        <a:solidFill>
                          <a:srgbClr val="000000"/>
                        </a:solidFill>
                        <a:effectLst/>
                        <a:latin typeface="+mj-lt"/>
                        <a:cs typeface="Arial" panose="020B0604020202020204" pitchFamily="34" charset="0"/>
                      </a:endParaRPr>
                    </a:p>
                  </a:txBody>
                  <a:tcPr marL="9525" marR="9525" marT="9525" marB="0" anchor="b"/>
                </a:tc>
                <a:extLst>
                  <a:ext uri="{0D108BD9-81ED-4DB2-BD59-A6C34878D82A}">
                    <a16:rowId xmlns:a16="http://schemas.microsoft.com/office/drawing/2014/main" xmlns="" val="10000"/>
                  </a:ext>
                </a:extLst>
              </a:tr>
              <a:tr h="256510">
                <a:tc>
                  <a:txBody>
                    <a:bodyPr/>
                    <a:lstStyle/>
                    <a:p>
                      <a:pPr algn="l" fontAlgn="b"/>
                      <a:r>
                        <a:rPr lang="en-US" sz="1200" u="none" strike="noStrike" dirty="0">
                          <a:effectLst/>
                          <a:latin typeface="+mj-lt"/>
                        </a:rPr>
                        <a:t>OEMs</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smtClean="0">
                          <a:solidFill>
                            <a:srgbClr val="0066FF"/>
                          </a:solidFill>
                          <a:effectLst/>
                          <a:latin typeface="+mj-lt"/>
                        </a:rPr>
                        <a:t>500</a:t>
                      </a:r>
                      <a:endParaRPr lang="en-US" sz="1200" b="0" i="0" u="none" strike="noStrike" dirty="0">
                        <a:solidFill>
                          <a:srgbClr val="0066FF"/>
                        </a:solidFill>
                        <a:effectLst/>
                        <a:latin typeface="+mj-lt"/>
                      </a:endParaRPr>
                    </a:p>
                  </a:txBody>
                  <a:tcPr marL="9525" marR="9525" marT="9525" marB="0" anchor="b"/>
                </a:tc>
                <a:tc>
                  <a:txBody>
                    <a:bodyPr/>
                    <a:lstStyle/>
                    <a:p>
                      <a:pPr algn="r" fontAlgn="b"/>
                      <a:r>
                        <a:rPr lang="en-US" sz="1200" u="none" strike="noStrike" dirty="0" smtClean="0">
                          <a:effectLst/>
                          <a:latin typeface="+mj-lt"/>
                        </a:rPr>
                        <a:t>500</a:t>
                      </a:r>
                      <a:endParaRPr lang="en-US" sz="1200" b="0" i="0" u="none" strike="noStrike" dirty="0">
                        <a:solidFill>
                          <a:srgbClr val="000000"/>
                        </a:solidFill>
                        <a:effectLst/>
                        <a:latin typeface="+mj-lt"/>
                      </a:endParaRPr>
                    </a:p>
                  </a:txBody>
                  <a:tcPr marL="9525" marR="9525" marT="9525" marB="0" anchor="b"/>
                </a:tc>
                <a:tc>
                  <a:txBody>
                    <a:bodyPr/>
                    <a:lstStyle/>
                    <a:p>
                      <a:pPr algn="r" fontAlgn="b"/>
                      <a:endParaRPr lang="en-US" sz="1200" b="0" i="0" u="none" strike="noStrike" dirty="0">
                        <a:solidFill>
                          <a:srgbClr val="000000"/>
                        </a:solidFill>
                        <a:effectLst/>
                        <a:latin typeface="+mj-lt"/>
                      </a:endParaRPr>
                    </a:p>
                  </a:txBody>
                  <a:tcPr marL="9525" marR="9525" marT="9525" marB="0" anchor="b"/>
                </a:tc>
                <a:tc>
                  <a:txBody>
                    <a:bodyPr/>
                    <a:lstStyle/>
                    <a:p>
                      <a:pPr algn="r" fontAlgn="b"/>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1"/>
                  </a:ext>
                </a:extLst>
              </a:tr>
              <a:tr h="256510">
                <a:tc>
                  <a:txBody>
                    <a:bodyPr/>
                    <a:lstStyle/>
                    <a:p>
                      <a:pPr algn="l" fontAlgn="b"/>
                      <a:r>
                        <a:rPr lang="en-US" sz="1200" u="none" strike="noStrike" dirty="0">
                          <a:effectLst/>
                          <a:latin typeface="+mj-lt"/>
                        </a:rPr>
                        <a:t>NJFCP </a:t>
                      </a:r>
                      <a:r>
                        <a:rPr lang="en-US" sz="1200" u="none" strike="noStrike" dirty="0" smtClean="0">
                          <a:effectLst/>
                          <a:latin typeface="+mj-lt"/>
                        </a:rPr>
                        <a:t>Testing (ASCENT)</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smtClean="0">
                          <a:solidFill>
                            <a:srgbClr val="0066FF"/>
                          </a:solidFill>
                          <a:effectLst/>
                          <a:latin typeface="+mj-lt"/>
                        </a:rPr>
                        <a:t>1,150</a:t>
                      </a:r>
                      <a:endParaRPr lang="en-US" sz="1200" b="0" i="0" u="none" strike="noStrike" dirty="0">
                        <a:solidFill>
                          <a:srgbClr val="0066FF"/>
                        </a:solidFill>
                        <a:effectLst/>
                        <a:latin typeface="+mj-lt"/>
                      </a:endParaRPr>
                    </a:p>
                  </a:txBody>
                  <a:tcPr marL="9525" marR="9525" marT="9525" marB="0" anchor="b"/>
                </a:tc>
                <a:tc>
                  <a:txBody>
                    <a:bodyPr/>
                    <a:lstStyle/>
                    <a:p>
                      <a:pPr algn="r" fontAlgn="b"/>
                      <a:r>
                        <a:rPr lang="en-US" sz="1200" u="none" strike="noStrike" dirty="0" smtClean="0">
                          <a:effectLst/>
                          <a:latin typeface="+mj-lt"/>
                        </a:rPr>
                        <a:t>1,300</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smtClean="0">
                          <a:solidFill>
                            <a:srgbClr val="000000"/>
                          </a:solidFill>
                          <a:effectLst/>
                          <a:latin typeface="+mj-lt"/>
                        </a:rPr>
                        <a:t>250</a:t>
                      </a:r>
                      <a:endParaRPr lang="en-US" sz="1200" b="0" i="0" u="none" strike="noStrike" dirty="0">
                        <a:solidFill>
                          <a:srgbClr val="000000"/>
                        </a:solidFill>
                        <a:effectLst/>
                        <a:latin typeface="+mj-lt"/>
                      </a:endParaRPr>
                    </a:p>
                  </a:txBody>
                  <a:tcPr marL="9525" marR="9525" marT="9525" marB="0" anchor="b"/>
                </a:tc>
                <a:tc>
                  <a:txBody>
                    <a:bodyPr/>
                    <a:lstStyle/>
                    <a:p>
                      <a:pPr algn="r" fontAlgn="b"/>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2"/>
                  </a:ext>
                </a:extLst>
              </a:tr>
              <a:tr h="283089">
                <a:tc>
                  <a:txBody>
                    <a:bodyPr/>
                    <a:lstStyle/>
                    <a:p>
                      <a:pPr algn="l" fontAlgn="b"/>
                      <a:r>
                        <a:rPr lang="en-US" sz="1200" u="none" strike="noStrike" dirty="0">
                          <a:effectLst/>
                          <a:latin typeface="+mj-lt"/>
                        </a:rPr>
                        <a:t>NJFCP </a:t>
                      </a:r>
                      <a:r>
                        <a:rPr lang="en-US" sz="1200" u="none" strike="noStrike" dirty="0" smtClean="0">
                          <a:effectLst/>
                          <a:latin typeface="+mj-lt"/>
                        </a:rPr>
                        <a:t>Modeling (ASCENT)</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solidFill>
                            <a:srgbClr val="0066FF"/>
                          </a:solidFill>
                          <a:effectLst/>
                          <a:latin typeface="+mj-lt"/>
                        </a:rPr>
                        <a:t>750</a:t>
                      </a:r>
                      <a:endParaRPr lang="en-US" sz="1200" b="0" i="0" u="none" strike="noStrike" dirty="0">
                        <a:solidFill>
                          <a:srgbClr val="0066FF"/>
                        </a:solidFill>
                        <a:effectLst/>
                        <a:latin typeface="+mj-lt"/>
                      </a:endParaRPr>
                    </a:p>
                  </a:txBody>
                  <a:tcPr marL="9525" marR="9525" marT="9525" marB="0" anchor="b"/>
                </a:tc>
                <a:tc>
                  <a:txBody>
                    <a:bodyPr/>
                    <a:lstStyle/>
                    <a:p>
                      <a:pPr algn="r" fontAlgn="b"/>
                      <a:r>
                        <a:rPr lang="en-US" sz="1200" u="none" strike="noStrike" dirty="0" smtClean="0">
                          <a:effectLst/>
                          <a:latin typeface="+mj-lt"/>
                        </a:rPr>
                        <a:t>------</a:t>
                      </a:r>
                      <a:endParaRPr lang="en-US" sz="1200" b="0" i="0" u="none" strike="noStrike" dirty="0">
                        <a:solidFill>
                          <a:srgbClr val="000000"/>
                        </a:solidFill>
                        <a:effectLst/>
                        <a:latin typeface="+mj-lt"/>
                      </a:endParaRPr>
                    </a:p>
                  </a:txBody>
                  <a:tcPr marL="9525" marR="9525" marT="9525" marB="0" anchor="b"/>
                </a:tc>
                <a:tc>
                  <a:txBody>
                    <a:bodyPr/>
                    <a:lstStyle/>
                    <a:p>
                      <a:pPr algn="r" fontAlgn="b"/>
                      <a:endParaRPr lang="en-US" sz="1200" b="0" i="0" u="none" strike="noStrike" dirty="0">
                        <a:solidFill>
                          <a:srgbClr val="000000"/>
                        </a:solidFill>
                        <a:effectLst/>
                        <a:latin typeface="+mj-lt"/>
                      </a:endParaRPr>
                    </a:p>
                  </a:txBody>
                  <a:tcPr marL="9525" marR="9525" marT="9525" marB="0" anchor="b"/>
                </a:tc>
                <a:tc>
                  <a:txBody>
                    <a:bodyPr/>
                    <a:lstStyle/>
                    <a:p>
                      <a:pPr algn="r" fontAlgn="b"/>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3"/>
                  </a:ext>
                </a:extLst>
              </a:tr>
              <a:tr h="256510">
                <a:tc>
                  <a:txBody>
                    <a:bodyPr/>
                    <a:lstStyle/>
                    <a:p>
                      <a:pPr algn="l" fontAlgn="b"/>
                      <a:r>
                        <a:rPr lang="en-US" sz="1200" u="none" strike="noStrike" dirty="0">
                          <a:effectLst/>
                          <a:latin typeface="+mj-lt"/>
                        </a:rPr>
                        <a:t>NJFCP </a:t>
                      </a:r>
                      <a:r>
                        <a:rPr lang="en-US" sz="1200" u="none" strike="noStrike" dirty="0" smtClean="0">
                          <a:effectLst/>
                          <a:latin typeface="+mj-lt"/>
                        </a:rPr>
                        <a:t>Integration (ASCENT)</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a:solidFill>
                            <a:srgbClr val="0066FF"/>
                          </a:solidFill>
                          <a:effectLst/>
                          <a:latin typeface="+mj-lt"/>
                        </a:rPr>
                        <a:t>100</a:t>
                      </a:r>
                      <a:endParaRPr lang="en-US" sz="1200" b="0" i="0" u="none" strike="noStrike" dirty="0">
                        <a:solidFill>
                          <a:srgbClr val="0066FF"/>
                        </a:solidFill>
                        <a:effectLst/>
                        <a:latin typeface="+mj-lt"/>
                      </a:endParaRPr>
                    </a:p>
                  </a:txBody>
                  <a:tcPr marL="9525" marR="9525" marT="9525" marB="0" anchor="b"/>
                </a:tc>
                <a:tc>
                  <a:txBody>
                    <a:bodyPr/>
                    <a:lstStyle/>
                    <a:p>
                      <a:pPr algn="r" fontAlgn="b"/>
                      <a:endParaRPr lang="en-US" sz="1200" b="0" i="0" u="none" strike="noStrike" dirty="0">
                        <a:solidFill>
                          <a:srgbClr val="000000"/>
                        </a:solidFill>
                        <a:effectLst/>
                        <a:latin typeface="+mj-lt"/>
                      </a:endParaRPr>
                    </a:p>
                  </a:txBody>
                  <a:tcPr marL="9525" marR="9525" marT="9525" marB="0" anchor="b"/>
                </a:tc>
                <a:tc>
                  <a:txBody>
                    <a:bodyPr/>
                    <a:lstStyle/>
                    <a:p>
                      <a:pPr algn="r" fontAlgn="b"/>
                      <a:endParaRPr lang="en-US" sz="1200" b="0" i="0" u="none" strike="noStrike" dirty="0">
                        <a:solidFill>
                          <a:srgbClr val="000000"/>
                        </a:solidFill>
                        <a:effectLst/>
                        <a:latin typeface="+mj-lt"/>
                      </a:endParaRPr>
                    </a:p>
                  </a:txBody>
                  <a:tcPr marL="9525" marR="9525" marT="9525" marB="0" anchor="b"/>
                </a:tc>
                <a:tc>
                  <a:txBody>
                    <a:bodyPr/>
                    <a:lstStyle/>
                    <a:p>
                      <a:pPr algn="r" fontAlgn="b"/>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4"/>
                  </a:ext>
                </a:extLst>
              </a:tr>
              <a:tr h="256510">
                <a:tc>
                  <a:txBody>
                    <a:bodyPr/>
                    <a:lstStyle/>
                    <a:p>
                      <a:pPr algn="l" fontAlgn="b"/>
                      <a:r>
                        <a:rPr lang="en-US" sz="1200" u="none" strike="noStrike" dirty="0" smtClean="0">
                          <a:effectLst/>
                          <a:latin typeface="+mj-lt"/>
                        </a:rPr>
                        <a:t>Other Testing &amp; Contract </a:t>
                      </a:r>
                      <a:r>
                        <a:rPr lang="en-US" sz="1200" u="none" strike="noStrike" dirty="0">
                          <a:effectLst/>
                          <a:latin typeface="+mj-lt"/>
                        </a:rPr>
                        <a:t>Support</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smtClean="0">
                          <a:solidFill>
                            <a:srgbClr val="0066FF"/>
                          </a:solidFill>
                          <a:effectLst/>
                          <a:latin typeface="+mj-lt"/>
                        </a:rPr>
                        <a:t>------</a:t>
                      </a:r>
                      <a:endParaRPr lang="en-US" sz="1200" b="0" i="0" u="none" strike="noStrike" dirty="0">
                        <a:solidFill>
                          <a:srgbClr val="0066FF"/>
                        </a:solidFill>
                        <a:effectLst/>
                        <a:latin typeface="+mj-lt"/>
                      </a:endParaRPr>
                    </a:p>
                  </a:txBody>
                  <a:tcPr marL="9525" marR="9525" marT="9525" marB="0" anchor="b"/>
                </a:tc>
                <a:tc>
                  <a:txBody>
                    <a:bodyPr/>
                    <a:lstStyle/>
                    <a:p>
                      <a:pPr algn="r" fontAlgn="b"/>
                      <a:r>
                        <a:rPr lang="en-US" sz="1200" u="none" strike="noStrike" dirty="0" smtClean="0">
                          <a:effectLst/>
                          <a:latin typeface="+mj-lt"/>
                        </a:rPr>
                        <a:t>171</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smtClean="0">
                          <a:solidFill>
                            <a:srgbClr val="000000"/>
                          </a:solidFill>
                          <a:effectLst/>
                          <a:latin typeface="+mj-lt"/>
                        </a:rPr>
                        <a:t>500</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smtClean="0">
                          <a:solidFill>
                            <a:srgbClr val="000000"/>
                          </a:solidFill>
                          <a:effectLst/>
                          <a:latin typeface="+mj-lt"/>
                        </a:rPr>
                        <a:t>200</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5"/>
                  </a:ext>
                </a:extLst>
              </a:tr>
              <a:tr h="256510">
                <a:tc>
                  <a:txBody>
                    <a:bodyPr/>
                    <a:lstStyle/>
                    <a:p>
                      <a:pPr algn="l" fontAlgn="b"/>
                      <a:r>
                        <a:rPr lang="en-US" sz="1200" i="1" u="none" strike="noStrike" dirty="0" smtClean="0">
                          <a:effectLst/>
                          <a:latin typeface="+mj-lt"/>
                        </a:rPr>
                        <a:t>Sub Total</a:t>
                      </a:r>
                      <a:endParaRPr lang="en-US" sz="1200" b="1" i="1" u="none" strike="noStrike" dirty="0">
                        <a:solidFill>
                          <a:srgbClr val="000000"/>
                        </a:solidFill>
                        <a:effectLst/>
                        <a:latin typeface="+mj-lt"/>
                      </a:endParaRPr>
                    </a:p>
                  </a:txBody>
                  <a:tcPr marL="9525" marR="9525" marT="9525" marB="0" anchor="b"/>
                </a:tc>
                <a:tc>
                  <a:txBody>
                    <a:bodyPr/>
                    <a:lstStyle/>
                    <a:p>
                      <a:pPr algn="r" fontAlgn="b"/>
                      <a:r>
                        <a:rPr lang="en-US" sz="1200" i="1" u="none" strike="noStrike" dirty="0" smtClean="0">
                          <a:solidFill>
                            <a:srgbClr val="0066FF"/>
                          </a:solidFill>
                          <a:effectLst/>
                          <a:latin typeface="+mj-lt"/>
                        </a:rPr>
                        <a:t>2,500</a:t>
                      </a:r>
                      <a:endParaRPr lang="en-US" sz="1200" b="1" i="1" u="none" strike="noStrike" dirty="0">
                        <a:solidFill>
                          <a:srgbClr val="0066FF"/>
                        </a:solidFill>
                        <a:effectLst/>
                        <a:latin typeface="+mj-lt"/>
                      </a:endParaRPr>
                    </a:p>
                  </a:txBody>
                  <a:tcPr marL="9525" marR="9525" marT="9525" marB="0" anchor="b"/>
                </a:tc>
                <a:tc>
                  <a:txBody>
                    <a:bodyPr/>
                    <a:lstStyle/>
                    <a:p>
                      <a:pPr algn="r" fontAlgn="b"/>
                      <a:r>
                        <a:rPr lang="en-US" sz="1200" i="1" u="none" strike="noStrike" dirty="0" smtClean="0">
                          <a:effectLst/>
                          <a:latin typeface="+mj-lt"/>
                        </a:rPr>
                        <a:t>1,971</a:t>
                      </a:r>
                      <a:endParaRPr lang="en-US" sz="1200" b="1" i="1" u="none" strike="noStrike" dirty="0">
                        <a:solidFill>
                          <a:srgbClr val="000000"/>
                        </a:solidFill>
                        <a:effectLst/>
                        <a:latin typeface="+mj-lt"/>
                      </a:endParaRPr>
                    </a:p>
                  </a:txBody>
                  <a:tcPr marL="9525" marR="9525" marT="9525" marB="0" anchor="b"/>
                </a:tc>
                <a:tc>
                  <a:txBody>
                    <a:bodyPr/>
                    <a:lstStyle/>
                    <a:p>
                      <a:pPr algn="r" fontAlgn="b"/>
                      <a:r>
                        <a:rPr lang="en-US" sz="1200" b="0" i="1" u="none" strike="noStrike" dirty="0" smtClean="0">
                          <a:solidFill>
                            <a:srgbClr val="000000"/>
                          </a:solidFill>
                          <a:effectLst/>
                          <a:latin typeface="+mj-lt"/>
                        </a:rPr>
                        <a:t>750</a:t>
                      </a:r>
                      <a:endParaRPr lang="en-US" sz="1200" b="0" i="1" u="none" strike="noStrike" dirty="0">
                        <a:solidFill>
                          <a:srgbClr val="000000"/>
                        </a:solidFill>
                        <a:effectLst/>
                        <a:latin typeface="+mj-lt"/>
                      </a:endParaRPr>
                    </a:p>
                  </a:txBody>
                  <a:tcPr marL="9525" marR="9525" marT="9525" marB="0" anchor="b"/>
                </a:tc>
                <a:tc>
                  <a:txBody>
                    <a:bodyPr/>
                    <a:lstStyle/>
                    <a:p>
                      <a:pPr algn="r" fontAlgn="b"/>
                      <a:r>
                        <a:rPr lang="en-US" sz="1200" b="0" i="1" u="none" strike="noStrike" dirty="0" smtClean="0">
                          <a:solidFill>
                            <a:srgbClr val="000000"/>
                          </a:solidFill>
                          <a:effectLst/>
                          <a:latin typeface="+mj-lt"/>
                        </a:rPr>
                        <a:t>200</a:t>
                      </a:r>
                      <a:endParaRPr lang="en-US" sz="1200" b="0" i="1"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6"/>
                  </a:ext>
                </a:extLst>
              </a:tr>
              <a:tr h="256510">
                <a:tc>
                  <a:txBody>
                    <a:bodyPr/>
                    <a:lstStyle/>
                    <a:p>
                      <a:pPr algn="l" fontAlgn="b"/>
                      <a:r>
                        <a:rPr lang="en-US" sz="1200" b="1" u="none" strike="noStrike" dirty="0" smtClean="0">
                          <a:effectLst/>
                          <a:latin typeface="+mj-lt"/>
                        </a:rPr>
                        <a:t>Grand Total</a:t>
                      </a:r>
                      <a:endParaRPr lang="en-US" sz="1200" b="1" i="0" u="none" strike="noStrike" dirty="0">
                        <a:solidFill>
                          <a:srgbClr val="000000"/>
                        </a:solidFill>
                        <a:effectLst/>
                        <a:latin typeface="+mj-lt"/>
                      </a:endParaRPr>
                    </a:p>
                  </a:txBody>
                  <a:tcPr marL="9525" marR="9525" marT="9525" marB="0" anchor="b">
                    <a:lnB w="9525" cap="flat" cmpd="sng" algn="ctr">
                      <a:noFill/>
                      <a:prstDash val="solid"/>
                    </a:lnB>
                  </a:tcPr>
                </a:tc>
                <a:tc gridSpan="4">
                  <a:txBody>
                    <a:bodyPr/>
                    <a:lstStyle/>
                    <a:p>
                      <a:pPr algn="r" fontAlgn="b"/>
                      <a:r>
                        <a:rPr lang="en-US" sz="1200" b="1" u="none" strike="noStrike" dirty="0" smtClean="0">
                          <a:effectLst/>
                          <a:latin typeface="+mj-lt"/>
                        </a:rPr>
                        <a:t>5,421</a:t>
                      </a:r>
                      <a:endParaRPr lang="en-US" sz="1200" b="1" i="0" u="none" strike="noStrike" dirty="0">
                        <a:solidFill>
                          <a:srgbClr val="000000"/>
                        </a:solidFill>
                        <a:effectLst/>
                        <a:latin typeface="+mj-lt"/>
                      </a:endParaRPr>
                    </a:p>
                  </a:txBody>
                  <a:tcPr marL="9525" marR="9525" marT="9525" marB="0" anchor="b">
                    <a:lnB w="9525" cap="flat" cmpd="sng" algn="ctr">
                      <a:noFill/>
                      <a:prstDash val="solid"/>
                    </a:lnB>
                  </a:tcPr>
                </a:tc>
                <a:tc hMerge="1">
                  <a:txBody>
                    <a:bodyPr/>
                    <a:lstStyle/>
                    <a:p>
                      <a:pPr algn="r" fontAlgn="b"/>
                      <a:endParaRPr lang="en-US" sz="1100" b="1" i="0" u="none" strike="noStrike" dirty="0">
                        <a:solidFill>
                          <a:srgbClr val="000000"/>
                        </a:solidFill>
                        <a:effectLst/>
                        <a:latin typeface="Calibri"/>
                      </a:endParaRPr>
                    </a:p>
                  </a:txBody>
                  <a:tcPr marL="9525" marR="9525" marT="9525" marB="0" anchor="b">
                    <a:lnB w="9525" cap="flat" cmpd="sng" algn="ctr">
                      <a:noFill/>
                      <a:prstDash val="solid"/>
                    </a:lnB>
                  </a:tcPr>
                </a:tc>
                <a:tc hMerge="1">
                  <a:txBody>
                    <a:bodyPr/>
                    <a:lstStyle/>
                    <a:p>
                      <a:pPr algn="r" fontAlgn="b"/>
                      <a:endParaRPr lang="en-US" sz="1100" b="1" i="0" u="none" strike="noStrike" dirty="0">
                        <a:solidFill>
                          <a:srgbClr val="000000"/>
                        </a:solidFill>
                        <a:effectLst/>
                        <a:latin typeface="Calibri"/>
                      </a:endParaRPr>
                    </a:p>
                  </a:txBody>
                  <a:tcPr marL="9525" marR="9525" marT="9525" marB="0" anchor="b">
                    <a:lnB w="9525" cap="flat" cmpd="sng" algn="ctr">
                      <a:noFill/>
                      <a:prstDash val="solid"/>
                    </a:lnB>
                  </a:tcPr>
                </a:tc>
                <a:tc hMerge="1">
                  <a:txBody>
                    <a:bodyPr/>
                    <a:lstStyle/>
                    <a:p>
                      <a:pPr algn="r" fontAlgn="b"/>
                      <a:endParaRPr lang="en-US" sz="1100" b="1" i="0" u="none" strike="noStrike" dirty="0">
                        <a:solidFill>
                          <a:srgbClr val="000000"/>
                        </a:solidFill>
                        <a:effectLst/>
                        <a:latin typeface="Calibri"/>
                      </a:endParaRPr>
                    </a:p>
                  </a:txBody>
                  <a:tcPr marL="9525" marR="9525" marT="9525" marB="0" anchor="b">
                    <a:lnB w="9525" cap="flat" cmpd="sng" algn="ctr">
                      <a:noFill/>
                      <a:prstDash val="solid"/>
                    </a:lnB>
                  </a:tcPr>
                </a:tc>
                <a:extLst>
                  <a:ext uri="{0D108BD9-81ED-4DB2-BD59-A6C34878D82A}">
                    <a16:rowId xmlns:a16="http://schemas.microsoft.com/office/drawing/2014/main" xmlns="" val="1000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84233736"/>
              </p:ext>
            </p:extLst>
          </p:nvPr>
        </p:nvGraphicFramePr>
        <p:xfrm>
          <a:off x="380783" y="4285359"/>
          <a:ext cx="3436305" cy="1804201"/>
        </p:xfrm>
        <a:graphic>
          <a:graphicData uri="http://schemas.openxmlformats.org/drawingml/2006/table">
            <a:tbl>
              <a:tblPr>
                <a:tableStyleId>{3C2FFA5D-87B4-456A-9821-1D502468CF0F}</a:tableStyleId>
              </a:tblPr>
              <a:tblGrid>
                <a:gridCol w="2702659">
                  <a:extLst>
                    <a:ext uri="{9D8B030D-6E8A-4147-A177-3AD203B41FA5}">
                      <a16:colId xmlns:a16="http://schemas.microsoft.com/office/drawing/2014/main" xmlns="" val="20000"/>
                    </a:ext>
                  </a:extLst>
                </a:gridCol>
                <a:gridCol w="733646">
                  <a:extLst>
                    <a:ext uri="{9D8B030D-6E8A-4147-A177-3AD203B41FA5}">
                      <a16:colId xmlns:a16="http://schemas.microsoft.com/office/drawing/2014/main" xmlns="" val="20001"/>
                    </a:ext>
                  </a:extLst>
                </a:gridCol>
              </a:tblGrid>
              <a:tr h="227057">
                <a:tc>
                  <a:txBody>
                    <a:bodyPr/>
                    <a:lstStyle/>
                    <a:p>
                      <a:pPr algn="l" fontAlgn="b"/>
                      <a:r>
                        <a:rPr lang="en-US" sz="1400" b="1" u="none" strike="noStrike" dirty="0">
                          <a:effectLst/>
                        </a:rPr>
                        <a:t>Agency Contributions</a:t>
                      </a:r>
                      <a:endParaRPr lang="en-US" sz="1400" b="1"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196007">
                <a:tc>
                  <a:txBody>
                    <a:bodyPr/>
                    <a:lstStyle/>
                    <a:p>
                      <a:pPr algn="l" fontAlgn="b"/>
                      <a:r>
                        <a:rPr lang="en-US" sz="1200" u="none" strike="noStrike" dirty="0" smtClean="0">
                          <a:solidFill>
                            <a:srgbClr val="0066FF"/>
                          </a:solidFill>
                          <a:effectLst/>
                          <a:latin typeface="+mj-lt"/>
                        </a:rPr>
                        <a:t>FAA (Testing</a:t>
                      </a:r>
                      <a:r>
                        <a:rPr lang="en-US" sz="1200" u="none" strike="noStrike" baseline="0" dirty="0" smtClean="0">
                          <a:solidFill>
                            <a:srgbClr val="0066FF"/>
                          </a:solidFill>
                          <a:effectLst/>
                          <a:latin typeface="+mj-lt"/>
                        </a:rPr>
                        <a:t> and analysis areas: 1, 3, 5 and 7)</a:t>
                      </a:r>
                      <a:endParaRPr lang="en-US" sz="1200" b="0" i="0" u="none" strike="noStrike" dirty="0">
                        <a:solidFill>
                          <a:srgbClr val="0066FF"/>
                        </a:solidFill>
                        <a:effectLst/>
                        <a:latin typeface="+mj-lt"/>
                      </a:endParaRPr>
                    </a:p>
                  </a:txBody>
                  <a:tcPr marL="9525" marR="9525" marT="9525" marB="0" anchor="b"/>
                </a:tc>
                <a:tc>
                  <a:txBody>
                    <a:bodyPr/>
                    <a:lstStyle/>
                    <a:p>
                      <a:pPr algn="r" fontAlgn="b"/>
                      <a:r>
                        <a:rPr lang="en-US" sz="1200" u="none" strike="noStrike" dirty="0" smtClean="0">
                          <a:solidFill>
                            <a:srgbClr val="0066FF"/>
                          </a:solidFill>
                          <a:effectLst/>
                          <a:latin typeface="+mj-lt"/>
                        </a:rPr>
                        <a:t>1,353</a:t>
                      </a:r>
                      <a:endParaRPr lang="en-US" sz="1200" b="0" i="0" u="none" strike="noStrike" dirty="0">
                        <a:solidFill>
                          <a:srgbClr val="0066FF"/>
                        </a:solidFill>
                        <a:effectLst/>
                        <a:latin typeface="+mj-lt"/>
                      </a:endParaRPr>
                    </a:p>
                  </a:txBody>
                  <a:tcPr marL="9525" marR="9525" marT="9525" marB="0" anchor="b"/>
                </a:tc>
                <a:extLst>
                  <a:ext uri="{0D108BD9-81ED-4DB2-BD59-A6C34878D82A}">
                    <a16:rowId xmlns:a16="http://schemas.microsoft.com/office/drawing/2014/main" xmlns="" val="10001"/>
                  </a:ext>
                </a:extLst>
              </a:tr>
              <a:tr h="196007">
                <a:tc>
                  <a:txBody>
                    <a:bodyPr/>
                    <a:lstStyle/>
                    <a:p>
                      <a:pPr algn="l" fontAlgn="b"/>
                      <a:r>
                        <a:rPr lang="en-US" sz="1200" u="none" strike="noStrike" dirty="0" smtClean="0">
                          <a:effectLst/>
                          <a:latin typeface="+mj-lt"/>
                        </a:rPr>
                        <a:t>AFRL (Testing area 6</a:t>
                      </a:r>
                      <a:r>
                        <a:rPr lang="en-US" sz="1200" u="none" strike="noStrike" baseline="0" dirty="0" smtClean="0">
                          <a:effectLst/>
                          <a:latin typeface="+mj-lt"/>
                        </a:rPr>
                        <a:t> + </a:t>
                      </a:r>
                      <a:r>
                        <a:rPr lang="en-US" sz="1200" u="none" strike="noStrike" dirty="0" smtClean="0">
                          <a:effectLst/>
                          <a:latin typeface="+mj-lt"/>
                        </a:rPr>
                        <a:t>misc.)</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u="none" strike="noStrike" dirty="0" smtClean="0">
                          <a:effectLst/>
                          <a:latin typeface="+mj-lt"/>
                        </a:rPr>
                        <a:t>1,650</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2"/>
                  </a:ext>
                </a:extLst>
              </a:tr>
              <a:tr h="196007">
                <a:tc>
                  <a:txBody>
                    <a:bodyPr/>
                    <a:lstStyle/>
                    <a:p>
                      <a:pPr algn="l" fontAlgn="b"/>
                      <a:r>
                        <a:rPr lang="en-US" sz="1200" b="0" i="0" u="none" strike="noStrike" dirty="0" smtClean="0">
                          <a:solidFill>
                            <a:srgbClr val="000000"/>
                          </a:solidFill>
                          <a:effectLst/>
                          <a:latin typeface="+mj-lt"/>
                        </a:rPr>
                        <a:t>NASA (All modeling areas: 2, 4 and 5)</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smtClean="0">
                          <a:solidFill>
                            <a:srgbClr val="000000"/>
                          </a:solidFill>
                          <a:effectLst/>
                          <a:latin typeface="+mj-lt"/>
                        </a:rPr>
                        <a:t>1,103</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3"/>
                  </a:ext>
                </a:extLst>
              </a:tr>
              <a:tr h="196007">
                <a:tc>
                  <a:txBody>
                    <a:bodyPr/>
                    <a:lstStyle/>
                    <a:p>
                      <a:pPr marL="0" marR="0" indent="0" algn="l" defTabSz="914074"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mn-lt"/>
                          <a:ea typeface="+mn-ea"/>
                          <a:cs typeface="+mn-cs"/>
                        </a:rPr>
                        <a:t>DLA</a:t>
                      </a:r>
                      <a:r>
                        <a:rPr lang="en-US" sz="1200" b="0" i="0" u="none" strike="noStrike" kern="1200" baseline="0" dirty="0" smtClean="0">
                          <a:solidFill>
                            <a:srgbClr val="000000"/>
                          </a:solidFill>
                          <a:effectLst/>
                          <a:latin typeface="+mn-lt"/>
                          <a:ea typeface="+mn-ea"/>
                          <a:cs typeface="+mn-cs"/>
                        </a:rPr>
                        <a:t> (misc.)</a:t>
                      </a:r>
                      <a:endParaRPr lang="en-US" sz="1200" b="0" i="0" u="none" strike="noStrike" kern="1200" dirty="0" smtClean="0">
                        <a:solidFill>
                          <a:srgbClr val="000000"/>
                        </a:solidFill>
                        <a:effectLst/>
                        <a:latin typeface="+mn-lt"/>
                        <a:ea typeface="+mn-ea"/>
                        <a:cs typeface="+mn-cs"/>
                      </a:endParaRPr>
                    </a:p>
                  </a:txBody>
                  <a:tcPr marL="9525" marR="9525" marT="9525" marB="0" anchor="b"/>
                </a:tc>
                <a:tc>
                  <a:txBody>
                    <a:bodyPr/>
                    <a:lstStyle/>
                    <a:p>
                      <a:pPr algn="r" fontAlgn="b"/>
                      <a:r>
                        <a:rPr lang="en-US" sz="1200" b="0" i="0" u="none" strike="noStrike" dirty="0" smtClean="0">
                          <a:solidFill>
                            <a:srgbClr val="000000"/>
                          </a:solidFill>
                          <a:effectLst/>
                          <a:latin typeface="+mj-lt"/>
                        </a:rPr>
                        <a:t>500</a:t>
                      </a:r>
                      <a:endParaRPr lang="en-US" sz="1200" b="0" i="0" u="none" strike="noStrike" dirty="0">
                        <a:solidFill>
                          <a:srgbClr val="000000"/>
                        </a:solidFill>
                        <a:effectLst/>
                        <a:latin typeface="+mj-lt"/>
                      </a:endParaRPr>
                    </a:p>
                  </a:txBody>
                  <a:tcPr marL="9525" marR="9525" marT="9525" marB="0" anchor="b"/>
                </a:tc>
              </a:tr>
              <a:tr h="221824">
                <a:tc>
                  <a:txBody>
                    <a:bodyPr/>
                    <a:lstStyle/>
                    <a:p>
                      <a:pPr algn="l" fontAlgn="b"/>
                      <a:r>
                        <a:rPr lang="en-US" sz="1100" b="0" i="0" u="none" strike="noStrike" kern="1200" dirty="0" smtClean="0">
                          <a:solidFill>
                            <a:srgbClr val="000000"/>
                          </a:solidFill>
                          <a:effectLst/>
                          <a:latin typeface="+mn-lt"/>
                          <a:ea typeface="+mn-ea"/>
                          <a:cs typeface="+mn-cs"/>
                        </a:rPr>
                        <a:t>AFOSR (</a:t>
                      </a:r>
                      <a:r>
                        <a:rPr lang="en-US" sz="1100" b="0" i="0" u="none" strike="noStrike" kern="1200" baseline="0" dirty="0" smtClean="0">
                          <a:solidFill>
                            <a:srgbClr val="000000"/>
                          </a:solidFill>
                          <a:effectLst/>
                          <a:latin typeface="+mn-lt"/>
                          <a:ea typeface="+mn-ea"/>
                          <a:cs typeface="+mn-cs"/>
                        </a:rPr>
                        <a:t>STTR, tech transition to area 4)</a:t>
                      </a:r>
                      <a:r>
                        <a:rPr lang="en-US" sz="1100" b="0" i="0" u="none" strike="noStrike" kern="1200" dirty="0" smtClean="0">
                          <a:solidFill>
                            <a:srgbClr val="000000"/>
                          </a:solidFill>
                          <a:effectLst/>
                          <a:latin typeface="+mn-lt"/>
                          <a:ea typeface="+mn-ea"/>
                          <a:cs typeface="+mn-cs"/>
                        </a:rPr>
                        <a:t> </a:t>
                      </a:r>
                      <a:endParaRPr lang="en-US" sz="11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smtClean="0">
                          <a:solidFill>
                            <a:srgbClr val="000000"/>
                          </a:solidFill>
                          <a:effectLst/>
                          <a:latin typeface="+mj-lt"/>
                        </a:rPr>
                        <a:t>375</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4"/>
                  </a:ext>
                </a:extLst>
              </a:tr>
              <a:tr h="196007">
                <a:tc>
                  <a:txBody>
                    <a:bodyPr/>
                    <a:lstStyle/>
                    <a:p>
                      <a:pPr algn="l" fontAlgn="b"/>
                      <a:r>
                        <a:rPr lang="en-US" sz="1200" b="0" i="0" u="none" strike="noStrike" dirty="0" smtClean="0">
                          <a:solidFill>
                            <a:srgbClr val="000000"/>
                          </a:solidFill>
                          <a:effectLst/>
                          <a:latin typeface="+mj-lt"/>
                        </a:rPr>
                        <a:t>Navy (misc.)</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smtClean="0">
                          <a:solidFill>
                            <a:srgbClr val="000000"/>
                          </a:solidFill>
                          <a:effectLst/>
                          <a:latin typeface="+mj-lt"/>
                        </a:rPr>
                        <a:t>200</a:t>
                      </a:r>
                      <a:endParaRPr lang="en-US"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5"/>
                  </a:ext>
                </a:extLst>
              </a:tr>
              <a:tr h="196007">
                <a:tc>
                  <a:txBody>
                    <a:bodyPr/>
                    <a:lstStyle/>
                    <a:p>
                      <a:pPr algn="l" fontAlgn="b"/>
                      <a:r>
                        <a:rPr lang="en-US" sz="1200" b="1" u="none" strike="noStrike" dirty="0" smtClean="0">
                          <a:effectLst/>
                          <a:latin typeface="+mj-lt"/>
                        </a:rPr>
                        <a:t>Grand Total</a:t>
                      </a:r>
                      <a:endParaRPr lang="en-US" sz="1200" b="1" i="0" u="none" strike="noStrike" dirty="0">
                        <a:solidFill>
                          <a:srgbClr val="000000"/>
                        </a:solidFill>
                        <a:effectLst/>
                        <a:latin typeface="+mj-lt"/>
                      </a:endParaRPr>
                    </a:p>
                  </a:txBody>
                  <a:tcPr marL="9525" marR="9525" marT="9525" marB="0" anchor="b"/>
                </a:tc>
                <a:tc>
                  <a:txBody>
                    <a:bodyPr/>
                    <a:lstStyle/>
                    <a:p>
                      <a:pPr algn="r" fontAlgn="b"/>
                      <a:r>
                        <a:rPr lang="en-US" sz="1200" b="1" u="none" strike="noStrike" dirty="0" smtClean="0">
                          <a:effectLst/>
                          <a:latin typeface="+mj-lt"/>
                        </a:rPr>
                        <a:t>5,191</a:t>
                      </a:r>
                      <a:endParaRPr lang="en-US" sz="12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xmlns="" val="10006"/>
                  </a:ext>
                </a:extLst>
              </a:tr>
            </a:tbl>
          </a:graphicData>
        </a:graphic>
      </p:graphicFrame>
      <p:sp>
        <p:nvSpPr>
          <p:cNvPr id="5" name="TextBox 4"/>
          <p:cNvSpPr txBox="1"/>
          <p:nvPr/>
        </p:nvSpPr>
        <p:spPr bwMode="auto">
          <a:xfrm>
            <a:off x="163580" y="1126645"/>
            <a:ext cx="31259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600" b="1" dirty="0" smtClean="0">
                <a:solidFill>
                  <a:srgbClr val="000000"/>
                </a:solidFill>
                <a:latin typeface="Arial" charset="0"/>
                <a:cs typeface="Arial" charset="0"/>
              </a:rPr>
              <a:t>Year 1 Funding ($K) </a:t>
            </a:r>
            <a:endParaRPr lang="en-US" sz="1600" b="1" dirty="0">
              <a:solidFill>
                <a:srgbClr val="000000"/>
              </a:solidFill>
              <a:latin typeface="Arial" charset="0"/>
              <a:cs typeface="Arial" charset="0"/>
            </a:endParaRPr>
          </a:p>
        </p:txBody>
      </p:sp>
      <p:sp>
        <p:nvSpPr>
          <p:cNvPr id="6" name="TextBox 5"/>
          <p:cNvSpPr txBox="1"/>
          <p:nvPr/>
        </p:nvSpPr>
        <p:spPr bwMode="auto">
          <a:xfrm>
            <a:off x="233916" y="3940451"/>
            <a:ext cx="31259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600" b="1" dirty="0" smtClean="0">
                <a:solidFill>
                  <a:srgbClr val="000000"/>
                </a:solidFill>
                <a:latin typeface="Arial" charset="0"/>
                <a:cs typeface="Arial" charset="0"/>
              </a:rPr>
              <a:t>Year 2 Resources ($K) </a:t>
            </a:r>
            <a:endParaRPr lang="en-US" sz="1600" b="1" dirty="0">
              <a:solidFill>
                <a:srgbClr val="000000"/>
              </a:solidFill>
              <a:latin typeface="Arial" charset="0"/>
              <a:cs typeface="Arial" charset="0"/>
            </a:endParaRPr>
          </a:p>
        </p:txBody>
      </p:sp>
      <p:sp>
        <p:nvSpPr>
          <p:cNvPr id="8" name="TextBox 7"/>
          <p:cNvSpPr txBox="1"/>
          <p:nvPr/>
        </p:nvSpPr>
        <p:spPr bwMode="auto">
          <a:xfrm>
            <a:off x="4191096" y="3719555"/>
            <a:ext cx="495290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400" b="1" dirty="0" smtClean="0">
                <a:solidFill>
                  <a:srgbClr val="FF0000"/>
                </a:solidFill>
                <a:latin typeface="Arial" charset="0"/>
                <a:cs typeface="Arial" charset="0"/>
              </a:rPr>
              <a:t>Additional Contributions</a:t>
            </a:r>
          </a:p>
          <a:p>
            <a:pPr marL="171450" indent="-171450" algn="l">
              <a:spcBef>
                <a:spcPts val="600"/>
              </a:spcBef>
              <a:buFont typeface="Arial" panose="020B0604020202020204" pitchFamily="34" charset="0"/>
              <a:buChar char="•"/>
            </a:pPr>
            <a:r>
              <a:rPr lang="en-US" sz="1200" b="1" dirty="0">
                <a:solidFill>
                  <a:srgbClr val="FF0000"/>
                </a:solidFill>
                <a:latin typeface="Arial" charset="0"/>
                <a:cs typeface="Arial" charset="0"/>
              </a:rPr>
              <a:t>AFOSR</a:t>
            </a:r>
            <a:r>
              <a:rPr lang="en-US" sz="1200" b="1" dirty="0">
                <a:solidFill>
                  <a:srgbClr val="000000"/>
                </a:solidFill>
                <a:latin typeface="Arial" charset="0"/>
                <a:cs typeface="Arial" charset="0"/>
              </a:rPr>
              <a:t> </a:t>
            </a:r>
            <a:r>
              <a:rPr lang="en-US" sz="1200" b="1" dirty="0" smtClean="0">
                <a:solidFill>
                  <a:srgbClr val="000000"/>
                </a:solidFill>
                <a:latin typeface="Arial" charset="0"/>
                <a:cs typeface="Arial" charset="0"/>
              </a:rPr>
              <a:t>(consistently </a:t>
            </a:r>
            <a:r>
              <a:rPr lang="en-US" sz="1200" b="1" dirty="0">
                <a:solidFill>
                  <a:srgbClr val="000000"/>
                </a:solidFill>
                <a:latin typeface="Arial" charset="0"/>
                <a:cs typeface="Arial" charset="0"/>
              </a:rPr>
              <a:t>investing </a:t>
            </a:r>
            <a:r>
              <a:rPr lang="en-US" sz="1200" b="1" dirty="0" smtClean="0">
                <a:solidFill>
                  <a:srgbClr val="000000"/>
                </a:solidFill>
                <a:latin typeface="Arial" charset="0"/>
                <a:cs typeface="Arial" charset="0"/>
              </a:rPr>
              <a:t>in the fundamental-DOD 6.1 combustion and fuel research through </a:t>
            </a:r>
            <a:r>
              <a:rPr lang="en-US" sz="1200" b="1" dirty="0">
                <a:solidFill>
                  <a:srgbClr val="000000"/>
                </a:solidFill>
                <a:latin typeface="Arial" charset="0"/>
                <a:cs typeface="Arial" charset="0"/>
              </a:rPr>
              <a:t>its </a:t>
            </a:r>
            <a:r>
              <a:rPr lang="en-US" sz="1200" b="1" dirty="0" smtClean="0">
                <a:solidFill>
                  <a:srgbClr val="000000"/>
                </a:solidFill>
                <a:latin typeface="Arial" charset="0"/>
                <a:cs typeface="Arial" charset="0"/>
              </a:rPr>
              <a:t>core: ~$1.4M/yr. in areas </a:t>
            </a:r>
            <a:r>
              <a:rPr lang="en-US" sz="1200" b="1" dirty="0">
                <a:solidFill>
                  <a:srgbClr val="000000"/>
                </a:solidFill>
                <a:latin typeface="Arial" charset="0"/>
                <a:cs typeface="Arial" charset="0"/>
              </a:rPr>
              <a:t>directly related to NJFCP </a:t>
            </a:r>
            <a:r>
              <a:rPr lang="en-US" sz="1200" b="1" dirty="0" smtClean="0">
                <a:solidFill>
                  <a:srgbClr val="000000"/>
                </a:solidFill>
                <a:latin typeface="Arial" charset="0"/>
                <a:cs typeface="Arial" charset="0"/>
              </a:rPr>
              <a:t>on </a:t>
            </a:r>
            <a:r>
              <a:rPr lang="en-US" sz="1200" b="1" dirty="0">
                <a:solidFill>
                  <a:srgbClr val="000000"/>
                </a:solidFill>
                <a:latin typeface="Arial" charset="0"/>
                <a:cs typeface="Arial" charset="0"/>
              </a:rPr>
              <a:t>leveraged bases, </a:t>
            </a:r>
            <a:r>
              <a:rPr lang="en-US" sz="1200" b="1" dirty="0" smtClean="0">
                <a:solidFill>
                  <a:srgbClr val="000000"/>
                </a:solidFill>
                <a:latin typeface="Arial" charset="0"/>
                <a:cs typeface="Arial" charset="0"/>
              </a:rPr>
              <a:t>in addition to STTR listed in </a:t>
            </a:r>
            <a:r>
              <a:rPr lang="en-US" sz="1200" b="1" dirty="0">
                <a:solidFill>
                  <a:srgbClr val="000000"/>
                </a:solidFill>
                <a:latin typeface="Arial" charset="0"/>
                <a:cs typeface="Arial" charset="0"/>
              </a:rPr>
              <a:t>tables left)</a:t>
            </a:r>
          </a:p>
          <a:p>
            <a:pPr marL="171450" indent="-171450" algn="l">
              <a:spcBef>
                <a:spcPts val="600"/>
              </a:spcBef>
              <a:buFont typeface="Arial" panose="020B0604020202020204" pitchFamily="34" charset="0"/>
              <a:buChar char="•"/>
            </a:pPr>
            <a:r>
              <a:rPr lang="en-US" sz="1200" b="1" dirty="0" smtClean="0">
                <a:solidFill>
                  <a:srgbClr val="FF0000"/>
                </a:solidFill>
                <a:latin typeface="Arial" charset="0"/>
                <a:cs typeface="Arial" charset="0"/>
              </a:rPr>
              <a:t>ARL </a:t>
            </a:r>
            <a:r>
              <a:rPr lang="en-US" sz="1200" b="1" dirty="0" smtClean="0">
                <a:solidFill>
                  <a:srgbClr val="000000"/>
                </a:solidFill>
                <a:latin typeface="Arial" charset="0"/>
                <a:cs typeface="Arial" charset="0"/>
              </a:rPr>
              <a:t>(in-house activities, $550K)</a:t>
            </a:r>
            <a:endParaRPr lang="en-US" sz="1200" b="1" dirty="0">
              <a:solidFill>
                <a:srgbClr val="000000"/>
              </a:solidFill>
              <a:latin typeface="Arial" charset="0"/>
              <a:cs typeface="Arial" charset="0"/>
            </a:endParaRPr>
          </a:p>
          <a:p>
            <a:pPr marL="171450" indent="-171450" algn="l">
              <a:spcBef>
                <a:spcPts val="600"/>
              </a:spcBef>
              <a:buFont typeface="Arial" panose="020B0604020202020204" pitchFamily="34" charset="0"/>
              <a:buChar char="•"/>
            </a:pPr>
            <a:r>
              <a:rPr lang="en-US" sz="1200" b="1" dirty="0" smtClean="0">
                <a:solidFill>
                  <a:srgbClr val="FF0000"/>
                </a:solidFill>
                <a:latin typeface="Arial" charset="0"/>
                <a:cs typeface="Arial" charset="0"/>
              </a:rPr>
              <a:t>DOE </a:t>
            </a:r>
            <a:r>
              <a:rPr lang="en-US" sz="1200" b="1" dirty="0" smtClean="0">
                <a:solidFill>
                  <a:srgbClr val="000000"/>
                </a:solidFill>
                <a:latin typeface="Arial" charset="0"/>
                <a:cs typeface="Arial" charset="0"/>
              </a:rPr>
              <a:t>(in-house activities at National Labs and possible support to secure fuels for testing)</a:t>
            </a:r>
            <a:endParaRPr lang="en-US" sz="1200" b="1" dirty="0">
              <a:solidFill>
                <a:srgbClr val="000000"/>
              </a:solidFill>
              <a:latin typeface="Arial" charset="0"/>
              <a:cs typeface="Arial" charset="0"/>
            </a:endParaRPr>
          </a:p>
          <a:p>
            <a:pPr marL="171450" indent="-171450" algn="l">
              <a:spcBef>
                <a:spcPts val="600"/>
              </a:spcBef>
              <a:buFont typeface="Arial" panose="020B0604020202020204" pitchFamily="34" charset="0"/>
              <a:buChar char="•"/>
            </a:pPr>
            <a:r>
              <a:rPr lang="en-US" sz="1200" b="1" dirty="0" smtClean="0">
                <a:solidFill>
                  <a:srgbClr val="FF0000"/>
                </a:solidFill>
                <a:latin typeface="Arial" charset="0"/>
                <a:cs typeface="Arial" charset="0"/>
              </a:rPr>
              <a:t>NASA </a:t>
            </a:r>
            <a:r>
              <a:rPr lang="en-US" sz="1200" b="1" dirty="0" smtClean="0">
                <a:solidFill>
                  <a:srgbClr val="000000"/>
                </a:solidFill>
                <a:latin typeface="Arial" charset="0"/>
                <a:cs typeface="Arial" charset="0"/>
              </a:rPr>
              <a:t>(in-house activities)</a:t>
            </a:r>
            <a:endParaRPr lang="en-US" sz="1200" b="1" dirty="0">
              <a:solidFill>
                <a:srgbClr val="000000"/>
              </a:solidFill>
              <a:latin typeface="Arial" charset="0"/>
              <a:cs typeface="Arial" charset="0"/>
            </a:endParaRPr>
          </a:p>
          <a:p>
            <a:pPr marL="171450" indent="-171450" algn="l">
              <a:spcBef>
                <a:spcPts val="600"/>
              </a:spcBef>
              <a:buFont typeface="Arial" panose="020B0604020202020204" pitchFamily="34" charset="0"/>
              <a:buChar char="•"/>
            </a:pPr>
            <a:r>
              <a:rPr lang="en-US" sz="1200" b="1" dirty="0" smtClean="0">
                <a:solidFill>
                  <a:srgbClr val="FF0000"/>
                </a:solidFill>
                <a:latin typeface="Arial" charset="0"/>
                <a:cs typeface="Arial" charset="0"/>
              </a:rPr>
              <a:t>NIST </a:t>
            </a:r>
            <a:r>
              <a:rPr lang="en-US" sz="1200" b="1" dirty="0">
                <a:solidFill>
                  <a:srgbClr val="000000"/>
                </a:solidFill>
                <a:latin typeface="Arial" charset="0"/>
                <a:cs typeface="Arial" charset="0"/>
              </a:rPr>
              <a:t>(in-house activities) </a:t>
            </a:r>
          </a:p>
          <a:p>
            <a:pPr marL="171450" indent="-171450" algn="l">
              <a:spcBef>
                <a:spcPts val="600"/>
              </a:spcBef>
              <a:buFont typeface="Arial" panose="020B0604020202020204" pitchFamily="34" charset="0"/>
              <a:buChar char="•"/>
            </a:pPr>
            <a:r>
              <a:rPr lang="en-US" sz="1200" b="1" dirty="0" smtClean="0">
                <a:solidFill>
                  <a:srgbClr val="FF0000"/>
                </a:solidFill>
                <a:latin typeface="Arial" charset="0"/>
                <a:cs typeface="Arial" charset="0"/>
              </a:rPr>
              <a:t>NRC </a:t>
            </a:r>
            <a:r>
              <a:rPr lang="en-US" sz="1200" b="1" dirty="0">
                <a:solidFill>
                  <a:srgbClr val="000000"/>
                </a:solidFill>
                <a:latin typeface="Arial" charset="0"/>
                <a:cs typeface="Arial" charset="0"/>
              </a:rPr>
              <a:t>(in-house activities, $500K)</a:t>
            </a:r>
          </a:p>
          <a:p>
            <a:pPr marL="171450" indent="-171450" algn="l">
              <a:spcBef>
                <a:spcPts val="600"/>
              </a:spcBef>
              <a:buFont typeface="Arial" panose="020B0604020202020204" pitchFamily="34" charset="0"/>
              <a:buChar char="•"/>
            </a:pPr>
            <a:r>
              <a:rPr lang="en-US" sz="1200" b="1" dirty="0" smtClean="0">
                <a:solidFill>
                  <a:srgbClr val="FF0000"/>
                </a:solidFill>
                <a:latin typeface="Arial" charset="0"/>
                <a:cs typeface="Arial" charset="0"/>
              </a:rPr>
              <a:t>DLR </a:t>
            </a:r>
            <a:r>
              <a:rPr lang="en-US" sz="1200" b="1" dirty="0" smtClean="0">
                <a:solidFill>
                  <a:srgbClr val="000000"/>
                </a:solidFill>
                <a:latin typeface="Arial" charset="0"/>
                <a:cs typeface="Arial" charset="0"/>
              </a:rPr>
              <a:t>(In-house activities funded by EU ECLIF program)</a:t>
            </a:r>
          </a:p>
          <a:p>
            <a:pPr marL="171450" indent="-171450" algn="l">
              <a:spcBef>
                <a:spcPts val="600"/>
              </a:spcBef>
              <a:buFont typeface="Arial" panose="020B0604020202020204" pitchFamily="34" charset="0"/>
              <a:buChar char="•"/>
            </a:pPr>
            <a:r>
              <a:rPr lang="en-US" sz="1200" b="1" dirty="0" smtClean="0">
                <a:solidFill>
                  <a:srgbClr val="FF0000"/>
                </a:solidFill>
                <a:latin typeface="Arial" charset="0"/>
                <a:cs typeface="Arial" charset="0"/>
              </a:rPr>
              <a:t>Univ. Sheffield </a:t>
            </a:r>
            <a:r>
              <a:rPr lang="en-US" sz="1200" b="1" dirty="0" smtClean="0">
                <a:solidFill>
                  <a:srgbClr val="000000"/>
                </a:solidFill>
                <a:latin typeface="Arial" charset="0"/>
                <a:cs typeface="Arial" charset="0"/>
              </a:rPr>
              <a:t>(in-house activities)</a:t>
            </a:r>
          </a:p>
        </p:txBody>
      </p:sp>
      <p:sp>
        <p:nvSpPr>
          <p:cNvPr id="7" name="TextBox 6"/>
          <p:cNvSpPr txBox="1"/>
          <p:nvPr/>
        </p:nvSpPr>
        <p:spPr bwMode="auto">
          <a:xfrm>
            <a:off x="233915" y="3499576"/>
            <a:ext cx="641809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050" b="1" i="1" baseline="30000" dirty="0" smtClean="0">
                <a:solidFill>
                  <a:srgbClr val="777777"/>
                </a:solidFill>
                <a:latin typeface="Arial" charset="0"/>
                <a:cs typeface="Arial" charset="0"/>
              </a:rPr>
              <a:t>$</a:t>
            </a:r>
            <a:r>
              <a:rPr lang="en-US" sz="1050" b="1" i="1" dirty="0" smtClean="0">
                <a:solidFill>
                  <a:srgbClr val="777777"/>
                </a:solidFill>
                <a:latin typeface="Arial" charset="0"/>
                <a:cs typeface="Arial" charset="0"/>
              </a:rPr>
              <a:t>AFRL spends additional funds (that are not included here) to procure fuels and rig development and maintenance for the program.</a:t>
            </a:r>
            <a:endParaRPr lang="en-US" sz="1050" b="1" i="1" dirty="0">
              <a:solidFill>
                <a:srgbClr val="777777"/>
              </a:solidFill>
              <a:latin typeface="Arial" charset="0"/>
              <a:cs typeface="Arial" charset="0"/>
            </a:endParaRPr>
          </a:p>
        </p:txBody>
      </p:sp>
      <p:sp>
        <p:nvSpPr>
          <p:cNvPr id="9" name="TextBox 8"/>
          <p:cNvSpPr txBox="1"/>
          <p:nvPr/>
        </p:nvSpPr>
        <p:spPr bwMode="auto">
          <a:xfrm>
            <a:off x="6577113" y="1465199"/>
            <a:ext cx="25668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600" b="1" dirty="0" smtClean="0">
                <a:solidFill>
                  <a:srgbClr val="FF0000"/>
                </a:solidFill>
                <a:latin typeface="Arial" charset="0"/>
                <a:cs typeface="Arial" charset="0"/>
              </a:rPr>
              <a:t>Besides FAA, many other federal agencies and international partners are significant contributors to the program.</a:t>
            </a:r>
            <a:endParaRPr lang="en-US" sz="1600" b="1" dirty="0">
              <a:solidFill>
                <a:srgbClr val="FF0000"/>
              </a:solidFill>
              <a:latin typeface="Arial" charset="0"/>
              <a:cs typeface="Arial" charset="0"/>
            </a:endParaRPr>
          </a:p>
        </p:txBody>
      </p:sp>
      <p:sp>
        <p:nvSpPr>
          <p:cNvPr id="10" name="TextBox 9"/>
          <p:cNvSpPr txBox="1"/>
          <p:nvPr/>
        </p:nvSpPr>
        <p:spPr bwMode="auto">
          <a:xfrm>
            <a:off x="279986" y="6261983"/>
            <a:ext cx="31259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600" b="1" dirty="0" smtClean="0">
                <a:solidFill>
                  <a:srgbClr val="000000"/>
                </a:solidFill>
                <a:latin typeface="Arial" charset="0"/>
                <a:cs typeface="Arial" charset="0"/>
              </a:rPr>
              <a:t>Year 3: </a:t>
            </a:r>
            <a:r>
              <a:rPr lang="en-US" sz="1600" dirty="0" smtClean="0">
                <a:solidFill>
                  <a:srgbClr val="0066FF"/>
                </a:solidFill>
                <a:latin typeface="Arial" charset="0"/>
                <a:cs typeface="Arial" charset="0"/>
              </a:rPr>
              <a:t>FAA Funds:  $2M </a:t>
            </a:r>
            <a:endParaRPr lang="en-US" sz="1600" dirty="0">
              <a:solidFill>
                <a:srgbClr val="0066FF"/>
              </a:solidFill>
              <a:latin typeface="Arial" charset="0"/>
              <a:cs typeface="Arial" charset="0"/>
            </a:endParaRPr>
          </a:p>
        </p:txBody>
      </p:sp>
    </p:spTree>
    <p:extLst>
      <p:ext uri="{BB962C8B-B14F-4D97-AF65-F5344CB8AC3E}">
        <p14:creationId xmlns:p14="http://schemas.microsoft.com/office/powerpoint/2010/main" val="3413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844" y="1475676"/>
            <a:ext cx="8721525" cy="4616648"/>
          </a:xfrm>
          <a:prstGeom prst="rect">
            <a:avLst/>
          </a:prstGeom>
          <a:noFill/>
          <a:ln>
            <a:noFill/>
          </a:ln>
        </p:spPr>
        <p:txBody>
          <a:bodyPr wrap="square">
            <a:spAutoFit/>
          </a:bodyPr>
          <a:lstStyle/>
          <a:p>
            <a:pPr marL="457200" indent="-457200" algn="l">
              <a:spcBef>
                <a:spcPts val="1200"/>
              </a:spcBef>
              <a:buFont typeface="Arial" panose="020B0604020202020204" pitchFamily="34" charset="0"/>
              <a:buChar char="•"/>
            </a:pPr>
            <a:r>
              <a:rPr lang="en-US" dirty="0" smtClean="0"/>
              <a:t>NJFCP is initially designed as a 3-year program </a:t>
            </a:r>
          </a:p>
          <a:p>
            <a:pPr marL="914400" lvl="1" indent="-457200" algn="l">
              <a:spcBef>
                <a:spcPts val="1200"/>
              </a:spcBef>
              <a:buFont typeface="Arial" panose="020B0604020202020204" pitchFamily="34" charset="0"/>
              <a:buChar char="•"/>
            </a:pPr>
            <a:r>
              <a:rPr lang="en-US" dirty="0" smtClean="0"/>
              <a:t>Year 3 funding (FY16) will last through Nov. 2017.</a:t>
            </a:r>
          </a:p>
          <a:p>
            <a:pPr marL="457200" indent="-457200" algn="l">
              <a:spcBef>
                <a:spcPts val="1200"/>
              </a:spcBef>
              <a:buFont typeface="Arial" panose="020B0604020202020204" pitchFamily="34" charset="0"/>
              <a:buChar char="•"/>
            </a:pPr>
            <a:r>
              <a:rPr lang="en-US" dirty="0" smtClean="0"/>
              <a:t>Assess the program success and deficiency at the end of Nov 2016 to decide need for FY17 funding</a:t>
            </a:r>
          </a:p>
          <a:p>
            <a:pPr marL="457200" indent="-457200" algn="l">
              <a:spcBef>
                <a:spcPts val="1200"/>
              </a:spcBef>
              <a:buFont typeface="Arial" panose="020B0604020202020204" pitchFamily="34" charset="0"/>
              <a:buChar char="•"/>
            </a:pPr>
            <a:r>
              <a:rPr lang="en-US" dirty="0" smtClean="0"/>
              <a:t>Mature plans for transition of NJFCP capabilities for ASTM Fuel Approval Process</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smtClean="0"/>
          </a:p>
          <a:p>
            <a:pPr algn="l"/>
            <a:r>
              <a:rPr lang="en-US" b="1" dirty="0" smtClean="0"/>
              <a:t>NARP 2018 Milestone: </a:t>
            </a:r>
          </a:p>
          <a:p>
            <a:pPr algn="l"/>
            <a:r>
              <a:rPr lang="en-US" dirty="0" smtClean="0"/>
              <a:t>Advance </a:t>
            </a:r>
            <a:r>
              <a:rPr lang="en-US" dirty="0"/>
              <a:t>approval methodology for alternative jet </a:t>
            </a:r>
            <a:r>
              <a:rPr lang="en-US" dirty="0" smtClean="0"/>
              <a:t>fuels</a:t>
            </a:r>
          </a:p>
          <a:p>
            <a:pPr marL="342900" indent="-342900" algn="l">
              <a:buFont typeface="Arial" panose="020B0604020202020204" pitchFamily="34" charset="0"/>
              <a:buChar char="•"/>
            </a:pPr>
            <a:endParaRPr lang="en-US" dirty="0"/>
          </a:p>
        </p:txBody>
      </p:sp>
      <p:sp>
        <p:nvSpPr>
          <p:cNvPr id="5" name="Title 1"/>
          <p:cNvSpPr>
            <a:spLocks noGrp="1"/>
          </p:cNvSpPr>
          <p:nvPr>
            <p:ph type="title"/>
          </p:nvPr>
        </p:nvSpPr>
        <p:spPr>
          <a:xfrm>
            <a:off x="0" y="0"/>
            <a:ext cx="9144000" cy="609600"/>
          </a:xfrm>
        </p:spPr>
        <p:txBody>
          <a:bodyPr/>
          <a:lstStyle/>
          <a:p>
            <a:r>
              <a:rPr lang="en-US" dirty="0" smtClean="0"/>
              <a:t>NJFCP: Future Plans </a:t>
            </a:r>
            <a:r>
              <a:rPr lang="en-US" sz="3200" dirty="0" smtClean="0"/>
              <a:t>(Beyond Dec 2017)</a:t>
            </a:r>
            <a:endParaRPr lang="en-US" sz="3200" dirty="0"/>
          </a:p>
        </p:txBody>
      </p:sp>
    </p:spTree>
    <p:extLst>
      <p:ext uri="{BB962C8B-B14F-4D97-AF65-F5344CB8AC3E}">
        <p14:creationId xmlns:p14="http://schemas.microsoft.com/office/powerpoint/2010/main" val="2563809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rgbClr val="000000"/>
                </a:solidFill>
              </a:rPr>
              <a:t>Testing</a:t>
            </a:r>
          </a:p>
          <a:p>
            <a:pPr marL="1085850" lvl="1" indent="-342900" eaLnBrk="1" hangingPunct="1">
              <a:buFont typeface="Wingdings" pitchFamily="2" charset="2"/>
              <a:buChar char="§"/>
              <a:defRPr/>
            </a:pPr>
            <a:r>
              <a:rPr lang="en-US" dirty="0" smtClean="0">
                <a:solidFill>
                  <a:srgbClr val="000000"/>
                </a:solidFill>
              </a:rPr>
              <a:t>Support Cert/Qual testing</a:t>
            </a:r>
          </a:p>
          <a:p>
            <a:pPr marL="1085850" lvl="1" indent="-342900" eaLnBrk="1" hangingPunct="1">
              <a:buFont typeface="Wingdings" pitchFamily="2" charset="2"/>
              <a:buChar char="§"/>
              <a:defRPr/>
            </a:pPr>
            <a:r>
              <a:rPr lang="en-US" dirty="0" smtClean="0">
                <a:solidFill>
                  <a:srgbClr val="000000"/>
                </a:solidFill>
              </a:rPr>
              <a:t>Improve Cert/Qual process (NJFCP)</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Emissions measurements</a:t>
            </a:r>
          </a:p>
          <a:p>
            <a:pPr eaLnBrk="1" hangingPunct="1">
              <a:buFont typeface="Arial" pitchFamily="34" charset="0"/>
              <a:buChar char="•"/>
              <a:defRPr/>
            </a:pPr>
            <a:r>
              <a:rPr lang="en-US" dirty="0" smtClean="0">
                <a:solidFill>
                  <a:srgbClr val="000000"/>
                </a:solidFill>
              </a:rPr>
              <a:t>Analysis </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Environmental sustainability</a:t>
            </a:r>
          </a:p>
          <a:p>
            <a:pPr marL="1085850" lvl="1" indent="-342900" eaLnBrk="1" hangingPunct="1">
              <a:buFont typeface="Wingdings" pitchFamily="2" charset="2"/>
              <a:buChar char="§"/>
              <a:defRPr/>
            </a:pPr>
            <a:r>
              <a:rPr lang="en-US" dirty="0" smtClean="0">
                <a:solidFill>
                  <a:srgbClr val="000000"/>
                </a:solidFill>
              </a:rPr>
              <a:t>Techno-economic analysis</a:t>
            </a:r>
            <a:endParaRPr lang="en-US" dirty="0">
              <a:solidFill>
                <a:srgbClr val="000000"/>
              </a:solidFill>
            </a:endParaRPr>
          </a:p>
          <a:p>
            <a:pPr marL="1085850" lvl="1" indent="-342900" eaLnBrk="1" hangingPunct="1">
              <a:buFont typeface="Wingdings" pitchFamily="2" charset="2"/>
              <a:buChar char="§"/>
              <a:defRPr/>
            </a:pPr>
            <a:r>
              <a:rPr lang="en-US" dirty="0" smtClean="0">
                <a:solidFill>
                  <a:srgbClr val="000000"/>
                </a:solidFill>
              </a:rPr>
              <a:t>Future supply</a:t>
            </a:r>
            <a:endParaRPr lang="en-US" dirty="0">
              <a:solidFill>
                <a:srgbClr val="000000"/>
              </a:solidFill>
            </a:endParaRPr>
          </a:p>
          <a:p>
            <a:pPr eaLnBrk="1" hangingPunct="1">
              <a:buFont typeface="Arial" pitchFamily="34" charset="0"/>
              <a:buChar char="•"/>
              <a:defRPr/>
            </a:pPr>
            <a:r>
              <a:rPr lang="en-US" dirty="0" smtClean="0">
                <a:solidFill>
                  <a:srgbClr val="000000"/>
                </a:solidFill>
              </a:rPr>
              <a:t>Coordination</a:t>
            </a:r>
          </a:p>
          <a:p>
            <a:pPr marL="1085850" lvl="1" indent="-342900" eaLnBrk="1" hangingPunct="1">
              <a:buFont typeface="Wingdings" pitchFamily="2" charset="2"/>
              <a:buChar char="§"/>
              <a:defRPr/>
            </a:pPr>
            <a:r>
              <a:rPr lang="en-US" dirty="0">
                <a:solidFill>
                  <a:srgbClr val="000000"/>
                </a:solidFill>
              </a:rPr>
              <a:t>Interagency</a:t>
            </a:r>
          </a:p>
          <a:p>
            <a:pPr marL="1085850" lvl="1" indent="-342900" eaLnBrk="1" hangingPunct="1">
              <a:buFont typeface="Wingdings" pitchFamily="2" charset="2"/>
              <a:buChar char="§"/>
              <a:defRPr/>
            </a:pPr>
            <a:r>
              <a:rPr lang="en-US" dirty="0">
                <a:solidFill>
                  <a:srgbClr val="000000"/>
                </a:solidFill>
              </a:rPr>
              <a:t>Public-Private</a:t>
            </a:r>
          </a:p>
          <a:p>
            <a:pPr marL="1085850" lvl="1" indent="-342900" eaLnBrk="1" hangingPunct="1">
              <a:buFont typeface="Wingdings" pitchFamily="2" charset="2"/>
              <a:buChar char="§"/>
              <a:defRPr/>
            </a:pPr>
            <a:r>
              <a:rPr lang="en-US" dirty="0">
                <a:solidFill>
                  <a:srgbClr val="000000"/>
                </a:solidFill>
              </a:rPr>
              <a:t>State &amp; Regional</a:t>
            </a:r>
          </a:p>
          <a:p>
            <a:pPr marL="1085850" lvl="1" indent="-342900" eaLnBrk="1" hangingPunct="1">
              <a:buFont typeface="Wingdings" pitchFamily="2" charset="2"/>
              <a:buChar char="§"/>
              <a:defRPr/>
            </a:pPr>
            <a:r>
              <a:rPr lang="en-US" dirty="0" smtClean="0">
                <a:solidFill>
                  <a:srgbClr val="000000"/>
                </a:solidFill>
              </a:rPr>
              <a:t>International</a:t>
            </a:r>
            <a:endParaRPr lang="en-US" dirty="0">
              <a:solidFill>
                <a:srgbClr val="000000"/>
              </a:solidFill>
            </a:endParaRPr>
          </a:p>
        </p:txBody>
      </p:sp>
      <p:pic>
        <p:nvPicPr>
          <p:cNvPr id="36868"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4478338"/>
            <a:ext cx="17049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835025"/>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C:\Users\james hileman\Documents\AEE Budget\Funding Vehicles\AJF and E CoE\New COE12 Org Chart, Logo, etc\ASCENT-primary-logo[1].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8588" y="3624263"/>
            <a:ext cx="120173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258801-674E-4F29-86F0-AD289E4B99F7}" type="slidenum">
              <a:rPr lang="en-US" altLang="en-US" sz="1200" b="1">
                <a:solidFill>
                  <a:srgbClr val="FFFFFF"/>
                </a:solidFill>
              </a:rPr>
              <a:pPr algn="r" eaLnBrk="1" hangingPunct="1"/>
              <a:t>2</a:t>
            </a:fld>
            <a:endParaRPr lang="en-US" altLang="en-US" sz="1200" b="1" dirty="0">
              <a:solidFill>
                <a:srgbClr val="FFFFFF"/>
              </a:solidFill>
            </a:endParaRPr>
          </a:p>
        </p:txBody>
      </p:sp>
      <p:sp>
        <p:nvSpPr>
          <p:cNvPr id="36873" name="Rectangle 1"/>
          <p:cNvSpPr>
            <a:spLocks noChangeArrowheads="1"/>
          </p:cNvSpPr>
          <p:nvPr/>
        </p:nvSpPr>
        <p:spPr bwMode="auto">
          <a:xfrm>
            <a:off x="609600" y="2360613"/>
            <a:ext cx="502920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endParaRPr lang="en-US" altLang="en-US" sz="2400" dirty="0"/>
          </a:p>
        </p:txBody>
      </p:sp>
    </p:spTree>
    <p:extLst>
      <p:ext uri="{BB962C8B-B14F-4D97-AF65-F5344CB8AC3E}">
        <p14:creationId xmlns:p14="http://schemas.microsoft.com/office/powerpoint/2010/main" val="2520654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chemeClr val="bg1">
                    <a:lumMod val="85000"/>
                  </a:schemeClr>
                </a:solidFill>
              </a:rPr>
              <a:t>Testing</a:t>
            </a:r>
          </a:p>
          <a:p>
            <a:pPr marL="1085850" lvl="1" indent="-342900" eaLnBrk="1" hangingPunct="1">
              <a:buFont typeface="Wingdings" pitchFamily="2" charset="2"/>
              <a:buChar char="§"/>
              <a:defRPr/>
            </a:pPr>
            <a:r>
              <a:rPr lang="en-US" dirty="0">
                <a:solidFill>
                  <a:schemeClr val="bg1">
                    <a:lumMod val="85000"/>
                  </a:schemeClr>
                </a:solidFill>
              </a:rPr>
              <a:t>Support Cert/Qual testing</a:t>
            </a:r>
          </a:p>
          <a:p>
            <a:pPr marL="1085850" lvl="1" indent="-342900" eaLnBrk="1" hangingPunct="1">
              <a:buFont typeface="Wingdings" pitchFamily="2" charset="2"/>
              <a:buChar char="§"/>
              <a:defRPr/>
            </a:pPr>
            <a:r>
              <a:rPr lang="en-US" dirty="0">
                <a:solidFill>
                  <a:schemeClr val="bg1">
                    <a:lumMod val="85000"/>
                  </a:schemeClr>
                </a:solidFill>
              </a:rPr>
              <a:t>Improve Cert/Qual </a:t>
            </a:r>
            <a:r>
              <a:rPr lang="en-US" dirty="0" smtClean="0">
                <a:solidFill>
                  <a:schemeClr val="bg1">
                    <a:lumMod val="85000"/>
                  </a:schemeClr>
                </a:solidFill>
              </a:rPr>
              <a:t>process (NJFCP)</a:t>
            </a:r>
            <a:endParaRPr lang="en-US" dirty="0">
              <a:solidFill>
                <a:schemeClr val="bg1">
                  <a:lumMod val="85000"/>
                </a:schemeClr>
              </a:solidFill>
            </a:endParaRPr>
          </a:p>
          <a:p>
            <a:pPr marL="1085850" lvl="1" indent="-342900" eaLnBrk="1" hangingPunct="1">
              <a:buFont typeface="Wingdings" pitchFamily="2" charset="2"/>
              <a:buChar char="§"/>
              <a:defRPr/>
            </a:pPr>
            <a:r>
              <a:rPr lang="en-US" dirty="0">
                <a:solidFill>
                  <a:schemeClr val="bg1">
                    <a:lumMod val="85000"/>
                  </a:schemeClr>
                </a:solidFill>
              </a:rPr>
              <a:t>Emissions measurements</a:t>
            </a:r>
          </a:p>
          <a:p>
            <a:pPr eaLnBrk="1" hangingPunct="1">
              <a:buFont typeface="Arial" pitchFamily="34" charset="0"/>
              <a:buChar char="•"/>
              <a:defRPr/>
            </a:pPr>
            <a:r>
              <a:rPr lang="en-US" dirty="0"/>
              <a:t>Analysis </a:t>
            </a:r>
          </a:p>
          <a:p>
            <a:pPr marL="1085850" lvl="1" indent="-342900" eaLnBrk="1" hangingPunct="1">
              <a:buFont typeface="Wingdings" pitchFamily="2" charset="2"/>
              <a:buChar char="§"/>
              <a:defRPr/>
            </a:pPr>
            <a:r>
              <a:rPr lang="en-US" dirty="0"/>
              <a:t>Environmental sustainability</a:t>
            </a:r>
          </a:p>
          <a:p>
            <a:pPr marL="1085850" lvl="1" indent="-342900" eaLnBrk="1" hangingPunct="1">
              <a:buFont typeface="Wingdings" pitchFamily="2" charset="2"/>
              <a:buChar char="§"/>
              <a:defRPr/>
            </a:pPr>
            <a:r>
              <a:rPr lang="en-US" dirty="0"/>
              <a:t>Techno-economic analysis</a:t>
            </a:r>
          </a:p>
          <a:p>
            <a:pPr marL="1085850" lvl="1" indent="-342900" eaLnBrk="1" hangingPunct="1">
              <a:buFont typeface="Wingdings" pitchFamily="2" charset="2"/>
              <a:buChar char="§"/>
              <a:defRPr/>
            </a:pPr>
            <a:r>
              <a:rPr lang="en-US" dirty="0"/>
              <a:t>Future scenarios</a:t>
            </a:r>
          </a:p>
          <a:p>
            <a:pPr eaLnBrk="1" hangingPunct="1">
              <a:buFont typeface="Arial" pitchFamily="34" charset="0"/>
              <a:buChar char="•"/>
              <a:defRPr/>
            </a:pPr>
            <a:r>
              <a:rPr lang="en-US" dirty="0">
                <a:solidFill>
                  <a:schemeClr val="bg1">
                    <a:lumMod val="85000"/>
                  </a:schemeClr>
                </a:solidFill>
              </a:rPr>
              <a:t>Coordination</a:t>
            </a:r>
          </a:p>
          <a:p>
            <a:pPr marL="1085850" lvl="1" indent="-342900" eaLnBrk="1" hangingPunct="1">
              <a:buFont typeface="Wingdings" pitchFamily="2" charset="2"/>
              <a:buChar char="§"/>
              <a:defRPr/>
            </a:pPr>
            <a:r>
              <a:rPr lang="en-US" dirty="0">
                <a:solidFill>
                  <a:schemeClr val="bg1">
                    <a:lumMod val="85000"/>
                  </a:schemeClr>
                </a:solidFill>
              </a:rPr>
              <a:t>Interagency</a:t>
            </a:r>
          </a:p>
          <a:p>
            <a:pPr marL="1085850" lvl="1" indent="-342900" eaLnBrk="1" hangingPunct="1">
              <a:buFont typeface="Wingdings" pitchFamily="2" charset="2"/>
              <a:buChar char="§"/>
              <a:defRPr/>
            </a:pPr>
            <a:r>
              <a:rPr lang="en-US" dirty="0">
                <a:solidFill>
                  <a:schemeClr val="bg1">
                    <a:lumMod val="85000"/>
                  </a:schemeClr>
                </a:solidFill>
              </a:rPr>
              <a:t>Public-Private</a:t>
            </a:r>
            <a:endParaRPr lang="en-US" dirty="0">
              <a:solidFill>
                <a:srgbClr val="000000"/>
              </a:solidFill>
            </a:endParaRPr>
          </a:p>
          <a:p>
            <a:pPr marL="1085850" lvl="1" indent="-342900" eaLnBrk="1" hangingPunct="1">
              <a:buFont typeface="Wingdings" pitchFamily="2" charset="2"/>
              <a:buChar char="§"/>
              <a:defRPr/>
            </a:pPr>
            <a:r>
              <a:rPr lang="en-US" dirty="0">
                <a:solidFill>
                  <a:schemeClr val="bg1">
                    <a:lumMod val="85000"/>
                  </a:schemeClr>
                </a:solidFill>
              </a:rPr>
              <a:t>State &amp; Regional</a:t>
            </a:r>
          </a:p>
          <a:p>
            <a:pPr marL="1085850" lvl="1" indent="-342900" eaLnBrk="1" hangingPunct="1">
              <a:buFont typeface="Wingdings" pitchFamily="2" charset="2"/>
              <a:buChar char="§"/>
              <a:defRPr/>
            </a:pPr>
            <a:r>
              <a:rPr lang="en-US" dirty="0">
                <a:solidFill>
                  <a:schemeClr val="bg1">
                    <a:lumMod val="85000"/>
                  </a:schemeClr>
                </a:solidFill>
              </a:rPr>
              <a:t>International</a:t>
            </a:r>
          </a:p>
        </p:txBody>
      </p:sp>
      <p:pic>
        <p:nvPicPr>
          <p:cNvPr id="54276"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454" y="4802843"/>
            <a:ext cx="1314595" cy="105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 descr="C:\Users\james hileman\Documents\AEE Budget\Funding Vehicles\AJF and E CoE\New COE12 Org Chart, Logo, etc\ASCENT-primary-logo[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883" y="3624263"/>
            <a:ext cx="12017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ADDB0C1C-4857-4B6F-B5E5-2DFFC699C427}" type="slidenum">
              <a:rPr lang="en-US" sz="1200" b="1">
                <a:solidFill>
                  <a:srgbClr val="FFFFFF"/>
                </a:solidFill>
              </a:rPr>
              <a:pPr algn="r"/>
              <a:t>20</a:t>
            </a:fld>
            <a:endParaRPr lang="en-US" sz="1200" b="1" dirty="0">
              <a:solidFill>
                <a:srgbClr val="FFFFFF"/>
              </a:solidFill>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8399" y="1011665"/>
            <a:ext cx="924216" cy="924216"/>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9451" y="2068823"/>
            <a:ext cx="974603" cy="217853"/>
          </a:xfrm>
          <a:prstGeom prst="rect">
            <a:avLst/>
          </a:prstGeom>
        </p:spPr>
      </p:pic>
    </p:spTree>
    <p:extLst>
      <p:ext uri="{BB962C8B-B14F-4D97-AF65-F5344CB8AC3E}">
        <p14:creationId xmlns:p14="http://schemas.microsoft.com/office/powerpoint/2010/main" val="3021386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Jet Fuel Analysis</a:t>
            </a:r>
            <a:endParaRPr lang="en-US" dirty="0"/>
          </a:p>
        </p:txBody>
      </p:sp>
      <p:sp>
        <p:nvSpPr>
          <p:cNvPr id="3" name="Content Placeholder 2"/>
          <p:cNvSpPr>
            <a:spLocks noGrp="1"/>
          </p:cNvSpPr>
          <p:nvPr>
            <p:ph idx="1"/>
          </p:nvPr>
        </p:nvSpPr>
        <p:spPr/>
        <p:txBody>
          <a:bodyPr/>
          <a:lstStyle/>
          <a:p>
            <a:pPr>
              <a:spcBef>
                <a:spcPts val="1400"/>
              </a:spcBef>
            </a:pPr>
            <a:r>
              <a:rPr lang="en-US" sz="2000" dirty="0" smtClean="0"/>
              <a:t>A01 </a:t>
            </a:r>
            <a:r>
              <a:rPr lang="en-US" sz="2000" dirty="0"/>
              <a:t>Alternative Jet Fuel Supply Chain Analysis</a:t>
            </a:r>
          </a:p>
          <a:p>
            <a:pPr>
              <a:spcBef>
                <a:spcPts val="1400"/>
              </a:spcBef>
            </a:pPr>
            <a:r>
              <a:rPr lang="en-US" sz="2000" dirty="0" smtClean="0"/>
              <a:t>A13 </a:t>
            </a:r>
            <a:r>
              <a:rPr lang="en-US" sz="2000" dirty="0"/>
              <a:t>ACCESS 2 Micro Physical Modeling with NASA</a:t>
            </a:r>
          </a:p>
          <a:p>
            <a:pPr>
              <a:spcBef>
                <a:spcPts val="1400"/>
              </a:spcBef>
            </a:pPr>
            <a:r>
              <a:rPr lang="en-US" sz="2000" dirty="0" smtClean="0"/>
              <a:t>A24 </a:t>
            </a:r>
            <a:r>
              <a:rPr lang="en-US" sz="2000" dirty="0"/>
              <a:t>Emissions Data Analysis for CLEEN, ACCESS, and Other Recent Tests</a:t>
            </a:r>
          </a:p>
          <a:p>
            <a:pPr>
              <a:spcBef>
                <a:spcPts val="1400"/>
              </a:spcBef>
            </a:pPr>
            <a:r>
              <a:rPr lang="en-US" sz="2000" dirty="0" smtClean="0"/>
              <a:t>A32 </a:t>
            </a:r>
            <a:r>
              <a:rPr lang="en-US" sz="2000" dirty="0"/>
              <a:t>Worldwide Life Cycle Analysis (LCA) of Greenhouse Gas (GHG) Emissions from Petroleum Jet </a:t>
            </a:r>
            <a:r>
              <a:rPr lang="en-US" sz="2000" dirty="0" smtClean="0"/>
              <a:t>Fuel</a:t>
            </a:r>
          </a:p>
          <a:p>
            <a:pPr>
              <a:spcBef>
                <a:spcPts val="1400"/>
              </a:spcBef>
            </a:pPr>
            <a:r>
              <a:rPr lang="en-US" sz="2000" dirty="0" smtClean="0"/>
              <a:t>Volpe Alternative Fuels Transportation Optimization Tool (AFTOT)</a:t>
            </a:r>
          </a:p>
          <a:p>
            <a:pPr>
              <a:spcBef>
                <a:spcPts val="1400"/>
              </a:spcBef>
            </a:pPr>
            <a:r>
              <a:rPr lang="en-US" sz="2000" dirty="0" err="1" smtClean="0"/>
              <a:t>Metron</a:t>
            </a:r>
            <a:r>
              <a:rPr lang="en-US" sz="2000" dirty="0" smtClean="0"/>
              <a:t> Jet </a:t>
            </a:r>
            <a:r>
              <a:rPr lang="en-US" sz="2000" dirty="0"/>
              <a:t>Fuel Data Tracking</a:t>
            </a:r>
          </a:p>
          <a:p>
            <a:pPr>
              <a:spcBef>
                <a:spcPts val="1400"/>
              </a:spcBef>
            </a:pPr>
            <a:r>
              <a:rPr lang="en-US" sz="2000" dirty="0" smtClean="0"/>
              <a:t>(New in FY16) Impacts </a:t>
            </a:r>
            <a:r>
              <a:rPr lang="en-US" sz="2000" dirty="0"/>
              <a:t>of removing naphthalene from jet fuel </a:t>
            </a:r>
            <a:endParaRPr lang="en-US" sz="2000" dirty="0" smtClean="0"/>
          </a:p>
          <a:p>
            <a:pPr>
              <a:spcBef>
                <a:spcPts val="1400"/>
              </a:spcBef>
            </a:pPr>
            <a:endParaRPr lang="en-US" sz="2000" dirty="0" smtClean="0"/>
          </a:p>
        </p:txBody>
      </p:sp>
      <p:sp>
        <p:nvSpPr>
          <p:cNvPr id="4" name="Slide Number Placeholder 3"/>
          <p:cNvSpPr>
            <a:spLocks noGrp="1"/>
          </p:cNvSpPr>
          <p:nvPr>
            <p:ph type="sldNum" sz="quarter" idx="12"/>
          </p:nvPr>
        </p:nvSpPr>
        <p:spPr/>
        <p:txBody>
          <a:bodyPr/>
          <a:lstStyle/>
          <a:p>
            <a:pPr>
              <a:defRPr/>
            </a:pPr>
            <a:fld id="{35378F3B-FED0-471A-9902-BA7829F750EC}" type="slidenum">
              <a:rPr lang="en-US" smtClean="0">
                <a:solidFill>
                  <a:schemeClr val="bg1"/>
                </a:solidFill>
              </a:rPr>
              <a:pPr>
                <a:defRPr/>
              </a:pPr>
              <a:t>21</a:t>
            </a:fld>
            <a:endParaRPr lang="en-US" dirty="0">
              <a:solidFill>
                <a:schemeClr val="bg1"/>
              </a:solidFill>
            </a:endParaRPr>
          </a:p>
        </p:txBody>
      </p:sp>
    </p:spTree>
    <p:extLst>
      <p:ext uri="{BB962C8B-B14F-4D97-AF65-F5344CB8AC3E}">
        <p14:creationId xmlns:p14="http://schemas.microsoft.com/office/powerpoint/2010/main" val="3184938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8"/>
          <p:cNvSpPr>
            <a:spLocks noGrp="1" noChangeArrowheads="1"/>
          </p:cNvSpPr>
          <p:nvPr>
            <p:ph type="title"/>
          </p:nvPr>
        </p:nvSpPr>
        <p:spPr/>
        <p:txBody>
          <a:bodyPr/>
          <a:lstStyle/>
          <a:p>
            <a:r>
              <a:rPr lang="en-US" dirty="0" smtClean="0">
                <a:latin typeface="Tahoma (Headings)" charset="0"/>
                <a:ea typeface="ＭＳ Ｐゴシック" charset="0"/>
                <a:cs typeface="Tahoma (Headings)" charset="0"/>
              </a:rPr>
              <a:t>ASCENT Project 01 Overview</a:t>
            </a:r>
            <a:endParaRPr lang="en-US" dirty="0">
              <a:latin typeface="Tahoma (Headings)" charset="0"/>
              <a:ea typeface="ＭＳ Ｐゴシック" charset="0"/>
              <a:cs typeface="Tahoma (Headings)" charset="0"/>
            </a:endParaRPr>
          </a:p>
        </p:txBody>
      </p:sp>
      <p:sp>
        <p:nvSpPr>
          <p:cNvPr id="4098" name="Rectangle 9"/>
          <p:cNvSpPr>
            <a:spLocks noGrp="1" noChangeArrowheads="1"/>
          </p:cNvSpPr>
          <p:nvPr>
            <p:ph idx="1"/>
          </p:nvPr>
        </p:nvSpPr>
        <p:spPr/>
        <p:txBody>
          <a:bodyPr/>
          <a:lstStyle/>
          <a:p>
            <a:r>
              <a:rPr lang="en-US" sz="2400" b="1" dirty="0" smtClean="0"/>
              <a:t>Examine </a:t>
            </a:r>
            <a:r>
              <a:rPr lang="en-US" sz="2400" b="1" dirty="0"/>
              <a:t>the </a:t>
            </a:r>
            <a:r>
              <a:rPr lang="en-US" sz="2400" b="1" dirty="0" smtClean="0"/>
              <a:t>opportunity/barriers </a:t>
            </a:r>
            <a:r>
              <a:rPr lang="en-US" sz="2400" b="1" dirty="0"/>
              <a:t>to the large scale production </a:t>
            </a:r>
            <a:r>
              <a:rPr lang="en-US" sz="2400" dirty="0"/>
              <a:t>of alternative jet fuels via the full range of pathways being considered for ASTM approval </a:t>
            </a:r>
            <a:endParaRPr lang="en-US" sz="2400" dirty="0" smtClean="0"/>
          </a:p>
          <a:p>
            <a:r>
              <a:rPr lang="en-US" sz="2400" b="1" dirty="0"/>
              <a:t>C</a:t>
            </a:r>
            <a:r>
              <a:rPr lang="en-US" sz="2400" b="1" dirty="0" smtClean="0"/>
              <a:t>onsidering </a:t>
            </a:r>
            <a:r>
              <a:rPr lang="en-US" sz="2400" b="1" dirty="0"/>
              <a:t>the entire supply </a:t>
            </a:r>
            <a:r>
              <a:rPr lang="en-US" sz="2400" b="1" dirty="0" smtClean="0"/>
              <a:t>chain</a:t>
            </a:r>
            <a:r>
              <a:rPr lang="en-US" sz="2400" dirty="0" smtClean="0"/>
              <a:t> </a:t>
            </a:r>
          </a:p>
          <a:p>
            <a:pPr lvl="1"/>
            <a:r>
              <a:rPr lang="en-US" sz="2000" dirty="0" smtClean="0"/>
              <a:t>feedstock </a:t>
            </a:r>
            <a:r>
              <a:rPr lang="en-US" sz="2000" dirty="0"/>
              <a:t>production, </a:t>
            </a:r>
            <a:r>
              <a:rPr lang="en-US" sz="2000" dirty="0" smtClean="0"/>
              <a:t>transportation</a:t>
            </a:r>
            <a:r>
              <a:rPr lang="en-US" sz="2000" dirty="0"/>
              <a:t>, </a:t>
            </a:r>
            <a:r>
              <a:rPr lang="en-US" sz="2000" dirty="0" smtClean="0"/>
              <a:t>and conversion</a:t>
            </a:r>
          </a:p>
          <a:p>
            <a:pPr lvl="1"/>
            <a:r>
              <a:rPr lang="en-US" sz="2000" dirty="0" smtClean="0"/>
              <a:t>jet </a:t>
            </a:r>
            <a:r>
              <a:rPr lang="en-US" sz="2000" dirty="0"/>
              <a:t>fuel and co-products, </a:t>
            </a:r>
            <a:endParaRPr lang="en-US" sz="2000" dirty="0" smtClean="0"/>
          </a:p>
          <a:p>
            <a:pPr lvl="1"/>
            <a:r>
              <a:rPr lang="en-US" sz="2000" dirty="0" smtClean="0"/>
              <a:t>blending </a:t>
            </a:r>
            <a:r>
              <a:rPr lang="en-US" sz="2000" dirty="0"/>
              <a:t>and jet fuel use by aviation </a:t>
            </a:r>
            <a:endParaRPr lang="en-US" sz="2000" dirty="0" smtClean="0"/>
          </a:p>
          <a:p>
            <a:pPr lvl="1"/>
            <a:r>
              <a:rPr lang="en-US" sz="2000" dirty="0" smtClean="0"/>
              <a:t>quantify </a:t>
            </a:r>
            <a:r>
              <a:rPr lang="en-US" sz="2000" dirty="0"/>
              <a:t>competition for resources along the supply-chain by other sectors </a:t>
            </a:r>
            <a:endParaRPr lang="en-US" sz="2000" dirty="0">
              <a:latin typeface="Tahoma (Headings)" charset="0"/>
              <a:ea typeface="ＭＳ Ｐゴシック" charset="0"/>
              <a:cs typeface="Tahoma (Headings)" charset="0"/>
            </a:endParaRPr>
          </a:p>
          <a:p>
            <a:r>
              <a:rPr lang="en-US" sz="2400" b="1" dirty="0" smtClean="0"/>
              <a:t>Considering Project Contributions</a:t>
            </a:r>
          </a:p>
          <a:p>
            <a:pPr lvl="1"/>
            <a:r>
              <a:rPr lang="en-US" sz="2000" dirty="0" smtClean="0">
                <a:latin typeface="Tahoma (Headings)" charset="0"/>
                <a:ea typeface="ＭＳ Ｐゴシック" charset="0"/>
                <a:cs typeface="Tahoma (Headings)" charset="0"/>
              </a:rPr>
              <a:t>Aimed at a holistic evaluation of pathways and resources</a:t>
            </a:r>
          </a:p>
          <a:p>
            <a:pPr lvl="1"/>
            <a:r>
              <a:rPr lang="en-US" sz="2000" dirty="0" smtClean="0">
                <a:latin typeface="Tahoma (Headings)" charset="0"/>
                <a:ea typeface="ＭＳ Ｐゴシック" charset="0"/>
                <a:cs typeface="Tahoma (Headings)" charset="0"/>
              </a:rPr>
              <a:t>Incorporate social, economic, and environmental considerations</a:t>
            </a:r>
          </a:p>
        </p:txBody>
      </p:sp>
      <p:sp>
        <p:nvSpPr>
          <p:cNvPr id="4" name="Slide Number Placeholder 3"/>
          <p:cNvSpPr>
            <a:spLocks noGrp="1"/>
          </p:cNvSpPr>
          <p:nvPr>
            <p:ph type="sldNum" sz="quarter" idx="12"/>
          </p:nvPr>
        </p:nvSpPr>
        <p:spPr>
          <a:xfrm>
            <a:off x="6635750" y="6248400"/>
            <a:ext cx="1905000" cy="457200"/>
          </a:xfrm>
        </p:spPr>
        <p:txBody>
          <a:bodyPr/>
          <a:lstStyle/>
          <a:p>
            <a:pPr>
              <a:defRPr/>
            </a:pPr>
            <a:fld id="{76CE387D-762A-4A24-ADDA-41D1C50D7DF3}" type="slidenum">
              <a:rPr lang="en-US" smtClean="0">
                <a:solidFill>
                  <a:schemeClr val="bg1"/>
                </a:solidFill>
              </a:rPr>
              <a:pPr>
                <a:defRPr/>
              </a:pPr>
              <a:t>22</a:t>
            </a:fld>
            <a:endParaRPr lang="en-US" dirty="0">
              <a:solidFill>
                <a:schemeClr val="bg1"/>
              </a:solidFill>
            </a:endParaRPr>
          </a:p>
        </p:txBody>
      </p:sp>
    </p:spTree>
    <p:extLst>
      <p:ext uri="{BB962C8B-B14F-4D97-AF65-F5344CB8AC3E}">
        <p14:creationId xmlns:p14="http://schemas.microsoft.com/office/powerpoint/2010/main" val="3380947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r>
              <a:rPr lang="en-US" dirty="0" smtClean="0">
                <a:latin typeface="Tahoma (Headings)" charset="0"/>
                <a:ea typeface="ＭＳ Ｐゴシック" charset="0"/>
                <a:cs typeface="Tahoma (Headings)" charset="0"/>
              </a:rPr>
              <a:t>ASCENT 01 Objectives</a:t>
            </a:r>
            <a:endParaRPr lang="en-US" dirty="0">
              <a:latin typeface="Tahoma (Headings)" charset="0"/>
              <a:ea typeface="ＭＳ Ｐゴシック" charset="0"/>
              <a:cs typeface="Tahoma (Headings)" charset="0"/>
            </a:endParaRPr>
          </a:p>
        </p:txBody>
      </p:sp>
      <p:sp>
        <p:nvSpPr>
          <p:cNvPr id="5122" name="Rectangle 3"/>
          <p:cNvSpPr>
            <a:spLocks noGrp="1" noChangeArrowheads="1"/>
          </p:cNvSpPr>
          <p:nvPr>
            <p:ph idx="1"/>
          </p:nvPr>
        </p:nvSpPr>
        <p:spPr>
          <a:xfrm>
            <a:off x="219075" y="751736"/>
            <a:ext cx="8774113" cy="5030787"/>
          </a:xfrm>
        </p:spPr>
        <p:txBody>
          <a:bodyPr/>
          <a:lstStyle/>
          <a:p>
            <a:pPr marL="457200" indent="-457200">
              <a:buFont typeface="+mj-lt"/>
              <a:buAutoNum type="arabicPeriod"/>
            </a:pPr>
            <a:r>
              <a:rPr lang="en-US" sz="2400" dirty="0" smtClean="0"/>
              <a:t>Develop </a:t>
            </a:r>
            <a:r>
              <a:rPr lang="en-US" sz="2400" dirty="0"/>
              <a:t>information on regional supply chains </a:t>
            </a:r>
            <a:endParaRPr lang="en-US" sz="2400" dirty="0" smtClean="0"/>
          </a:p>
          <a:p>
            <a:pPr marL="857250" lvl="1" indent="-457200"/>
            <a:r>
              <a:rPr lang="en-US" sz="2000" dirty="0" smtClean="0"/>
              <a:t>Scenarios </a:t>
            </a:r>
            <a:r>
              <a:rPr lang="en-US" sz="2000" dirty="0"/>
              <a:t>of future alternative jet fuel production </a:t>
            </a:r>
          </a:p>
          <a:p>
            <a:pPr marL="857250" lvl="1" indent="-457200"/>
            <a:r>
              <a:rPr lang="en-US" sz="2000" dirty="0"/>
              <a:t>Outputs </a:t>
            </a:r>
            <a:r>
              <a:rPr lang="en-US" sz="2000" dirty="0" smtClean="0"/>
              <a:t>will </a:t>
            </a:r>
            <a:r>
              <a:rPr lang="en-US" sz="2000" dirty="0"/>
              <a:t>be used as inputs to a regional supply chain analysis tool </a:t>
            </a:r>
            <a:r>
              <a:rPr lang="en-US" sz="2000" dirty="0" smtClean="0"/>
              <a:t>(AFTOT) being </a:t>
            </a:r>
            <a:r>
              <a:rPr lang="en-US" sz="2000" dirty="0"/>
              <a:t>developed by the Volpe </a:t>
            </a:r>
            <a:r>
              <a:rPr lang="en-US" sz="2000" dirty="0" smtClean="0"/>
              <a:t>Center</a:t>
            </a:r>
          </a:p>
          <a:p>
            <a:pPr marL="457200" indent="-457200">
              <a:buFont typeface="+mj-lt"/>
              <a:buAutoNum type="arabicPeriod"/>
            </a:pPr>
            <a:r>
              <a:rPr lang="en-US" sz="2400" dirty="0"/>
              <a:t>I</a:t>
            </a:r>
            <a:r>
              <a:rPr lang="en-US" sz="2400" dirty="0" smtClean="0"/>
              <a:t>dentify </a:t>
            </a:r>
            <a:r>
              <a:rPr lang="en-US" sz="2400" dirty="0"/>
              <a:t>the key barriers in regional supply chains that must be overcome </a:t>
            </a:r>
            <a:endParaRPr lang="en-US" sz="2400" dirty="0" smtClean="0"/>
          </a:p>
          <a:p>
            <a:pPr marL="857250" lvl="1" indent="-457200"/>
            <a:r>
              <a:rPr lang="en-US" sz="2000" dirty="0" smtClean="0"/>
              <a:t>to </a:t>
            </a:r>
            <a:r>
              <a:rPr lang="en-US" sz="2000" dirty="0"/>
              <a:t>produce 1 billion gallons of alternative jet fuel by 2018 </a:t>
            </a:r>
            <a:r>
              <a:rPr lang="en-US" sz="2000" dirty="0" smtClean="0"/>
              <a:t>and</a:t>
            </a:r>
          </a:p>
          <a:p>
            <a:pPr marL="857250" lvl="1" indent="-457200"/>
            <a:r>
              <a:rPr lang="en-US" sz="2000" dirty="0" smtClean="0"/>
              <a:t>an </a:t>
            </a:r>
            <a:r>
              <a:rPr lang="en-US" sz="2000" dirty="0"/>
              <a:t>order of magnitude larger production in the longer </a:t>
            </a:r>
            <a:r>
              <a:rPr lang="en-US" sz="2000" dirty="0" smtClean="0"/>
              <a:t>term</a:t>
            </a:r>
          </a:p>
          <a:p>
            <a:pPr marL="514350" indent="-514350">
              <a:buFont typeface="+mj-lt"/>
              <a:buAutoNum type="arabicPeriod"/>
            </a:pPr>
            <a:r>
              <a:rPr lang="en-US" sz="2400" dirty="0"/>
              <a:t>Estimate supply potential</a:t>
            </a:r>
          </a:p>
          <a:p>
            <a:pPr marL="457200" indent="-457200">
              <a:buFont typeface="+mj-lt"/>
              <a:buAutoNum type="arabicPeriod"/>
            </a:pPr>
            <a:r>
              <a:rPr lang="en-US" sz="2400" dirty="0" smtClean="0"/>
              <a:t>Support International Civil Aviation Organization (ICAO Committee on Aviation Environmental Protection (CAEP) Alternative </a:t>
            </a:r>
            <a:r>
              <a:rPr lang="en-US" sz="2400" dirty="0"/>
              <a:t>Fuel Task </a:t>
            </a:r>
            <a:r>
              <a:rPr lang="en-US" sz="2400" dirty="0" smtClean="0"/>
              <a:t>Force (AFTF)</a:t>
            </a:r>
          </a:p>
          <a:p>
            <a:pPr marL="457200" indent="-457200">
              <a:buFont typeface="+mj-lt"/>
              <a:buAutoNum type="arabicPeriod"/>
            </a:pPr>
            <a:r>
              <a:rPr lang="en-US" sz="2400" dirty="0"/>
              <a:t>Complement deployment </a:t>
            </a:r>
            <a:r>
              <a:rPr lang="en-US" sz="2400" dirty="0" smtClean="0"/>
              <a:t>efforts (Farm to Fly 2.0)</a:t>
            </a:r>
            <a:endParaRPr lang="en-US" sz="2400" dirty="0"/>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a:xfrm>
            <a:off x="6635750" y="6248400"/>
            <a:ext cx="1905000" cy="457200"/>
          </a:xfrm>
        </p:spPr>
        <p:txBody>
          <a:bodyPr/>
          <a:lstStyle/>
          <a:p>
            <a:pPr>
              <a:defRPr/>
            </a:pPr>
            <a:fld id="{76CE387D-762A-4A24-ADDA-41D1C50D7DF3}" type="slidenum">
              <a:rPr lang="en-US" smtClean="0">
                <a:solidFill>
                  <a:schemeClr val="bg1"/>
                </a:solidFill>
              </a:rPr>
              <a:pPr>
                <a:defRPr/>
              </a:pPr>
              <a:t>23</a:t>
            </a:fld>
            <a:endParaRPr lang="en-US" dirty="0">
              <a:solidFill>
                <a:schemeClr val="bg1"/>
              </a:solidFill>
            </a:endParaRPr>
          </a:p>
        </p:txBody>
      </p:sp>
    </p:spTree>
    <p:extLst>
      <p:ext uri="{BB962C8B-B14F-4D97-AF65-F5344CB8AC3E}">
        <p14:creationId xmlns:p14="http://schemas.microsoft.com/office/powerpoint/2010/main" val="923864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8"/>
          <p:cNvSpPr>
            <a:spLocks noGrp="1" noChangeArrowheads="1"/>
          </p:cNvSpPr>
          <p:nvPr>
            <p:ph type="title"/>
          </p:nvPr>
        </p:nvSpPr>
        <p:spPr/>
        <p:txBody>
          <a:bodyPr/>
          <a:lstStyle/>
          <a:p>
            <a:r>
              <a:rPr lang="en-US" dirty="0" smtClean="0">
                <a:latin typeface="Tahoma (Headings)" charset="0"/>
                <a:ea typeface="ＭＳ Ｐゴシック" charset="0"/>
                <a:cs typeface="Tahoma (Headings)" charset="0"/>
              </a:rPr>
              <a:t>ASCENT 01 Research Team</a:t>
            </a:r>
            <a:endParaRPr lang="en-US" dirty="0">
              <a:latin typeface="Tahoma (Headings)" charset="0"/>
              <a:ea typeface="ＭＳ Ｐゴシック" charset="0"/>
              <a:cs typeface="Tahoma (Headings)" charset="0"/>
            </a:endParaRPr>
          </a:p>
        </p:txBody>
      </p:sp>
      <p:sp>
        <p:nvSpPr>
          <p:cNvPr id="4" name="Content Placeholder 6"/>
          <p:cNvSpPr>
            <a:spLocks noGrp="1"/>
          </p:cNvSpPr>
          <p:nvPr/>
        </p:nvSpPr>
        <p:spPr bwMode="auto">
          <a:xfrm>
            <a:off x="222011" y="876393"/>
            <a:ext cx="430644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000" dirty="0" smtClean="0"/>
              <a:t>ASCENT Universities:</a:t>
            </a:r>
            <a:endParaRPr lang="en-US" sz="2000" dirty="0"/>
          </a:p>
          <a:p>
            <a:pPr lvl="1"/>
            <a:r>
              <a:rPr lang="en-US" sz="1600" dirty="0" smtClean="0"/>
              <a:t>Washington </a:t>
            </a:r>
            <a:r>
              <a:rPr lang="en-US" sz="1600" dirty="0"/>
              <a:t>State (</a:t>
            </a:r>
            <a:r>
              <a:rPr lang="en-US" sz="1600" dirty="0" smtClean="0"/>
              <a:t>M. Wolcott) </a:t>
            </a:r>
            <a:endParaRPr lang="en-US" sz="1600" dirty="0"/>
          </a:p>
          <a:p>
            <a:pPr lvl="1"/>
            <a:r>
              <a:rPr lang="en-US" sz="1600" dirty="0"/>
              <a:t>Penn State </a:t>
            </a:r>
            <a:r>
              <a:rPr lang="en-US" sz="1600" dirty="0" smtClean="0"/>
              <a:t>(P. Smith)</a:t>
            </a:r>
            <a:endParaRPr lang="en-US" sz="1600" dirty="0"/>
          </a:p>
          <a:p>
            <a:pPr lvl="1"/>
            <a:r>
              <a:rPr lang="en-US" sz="1600" kern="1200" dirty="0" smtClean="0"/>
              <a:t>U. Illinois (J. Endres) </a:t>
            </a:r>
            <a:endParaRPr lang="en-US" sz="1600" kern="1200" dirty="0"/>
          </a:p>
          <a:p>
            <a:pPr lvl="1"/>
            <a:r>
              <a:rPr lang="en-US" sz="1600" kern="1200" dirty="0" smtClean="0"/>
              <a:t>U. Tennessee (T. </a:t>
            </a:r>
            <a:r>
              <a:rPr lang="en-US" sz="1600" kern="1200" dirty="0" err="1" smtClean="0"/>
              <a:t>Rials</a:t>
            </a:r>
            <a:r>
              <a:rPr lang="en-US" sz="1600" kern="1200" dirty="0" smtClean="0"/>
              <a:t>)</a:t>
            </a:r>
            <a:endParaRPr lang="en-US" sz="1600" kern="1200" dirty="0"/>
          </a:p>
          <a:p>
            <a:pPr lvl="1"/>
            <a:r>
              <a:rPr lang="en-US" sz="1600" kern="1200" dirty="0" smtClean="0"/>
              <a:t>Penn State (T. Richard)</a:t>
            </a:r>
            <a:endParaRPr lang="en-US" sz="1600" kern="1200" dirty="0"/>
          </a:p>
          <a:p>
            <a:pPr lvl="1"/>
            <a:r>
              <a:rPr lang="en-US" sz="1600" kern="1200" dirty="0"/>
              <a:t>MIT (R. Malina)</a:t>
            </a:r>
          </a:p>
          <a:p>
            <a:pPr lvl="1"/>
            <a:r>
              <a:rPr lang="en-US" sz="1600" kern="1200" dirty="0" smtClean="0"/>
              <a:t>Purdue (W. Tyner)</a:t>
            </a:r>
          </a:p>
          <a:p>
            <a:pPr lvl="1"/>
            <a:r>
              <a:rPr lang="en-US" sz="1600" dirty="0" smtClean="0"/>
              <a:t>U. Hawaii (S. Turn)</a:t>
            </a:r>
            <a:endParaRPr lang="en-US" sz="1600" kern="1200" dirty="0" smtClean="0"/>
          </a:p>
        </p:txBody>
      </p:sp>
      <p:sp>
        <p:nvSpPr>
          <p:cNvPr id="5" name="Content Placeholder 7"/>
          <p:cNvSpPr>
            <a:spLocks noGrp="1"/>
          </p:cNvSpPr>
          <p:nvPr/>
        </p:nvSpPr>
        <p:spPr bwMode="auto">
          <a:xfrm>
            <a:off x="4016703" y="876393"/>
            <a:ext cx="490528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000" dirty="0" smtClean="0"/>
              <a:t>National </a:t>
            </a:r>
            <a:r>
              <a:rPr lang="en-US" sz="2000" dirty="0"/>
              <a:t>Labs: </a:t>
            </a:r>
            <a:endParaRPr lang="en-US" sz="2000" dirty="0" smtClean="0"/>
          </a:p>
          <a:p>
            <a:pPr lvl="1"/>
            <a:r>
              <a:rPr lang="en-US" sz="1600" b="0" dirty="0" smtClean="0"/>
              <a:t>Volpe</a:t>
            </a:r>
            <a:r>
              <a:rPr lang="en-US" sz="1600" b="0" dirty="0"/>
              <a:t>, </a:t>
            </a:r>
            <a:r>
              <a:rPr lang="en-US" sz="1600" b="0" dirty="0" smtClean="0"/>
              <a:t>ANL, NREL (heavily involved)</a:t>
            </a:r>
          </a:p>
          <a:p>
            <a:pPr lvl="1"/>
            <a:r>
              <a:rPr lang="en-US" sz="1600" b="0" dirty="0" smtClean="0"/>
              <a:t>INL, ORNL</a:t>
            </a:r>
            <a:r>
              <a:rPr lang="en-US" sz="1600" b="0" dirty="0"/>
              <a:t>, </a:t>
            </a:r>
            <a:r>
              <a:rPr lang="en-US" sz="1600" b="0" dirty="0" smtClean="0"/>
              <a:t>PNNL (</a:t>
            </a:r>
            <a:r>
              <a:rPr lang="en-US" sz="1600" dirty="0" smtClean="0"/>
              <a:t>discussions</a:t>
            </a:r>
            <a:r>
              <a:rPr lang="en-US" sz="1600" b="0" dirty="0" smtClean="0"/>
              <a:t>)</a:t>
            </a:r>
            <a:endParaRPr lang="en-US" sz="2000" dirty="0" smtClean="0"/>
          </a:p>
          <a:p>
            <a:r>
              <a:rPr lang="en-US" sz="2000" dirty="0" smtClean="0"/>
              <a:t>Cost share support:</a:t>
            </a:r>
          </a:p>
          <a:p>
            <a:pPr lvl="1"/>
            <a:r>
              <a:rPr lang="en-US" sz="1600" dirty="0" smtClean="0"/>
              <a:t>Biofuel Net Canada (TC funded effort)</a:t>
            </a:r>
          </a:p>
          <a:p>
            <a:pPr lvl="1"/>
            <a:r>
              <a:rPr lang="en-US" sz="1600" dirty="0" smtClean="0"/>
              <a:t>ITAKA (CLH Aviation, EC funded effort) </a:t>
            </a:r>
          </a:p>
          <a:p>
            <a:pPr lvl="1"/>
            <a:r>
              <a:rPr lang="en-US" sz="1600" dirty="0" smtClean="0"/>
              <a:t>Delta Airlines</a:t>
            </a:r>
            <a:endParaRPr lang="en-US" sz="1600" dirty="0"/>
          </a:p>
          <a:p>
            <a:pPr lvl="1"/>
            <a:r>
              <a:rPr lang="en-US" sz="1600" dirty="0" err="1" smtClean="0"/>
              <a:t>Byogy</a:t>
            </a:r>
            <a:endParaRPr lang="en-US" sz="1600" dirty="0"/>
          </a:p>
          <a:p>
            <a:pPr lvl="1"/>
            <a:r>
              <a:rPr lang="en-US" sz="1600" dirty="0" smtClean="0"/>
              <a:t>Monsanto</a:t>
            </a:r>
          </a:p>
        </p:txBody>
      </p:sp>
      <p:sp>
        <p:nvSpPr>
          <p:cNvPr id="6" name="Rectangle 5"/>
          <p:cNvSpPr/>
          <p:nvPr/>
        </p:nvSpPr>
        <p:spPr>
          <a:xfrm>
            <a:off x="261967" y="3566257"/>
            <a:ext cx="8532979" cy="2480679"/>
          </a:xfrm>
          <a:prstGeom prst="rect">
            <a:avLst/>
          </a:prstGeom>
        </p:spPr>
        <p:txBody>
          <a:bodyPr wrap="square">
            <a:sp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marL="342900" indent="-342900" algn="l" eaLnBrk="0" hangingPunct="0">
              <a:spcBef>
                <a:spcPct val="20000"/>
              </a:spcBef>
              <a:buFont typeface="Arial" panose="020B0604020202020204" pitchFamily="34" charset="0"/>
              <a:buChar char="•"/>
            </a:pPr>
            <a:r>
              <a:rPr lang="en-US" b="1" dirty="0" smtClean="0">
                <a:latin typeface="+mn-lt"/>
              </a:rPr>
              <a:t>Universities represented:</a:t>
            </a:r>
          </a:p>
          <a:p>
            <a:pPr marL="742950" lvl="1" indent="-285750" algn="l" eaLnBrk="0" hangingPunct="0">
              <a:spcBef>
                <a:spcPct val="20000"/>
              </a:spcBef>
              <a:buFont typeface="Arial" panose="020B0604020202020204" pitchFamily="34" charset="0"/>
              <a:buChar char="–"/>
            </a:pPr>
            <a:r>
              <a:rPr lang="en-US" sz="1600" dirty="0" smtClean="0">
                <a:latin typeface="+mn-lt"/>
              </a:rPr>
              <a:t>USDA </a:t>
            </a:r>
            <a:r>
              <a:rPr lang="en-US" sz="1600" dirty="0">
                <a:latin typeface="+mn-lt"/>
              </a:rPr>
              <a:t>AFRI Coordinated Agricultural Projects</a:t>
            </a:r>
          </a:p>
          <a:p>
            <a:pPr marL="1200150" lvl="2" indent="-285750" algn="l" eaLnBrk="0" hangingPunct="0">
              <a:spcBef>
                <a:spcPct val="20000"/>
              </a:spcBef>
              <a:buFont typeface="Arial" panose="020B0604020202020204" pitchFamily="34" charset="0"/>
              <a:buChar char="–"/>
            </a:pPr>
            <a:r>
              <a:rPr lang="en-US" sz="1600" dirty="0">
                <a:latin typeface="+mn-lt"/>
              </a:rPr>
              <a:t>Northwest Advanced Renewables Alliance (NARA via WSU)</a:t>
            </a:r>
          </a:p>
          <a:p>
            <a:pPr marL="1200150" lvl="2" indent="-285750" algn="l" eaLnBrk="0" hangingPunct="0">
              <a:spcBef>
                <a:spcPct val="20000"/>
              </a:spcBef>
              <a:buFont typeface="Arial" panose="020B0604020202020204" pitchFamily="34" charset="0"/>
              <a:buChar char="–"/>
            </a:pPr>
            <a:r>
              <a:rPr lang="en-US" sz="1600" dirty="0">
                <a:latin typeface="+mn-lt"/>
              </a:rPr>
              <a:t>Southeast Partnership for Integrated Biomass Supply Systems (IBSS via </a:t>
            </a:r>
            <a:r>
              <a:rPr lang="en-US" sz="1600" dirty="0" smtClean="0">
                <a:latin typeface="+mn-lt"/>
              </a:rPr>
              <a:t>U. Tennessee)</a:t>
            </a:r>
            <a:endParaRPr lang="en-US" sz="1600" dirty="0">
              <a:latin typeface="+mn-lt"/>
            </a:endParaRPr>
          </a:p>
          <a:p>
            <a:pPr marL="1200150" lvl="2" indent="-285750" algn="l" eaLnBrk="0" hangingPunct="0">
              <a:spcBef>
                <a:spcPct val="20000"/>
              </a:spcBef>
              <a:buFont typeface="Arial" panose="020B0604020202020204" pitchFamily="34" charset="0"/>
              <a:buChar char="–"/>
            </a:pPr>
            <a:r>
              <a:rPr lang="en-US" sz="1600" dirty="0">
                <a:latin typeface="+mn-lt"/>
              </a:rPr>
              <a:t>Northeast Woody/Warm-season Biomass Consortium (</a:t>
            </a:r>
            <a:r>
              <a:rPr lang="en-US" sz="1600" dirty="0" err="1">
                <a:latin typeface="+mn-lt"/>
              </a:rPr>
              <a:t>NEWBio</a:t>
            </a:r>
            <a:r>
              <a:rPr lang="en-US" sz="1600" dirty="0">
                <a:latin typeface="+mn-lt"/>
              </a:rPr>
              <a:t> via PSU)</a:t>
            </a:r>
          </a:p>
          <a:p>
            <a:pPr marL="742950" lvl="1" indent="-285750" algn="l" eaLnBrk="0" hangingPunct="0">
              <a:spcBef>
                <a:spcPct val="20000"/>
              </a:spcBef>
              <a:buFont typeface="Arial" panose="020B0604020202020204" pitchFamily="34" charset="0"/>
              <a:buChar char="–"/>
            </a:pPr>
            <a:r>
              <a:rPr lang="en-US" sz="1600" dirty="0"/>
              <a:t>Sun Grant Partnership</a:t>
            </a:r>
          </a:p>
          <a:p>
            <a:pPr marL="742950" lvl="1" indent="-285750" algn="l" eaLnBrk="0" hangingPunct="0">
              <a:spcBef>
                <a:spcPct val="20000"/>
              </a:spcBef>
              <a:buFont typeface="Arial" panose="020B0604020202020204" pitchFamily="34" charset="0"/>
              <a:buChar char="–"/>
            </a:pPr>
            <a:r>
              <a:rPr lang="en-US" sz="1600" dirty="0" smtClean="0">
                <a:latin typeface="+mn-lt"/>
              </a:rPr>
              <a:t>Bioenergy </a:t>
            </a:r>
            <a:r>
              <a:rPr lang="en-US" sz="1600" dirty="0">
                <a:latin typeface="+mn-lt"/>
              </a:rPr>
              <a:t>Science Center (via </a:t>
            </a:r>
            <a:r>
              <a:rPr lang="en-US" sz="1600" dirty="0" smtClean="0">
                <a:latin typeface="+mn-lt"/>
              </a:rPr>
              <a:t>U. Illinois)</a:t>
            </a:r>
            <a:endParaRPr lang="en-US" sz="1600" dirty="0">
              <a:latin typeface="+mn-lt"/>
            </a:endParaRPr>
          </a:p>
        </p:txBody>
      </p:sp>
      <p:sp>
        <p:nvSpPr>
          <p:cNvPr id="7" name="Slide Number Placeholder 3"/>
          <p:cNvSpPr>
            <a:spLocks noGrp="1"/>
          </p:cNvSpPr>
          <p:nvPr>
            <p:ph type="sldNum" sz="quarter" idx="12"/>
          </p:nvPr>
        </p:nvSpPr>
        <p:spPr>
          <a:xfrm>
            <a:off x="6635750" y="6248400"/>
            <a:ext cx="1905000" cy="457200"/>
          </a:xfrm>
        </p:spPr>
        <p:txBody>
          <a:bodyPr/>
          <a:lstStyle/>
          <a:p>
            <a:pPr>
              <a:defRPr/>
            </a:pPr>
            <a:fld id="{76CE387D-762A-4A24-ADDA-41D1C50D7DF3}" type="slidenum">
              <a:rPr lang="en-US" smtClean="0">
                <a:solidFill>
                  <a:schemeClr val="bg1"/>
                </a:solidFill>
              </a:rPr>
              <a:pPr>
                <a:defRPr/>
              </a:pPr>
              <a:t>24</a:t>
            </a:fld>
            <a:endParaRPr lang="en-US" dirty="0">
              <a:solidFill>
                <a:schemeClr val="bg1"/>
              </a:solidFill>
            </a:endParaRPr>
          </a:p>
        </p:txBody>
      </p:sp>
    </p:spTree>
    <p:extLst>
      <p:ext uri="{BB962C8B-B14F-4D97-AF65-F5344CB8AC3E}">
        <p14:creationId xmlns:p14="http://schemas.microsoft.com/office/powerpoint/2010/main" val="1209691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5" y="714992"/>
            <a:ext cx="3551397" cy="830997"/>
          </a:xfrm>
          <a:prstGeom prst="rect">
            <a:avLst/>
          </a:prstGeom>
          <a:noFill/>
        </p:spPr>
        <p:txBody>
          <a:bodyPr wrap="square" rtlCol="0">
            <a:spAutoFit/>
          </a:bodyPr>
          <a:lstStyle/>
          <a:p>
            <a:r>
              <a:rPr lang="en-US" dirty="0" smtClean="0"/>
              <a:t>Database Development</a:t>
            </a:r>
          </a:p>
          <a:p>
            <a:r>
              <a:rPr lang="en-US" dirty="0" smtClean="0"/>
              <a:t>and Archive</a:t>
            </a:r>
            <a:endParaRPr lang="en-US" dirty="0"/>
          </a:p>
        </p:txBody>
      </p:sp>
      <p:sp>
        <p:nvSpPr>
          <p:cNvPr id="4" name="TextBox 3"/>
          <p:cNvSpPr txBox="1"/>
          <p:nvPr/>
        </p:nvSpPr>
        <p:spPr>
          <a:xfrm>
            <a:off x="3778438" y="710060"/>
            <a:ext cx="3405295" cy="830997"/>
          </a:xfrm>
          <a:prstGeom prst="rect">
            <a:avLst/>
          </a:prstGeom>
          <a:noFill/>
        </p:spPr>
        <p:txBody>
          <a:bodyPr wrap="square" rtlCol="0">
            <a:spAutoFit/>
          </a:bodyPr>
          <a:lstStyle/>
          <a:p>
            <a:r>
              <a:rPr lang="en-US" dirty="0" smtClean="0"/>
              <a:t>Scenario and Sustainability Analysis</a:t>
            </a:r>
            <a:endParaRPr lang="en-US" dirty="0"/>
          </a:p>
        </p:txBody>
      </p:sp>
      <p:sp>
        <p:nvSpPr>
          <p:cNvPr id="5" name="TextBox 4"/>
          <p:cNvSpPr txBox="1"/>
          <p:nvPr/>
        </p:nvSpPr>
        <p:spPr>
          <a:xfrm>
            <a:off x="7333861" y="717301"/>
            <a:ext cx="1746922" cy="830997"/>
          </a:xfrm>
          <a:prstGeom prst="rect">
            <a:avLst/>
          </a:prstGeom>
          <a:noFill/>
        </p:spPr>
        <p:txBody>
          <a:bodyPr wrap="square" rtlCol="0">
            <a:spAutoFit/>
          </a:bodyPr>
          <a:lstStyle/>
          <a:p>
            <a:r>
              <a:rPr lang="en-US" dirty="0" smtClean="0"/>
              <a:t>Project Outputs</a:t>
            </a:r>
            <a:endParaRPr lang="en-US" dirty="0"/>
          </a:p>
        </p:txBody>
      </p:sp>
      <p:sp>
        <p:nvSpPr>
          <p:cNvPr id="7" name="Title 6"/>
          <p:cNvSpPr>
            <a:spLocks noGrp="1"/>
          </p:cNvSpPr>
          <p:nvPr>
            <p:ph type="title"/>
          </p:nvPr>
        </p:nvSpPr>
        <p:spPr/>
        <p:txBody>
          <a:bodyPr/>
          <a:lstStyle/>
          <a:p>
            <a:r>
              <a:rPr lang="en-US" dirty="0"/>
              <a:t>ASCENT 01 Supply Chain </a:t>
            </a:r>
            <a:r>
              <a:rPr lang="en-US" dirty="0" smtClean="0"/>
              <a:t>Analysis</a:t>
            </a:r>
            <a:endParaRPr lang="en-US" dirty="0"/>
          </a:p>
        </p:txBody>
      </p:sp>
      <p:sp>
        <p:nvSpPr>
          <p:cNvPr id="9"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25</a:t>
            </a:fld>
            <a:endParaRPr lang="en-US" sz="1200" b="1" dirty="0">
              <a:solidFill>
                <a:srgbClr val="FFFFFF"/>
              </a:solidFill>
            </a:endParaRPr>
          </a:p>
        </p:txBody>
      </p:sp>
      <p:pic>
        <p:nvPicPr>
          <p:cNvPr id="2050" name="Picture 2" descr="C:\Users\james hileman\Desktop\ASCENT-1 Flow Chart - new V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59" y="1629162"/>
            <a:ext cx="8869960" cy="419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18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ASCENT 01 Shifting Direction</a:t>
            </a:r>
            <a:endParaRPr lang="en-US" dirty="0"/>
          </a:p>
        </p:txBody>
      </p:sp>
      <p:sp>
        <p:nvSpPr>
          <p:cNvPr id="4" name="Content Placeholder 3"/>
          <p:cNvSpPr>
            <a:spLocks noGrp="1"/>
          </p:cNvSpPr>
          <p:nvPr>
            <p:ph idx="1"/>
          </p:nvPr>
        </p:nvSpPr>
        <p:spPr/>
        <p:txBody>
          <a:bodyPr/>
          <a:lstStyle/>
          <a:p>
            <a:r>
              <a:rPr lang="en-US" b="0" dirty="0" smtClean="0"/>
              <a:t>Focus has been on developing </a:t>
            </a:r>
            <a:r>
              <a:rPr lang="en-US" b="0" dirty="0"/>
              <a:t>information on regional supply </a:t>
            </a:r>
            <a:r>
              <a:rPr lang="en-US" b="0" dirty="0" smtClean="0"/>
              <a:t>chains and creating a national viewpoint on alt fuel production</a:t>
            </a:r>
            <a:endParaRPr lang="en-US" b="0" dirty="0"/>
          </a:p>
          <a:p>
            <a:endParaRPr lang="en-US" b="0" dirty="0" smtClean="0"/>
          </a:p>
          <a:p>
            <a:r>
              <a:rPr lang="en-US" b="0" dirty="0" smtClean="0"/>
              <a:t>Shifting focus to incubate supply chain ideas for development through CAAFI / Farm-to-Fly 2.0 State Initiatives</a:t>
            </a:r>
          </a:p>
          <a:p>
            <a:endParaRPr lang="en-US" b="0" dirty="0"/>
          </a:p>
          <a:p>
            <a:r>
              <a:rPr lang="en-US" b="0" dirty="0" smtClean="0"/>
              <a:t>Will continue to develop databases and support ICAO CAEP efforts</a:t>
            </a:r>
          </a:p>
        </p:txBody>
      </p:sp>
      <p:sp>
        <p:nvSpPr>
          <p:cNvPr id="3" name="Slide Number Placeholder 2"/>
          <p:cNvSpPr>
            <a:spLocks noGrp="1"/>
          </p:cNvSpPr>
          <p:nvPr>
            <p:ph type="sldNum" sz="quarter" idx="12"/>
          </p:nvPr>
        </p:nvSpPr>
        <p:spPr/>
        <p:txBody>
          <a:bodyPr/>
          <a:lstStyle/>
          <a:p>
            <a:pPr>
              <a:defRPr/>
            </a:pPr>
            <a:fld id="{DEABCB5C-1419-48EB-815C-37733D2C52D4}" type="slidenum">
              <a:rPr lang="en-US" smtClean="0">
                <a:solidFill>
                  <a:schemeClr val="bg1"/>
                </a:solidFill>
              </a:rPr>
              <a:pPr>
                <a:defRPr/>
              </a:pPr>
              <a:t>26</a:t>
            </a:fld>
            <a:endParaRPr lang="en-US" dirty="0">
              <a:solidFill>
                <a:schemeClr val="bg1"/>
              </a:solidFill>
            </a:endParaRPr>
          </a:p>
        </p:txBody>
      </p:sp>
    </p:spTree>
    <p:extLst>
      <p:ext uri="{BB962C8B-B14F-4D97-AF65-F5344CB8AC3E}">
        <p14:creationId xmlns:p14="http://schemas.microsoft.com/office/powerpoint/2010/main" val="3469183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ICAO CAEP Alternative Fuels Task Force</a:t>
            </a:r>
            <a:endParaRPr lang="en-US" dirty="0"/>
          </a:p>
        </p:txBody>
      </p:sp>
      <p:sp>
        <p:nvSpPr>
          <p:cNvPr id="4" name="Content Placeholder 3"/>
          <p:cNvSpPr>
            <a:spLocks noGrp="1"/>
          </p:cNvSpPr>
          <p:nvPr>
            <p:ph idx="1"/>
          </p:nvPr>
        </p:nvSpPr>
        <p:spPr>
          <a:xfrm>
            <a:off x="219075" y="764415"/>
            <a:ext cx="8774113" cy="5030787"/>
          </a:xfrm>
        </p:spPr>
        <p:txBody>
          <a:bodyPr/>
          <a:lstStyle/>
          <a:p>
            <a:r>
              <a:rPr lang="en-US" sz="2400" b="0" dirty="0"/>
              <a:t>2050 Global AJF Production Potential Analysis</a:t>
            </a:r>
          </a:p>
          <a:p>
            <a:pPr lvl="1"/>
            <a:r>
              <a:rPr lang="en-US" sz="2000" dirty="0" smtClean="0"/>
              <a:t>Effort is complete – used for CAEP Trends Assessment</a:t>
            </a:r>
          </a:p>
          <a:p>
            <a:pPr lvl="1"/>
            <a:r>
              <a:rPr lang="en-US" sz="2000" dirty="0" smtClean="0"/>
              <a:t>MIT conducted fuel production analysis</a:t>
            </a:r>
            <a:endParaRPr lang="en-US" sz="2000" dirty="0"/>
          </a:p>
          <a:p>
            <a:pPr lvl="1"/>
            <a:r>
              <a:rPr lang="en-US" sz="2000" dirty="0"/>
              <a:t>MIT/ANL compiled </a:t>
            </a:r>
            <a:r>
              <a:rPr lang="en-US" sz="2000" dirty="0" smtClean="0"/>
              <a:t>life </a:t>
            </a:r>
            <a:r>
              <a:rPr lang="en-US" sz="2000" dirty="0"/>
              <a:t>cycle GHG emissions factors</a:t>
            </a:r>
          </a:p>
          <a:p>
            <a:r>
              <a:rPr lang="en-US" sz="2400" b="0" dirty="0" smtClean="0"/>
              <a:t>LCA </a:t>
            </a:r>
            <a:r>
              <a:rPr lang="en-US" sz="2400" b="0" dirty="0"/>
              <a:t>Methodology for the Global </a:t>
            </a:r>
            <a:r>
              <a:rPr lang="en-US" sz="2400" b="0" dirty="0" smtClean="0"/>
              <a:t>MBM</a:t>
            </a:r>
          </a:p>
          <a:p>
            <a:pPr lvl="1"/>
            <a:r>
              <a:rPr lang="en-US" sz="2000" dirty="0" smtClean="0"/>
              <a:t>MIT/Purdue/ANL/Volpe all instrumental to method development</a:t>
            </a:r>
          </a:p>
          <a:p>
            <a:pPr lvl="1"/>
            <a:r>
              <a:rPr lang="en-US" sz="2000" dirty="0" smtClean="0"/>
              <a:t>MIT will compile core LCA default values </a:t>
            </a:r>
          </a:p>
          <a:p>
            <a:pPr lvl="1"/>
            <a:r>
              <a:rPr lang="en-US" sz="2000" dirty="0" smtClean="0"/>
              <a:t>Purdue will calculate induced </a:t>
            </a:r>
            <a:r>
              <a:rPr lang="en-US" sz="2000" dirty="0"/>
              <a:t>land use change emissions </a:t>
            </a:r>
            <a:endParaRPr lang="en-US" sz="2000" dirty="0" smtClean="0"/>
          </a:p>
          <a:p>
            <a:r>
              <a:rPr lang="en-US" sz="2400" b="0" dirty="0" smtClean="0"/>
              <a:t>Sustainability Criteria </a:t>
            </a:r>
            <a:r>
              <a:rPr lang="en-US" sz="2400" b="0" dirty="0"/>
              <a:t>for </a:t>
            </a:r>
            <a:r>
              <a:rPr lang="en-US" sz="2400" b="0" dirty="0" smtClean="0"/>
              <a:t>AJF recognition </a:t>
            </a:r>
            <a:r>
              <a:rPr lang="en-US" sz="2400" b="0" dirty="0"/>
              <a:t>under </a:t>
            </a:r>
            <a:r>
              <a:rPr lang="en-US" sz="2400" b="0" dirty="0" smtClean="0"/>
              <a:t>Global MBM </a:t>
            </a:r>
            <a:endParaRPr lang="en-US" sz="2400" b="0" dirty="0"/>
          </a:p>
          <a:p>
            <a:r>
              <a:rPr lang="en-US" sz="2400" b="0" dirty="0" smtClean="0"/>
              <a:t>Guidance </a:t>
            </a:r>
            <a:r>
              <a:rPr lang="en-US" sz="2400" b="0" dirty="0"/>
              <a:t>on Potential Policies and Coordinated Approaches for </a:t>
            </a:r>
            <a:r>
              <a:rPr lang="en-US" sz="2400" b="0" dirty="0" smtClean="0"/>
              <a:t>Sustainable AJF Deployment </a:t>
            </a:r>
          </a:p>
          <a:p>
            <a:r>
              <a:rPr lang="en-US" sz="2400" b="0" dirty="0" smtClean="0"/>
              <a:t>Feasibility of ICAO Climate Goals / Carbon Budget</a:t>
            </a:r>
            <a:endParaRPr lang="en-US" sz="2400" b="0" dirty="0"/>
          </a:p>
        </p:txBody>
      </p:sp>
      <p:sp>
        <p:nvSpPr>
          <p:cNvPr id="3" name="Slide Number Placeholder 2"/>
          <p:cNvSpPr>
            <a:spLocks noGrp="1"/>
          </p:cNvSpPr>
          <p:nvPr>
            <p:ph type="sldNum" sz="quarter" idx="12"/>
          </p:nvPr>
        </p:nvSpPr>
        <p:spPr/>
        <p:txBody>
          <a:bodyPr/>
          <a:lstStyle/>
          <a:p>
            <a:pPr>
              <a:defRPr/>
            </a:pPr>
            <a:fld id="{DEABCB5C-1419-48EB-815C-37733D2C52D4}" type="slidenum">
              <a:rPr lang="en-US" smtClean="0">
                <a:solidFill>
                  <a:schemeClr val="bg1"/>
                </a:solidFill>
              </a:rPr>
              <a:pPr>
                <a:defRPr/>
              </a:pPr>
              <a:t>27</a:t>
            </a:fld>
            <a:endParaRPr lang="en-US" dirty="0">
              <a:solidFill>
                <a:schemeClr val="bg1"/>
              </a:solidFill>
            </a:endParaRPr>
          </a:p>
        </p:txBody>
      </p:sp>
    </p:spTree>
    <p:extLst>
      <p:ext uri="{BB962C8B-B14F-4D97-AF65-F5344CB8AC3E}">
        <p14:creationId xmlns:p14="http://schemas.microsoft.com/office/powerpoint/2010/main" val="2441509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Naphthalene Removal Evaluation – New Project</a:t>
            </a:r>
            <a:endParaRPr lang="en-US" dirty="0"/>
          </a:p>
        </p:txBody>
      </p:sp>
      <p:sp>
        <p:nvSpPr>
          <p:cNvPr id="4" name="Content Placeholder 3"/>
          <p:cNvSpPr>
            <a:spLocks noGrp="1"/>
          </p:cNvSpPr>
          <p:nvPr>
            <p:ph idx="1"/>
          </p:nvPr>
        </p:nvSpPr>
        <p:spPr>
          <a:xfrm>
            <a:off x="219076" y="830675"/>
            <a:ext cx="4198436" cy="5030787"/>
          </a:xfrm>
        </p:spPr>
        <p:txBody>
          <a:bodyPr/>
          <a:lstStyle/>
          <a:p>
            <a:r>
              <a:rPr lang="en-US" sz="2000" b="0" dirty="0" smtClean="0"/>
              <a:t>Recent tests show zero </a:t>
            </a:r>
            <a:r>
              <a:rPr lang="en-US" sz="2000" b="0" dirty="0" err="1" smtClean="0"/>
              <a:t>napthalene</a:t>
            </a:r>
            <a:r>
              <a:rPr lang="en-US" sz="2000" b="0" dirty="0" smtClean="0"/>
              <a:t> fuels result in substantial black carbon reduction</a:t>
            </a:r>
          </a:p>
          <a:p>
            <a:r>
              <a:rPr lang="en-US" sz="2000" b="0" dirty="0" smtClean="0"/>
              <a:t>Examine costs </a:t>
            </a:r>
            <a:r>
              <a:rPr lang="en-US" sz="2000" b="0" dirty="0"/>
              <a:t>and benefits of removing naphthalene from jet </a:t>
            </a:r>
            <a:r>
              <a:rPr lang="en-US" sz="2000" b="0" dirty="0" smtClean="0"/>
              <a:t>fuel over two years</a:t>
            </a:r>
          </a:p>
          <a:p>
            <a:r>
              <a:rPr lang="en-US" sz="2000" b="0" dirty="0"/>
              <a:t>Examine refinery changes to reduce naphthalene content </a:t>
            </a:r>
          </a:p>
          <a:p>
            <a:r>
              <a:rPr lang="en-US" sz="2000" b="0" dirty="0" smtClean="0"/>
              <a:t>Estimate </a:t>
            </a:r>
            <a:r>
              <a:rPr lang="en-US" sz="2000" b="0" dirty="0"/>
              <a:t>reduction in black carbon emissions that would result from naphthalene reduction in jet fuel</a:t>
            </a:r>
          </a:p>
          <a:p>
            <a:r>
              <a:rPr lang="en-US" sz="2000" b="0" dirty="0" smtClean="0"/>
              <a:t>Calculate changes in air quality </a:t>
            </a:r>
            <a:r>
              <a:rPr lang="en-US" sz="2000" b="0" dirty="0"/>
              <a:t>and climate impacts due to reduced black carbon </a:t>
            </a:r>
            <a:r>
              <a:rPr lang="en-US" sz="2000" b="0" dirty="0" smtClean="0"/>
              <a:t>emissions</a:t>
            </a:r>
            <a:endParaRPr lang="en-US" sz="2000" b="0" dirty="0"/>
          </a:p>
        </p:txBody>
      </p:sp>
      <p:sp>
        <p:nvSpPr>
          <p:cNvPr id="3" name="Slide Number Placeholder 2"/>
          <p:cNvSpPr>
            <a:spLocks noGrp="1"/>
          </p:cNvSpPr>
          <p:nvPr>
            <p:ph type="sldNum" sz="quarter" idx="12"/>
          </p:nvPr>
        </p:nvSpPr>
        <p:spPr/>
        <p:txBody>
          <a:bodyPr/>
          <a:lstStyle/>
          <a:p>
            <a:pPr>
              <a:defRPr/>
            </a:pPr>
            <a:fld id="{DEABCB5C-1419-48EB-815C-37733D2C52D4}" type="slidenum">
              <a:rPr lang="en-US" smtClean="0">
                <a:solidFill>
                  <a:schemeClr val="bg1"/>
                </a:solidFill>
              </a:rPr>
              <a:pPr>
                <a:defRPr/>
              </a:pPr>
              <a:t>28</a:t>
            </a:fld>
            <a:endParaRPr lang="en-US"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7494" y="680072"/>
            <a:ext cx="2453634" cy="19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19" t="10780" b="16255"/>
          <a:stretch/>
        </p:blipFill>
        <p:spPr bwMode="auto">
          <a:xfrm>
            <a:off x="4417512" y="3146723"/>
            <a:ext cx="4702580" cy="281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326" t="84079" r="5407"/>
          <a:stretch/>
        </p:blipFill>
        <p:spPr bwMode="auto">
          <a:xfrm>
            <a:off x="6609372" y="3319796"/>
            <a:ext cx="2231756" cy="50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5005516" y="2952738"/>
            <a:ext cx="41044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solidFill>
                  <a:srgbClr val="004C22"/>
                </a:solidFill>
              </a:rPr>
              <a:t>Data from recent Shell/</a:t>
            </a:r>
            <a:r>
              <a:rPr lang="en-US" sz="1200" b="1" dirty="0" err="1" smtClean="0">
                <a:solidFill>
                  <a:srgbClr val="004C22"/>
                </a:solidFill>
              </a:rPr>
              <a:t>Virent</a:t>
            </a:r>
            <a:r>
              <a:rPr lang="en-US" sz="1200" b="1" dirty="0" smtClean="0">
                <a:solidFill>
                  <a:srgbClr val="004C22"/>
                </a:solidFill>
              </a:rPr>
              <a:t>/NRC Canada/MS&amp;T test </a:t>
            </a:r>
            <a:endParaRPr lang="en-US" sz="1200" b="1" dirty="0">
              <a:solidFill>
                <a:srgbClr val="004C22"/>
              </a:solidFill>
            </a:endParaRPr>
          </a:p>
        </p:txBody>
      </p:sp>
    </p:spTree>
    <p:extLst>
      <p:ext uri="{BB962C8B-B14F-4D97-AF65-F5344CB8AC3E}">
        <p14:creationId xmlns:p14="http://schemas.microsoft.com/office/powerpoint/2010/main" val="411589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chemeClr val="bg1">
                    <a:lumMod val="85000"/>
                  </a:schemeClr>
                </a:solidFill>
              </a:rPr>
              <a:t>Testing</a:t>
            </a:r>
          </a:p>
          <a:p>
            <a:pPr marL="1085850" lvl="1" indent="-342900" eaLnBrk="1" hangingPunct="1">
              <a:buFont typeface="Wingdings" pitchFamily="2" charset="2"/>
              <a:buChar char="§"/>
              <a:defRPr/>
            </a:pPr>
            <a:r>
              <a:rPr lang="en-US" dirty="0">
                <a:solidFill>
                  <a:schemeClr val="bg1">
                    <a:lumMod val="85000"/>
                  </a:schemeClr>
                </a:solidFill>
              </a:rPr>
              <a:t>Support Cert/Qual testing</a:t>
            </a:r>
          </a:p>
          <a:p>
            <a:pPr marL="1085850" lvl="1" indent="-342900" eaLnBrk="1" hangingPunct="1">
              <a:buFont typeface="Wingdings" pitchFamily="2" charset="2"/>
              <a:buChar char="§"/>
              <a:defRPr/>
            </a:pPr>
            <a:r>
              <a:rPr lang="en-US" dirty="0">
                <a:solidFill>
                  <a:schemeClr val="bg1">
                    <a:lumMod val="85000"/>
                  </a:schemeClr>
                </a:solidFill>
              </a:rPr>
              <a:t>Improve Cert/Qual process</a:t>
            </a:r>
          </a:p>
          <a:p>
            <a:pPr marL="1085850" lvl="1" indent="-342900" eaLnBrk="1" hangingPunct="1">
              <a:buFont typeface="Wingdings" pitchFamily="2" charset="2"/>
              <a:buChar char="§"/>
              <a:defRPr/>
            </a:pPr>
            <a:r>
              <a:rPr lang="en-US" dirty="0">
                <a:solidFill>
                  <a:schemeClr val="bg1">
                    <a:lumMod val="85000"/>
                  </a:schemeClr>
                </a:solidFill>
              </a:rPr>
              <a:t>Emissions measurements</a:t>
            </a:r>
          </a:p>
          <a:p>
            <a:pPr eaLnBrk="1" hangingPunct="1">
              <a:buFont typeface="Arial" pitchFamily="34" charset="0"/>
              <a:buChar char="•"/>
              <a:defRPr/>
            </a:pPr>
            <a:r>
              <a:rPr lang="en-US" dirty="0">
                <a:solidFill>
                  <a:schemeClr val="bg1">
                    <a:lumMod val="85000"/>
                  </a:schemeClr>
                </a:solidFill>
              </a:rPr>
              <a:t>Analysis </a:t>
            </a:r>
          </a:p>
          <a:p>
            <a:pPr marL="1085850" lvl="1" indent="-342900" eaLnBrk="1" hangingPunct="1">
              <a:buFont typeface="Wingdings" pitchFamily="2" charset="2"/>
              <a:buChar char="§"/>
              <a:defRPr/>
            </a:pPr>
            <a:r>
              <a:rPr lang="en-US" dirty="0">
                <a:solidFill>
                  <a:schemeClr val="bg1">
                    <a:lumMod val="85000"/>
                  </a:schemeClr>
                </a:solidFill>
              </a:rPr>
              <a:t>Environmental sustainability</a:t>
            </a:r>
          </a:p>
          <a:p>
            <a:pPr marL="1085850" lvl="1" indent="-342900" eaLnBrk="1" hangingPunct="1">
              <a:buFont typeface="Wingdings" pitchFamily="2" charset="2"/>
              <a:buChar char="§"/>
              <a:defRPr/>
            </a:pPr>
            <a:r>
              <a:rPr lang="en-US" dirty="0">
                <a:solidFill>
                  <a:schemeClr val="bg1">
                    <a:lumMod val="85000"/>
                  </a:schemeClr>
                </a:solidFill>
              </a:rPr>
              <a:t>Techno-economic analysis</a:t>
            </a:r>
          </a:p>
          <a:p>
            <a:pPr marL="1085850" lvl="1" indent="-342900" eaLnBrk="1" hangingPunct="1">
              <a:buFont typeface="Wingdings" pitchFamily="2" charset="2"/>
              <a:buChar char="§"/>
              <a:defRPr/>
            </a:pPr>
            <a:r>
              <a:rPr lang="en-US" dirty="0">
                <a:solidFill>
                  <a:schemeClr val="bg1">
                    <a:lumMod val="85000"/>
                  </a:schemeClr>
                </a:solidFill>
              </a:rPr>
              <a:t>Future scenarios</a:t>
            </a:r>
          </a:p>
          <a:p>
            <a:pPr eaLnBrk="1" hangingPunct="1">
              <a:buFont typeface="Arial" pitchFamily="34" charset="0"/>
              <a:buChar char="•"/>
              <a:defRPr/>
            </a:pPr>
            <a:r>
              <a:rPr lang="en-US" dirty="0">
                <a:solidFill>
                  <a:srgbClr val="000000"/>
                </a:solidFill>
              </a:rPr>
              <a:t>Coordination</a:t>
            </a:r>
          </a:p>
          <a:p>
            <a:pPr marL="1085850" lvl="1" indent="-342900" eaLnBrk="1" hangingPunct="1">
              <a:buFont typeface="Wingdings" pitchFamily="2" charset="2"/>
              <a:buChar char="§"/>
              <a:defRPr/>
            </a:pPr>
            <a:r>
              <a:rPr lang="en-US" dirty="0">
                <a:solidFill>
                  <a:srgbClr val="000000"/>
                </a:solidFill>
              </a:rPr>
              <a:t>Interagency</a:t>
            </a:r>
          </a:p>
          <a:p>
            <a:pPr marL="1085850" lvl="1" indent="-342900" eaLnBrk="1" hangingPunct="1">
              <a:buFont typeface="Wingdings" pitchFamily="2" charset="2"/>
              <a:buChar char="§"/>
              <a:defRPr/>
            </a:pPr>
            <a:r>
              <a:rPr lang="en-US" dirty="0">
                <a:solidFill>
                  <a:srgbClr val="000000"/>
                </a:solidFill>
              </a:rPr>
              <a:t>Public-Private</a:t>
            </a:r>
          </a:p>
          <a:p>
            <a:pPr marL="1085850" lvl="1" indent="-342900" eaLnBrk="1" hangingPunct="1">
              <a:buFont typeface="Wingdings" pitchFamily="2" charset="2"/>
              <a:buChar char="§"/>
              <a:defRPr/>
            </a:pPr>
            <a:r>
              <a:rPr lang="en-US" dirty="0">
                <a:solidFill>
                  <a:srgbClr val="000000"/>
                </a:solidFill>
              </a:rPr>
              <a:t>State &amp; Regional</a:t>
            </a:r>
          </a:p>
          <a:p>
            <a:pPr marL="1085850" lvl="1" indent="-342900" eaLnBrk="1" hangingPunct="1">
              <a:buFont typeface="Wingdings" pitchFamily="2" charset="2"/>
              <a:buChar char="§"/>
              <a:defRPr/>
            </a:pPr>
            <a:r>
              <a:rPr lang="en-US" dirty="0">
                <a:solidFill>
                  <a:srgbClr val="000000"/>
                </a:solidFill>
              </a:rPr>
              <a:t>International</a:t>
            </a:r>
          </a:p>
        </p:txBody>
      </p:sp>
      <p:pic>
        <p:nvPicPr>
          <p:cNvPr id="54276"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454" y="4802843"/>
            <a:ext cx="1314595" cy="105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 descr="C:\Users\james hileman\Documents\AEE Budget\Funding Vehicles\AJF and E CoE\New COE12 Org Chart, Logo, etc\ASCENT-primary-logo[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883" y="3624263"/>
            <a:ext cx="12017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ADDB0C1C-4857-4B6F-B5E5-2DFFC699C427}" type="slidenum">
              <a:rPr lang="en-US" sz="1200" b="1">
                <a:solidFill>
                  <a:srgbClr val="FFFFFF"/>
                </a:solidFill>
              </a:rPr>
              <a:pPr algn="r"/>
              <a:t>29</a:t>
            </a:fld>
            <a:endParaRPr lang="en-US" sz="1200" b="1" dirty="0">
              <a:solidFill>
                <a:srgbClr val="FFFFFF"/>
              </a:solidFill>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8399" y="1011665"/>
            <a:ext cx="924216" cy="924216"/>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9451" y="2068823"/>
            <a:ext cx="974603" cy="217853"/>
          </a:xfrm>
          <a:prstGeom prst="rect">
            <a:avLst/>
          </a:prstGeom>
        </p:spPr>
      </p:pic>
    </p:spTree>
    <p:extLst>
      <p:ext uri="{BB962C8B-B14F-4D97-AF65-F5344CB8AC3E}">
        <p14:creationId xmlns:p14="http://schemas.microsoft.com/office/powerpoint/2010/main" val="375332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rgbClr val="000000"/>
                </a:solidFill>
              </a:rPr>
              <a:t>Testing</a:t>
            </a:r>
          </a:p>
          <a:p>
            <a:pPr marL="1085850" lvl="1" indent="-342900" eaLnBrk="1" hangingPunct="1">
              <a:buFont typeface="Wingdings" pitchFamily="2" charset="2"/>
              <a:buChar char="§"/>
              <a:defRPr/>
            </a:pPr>
            <a:r>
              <a:rPr lang="en-US" dirty="0" smtClean="0">
                <a:solidFill>
                  <a:srgbClr val="000000"/>
                </a:solidFill>
              </a:rPr>
              <a:t>Support Cert/Qual testing</a:t>
            </a:r>
          </a:p>
          <a:p>
            <a:pPr marL="1085850" lvl="1" indent="-342900" eaLnBrk="1" hangingPunct="1">
              <a:buFont typeface="Wingdings" pitchFamily="2" charset="2"/>
              <a:buChar char="§"/>
              <a:defRPr/>
            </a:pPr>
            <a:r>
              <a:rPr lang="en-US" dirty="0" smtClean="0">
                <a:solidFill>
                  <a:srgbClr val="000000"/>
                </a:solidFill>
              </a:rPr>
              <a:t>Improve Cert/Qual process (NJFCP)</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Emissions measurements</a:t>
            </a:r>
          </a:p>
          <a:p>
            <a:pPr eaLnBrk="1" hangingPunct="1">
              <a:buFont typeface="Arial" pitchFamily="34" charset="0"/>
              <a:buChar char="•"/>
              <a:defRPr/>
            </a:pPr>
            <a:r>
              <a:rPr lang="en-US" dirty="0" smtClean="0">
                <a:solidFill>
                  <a:srgbClr val="000000"/>
                </a:solidFill>
              </a:rPr>
              <a:t>Analysis </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Environmental sustainability</a:t>
            </a:r>
          </a:p>
          <a:p>
            <a:pPr marL="1085850" lvl="1" indent="-342900" eaLnBrk="1" hangingPunct="1">
              <a:buFont typeface="Wingdings" pitchFamily="2" charset="2"/>
              <a:buChar char="§"/>
              <a:defRPr/>
            </a:pPr>
            <a:r>
              <a:rPr lang="en-US" dirty="0" smtClean="0">
                <a:solidFill>
                  <a:srgbClr val="000000"/>
                </a:solidFill>
              </a:rPr>
              <a:t>Techno-economic analysis</a:t>
            </a:r>
            <a:endParaRPr lang="en-US" dirty="0">
              <a:solidFill>
                <a:srgbClr val="000000"/>
              </a:solidFill>
            </a:endParaRPr>
          </a:p>
          <a:p>
            <a:pPr marL="1085850" lvl="1" indent="-342900" eaLnBrk="1" hangingPunct="1">
              <a:buFont typeface="Wingdings" pitchFamily="2" charset="2"/>
              <a:buChar char="§"/>
              <a:defRPr/>
            </a:pPr>
            <a:r>
              <a:rPr lang="en-US" dirty="0" smtClean="0">
                <a:solidFill>
                  <a:srgbClr val="000000"/>
                </a:solidFill>
              </a:rPr>
              <a:t>Future supply</a:t>
            </a:r>
            <a:endParaRPr lang="en-US" dirty="0">
              <a:solidFill>
                <a:srgbClr val="000000"/>
              </a:solidFill>
            </a:endParaRPr>
          </a:p>
          <a:p>
            <a:pPr eaLnBrk="1" hangingPunct="1">
              <a:buFont typeface="Arial" pitchFamily="34" charset="0"/>
              <a:buChar char="•"/>
              <a:defRPr/>
            </a:pPr>
            <a:r>
              <a:rPr lang="en-US" dirty="0" smtClean="0">
                <a:solidFill>
                  <a:srgbClr val="000000"/>
                </a:solidFill>
              </a:rPr>
              <a:t>Coordination</a:t>
            </a:r>
          </a:p>
          <a:p>
            <a:pPr marL="1085850" lvl="1" indent="-342900" eaLnBrk="1" hangingPunct="1">
              <a:buFont typeface="Wingdings" pitchFamily="2" charset="2"/>
              <a:buChar char="§"/>
              <a:defRPr/>
            </a:pPr>
            <a:r>
              <a:rPr lang="en-US" dirty="0">
                <a:solidFill>
                  <a:srgbClr val="000000"/>
                </a:solidFill>
              </a:rPr>
              <a:t>Interagency</a:t>
            </a:r>
          </a:p>
          <a:p>
            <a:pPr marL="1085850" lvl="1" indent="-342900" eaLnBrk="1" hangingPunct="1">
              <a:buFont typeface="Wingdings" pitchFamily="2" charset="2"/>
              <a:buChar char="§"/>
              <a:defRPr/>
            </a:pPr>
            <a:r>
              <a:rPr lang="en-US" dirty="0">
                <a:solidFill>
                  <a:srgbClr val="000000"/>
                </a:solidFill>
              </a:rPr>
              <a:t>Public-Private</a:t>
            </a:r>
          </a:p>
          <a:p>
            <a:pPr marL="1085850" lvl="1" indent="-342900" eaLnBrk="1" hangingPunct="1">
              <a:buFont typeface="Wingdings" pitchFamily="2" charset="2"/>
              <a:buChar char="§"/>
              <a:defRPr/>
            </a:pPr>
            <a:r>
              <a:rPr lang="en-US" dirty="0">
                <a:solidFill>
                  <a:srgbClr val="000000"/>
                </a:solidFill>
              </a:rPr>
              <a:t>State &amp; Regional</a:t>
            </a:r>
          </a:p>
          <a:p>
            <a:pPr marL="1085850" lvl="1" indent="-342900" eaLnBrk="1" hangingPunct="1">
              <a:buFont typeface="Wingdings" pitchFamily="2" charset="2"/>
              <a:buChar char="§"/>
              <a:defRPr/>
            </a:pPr>
            <a:r>
              <a:rPr lang="en-US" dirty="0" smtClean="0">
                <a:solidFill>
                  <a:srgbClr val="000000"/>
                </a:solidFill>
              </a:rPr>
              <a:t>International</a:t>
            </a:r>
            <a:endParaRPr lang="en-US" dirty="0">
              <a:solidFill>
                <a:srgbClr val="000000"/>
              </a:solidFill>
            </a:endParaRPr>
          </a:p>
        </p:txBody>
      </p:sp>
      <p:pic>
        <p:nvPicPr>
          <p:cNvPr id="36868"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4478338"/>
            <a:ext cx="17049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835025"/>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C:\Users\james hileman\Documents\AEE Budget\Funding Vehicles\AJF and E CoE\New COE12 Org Chart, Logo, etc\ASCENT-primary-logo[1].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8588" y="3624263"/>
            <a:ext cx="120173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258801-674E-4F29-86F0-AD289E4B99F7}" type="slidenum">
              <a:rPr lang="en-US" altLang="en-US" sz="1200" b="1">
                <a:solidFill>
                  <a:srgbClr val="FFFFFF"/>
                </a:solidFill>
              </a:rPr>
              <a:pPr algn="r" eaLnBrk="1" hangingPunct="1"/>
              <a:t>3</a:t>
            </a:fld>
            <a:endParaRPr lang="en-US" altLang="en-US" sz="1200" b="1" dirty="0">
              <a:solidFill>
                <a:srgbClr val="FFFFFF"/>
              </a:solidFill>
            </a:endParaRPr>
          </a:p>
        </p:txBody>
      </p:sp>
      <p:sp>
        <p:nvSpPr>
          <p:cNvPr id="36873" name="Rectangle 1"/>
          <p:cNvSpPr>
            <a:spLocks noChangeArrowheads="1"/>
          </p:cNvSpPr>
          <p:nvPr/>
        </p:nvSpPr>
        <p:spPr bwMode="auto">
          <a:xfrm>
            <a:off x="609600" y="2360613"/>
            <a:ext cx="502920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endParaRPr lang="en-US" altLang="en-US" sz="2400" dirty="0"/>
          </a:p>
        </p:txBody>
      </p:sp>
      <p:sp>
        <p:nvSpPr>
          <p:cNvPr id="13" name="TextBox 12"/>
          <p:cNvSpPr txBox="1"/>
          <p:nvPr/>
        </p:nvSpPr>
        <p:spPr bwMode="auto">
          <a:xfrm>
            <a:off x="3962400" y="2435134"/>
            <a:ext cx="4883150" cy="2215991"/>
          </a:xfrm>
          <a:prstGeom prst="rect">
            <a:avLst/>
          </a:prstGeom>
          <a:solidFill>
            <a:schemeClr val="accent1">
              <a:lumMod val="90000"/>
            </a:schemeClr>
          </a:solidFill>
          <a:ln>
            <a:noFill/>
          </a:ln>
          <a:effectLst/>
          <a:extLst/>
        </p:spPr>
        <p:txBody>
          <a:bodyPr>
            <a:spAutoFit/>
          </a:bodyPr>
          <a:lstStyle/>
          <a:p>
            <a:pPr marL="171450" indent="-171450" algn="l">
              <a:spcBef>
                <a:spcPts val="600"/>
              </a:spcBef>
              <a:buFont typeface="Arial" panose="020B0604020202020204" pitchFamily="34" charset="0"/>
              <a:buChar char="•"/>
              <a:defRPr/>
            </a:pPr>
            <a:r>
              <a:rPr lang="en-US" sz="1200" dirty="0"/>
              <a:t>A01 Alternative Jet Fuel Supply Chain Analysis</a:t>
            </a:r>
          </a:p>
          <a:p>
            <a:pPr marL="171450" indent="-171450" algn="l">
              <a:spcBef>
                <a:spcPts val="600"/>
              </a:spcBef>
              <a:buFont typeface="Arial" panose="020B0604020202020204" pitchFamily="34" charset="0"/>
              <a:buChar char="•"/>
              <a:defRPr/>
            </a:pPr>
            <a:r>
              <a:rPr lang="en-US" sz="1200" dirty="0"/>
              <a:t>A13 ACCESS 2 Micro Physical Modeling with NASA</a:t>
            </a:r>
          </a:p>
          <a:p>
            <a:pPr marL="171450" indent="-171450" algn="l">
              <a:spcBef>
                <a:spcPts val="600"/>
              </a:spcBef>
              <a:buFont typeface="Arial" panose="020B0604020202020204" pitchFamily="34" charset="0"/>
              <a:buChar char="•"/>
              <a:defRPr/>
            </a:pPr>
            <a:r>
              <a:rPr lang="en-US" sz="1200" dirty="0"/>
              <a:t>A24 Emissions Data Analysis for CLEEN, ACCESS, and Other Recent Tests</a:t>
            </a:r>
          </a:p>
          <a:p>
            <a:pPr marL="171450" indent="-171450" algn="l">
              <a:spcBef>
                <a:spcPts val="600"/>
              </a:spcBef>
              <a:buFont typeface="Arial" panose="020B0604020202020204" pitchFamily="34" charset="0"/>
              <a:buChar char="•"/>
              <a:defRPr/>
            </a:pPr>
            <a:r>
              <a:rPr lang="en-US" sz="1200" dirty="0"/>
              <a:t>A32 Worldwide Life Cycle Analysis (LCA) of Greenhouse Gas (GHG) Emissions from Petroleum Jet </a:t>
            </a:r>
            <a:r>
              <a:rPr lang="en-US" sz="1200" dirty="0" smtClean="0"/>
              <a:t>Fuel</a:t>
            </a:r>
          </a:p>
          <a:p>
            <a:pPr marL="171450" indent="-171450" algn="l">
              <a:spcBef>
                <a:spcPts val="600"/>
              </a:spcBef>
              <a:buFont typeface="Arial" panose="020B0604020202020204" pitchFamily="34" charset="0"/>
              <a:buChar char="•"/>
              <a:defRPr/>
            </a:pPr>
            <a:r>
              <a:rPr lang="en-US" sz="1200" dirty="0"/>
              <a:t>SEMRS </a:t>
            </a:r>
            <a:r>
              <a:rPr lang="en-US" sz="1200" dirty="0" smtClean="0"/>
              <a:t>Analysis</a:t>
            </a:r>
            <a:endParaRPr lang="en-US" sz="1200" dirty="0"/>
          </a:p>
          <a:p>
            <a:pPr marL="171450" indent="-171450" algn="l">
              <a:spcBef>
                <a:spcPts val="600"/>
              </a:spcBef>
              <a:buFont typeface="Arial" panose="020B0604020202020204" pitchFamily="34" charset="0"/>
              <a:buChar char="•"/>
              <a:defRPr/>
            </a:pPr>
            <a:r>
              <a:rPr lang="en-US" sz="1200" dirty="0"/>
              <a:t>Volpe Alternative Fuels Transportation Optimization Tool (AFTOT</a:t>
            </a:r>
            <a:r>
              <a:rPr lang="en-US" sz="1200" dirty="0" smtClean="0"/>
              <a:t>)</a:t>
            </a:r>
          </a:p>
          <a:p>
            <a:pPr marL="171450" indent="-171450" algn="l">
              <a:spcBef>
                <a:spcPts val="600"/>
              </a:spcBef>
              <a:buFont typeface="Arial" panose="020B0604020202020204" pitchFamily="34" charset="0"/>
              <a:buChar char="•"/>
              <a:defRPr/>
            </a:pPr>
            <a:r>
              <a:rPr lang="en-US" sz="1200" dirty="0"/>
              <a:t>Impacts of removing naphthalene from jet </a:t>
            </a:r>
            <a:r>
              <a:rPr lang="en-US" sz="1200" dirty="0" smtClean="0"/>
              <a:t>fuel (ASCENT - New)</a:t>
            </a:r>
            <a:endParaRPr lang="en-US" sz="1200" dirty="0"/>
          </a:p>
        </p:txBody>
      </p:sp>
      <p:sp>
        <p:nvSpPr>
          <p:cNvPr id="14" name="TextBox 13"/>
          <p:cNvSpPr txBox="1"/>
          <p:nvPr/>
        </p:nvSpPr>
        <p:spPr bwMode="auto">
          <a:xfrm>
            <a:off x="4969565" y="669620"/>
            <a:ext cx="3875985" cy="1585049"/>
          </a:xfrm>
          <a:prstGeom prst="rect">
            <a:avLst/>
          </a:prstGeom>
          <a:solidFill>
            <a:schemeClr val="accent1">
              <a:lumMod val="90000"/>
            </a:schemeClr>
          </a:solidFill>
          <a:ln>
            <a:noFill/>
          </a:ln>
          <a:effectLst/>
          <a:extLst/>
        </p:spPr>
        <p:txBody>
          <a:bodyPr wrap="square">
            <a:spAutoFit/>
          </a:bodyPr>
          <a:lstStyle/>
          <a:p>
            <a:pPr marL="171450" indent="-171450" algn="l">
              <a:spcBef>
                <a:spcPts val="600"/>
              </a:spcBef>
              <a:buFont typeface="Arial" panose="020B0604020202020204" pitchFamily="34" charset="0"/>
              <a:buChar char="•"/>
              <a:defRPr/>
            </a:pPr>
            <a:r>
              <a:rPr lang="en-US" sz="1200" dirty="0">
                <a:latin typeface="+mn-lt"/>
              </a:rPr>
              <a:t>CLEEN Testing and Research Report Review</a:t>
            </a:r>
          </a:p>
          <a:p>
            <a:pPr marL="171450" indent="-171450" algn="l">
              <a:spcBef>
                <a:spcPts val="600"/>
              </a:spcBef>
              <a:buFont typeface="Arial" panose="020B0604020202020204" pitchFamily="34" charset="0"/>
              <a:buChar char="•"/>
              <a:defRPr/>
            </a:pPr>
            <a:r>
              <a:rPr lang="en-US" sz="1200" dirty="0">
                <a:latin typeface="+mn-lt"/>
              </a:rPr>
              <a:t>Volpe BAA Testing</a:t>
            </a:r>
          </a:p>
          <a:p>
            <a:pPr marL="171450" indent="-171450" algn="l">
              <a:spcBef>
                <a:spcPts val="600"/>
              </a:spcBef>
              <a:buFont typeface="Arial" panose="020B0604020202020204" pitchFamily="34" charset="0"/>
              <a:buChar char="•"/>
              <a:defRPr/>
            </a:pPr>
            <a:r>
              <a:rPr lang="en-US" sz="1200" dirty="0" smtClean="0">
                <a:latin typeface="+mn-lt"/>
              </a:rPr>
              <a:t>A31 </a:t>
            </a:r>
            <a:r>
              <a:rPr lang="en-US" sz="1200" dirty="0">
                <a:latin typeface="+mn-lt"/>
              </a:rPr>
              <a:t>Alternative Jet Fuel Test &amp; Evaluation</a:t>
            </a:r>
          </a:p>
          <a:p>
            <a:pPr marL="171450" indent="-171450" algn="l">
              <a:spcBef>
                <a:spcPts val="600"/>
              </a:spcBef>
              <a:buFont typeface="Arial" panose="020B0604020202020204" pitchFamily="34" charset="0"/>
              <a:buChar char="•"/>
              <a:defRPr/>
            </a:pPr>
            <a:r>
              <a:rPr lang="en-US" sz="1200" dirty="0">
                <a:latin typeface="+mn-lt"/>
              </a:rPr>
              <a:t>A33 Alternative Jet Fuel Test Data Library</a:t>
            </a:r>
          </a:p>
          <a:p>
            <a:pPr marL="171450" indent="-171450" algn="l">
              <a:spcBef>
                <a:spcPts val="600"/>
              </a:spcBef>
              <a:buFont typeface="Arial" panose="020B0604020202020204" pitchFamily="34" charset="0"/>
              <a:buChar char="•"/>
              <a:defRPr/>
            </a:pPr>
            <a:r>
              <a:rPr lang="en-US" sz="1200" dirty="0">
                <a:latin typeface="+mn-lt"/>
              </a:rPr>
              <a:t>SEMRS </a:t>
            </a:r>
            <a:r>
              <a:rPr lang="en-US" sz="1200" dirty="0" smtClean="0">
                <a:latin typeface="+mn-lt"/>
              </a:rPr>
              <a:t>Jet </a:t>
            </a:r>
            <a:r>
              <a:rPr lang="en-US" sz="1200" dirty="0">
                <a:latin typeface="+mn-lt"/>
              </a:rPr>
              <a:t>Fuel Data </a:t>
            </a:r>
            <a:r>
              <a:rPr lang="en-US" sz="1200" dirty="0" smtClean="0">
                <a:latin typeface="+mn-lt"/>
              </a:rPr>
              <a:t>Tracking</a:t>
            </a:r>
            <a:endParaRPr lang="en-US" sz="1200" dirty="0">
              <a:latin typeface="+mn-lt"/>
            </a:endParaRPr>
          </a:p>
          <a:p>
            <a:pPr marL="171450" indent="-171450" algn="l">
              <a:spcBef>
                <a:spcPts val="600"/>
              </a:spcBef>
              <a:buFont typeface="Arial" panose="020B0604020202020204" pitchFamily="34" charset="0"/>
              <a:buChar char="•"/>
              <a:defRPr/>
            </a:pPr>
            <a:r>
              <a:rPr lang="en-US" sz="1200" dirty="0">
                <a:latin typeface="+mn-lt"/>
              </a:rPr>
              <a:t>A25-30, </a:t>
            </a:r>
            <a:r>
              <a:rPr lang="en-US" sz="1200" dirty="0" smtClean="0">
                <a:latin typeface="+mn-lt"/>
              </a:rPr>
              <a:t>34 </a:t>
            </a:r>
            <a:r>
              <a:rPr lang="en-US" sz="1200" dirty="0">
                <a:latin typeface="+mn-lt"/>
              </a:rPr>
              <a:t>National Jet </a:t>
            </a:r>
            <a:r>
              <a:rPr lang="en-US" sz="1200" dirty="0" smtClean="0">
                <a:latin typeface="+mn-lt"/>
              </a:rPr>
              <a:t>Fuels </a:t>
            </a:r>
            <a:r>
              <a:rPr lang="en-US" sz="1200" dirty="0">
                <a:latin typeface="+mn-lt"/>
              </a:rPr>
              <a:t>Combustion Program</a:t>
            </a:r>
          </a:p>
        </p:txBody>
      </p:sp>
      <p:sp>
        <p:nvSpPr>
          <p:cNvPr id="15" name="TextBox 14"/>
          <p:cNvSpPr txBox="1"/>
          <p:nvPr/>
        </p:nvSpPr>
        <p:spPr bwMode="auto">
          <a:xfrm>
            <a:off x="5070475" y="4773308"/>
            <a:ext cx="3775075" cy="1061829"/>
          </a:xfrm>
          <a:prstGeom prst="rect">
            <a:avLst/>
          </a:prstGeom>
          <a:solidFill>
            <a:schemeClr val="accent1">
              <a:lumMod val="90000"/>
            </a:schemeClr>
          </a:solidFill>
          <a:ln>
            <a:noFill/>
          </a:ln>
          <a:effectLst/>
          <a:extLst/>
        </p:spPr>
        <p:txBody>
          <a:bodyPr>
            <a:spAutoFit/>
          </a:bodyPr>
          <a:lstStyle/>
          <a:p>
            <a:pPr marL="171450" indent="-171450" algn="l">
              <a:spcBef>
                <a:spcPts val="600"/>
              </a:spcBef>
              <a:buFont typeface="Arial" panose="020B0604020202020204" pitchFamily="34" charset="0"/>
              <a:buChar char="•"/>
              <a:defRPr/>
            </a:pPr>
            <a:r>
              <a:rPr lang="en-US" sz="1200" dirty="0"/>
              <a:t>CAAFI</a:t>
            </a:r>
          </a:p>
          <a:p>
            <a:pPr marL="171450" indent="-171450" algn="l">
              <a:spcBef>
                <a:spcPts val="600"/>
              </a:spcBef>
              <a:buFont typeface="Arial" panose="020B0604020202020204" pitchFamily="34" charset="0"/>
              <a:buChar char="•"/>
              <a:defRPr/>
            </a:pPr>
            <a:r>
              <a:rPr lang="en-US" sz="1200" dirty="0"/>
              <a:t>Farm to Fly 2.0</a:t>
            </a:r>
          </a:p>
          <a:p>
            <a:pPr marL="171450" indent="-171450" algn="l">
              <a:spcBef>
                <a:spcPts val="600"/>
              </a:spcBef>
              <a:buFont typeface="Arial" panose="020B0604020202020204" pitchFamily="34" charset="0"/>
              <a:buChar char="•"/>
              <a:defRPr/>
            </a:pPr>
            <a:r>
              <a:rPr lang="en-US" sz="1200" dirty="0"/>
              <a:t>Federal Alternative Jet Fuel </a:t>
            </a:r>
            <a:r>
              <a:rPr lang="en-US" sz="1200" dirty="0" smtClean="0"/>
              <a:t>Strategy</a:t>
            </a:r>
          </a:p>
          <a:p>
            <a:pPr marL="171450" indent="-171450" algn="l">
              <a:spcBef>
                <a:spcPts val="600"/>
              </a:spcBef>
              <a:buFont typeface="Arial" panose="020B0604020202020204" pitchFamily="34" charset="0"/>
              <a:buChar char="•"/>
              <a:defRPr/>
            </a:pPr>
            <a:r>
              <a:rPr lang="en-US" sz="1200" dirty="0" smtClean="0"/>
              <a:t>International agreements</a:t>
            </a:r>
            <a:endParaRPr lang="en-US" sz="1200" dirty="0"/>
          </a:p>
        </p:txBody>
      </p:sp>
    </p:spTree>
    <p:extLst>
      <p:ext uri="{BB962C8B-B14F-4D97-AF65-F5344CB8AC3E}">
        <p14:creationId xmlns:p14="http://schemas.microsoft.com/office/powerpoint/2010/main" val="271994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5" y="685801"/>
            <a:ext cx="8774113" cy="5264150"/>
          </a:xfrm>
        </p:spPr>
        <p:txBody>
          <a:bodyPr/>
          <a:lstStyle/>
          <a:p>
            <a:r>
              <a:rPr lang="en-US" dirty="0" smtClean="0">
                <a:latin typeface="Calibri" panose="020F0502020204030204" pitchFamily="34" charset="0"/>
                <a:cs typeface="Calibri" panose="020F0502020204030204" pitchFamily="34" charset="0"/>
              </a:rPr>
              <a:t>Interagency coordination across supply chain &amp; Federal Alternative Jet Fuel R&amp;D Strategy</a:t>
            </a:r>
          </a:p>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Commercial Aviation Alternative Fuel</a:t>
            </a:r>
          </a:p>
          <a:p>
            <a:pPr marL="0" indent="0">
              <a:buNone/>
            </a:pPr>
            <a:r>
              <a:rPr lang="en-US" dirty="0" smtClean="0">
                <a:latin typeface="Calibri" panose="020F0502020204030204" pitchFamily="34" charset="0"/>
                <a:cs typeface="Calibri" panose="020F0502020204030204" pitchFamily="34" charset="0"/>
              </a:rPr>
              <a:t>    Initiative (CAAFI)</a:t>
            </a:r>
          </a:p>
          <a:p>
            <a:endParaRPr lang="en-US" sz="1800"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Farm to Fly 2.0 &amp; CAAFI </a:t>
            </a:r>
            <a:r>
              <a:rPr lang="en-US" dirty="0">
                <a:latin typeface="Calibri" panose="020F0502020204030204" pitchFamily="34" charset="0"/>
                <a:cs typeface="Calibri" panose="020F0502020204030204" pitchFamily="34" charset="0"/>
              </a:rPr>
              <a:t>State </a:t>
            </a:r>
            <a:r>
              <a:rPr lang="en-US" dirty="0" smtClean="0">
                <a:latin typeface="Calibri" panose="020F0502020204030204" pitchFamily="34" charset="0"/>
                <a:cs typeface="Calibri" panose="020F0502020204030204" pitchFamily="34" charset="0"/>
              </a:rPr>
              <a:t>Activities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r>
              <a:rPr lang="en-US" dirty="0" smtClean="0">
                <a:solidFill>
                  <a:srgbClr val="000000"/>
                </a:solidFill>
                <a:latin typeface="Calibri" pitchFamily="34" charset="0"/>
                <a:cs typeface="Calibri" panose="020F0502020204030204" pitchFamily="34" charset="0"/>
              </a:rPr>
              <a:t>International cooperation</a:t>
            </a:r>
            <a:endParaRPr lang="en-US" dirty="0">
              <a:solidFill>
                <a:srgbClr val="000000"/>
              </a:solidFill>
              <a:latin typeface="Calibri" pitchFamily="34" charset="0"/>
              <a:cs typeface="Calibri" panose="020F0502020204030204" pitchFamily="34" charset="0"/>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644110B0-381A-4AD6-85CB-20A9F2F96BCE}" type="slidenum">
              <a:rPr lang="en-US" smtClean="0"/>
              <a:pPr>
                <a:defRPr/>
              </a:pPr>
              <a:t>30</a:t>
            </a:fld>
            <a:endParaRPr lang="en-US" dirty="0"/>
          </a:p>
        </p:txBody>
      </p:sp>
      <p:sp>
        <p:nvSpPr>
          <p:cNvPr id="5" name="Text Box 1031"/>
          <p:cNvSpPr txBox="1">
            <a:spLocks noChangeArrowheads="1"/>
          </p:cNvSpPr>
          <p:nvPr/>
        </p:nvSpPr>
        <p:spPr bwMode="auto">
          <a:xfrm>
            <a:off x="282575"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sz="3200" b="1" dirty="0" smtClean="0">
                <a:solidFill>
                  <a:srgbClr val="002060"/>
                </a:solidFill>
                <a:latin typeface="Calibri" pitchFamily="34" charset="0"/>
              </a:rPr>
              <a:t>Alternative Jet Fuel Coordination</a:t>
            </a:r>
            <a:endParaRPr lang="en-US" sz="3200" b="1" dirty="0">
              <a:solidFill>
                <a:srgbClr val="002060"/>
              </a:solidFill>
              <a:latin typeface="Calibri"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415" y="4770383"/>
            <a:ext cx="7556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715" y="4824358"/>
            <a:ext cx="7413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1128" y="4698945"/>
            <a:ext cx="59213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515" y="4814833"/>
            <a:ext cx="11588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4065" y="4716408"/>
            <a:ext cx="5016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9729" y="2377960"/>
            <a:ext cx="1196840" cy="119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descr="C:\Documents and Settings\Nathan Brown\USERDATA1\My Pictures\FAA\FAA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4822" y="1795347"/>
            <a:ext cx="58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0" descr="Department of Commerce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6809" y="1841385"/>
            <a:ext cx="581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2" descr="ANd9GcRiDNl6qo81jDmLmyl7iso4bguS6KDNxZa9NGckZnt2YaF-qa52_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0384" y="1793760"/>
            <a:ext cx="6334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C:\Documents and Settings\Nathan Brown\USERDATA1\My Pictures\logos\thumbnailCAVZFHP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8913" y="1796935"/>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descr="C:\Documents and Settings\Nathan Brown\USERDATA1\My Pictures\logos\thumbnailCAL5RGZL.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36376" y="1830272"/>
            <a:ext cx="6762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6" descr="C:\Documents and Settings\Nathan Brown\USERDATA1\My Pictures\logos\thumbnailCAUL2AR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6138" y="1830272"/>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1" descr="C:\Documents and Settings\Nathan Brown\USERDATA1\My Pictures\logos\usda-logo_for_web.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3928" y="1812810"/>
            <a:ext cx="7429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C:\Documents and Settings\Nathan Brown\USERDATA1\My Pictures\logos\New_DOE_Logo_Emblem_Only.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38153" y="1796935"/>
            <a:ext cx="579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1" descr="C:\Documents and Settings\Nathan Brown\USERDATA1\My Pictures\logos\usda-logo_for_web.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3928" y="4710675"/>
            <a:ext cx="7429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C:\Documents and Settings\Nathan Brown\USERDATA1\My Pictures\logos\New_DOE_Logo_Emblem_Only.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38153" y="4694800"/>
            <a:ext cx="579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 descr="C:\Documents and Settings\Nathan Brown\USERDATA1\My Pictures\FAA\FAA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1375" y="4653647"/>
            <a:ext cx="58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Image of National Fla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35880" y="5521061"/>
            <a:ext cx="495300" cy="3484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4" descr="australia fla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99671" y="5541698"/>
            <a:ext cx="495300" cy="3278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 name="Picture 2" descr="Image of National Fla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15505" y="5531379"/>
            <a:ext cx="489754" cy="3278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8" descr="Image of National Fla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13243" y="5531379"/>
            <a:ext cx="542266" cy="3278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79200" y="5323113"/>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6"/>
          <p:cNvPicPr>
            <a:picLocks noChangeAspect="1" noChangeArrowheads="1"/>
          </p:cNvPicPr>
          <p:nvPr/>
        </p:nvPicPr>
        <p:blipFill>
          <a:blip r:embed="rId23" cstate="print">
            <a:extLst>
              <a:ext uri="{28A0092B-C50C-407E-A947-70E740481C1C}">
                <a14:useLocalDpi xmlns:a14="http://schemas.microsoft.com/office/drawing/2010/main" val="0"/>
              </a:ext>
            </a:extLst>
          </a:blip>
          <a:srcRect l="6927" t="17471" r="5939" b="14000"/>
          <a:stretch>
            <a:fillRect/>
          </a:stretch>
        </p:blipFill>
        <p:spPr bwMode="auto">
          <a:xfrm>
            <a:off x="6655509" y="3814909"/>
            <a:ext cx="2386685" cy="117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39526" y="5526435"/>
            <a:ext cx="498623" cy="332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447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pPr algn="l"/>
            <a:r>
              <a:rPr lang="en-US" sz="2400" b="1" dirty="0" smtClean="0">
                <a:solidFill>
                  <a:srgbClr val="003366"/>
                </a:solidFill>
              </a:rPr>
              <a:t>Federal Alternative Jet Fuels R&amp;D Strategy: The Latest Status</a:t>
            </a:r>
            <a:endParaRPr lang="en-US" sz="2400" dirty="0">
              <a:solidFill>
                <a:srgbClr val="003366"/>
              </a:solidFill>
            </a:endParaRPr>
          </a:p>
        </p:txBody>
      </p:sp>
      <p:sp>
        <p:nvSpPr>
          <p:cNvPr id="55" name="Content Placeholder 2"/>
          <p:cNvSpPr>
            <a:spLocks noGrp="1"/>
          </p:cNvSpPr>
          <p:nvPr>
            <p:ph idx="1"/>
          </p:nvPr>
        </p:nvSpPr>
        <p:spPr>
          <a:xfrm>
            <a:off x="0" y="595423"/>
            <a:ext cx="9144000" cy="6262577"/>
          </a:xfrm>
        </p:spPr>
        <p:txBody>
          <a:bodyPr>
            <a:noAutofit/>
          </a:bodyPr>
          <a:lstStyle/>
          <a:p>
            <a:pPr marL="0" indent="0">
              <a:buNone/>
            </a:pPr>
            <a:r>
              <a:rPr lang="en-US" sz="2400" dirty="0"/>
              <a:t>Overarching </a:t>
            </a:r>
            <a:r>
              <a:rPr lang="en-US" sz="2400" dirty="0" smtClean="0"/>
              <a:t>Purpose</a:t>
            </a:r>
          </a:p>
          <a:p>
            <a:r>
              <a:rPr lang="en-US" sz="2000" b="0" dirty="0" smtClean="0"/>
              <a:t>This </a:t>
            </a:r>
            <a:r>
              <a:rPr lang="en-US" sz="2000" b="0" dirty="0"/>
              <a:t>strategy sets out prioritized Federal R&amp;D goals and objectives to address key scientific and technical challenges that inhibit the development, production, and use of economically viable alternative jet fuels that would provide environmental and social benefits relative to conventional fuels while enhancing U.S. energy security.  </a:t>
            </a:r>
            <a:endParaRPr lang="en-US" sz="2000" b="0" i="1" dirty="0"/>
          </a:p>
          <a:p>
            <a:pPr marL="0" indent="0">
              <a:spcBef>
                <a:spcPts val="0"/>
              </a:spcBef>
              <a:buNone/>
            </a:pPr>
            <a:endParaRPr lang="en-US" sz="2200" b="1" dirty="0" smtClean="0"/>
          </a:p>
          <a:p>
            <a:pPr marL="0" indent="0">
              <a:spcBef>
                <a:spcPts val="0"/>
              </a:spcBef>
              <a:buNone/>
            </a:pPr>
            <a:r>
              <a:rPr lang="en-US" sz="2200" b="1" dirty="0" smtClean="0"/>
              <a:t>Development since the last update to REDAC E&amp;E Subcommittee</a:t>
            </a:r>
          </a:p>
          <a:p>
            <a:pPr marL="228600" indent="-228600">
              <a:spcBef>
                <a:spcPts val="600"/>
              </a:spcBef>
              <a:buFont typeface="Arial"/>
              <a:buChar char="•"/>
            </a:pPr>
            <a:r>
              <a:rPr lang="en-US" sz="2000" b="0" dirty="0" smtClean="0"/>
              <a:t>All COT/NSTC members have reviewed the Federal Alternative Jet Fuels R&amp;D Strategy</a:t>
            </a:r>
          </a:p>
          <a:p>
            <a:pPr marL="0" indent="0">
              <a:spcBef>
                <a:spcPts val="0"/>
              </a:spcBef>
              <a:buNone/>
            </a:pPr>
            <a:endParaRPr lang="en-US" sz="2000" b="1" dirty="0" smtClean="0"/>
          </a:p>
          <a:p>
            <a:pPr marL="0" indent="0">
              <a:spcBef>
                <a:spcPts val="0"/>
              </a:spcBef>
              <a:buNone/>
            </a:pPr>
            <a:r>
              <a:rPr lang="en-US" sz="2200" b="1" dirty="0" smtClean="0"/>
              <a:t>Current Status</a:t>
            </a:r>
          </a:p>
          <a:p>
            <a:pPr>
              <a:spcBef>
                <a:spcPts val="600"/>
              </a:spcBef>
            </a:pPr>
            <a:r>
              <a:rPr lang="en-US" sz="2000" b="0" dirty="0" smtClean="0"/>
              <a:t>Waiting for the OMB review/approval of the Strategy</a:t>
            </a:r>
            <a:endParaRPr lang="en-US" sz="1600" dirty="0" smtClean="0"/>
          </a:p>
          <a:p>
            <a:pPr marL="0" indent="0">
              <a:spcBef>
                <a:spcPts val="0"/>
              </a:spcBef>
              <a:buNone/>
            </a:pPr>
            <a:endParaRPr lang="en-US" sz="2000" b="1" dirty="0" smtClean="0"/>
          </a:p>
          <a:p>
            <a:pPr marL="0" indent="0">
              <a:spcBef>
                <a:spcPts val="0"/>
              </a:spcBef>
              <a:buNone/>
            </a:pPr>
            <a:r>
              <a:rPr lang="en-US" sz="2200" b="1" dirty="0" smtClean="0"/>
              <a:t>Next Steps</a:t>
            </a:r>
            <a:endParaRPr lang="en-US" sz="2200" dirty="0" smtClean="0"/>
          </a:p>
          <a:p>
            <a:pPr>
              <a:spcBef>
                <a:spcPts val="600"/>
              </a:spcBef>
            </a:pPr>
            <a:r>
              <a:rPr lang="en-US" sz="2000" b="0" dirty="0" smtClean="0"/>
              <a:t>Secure official approval of the Strategy from the COT/NSTC/OSTP</a:t>
            </a:r>
          </a:p>
          <a:p>
            <a:pPr>
              <a:spcBef>
                <a:spcPts val="600"/>
              </a:spcBef>
            </a:pPr>
            <a:r>
              <a:rPr lang="en-US" sz="2000" b="0" dirty="0" smtClean="0"/>
              <a:t>Work with OSTP and STPI for release of the Federal Alternative Jet Fuels R&amp;D Strategy</a:t>
            </a:r>
          </a:p>
        </p:txBody>
      </p:sp>
    </p:spTree>
    <p:extLst>
      <p:ext uri="{BB962C8B-B14F-4D97-AF65-F5344CB8AC3E}">
        <p14:creationId xmlns:p14="http://schemas.microsoft.com/office/powerpoint/2010/main" val="2160855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Farm to Fly 2.0 Cooperation</a:t>
            </a:r>
          </a:p>
        </p:txBody>
      </p:sp>
      <p:sp>
        <p:nvSpPr>
          <p:cNvPr id="4" name="Content Placeholder 3"/>
          <p:cNvSpPr>
            <a:spLocks noGrp="1"/>
          </p:cNvSpPr>
          <p:nvPr>
            <p:ph idx="1"/>
          </p:nvPr>
        </p:nvSpPr>
        <p:spPr>
          <a:xfrm>
            <a:off x="219075" y="685800"/>
            <a:ext cx="8774113" cy="4770438"/>
          </a:xfrm>
        </p:spPr>
        <p:txBody>
          <a:bodyPr/>
          <a:lstStyle/>
          <a:p>
            <a:pPr marL="0" indent="0" algn="ctr">
              <a:buFontTx/>
              <a:buNone/>
              <a:defRPr/>
            </a:pPr>
            <a:r>
              <a:rPr lang="en-US" sz="2400" dirty="0" smtClean="0">
                <a:solidFill>
                  <a:schemeClr val="bg1">
                    <a:lumMod val="50000"/>
                  </a:schemeClr>
                </a:solidFill>
              </a:rPr>
              <a:t>Enable commercially viable, sustainable bio-Jet Fuel supply chains in the U.S.</a:t>
            </a:r>
            <a:endParaRPr lang="en-US" sz="2400" dirty="0">
              <a:solidFill>
                <a:schemeClr val="bg1">
                  <a:lumMod val="50000"/>
                </a:schemeClr>
              </a:solidFill>
            </a:endParaRPr>
          </a:p>
        </p:txBody>
      </p:sp>
      <p:sp>
        <p:nvSpPr>
          <p:cNvPr id="18436" name="Rectangle 5"/>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endParaRPr lang="en-US" altLang="en-US" sz="1800" dirty="0" smtClean="0">
              <a:solidFill>
                <a:srgbClr val="000000"/>
              </a:solidFill>
              <a:latin typeface="Calibri" pitchFamily="34" charset="0"/>
              <a:cs typeface="Arial" charset="0"/>
            </a:endParaRPr>
          </a:p>
        </p:txBody>
      </p:sp>
      <p:sp>
        <p:nvSpPr>
          <p:cNvPr id="13" name="TextBox 12"/>
          <p:cNvSpPr txBox="1"/>
          <p:nvPr/>
        </p:nvSpPr>
        <p:spPr>
          <a:xfrm>
            <a:off x="381000" y="1579563"/>
            <a:ext cx="8763000" cy="4400550"/>
          </a:xfrm>
          <a:prstGeom prst="rect">
            <a:avLst/>
          </a:prstGeom>
          <a:noFill/>
        </p:spPr>
        <p:txBody>
          <a:bodyPr>
            <a:spAutoFit/>
          </a:bodyPr>
          <a:lstStyle/>
          <a:p>
            <a:pPr marL="342900" indent="-342900" algn="l" fontAlgn="auto">
              <a:spcBef>
                <a:spcPts val="0"/>
              </a:spcBef>
              <a:spcAft>
                <a:spcPts val="0"/>
              </a:spcAft>
              <a:buFont typeface="Arial" panose="020B0604020202020204" pitchFamily="34" charset="0"/>
              <a:buChar char="•"/>
              <a:defRPr/>
            </a:pPr>
            <a:r>
              <a:rPr lang="en-US" sz="2000" b="1" dirty="0">
                <a:solidFill>
                  <a:prstClr val="black"/>
                </a:solidFill>
                <a:latin typeface="Calibri"/>
                <a:cs typeface="Arial" charset="0"/>
              </a:rPr>
              <a:t>State &amp; local stakeholder coordination</a:t>
            </a:r>
          </a:p>
          <a:p>
            <a:pPr algn="l" fontAlgn="auto">
              <a:spcBef>
                <a:spcPts val="0"/>
              </a:spcBef>
              <a:spcAft>
                <a:spcPts val="0"/>
              </a:spcAft>
              <a:defRPr/>
            </a:pPr>
            <a:r>
              <a:rPr lang="en-US" sz="2000" dirty="0">
                <a:solidFill>
                  <a:prstClr val="black"/>
                </a:solidFill>
                <a:latin typeface="Calibri"/>
                <a:cs typeface="Arial" charset="0"/>
              </a:rPr>
              <a:t>    (FAA/CAAFI)</a:t>
            </a:r>
          </a:p>
          <a:p>
            <a:pPr marL="342900" indent="-342900" algn="l" fontAlgn="auto">
              <a:spcBef>
                <a:spcPts val="0"/>
              </a:spcBef>
              <a:spcAft>
                <a:spcPts val="0"/>
              </a:spcAft>
              <a:buFont typeface="Arial" panose="020B0604020202020204" pitchFamily="34" charset="0"/>
              <a:buChar char="•"/>
              <a:defRPr/>
            </a:pPr>
            <a:endParaRPr lang="en-US" sz="2000" b="1" dirty="0">
              <a:solidFill>
                <a:prstClr val="black"/>
              </a:solidFill>
              <a:latin typeface="Calibri"/>
              <a:cs typeface="Arial" charset="0"/>
            </a:endParaRPr>
          </a:p>
          <a:p>
            <a:pPr marL="342900" indent="-342900" algn="l" fontAlgn="auto">
              <a:spcBef>
                <a:spcPts val="0"/>
              </a:spcBef>
              <a:spcAft>
                <a:spcPts val="0"/>
              </a:spcAft>
              <a:buFont typeface="Arial" panose="020B0604020202020204" pitchFamily="34" charset="0"/>
              <a:buChar char="•"/>
              <a:defRPr/>
            </a:pPr>
            <a:r>
              <a:rPr lang="en-US" sz="2000" b="1" dirty="0">
                <a:solidFill>
                  <a:prstClr val="black"/>
                </a:solidFill>
                <a:latin typeface="Calibri"/>
                <a:cs typeface="Arial" charset="0"/>
              </a:rPr>
              <a:t>State &amp; local </a:t>
            </a:r>
            <a:r>
              <a:rPr lang="en-US" sz="2000" b="1" dirty="0" smtClean="0">
                <a:solidFill>
                  <a:prstClr val="black"/>
                </a:solidFill>
                <a:latin typeface="Calibri"/>
                <a:cs typeface="Arial" charset="0"/>
              </a:rPr>
              <a:t>feasibility </a:t>
            </a:r>
            <a:r>
              <a:rPr lang="en-US" sz="2000" b="1" dirty="0">
                <a:solidFill>
                  <a:prstClr val="black"/>
                </a:solidFill>
                <a:latin typeface="Calibri"/>
                <a:cs typeface="Arial" charset="0"/>
              </a:rPr>
              <a:t>assessments</a:t>
            </a:r>
          </a:p>
          <a:p>
            <a:pPr algn="l" fontAlgn="auto">
              <a:spcBef>
                <a:spcPts val="0"/>
              </a:spcBef>
              <a:spcAft>
                <a:spcPts val="0"/>
              </a:spcAft>
              <a:defRPr/>
            </a:pPr>
            <a:r>
              <a:rPr lang="en-US" sz="2000" b="1" dirty="0">
                <a:solidFill>
                  <a:prstClr val="black"/>
                </a:solidFill>
                <a:latin typeface="Calibri"/>
                <a:cs typeface="Arial" charset="0"/>
              </a:rPr>
              <a:t>    </a:t>
            </a:r>
            <a:r>
              <a:rPr lang="en-US" sz="2000" dirty="0">
                <a:solidFill>
                  <a:prstClr val="black"/>
                </a:solidFill>
                <a:latin typeface="Calibri"/>
                <a:cs typeface="Arial" charset="0"/>
              </a:rPr>
              <a:t>(USDA Rural Development)</a:t>
            </a:r>
          </a:p>
          <a:p>
            <a:pPr marL="342900" indent="-342900" algn="l" fontAlgn="auto">
              <a:spcBef>
                <a:spcPts val="0"/>
              </a:spcBef>
              <a:spcAft>
                <a:spcPts val="0"/>
              </a:spcAft>
              <a:buFont typeface="Arial" panose="020B0604020202020204" pitchFamily="34" charset="0"/>
              <a:buChar char="•"/>
              <a:defRPr/>
            </a:pPr>
            <a:endParaRPr lang="en-US" sz="2000" b="1" dirty="0">
              <a:solidFill>
                <a:prstClr val="black"/>
              </a:solidFill>
              <a:latin typeface="Calibri"/>
              <a:cs typeface="Arial" charset="0"/>
            </a:endParaRPr>
          </a:p>
          <a:p>
            <a:pPr marL="342900" indent="-342900" algn="l" fontAlgn="auto">
              <a:spcBef>
                <a:spcPts val="0"/>
              </a:spcBef>
              <a:spcAft>
                <a:spcPts val="0"/>
              </a:spcAft>
              <a:buFont typeface="Arial" panose="020B0604020202020204" pitchFamily="34" charset="0"/>
              <a:buChar char="•"/>
              <a:defRPr/>
            </a:pPr>
            <a:r>
              <a:rPr lang="en-US" sz="2000" b="1" dirty="0">
                <a:solidFill>
                  <a:prstClr val="black"/>
                </a:solidFill>
                <a:latin typeface="Calibri"/>
                <a:cs typeface="Arial" charset="0"/>
              </a:rPr>
              <a:t>Feedstock availability and readiness</a:t>
            </a:r>
          </a:p>
          <a:p>
            <a:pPr algn="l" fontAlgn="auto">
              <a:spcBef>
                <a:spcPts val="0"/>
              </a:spcBef>
              <a:spcAft>
                <a:spcPts val="0"/>
              </a:spcAft>
              <a:defRPr/>
            </a:pPr>
            <a:r>
              <a:rPr lang="en-US" sz="2000" dirty="0">
                <a:solidFill>
                  <a:prstClr val="black"/>
                </a:solidFill>
                <a:latin typeface="Calibri"/>
                <a:cs typeface="Arial" charset="0"/>
              </a:rPr>
              <a:t>    (USDA, DOT </a:t>
            </a:r>
            <a:r>
              <a:rPr lang="en-US" sz="2000" dirty="0">
                <a:solidFill>
                  <a:srgbClr val="000000"/>
                </a:solidFill>
                <a:latin typeface="Calibri"/>
                <a:cs typeface="Arial" charset="0"/>
              </a:rPr>
              <a:t>Volpe, FAA/Ascent)</a:t>
            </a:r>
          </a:p>
          <a:p>
            <a:pPr algn="l" fontAlgn="auto">
              <a:spcBef>
                <a:spcPts val="0"/>
              </a:spcBef>
              <a:spcAft>
                <a:spcPts val="0"/>
              </a:spcAft>
              <a:defRPr/>
            </a:pPr>
            <a:endParaRPr lang="en-US" sz="2000" dirty="0">
              <a:solidFill>
                <a:prstClr val="black"/>
              </a:solidFill>
              <a:latin typeface="Calibri"/>
              <a:cs typeface="Arial" charset="0"/>
            </a:endParaRPr>
          </a:p>
          <a:p>
            <a:pPr marL="342900" indent="-342900" algn="l" fontAlgn="auto">
              <a:spcBef>
                <a:spcPts val="0"/>
              </a:spcBef>
              <a:spcAft>
                <a:spcPts val="0"/>
              </a:spcAft>
              <a:buFont typeface="Arial" panose="020B0604020202020204" pitchFamily="34" charset="0"/>
              <a:buChar char="•"/>
              <a:defRPr/>
            </a:pPr>
            <a:r>
              <a:rPr lang="en-US" sz="2000" b="1" dirty="0">
                <a:solidFill>
                  <a:prstClr val="black"/>
                </a:solidFill>
                <a:latin typeface="Calibri"/>
                <a:cs typeface="Arial" charset="0"/>
              </a:rPr>
              <a:t>Analysis on existing Infrastructure, transportation, techno economics</a:t>
            </a:r>
          </a:p>
          <a:p>
            <a:pPr algn="l" fontAlgn="auto">
              <a:spcBef>
                <a:spcPts val="0"/>
              </a:spcBef>
              <a:spcAft>
                <a:spcPts val="0"/>
              </a:spcAft>
              <a:defRPr/>
            </a:pPr>
            <a:r>
              <a:rPr lang="en-US" sz="2000" b="1" dirty="0">
                <a:solidFill>
                  <a:prstClr val="black"/>
                </a:solidFill>
                <a:latin typeface="Calibri"/>
                <a:cs typeface="Arial" charset="0"/>
              </a:rPr>
              <a:t>    </a:t>
            </a:r>
            <a:r>
              <a:rPr lang="en-US" sz="2000" dirty="0">
                <a:solidFill>
                  <a:prstClr val="black"/>
                </a:solidFill>
                <a:latin typeface="Calibri"/>
                <a:cs typeface="Arial" charset="0"/>
              </a:rPr>
              <a:t>(FAA/ASCENT, DOT Volpe, DOE)</a:t>
            </a:r>
          </a:p>
          <a:p>
            <a:pPr algn="l" fontAlgn="auto">
              <a:spcBef>
                <a:spcPts val="0"/>
              </a:spcBef>
              <a:spcAft>
                <a:spcPts val="0"/>
              </a:spcAft>
              <a:defRPr/>
            </a:pPr>
            <a:endParaRPr lang="en-US" sz="2000" dirty="0">
              <a:solidFill>
                <a:prstClr val="black"/>
              </a:solidFill>
              <a:latin typeface="Calibri"/>
              <a:cs typeface="Arial" charset="0"/>
            </a:endParaRPr>
          </a:p>
          <a:p>
            <a:pPr marL="342900" indent="-342900" algn="l" fontAlgn="auto">
              <a:spcBef>
                <a:spcPts val="0"/>
              </a:spcBef>
              <a:spcAft>
                <a:spcPts val="0"/>
              </a:spcAft>
              <a:buFont typeface="Arial" panose="020B0604020202020204" pitchFamily="34" charset="0"/>
              <a:buChar char="•"/>
              <a:defRPr/>
            </a:pPr>
            <a:r>
              <a:rPr lang="en-US" sz="2000" b="1" dirty="0">
                <a:solidFill>
                  <a:prstClr val="black"/>
                </a:solidFill>
                <a:latin typeface="Calibri"/>
                <a:cs typeface="Arial" charset="0"/>
              </a:rPr>
              <a:t>Coordination with end users</a:t>
            </a:r>
          </a:p>
          <a:p>
            <a:pPr algn="l" fontAlgn="auto">
              <a:spcBef>
                <a:spcPts val="0"/>
              </a:spcBef>
              <a:spcAft>
                <a:spcPts val="0"/>
              </a:spcAft>
              <a:defRPr/>
            </a:pPr>
            <a:r>
              <a:rPr lang="en-US" sz="2000" dirty="0">
                <a:solidFill>
                  <a:prstClr val="black"/>
                </a:solidFill>
                <a:latin typeface="Calibri"/>
                <a:cs typeface="Arial" charset="0"/>
              </a:rPr>
              <a:t>     (FAA/CAAFI, Airlines, Navy)</a:t>
            </a:r>
          </a:p>
        </p:txBody>
      </p:sp>
      <p:pic>
        <p:nvPicPr>
          <p:cNvPr id="18438" name="Picture 74" descr="600px-United_States_Department_of_the_Navy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988" y="5010150"/>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049838"/>
            <a:ext cx="836613" cy="83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025" y="5122863"/>
            <a:ext cx="990600" cy="67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5" descr="C:\Documents and Settings\Nathan Brown\USERDATA1\My Pictures\FAA\FAA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5" y="4981575"/>
            <a:ext cx="9096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l="6927" t="17471" r="5939" b="14000"/>
          <a:stretch>
            <a:fillRect/>
          </a:stretch>
        </p:blipFill>
        <p:spPr bwMode="auto">
          <a:xfrm>
            <a:off x="4892675" y="2014538"/>
            <a:ext cx="40894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2" descr="H:\My Pictures\logos\volpe-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5600" y="4984750"/>
            <a:ext cx="12207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216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Outputs in 2016</a:t>
            </a:r>
            <a:endParaRPr lang="en-US" dirty="0"/>
          </a:p>
        </p:txBody>
      </p:sp>
      <p:sp>
        <p:nvSpPr>
          <p:cNvPr id="3" name="Content Placeholder 2"/>
          <p:cNvSpPr>
            <a:spLocks noGrp="1"/>
          </p:cNvSpPr>
          <p:nvPr>
            <p:ph idx="1"/>
          </p:nvPr>
        </p:nvSpPr>
        <p:spPr>
          <a:xfrm>
            <a:off x="219075" y="713890"/>
            <a:ext cx="8774113" cy="5030787"/>
          </a:xfrm>
        </p:spPr>
        <p:txBody>
          <a:bodyPr/>
          <a:lstStyle/>
          <a:p>
            <a:pPr marL="0" indent="0">
              <a:buNone/>
            </a:pPr>
            <a:r>
              <a:rPr lang="en-US" sz="2400" i="1" dirty="0" smtClean="0"/>
              <a:t>Interagency</a:t>
            </a:r>
          </a:p>
          <a:p>
            <a:r>
              <a:rPr lang="en-US" sz="2400" dirty="0" smtClean="0"/>
              <a:t>Federal Activities Report on the Bioeconomy</a:t>
            </a:r>
          </a:p>
          <a:p>
            <a:r>
              <a:rPr lang="en-US" sz="2400" dirty="0" smtClean="0"/>
              <a:t>Billion Ton Study 2016</a:t>
            </a:r>
          </a:p>
          <a:p>
            <a:r>
              <a:rPr lang="en-US" sz="2400" dirty="0" smtClean="0"/>
              <a:t>Federal Alternative Jet Fuel R&amp;D Strategy</a:t>
            </a:r>
          </a:p>
          <a:p>
            <a:r>
              <a:rPr lang="en-US" sz="2400" dirty="0" smtClean="0"/>
              <a:t>Coordination ASCENT/Volpe/DOE/NREL on modeling</a:t>
            </a:r>
          </a:p>
          <a:p>
            <a:r>
              <a:rPr lang="en-US" sz="2400" dirty="0" smtClean="0"/>
              <a:t>Advance Market Commitments Working group</a:t>
            </a:r>
          </a:p>
          <a:p>
            <a:pPr marL="0" indent="0">
              <a:buNone/>
            </a:pPr>
            <a:r>
              <a:rPr lang="en-US" sz="2400" i="1" dirty="0"/>
              <a:t>Private Sector</a:t>
            </a:r>
          </a:p>
          <a:p>
            <a:r>
              <a:rPr lang="en-US" sz="2400" dirty="0"/>
              <a:t>CAAFI Biennial General Meeting (CBGM) – October 25-27, </a:t>
            </a:r>
            <a:r>
              <a:rPr lang="en-US" sz="2400" dirty="0" smtClean="0"/>
              <a:t>2016</a:t>
            </a:r>
            <a:endParaRPr lang="en-US" sz="2400" dirty="0"/>
          </a:p>
          <a:p>
            <a:pPr marL="0" indent="0">
              <a:buNone/>
            </a:pPr>
            <a:r>
              <a:rPr lang="en-US" sz="2400" i="1" dirty="0" smtClean="0"/>
              <a:t>International</a:t>
            </a:r>
          </a:p>
          <a:p>
            <a:r>
              <a:rPr lang="en-US" sz="2400" dirty="0" smtClean="0"/>
              <a:t>CAAFI/EU </a:t>
            </a:r>
            <a:r>
              <a:rPr lang="en-US" sz="2400" dirty="0"/>
              <a:t>CoreJet Fuel meeting – April 28, </a:t>
            </a:r>
            <a:r>
              <a:rPr lang="en-US" sz="2400" dirty="0" smtClean="0"/>
              <a:t>2016</a:t>
            </a:r>
          </a:p>
          <a:p>
            <a:r>
              <a:rPr lang="en-US" sz="2400" dirty="0" smtClean="0"/>
              <a:t>Indonesia agreement and visitor exchange</a:t>
            </a: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644110B0-381A-4AD6-85CB-20A9F2F96BCE}" type="slidenum">
              <a:rPr lang="en-US" smtClean="0"/>
              <a:pPr>
                <a:defRPr/>
              </a:pPr>
              <a:t>33</a:t>
            </a:fld>
            <a:endParaRPr lang="en-US" dirty="0"/>
          </a:p>
        </p:txBody>
      </p:sp>
    </p:spTree>
    <p:extLst>
      <p:ext uri="{BB962C8B-B14F-4D97-AF65-F5344CB8AC3E}">
        <p14:creationId xmlns:p14="http://schemas.microsoft.com/office/powerpoint/2010/main" val="1977698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07025"/>
            <a:ext cx="5387697" cy="3460353"/>
          </a:xfrm>
          <a:prstGeom prst="rect">
            <a:avLst/>
          </a:prstGeom>
        </p:spPr>
      </p:pic>
      <p:pic>
        <p:nvPicPr>
          <p:cNvPr id="3" name="Picture 74" descr="600px-United_States_Department_of_the_Navy_Seal"/>
          <p:cNvPicPr>
            <a:picLocks noChangeAspect="1" noChangeArrowheads="1"/>
          </p:cNvPicPr>
          <p:nvPr/>
        </p:nvPicPr>
        <p:blipFill>
          <a:blip r:embed="rId3" cstate="print"/>
          <a:srcRect/>
          <a:stretch>
            <a:fillRect/>
          </a:stretch>
        </p:blipFill>
        <p:spPr bwMode="auto">
          <a:xfrm>
            <a:off x="76200" y="88900"/>
            <a:ext cx="901700" cy="9017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416" y="76200"/>
            <a:ext cx="896384" cy="896384"/>
          </a:xfrm>
          <a:prstGeom prst="rect">
            <a:avLst/>
          </a:prstGeom>
        </p:spPr>
      </p:pic>
      <p:sp>
        <p:nvSpPr>
          <p:cNvPr id="7" name="Rectangle 13"/>
          <p:cNvSpPr>
            <a:spLocks noChangeArrowheads="1"/>
          </p:cNvSpPr>
          <p:nvPr/>
        </p:nvSpPr>
        <p:spPr bwMode="auto">
          <a:xfrm>
            <a:off x="977900" y="152400"/>
            <a:ext cx="7193516" cy="625475"/>
          </a:xfrm>
          <a:prstGeom prst="rect">
            <a:avLst/>
          </a:prstGeom>
          <a:noFill/>
          <a:ln w="9525" algn="ctr">
            <a:noFill/>
            <a:miter lim="800000"/>
            <a:headEnd/>
            <a:tailEnd/>
          </a:ln>
          <a:effec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3600" b="1" dirty="0" smtClean="0">
                <a:solidFill>
                  <a:srgbClr val="336600"/>
                </a:solidFill>
                <a:cs typeface="Arial" pitchFamily="34" charset="0"/>
              </a:rPr>
              <a:t>Navy’s Great </a:t>
            </a:r>
            <a:r>
              <a:rPr lang="en-US" altLang="en-US" sz="3600" b="1" dirty="0">
                <a:solidFill>
                  <a:srgbClr val="336600"/>
                </a:solidFill>
                <a:cs typeface="Arial" pitchFamily="34" charset="0"/>
              </a:rPr>
              <a:t>Green </a:t>
            </a:r>
            <a:r>
              <a:rPr lang="en-US" altLang="en-US" sz="3600" b="1" dirty="0" smtClean="0">
                <a:solidFill>
                  <a:srgbClr val="336600"/>
                </a:solidFill>
                <a:cs typeface="Arial" pitchFamily="34" charset="0"/>
              </a:rPr>
              <a:t>Fleet 2016</a:t>
            </a:r>
            <a:endParaRPr lang="en-US" altLang="en-US" sz="3600" b="1" dirty="0">
              <a:solidFill>
                <a:srgbClr val="336600"/>
              </a:solidFill>
              <a:cs typeface="Arial" pitchFamily="34" charset="0"/>
            </a:endParaRPr>
          </a:p>
        </p:txBody>
      </p:sp>
      <p:sp>
        <p:nvSpPr>
          <p:cNvPr id="6" name="Content Placeholder 2"/>
          <p:cNvSpPr txBox="1">
            <a:spLocks/>
          </p:cNvSpPr>
          <p:nvPr/>
        </p:nvSpPr>
        <p:spPr>
          <a:xfrm>
            <a:off x="5622589" y="1133826"/>
            <a:ext cx="3443592" cy="3206750"/>
          </a:xfrm>
          <a:prstGeom prst="rect">
            <a:avLst/>
          </a:prstGeom>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kern="0" dirty="0" smtClean="0"/>
              <a:t>Launched in January w/ 77M gallon purchase of Altair F76 blend (10%)</a:t>
            </a:r>
          </a:p>
          <a:p>
            <a:r>
              <a:rPr lang="en-US" sz="2000" kern="0" dirty="0" smtClean="0"/>
              <a:t>$2.05/gallon</a:t>
            </a:r>
          </a:p>
          <a:p>
            <a:r>
              <a:rPr lang="en-US" sz="2000" kern="0" dirty="0" smtClean="0"/>
              <a:t>2</a:t>
            </a:r>
            <a:r>
              <a:rPr lang="en-US" sz="2000" kern="0" baseline="30000" dirty="0" smtClean="0"/>
              <a:t>nd</a:t>
            </a:r>
            <a:r>
              <a:rPr lang="en-US" sz="2000" kern="0" dirty="0" smtClean="0"/>
              <a:t> Green Hornet flight 100% in April</a:t>
            </a:r>
          </a:p>
          <a:p>
            <a:r>
              <a:rPr lang="en-US" sz="2000" kern="0" dirty="0" smtClean="0"/>
              <a:t>International exercises June, July, August </a:t>
            </a:r>
            <a:endParaRPr lang="en-US" sz="2000" kern="0" dirty="0"/>
          </a:p>
        </p:txBody>
      </p:sp>
      <p:pic>
        <p:nvPicPr>
          <p:cNvPr id="8" name="Picture 4" descr="Green Take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658" y="4249427"/>
            <a:ext cx="3869855" cy="245965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049" y="4249427"/>
            <a:ext cx="3869853" cy="2459653"/>
          </a:xfrm>
          <a:prstGeom prst="rect">
            <a:avLst/>
          </a:prstGeom>
        </p:spPr>
      </p:pic>
    </p:spTree>
    <p:extLst>
      <p:ext uri="{BB962C8B-B14F-4D97-AF65-F5344CB8AC3E}">
        <p14:creationId xmlns:p14="http://schemas.microsoft.com/office/powerpoint/2010/main" val="4072200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first commercial scale airline purchase</a:t>
            </a:r>
            <a:endParaRPr lang="en-US" dirty="0"/>
          </a:p>
        </p:txBody>
      </p:sp>
      <p:sp>
        <p:nvSpPr>
          <p:cNvPr id="3" name="Content Placeholder 2"/>
          <p:cNvSpPr>
            <a:spLocks noGrp="1"/>
          </p:cNvSpPr>
          <p:nvPr>
            <p:ph idx="1"/>
          </p:nvPr>
        </p:nvSpPr>
        <p:spPr/>
        <p:txBody>
          <a:bodyPr/>
          <a:lstStyle/>
          <a:p>
            <a:r>
              <a:rPr lang="en-US" dirty="0" smtClean="0"/>
              <a:t>Feb 18</a:t>
            </a:r>
            <a:r>
              <a:rPr lang="en-US" baseline="30000" dirty="0" smtClean="0"/>
              <a:t>th</a:t>
            </a:r>
            <a:r>
              <a:rPr lang="en-US" dirty="0" smtClean="0"/>
              <a:t> first deliveries to LAX</a:t>
            </a:r>
          </a:p>
          <a:p>
            <a:r>
              <a:rPr lang="en-US" dirty="0" smtClean="0"/>
              <a:t>March 11</a:t>
            </a:r>
            <a:r>
              <a:rPr lang="en-US" baseline="30000" dirty="0" smtClean="0"/>
              <a:t>th</a:t>
            </a:r>
            <a:r>
              <a:rPr lang="en-US" dirty="0" smtClean="0"/>
              <a:t> kickoff of flights</a:t>
            </a:r>
          </a:p>
          <a:p>
            <a:r>
              <a:rPr lang="en-US" dirty="0" smtClean="0"/>
              <a:t>60% GHG reduction</a:t>
            </a:r>
          </a:p>
          <a:p>
            <a:r>
              <a:rPr lang="en-US" dirty="0" smtClean="0"/>
              <a:t>Blend into LAX fuel supply</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644110B0-381A-4AD6-85CB-20A9F2F96BCE}" type="slidenum">
              <a:rPr lang="en-US" smtClean="0"/>
              <a:pPr>
                <a:defRPr/>
              </a:pPr>
              <a:t>35</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451" y="3150036"/>
            <a:ext cx="2484810" cy="248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46" y="3243163"/>
            <a:ext cx="5906270" cy="234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9679" y="882987"/>
            <a:ext cx="1962353" cy="196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44" y="715038"/>
            <a:ext cx="5906271" cy="58482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61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Nathan Brown\USERDATA1\My Pictures\FAA\FAA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947" y="2034210"/>
            <a:ext cx="1041068" cy="1085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20351" y="1755916"/>
            <a:ext cx="6188764" cy="3062377"/>
          </a:xfrm>
          <a:prstGeom prst="rect">
            <a:avLst/>
          </a:prstGeom>
          <a:noFill/>
        </p:spPr>
        <p:txBody>
          <a:bodyPr wrap="square" rtlCol="0">
            <a:spAutoFit/>
          </a:bodyPr>
          <a:lstStyle/>
          <a:p>
            <a:pPr algn="l">
              <a:spcBef>
                <a:spcPts val="600"/>
              </a:spcBef>
              <a:buFontTx/>
              <a:buNone/>
            </a:pPr>
            <a:r>
              <a:rPr lang="en-US" b="1" dirty="0">
                <a:solidFill>
                  <a:srgbClr val="000000"/>
                </a:solidFill>
              </a:rPr>
              <a:t>Nate </a:t>
            </a:r>
            <a:r>
              <a:rPr lang="en-US" b="1" dirty="0" smtClean="0">
                <a:solidFill>
                  <a:srgbClr val="000000"/>
                </a:solidFill>
              </a:rPr>
              <a:t>Brown, Mohan Gupta &amp; Jim Hileman</a:t>
            </a:r>
            <a:endParaRPr lang="en-US" b="1" dirty="0">
              <a:solidFill>
                <a:srgbClr val="000000"/>
              </a:solidFill>
            </a:endParaRPr>
          </a:p>
          <a:p>
            <a:pPr algn="l">
              <a:spcBef>
                <a:spcPts val="600"/>
              </a:spcBef>
              <a:buFontTx/>
              <a:buNone/>
            </a:pPr>
            <a:r>
              <a:rPr lang="en-US" b="1" dirty="0">
                <a:solidFill>
                  <a:srgbClr val="000000"/>
                </a:solidFill>
              </a:rPr>
              <a:t>Federal Aviation Administration </a:t>
            </a:r>
            <a:br>
              <a:rPr lang="en-US" b="1" dirty="0">
                <a:solidFill>
                  <a:srgbClr val="000000"/>
                </a:solidFill>
              </a:rPr>
            </a:br>
            <a:r>
              <a:rPr lang="en-US" b="1" dirty="0">
                <a:solidFill>
                  <a:srgbClr val="000000"/>
                </a:solidFill>
              </a:rPr>
              <a:t>Office of Environment and Energy</a:t>
            </a:r>
          </a:p>
          <a:p>
            <a:pPr algn="l">
              <a:spcBef>
                <a:spcPts val="600"/>
              </a:spcBef>
              <a:buFontTx/>
              <a:buNone/>
            </a:pPr>
            <a:r>
              <a:rPr lang="en-US" b="1" dirty="0">
                <a:solidFill>
                  <a:srgbClr val="000000"/>
                </a:solidFill>
              </a:rPr>
              <a:t>Email: </a:t>
            </a:r>
            <a:r>
              <a:rPr lang="en-US" b="1" dirty="0" smtClean="0">
                <a:solidFill>
                  <a:srgbClr val="000000"/>
                </a:solidFill>
                <a:hlinkClick r:id="rId4"/>
              </a:rPr>
              <a:t>nathan.brown@faa.gov</a:t>
            </a:r>
            <a:endParaRPr lang="en-US" b="1" dirty="0" smtClean="0">
              <a:solidFill>
                <a:srgbClr val="000000"/>
              </a:solidFill>
            </a:endParaRPr>
          </a:p>
          <a:p>
            <a:pPr algn="l">
              <a:spcBef>
                <a:spcPts val="600"/>
              </a:spcBef>
              <a:buFontTx/>
              <a:buNone/>
            </a:pPr>
            <a:r>
              <a:rPr lang="en-US" b="1" dirty="0">
                <a:solidFill>
                  <a:srgbClr val="000000"/>
                </a:solidFill>
              </a:rPr>
              <a:t>	</a:t>
            </a:r>
            <a:r>
              <a:rPr lang="en-US" b="1" dirty="0" smtClean="0">
                <a:solidFill>
                  <a:srgbClr val="000000"/>
                </a:solidFill>
              </a:rPr>
              <a:t> </a:t>
            </a:r>
            <a:r>
              <a:rPr lang="en-US" b="1" dirty="0" smtClean="0">
                <a:solidFill>
                  <a:srgbClr val="000000"/>
                </a:solidFill>
                <a:hlinkClick r:id="rId5"/>
              </a:rPr>
              <a:t>mohan.l.gupta@faa.gov</a:t>
            </a:r>
            <a:endParaRPr lang="en-US" b="1" dirty="0" smtClean="0">
              <a:solidFill>
                <a:srgbClr val="000000"/>
              </a:solidFill>
            </a:endParaRPr>
          </a:p>
          <a:p>
            <a:pPr algn="l">
              <a:spcBef>
                <a:spcPts val="600"/>
              </a:spcBef>
              <a:buFontTx/>
              <a:buNone/>
            </a:pPr>
            <a:r>
              <a:rPr lang="en-US" b="1" dirty="0">
                <a:solidFill>
                  <a:srgbClr val="000000"/>
                </a:solidFill>
              </a:rPr>
              <a:t>	</a:t>
            </a:r>
            <a:r>
              <a:rPr lang="en-US" b="1" dirty="0" smtClean="0">
                <a:solidFill>
                  <a:srgbClr val="000000"/>
                </a:solidFill>
              </a:rPr>
              <a:t> </a:t>
            </a:r>
            <a:r>
              <a:rPr lang="en-US" b="1" dirty="0" smtClean="0">
                <a:solidFill>
                  <a:srgbClr val="000000"/>
                </a:solidFill>
                <a:hlinkClick r:id="rId6"/>
              </a:rPr>
              <a:t>james.hileman@faa.gov</a:t>
            </a:r>
            <a:r>
              <a:rPr lang="en-US" b="1" dirty="0" smtClean="0">
                <a:solidFill>
                  <a:srgbClr val="000000"/>
                </a:solidFill>
              </a:rPr>
              <a:t> </a:t>
            </a:r>
          </a:p>
          <a:p>
            <a:pPr algn="l">
              <a:spcBef>
                <a:spcPts val="600"/>
              </a:spcBef>
              <a:buFontTx/>
              <a:buNone/>
            </a:pPr>
            <a:endParaRPr lang="en-US" b="1" dirty="0">
              <a:solidFill>
                <a:srgbClr val="000000"/>
              </a:solidFill>
            </a:endParaRPr>
          </a:p>
        </p:txBody>
      </p:sp>
    </p:spTree>
    <p:extLst>
      <p:ext uri="{BB962C8B-B14F-4D97-AF65-F5344CB8AC3E}">
        <p14:creationId xmlns:p14="http://schemas.microsoft.com/office/powerpoint/2010/main" val="467221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Alternative Jet Fuel Testing</a:t>
            </a:r>
            <a:endParaRPr lang="en-US" dirty="0"/>
          </a:p>
        </p:txBody>
      </p:sp>
      <p:sp>
        <p:nvSpPr>
          <p:cNvPr id="4" name="Content Placeholder 3"/>
          <p:cNvSpPr>
            <a:spLocks noGrp="1"/>
          </p:cNvSpPr>
          <p:nvPr>
            <p:ph idx="1"/>
          </p:nvPr>
        </p:nvSpPr>
        <p:spPr>
          <a:xfrm>
            <a:off x="219075" y="919164"/>
            <a:ext cx="8774113" cy="4537686"/>
          </a:xfrm>
        </p:spPr>
        <p:txBody>
          <a:bodyPr/>
          <a:lstStyle/>
          <a:p>
            <a:pPr marL="0" indent="0">
              <a:buNone/>
            </a:pPr>
            <a:r>
              <a:rPr lang="en-US" sz="2400" dirty="0" smtClean="0">
                <a:solidFill>
                  <a:schemeClr val="tx1">
                    <a:lumMod val="50000"/>
                    <a:lumOff val="50000"/>
                  </a:schemeClr>
                </a:solidFill>
              </a:rPr>
              <a:t>Support </a:t>
            </a:r>
            <a:r>
              <a:rPr lang="en-US" sz="2400" dirty="0">
                <a:solidFill>
                  <a:schemeClr val="tx1">
                    <a:lumMod val="50000"/>
                    <a:lumOff val="50000"/>
                  </a:schemeClr>
                </a:solidFill>
              </a:rPr>
              <a:t>ASTM </a:t>
            </a:r>
            <a:r>
              <a:rPr lang="en-US" sz="2400" dirty="0" smtClean="0">
                <a:solidFill>
                  <a:schemeClr val="tx1">
                    <a:lumMod val="50000"/>
                    <a:lumOff val="50000"/>
                  </a:schemeClr>
                </a:solidFill>
              </a:rPr>
              <a:t>Intl </a:t>
            </a:r>
            <a:r>
              <a:rPr lang="en-US" sz="2400" dirty="0">
                <a:solidFill>
                  <a:schemeClr val="tx1">
                    <a:lumMod val="50000"/>
                    <a:lumOff val="50000"/>
                  </a:schemeClr>
                </a:solidFill>
              </a:rPr>
              <a:t>evaluation of alternative jet fuels</a:t>
            </a:r>
            <a:endParaRPr lang="en-US" sz="2400" dirty="0"/>
          </a:p>
        </p:txBody>
      </p:sp>
      <p:sp>
        <p:nvSpPr>
          <p:cNvPr id="3" name="Rectangle 5"/>
          <p:cNvSpPr>
            <a:spLocks noChangeArrowheads="1"/>
          </p:cNvSpPr>
          <p:nvPr/>
        </p:nvSpPr>
        <p:spPr bwMode="auto">
          <a:xfrm>
            <a:off x="1" y="43953"/>
            <a:ext cx="184666" cy="3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8" tIns="45704" rIns="91408" bIns="45704" numCol="1" anchor="ctr" anchorCtr="0" compatLnSpc="1">
            <a:prstTxWarp prst="textNoShape">
              <a:avLst/>
            </a:prstTxWarp>
            <a:spAutoFit/>
          </a:bodyPr>
          <a:lstStyle/>
          <a:p>
            <a:pPr algn="l" fontAlgn="auto">
              <a:spcBef>
                <a:spcPts val="0"/>
              </a:spcBef>
              <a:spcAft>
                <a:spcPts val="0"/>
              </a:spcAft>
            </a:pPr>
            <a:endParaRPr lang="en-US" sz="1800" dirty="0">
              <a:solidFill>
                <a:prstClr val="black"/>
              </a:solidFill>
              <a:latin typeface="Calibri"/>
            </a:endParaRPr>
          </a:p>
        </p:txBody>
      </p:sp>
      <p:sp>
        <p:nvSpPr>
          <p:cNvPr id="13" name="TextBox 12"/>
          <p:cNvSpPr txBox="1"/>
          <p:nvPr/>
        </p:nvSpPr>
        <p:spPr>
          <a:xfrm>
            <a:off x="381000" y="1578864"/>
            <a:ext cx="8763000" cy="3231654"/>
          </a:xfrm>
          <a:prstGeom prst="rect">
            <a:avLst/>
          </a:prstGeom>
          <a:noFill/>
        </p:spPr>
        <p:txBody>
          <a:bodyPr wrap="square" rtlCol="0">
            <a:spAutoFit/>
          </a:bodyPr>
          <a:lstStyle/>
          <a:p>
            <a:pPr marL="342900" indent="-342900" algn="l" fontAlgn="auto">
              <a:spcBef>
                <a:spcPts val="0"/>
              </a:spcBef>
              <a:spcAft>
                <a:spcPts val="0"/>
              </a:spcAft>
              <a:buFont typeface="Arial" panose="020B0604020202020204" pitchFamily="34" charset="0"/>
              <a:buChar char="•"/>
            </a:pPr>
            <a:r>
              <a:rPr lang="en-US" b="1" dirty="0" smtClean="0">
                <a:solidFill>
                  <a:prstClr val="black"/>
                </a:solidFill>
                <a:latin typeface="Calibri"/>
              </a:rPr>
              <a:t>Support ASTM D4054 testing activities to develop data for approvals</a:t>
            </a:r>
          </a:p>
          <a:p>
            <a:pPr algn="l" fontAlgn="auto">
              <a:spcBef>
                <a:spcPts val="0"/>
              </a:spcBef>
              <a:spcAft>
                <a:spcPts val="0"/>
              </a:spcAft>
            </a:pPr>
            <a:r>
              <a:rPr lang="en-US" dirty="0">
                <a:solidFill>
                  <a:prstClr val="black"/>
                </a:solidFill>
                <a:latin typeface="Calibri"/>
              </a:rPr>
              <a:t> </a:t>
            </a:r>
            <a:r>
              <a:rPr lang="en-US" dirty="0" smtClean="0">
                <a:solidFill>
                  <a:prstClr val="black"/>
                </a:solidFill>
                <a:latin typeface="Calibri"/>
              </a:rPr>
              <a:t>   (</a:t>
            </a:r>
            <a:r>
              <a:rPr lang="en-US" dirty="0" smtClean="0">
                <a:latin typeface="Calibri"/>
              </a:rPr>
              <a:t>CLEEN; Volpe BAA</a:t>
            </a:r>
            <a:r>
              <a:rPr lang="en-US" dirty="0" smtClean="0">
                <a:solidFill>
                  <a:prstClr val="black"/>
                </a:solidFill>
                <a:latin typeface="Calibri"/>
              </a:rPr>
              <a:t>; SEMRS</a:t>
            </a:r>
            <a:r>
              <a:rPr lang="en-US" dirty="0">
                <a:solidFill>
                  <a:prstClr val="black"/>
                </a:solidFill>
                <a:latin typeface="Calibri"/>
              </a:rPr>
              <a:t>; ASCENT </a:t>
            </a:r>
            <a:r>
              <a:rPr lang="en-US" dirty="0" smtClean="0">
                <a:solidFill>
                  <a:prstClr val="black"/>
                </a:solidFill>
                <a:latin typeface="Calibri"/>
              </a:rPr>
              <a:t>A31; CLEEN II)</a:t>
            </a:r>
          </a:p>
          <a:p>
            <a:pPr marL="342900" indent="-342900" algn="l" fontAlgn="auto">
              <a:spcBef>
                <a:spcPts val="0"/>
              </a:spcBef>
              <a:spcAft>
                <a:spcPts val="0"/>
              </a:spcAft>
              <a:buFont typeface="Arial" panose="020B0604020202020204" pitchFamily="34" charset="0"/>
              <a:buChar char="•"/>
            </a:pPr>
            <a:r>
              <a:rPr lang="en-US" b="1" dirty="0" smtClean="0">
                <a:solidFill>
                  <a:prstClr val="black"/>
                </a:solidFill>
                <a:latin typeface="Calibri"/>
              </a:rPr>
              <a:t>Research </a:t>
            </a:r>
            <a:r>
              <a:rPr lang="en-US" b="1" dirty="0">
                <a:solidFill>
                  <a:prstClr val="black"/>
                </a:solidFill>
                <a:latin typeface="Calibri"/>
              </a:rPr>
              <a:t>Report </a:t>
            </a:r>
            <a:r>
              <a:rPr lang="en-US" b="1" dirty="0" smtClean="0">
                <a:solidFill>
                  <a:prstClr val="black"/>
                </a:solidFill>
                <a:latin typeface="Calibri"/>
              </a:rPr>
              <a:t>Review</a:t>
            </a:r>
            <a:r>
              <a:rPr lang="en-US" b="1" dirty="0">
                <a:solidFill>
                  <a:prstClr val="black"/>
                </a:solidFill>
                <a:latin typeface="Calibri"/>
              </a:rPr>
              <a:t> </a:t>
            </a:r>
          </a:p>
          <a:p>
            <a:pPr algn="l" fontAlgn="auto">
              <a:spcBef>
                <a:spcPts val="0"/>
              </a:spcBef>
              <a:spcAft>
                <a:spcPts val="0"/>
              </a:spcAft>
            </a:pPr>
            <a:r>
              <a:rPr lang="en-US" b="1" dirty="0">
                <a:solidFill>
                  <a:prstClr val="black"/>
                </a:solidFill>
                <a:latin typeface="Calibri"/>
              </a:rPr>
              <a:t> </a:t>
            </a:r>
            <a:r>
              <a:rPr lang="en-US" b="1" dirty="0" smtClean="0">
                <a:solidFill>
                  <a:prstClr val="black"/>
                </a:solidFill>
                <a:latin typeface="Calibri"/>
              </a:rPr>
              <a:t>   </a:t>
            </a:r>
            <a:r>
              <a:rPr lang="en-US" dirty="0" smtClean="0">
                <a:solidFill>
                  <a:prstClr val="black"/>
                </a:solidFill>
                <a:latin typeface="Calibri"/>
              </a:rPr>
              <a:t>(CLEEN; A31)</a:t>
            </a:r>
          </a:p>
          <a:p>
            <a:pPr marL="342900" indent="-342900" algn="l" fontAlgn="auto">
              <a:spcBef>
                <a:spcPts val="0"/>
              </a:spcBef>
              <a:spcAft>
                <a:spcPts val="0"/>
              </a:spcAft>
              <a:buFont typeface="Arial" panose="020B0604020202020204" pitchFamily="34" charset="0"/>
              <a:buChar char="•"/>
            </a:pPr>
            <a:r>
              <a:rPr lang="en-US" b="1" dirty="0" smtClean="0">
                <a:solidFill>
                  <a:prstClr val="black"/>
                </a:solidFill>
                <a:latin typeface="Calibri"/>
              </a:rPr>
              <a:t>Data Gathering </a:t>
            </a:r>
          </a:p>
          <a:p>
            <a:pPr algn="l" fontAlgn="auto">
              <a:spcBef>
                <a:spcPts val="0"/>
              </a:spcBef>
              <a:spcAft>
                <a:spcPts val="0"/>
              </a:spcAft>
            </a:pPr>
            <a:r>
              <a:rPr lang="en-US" b="1" dirty="0">
                <a:solidFill>
                  <a:prstClr val="black"/>
                </a:solidFill>
                <a:latin typeface="Calibri"/>
              </a:rPr>
              <a:t> </a:t>
            </a:r>
            <a:r>
              <a:rPr lang="en-US" b="1" dirty="0" smtClean="0">
                <a:solidFill>
                  <a:prstClr val="black"/>
                </a:solidFill>
                <a:latin typeface="Calibri"/>
              </a:rPr>
              <a:t>   </a:t>
            </a:r>
            <a:r>
              <a:rPr lang="en-US" dirty="0" smtClean="0">
                <a:solidFill>
                  <a:prstClr val="black"/>
                </a:solidFill>
                <a:latin typeface="Calibri"/>
              </a:rPr>
              <a:t>(ASCENT A33, SEMRS)</a:t>
            </a:r>
          </a:p>
          <a:p>
            <a:pPr marL="742950" lvl="1" indent="-285750" algn="l" fontAlgn="auto">
              <a:spcBef>
                <a:spcPts val="0"/>
              </a:spcBef>
              <a:spcAft>
                <a:spcPts val="0"/>
              </a:spcAft>
              <a:buFont typeface="Arial" panose="020B0604020202020204" pitchFamily="34" charset="0"/>
              <a:buChar char="•"/>
            </a:pPr>
            <a:endParaRPr lang="en-US" sz="1800" dirty="0" smtClean="0">
              <a:solidFill>
                <a:prstClr val="black"/>
              </a:solidFill>
              <a:latin typeface="Calibri"/>
            </a:endParaRPr>
          </a:p>
          <a:p>
            <a:pPr algn="l" fontAlgn="auto">
              <a:spcBef>
                <a:spcPts val="0"/>
              </a:spcBef>
              <a:spcAft>
                <a:spcPts val="0"/>
              </a:spcAft>
            </a:pPr>
            <a:endParaRPr lang="en-US" sz="1800" b="1" dirty="0" smtClean="0">
              <a:solidFill>
                <a:prstClr val="black"/>
              </a:solidFill>
              <a:latin typeface="Calibri"/>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785" y="2735018"/>
            <a:ext cx="4370741" cy="327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4219127"/>
            <a:ext cx="4226169" cy="1569660"/>
          </a:xfrm>
          <a:prstGeom prst="rect">
            <a:avLst/>
          </a:prstGeom>
        </p:spPr>
        <p:txBody>
          <a:bodyPr wrap="square">
            <a:spAutoFit/>
          </a:bodyPr>
          <a:lstStyle/>
          <a:p>
            <a:pPr marL="342900" indent="-342900" algn="l" fontAlgn="auto">
              <a:spcBef>
                <a:spcPts val="0"/>
              </a:spcBef>
              <a:spcAft>
                <a:spcPts val="0"/>
              </a:spcAft>
              <a:buFont typeface="Arial" panose="020B0604020202020204" pitchFamily="34" charset="0"/>
              <a:buChar char="•"/>
            </a:pPr>
            <a:r>
              <a:rPr lang="en-US" b="1" dirty="0" smtClean="0">
                <a:solidFill>
                  <a:prstClr val="black"/>
                </a:solidFill>
                <a:latin typeface="Calibri"/>
              </a:rPr>
              <a:t>Streamline approval process via the National Jet Fuels Combustion Program </a:t>
            </a:r>
            <a:r>
              <a:rPr lang="en-US" dirty="0" smtClean="0">
                <a:solidFill>
                  <a:prstClr val="black"/>
                </a:solidFill>
                <a:latin typeface="Calibri"/>
              </a:rPr>
              <a:t>(ASCENT A25-30, 34)</a:t>
            </a:r>
            <a:endParaRPr lang="en-US" dirty="0">
              <a:solidFill>
                <a:prstClr val="black"/>
              </a:solidFill>
              <a:latin typeface="Calibri"/>
            </a:endParaRPr>
          </a:p>
        </p:txBody>
      </p:sp>
    </p:spTree>
    <p:extLst>
      <p:ext uri="{BB962C8B-B14F-4D97-AF65-F5344CB8AC3E}">
        <p14:creationId xmlns:p14="http://schemas.microsoft.com/office/powerpoint/2010/main" val="327500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993"/>
            <a:ext cx="9144000" cy="595312"/>
          </a:xfrm>
        </p:spPr>
        <p:txBody>
          <a:bodyPr/>
          <a:lstStyle/>
          <a:p>
            <a:r>
              <a:rPr lang="en-US" dirty="0" smtClean="0"/>
              <a:t>Modified </a:t>
            </a:r>
            <a:r>
              <a:rPr lang="en-US" sz="2600" dirty="0" smtClean="0"/>
              <a:t>D4054 Fuels Qualification Process</a:t>
            </a:r>
          </a:p>
        </p:txBody>
      </p:sp>
      <p:pic>
        <p:nvPicPr>
          <p:cNvPr id="40963" name="Picture 3" descr="C:\Users\nathan brown\Picture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15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1"/>
          <p:cNvSpPr>
            <a:spLocks noChangeArrowheads="1"/>
          </p:cNvSpPr>
          <p:nvPr/>
        </p:nvSpPr>
        <p:spPr bwMode="auto">
          <a:xfrm>
            <a:off x="7391400" y="5562600"/>
            <a:ext cx="609600" cy="381000"/>
          </a:xfrm>
          <a:prstGeom prst="rect">
            <a:avLst/>
          </a:prstGeom>
          <a:solidFill>
            <a:schemeClr val="bg1"/>
          </a:solidFill>
          <a:ln w="9525">
            <a:solidFill>
              <a:schemeClr val="bg1"/>
            </a:solidFill>
            <a:miter lim="800000"/>
            <a:headEnd/>
            <a:tailEnd/>
          </a:ln>
        </p:spPr>
        <p:txBody>
          <a:bodyPr>
            <a:spAutoFit/>
          </a:bodyPr>
          <a:lstStyle/>
          <a:p>
            <a:pPr algn="l">
              <a:spcBef>
                <a:spcPct val="50000"/>
              </a:spcBef>
              <a:buFontTx/>
              <a:buChar char="•"/>
            </a:pPr>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2379210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14373"/>
            <a:ext cx="2379619" cy="543627"/>
          </a:xfrm>
          <a:prstGeom prst="rect">
            <a:avLst/>
          </a:prstGeom>
        </p:spPr>
        <p:txBody>
          <a:bodyPr/>
          <a:lstStyle/>
          <a:p>
            <a:r>
              <a:rPr lang="en-US" sz="1400" b="1" dirty="0" smtClean="0">
                <a:solidFill>
                  <a:srgbClr val="FFFFFF">
                    <a:lumMod val="65000"/>
                  </a:srgbClr>
                </a:solidFill>
                <a:latin typeface="Times New Roman" panose="02020603050405020304" pitchFamily="18" charset="0"/>
                <a:cs typeface="Times New Roman" panose="02020603050405020304" pitchFamily="18" charset="0"/>
              </a:rPr>
              <a:t>Mark Rumizen</a:t>
            </a:r>
          </a:p>
          <a:p>
            <a:r>
              <a:rPr lang="en-US" sz="1400" b="1" dirty="0" smtClean="0">
                <a:solidFill>
                  <a:srgbClr val="FFFFFF">
                    <a:lumMod val="65000"/>
                  </a:srgbClr>
                </a:solidFill>
                <a:latin typeface="Times New Roman" panose="02020603050405020304" pitchFamily="18" charset="0"/>
                <a:cs typeface="Times New Roman" panose="02020603050405020304" pitchFamily="18" charset="0"/>
              </a:rPr>
              <a:t>January 27, 2016</a:t>
            </a:r>
            <a:endParaRPr lang="en-US" sz="1400" b="1" dirty="0">
              <a:solidFill>
                <a:srgbClr val="FFFFFF">
                  <a:lumMod val="65000"/>
                </a:srgbClr>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212725" y="141199"/>
            <a:ext cx="8818563" cy="609600"/>
          </a:xfrm>
        </p:spPr>
        <p:txBody>
          <a:bodyPr/>
          <a:lstStyle/>
          <a:p>
            <a:r>
              <a:rPr lang="en-US" dirty="0" smtClean="0"/>
              <a:t>Status of Alternative Jet Fuels</a:t>
            </a:r>
            <a:endParaRPr lang="en-US" dirty="0"/>
          </a:p>
        </p:txBody>
      </p:sp>
      <p:graphicFrame>
        <p:nvGraphicFramePr>
          <p:cNvPr id="6" name="Chart 5"/>
          <p:cNvGraphicFramePr/>
          <p:nvPr>
            <p:extLst>
              <p:ext uri="{D42A27DB-BD31-4B8C-83A1-F6EECF244321}">
                <p14:modId xmlns:p14="http://schemas.microsoft.com/office/powerpoint/2010/main" val="941349425"/>
              </p:ext>
            </p:extLst>
          </p:nvPr>
        </p:nvGraphicFramePr>
        <p:xfrm>
          <a:off x="-177420" y="1228297"/>
          <a:ext cx="9144000" cy="46830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bwMode="auto">
          <a:xfrm>
            <a:off x="4324196" y="944357"/>
            <a:ext cx="30298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600" b="1" dirty="0" smtClean="0"/>
              <a:t>OEM Review Process Step</a:t>
            </a:r>
            <a:endParaRPr lang="en-US" sz="1600" b="1" dirty="0"/>
          </a:p>
        </p:txBody>
      </p:sp>
      <p:sp>
        <p:nvSpPr>
          <p:cNvPr id="3" name="TextBox 2"/>
          <p:cNvSpPr txBox="1"/>
          <p:nvPr/>
        </p:nvSpPr>
        <p:spPr bwMode="auto">
          <a:xfrm>
            <a:off x="2896488" y="1228297"/>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t>1</a:t>
            </a:r>
            <a:endParaRPr lang="en-US" sz="1600" b="1" dirty="0"/>
          </a:p>
        </p:txBody>
      </p:sp>
      <p:sp>
        <p:nvSpPr>
          <p:cNvPr id="8" name="TextBox 7"/>
          <p:cNvSpPr txBox="1"/>
          <p:nvPr/>
        </p:nvSpPr>
        <p:spPr bwMode="auto">
          <a:xfrm>
            <a:off x="3568392" y="1216922"/>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t>2</a:t>
            </a:r>
            <a:endParaRPr lang="en-US" sz="1600" b="1" dirty="0"/>
          </a:p>
        </p:txBody>
      </p:sp>
      <p:sp>
        <p:nvSpPr>
          <p:cNvPr id="9" name="TextBox 8"/>
          <p:cNvSpPr txBox="1"/>
          <p:nvPr/>
        </p:nvSpPr>
        <p:spPr bwMode="auto">
          <a:xfrm>
            <a:off x="4290837" y="1211420"/>
            <a:ext cx="4386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t>3          4         5           6           7         8         9</a:t>
            </a:r>
            <a:endParaRPr lang="en-US" sz="1600" b="1" dirty="0"/>
          </a:p>
        </p:txBody>
      </p:sp>
      <p:grpSp>
        <p:nvGrpSpPr>
          <p:cNvPr id="16" name="Group 5"/>
          <p:cNvGrpSpPr>
            <a:grpSpLocks noChangeAspect="1"/>
          </p:cNvGrpSpPr>
          <p:nvPr/>
        </p:nvGrpSpPr>
        <p:grpSpPr bwMode="auto">
          <a:xfrm>
            <a:off x="5192232" y="3548290"/>
            <a:ext cx="1276350" cy="830262"/>
            <a:chOff x="96" y="72"/>
            <a:chExt cx="1379" cy="896"/>
          </a:xfrm>
        </p:grpSpPr>
        <p:sp>
          <p:nvSpPr>
            <p:cNvPr id="17"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8" name="Picture 7"/>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8000"/>
                      </a14:imgEffect>
                      <a14:imgEffect>
                        <a14:brightnessContrast bright="18000" contrast="10000"/>
                      </a14:imgEffect>
                    </a14:imgLayer>
                  </a14:imgProps>
                </a:ex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p:cNvSpPr/>
          <p:nvPr/>
        </p:nvSpPr>
        <p:spPr bwMode="auto">
          <a:xfrm>
            <a:off x="5024846" y="3309257"/>
            <a:ext cx="1628503" cy="1375954"/>
          </a:xfrm>
          <a:prstGeom prst="ellipse">
            <a:avLst/>
          </a:prstGeom>
          <a:solidFill>
            <a:srgbClr val="99FF66">
              <a:alpha val="49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
        <p:nvSpPr>
          <p:cNvPr id="19" name="AutoShape 2" descr="Image result for football player run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9714" y="1558142"/>
            <a:ext cx="452846" cy="51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AutoShape 5" descr="Image result for football player hik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7779" y="2187811"/>
            <a:ext cx="434708" cy="42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8"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787956" y="3874917"/>
            <a:ext cx="456724" cy="33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4"/>
          <p:cNvPicPr>
            <a:picLocks noChangeAspect="1" noChangeArrowheads="1"/>
          </p:cNvPicPr>
          <p:nvPr/>
        </p:nvPicPr>
        <p:blipFill>
          <a:blip r:embed="rId8"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780679" y="4425870"/>
            <a:ext cx="456724" cy="33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4"/>
          <p:cNvPicPr>
            <a:picLocks noChangeAspect="1" noChangeArrowheads="1"/>
          </p:cNvPicPr>
          <p:nvPr/>
        </p:nvPicPr>
        <p:blipFill>
          <a:blip r:embed="rId8"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794888" y="4975579"/>
            <a:ext cx="456724" cy="33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4"/>
          <p:cNvPicPr>
            <a:picLocks noChangeAspect="1" noChangeArrowheads="1"/>
          </p:cNvPicPr>
          <p:nvPr/>
        </p:nvPicPr>
        <p:blipFill>
          <a:blip r:embed="rId8"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784490" y="5531978"/>
            <a:ext cx="456724" cy="33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rotWithShape="1">
          <a:blip r:embed="rId9" cstate="print">
            <a:clrChange>
              <a:clrFrom>
                <a:srgbClr val="FEFDFB"/>
              </a:clrFrom>
              <a:clrTo>
                <a:srgbClr val="FEFDFB">
                  <a:alpha val="0"/>
                </a:srgbClr>
              </a:clrTo>
            </a:clrChange>
            <a:extLst>
              <a:ext uri="{28A0092B-C50C-407E-A947-70E740481C1C}">
                <a14:useLocalDpi xmlns:a14="http://schemas.microsoft.com/office/drawing/2010/main" val="0"/>
              </a:ext>
            </a:extLst>
          </a:blip>
          <a:srcRect l="33302" t="13410" r="8266" b="24036"/>
          <a:stretch/>
        </p:blipFill>
        <p:spPr bwMode="auto">
          <a:xfrm flipH="1">
            <a:off x="3403525" y="2755546"/>
            <a:ext cx="462269"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p:nvPr/>
        </p:nvGrpSpPr>
        <p:grpSpPr>
          <a:xfrm>
            <a:off x="2964927" y="3249364"/>
            <a:ext cx="789449" cy="490183"/>
            <a:chOff x="2954575" y="3260841"/>
            <a:chExt cx="789449" cy="490183"/>
          </a:xfrm>
        </p:grpSpPr>
        <p:pic>
          <p:nvPicPr>
            <p:cNvPr id="1041" name="Picture 1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4575" y="3260843"/>
              <a:ext cx="594073" cy="49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5728" y="3260842"/>
              <a:ext cx="594073" cy="49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9951" y="3260841"/>
              <a:ext cx="594073" cy="49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AutoShape 53"/>
          <p:cNvSpPr>
            <a:spLocks noChangeArrowheads="1"/>
          </p:cNvSpPr>
          <p:nvPr/>
        </p:nvSpPr>
        <p:spPr bwMode="auto">
          <a:xfrm>
            <a:off x="7622223" y="2938426"/>
            <a:ext cx="1328738" cy="1027700"/>
          </a:xfrm>
          <a:prstGeom prst="wedgeRoundRectCallout">
            <a:avLst>
              <a:gd name="adj1" fmla="val -7021"/>
              <a:gd name="adj2" fmla="val -137531"/>
              <a:gd name="adj3" fmla="val 16667"/>
            </a:avLst>
          </a:prstGeom>
          <a:solidFill>
            <a:srgbClr val="000099"/>
          </a:solidFill>
          <a:ln>
            <a:noFill/>
          </a:ln>
          <a:extLst/>
        </p:spPr>
        <p:txBody>
          <a:bodyPr/>
          <a:lstStyle/>
          <a:p>
            <a:pPr algn="ctr">
              <a:spcBef>
                <a:spcPct val="50000"/>
              </a:spcBef>
            </a:pPr>
            <a:r>
              <a:rPr lang="en-US" altLang="en-US" sz="1200" b="1" dirty="0" smtClean="0">
                <a:solidFill>
                  <a:srgbClr val="FFFF00"/>
                </a:solidFill>
              </a:rPr>
              <a:t>Addressing SNECMA and Airbus negatives</a:t>
            </a:r>
            <a:endParaRPr lang="en-US" altLang="en-US" sz="1200" b="1" dirty="0">
              <a:solidFill>
                <a:srgbClr val="FFFF00"/>
              </a:solidFill>
            </a:endParaRPr>
          </a:p>
        </p:txBody>
      </p:sp>
      <p:sp>
        <p:nvSpPr>
          <p:cNvPr id="28" name="AutoShape 53"/>
          <p:cNvSpPr>
            <a:spLocks noChangeArrowheads="1"/>
          </p:cNvSpPr>
          <p:nvPr/>
        </p:nvSpPr>
        <p:spPr bwMode="auto">
          <a:xfrm>
            <a:off x="6095644" y="2159636"/>
            <a:ext cx="1328738" cy="1762075"/>
          </a:xfrm>
          <a:prstGeom prst="wedgeRoundRectCallout">
            <a:avLst>
              <a:gd name="adj1" fmla="val -138232"/>
              <a:gd name="adj2" fmla="val -41438"/>
              <a:gd name="adj3" fmla="val 16667"/>
            </a:avLst>
          </a:prstGeom>
          <a:solidFill>
            <a:srgbClr val="000099"/>
          </a:solidFill>
          <a:ln>
            <a:noFill/>
          </a:ln>
          <a:extLst/>
        </p:spPr>
        <p:txBody>
          <a:bodyPr/>
          <a:lstStyle/>
          <a:p>
            <a:pPr algn="ctr">
              <a:spcBef>
                <a:spcPct val="50000"/>
              </a:spcBef>
            </a:pPr>
            <a:r>
              <a:rPr lang="en-US" altLang="en-US" sz="1200" b="1" dirty="0" smtClean="0">
                <a:solidFill>
                  <a:srgbClr val="FFFF00"/>
                </a:solidFill>
              </a:rPr>
              <a:t>Awaiting Honeywell Combustor Rig test results before defining Tier  3 &amp; 4 test req’ts</a:t>
            </a:r>
            <a:endParaRPr lang="en-US" altLang="en-US" sz="1200" b="1" dirty="0">
              <a:solidFill>
                <a:srgbClr val="FFFF00"/>
              </a:solidFill>
            </a:endParaRPr>
          </a:p>
        </p:txBody>
      </p:sp>
      <p:sp>
        <p:nvSpPr>
          <p:cNvPr id="29" name="AutoShape 53"/>
          <p:cNvSpPr>
            <a:spLocks noChangeArrowheads="1"/>
          </p:cNvSpPr>
          <p:nvPr/>
        </p:nvSpPr>
        <p:spPr bwMode="auto">
          <a:xfrm>
            <a:off x="4537166" y="2885938"/>
            <a:ext cx="1511452" cy="786354"/>
          </a:xfrm>
          <a:prstGeom prst="wedgeRoundRectCallout">
            <a:avLst>
              <a:gd name="adj1" fmla="val -90872"/>
              <a:gd name="adj2" fmla="val -42578"/>
              <a:gd name="adj3" fmla="val 16667"/>
            </a:avLst>
          </a:prstGeom>
          <a:solidFill>
            <a:srgbClr val="000099"/>
          </a:solidFill>
          <a:ln>
            <a:noFill/>
          </a:ln>
          <a:extLst/>
        </p:spPr>
        <p:txBody>
          <a:bodyPr/>
          <a:lstStyle/>
          <a:p>
            <a:pPr algn="ctr">
              <a:spcBef>
                <a:spcPct val="50000"/>
              </a:spcBef>
            </a:pPr>
            <a:r>
              <a:rPr lang="en-US" altLang="en-US" sz="1200" b="1" dirty="0" smtClean="0">
                <a:solidFill>
                  <a:srgbClr val="FFFF00"/>
                </a:solidFill>
              </a:rPr>
              <a:t>On-hold waiting for Virent SK to advance</a:t>
            </a:r>
            <a:endParaRPr lang="en-US" altLang="en-US" sz="1200" b="1" dirty="0">
              <a:solidFill>
                <a:srgbClr val="FFFF00"/>
              </a:solidFill>
            </a:endParaRPr>
          </a:p>
        </p:txBody>
      </p:sp>
      <p:sp>
        <p:nvSpPr>
          <p:cNvPr id="37" name="AutoShape 53"/>
          <p:cNvSpPr>
            <a:spLocks noChangeArrowheads="1"/>
          </p:cNvSpPr>
          <p:nvPr/>
        </p:nvSpPr>
        <p:spPr bwMode="auto">
          <a:xfrm>
            <a:off x="3264676" y="599672"/>
            <a:ext cx="994439" cy="628625"/>
          </a:xfrm>
          <a:prstGeom prst="wedgeRoundRectCallout">
            <a:avLst>
              <a:gd name="adj1" fmla="val 66595"/>
              <a:gd name="adj2" fmla="val 50154"/>
              <a:gd name="adj3" fmla="val 16667"/>
            </a:avLst>
          </a:prstGeom>
          <a:solidFill>
            <a:srgbClr val="FF0000"/>
          </a:solidFill>
          <a:ln>
            <a:noFill/>
          </a:ln>
          <a:extLst/>
        </p:spPr>
        <p:txBody>
          <a:bodyPr/>
          <a:lstStyle/>
          <a:p>
            <a:pPr>
              <a:buFontTx/>
              <a:buNone/>
            </a:pPr>
            <a:r>
              <a:rPr lang="en-US" sz="1100" b="1" dirty="0">
                <a:solidFill>
                  <a:schemeClr val="bg1"/>
                </a:solidFill>
              </a:rPr>
              <a:t>OEM Screening &amp; </a:t>
            </a:r>
            <a:r>
              <a:rPr lang="en-US" sz="1100" b="1" dirty="0" err="1">
                <a:solidFill>
                  <a:schemeClr val="bg1"/>
                </a:solidFill>
              </a:rPr>
              <a:t>Reqts</a:t>
            </a:r>
            <a:endParaRPr lang="en-US" sz="1100" b="1" dirty="0">
              <a:solidFill>
                <a:schemeClr val="bg1"/>
              </a:solidFill>
            </a:endParaRPr>
          </a:p>
        </p:txBody>
      </p:sp>
      <p:sp>
        <p:nvSpPr>
          <p:cNvPr id="38" name="AutoShape 53"/>
          <p:cNvSpPr>
            <a:spLocks noChangeArrowheads="1"/>
          </p:cNvSpPr>
          <p:nvPr/>
        </p:nvSpPr>
        <p:spPr bwMode="auto">
          <a:xfrm>
            <a:off x="7452494" y="557627"/>
            <a:ext cx="1065027" cy="628625"/>
          </a:xfrm>
          <a:prstGeom prst="wedgeRoundRectCallout">
            <a:avLst>
              <a:gd name="adj1" fmla="val -69703"/>
              <a:gd name="adj2" fmla="val 61063"/>
              <a:gd name="adj3" fmla="val 16667"/>
            </a:avLst>
          </a:prstGeom>
          <a:solidFill>
            <a:srgbClr val="FF0000"/>
          </a:solidFill>
          <a:ln>
            <a:noFill/>
          </a:ln>
          <a:extLst/>
        </p:spPr>
        <p:txBody>
          <a:bodyPr/>
          <a:lstStyle/>
          <a:p>
            <a:pPr>
              <a:buFontTx/>
              <a:buNone/>
            </a:pPr>
            <a:r>
              <a:rPr lang="en-US" sz="1100" b="1" dirty="0">
                <a:solidFill>
                  <a:schemeClr val="bg1"/>
                </a:solidFill>
              </a:rPr>
              <a:t>OEM Engineering </a:t>
            </a:r>
            <a:r>
              <a:rPr lang="en-US" sz="1100" b="1" dirty="0" smtClean="0">
                <a:solidFill>
                  <a:schemeClr val="bg1"/>
                </a:solidFill>
              </a:rPr>
              <a:t>Review</a:t>
            </a:r>
            <a:endParaRPr lang="en-US" sz="1100" b="1" dirty="0">
              <a:solidFill>
                <a:schemeClr val="bg1"/>
              </a:solidFill>
            </a:endParaRPr>
          </a:p>
        </p:txBody>
      </p:sp>
    </p:spTree>
    <p:extLst>
      <p:ext uri="{BB962C8B-B14F-4D97-AF65-F5344CB8AC3E}">
        <p14:creationId xmlns:p14="http://schemas.microsoft.com/office/powerpoint/2010/main" val="708392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Alternative Jet Fuels Testing </a:t>
            </a:r>
            <a:endParaRPr lang="en-US" dirty="0"/>
          </a:p>
        </p:txBody>
      </p:sp>
      <p:sp>
        <p:nvSpPr>
          <p:cNvPr id="5" name="Content Placeholder 4"/>
          <p:cNvSpPr>
            <a:spLocks noGrp="1"/>
          </p:cNvSpPr>
          <p:nvPr>
            <p:ph idx="1"/>
          </p:nvPr>
        </p:nvSpPr>
        <p:spPr>
          <a:xfrm>
            <a:off x="219075" y="662941"/>
            <a:ext cx="8774113" cy="5287010"/>
          </a:xfrm>
        </p:spPr>
        <p:txBody>
          <a:bodyPr/>
          <a:lstStyle/>
          <a:p>
            <a:r>
              <a:rPr lang="en-US" sz="2400" dirty="0" smtClean="0"/>
              <a:t>CLEEN Program</a:t>
            </a:r>
          </a:p>
          <a:p>
            <a:pPr lvl="1"/>
            <a:r>
              <a:rPr lang="en-US" sz="2000" dirty="0" smtClean="0"/>
              <a:t>Honeywell performed atomizer spray, combustor rig, and APU altitude cold start with </a:t>
            </a:r>
            <a:r>
              <a:rPr lang="en-US" sz="2000" dirty="0" err="1" smtClean="0"/>
              <a:t>Virent</a:t>
            </a:r>
            <a:r>
              <a:rPr lang="en-US" sz="2000" dirty="0" smtClean="0"/>
              <a:t> SK and Green Diesel (cooperative testing with Navy, USAF also covers ARA) </a:t>
            </a:r>
          </a:p>
          <a:p>
            <a:pPr lvl="1"/>
            <a:r>
              <a:rPr lang="en-US" sz="2000" dirty="0" smtClean="0"/>
              <a:t>Supporting ASTM Review at Rolls Royce, </a:t>
            </a:r>
            <a:r>
              <a:rPr lang="en-US" sz="2000" dirty="0"/>
              <a:t>GE, Pratt </a:t>
            </a:r>
            <a:r>
              <a:rPr lang="en-US" sz="2000" dirty="0" smtClean="0"/>
              <a:t>&amp; Whitney, Boeing, Honeywell, </a:t>
            </a:r>
            <a:r>
              <a:rPr lang="en-US" sz="2000" dirty="0" err="1" smtClean="0"/>
              <a:t>SWRi</a:t>
            </a:r>
            <a:r>
              <a:rPr lang="en-US" sz="2000" dirty="0" smtClean="0"/>
              <a:t>, </a:t>
            </a:r>
          </a:p>
          <a:p>
            <a:pPr lvl="1"/>
            <a:r>
              <a:rPr lang="en-US" sz="2000" dirty="0" smtClean="0"/>
              <a:t>Support USAF funded </a:t>
            </a:r>
            <a:r>
              <a:rPr lang="en-US" sz="2000" dirty="0"/>
              <a:t>APU testing </a:t>
            </a:r>
            <a:r>
              <a:rPr lang="en-US" sz="2000" dirty="0" smtClean="0"/>
              <a:t>by Pratt &amp; Whitney of </a:t>
            </a:r>
            <a:r>
              <a:rPr lang="en-US" sz="2000" dirty="0" err="1" smtClean="0"/>
              <a:t>Lanzatech</a:t>
            </a:r>
            <a:r>
              <a:rPr lang="en-US" sz="2000" dirty="0" smtClean="0"/>
              <a:t>/Swedish biofuels ATJ.</a:t>
            </a:r>
          </a:p>
          <a:p>
            <a:r>
              <a:rPr lang="en-US" sz="2400" dirty="0" smtClean="0"/>
              <a:t>CLEEN II</a:t>
            </a:r>
          </a:p>
          <a:p>
            <a:pPr lvl="1"/>
            <a:r>
              <a:rPr lang="en-US" sz="2000" dirty="0" smtClean="0"/>
              <a:t>GE will perform combustor rig testing on advanced designed combustors</a:t>
            </a:r>
          </a:p>
          <a:p>
            <a:pPr lvl="1"/>
            <a:r>
              <a:rPr lang="en-US" sz="2000" dirty="0" smtClean="0"/>
              <a:t>Rolls Royce will perform atomizer spray and combustor rig</a:t>
            </a:r>
          </a:p>
          <a:p>
            <a:r>
              <a:rPr lang="en-US" sz="2400" dirty="0" smtClean="0"/>
              <a:t>ASCENT 31</a:t>
            </a:r>
          </a:p>
          <a:p>
            <a:pPr lvl="1"/>
            <a:r>
              <a:rPr lang="en-US" sz="2000" dirty="0" smtClean="0"/>
              <a:t>Perform laboratory testing and support ASTM research report review</a:t>
            </a:r>
            <a:endParaRPr lang="en-US" sz="2000" dirty="0"/>
          </a:p>
        </p:txBody>
      </p:sp>
      <p:sp>
        <p:nvSpPr>
          <p:cNvPr id="3" name="Slide Number Placeholder 2"/>
          <p:cNvSpPr>
            <a:spLocks noGrp="1"/>
          </p:cNvSpPr>
          <p:nvPr>
            <p:ph type="sldNum" sz="quarter" idx="12"/>
          </p:nvPr>
        </p:nvSpPr>
        <p:spPr/>
        <p:txBody>
          <a:bodyPr/>
          <a:lstStyle/>
          <a:p>
            <a:pPr>
              <a:defRPr/>
            </a:pPr>
            <a:fld id="{C6F2BE27-9985-4030-8B81-39ACDA117D6C}" type="slidenum">
              <a:rPr lang="en-US" smtClean="0"/>
              <a:pPr>
                <a:defRPr/>
              </a:pPr>
              <a:t>7</a:t>
            </a:fld>
            <a:endParaRPr lang="en-US" dirty="0"/>
          </a:p>
        </p:txBody>
      </p:sp>
    </p:spTree>
    <p:extLst>
      <p:ext uri="{BB962C8B-B14F-4D97-AF65-F5344CB8AC3E}">
        <p14:creationId xmlns:p14="http://schemas.microsoft.com/office/powerpoint/2010/main" val="3754688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3447"/>
            <a:ext cx="91439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bwMode="auto">
          <a:xfrm>
            <a:off x="1354347" y="1352941"/>
            <a:ext cx="6702725"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457200" indent="-457200" algn="l">
              <a:spcBef>
                <a:spcPts val="900"/>
              </a:spcBef>
              <a:buFont typeface="Arial" panose="020B0604020202020204" pitchFamily="34" charset="0"/>
              <a:buChar char="•"/>
            </a:pPr>
            <a:r>
              <a:rPr lang="en-US" sz="2200" dirty="0" smtClean="0">
                <a:solidFill>
                  <a:srgbClr val="000000"/>
                </a:solidFill>
                <a:latin typeface="Arial" charset="0"/>
                <a:cs typeface="Arial" charset="0"/>
              </a:rPr>
              <a:t>Wide ranging participation from 35 entities worldwide</a:t>
            </a:r>
          </a:p>
          <a:p>
            <a:pPr marL="457200" indent="-457200" algn="l">
              <a:spcBef>
                <a:spcPts val="900"/>
              </a:spcBef>
              <a:buFont typeface="Arial" panose="020B0604020202020204" pitchFamily="34" charset="0"/>
              <a:buChar char="•"/>
            </a:pPr>
            <a:r>
              <a:rPr lang="en-US" sz="2000" dirty="0" smtClean="0">
                <a:solidFill>
                  <a:srgbClr val="000000"/>
                </a:solidFill>
                <a:latin typeface="Arial" charset="0"/>
                <a:cs typeface="Arial" charset="0"/>
              </a:rPr>
              <a:t>Program is directly funded by FAA, AFRL, NavAir, and DLA Energy</a:t>
            </a:r>
          </a:p>
          <a:p>
            <a:pPr marL="457200" indent="-457200" algn="l">
              <a:spcBef>
                <a:spcPts val="900"/>
              </a:spcBef>
              <a:buFont typeface="Arial" panose="020B0604020202020204" pitchFamily="34" charset="0"/>
              <a:buChar char="•"/>
            </a:pPr>
            <a:r>
              <a:rPr lang="en-US" sz="2000" dirty="0" smtClean="0">
                <a:solidFill>
                  <a:srgbClr val="000000"/>
                </a:solidFill>
                <a:latin typeface="Arial" charset="0"/>
                <a:cs typeface="Arial" charset="0"/>
              </a:rPr>
              <a:t>NASA is directly funding all NJFCP modeling areas</a:t>
            </a:r>
          </a:p>
          <a:p>
            <a:pPr marL="457200" indent="-457200" algn="l">
              <a:spcBef>
                <a:spcPts val="900"/>
              </a:spcBef>
              <a:buFont typeface="Arial" panose="020B0604020202020204" pitchFamily="34" charset="0"/>
              <a:buChar char="•"/>
            </a:pPr>
            <a:r>
              <a:rPr lang="en-US" sz="2000" dirty="0" smtClean="0">
                <a:solidFill>
                  <a:srgbClr val="000000"/>
                </a:solidFill>
                <a:latin typeface="Arial" charset="0"/>
                <a:cs typeface="Arial" charset="0"/>
              </a:rPr>
              <a:t>AFOSR is supporting some NJFCP areas through its combustion program (4 universities are involved)  </a:t>
            </a:r>
          </a:p>
          <a:p>
            <a:pPr marL="457200" indent="-457200" algn="l">
              <a:spcBef>
                <a:spcPts val="900"/>
              </a:spcBef>
              <a:buFont typeface="Arial" panose="020B0604020202020204" pitchFamily="34" charset="0"/>
              <a:buChar char="•"/>
            </a:pPr>
            <a:r>
              <a:rPr lang="en-US" sz="2000" dirty="0" smtClean="0">
                <a:solidFill>
                  <a:srgbClr val="000000"/>
                </a:solidFill>
                <a:latin typeface="Arial" charset="0"/>
                <a:cs typeface="Arial" charset="0"/>
              </a:rPr>
              <a:t>Program is supported by in-house funded activities – NASA, NRC Canada, DLR (Germany), Army Research Lab, Univ. Sheffield (UK) and Univ. Toronto (Canada)</a:t>
            </a:r>
            <a:endParaRPr lang="en-US" sz="2000" dirty="0">
              <a:solidFill>
                <a:srgbClr val="000000"/>
              </a:solidFill>
              <a:latin typeface="Arial" charset="0"/>
              <a:cs typeface="Arial" charset="0"/>
            </a:endParaRPr>
          </a:p>
        </p:txBody>
      </p:sp>
    </p:spTree>
    <p:extLst>
      <p:ext uri="{BB962C8B-B14F-4D97-AF65-F5344CB8AC3E}">
        <p14:creationId xmlns:p14="http://schemas.microsoft.com/office/powerpoint/2010/main" val="2070256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70061"/>
          </a:xfrm>
        </p:spPr>
        <p:txBody>
          <a:bodyPr/>
          <a:lstStyle/>
          <a:p>
            <a:r>
              <a:rPr lang="en-US" sz="2500" dirty="0" smtClean="0"/>
              <a:t>Improved OEM Screening of Jet Fuels following Integration of Successful NJFCP Outcomes</a:t>
            </a:r>
            <a:endParaRPr lang="en-US" sz="2500" dirty="0"/>
          </a:p>
        </p:txBody>
      </p:sp>
      <p:grpSp>
        <p:nvGrpSpPr>
          <p:cNvPr id="4" name="Group 3"/>
          <p:cNvGrpSpPr/>
          <p:nvPr/>
        </p:nvGrpSpPr>
        <p:grpSpPr>
          <a:xfrm>
            <a:off x="197092" y="579954"/>
            <a:ext cx="8796188" cy="5925722"/>
            <a:chOff x="347812" y="690482"/>
            <a:chExt cx="8796188" cy="592572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187" y="2337712"/>
              <a:ext cx="4767313" cy="120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Brace 4"/>
            <p:cNvSpPr/>
            <p:nvPr/>
          </p:nvSpPr>
          <p:spPr bwMode="auto">
            <a:xfrm>
              <a:off x="5651499" y="690482"/>
              <a:ext cx="378870" cy="1895761"/>
            </a:xfrm>
            <a:prstGeom prst="leftBrace">
              <a:avLst>
                <a:gd name="adj1" fmla="val 8333"/>
                <a:gd name="adj2" fmla="val 51009"/>
              </a:avLst>
            </a:prstGeom>
            <a:noFill/>
            <a:ln w="38100">
              <a:solidFill>
                <a:srgbClr val="C00000"/>
              </a:solidFill>
            </a:ln>
            <a:effectLst/>
            <a:extLst/>
          </p:spPr>
          <p:txBody>
            <a:bodyPr vert="horz" wrap="square" lIns="91440" tIns="45720" rIns="91440" bIns="45720" numCol="1" rtlCol="0" anchor="t" anchorCtr="0" compatLnSpc="1">
              <a:prstTxWarp prst="textNoShape">
                <a:avLst/>
              </a:prstTxWarp>
              <a:spAutoFit/>
            </a:bodyPr>
            <a:lstStyle/>
            <a:p>
              <a:pPr algn="l">
                <a:spcBef>
                  <a:spcPct val="50000"/>
                </a:spcBef>
                <a:buFontTx/>
                <a:buChar char="•"/>
              </a:pPr>
              <a:endParaRPr lang="en-US" dirty="0" smtClean="0">
                <a:solidFill>
                  <a:srgbClr val="000000"/>
                </a:solidFill>
                <a:latin typeface="Arial" charset="0"/>
                <a:cs typeface="Arial" charset="0"/>
              </a:endParaRPr>
            </a:p>
          </p:txBody>
        </p:sp>
        <p:cxnSp>
          <p:nvCxnSpPr>
            <p:cNvPr id="6" name="Elbow Connector 5"/>
            <p:cNvCxnSpPr>
              <a:stCxn id="5" idx="1"/>
            </p:cNvCxnSpPr>
            <p:nvPr/>
          </p:nvCxnSpPr>
          <p:spPr bwMode="auto">
            <a:xfrm rot="10800000" flipV="1">
              <a:off x="3094745" y="1657491"/>
              <a:ext cx="2556755" cy="1283003"/>
            </a:xfrm>
            <a:prstGeom prst="bentConnector3">
              <a:avLst>
                <a:gd name="adj1" fmla="val 100193"/>
              </a:avLst>
            </a:prstGeom>
            <a:noFill/>
            <a:ln w="28575" cap="flat" cmpd="sng" algn="ctr">
              <a:solidFill>
                <a:srgbClr val="C00000"/>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lowchart: Decision 8"/>
            <p:cNvSpPr/>
            <p:nvPr/>
          </p:nvSpPr>
          <p:spPr>
            <a:xfrm>
              <a:off x="696224" y="4310109"/>
              <a:ext cx="2085780" cy="1266457"/>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rgbClr val="FFFF00"/>
                  </a:solidFill>
                </a:rPr>
                <a:t>Acceptable Combustor Operability?</a:t>
              </a:r>
              <a:endParaRPr lang="en-US" sz="1000" b="1" dirty="0">
                <a:solidFill>
                  <a:srgbClr val="FFFF00"/>
                </a:solidFill>
              </a:endParaRPr>
            </a:p>
          </p:txBody>
        </p:sp>
        <p:cxnSp>
          <p:nvCxnSpPr>
            <p:cNvPr id="10" name="Elbow Connector 9"/>
            <p:cNvCxnSpPr>
              <a:stCxn id="3074" idx="3"/>
              <a:endCxn id="9" idx="0"/>
            </p:cNvCxnSpPr>
            <p:nvPr/>
          </p:nvCxnSpPr>
          <p:spPr bwMode="auto">
            <a:xfrm flipH="1">
              <a:off x="1739114" y="2940495"/>
              <a:ext cx="3912385" cy="1369614"/>
            </a:xfrm>
            <a:prstGeom prst="bentConnector4">
              <a:avLst>
                <a:gd name="adj1" fmla="val -6331"/>
                <a:gd name="adj2" fmla="val 60131"/>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9" idx="3"/>
            </p:cNvCxnSpPr>
            <p:nvPr/>
          </p:nvCxnSpPr>
          <p:spPr bwMode="auto">
            <a:xfrm>
              <a:off x="2782004" y="4943338"/>
              <a:ext cx="485839" cy="0"/>
            </a:xfrm>
            <a:prstGeom prst="straightConnector1">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2679235" y="4710142"/>
              <a:ext cx="445001" cy="270497"/>
            </a:xfrm>
            <a:prstGeom prst="rect">
              <a:avLst/>
            </a:prstGeom>
            <a:noFill/>
          </p:spPr>
          <p:txBody>
            <a:bodyPr wrap="none" rtlCol="0">
              <a:spAutoFit/>
            </a:bodyPr>
            <a:lstStyle/>
            <a:p>
              <a:pPr algn="l"/>
              <a:r>
                <a:rPr lang="en-US" sz="1000" b="1" dirty="0" smtClean="0">
                  <a:solidFill>
                    <a:srgbClr val="000000"/>
                  </a:solidFill>
                  <a:latin typeface="Arial" charset="0"/>
                  <a:cs typeface="Arial" charset="0"/>
                </a:rPr>
                <a:t>Yes</a:t>
              </a:r>
              <a:endParaRPr lang="en-US" sz="1000" b="1" dirty="0">
                <a:solidFill>
                  <a:srgbClr val="000000"/>
                </a:solidFill>
                <a:latin typeface="Arial" charset="0"/>
                <a:cs typeface="Arial" charset="0"/>
              </a:endParaRPr>
            </a:p>
          </p:txBody>
        </p:sp>
        <p:grpSp>
          <p:nvGrpSpPr>
            <p:cNvPr id="21" name="Group 20"/>
            <p:cNvGrpSpPr/>
            <p:nvPr/>
          </p:nvGrpSpPr>
          <p:grpSpPr>
            <a:xfrm>
              <a:off x="445666" y="1072014"/>
              <a:ext cx="1877832" cy="805158"/>
              <a:chOff x="4750586" y="1603807"/>
              <a:chExt cx="1088572" cy="732898"/>
            </a:xfrm>
          </p:grpSpPr>
          <p:sp>
            <p:nvSpPr>
              <p:cNvPr id="22" name="Round Diagonal Corner Rectangle 21"/>
              <p:cNvSpPr/>
              <p:nvPr/>
            </p:nvSpPr>
            <p:spPr bwMode="auto">
              <a:xfrm>
                <a:off x="4772357" y="1603807"/>
                <a:ext cx="1045029" cy="732898"/>
              </a:xfrm>
              <a:prstGeom prst="round2DiagRect">
                <a:avLst/>
              </a:prstGeom>
              <a:solidFill>
                <a:srgbClr val="CCFFCC"/>
              </a:solidFill>
              <a:ln w="19050">
                <a:solidFill>
                  <a:schemeClr val="tx1"/>
                </a:solidFill>
                <a:prstDash val="solid"/>
              </a:ln>
              <a:effectLst/>
              <a:extLst/>
            </p:spPr>
            <p:txBody>
              <a:bodyPr vert="horz" wrap="square" lIns="91440" tIns="45720" rIns="91440" bIns="45720" numCol="1" rtlCol="0" anchor="t" anchorCtr="0" compatLnSpc="1">
                <a:prstTxWarp prst="textNoShape">
                  <a:avLst/>
                </a:prstTxWarp>
                <a:spAutoFit/>
              </a:bodyPr>
              <a:lstStyle/>
              <a:p>
                <a:pPr algn="l">
                  <a:spcBef>
                    <a:spcPct val="50000"/>
                  </a:spcBef>
                  <a:buFontTx/>
                  <a:buChar char="•"/>
                </a:pPr>
                <a:endParaRPr lang="en-US" dirty="0" smtClean="0">
                  <a:solidFill>
                    <a:srgbClr val="000000"/>
                  </a:solidFill>
                  <a:latin typeface="Arial" charset="0"/>
                  <a:cs typeface="Arial" charset="0"/>
                </a:endParaRPr>
              </a:p>
            </p:txBody>
          </p:sp>
          <p:sp>
            <p:nvSpPr>
              <p:cNvPr id="23" name="TextBox 22"/>
              <p:cNvSpPr txBox="1"/>
              <p:nvPr/>
            </p:nvSpPr>
            <p:spPr>
              <a:xfrm>
                <a:off x="4750586" y="1690374"/>
                <a:ext cx="1088572" cy="546301"/>
              </a:xfrm>
              <a:prstGeom prst="rect">
                <a:avLst/>
              </a:prstGeom>
              <a:noFill/>
            </p:spPr>
            <p:txBody>
              <a:bodyPr wrap="square" rtlCol="0">
                <a:spAutoFit/>
              </a:bodyPr>
              <a:lstStyle/>
              <a:p>
                <a:r>
                  <a:rPr lang="en-US" sz="1100" b="1" dirty="0" smtClean="0">
                    <a:solidFill>
                      <a:srgbClr val="000000"/>
                    </a:solidFill>
                    <a:latin typeface="Arial" charset="0"/>
                    <a:cs typeface="Arial" charset="0"/>
                  </a:rPr>
                  <a:t>Redesign/Reengineer Fuel Development Pathway</a:t>
                </a:r>
                <a:endParaRPr lang="en-US" sz="1100" b="1" dirty="0">
                  <a:solidFill>
                    <a:srgbClr val="000000"/>
                  </a:solidFill>
                  <a:latin typeface="Arial" charset="0"/>
                  <a:cs typeface="Arial" charset="0"/>
                </a:endParaRPr>
              </a:p>
            </p:txBody>
          </p:sp>
        </p:grpSp>
        <p:cxnSp>
          <p:nvCxnSpPr>
            <p:cNvPr id="20" name="Elbow Connector 19"/>
            <p:cNvCxnSpPr>
              <a:stCxn id="9" idx="1"/>
              <a:endCxn id="22" idx="2"/>
            </p:cNvCxnSpPr>
            <p:nvPr/>
          </p:nvCxnSpPr>
          <p:spPr bwMode="auto">
            <a:xfrm rot="10800000">
              <a:off x="483223" y="1474594"/>
              <a:ext cx="213002" cy="3468745"/>
            </a:xfrm>
            <a:prstGeom prst="bentConnector3">
              <a:avLst>
                <a:gd name="adj1" fmla="val 216289"/>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347812" y="4722701"/>
              <a:ext cx="385946" cy="270497"/>
            </a:xfrm>
            <a:prstGeom prst="rect">
              <a:avLst/>
            </a:prstGeom>
            <a:noFill/>
          </p:spPr>
          <p:txBody>
            <a:bodyPr wrap="none" rtlCol="0">
              <a:spAutoFit/>
            </a:bodyPr>
            <a:lstStyle/>
            <a:p>
              <a:pPr algn="l"/>
              <a:r>
                <a:rPr lang="en-US" sz="1000" b="1" dirty="0" smtClean="0">
                  <a:solidFill>
                    <a:srgbClr val="000000"/>
                  </a:solidFill>
                  <a:latin typeface="Arial" charset="0"/>
                  <a:cs typeface="Arial" charset="0"/>
                </a:rPr>
                <a:t>No</a:t>
              </a:r>
              <a:endParaRPr lang="en-US" sz="1000" b="1" dirty="0">
                <a:solidFill>
                  <a:srgbClr val="000000"/>
                </a:solidFill>
                <a:latin typeface="Arial" charset="0"/>
                <a:cs typeface="Arial" charset="0"/>
              </a:endParaRPr>
            </a:p>
          </p:txBody>
        </p:sp>
        <p:cxnSp>
          <p:nvCxnSpPr>
            <p:cNvPr id="28" name="Straight Arrow Connector 27"/>
            <p:cNvCxnSpPr>
              <a:stCxn id="22" idx="1"/>
            </p:cNvCxnSpPr>
            <p:nvPr/>
          </p:nvCxnSpPr>
          <p:spPr bwMode="auto">
            <a:xfrm>
              <a:off x="1384581" y="1877172"/>
              <a:ext cx="0" cy="584161"/>
            </a:xfrm>
            <a:prstGeom prst="straightConnector1">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ounded Rectangular Callout 37"/>
            <p:cNvSpPr/>
            <p:nvPr/>
          </p:nvSpPr>
          <p:spPr>
            <a:xfrm>
              <a:off x="6569514" y="2823045"/>
              <a:ext cx="1770858" cy="720232"/>
            </a:xfrm>
            <a:prstGeom prst="wedgeRoundRectCallout">
              <a:avLst>
                <a:gd name="adj1" fmla="val -21673"/>
                <a:gd name="adj2" fmla="val 241124"/>
                <a:gd name="adj3" fmla="val 16667"/>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b="1" dirty="0" smtClean="0">
                  <a:solidFill>
                    <a:srgbClr val="FFFFFF"/>
                  </a:solidFill>
                </a:rPr>
                <a:t>Scope of Tier 3/4 Testing Determined by NJFCP Results</a:t>
              </a:r>
              <a:endParaRPr lang="en-US" sz="1100" b="1" dirty="0">
                <a:solidFill>
                  <a:srgbClr val="FFFFFF"/>
                </a:solidFill>
              </a:endParaRPr>
            </a:p>
          </p:txBody>
        </p:sp>
        <p:pic>
          <p:nvPicPr>
            <p:cNvPr id="2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7286" y="780589"/>
              <a:ext cx="3226714" cy="180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4939" y="4169418"/>
              <a:ext cx="3577338" cy="15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095258" y="5969873"/>
              <a:ext cx="4029015" cy="646331"/>
            </a:xfrm>
            <a:prstGeom prst="rect">
              <a:avLst/>
            </a:prstGeom>
            <a:noFill/>
          </p:spPr>
          <p:txBody>
            <a:bodyPr wrap="square" rtlCol="0">
              <a:spAutoFit/>
            </a:bodyPr>
            <a:lstStyle/>
            <a:p>
              <a:r>
                <a:rPr lang="en-US" sz="1200" b="1" dirty="0" smtClean="0">
                  <a:solidFill>
                    <a:srgbClr val="0000FF"/>
                  </a:solidFill>
                  <a:latin typeface="Arial" charset="0"/>
                  <a:cs typeface="Arial" charset="0"/>
                </a:rPr>
                <a:t>NJFCP: Detailed Fuel Testing &amp; Combustion </a:t>
              </a:r>
              <a:r>
                <a:rPr lang="en-US" sz="1200" b="1" dirty="0">
                  <a:solidFill>
                    <a:srgbClr val="0000FF"/>
                  </a:solidFill>
                  <a:latin typeface="Arial" charset="0"/>
                  <a:cs typeface="Arial" charset="0"/>
                </a:rPr>
                <a:t>Modeling at </a:t>
              </a:r>
              <a:r>
                <a:rPr lang="en-US" sz="1200" b="1" dirty="0" smtClean="0">
                  <a:solidFill>
                    <a:srgbClr val="0000FF"/>
                  </a:solidFill>
                  <a:latin typeface="Arial" charset="0"/>
                  <a:cs typeface="Arial" charset="0"/>
                </a:rPr>
                <a:t>an extended </a:t>
              </a:r>
              <a:r>
                <a:rPr lang="en-US" sz="1200" b="1" dirty="0">
                  <a:solidFill>
                    <a:srgbClr val="0000FF"/>
                  </a:solidFill>
                  <a:latin typeface="Arial" charset="0"/>
                  <a:cs typeface="Arial" charset="0"/>
                </a:rPr>
                <a:t>range of conditions using </a:t>
              </a:r>
              <a:r>
                <a:rPr lang="en-US" sz="1200" b="1" dirty="0" smtClean="0">
                  <a:solidFill>
                    <a:srgbClr val="0000FF"/>
                  </a:solidFill>
                  <a:latin typeface="Arial" charset="0"/>
                  <a:cs typeface="Arial" charset="0"/>
                </a:rPr>
                <a:t>OEM </a:t>
              </a:r>
              <a:r>
                <a:rPr lang="en-US" sz="1200" b="1" dirty="0">
                  <a:solidFill>
                    <a:srgbClr val="0000FF"/>
                  </a:solidFill>
                  <a:latin typeface="Arial" charset="0"/>
                  <a:cs typeface="Arial" charset="0"/>
                </a:rPr>
                <a:t>designed </a:t>
              </a:r>
              <a:r>
                <a:rPr lang="en-US" sz="1200" b="1" dirty="0" smtClean="0">
                  <a:solidFill>
                    <a:srgbClr val="0000FF"/>
                  </a:solidFill>
                  <a:latin typeface="Arial" charset="0"/>
                  <a:cs typeface="Arial" charset="0"/>
                </a:rPr>
                <a:t>1-Cup Rig to study FOM</a:t>
              </a:r>
              <a:endParaRPr lang="en-US" sz="1200" b="1" dirty="0">
                <a:solidFill>
                  <a:srgbClr val="0000FF"/>
                </a:solidFill>
                <a:latin typeface="Arial" charset="0"/>
                <a:cs typeface="Arial" charset="0"/>
              </a:endParaRPr>
            </a:p>
          </p:txBody>
        </p:sp>
        <p:pic>
          <p:nvPicPr>
            <p:cNvPr id="26"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5092" y="3675158"/>
              <a:ext cx="1405567" cy="131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4488" y="4976513"/>
              <a:ext cx="963234" cy="117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bwMode="auto">
            <a:xfrm>
              <a:off x="6897661" y="4943337"/>
              <a:ext cx="485839" cy="0"/>
            </a:xfrm>
            <a:prstGeom prst="straightConnector1">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bwMode="auto">
            <a:xfrm>
              <a:off x="3124236" y="1648772"/>
              <a:ext cx="26133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smtClean="0">
                  <a:solidFill>
                    <a:srgbClr val="0000FF"/>
                  </a:solidFill>
                  <a:latin typeface="Arial" charset="0"/>
                  <a:cs typeface="Arial" charset="0"/>
                </a:rPr>
                <a:t>NJFCP: Initial Fuel Screening at a representative operating condition using OEM designed 1-Cup Rig linking fuel to the FOM</a:t>
              </a:r>
              <a:endParaRPr lang="en-US" sz="1200" b="1" dirty="0">
                <a:solidFill>
                  <a:srgbClr val="0000FF"/>
                </a:solidFill>
                <a:latin typeface="Arial" charset="0"/>
                <a:cs typeface="Arial" charset="0"/>
              </a:endParaRPr>
            </a:p>
          </p:txBody>
        </p:sp>
      </p:grpSp>
      <p:sp>
        <p:nvSpPr>
          <p:cNvPr id="31" name="TextBox 30"/>
          <p:cNvSpPr txBox="1"/>
          <p:nvPr/>
        </p:nvSpPr>
        <p:spPr bwMode="auto">
          <a:xfrm rot="16200000">
            <a:off x="-1148282" y="2997946"/>
            <a:ext cx="28623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smtClean="0">
                <a:solidFill>
                  <a:srgbClr val="0000FF"/>
                </a:solidFill>
                <a:latin typeface="Arial" charset="0"/>
                <a:cs typeface="Arial" charset="0"/>
              </a:rPr>
              <a:t> Expand  &amp; Employ Gained Knowledge Base</a:t>
            </a:r>
            <a:endParaRPr lang="en-US" sz="1200" b="1" dirty="0">
              <a:solidFill>
                <a:srgbClr val="0000FF"/>
              </a:solidFill>
              <a:latin typeface="Arial" charset="0"/>
              <a:cs typeface="Arial" charset="0"/>
            </a:endParaRPr>
          </a:p>
        </p:txBody>
      </p:sp>
      <p:sp>
        <p:nvSpPr>
          <p:cNvPr id="32" name="Left Brace 31"/>
          <p:cNvSpPr/>
          <p:nvPr/>
        </p:nvSpPr>
        <p:spPr bwMode="auto">
          <a:xfrm rot="16200000">
            <a:off x="4740199" y="3882745"/>
            <a:ext cx="340477" cy="3612723"/>
          </a:xfrm>
          <a:prstGeom prst="leftBrace">
            <a:avLst>
              <a:gd name="adj1" fmla="val 8333"/>
              <a:gd name="adj2" fmla="val 51009"/>
            </a:avLst>
          </a:prstGeom>
          <a:noFill/>
          <a:ln w="38100">
            <a:solidFill>
              <a:srgbClr val="C00000"/>
            </a:solidFill>
          </a:ln>
          <a:effectLst/>
          <a:extLst/>
        </p:spPr>
        <p:txBody>
          <a:bodyPr vert="horz" wrap="square" lIns="91440" tIns="45720" rIns="91440" bIns="45720" numCol="1" rtlCol="0" anchor="t" anchorCtr="0" compatLnSpc="1">
            <a:prstTxWarp prst="textNoShape">
              <a:avLst/>
            </a:prstTxWarp>
            <a:spAutoFit/>
          </a:bodyPr>
          <a:lstStyle/>
          <a:p>
            <a:pPr algn="l">
              <a:spcBef>
                <a:spcPct val="50000"/>
              </a:spcBef>
              <a:buFontTx/>
              <a:buChar char="•"/>
            </a:pPr>
            <a:endParaRPr lang="en-US" dirty="0" smtClean="0">
              <a:solidFill>
                <a:srgbClr val="000000"/>
              </a:solidFill>
              <a:latin typeface="Arial" charset="0"/>
              <a:cs typeface="Arial" charset="0"/>
            </a:endParaRPr>
          </a:p>
        </p:txBody>
      </p:sp>
      <p:sp>
        <p:nvSpPr>
          <p:cNvPr id="33" name="TextBox 32"/>
          <p:cNvSpPr txBox="1"/>
          <p:nvPr/>
        </p:nvSpPr>
        <p:spPr bwMode="auto">
          <a:xfrm>
            <a:off x="0" y="64905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800" b="1" i="1" dirty="0" smtClean="0">
                <a:solidFill>
                  <a:srgbClr val="000000"/>
                </a:solidFill>
                <a:latin typeface="Arial" charset="0"/>
                <a:cs typeface="Arial" charset="0"/>
              </a:rPr>
              <a:t>Benefits: </a:t>
            </a:r>
            <a:r>
              <a:rPr lang="en-US" sz="1600" b="1" i="1" dirty="0" smtClean="0">
                <a:solidFill>
                  <a:srgbClr val="000000"/>
                </a:solidFill>
                <a:latin typeface="Arial" charset="0"/>
                <a:cs typeface="Arial" charset="0"/>
              </a:rPr>
              <a:t>Early </a:t>
            </a:r>
            <a:r>
              <a:rPr lang="en-US" sz="1600" b="1" i="1" dirty="0">
                <a:solidFill>
                  <a:srgbClr val="000000"/>
                </a:solidFill>
                <a:latin typeface="Arial" charset="0"/>
                <a:cs typeface="Arial" charset="0"/>
              </a:rPr>
              <a:t>f</a:t>
            </a:r>
            <a:r>
              <a:rPr lang="en-US" sz="1600" b="1" i="1" dirty="0" smtClean="0">
                <a:solidFill>
                  <a:srgbClr val="000000"/>
                </a:solidFill>
                <a:latin typeface="Arial" charset="0"/>
                <a:cs typeface="Arial" charset="0"/>
              </a:rPr>
              <a:t>uel screening, targeted Tier 3 and 4 tests, and increased OEM confidence </a:t>
            </a:r>
            <a:endParaRPr lang="en-US" sz="1600" b="1" i="1" dirty="0">
              <a:solidFill>
                <a:srgbClr val="000000"/>
              </a:solidFill>
              <a:latin typeface="Arial" charset="0"/>
              <a:cs typeface="Arial" charset="0"/>
            </a:endParaRPr>
          </a:p>
        </p:txBody>
      </p:sp>
      <p:sp>
        <p:nvSpPr>
          <p:cNvPr id="8" name="TextBox 7"/>
          <p:cNvSpPr txBox="1"/>
          <p:nvPr/>
        </p:nvSpPr>
        <p:spPr bwMode="auto">
          <a:xfrm>
            <a:off x="52055" y="5518867"/>
            <a:ext cx="23190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200" b="1" dirty="0" smtClean="0">
                <a:solidFill>
                  <a:srgbClr val="000000"/>
                </a:solidFill>
                <a:latin typeface="Arial" charset="0"/>
                <a:cs typeface="Arial" charset="0"/>
              </a:rPr>
              <a:t>3 Figures of Merit (FOM):</a:t>
            </a:r>
          </a:p>
          <a:p>
            <a:pPr marL="171450" indent="-171450" algn="l">
              <a:buFont typeface="Arial" panose="020B0604020202020204" pitchFamily="34" charset="0"/>
              <a:buChar char="•"/>
            </a:pPr>
            <a:r>
              <a:rPr lang="en-US" sz="1200" b="1" dirty="0" smtClean="0">
                <a:solidFill>
                  <a:srgbClr val="000000"/>
                </a:solidFill>
                <a:latin typeface="Arial" charset="0"/>
                <a:cs typeface="Arial" charset="0"/>
              </a:rPr>
              <a:t>Lean blowout</a:t>
            </a:r>
          </a:p>
          <a:p>
            <a:pPr marL="171450" indent="-171450" algn="l">
              <a:buFont typeface="Arial" panose="020B0604020202020204" pitchFamily="34" charset="0"/>
              <a:buChar char="•"/>
            </a:pPr>
            <a:r>
              <a:rPr lang="en-US" sz="1200" b="1" dirty="0" smtClean="0">
                <a:solidFill>
                  <a:srgbClr val="000000"/>
                </a:solidFill>
                <a:latin typeface="Arial" charset="0"/>
                <a:cs typeface="Arial" charset="0"/>
              </a:rPr>
              <a:t>Cold Start</a:t>
            </a:r>
          </a:p>
          <a:p>
            <a:pPr marL="171450" indent="-171450" algn="l">
              <a:buFont typeface="Arial" panose="020B0604020202020204" pitchFamily="34" charset="0"/>
              <a:buChar char="•"/>
            </a:pPr>
            <a:r>
              <a:rPr lang="en-US" sz="1200" b="1" dirty="0" smtClean="0">
                <a:solidFill>
                  <a:srgbClr val="000000"/>
                </a:solidFill>
                <a:latin typeface="Arial" charset="0"/>
                <a:cs typeface="Arial" charset="0"/>
              </a:rPr>
              <a:t>High Altitude Ignition</a:t>
            </a:r>
            <a:endParaRPr lang="en-US" sz="1200" b="1" dirty="0">
              <a:solidFill>
                <a:srgbClr val="000000"/>
              </a:solidFill>
              <a:latin typeface="Arial" charset="0"/>
              <a:cs typeface="Arial" charset="0"/>
            </a:endParaRPr>
          </a:p>
        </p:txBody>
      </p:sp>
    </p:spTree>
    <p:extLst>
      <p:ext uri="{BB962C8B-B14F-4D97-AF65-F5344CB8AC3E}">
        <p14:creationId xmlns:p14="http://schemas.microsoft.com/office/powerpoint/2010/main" val="2008421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42659F-764C-4F49-A9FC-CD9D32E682DB}"/>
</file>

<file path=customXml/itemProps2.xml><?xml version="1.0" encoding="utf-8"?>
<ds:datastoreItem xmlns:ds="http://schemas.openxmlformats.org/officeDocument/2006/customXml" ds:itemID="{3D544E10-7117-4643-9BBD-9E8109B0A6D5}"/>
</file>

<file path=customXml/itemProps3.xml><?xml version="1.0" encoding="utf-8"?>
<ds:datastoreItem xmlns:ds="http://schemas.openxmlformats.org/officeDocument/2006/customXml" ds:itemID="{92172392-CF07-435A-9B1E-1BC793661BC0}"/>
</file>

<file path=docProps/app.xml><?xml version="1.0" encoding="utf-8"?>
<Properties xmlns="http://schemas.openxmlformats.org/officeDocument/2006/extended-properties" xmlns:vt="http://schemas.openxmlformats.org/officeDocument/2006/docPropsVTypes">
  <Template/>
  <TotalTime>20793</TotalTime>
  <Words>4056</Words>
  <Application>Microsoft Office PowerPoint</Application>
  <PresentationFormat>On-screen Show (4:3)</PresentationFormat>
  <Paragraphs>560</Paragraphs>
  <Slides>36</Slides>
  <Notes>16</Notes>
  <HiddenSlides>0</HiddenSlides>
  <MMClips>0</MMClips>
  <ScaleCrop>false</ScaleCrop>
  <HeadingPairs>
    <vt:vector size="4" baseType="variant">
      <vt:variant>
        <vt:lpstr>Theme</vt:lpstr>
      </vt:variant>
      <vt:variant>
        <vt:i4>18</vt:i4>
      </vt:variant>
      <vt:variant>
        <vt:lpstr>Slide Titles</vt:lpstr>
      </vt:variant>
      <vt:variant>
        <vt:i4>36</vt:i4>
      </vt:variant>
    </vt:vector>
  </HeadingPairs>
  <TitlesOfParts>
    <vt:vector size="54" baseType="lpstr">
      <vt:lpstr>1_Custom Design</vt:lpstr>
      <vt:lpstr>2_Custom Design</vt:lpstr>
      <vt:lpstr>3_Custom Design</vt:lpstr>
      <vt:lpstr>5_Custom Design</vt:lpstr>
      <vt:lpstr>FAA_slide_template_whitecover_whitebackground</vt:lpstr>
      <vt:lpstr>4_Custom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FAA Alternative Jet Fuels -  Analysis, Testing and Coordination Update</vt:lpstr>
      <vt:lpstr>FAA Alternative Jet Fuel Activities</vt:lpstr>
      <vt:lpstr>FAA Alternative Jet Fuel Activities</vt:lpstr>
      <vt:lpstr>Alternative Jet Fuel Testing</vt:lpstr>
      <vt:lpstr>Modified D4054 Fuels Qualification Process</vt:lpstr>
      <vt:lpstr>Status of Alternative Jet Fuels</vt:lpstr>
      <vt:lpstr>Alternative Jet Fuels Testing </vt:lpstr>
      <vt:lpstr>PowerPoint Presentation</vt:lpstr>
      <vt:lpstr>Improved OEM Screening of Jet Fuels following Integration of Successful NJFCP Outcomes</vt:lpstr>
      <vt:lpstr>NJFCP: Take-Aways/Key Points</vt:lpstr>
      <vt:lpstr>Program Success Criteria for the First Year</vt:lpstr>
      <vt:lpstr>Year 1 Success Criteria 1</vt:lpstr>
      <vt:lpstr>Year 1 Success Criteria 2</vt:lpstr>
      <vt:lpstr>Year 1 Success Criteria 3</vt:lpstr>
      <vt:lpstr>Summary of OEM Year 1 Assessment (Oct, 2015) </vt:lpstr>
      <vt:lpstr>Year-2 Success Criteria</vt:lpstr>
      <vt:lpstr>Year-2 / Year-3 Work Plan</vt:lpstr>
      <vt:lpstr>Years 1-3 Budget Details</vt:lpstr>
      <vt:lpstr>NJFCP: Future Plans (Beyond Dec 2017)</vt:lpstr>
      <vt:lpstr>FAA Alternative Jet Fuel Activities</vt:lpstr>
      <vt:lpstr>Alternative Jet Fuel Analysis</vt:lpstr>
      <vt:lpstr>ASCENT Project 01 Overview</vt:lpstr>
      <vt:lpstr>ASCENT 01 Objectives</vt:lpstr>
      <vt:lpstr>ASCENT 01 Research Team</vt:lpstr>
      <vt:lpstr>ASCENT 01 Supply Chain Analysis</vt:lpstr>
      <vt:lpstr>ASCENT 01 Shifting Direction</vt:lpstr>
      <vt:lpstr>ICAO CAEP Alternative Fuels Task Force</vt:lpstr>
      <vt:lpstr>Naphthalene Removal Evaluation – New Project</vt:lpstr>
      <vt:lpstr>FAA Alternative Jet Fuel Activities</vt:lpstr>
      <vt:lpstr>PowerPoint Presentation</vt:lpstr>
      <vt:lpstr>Federal Alternative Jet Fuels R&amp;D Strategy: The Latest Status</vt:lpstr>
      <vt:lpstr>Farm to Fly 2.0 Cooperation</vt:lpstr>
      <vt:lpstr>Coordination Outputs in 2016</vt:lpstr>
      <vt:lpstr>PowerPoint Presentation</vt:lpstr>
      <vt:lpstr>United first commercial scale airline purchase</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Hileman, James (FAA)</cp:lastModifiedBy>
  <cp:revision>888</cp:revision>
  <cp:lastPrinted>2016-03-07T21:02:07Z</cp:lastPrinted>
  <dcterms:created xsi:type="dcterms:W3CDTF">2005-01-28T20:32:53Z</dcterms:created>
  <dcterms:modified xsi:type="dcterms:W3CDTF">2016-03-28T16:52:15Z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