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9.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5" r:id="rId2"/>
    <p:sldMasterId id="2147483795" r:id="rId3"/>
  </p:sldMasterIdLst>
  <p:notesMasterIdLst>
    <p:notesMasterId r:id="rId23"/>
  </p:notesMasterIdLst>
  <p:handoutMasterIdLst>
    <p:handoutMasterId r:id="rId24"/>
  </p:handoutMasterIdLst>
  <p:sldIdLst>
    <p:sldId id="493" r:id="rId4"/>
    <p:sldId id="435" r:id="rId5"/>
    <p:sldId id="499" r:id="rId6"/>
    <p:sldId id="500" r:id="rId7"/>
    <p:sldId id="496" r:id="rId8"/>
    <p:sldId id="498" r:id="rId9"/>
    <p:sldId id="497" r:id="rId10"/>
    <p:sldId id="501" r:id="rId11"/>
    <p:sldId id="494" r:id="rId12"/>
    <p:sldId id="486" r:id="rId13"/>
    <p:sldId id="487" r:id="rId14"/>
    <p:sldId id="468" r:id="rId15"/>
    <p:sldId id="469" r:id="rId16"/>
    <p:sldId id="476" r:id="rId17"/>
    <p:sldId id="488" r:id="rId18"/>
    <p:sldId id="489" r:id="rId19"/>
    <p:sldId id="490" r:id="rId20"/>
    <p:sldId id="492" r:id="rId21"/>
    <p:sldId id="484" r:id="rId22"/>
  </p:sldIdLst>
  <p:sldSz cx="9144000" cy="6858000" type="screen4x3"/>
  <p:notesSz cx="7313613" cy="95996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a:srgbClr val="1D2F68"/>
    <a:srgbClr val="FF0000"/>
    <a:srgbClr val="FFCC00"/>
    <a:srgbClr val="FFFF99"/>
    <a:srgbClr val="35C14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89085" autoAdjust="0"/>
  </p:normalViewPr>
  <p:slideViewPr>
    <p:cSldViewPr snapToGrid="0">
      <p:cViewPr>
        <p:scale>
          <a:sx n="70" d="100"/>
          <a:sy n="70" d="100"/>
        </p:scale>
        <p:origin x="-1512" y="-66"/>
      </p:cViewPr>
      <p:guideLst>
        <p:guide orient="horz" pos="550"/>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CA0A7AD-A10E-4B22-8DCB-B59069A7026D}" type="slidenum">
              <a:rPr lang="en-US"/>
              <a:pPr>
                <a:defRPr/>
              </a:pPr>
              <a:t>‹#›</a:t>
            </a:fld>
            <a:endParaRPr lang="en-US"/>
          </a:p>
        </p:txBody>
      </p:sp>
    </p:spTree>
    <p:extLst>
      <p:ext uri="{BB962C8B-B14F-4D97-AF65-F5344CB8AC3E}">
        <p14:creationId xmlns:p14="http://schemas.microsoft.com/office/powerpoint/2010/main" val="365884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74725" y="4560888"/>
            <a:ext cx="53641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7F8901F-014B-4D87-911B-F348841F6DDF}" type="slidenum">
              <a:rPr lang="en-US"/>
              <a:pPr>
                <a:defRPr/>
              </a:pPr>
              <a:t>‹#›</a:t>
            </a:fld>
            <a:endParaRPr lang="en-US"/>
          </a:p>
        </p:txBody>
      </p:sp>
    </p:spTree>
    <p:extLst>
      <p:ext uri="{BB962C8B-B14F-4D97-AF65-F5344CB8AC3E}">
        <p14:creationId xmlns:p14="http://schemas.microsoft.com/office/powerpoint/2010/main" val="3316319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16</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17</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18</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19</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BFAA-C145-430E-95EE-2B4C9B475E5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5135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9BFAA-C145-430E-95EE-2B4C9B475E5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5135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well known that there is no PM standard for aircraft engines. The first order approximation is used to estimate PM mass concentrations from certification smoke number measurements. It should be noted that the smoke number standard was developed originally as a visibility standard.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23" charset="0"/>
              </a:rPr>
              <a:t>While research grade PM sampling</a:t>
            </a:r>
            <a:r>
              <a:rPr lang="en-US" baseline="0" dirty="0" smtClean="0">
                <a:latin typeface="Times New Roman" pitchFamily="-123" charset="0"/>
              </a:rPr>
              <a:t> systems have been used to acquire </a:t>
            </a:r>
            <a:r>
              <a:rPr lang="en-US" baseline="0" dirty="0" err="1" smtClean="0">
                <a:latin typeface="Times New Roman" pitchFamily="-123" charset="0"/>
              </a:rPr>
              <a:t>nvPM</a:t>
            </a:r>
            <a:r>
              <a:rPr lang="en-US" baseline="0" dirty="0" smtClean="0">
                <a:latin typeface="Times New Roman" pitchFamily="-123" charset="0"/>
              </a:rPr>
              <a:t> mass and number concentrations, </a:t>
            </a:r>
            <a:r>
              <a:rPr lang="en-US" dirty="0" smtClean="0">
                <a:latin typeface="Times New Roman" pitchFamily="-123" charset="0"/>
              </a:rPr>
              <a:t>a</a:t>
            </a:r>
            <a:r>
              <a:rPr lang="en-US" baseline="0" dirty="0" smtClean="0">
                <a:latin typeface="Times New Roman" pitchFamily="-123" charset="0"/>
              </a:rPr>
              <a:t> conceptual non-volatile PM sampling system was developed by January 2011 by SAE E31. The probe is on the left with FS1 indicating the first splitter. Until the first splitter, the particle or gas transfer system remains identical to that of the Annex 16 gaseous sampling system. At the first splitter, there is a 1:3 split with one line continuing on to the Annex 16 system. A PM line connects to an </a:t>
            </a:r>
            <a:r>
              <a:rPr lang="en-US" baseline="0" dirty="0" err="1" smtClean="0">
                <a:latin typeface="Times New Roman" pitchFamily="-123" charset="0"/>
              </a:rPr>
              <a:t>eductor</a:t>
            </a:r>
            <a:r>
              <a:rPr lang="en-US" baseline="0" dirty="0" smtClean="0">
                <a:latin typeface="Times New Roman" pitchFamily="-123" charset="0"/>
              </a:rPr>
              <a:t> where the PM sample is diluted with Nitrogen to prevent volatile PM from forming. The sample is then taken downstream through a standard length of line through a cyclone in to the mass and number concentration measuring instruments.</a:t>
            </a:r>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12</a:t>
            </a:fld>
            <a:endParaRPr lang="en-US"/>
          </a:p>
        </p:txBody>
      </p:sp>
    </p:spTree>
    <p:extLst>
      <p:ext uri="{BB962C8B-B14F-4D97-AF65-F5344CB8AC3E}">
        <p14:creationId xmlns:p14="http://schemas.microsoft.com/office/powerpoint/2010/main" val="112969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14</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15</a:t>
            </a:fld>
            <a:endParaRPr lang="en-US"/>
          </a:p>
        </p:txBody>
      </p:sp>
    </p:spTree>
    <p:extLst>
      <p:ext uri="{BB962C8B-B14F-4D97-AF65-F5344CB8AC3E}">
        <p14:creationId xmlns:p14="http://schemas.microsoft.com/office/powerpoint/2010/main" val="150513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7150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552A7DA-D17C-4119-B1CF-6EFB7D95A9CF}" type="slidenum">
              <a:rPr lang="en-US"/>
              <a:pPr>
                <a:defRPr/>
              </a:pPr>
              <a:t>‹#›</a:t>
            </a:fld>
            <a:endParaRPr lang="en-US"/>
          </a:p>
        </p:txBody>
      </p:sp>
    </p:spTree>
    <p:extLst>
      <p:ext uri="{BB962C8B-B14F-4D97-AF65-F5344CB8AC3E}">
        <p14:creationId xmlns:p14="http://schemas.microsoft.com/office/powerpoint/2010/main" val="1315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80980D-3857-468F-A530-2D8FFE7EA952}" type="slidenum">
              <a:rPr lang="en-US"/>
              <a:pPr>
                <a:defRPr/>
              </a:pPr>
              <a:t>‹#›</a:t>
            </a:fld>
            <a:endParaRPr lang="en-US"/>
          </a:p>
        </p:txBody>
      </p:sp>
    </p:spTree>
    <p:extLst>
      <p:ext uri="{BB962C8B-B14F-4D97-AF65-F5344CB8AC3E}">
        <p14:creationId xmlns:p14="http://schemas.microsoft.com/office/powerpoint/2010/main" val="83119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600" b="1" dirty="0" smtClean="0">
                <a:solidFill>
                  <a:srgbClr val="FFFFFF"/>
                </a:solidFill>
              </a:rPr>
              <a:t>Presented to:</a:t>
            </a:r>
          </a:p>
          <a:p>
            <a:pPr eaLnBrk="1" hangingPunct="1">
              <a:buFontTx/>
              <a:buNone/>
              <a:defRPr/>
            </a:pPr>
            <a:r>
              <a:rPr lang="en-US" sz="1600" b="1" dirty="0" smtClean="0">
                <a:solidFill>
                  <a:srgbClr val="FFFFFF"/>
                </a:solidFill>
              </a:rPr>
              <a:t>By:</a:t>
            </a:r>
          </a:p>
          <a:p>
            <a:pPr eaLnBrk="1" hangingPunct="1">
              <a:buFontTx/>
              <a:buNone/>
              <a:defRPr/>
            </a:pPr>
            <a:r>
              <a:rPr lang="en-US" sz="1600" b="1" dirty="0" smtClean="0">
                <a:solidFill>
                  <a:srgbClr val="FFFFFF"/>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600">
                <a:solidFill>
                  <a:schemeClr val="bg2"/>
                </a:solidFill>
              </a:defRPr>
            </a:lvl1pPr>
          </a:lstStyle>
          <a:p>
            <a:pPr lvl="0"/>
            <a:r>
              <a:rPr lang="en-US" noProof="0" dirty="0" smtClean="0"/>
              <a:t>Select to edit master subtitle</a:t>
            </a:r>
          </a:p>
        </p:txBody>
      </p:sp>
      <p:sp>
        <p:nvSpPr>
          <p:cNvPr id="9" name="Rectangle 1026"/>
          <p:cNvSpPr txBox="1">
            <a:spLocks noChangeArrowheads="1"/>
          </p:cNvSpPr>
          <p:nvPr userDrawn="1"/>
        </p:nvSpPr>
        <p:spPr bwMode="auto">
          <a:xfrm>
            <a:off x="1813405" y="4497388"/>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E&amp;E</a:t>
            </a:r>
            <a:r>
              <a:rPr lang="en-US" sz="1600" kern="0" baseline="0" dirty="0" smtClean="0"/>
              <a:t> REDAC Subcommittee</a:t>
            </a:r>
            <a:endParaRPr lang="en-US" sz="1600" kern="0" dirty="0" smtClean="0"/>
          </a:p>
        </p:txBody>
      </p:sp>
      <p:sp>
        <p:nvSpPr>
          <p:cNvPr id="10" name="Rectangle 1026"/>
          <p:cNvSpPr txBox="1">
            <a:spLocks noChangeArrowheads="1"/>
          </p:cNvSpPr>
          <p:nvPr userDrawn="1"/>
        </p:nvSpPr>
        <p:spPr bwMode="auto">
          <a:xfrm>
            <a:off x="1813405" y="4851524"/>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Ralph</a:t>
            </a:r>
            <a:r>
              <a:rPr lang="en-US" sz="1600" kern="0" baseline="0" dirty="0" smtClean="0"/>
              <a:t> Iovinelli &amp; Daniel Jacob</a:t>
            </a:r>
            <a:endParaRPr lang="en-US" sz="1600" kern="0" dirty="0" smtClean="0"/>
          </a:p>
        </p:txBody>
      </p:sp>
      <p:sp>
        <p:nvSpPr>
          <p:cNvPr id="11" name="Rectangle 1026"/>
          <p:cNvSpPr txBox="1">
            <a:spLocks noChangeArrowheads="1"/>
          </p:cNvSpPr>
          <p:nvPr userDrawn="1"/>
        </p:nvSpPr>
        <p:spPr bwMode="auto">
          <a:xfrm>
            <a:off x="1806310" y="5202704"/>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April 4-5, 2016</a:t>
            </a:r>
          </a:p>
        </p:txBody>
      </p:sp>
    </p:spTree>
    <p:extLst>
      <p:ext uri="{BB962C8B-B14F-4D97-AF65-F5344CB8AC3E}">
        <p14:creationId xmlns:p14="http://schemas.microsoft.com/office/powerpoint/2010/main" val="2843186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D03FE67-45D1-4D1C-BAA5-7BEC4D5ED5B9}" type="slidenum">
              <a:rPr lang="en-US"/>
              <a:pPr>
                <a:defRPr/>
              </a:pPr>
              <a:t>‹#›</a:t>
            </a:fld>
            <a:endParaRPr lang="en-US"/>
          </a:p>
        </p:txBody>
      </p:sp>
    </p:spTree>
    <p:extLst>
      <p:ext uri="{BB962C8B-B14F-4D97-AF65-F5344CB8AC3E}">
        <p14:creationId xmlns:p14="http://schemas.microsoft.com/office/powerpoint/2010/main" val="2253998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2C2AF1D-611C-494D-B621-22C75856F74C}" type="slidenum">
              <a:rPr lang="en-US"/>
              <a:pPr>
                <a:defRPr/>
              </a:pPr>
              <a:t>‹#›</a:t>
            </a:fld>
            <a:endParaRPr lang="en-US"/>
          </a:p>
        </p:txBody>
      </p:sp>
    </p:spTree>
    <p:extLst>
      <p:ext uri="{BB962C8B-B14F-4D97-AF65-F5344CB8AC3E}">
        <p14:creationId xmlns:p14="http://schemas.microsoft.com/office/powerpoint/2010/main" val="131889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B1ACAB-0AB7-4D68-9E26-5BFEF9FB1FD5}" type="slidenum">
              <a:rPr lang="en-US"/>
              <a:pPr>
                <a:defRPr/>
              </a:pPr>
              <a:t>‹#›</a:t>
            </a:fld>
            <a:endParaRPr lang="en-US"/>
          </a:p>
        </p:txBody>
      </p:sp>
    </p:spTree>
    <p:extLst>
      <p:ext uri="{BB962C8B-B14F-4D97-AF65-F5344CB8AC3E}">
        <p14:creationId xmlns:p14="http://schemas.microsoft.com/office/powerpoint/2010/main" val="428882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F3C218C-4628-4BFE-A153-2F322566AA31}" type="slidenum">
              <a:rPr lang="en-US"/>
              <a:pPr>
                <a:defRPr/>
              </a:pPr>
              <a:t>‹#›</a:t>
            </a:fld>
            <a:endParaRPr lang="en-US"/>
          </a:p>
        </p:txBody>
      </p:sp>
    </p:spTree>
    <p:extLst>
      <p:ext uri="{BB962C8B-B14F-4D97-AF65-F5344CB8AC3E}">
        <p14:creationId xmlns:p14="http://schemas.microsoft.com/office/powerpoint/2010/main" val="309368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AD576F7-B26B-44F6-B89D-42CDD90B72DC}" type="slidenum">
              <a:rPr lang="en-US"/>
              <a:pPr>
                <a:defRPr/>
              </a:pPr>
              <a:t>‹#›</a:t>
            </a:fld>
            <a:endParaRPr lang="en-US"/>
          </a:p>
        </p:txBody>
      </p:sp>
    </p:spTree>
    <p:extLst>
      <p:ext uri="{BB962C8B-B14F-4D97-AF65-F5344CB8AC3E}">
        <p14:creationId xmlns:p14="http://schemas.microsoft.com/office/powerpoint/2010/main" val="145503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7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647CA3D-9C24-418B-B18D-54170EB0A7FC}" type="slidenum">
              <a:rPr lang="en-US"/>
              <a:pPr>
                <a:defRPr/>
              </a:pPr>
              <a:t>‹#›</a:t>
            </a:fld>
            <a:endParaRPr lang="en-US"/>
          </a:p>
        </p:txBody>
      </p:sp>
    </p:spTree>
    <p:extLst>
      <p:ext uri="{BB962C8B-B14F-4D97-AF65-F5344CB8AC3E}">
        <p14:creationId xmlns:p14="http://schemas.microsoft.com/office/powerpoint/2010/main" val="24907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A8D044-2E80-44F0-B351-5A6167996460}" type="slidenum">
              <a:rPr lang="en-US"/>
              <a:pPr>
                <a:defRPr/>
              </a:pPr>
              <a:t>‹#›</a:t>
            </a:fld>
            <a:endParaRPr lang="en-US"/>
          </a:p>
        </p:txBody>
      </p:sp>
    </p:spTree>
    <p:extLst>
      <p:ext uri="{BB962C8B-B14F-4D97-AF65-F5344CB8AC3E}">
        <p14:creationId xmlns:p14="http://schemas.microsoft.com/office/powerpoint/2010/main" val="361045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3C1B2A8-A52B-445C-BC31-48BB40F06372}" type="slidenum">
              <a:rPr lang="en-US"/>
              <a:pPr>
                <a:defRPr/>
              </a:pPr>
              <a:t>‹#›</a:t>
            </a:fld>
            <a:endParaRPr lang="en-US"/>
          </a:p>
        </p:txBody>
      </p:sp>
    </p:spTree>
    <p:extLst>
      <p:ext uri="{BB962C8B-B14F-4D97-AF65-F5344CB8AC3E}">
        <p14:creationId xmlns:p14="http://schemas.microsoft.com/office/powerpoint/2010/main" val="37704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725DD8-B29A-49D7-AC36-C9A056B899AF}" type="slidenum">
              <a:rPr lang="en-US"/>
              <a:pPr>
                <a:defRPr/>
              </a:pPr>
              <a:t>‹#›</a:t>
            </a:fld>
            <a:endParaRPr lang="en-US"/>
          </a:p>
        </p:txBody>
      </p:sp>
    </p:spTree>
    <p:extLst>
      <p:ext uri="{BB962C8B-B14F-4D97-AF65-F5344CB8AC3E}">
        <p14:creationId xmlns:p14="http://schemas.microsoft.com/office/powerpoint/2010/main" val="354181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D3A354-8E01-486F-891B-159976FB40AE}" type="slidenum">
              <a:rPr lang="en-US"/>
              <a:pPr>
                <a:defRPr/>
              </a:pPr>
              <a:t>‹#›</a:t>
            </a:fld>
            <a:endParaRPr lang="en-US"/>
          </a:p>
        </p:txBody>
      </p:sp>
    </p:spTree>
    <p:extLst>
      <p:ext uri="{BB962C8B-B14F-4D97-AF65-F5344CB8AC3E}">
        <p14:creationId xmlns:p14="http://schemas.microsoft.com/office/powerpoint/2010/main" val="31043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69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374819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77E5313-1645-42B3-B3E2-46ED9905FA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502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2406F5C-D757-4E9F-AF0C-F67DF4196B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00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47576EF-8235-4005-A942-030009AD6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4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AF4E0158-EF2B-414B-8F6D-BD5BF0A3F7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874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CD33F6F-0F44-43C7-8085-3A3A0694C9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95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38B1D1D-9881-4FF9-A5C1-1E2A7F6AE3F2}" type="slidenum">
              <a:rPr lang="en-US"/>
              <a:pPr>
                <a:defRPr/>
              </a:pPr>
              <a:t>‹#›</a:t>
            </a:fld>
            <a:endParaRPr lang="en-US"/>
          </a:p>
        </p:txBody>
      </p:sp>
    </p:spTree>
    <p:extLst>
      <p:ext uri="{BB962C8B-B14F-4D97-AF65-F5344CB8AC3E}">
        <p14:creationId xmlns:p14="http://schemas.microsoft.com/office/powerpoint/2010/main" val="725969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D1E4026-181F-4108-8557-6BDBC0BA33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1624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D3FAF6D-0469-4F53-A91E-9D8E5D5541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295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ED5052-BF2F-430E-90FE-86F94BA3FC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600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1766734-7E9D-498A-B472-570D17FCF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416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99ECAD4-6DAA-4DA5-A6A0-2F313453A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44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2E15092-2E5C-4415-8BE1-6FD552945547}" type="slidenum">
              <a:rPr lang="en-US"/>
              <a:pPr>
                <a:defRPr/>
              </a:pPr>
              <a:t>‹#›</a:t>
            </a:fld>
            <a:endParaRPr lang="en-US"/>
          </a:p>
        </p:txBody>
      </p:sp>
    </p:spTree>
    <p:extLst>
      <p:ext uri="{BB962C8B-B14F-4D97-AF65-F5344CB8AC3E}">
        <p14:creationId xmlns:p14="http://schemas.microsoft.com/office/powerpoint/2010/main" val="23995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FD7C7F2-9A71-41E1-8603-5D32F4CCB315}" type="slidenum">
              <a:rPr lang="en-US"/>
              <a:pPr>
                <a:defRPr/>
              </a:pPr>
              <a:t>‹#›</a:t>
            </a:fld>
            <a:endParaRPr lang="en-US"/>
          </a:p>
        </p:txBody>
      </p:sp>
    </p:spTree>
    <p:extLst>
      <p:ext uri="{BB962C8B-B14F-4D97-AF65-F5344CB8AC3E}">
        <p14:creationId xmlns:p14="http://schemas.microsoft.com/office/powerpoint/2010/main" val="164102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30DFE14-03F4-4C28-8EDD-74E86D411A6A}" type="slidenum">
              <a:rPr lang="en-US"/>
              <a:pPr>
                <a:defRPr/>
              </a:pPr>
              <a:t>‹#›</a:t>
            </a:fld>
            <a:endParaRPr lang="en-US"/>
          </a:p>
        </p:txBody>
      </p:sp>
    </p:spTree>
    <p:extLst>
      <p:ext uri="{BB962C8B-B14F-4D97-AF65-F5344CB8AC3E}">
        <p14:creationId xmlns:p14="http://schemas.microsoft.com/office/powerpoint/2010/main" val="165269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003641F-5017-4043-99BC-E67534E5B3B6}" type="slidenum">
              <a:rPr lang="en-US"/>
              <a:pPr>
                <a:defRPr/>
              </a:pPr>
              <a:t>‹#›</a:t>
            </a:fld>
            <a:endParaRPr lang="en-US"/>
          </a:p>
        </p:txBody>
      </p:sp>
    </p:spTree>
    <p:extLst>
      <p:ext uri="{BB962C8B-B14F-4D97-AF65-F5344CB8AC3E}">
        <p14:creationId xmlns:p14="http://schemas.microsoft.com/office/powerpoint/2010/main" val="4595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E1214F2-5C48-43E6-A583-8141DD432AF7}" type="slidenum">
              <a:rPr lang="en-US"/>
              <a:pPr>
                <a:defRPr/>
              </a:pPr>
              <a:t>‹#›</a:t>
            </a:fld>
            <a:endParaRPr lang="en-US"/>
          </a:p>
        </p:txBody>
      </p:sp>
    </p:spTree>
    <p:extLst>
      <p:ext uri="{BB962C8B-B14F-4D97-AF65-F5344CB8AC3E}">
        <p14:creationId xmlns:p14="http://schemas.microsoft.com/office/powerpoint/2010/main" val="228223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4E940D8-8BA1-44F3-B611-80B477303B0F}" type="slidenum">
              <a:rPr lang="en-US"/>
              <a:pPr>
                <a:defRPr/>
              </a:pPr>
              <a:t>‹#›</a:t>
            </a:fld>
            <a:endParaRPr lang="en-US"/>
          </a:p>
        </p:txBody>
      </p:sp>
    </p:spTree>
    <p:extLst>
      <p:ext uri="{BB962C8B-B14F-4D97-AF65-F5344CB8AC3E}">
        <p14:creationId xmlns:p14="http://schemas.microsoft.com/office/powerpoint/2010/main" val="33054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4D5A8E7-A757-4F9F-8119-FE0EC4C84BF1}" type="slidenum">
              <a:rPr lang="en-US"/>
              <a:pPr>
                <a:defRPr/>
              </a:pPr>
              <a:t>‹#›</a:t>
            </a:fld>
            <a:endParaRPr lang="en-US"/>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4D47BBD-CB40-468F-9034-75024DF3E11B}" type="slidenum">
              <a:rPr lang="en-US" sz="1200" b="1">
                <a:solidFill>
                  <a:schemeClr val="bg1"/>
                </a:solidFill>
              </a:rPr>
              <a:pPr algn="r"/>
              <a:t>‹#›</a:t>
            </a:fld>
            <a:endParaRPr lang="en-US" sz="1200" b="1">
              <a:solidFill>
                <a:schemeClr val="bg1"/>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chemeClr val="bg1"/>
                  </a:solidFill>
                </a:rPr>
                <a:t>Federal Aviation</a:t>
              </a:r>
            </a:p>
            <a:p>
              <a:pPr eaLnBrk="1" hangingPunct="1">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78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7022C123-C5F5-4CF2-A8D8-36C9152A480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CB4F0B6F-F84A-4F84-AB3E-D8FEE49BA906}"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
        <p:nvSpPr>
          <p:cNvPr id="2059" name="Text Box 30"/>
          <p:cNvSpPr txBox="1">
            <a:spLocks noChangeArrowheads="1"/>
          </p:cNvSpPr>
          <p:nvPr userDrawn="1"/>
        </p:nvSpPr>
        <p:spPr bwMode="auto">
          <a:xfrm>
            <a:off x="187325" y="6314500"/>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200" b="1" dirty="0" smtClean="0">
                <a:solidFill>
                  <a:schemeClr val="bg1"/>
                </a:solidFill>
              </a:rPr>
              <a:t>REDAC</a:t>
            </a:r>
            <a:r>
              <a:rPr lang="en-US" sz="1200" b="1" baseline="0" dirty="0" smtClean="0">
                <a:solidFill>
                  <a:schemeClr val="bg1"/>
                </a:solidFill>
              </a:rPr>
              <a:t> </a:t>
            </a:r>
            <a:r>
              <a:rPr lang="en-US" sz="1200" b="1" dirty="0" smtClean="0">
                <a:solidFill>
                  <a:schemeClr val="bg1"/>
                </a:solidFill>
              </a:rPr>
              <a:t>April 2016</a:t>
            </a:r>
          </a:p>
        </p:txBody>
      </p:sp>
    </p:spTree>
  </p:cSld>
  <p:clrMap bg1="lt1" tx1="dk1" bg2="lt2" tx2="dk2" accent1="accent1" accent2="accent2" accent3="accent3" accent4="accent4" accent5="accent5" accent6="accent6" hlink="hlink" folHlink="folHlink"/>
  <p:sldLayoutIdLst>
    <p:sldLayoutId id="2147483782"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81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1CB3370F-5BF3-4A36-82ED-742532CDA8AE}"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mtClean="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85E1010-41E8-4315-85DC-6BA9F0B4964A}" type="slidenum">
              <a:rPr lang="en-US" sz="1200" b="1" smtClean="0">
                <a:solidFill>
                  <a:srgbClr val="FFFFFF"/>
                </a:solidFill>
              </a:rPr>
              <a:pPr algn="r"/>
              <a:t>‹#›</a:t>
            </a:fld>
            <a:endParaRPr lang="en-US" sz="1200" b="1" smtClean="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317221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93" y="312738"/>
            <a:ext cx="5272758" cy="1395412"/>
          </a:xfrm>
        </p:spPr>
        <p:txBody>
          <a:bodyPr/>
          <a:lstStyle/>
          <a:p>
            <a:r>
              <a:rPr lang="en-US" dirty="0" smtClean="0"/>
              <a:t>Emissions Roadmap Update</a:t>
            </a:r>
            <a:endParaRPr lang="en-US" dirty="0"/>
          </a:p>
        </p:txBody>
      </p:sp>
      <p:sp>
        <p:nvSpPr>
          <p:cNvPr id="3" name="Subtitle 2"/>
          <p:cNvSpPr>
            <a:spLocks noGrp="1"/>
          </p:cNvSpPr>
          <p:nvPr>
            <p:ph type="subTitle" idx="1"/>
          </p:nvPr>
        </p:nvSpPr>
        <p:spPr>
          <a:xfrm>
            <a:off x="289767" y="1754188"/>
            <a:ext cx="5239163" cy="1752600"/>
          </a:xfrm>
        </p:spPr>
        <p:txBody>
          <a:bodyPr/>
          <a:lstStyle/>
          <a:p>
            <a:r>
              <a:rPr lang="en-US" dirty="0" smtClean="0"/>
              <a:t>Office of Environment &amp; Energy</a:t>
            </a:r>
            <a:endParaRPr lang="en-US" dirty="0"/>
          </a:p>
        </p:txBody>
      </p:sp>
    </p:spTree>
    <p:extLst>
      <p:ext uri="{BB962C8B-B14F-4D97-AF65-F5344CB8AC3E}">
        <p14:creationId xmlns:p14="http://schemas.microsoft.com/office/powerpoint/2010/main" val="6081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The CAEP/10 </a:t>
            </a:r>
            <a:r>
              <a:rPr lang="en-US" sz="2400" dirty="0" err="1" smtClean="0">
                <a:solidFill>
                  <a:schemeClr val="bg1"/>
                </a:solidFill>
              </a:rPr>
              <a:t>nvPM</a:t>
            </a:r>
            <a:r>
              <a:rPr lang="en-US" sz="2400" dirty="0" smtClean="0">
                <a:solidFill>
                  <a:schemeClr val="bg1"/>
                </a:solidFill>
              </a:rPr>
              <a:t> Standard</a:t>
            </a:r>
            <a:endParaRPr lang="en-US" sz="2400" dirty="0">
              <a:solidFill>
                <a:schemeClr val="bg1"/>
              </a:solidFill>
            </a:endParaRPr>
          </a:p>
        </p:txBody>
      </p:sp>
      <p:sp>
        <p:nvSpPr>
          <p:cNvPr id="6" name="Content Placeholder 4"/>
          <p:cNvSpPr>
            <a:spLocks noGrp="1"/>
          </p:cNvSpPr>
          <p:nvPr>
            <p:ph idx="1"/>
          </p:nvPr>
        </p:nvSpPr>
        <p:spPr>
          <a:xfrm>
            <a:off x="0" y="617517"/>
            <a:ext cx="9144000" cy="5427023"/>
          </a:xfrm>
        </p:spPr>
        <p:txBody>
          <a:bodyPr>
            <a:normAutofit fontScale="85000" lnSpcReduction="10000"/>
          </a:bodyPr>
          <a:lstStyle/>
          <a:p>
            <a:pPr>
              <a:spcBef>
                <a:spcPts val="600"/>
              </a:spcBef>
              <a:spcAft>
                <a:spcPts val="1200"/>
              </a:spcAft>
            </a:pPr>
            <a:r>
              <a:rPr lang="en-GB" dirty="0" smtClean="0">
                <a:solidFill>
                  <a:srgbClr val="0000FF"/>
                </a:solidFill>
              </a:rPr>
              <a:t>The CAEP/10 nvPM standard enables:</a:t>
            </a:r>
          </a:p>
          <a:p>
            <a:pPr lvl="1">
              <a:lnSpc>
                <a:spcPct val="120000"/>
              </a:lnSpc>
              <a:spcBef>
                <a:spcPts val="800"/>
              </a:spcBef>
              <a:spcAft>
                <a:spcPts val="800"/>
              </a:spcAft>
            </a:pPr>
            <a:r>
              <a:rPr lang="en-US" dirty="0" smtClean="0"/>
              <a:t>Reporting of certified LTO nvPM mass and number Emission Indices (EIs) for all in-production engines of &gt;26.7 kN rated thrust</a:t>
            </a:r>
          </a:p>
          <a:p>
            <a:pPr lvl="1">
              <a:lnSpc>
                <a:spcPct val="120000"/>
              </a:lnSpc>
              <a:spcBef>
                <a:spcPts val="800"/>
              </a:spcBef>
              <a:spcAft>
                <a:spcPts val="800"/>
              </a:spcAft>
            </a:pPr>
            <a:r>
              <a:rPr lang="en-US" dirty="0" smtClean="0"/>
              <a:t>Establishment of a regulatory level for the </a:t>
            </a:r>
            <a:r>
              <a:rPr lang="en-US" dirty="0" err="1" smtClean="0"/>
              <a:t>nvPM</a:t>
            </a:r>
            <a:r>
              <a:rPr lang="en-US" dirty="0" smtClean="0"/>
              <a:t> mass concentration equivalent to smoke number regulatory level. Sets the stage for:</a:t>
            </a:r>
          </a:p>
          <a:p>
            <a:pPr lvl="2">
              <a:lnSpc>
                <a:spcPct val="120000"/>
              </a:lnSpc>
              <a:spcBef>
                <a:spcPts val="800"/>
              </a:spcBef>
              <a:spcAft>
                <a:spcPts val="800"/>
              </a:spcAft>
            </a:pPr>
            <a:r>
              <a:rPr lang="en-US" dirty="0"/>
              <a:t>H</a:t>
            </a:r>
            <a:r>
              <a:rPr lang="en-US" dirty="0" smtClean="0"/>
              <a:t>ealth and climate relevant </a:t>
            </a:r>
            <a:r>
              <a:rPr lang="en-US" dirty="0" err="1" smtClean="0"/>
              <a:t>nvPM</a:t>
            </a:r>
            <a:r>
              <a:rPr lang="en-US" dirty="0" smtClean="0"/>
              <a:t> standards</a:t>
            </a:r>
          </a:p>
          <a:p>
            <a:pPr lvl="2">
              <a:lnSpc>
                <a:spcPct val="120000"/>
              </a:lnSpc>
              <a:spcBef>
                <a:spcPts val="800"/>
              </a:spcBef>
              <a:spcAft>
                <a:spcPts val="800"/>
              </a:spcAft>
            </a:pPr>
            <a:r>
              <a:rPr lang="en-US" dirty="0" smtClean="0"/>
              <a:t>Expected removal of the Smoke Number standard for engines of </a:t>
            </a:r>
            <a:br>
              <a:rPr lang="en-US" dirty="0" smtClean="0"/>
            </a:br>
            <a:r>
              <a:rPr lang="en-US" dirty="0" smtClean="0"/>
              <a:t>rated thrust &gt;26.7 kN</a:t>
            </a:r>
          </a:p>
          <a:p>
            <a:pPr lvl="1">
              <a:lnSpc>
                <a:spcPct val="120000"/>
              </a:lnSpc>
              <a:spcBef>
                <a:spcPts val="800"/>
              </a:spcBef>
              <a:spcAft>
                <a:spcPts val="800"/>
              </a:spcAft>
            </a:pPr>
            <a:r>
              <a:rPr lang="en-US" dirty="0" smtClean="0"/>
              <a:t>Use of standardized nvPM measurement system</a:t>
            </a:r>
          </a:p>
          <a:p>
            <a:pPr lvl="2">
              <a:lnSpc>
                <a:spcPct val="120000"/>
              </a:lnSpc>
              <a:spcBef>
                <a:spcPts val="800"/>
              </a:spcBef>
              <a:spcAft>
                <a:spcPts val="800"/>
              </a:spcAft>
            </a:pPr>
            <a:r>
              <a:rPr lang="en-US" dirty="0" smtClean="0"/>
              <a:t>Designed for</a:t>
            </a:r>
            <a:r>
              <a:rPr lang="en-US" dirty="0"/>
              <a:t> </a:t>
            </a:r>
            <a:r>
              <a:rPr lang="en-US" dirty="0" smtClean="0"/>
              <a:t>use with </a:t>
            </a:r>
            <a:r>
              <a:rPr lang="en-US" dirty="0"/>
              <a:t>existing probe/rake systems and</a:t>
            </a:r>
            <a:r>
              <a:rPr lang="en-US" dirty="0" smtClean="0"/>
              <a:t> simultaneous operation with gaseous </a:t>
            </a:r>
            <a:r>
              <a:rPr lang="en-US" dirty="0"/>
              <a:t>measurement system.</a:t>
            </a:r>
          </a:p>
          <a:p>
            <a:pPr lvl="1">
              <a:lnSpc>
                <a:spcPct val="120000"/>
              </a:lnSpc>
              <a:spcBef>
                <a:spcPts val="800"/>
              </a:spcBef>
              <a:spcAft>
                <a:spcPts val="800"/>
              </a:spcAft>
            </a:pPr>
            <a:r>
              <a:rPr lang="en-US" dirty="0" smtClean="0"/>
              <a:t>Comparison of engine technology and engine types for </a:t>
            </a:r>
            <a:r>
              <a:rPr lang="en-US" dirty="0" err="1" smtClean="0"/>
              <a:t>nvPM</a:t>
            </a:r>
            <a:r>
              <a:rPr lang="en-US" dirty="0" smtClean="0"/>
              <a:t> emissions</a:t>
            </a:r>
          </a:p>
        </p:txBody>
      </p:sp>
    </p:spTree>
    <p:extLst>
      <p:ext uri="{BB962C8B-B14F-4D97-AF65-F5344CB8AC3E}">
        <p14:creationId xmlns:p14="http://schemas.microsoft.com/office/powerpoint/2010/main" val="99204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The CAEP/10 </a:t>
            </a:r>
            <a:r>
              <a:rPr lang="en-US" sz="2400" dirty="0" err="1" smtClean="0">
                <a:solidFill>
                  <a:schemeClr val="bg1"/>
                </a:solidFill>
              </a:rPr>
              <a:t>nvPM</a:t>
            </a:r>
            <a:r>
              <a:rPr lang="en-US" sz="2400" dirty="0" smtClean="0">
                <a:solidFill>
                  <a:schemeClr val="bg1"/>
                </a:solidFill>
              </a:rPr>
              <a:t> Standard Regulatory Level</a:t>
            </a:r>
            <a:endParaRPr lang="en-US" sz="2400"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4" y="997175"/>
            <a:ext cx="7488832" cy="37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Content Placeholder 4"/>
              <p:cNvSpPr txBox="1">
                <a:spLocks/>
              </p:cNvSpPr>
              <p:nvPr/>
            </p:nvSpPr>
            <p:spPr>
              <a:xfrm>
                <a:off x="179512" y="5070046"/>
                <a:ext cx="8784976" cy="59122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rgbClr val="92D05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40005" indent="0" algn="ctr" fontAlgn="auto">
                  <a:lnSpc>
                    <a:spcPct val="104000"/>
                  </a:lnSpc>
                  <a:spcBef>
                    <a:spcPts val="0"/>
                  </a:spcBef>
                  <a:spcAft>
                    <a:spcPts val="0"/>
                  </a:spcAft>
                  <a:buFont typeface="Arial" pitchFamily="34" charset="0"/>
                  <a:buNone/>
                </a:pPr>
                <a14:m>
                  <m:oMathPara xmlns:m="http://schemas.openxmlformats.org/officeDocument/2006/math">
                    <m:oMathParaPr>
                      <m:jc m:val="centerGroup"/>
                    </m:oMathParaPr>
                    <m:oMath xmlns:m="http://schemas.openxmlformats.org/officeDocument/2006/math">
                      <m:r>
                        <a:rPr lang="en-US" sz="3400" b="1" i="1" smtClean="0">
                          <a:solidFill>
                            <a:srgbClr val="2D4113"/>
                          </a:solidFill>
                          <a:latin typeface="Cambria Math"/>
                          <a:ea typeface="Times New Roman"/>
                          <a:cs typeface="Times New Roman"/>
                        </a:rPr>
                        <m:t>𝑹𝒆𝒈𝒖𝒍𝒂𝒕𝒐𝒓𝒚</m:t>
                      </m:r>
                      <m:r>
                        <a:rPr lang="en-US" sz="3400" b="1" i="1" smtClean="0">
                          <a:solidFill>
                            <a:srgbClr val="2D4113"/>
                          </a:solidFill>
                          <a:latin typeface="Cambria Math"/>
                          <a:ea typeface="Times New Roman"/>
                          <a:cs typeface="Times New Roman"/>
                        </a:rPr>
                        <m:t> </m:t>
                      </m:r>
                      <m:r>
                        <a:rPr lang="en-US" sz="3400" b="1" i="1" smtClean="0">
                          <a:solidFill>
                            <a:srgbClr val="2D4113"/>
                          </a:solidFill>
                          <a:latin typeface="Cambria Math"/>
                          <a:ea typeface="Times New Roman"/>
                          <a:cs typeface="Times New Roman"/>
                        </a:rPr>
                        <m:t>𝒍𝒊𝒎𝒊𝒕</m:t>
                      </m:r>
                      <m:r>
                        <a:rPr lang="en-US" sz="3400" b="1" i="1" smtClean="0">
                          <a:solidFill>
                            <a:srgbClr val="2D4113"/>
                          </a:solidFill>
                          <a:latin typeface="Cambria Math"/>
                          <a:ea typeface="Times New Roman"/>
                          <a:cs typeface="Times New Roman"/>
                        </a:rPr>
                        <m:t> </m:t>
                      </m:r>
                      <m:r>
                        <a:rPr lang="en-US" sz="3400" b="1" i="1" smtClean="0">
                          <a:solidFill>
                            <a:srgbClr val="2D4113"/>
                          </a:solidFill>
                          <a:latin typeface="Cambria Math"/>
                          <a:ea typeface="Times New Roman"/>
                          <a:cs typeface="Times New Roman"/>
                        </a:rPr>
                        <m:t>𝒄𝒐𝒏𝒄𝒆𝒏𝒕𝒓𝒂𝒕𝒊𝒐𝒏</m:t>
                      </m:r>
                      <m:r>
                        <a:rPr lang="en-US" sz="3400" b="1" i="1" smtClean="0">
                          <a:solidFill>
                            <a:srgbClr val="2D4113"/>
                          </a:solidFill>
                          <a:latin typeface="Cambria Math"/>
                          <a:ea typeface="Times New Roman"/>
                          <a:cs typeface="Times New Roman"/>
                        </a:rPr>
                        <m:t> </m:t>
                      </m:r>
                      <m:r>
                        <a:rPr lang="en-US" sz="3400" b="1" i="1" smtClean="0">
                          <a:solidFill>
                            <a:srgbClr val="2D4113"/>
                          </a:solidFill>
                          <a:latin typeface="Cambria Math"/>
                          <a:ea typeface="Times New Roman"/>
                          <a:cs typeface="Times New Roman"/>
                        </a:rPr>
                        <m:t>𝒐𝒇</m:t>
                      </m:r>
                      <m:r>
                        <a:rPr lang="en-US" sz="3400" b="1" i="1" smtClean="0">
                          <a:solidFill>
                            <a:srgbClr val="2D4113"/>
                          </a:solidFill>
                          <a:latin typeface="Cambria Math"/>
                          <a:ea typeface="Times New Roman"/>
                          <a:cs typeface="Times New Roman"/>
                        </a:rPr>
                        <m:t> </m:t>
                      </m:r>
                      <m:sSub>
                        <m:sSubPr>
                          <m:ctrlPr>
                            <a:rPr lang="en-US" sz="3400" b="1" i="1">
                              <a:solidFill>
                                <a:srgbClr val="2D4113"/>
                              </a:solidFill>
                              <a:latin typeface="Cambria Math"/>
                              <a:ea typeface="Times New Roman"/>
                              <a:cs typeface="Times New Roman"/>
                            </a:rPr>
                          </m:ctrlPr>
                        </m:sSubPr>
                        <m:e>
                          <m:r>
                            <a:rPr lang="en-US" sz="3400" b="1" i="1">
                              <a:solidFill>
                                <a:srgbClr val="2D4113"/>
                              </a:solidFill>
                              <a:latin typeface="Cambria Math"/>
                              <a:ea typeface="Times New Roman"/>
                              <a:cs typeface="Times New Roman"/>
                            </a:rPr>
                            <m:t>𝒏𝒗𝑷𝑴</m:t>
                          </m:r>
                        </m:e>
                        <m:sub>
                          <m:r>
                            <a:rPr lang="en-US" sz="3400" b="1" i="1">
                              <a:solidFill>
                                <a:srgbClr val="2D4113"/>
                              </a:solidFill>
                              <a:latin typeface="Cambria Math"/>
                              <a:ea typeface="Times New Roman"/>
                              <a:cs typeface="Times New Roman"/>
                            </a:rPr>
                            <m:t>𝒎𝒂𝒔𝒔</m:t>
                          </m:r>
                        </m:sub>
                      </m:sSub>
                      <m:r>
                        <a:rPr lang="en-US" sz="3400" b="1" i="1">
                          <a:solidFill>
                            <a:srgbClr val="2D4113"/>
                          </a:solidFill>
                          <a:latin typeface="Cambria Math"/>
                          <a:ea typeface="Times New Roman"/>
                          <a:cs typeface="Times New Roman"/>
                        </a:rPr>
                        <m:t>= </m:t>
                      </m:r>
                      <m:sSup>
                        <m:sSupPr>
                          <m:ctrlPr>
                            <a:rPr lang="en-US" sz="3400" b="1" i="1">
                              <a:solidFill>
                                <a:srgbClr val="2D4113"/>
                              </a:solidFill>
                              <a:latin typeface="Cambria Math"/>
                              <a:ea typeface="Times New Roman"/>
                              <a:cs typeface="Times New Roman"/>
                            </a:rPr>
                          </m:ctrlPr>
                        </m:sSupPr>
                        <m:e>
                          <m:r>
                            <a:rPr lang="en-US" sz="3400" b="1" i="1">
                              <a:solidFill>
                                <a:srgbClr val="2D4113"/>
                              </a:solidFill>
                              <a:latin typeface="Cambria Math"/>
                              <a:ea typeface="Times New Roman"/>
                              <a:cs typeface="Times New Roman"/>
                            </a:rPr>
                            <m:t>𝟏𝟎</m:t>
                          </m:r>
                        </m:e>
                        <m:sup>
                          <m:r>
                            <a:rPr lang="en-US" sz="3400" b="1" i="1">
                              <a:solidFill>
                                <a:srgbClr val="2D4113"/>
                              </a:solidFill>
                              <a:latin typeface="Cambria Math"/>
                              <a:ea typeface="Times New Roman"/>
                              <a:cs typeface="Times New Roman"/>
                            </a:rPr>
                            <m:t> ( </m:t>
                          </m:r>
                          <m:r>
                            <a:rPr lang="en-US" sz="3400" b="1" i="1">
                              <a:solidFill>
                                <a:srgbClr val="2D4113"/>
                              </a:solidFill>
                              <a:latin typeface="Cambria Math"/>
                              <a:ea typeface="Times New Roman"/>
                              <a:cs typeface="Times New Roman"/>
                            </a:rPr>
                            <m:t>𝟑</m:t>
                          </m:r>
                          <m:r>
                            <a:rPr lang="en-US" sz="3400" b="1" i="1">
                              <a:solidFill>
                                <a:srgbClr val="2D4113"/>
                              </a:solidFill>
                              <a:latin typeface="Cambria Math"/>
                              <a:ea typeface="Times New Roman"/>
                              <a:cs typeface="Times New Roman"/>
                            </a:rPr>
                            <m:t> + </m:t>
                          </m:r>
                          <m:r>
                            <a:rPr lang="en-US" sz="3400" b="1" i="1">
                              <a:solidFill>
                                <a:srgbClr val="2D4113"/>
                              </a:solidFill>
                              <a:latin typeface="Cambria Math"/>
                              <a:ea typeface="Times New Roman"/>
                              <a:cs typeface="Times New Roman"/>
                            </a:rPr>
                            <m:t>𝟐</m:t>
                          </m:r>
                          <m:r>
                            <a:rPr lang="en-US" sz="3400" b="1" i="1">
                              <a:solidFill>
                                <a:srgbClr val="2D4113"/>
                              </a:solidFill>
                              <a:latin typeface="Cambria Math"/>
                              <a:ea typeface="Times New Roman"/>
                              <a:cs typeface="Times New Roman"/>
                            </a:rPr>
                            <m:t>.</m:t>
                          </m:r>
                          <m:r>
                            <a:rPr lang="en-US" sz="3400" b="1" i="1">
                              <a:solidFill>
                                <a:srgbClr val="2D4113"/>
                              </a:solidFill>
                              <a:latin typeface="Cambria Math"/>
                              <a:ea typeface="Times New Roman"/>
                              <a:cs typeface="Times New Roman"/>
                            </a:rPr>
                            <m:t>𝟗</m:t>
                          </m:r>
                          <m:sSup>
                            <m:sSupPr>
                              <m:ctrlPr>
                                <a:rPr lang="en-US" sz="3400" b="1" i="1">
                                  <a:solidFill>
                                    <a:srgbClr val="2D4113"/>
                                  </a:solidFill>
                                  <a:latin typeface="Cambria Math"/>
                                  <a:ea typeface="Times New Roman"/>
                                  <a:cs typeface="Times New Roman"/>
                                </a:rPr>
                              </m:ctrlPr>
                            </m:sSupPr>
                            <m:e>
                              <m:r>
                                <a:rPr lang="en-US" sz="3400" b="1" i="1">
                                  <a:solidFill>
                                    <a:srgbClr val="2D4113"/>
                                  </a:solidFill>
                                  <a:latin typeface="Cambria Math"/>
                                  <a:ea typeface="Times New Roman"/>
                                  <a:cs typeface="Times New Roman"/>
                                </a:rPr>
                                <m:t> </m:t>
                              </m:r>
                              <m:sSub>
                                <m:sSubPr>
                                  <m:ctrlPr>
                                    <a:rPr lang="en-US" sz="3400" b="1" i="1">
                                      <a:solidFill>
                                        <a:srgbClr val="2D4113"/>
                                      </a:solidFill>
                                      <a:latin typeface="Cambria Math"/>
                                      <a:ea typeface="Times New Roman"/>
                                      <a:cs typeface="Times New Roman"/>
                                    </a:rPr>
                                  </m:ctrlPr>
                                </m:sSubPr>
                                <m:e>
                                  <m:r>
                                    <a:rPr lang="en-US" sz="3400" b="1" i="1">
                                      <a:solidFill>
                                        <a:srgbClr val="2D4113"/>
                                      </a:solidFill>
                                      <a:latin typeface="Cambria Math"/>
                                      <a:ea typeface="Times New Roman"/>
                                      <a:cs typeface="Times New Roman"/>
                                    </a:rPr>
                                    <m:t>𝑭</m:t>
                                  </m:r>
                                </m:e>
                                <m:sub>
                                  <m:r>
                                    <a:rPr lang="en-US" sz="3400" b="1" i="1">
                                      <a:solidFill>
                                        <a:srgbClr val="2D4113"/>
                                      </a:solidFill>
                                      <a:latin typeface="Cambria Math"/>
                                      <a:ea typeface="Times New Roman"/>
                                      <a:cs typeface="Times New Roman"/>
                                    </a:rPr>
                                    <m:t>𝒐𝒐</m:t>
                                  </m:r>
                                </m:sub>
                              </m:sSub>
                            </m:e>
                            <m:sup>
                              <m:r>
                                <a:rPr lang="en-US" sz="3400" b="1" i="1">
                                  <a:solidFill>
                                    <a:srgbClr val="2D4113"/>
                                  </a:solidFill>
                                  <a:latin typeface="Cambria Math"/>
                                  <a:ea typeface="Times New Roman"/>
                                  <a:cs typeface="Times New Roman"/>
                                </a:rPr>
                                <m:t>−</m:t>
                              </m:r>
                              <m:r>
                                <a:rPr lang="en-US" sz="3400" b="1" i="1">
                                  <a:solidFill>
                                    <a:srgbClr val="2D4113"/>
                                  </a:solidFill>
                                  <a:latin typeface="Cambria Math"/>
                                  <a:ea typeface="Times New Roman"/>
                                  <a:cs typeface="Times New Roman"/>
                                </a:rPr>
                                <m:t>𝟎</m:t>
                              </m:r>
                              <m:r>
                                <a:rPr lang="en-US" sz="3400" b="1" i="1">
                                  <a:solidFill>
                                    <a:srgbClr val="2D4113"/>
                                  </a:solidFill>
                                  <a:latin typeface="Cambria Math"/>
                                  <a:ea typeface="Times New Roman"/>
                                  <a:cs typeface="Times New Roman"/>
                                </a:rPr>
                                <m:t>.</m:t>
                              </m:r>
                              <m:r>
                                <a:rPr lang="en-US" sz="3400" b="1" i="1">
                                  <a:solidFill>
                                    <a:srgbClr val="2D4113"/>
                                  </a:solidFill>
                                  <a:latin typeface="Cambria Math"/>
                                  <a:ea typeface="Times New Roman"/>
                                  <a:cs typeface="Times New Roman"/>
                                </a:rPr>
                                <m:t>𝟐𝟕𝟒</m:t>
                              </m:r>
                            </m:sup>
                          </m:sSup>
                          <m:r>
                            <a:rPr lang="en-US" sz="3400" b="1" i="1">
                              <a:solidFill>
                                <a:srgbClr val="2D4113"/>
                              </a:solidFill>
                              <a:latin typeface="Cambria Math"/>
                              <a:ea typeface="Times New Roman"/>
                              <a:cs typeface="Times New Roman"/>
                            </a:rPr>
                            <m:t> )</m:t>
                          </m:r>
                        </m:sup>
                      </m:sSup>
                    </m:oMath>
                  </m:oMathPara>
                </a14:m>
                <a:endParaRPr lang="en-US" sz="4000" b="1" dirty="0">
                  <a:solidFill>
                    <a:srgbClr val="2D4113"/>
                  </a:solidFill>
                  <a:latin typeface="Calibri"/>
                  <a:ea typeface="Calibri"/>
                  <a:cs typeface="Times New Roman"/>
                </a:endParaRPr>
              </a:p>
            </p:txBody>
          </p:sp>
        </mc:Choice>
        <mc:Fallback xmlns="">
          <p:sp>
            <p:nvSpPr>
              <p:cNvPr id="8" name="Content Placeholder 4"/>
              <p:cNvSpPr txBox="1">
                <a:spLocks noRot="1" noChangeAspect="1" noMove="1" noResize="1" noEditPoints="1" noAdjustHandles="1" noChangeArrowheads="1" noChangeShapeType="1" noTextEdit="1"/>
              </p:cNvSpPr>
              <p:nvPr/>
            </p:nvSpPr>
            <p:spPr>
              <a:xfrm>
                <a:off x="179512" y="5070046"/>
                <a:ext cx="8784976" cy="591226"/>
              </a:xfrm>
              <a:prstGeom prst="rect">
                <a:avLst/>
              </a:prstGeom>
              <a:blipFill rotWithShape="1">
                <a:blip r:embed="rId3"/>
                <a:stretch>
                  <a:fillRect/>
                </a:stretch>
              </a:blipFill>
            </p:spPr>
            <p:txBody>
              <a:bodyPr/>
              <a:lstStyle/>
              <a:p>
                <a:r>
                  <a:rPr lang="en-US">
                    <a:noFill/>
                  </a:rPr>
                  <a:t> </a:t>
                </a:r>
              </a:p>
            </p:txBody>
          </p:sp>
        </mc:Fallback>
      </mc:AlternateContent>
      <p:sp>
        <p:nvSpPr>
          <p:cNvPr id="11" name="Up Arrow 10"/>
          <p:cNvSpPr/>
          <p:nvPr/>
        </p:nvSpPr>
        <p:spPr>
          <a:xfrm>
            <a:off x="2677558" y="2278552"/>
            <a:ext cx="432048" cy="504056"/>
          </a:xfrm>
          <a:prstGeom prst="upArrow">
            <a:avLst/>
          </a:prstGeom>
          <a:solidFill>
            <a:srgbClr val="FF0000"/>
          </a:solidFill>
          <a:ln w="25400" cap="flat" cmpd="sng" algn="ctr">
            <a:solidFill>
              <a:srgbClr val="0054A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TextBox 11"/>
          <p:cNvSpPr txBox="1"/>
          <p:nvPr/>
        </p:nvSpPr>
        <p:spPr>
          <a:xfrm>
            <a:off x="3109606" y="2199077"/>
            <a:ext cx="792087" cy="738664"/>
          </a:xfrm>
          <a:prstGeom prst="rect">
            <a:avLst/>
          </a:prstGeom>
          <a:noFill/>
        </p:spPr>
        <p:txBody>
          <a:bodyPr wrap="square" rtlCol="0">
            <a:spAutoFit/>
          </a:bodyPr>
          <a:lstStyle/>
          <a:p>
            <a:pPr fontAlgn="auto">
              <a:spcBef>
                <a:spcPts val="0"/>
              </a:spcBef>
              <a:spcAft>
                <a:spcPts val="0"/>
              </a:spcAft>
            </a:pPr>
            <a:r>
              <a:rPr lang="en-US" sz="1400" b="1" dirty="0" smtClean="0">
                <a:solidFill>
                  <a:srgbClr val="FF0000"/>
                </a:solidFill>
                <a:latin typeface="Calibri"/>
              </a:rPr>
              <a:t>Visible Exhaust Plume</a:t>
            </a:r>
            <a:endParaRPr lang="en-US" sz="1400" b="1" dirty="0">
              <a:solidFill>
                <a:srgbClr val="FF0000"/>
              </a:solidFill>
              <a:latin typeface="Calibri"/>
            </a:endParaRPr>
          </a:p>
        </p:txBody>
      </p:sp>
      <p:sp>
        <p:nvSpPr>
          <p:cNvPr id="13" name="Up Arrow 12"/>
          <p:cNvSpPr/>
          <p:nvPr/>
        </p:nvSpPr>
        <p:spPr>
          <a:xfrm rot="10800000">
            <a:off x="2677558" y="3260639"/>
            <a:ext cx="432048" cy="504056"/>
          </a:xfrm>
          <a:prstGeom prst="upArrow">
            <a:avLst/>
          </a:prstGeom>
          <a:solidFill>
            <a:srgbClr val="00B050"/>
          </a:solidFill>
          <a:ln w="25400" cap="flat" cmpd="sng" algn="ctr">
            <a:solidFill>
              <a:srgbClr val="0054A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TextBox 13"/>
          <p:cNvSpPr txBox="1"/>
          <p:nvPr/>
        </p:nvSpPr>
        <p:spPr>
          <a:xfrm>
            <a:off x="1933729" y="3122548"/>
            <a:ext cx="936103" cy="738664"/>
          </a:xfrm>
          <a:prstGeom prst="rect">
            <a:avLst/>
          </a:prstGeom>
          <a:noFill/>
        </p:spPr>
        <p:txBody>
          <a:bodyPr wrap="square" rtlCol="0">
            <a:spAutoFit/>
          </a:bodyPr>
          <a:lstStyle/>
          <a:p>
            <a:pPr fontAlgn="auto">
              <a:spcBef>
                <a:spcPts val="0"/>
              </a:spcBef>
              <a:spcAft>
                <a:spcPts val="0"/>
              </a:spcAft>
            </a:pPr>
            <a:r>
              <a:rPr lang="en-US" sz="1400" b="1" dirty="0" smtClean="0">
                <a:solidFill>
                  <a:srgbClr val="00B050"/>
                </a:solidFill>
                <a:latin typeface="Calibri"/>
              </a:rPr>
              <a:t>Invisible Exhaust Plume</a:t>
            </a:r>
            <a:endParaRPr lang="en-US" sz="1400" b="1" dirty="0">
              <a:solidFill>
                <a:srgbClr val="00B050"/>
              </a:solidFill>
              <a:latin typeface="Calibri"/>
            </a:endParaRPr>
          </a:p>
        </p:txBody>
      </p:sp>
    </p:spTree>
    <p:extLst>
      <p:ext uri="{BB962C8B-B14F-4D97-AF65-F5344CB8AC3E}">
        <p14:creationId xmlns:p14="http://schemas.microsoft.com/office/powerpoint/2010/main" val="174434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200" dirty="0" smtClean="0">
                <a:solidFill>
                  <a:schemeClr val="bg1"/>
                </a:solidFill>
              </a:rPr>
              <a:t>Standardized </a:t>
            </a:r>
            <a:r>
              <a:rPr lang="en-US" sz="2200" dirty="0" err="1" smtClean="0">
                <a:solidFill>
                  <a:schemeClr val="bg1"/>
                </a:solidFill>
              </a:rPr>
              <a:t>nvPM</a:t>
            </a:r>
            <a:r>
              <a:rPr lang="en-US" sz="2200" dirty="0" smtClean="0">
                <a:solidFill>
                  <a:schemeClr val="bg1"/>
                </a:solidFill>
              </a:rPr>
              <a:t> Measurement System – Appendix 7</a:t>
            </a:r>
            <a:endParaRPr lang="en-US" sz="2200" dirty="0">
              <a:solidFill>
                <a:schemeClr val="bg1"/>
              </a:solidFill>
            </a:endParaRPr>
          </a:p>
        </p:txBody>
      </p:sp>
      <p:grpSp>
        <p:nvGrpSpPr>
          <p:cNvPr id="2" name="Group 1"/>
          <p:cNvGrpSpPr/>
          <p:nvPr/>
        </p:nvGrpSpPr>
        <p:grpSpPr>
          <a:xfrm>
            <a:off x="10158" y="1199399"/>
            <a:ext cx="9098206" cy="4120738"/>
            <a:chOff x="10158" y="878774"/>
            <a:chExt cx="9098206" cy="4120738"/>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11" r="62209" b="14671"/>
            <a:stretch/>
          </p:blipFill>
          <p:spPr>
            <a:xfrm>
              <a:off x="10158" y="2149435"/>
              <a:ext cx="752167" cy="1082508"/>
            </a:xfrm>
            <a:prstGeom prst="rect">
              <a:avLst/>
            </a:prstGeom>
          </p:spPr>
        </p:pic>
        <p:pic>
          <p:nvPicPr>
            <p:cNvPr id="9" name="Picture 8"/>
            <p:cNvPicPr/>
            <p:nvPr/>
          </p:nvPicPr>
          <p:blipFill rotWithShape="1">
            <a:blip r:embed="rId4">
              <a:extLst>
                <a:ext uri="{28A0092B-C50C-407E-A947-70E740481C1C}">
                  <a14:useLocalDpi xmlns:a14="http://schemas.microsoft.com/office/drawing/2010/main" val="0"/>
                </a:ext>
              </a:extLst>
            </a:blip>
            <a:srcRect l="1287" t="2473" r="1205" b="2486"/>
            <a:stretch/>
          </p:blipFill>
          <p:spPr bwMode="auto">
            <a:xfrm>
              <a:off x="629391" y="878774"/>
              <a:ext cx="8478973" cy="4120738"/>
            </a:xfrm>
            <a:prstGeom prst="rect">
              <a:avLst/>
            </a:prstGeom>
            <a:noFill/>
          </p:spPr>
        </p:pic>
      </p:grpSp>
    </p:spTree>
    <p:extLst>
      <p:ext uri="{BB962C8B-B14F-4D97-AF65-F5344CB8AC3E}">
        <p14:creationId xmlns:p14="http://schemas.microsoft.com/office/powerpoint/2010/main" val="3956526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alph Iovinelli\AppData\Local\Microsoft\Windows\Temporary Internet Files\Content.IE5\OC9U7I3F\MC9102163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86" y="2681591"/>
            <a:ext cx="6426530" cy="3606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5805" y="1195589"/>
            <a:ext cx="184730" cy="338554"/>
          </a:xfrm>
          <a:prstGeom prst="rect">
            <a:avLst/>
          </a:prstGeom>
          <a:noFill/>
          <a:ln w="22225">
            <a:noFill/>
          </a:ln>
        </p:spPr>
        <p:txBody>
          <a:bodyPr wrap="none" rtlCol="0">
            <a:spAutoFit/>
          </a:bodyPr>
          <a:lstStyle/>
          <a:p>
            <a:pPr algn="ctr">
              <a:buNone/>
            </a:pPr>
            <a:endParaRPr lang="en-US" sz="1600" dirty="0" smtClean="0">
              <a:solidFill>
                <a:srgbClr val="002060"/>
              </a:solidFill>
            </a:endParaRPr>
          </a:p>
        </p:txBody>
      </p:sp>
      <p:cxnSp>
        <p:nvCxnSpPr>
          <p:cNvPr id="9" name="Straight Arrow Connector 8"/>
          <p:cNvCxnSpPr/>
          <p:nvPr/>
        </p:nvCxnSpPr>
        <p:spPr bwMode="auto">
          <a:xfrm>
            <a:off x="1752108" y="2439083"/>
            <a:ext cx="896089" cy="1491477"/>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8080130" y="2389809"/>
            <a:ext cx="994420" cy="738664"/>
          </a:xfrm>
          <a:prstGeom prst="rect">
            <a:avLst/>
          </a:prstGeom>
          <a:noFill/>
          <a:ln w="22225">
            <a:noFill/>
          </a:ln>
        </p:spPr>
        <p:txBody>
          <a:bodyPr wrap="square" rtlCol="0">
            <a:spAutoFit/>
          </a:bodyPr>
          <a:lstStyle/>
          <a:p>
            <a:pPr>
              <a:buNone/>
            </a:pPr>
            <a:r>
              <a:rPr lang="en-US" sz="1400" b="1" dirty="0" smtClean="0">
                <a:solidFill>
                  <a:srgbClr val="002060"/>
                </a:solidFill>
              </a:rPr>
              <a:t>FOCA </a:t>
            </a:r>
            <a:r>
              <a:rPr lang="en-US" sz="1400" b="1" dirty="0" err="1" smtClean="0">
                <a:solidFill>
                  <a:srgbClr val="002060"/>
                </a:solidFill>
              </a:rPr>
              <a:t>Empa</a:t>
            </a:r>
            <a:r>
              <a:rPr lang="en-US" sz="1400" b="1" dirty="0" smtClean="0">
                <a:solidFill>
                  <a:srgbClr val="002060"/>
                </a:solidFill>
              </a:rPr>
              <a:t> ETH</a:t>
            </a:r>
          </a:p>
        </p:txBody>
      </p:sp>
      <p:cxnSp>
        <p:nvCxnSpPr>
          <p:cNvPr id="19" name="Straight Arrow Connector 18"/>
          <p:cNvCxnSpPr/>
          <p:nvPr/>
        </p:nvCxnSpPr>
        <p:spPr bwMode="auto">
          <a:xfrm flipH="1">
            <a:off x="4286992" y="2432675"/>
            <a:ext cx="876024" cy="133411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4776716" y="2135905"/>
            <a:ext cx="2153748"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a:off x="4380932" y="3128473"/>
            <a:ext cx="3699198" cy="802087"/>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2907849" y="2135905"/>
            <a:ext cx="275451"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2028825" y="3899630"/>
            <a:ext cx="792436" cy="14534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5" y="3128473"/>
            <a:ext cx="1473238" cy="28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a:endCxn id="31" idx="2"/>
          </p:cNvCxnSpPr>
          <p:nvPr/>
        </p:nvCxnSpPr>
        <p:spPr bwMode="auto">
          <a:xfrm flipH="1" flipV="1">
            <a:off x="819554" y="3413460"/>
            <a:ext cx="1574532" cy="530774"/>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112" y="843757"/>
            <a:ext cx="880617" cy="75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Daniel Jacob\sdjacob\REDACMarch2015\Pw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085" y="1805648"/>
            <a:ext cx="1578430" cy="2943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 Jacob\sdjacob\REDACMarch2015\R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9323" y="2102452"/>
            <a:ext cx="1372847" cy="3198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aniel Jacob\sdjacob\REDACMarch2015\logo_suisse.png"/>
          <p:cNvPicPr>
            <a:picLocks noChangeAspect="1" noChangeArrowheads="1"/>
          </p:cNvPicPr>
          <p:nvPr/>
        </p:nvPicPr>
        <p:blipFill rotWithShape="1">
          <a:blip r:embed="rId7">
            <a:extLst>
              <a:ext uri="{28A0092B-C50C-407E-A947-70E740481C1C}">
                <a14:useLocalDpi xmlns:a14="http://schemas.microsoft.com/office/drawing/2010/main" val="0"/>
              </a:ext>
            </a:extLst>
          </a:blip>
          <a:srcRect r="84549" b="37725"/>
          <a:stretch/>
        </p:blipFill>
        <p:spPr bwMode="auto">
          <a:xfrm>
            <a:off x="7472582" y="2437488"/>
            <a:ext cx="676998" cy="6643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Daniel Jacob\sdjacob\REDACMarch2015\epa_seal_verysmall.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314" y="909615"/>
            <a:ext cx="762537" cy="7625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Daniel Jacob\sdjacob\REDACMarch2015\transport_canada_logo.thumbnai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33" y="1699170"/>
            <a:ext cx="729074" cy="54591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Daniel Jacob\sdjacob\REDACMarch2015\EAS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2471" y="1605392"/>
            <a:ext cx="1302359" cy="43748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Daniel Jacob\sdjacob\REDACMarch2015\FAA-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131" y="898783"/>
            <a:ext cx="729073" cy="752446"/>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bwMode="auto">
          <a:xfrm>
            <a:off x="224901" y="806801"/>
            <a:ext cx="1610101" cy="1574844"/>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6230530" y="1536698"/>
            <a:ext cx="1515677" cy="558452"/>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7281745" y="2404991"/>
            <a:ext cx="1661533" cy="703358"/>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6343488" y="761683"/>
            <a:ext cx="682445" cy="401640"/>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7011818" y="772834"/>
            <a:ext cx="2369688" cy="338554"/>
          </a:xfrm>
          <a:prstGeom prst="rect">
            <a:avLst/>
          </a:prstGeom>
          <a:noFill/>
        </p:spPr>
        <p:txBody>
          <a:bodyPr wrap="square" rtlCol="0">
            <a:spAutoFit/>
          </a:bodyPr>
          <a:lstStyle/>
          <a:p>
            <a:r>
              <a:rPr lang="en-US" sz="1600" dirty="0" smtClean="0"/>
              <a:t>= Reference Systems</a:t>
            </a:r>
            <a:endParaRPr lang="en-US" sz="1600" dirty="0"/>
          </a:p>
        </p:txBody>
      </p:sp>
      <p:pic>
        <p:nvPicPr>
          <p:cNvPr id="34" name="Picture 2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90378" b="35041"/>
          <a:stretch/>
        </p:blipFill>
        <p:spPr bwMode="auto">
          <a:xfrm>
            <a:off x="1081686" y="1720351"/>
            <a:ext cx="688237" cy="63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Daniel Jacob\sdjacob\REDACMarch2015\GE 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05893" y="5459189"/>
            <a:ext cx="1116385" cy="49146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
          <p:cNvSpPr txBox="1">
            <a:spLocks noChangeArrowheads="1"/>
          </p:cNvSpPr>
          <p:nvPr/>
        </p:nvSpPr>
        <p:spPr bwMode="auto">
          <a:xfrm>
            <a:off x="2841" y="-4776"/>
            <a:ext cx="9144000" cy="609600"/>
          </a:xfrm>
          <a:prstGeom prst="rect">
            <a:avLst/>
          </a:prstGeom>
          <a:solidFill>
            <a:srgbClr val="3148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200" dirty="0" err="1" smtClean="0">
                <a:solidFill>
                  <a:schemeClr val="bg1"/>
                </a:solidFill>
              </a:rPr>
              <a:t>nvPM</a:t>
            </a:r>
            <a:r>
              <a:rPr lang="en-US" sz="2200" dirty="0" smtClean="0">
                <a:solidFill>
                  <a:schemeClr val="bg1"/>
                </a:solidFill>
              </a:rPr>
              <a:t> Measurement Systems: Reference and OEM systems</a:t>
            </a:r>
            <a:endParaRPr lang="en-US" sz="2200" dirty="0">
              <a:solidFill>
                <a:schemeClr val="bg1"/>
              </a:solidFill>
            </a:endParaRPr>
          </a:p>
        </p:txBody>
      </p:sp>
      <p:cxnSp>
        <p:nvCxnSpPr>
          <p:cNvPr id="37" name="Straight Arrow Connector 36"/>
          <p:cNvCxnSpPr/>
          <p:nvPr/>
        </p:nvCxnSpPr>
        <p:spPr bwMode="auto">
          <a:xfrm flipH="1">
            <a:off x="3847606" y="3899630"/>
            <a:ext cx="439386" cy="14534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Daniel Jacob\sdjacob\REDACMarch2016\logo-snecm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3698" y="5429111"/>
            <a:ext cx="1241419" cy="35469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stCxn id="36" idx="2"/>
          </p:cNvCxnSpPr>
          <p:nvPr/>
        </p:nvCxnSpPr>
        <p:spPr bwMode="auto">
          <a:xfrm flipH="1">
            <a:off x="2974031" y="1596072"/>
            <a:ext cx="1551390" cy="2327308"/>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220528" y="4181336"/>
            <a:ext cx="1351652" cy="1073429"/>
            <a:chOff x="-125667" y="4560745"/>
            <a:chExt cx="1351652" cy="1073429"/>
          </a:xfrm>
        </p:grpSpPr>
        <p:pic>
          <p:nvPicPr>
            <p:cNvPr id="2051" name="Picture 3" descr="C:\Users\Daniel Jacob\sdjacob\REDACMarch2015\130823-F-IS906-0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1995" y="4560745"/>
              <a:ext cx="626738" cy="6193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667" y="5103259"/>
              <a:ext cx="1351652" cy="530915"/>
            </a:xfrm>
            <a:prstGeom prst="rect">
              <a:avLst/>
            </a:prstGeom>
            <a:noFill/>
          </p:spPr>
          <p:txBody>
            <a:bodyPr wrap="none" rtlCol="0">
              <a:spAutoFit/>
            </a:bodyPr>
            <a:lstStyle/>
            <a:p>
              <a:pPr algn="ctr"/>
              <a:r>
                <a:rPr lang="en-US" sz="1050" dirty="0" smtClean="0"/>
                <a:t>U.S. Air Force,</a:t>
              </a:r>
              <a:br>
                <a:rPr lang="en-US" sz="1050" dirty="0" smtClean="0"/>
              </a:br>
              <a:r>
                <a:rPr lang="en-US" sz="900" dirty="0" smtClean="0"/>
                <a:t>Arnold Engineering</a:t>
              </a:r>
              <a:br>
                <a:rPr lang="en-US" sz="900" dirty="0" smtClean="0"/>
              </a:br>
              <a:r>
                <a:rPr lang="en-US" sz="900" dirty="0" smtClean="0"/>
                <a:t>Development Complex</a:t>
              </a:r>
              <a:endParaRPr lang="en-US" sz="900" dirty="0"/>
            </a:p>
          </p:txBody>
        </p:sp>
      </p:grpSp>
      <p:cxnSp>
        <p:nvCxnSpPr>
          <p:cNvPr id="35" name="Straight Arrow Connector 34"/>
          <p:cNvCxnSpPr/>
          <p:nvPr/>
        </p:nvCxnSpPr>
        <p:spPr bwMode="auto">
          <a:xfrm flipH="1">
            <a:off x="1273753" y="3979658"/>
            <a:ext cx="1480019" cy="403356"/>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456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a:t>
            </a:r>
            <a:r>
              <a:rPr lang="en-US" sz="2400" dirty="0" err="1" smtClean="0">
                <a:solidFill>
                  <a:schemeClr val="bg1"/>
                </a:solidFill>
              </a:rPr>
              <a:t>nvPM</a:t>
            </a:r>
            <a:r>
              <a:rPr lang="en-US" sz="2400" dirty="0" smtClean="0">
                <a:solidFill>
                  <a:schemeClr val="bg1"/>
                </a:solidFill>
              </a:rPr>
              <a:t> Remits</a:t>
            </a:r>
          </a:p>
        </p:txBody>
      </p:sp>
      <p:sp>
        <p:nvSpPr>
          <p:cNvPr id="5" name="Content Placeholder 2"/>
          <p:cNvSpPr txBox="1">
            <a:spLocks/>
          </p:cNvSpPr>
          <p:nvPr/>
        </p:nvSpPr>
        <p:spPr>
          <a:xfrm>
            <a:off x="0" y="676319"/>
            <a:ext cx="9143999" cy="5314580"/>
          </a:xfrm>
          <a:prstGeom prst="rect">
            <a:avLst/>
          </a:prstGeom>
        </p:spPr>
        <p:txBody>
          <a:bodyPr>
            <a:normAutofit fontScale="85000" lnSpcReduction="200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120000"/>
              </a:lnSpc>
            </a:pPr>
            <a:r>
              <a:rPr lang="en-US" dirty="0"/>
              <a:t>Provide representative engine data for assessing the </a:t>
            </a:r>
            <a:r>
              <a:rPr lang="en-US" dirty="0" err="1"/>
              <a:t>nvPM</a:t>
            </a:r>
            <a:r>
              <a:rPr lang="en-US" dirty="0"/>
              <a:t> emissions standard for mass and number regarding turbofan/turbojet engines ≥26.7kN by February 2017.    </a:t>
            </a:r>
            <a:endParaRPr lang="en-US" dirty="0" smtClean="0"/>
          </a:p>
          <a:p>
            <a:pPr>
              <a:lnSpc>
                <a:spcPct val="120000"/>
              </a:lnSpc>
            </a:pPr>
            <a:r>
              <a:rPr lang="en-US" dirty="0" smtClean="0"/>
              <a:t>Provide </a:t>
            </a:r>
            <a:r>
              <a:rPr lang="en-US" dirty="0"/>
              <a:t>recommendations on technology responses, stringency options and applicability </a:t>
            </a:r>
            <a:r>
              <a:rPr lang="en-US" dirty="0" smtClean="0"/>
              <a:t>to CAEP Steering Group 2017.</a:t>
            </a:r>
          </a:p>
          <a:p>
            <a:pPr>
              <a:lnSpc>
                <a:spcPct val="120000"/>
              </a:lnSpc>
            </a:pPr>
            <a:r>
              <a:rPr lang="en-US" dirty="0"/>
              <a:t>Develop an aircraft engine based LTO </a:t>
            </a:r>
            <a:r>
              <a:rPr lang="en-US" dirty="0" err="1"/>
              <a:t>nvPM</a:t>
            </a:r>
            <a:r>
              <a:rPr lang="en-US" dirty="0"/>
              <a:t> mass and number standard for turbofan/turbojet engines ≥26.7kN. </a:t>
            </a:r>
            <a:endParaRPr lang="en-US" dirty="0" smtClean="0"/>
          </a:p>
          <a:p>
            <a:pPr>
              <a:lnSpc>
                <a:spcPct val="120000"/>
              </a:lnSpc>
            </a:pPr>
            <a:r>
              <a:rPr lang="en-US" dirty="0"/>
              <a:t>Investigation the possible replacement of the smoke number standard for engine categories ≥26.7kN and other engine categories  &lt;26.7kN.</a:t>
            </a:r>
            <a:endParaRPr lang="en-US" dirty="0" smtClean="0"/>
          </a:p>
          <a:p>
            <a:pPr>
              <a:lnSpc>
                <a:spcPct val="120000"/>
              </a:lnSpc>
            </a:pPr>
            <a:r>
              <a:rPr lang="en-US" dirty="0"/>
              <a:t>Develop improved </a:t>
            </a:r>
            <a:r>
              <a:rPr lang="en-US" dirty="0" err="1"/>
              <a:t>nvPM</a:t>
            </a:r>
            <a:r>
              <a:rPr lang="en-US" dirty="0"/>
              <a:t> model inputs to both local air quality models</a:t>
            </a:r>
          </a:p>
        </p:txBody>
      </p:sp>
    </p:spTree>
    <p:extLst>
      <p:ext uri="{BB962C8B-B14F-4D97-AF65-F5344CB8AC3E}">
        <p14:creationId xmlns:p14="http://schemas.microsoft.com/office/powerpoint/2010/main" val="546330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LTO Based </a:t>
            </a:r>
            <a:r>
              <a:rPr lang="en-US" sz="2400" dirty="0" err="1" smtClean="0">
                <a:solidFill>
                  <a:schemeClr val="bg1"/>
                </a:solidFill>
              </a:rPr>
              <a:t>nvPM</a:t>
            </a:r>
            <a:r>
              <a:rPr lang="en-US" sz="2400" dirty="0" smtClean="0">
                <a:solidFill>
                  <a:schemeClr val="bg1"/>
                </a:solidFill>
              </a:rPr>
              <a:t> Mass and Number Standard Tasks</a:t>
            </a:r>
          </a:p>
        </p:txBody>
      </p:sp>
      <p:sp>
        <p:nvSpPr>
          <p:cNvPr id="5" name="Content Placeholder 2"/>
          <p:cNvSpPr txBox="1">
            <a:spLocks/>
          </p:cNvSpPr>
          <p:nvPr/>
        </p:nvSpPr>
        <p:spPr>
          <a:xfrm>
            <a:off x="0" y="676319"/>
            <a:ext cx="9143999" cy="531458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dirty="0" smtClean="0">
                <a:solidFill>
                  <a:srgbClr val="0000FF"/>
                </a:solidFill>
              </a:rPr>
              <a:t>Full Standard Setting Process in CAEP/11:</a:t>
            </a:r>
          </a:p>
          <a:p>
            <a:pPr lvl="1"/>
            <a:r>
              <a:rPr lang="en-US" dirty="0" smtClean="0"/>
              <a:t>Develop metric system</a:t>
            </a:r>
          </a:p>
          <a:p>
            <a:pPr lvl="1"/>
            <a:r>
              <a:rPr lang="en-US" dirty="0"/>
              <a:t>Develop stringency options</a:t>
            </a:r>
          </a:p>
          <a:p>
            <a:pPr lvl="1"/>
            <a:r>
              <a:rPr lang="en-US" dirty="0" smtClean="0"/>
              <a:t>Develop technology response</a:t>
            </a:r>
          </a:p>
          <a:p>
            <a:pPr lvl="1"/>
            <a:r>
              <a:rPr lang="en-US" dirty="0" smtClean="0"/>
              <a:t>Conduct cost effectiveness analyses</a:t>
            </a:r>
          </a:p>
          <a:p>
            <a:pPr lvl="1"/>
            <a:r>
              <a:rPr lang="en-US" dirty="0" smtClean="0"/>
              <a:t>Determine LTO-based </a:t>
            </a:r>
            <a:r>
              <a:rPr lang="en-US" dirty="0" err="1" smtClean="0"/>
              <a:t>nvPM</a:t>
            </a:r>
            <a:r>
              <a:rPr lang="en-US" dirty="0" smtClean="0"/>
              <a:t> mass and number regulatory levels</a:t>
            </a:r>
          </a:p>
          <a:p>
            <a:r>
              <a:rPr lang="en-US" dirty="0" smtClean="0">
                <a:solidFill>
                  <a:srgbClr val="0000FF"/>
                </a:solidFill>
              </a:rPr>
              <a:t>Refine </a:t>
            </a:r>
            <a:r>
              <a:rPr lang="en-US" dirty="0">
                <a:solidFill>
                  <a:srgbClr val="0000FF"/>
                </a:solidFill>
              </a:rPr>
              <a:t>and finalize corrections for ambient conditions, fuel sensitivity and engine-to-engine variability</a:t>
            </a:r>
          </a:p>
          <a:p>
            <a:r>
              <a:rPr lang="en-US" dirty="0">
                <a:solidFill>
                  <a:srgbClr val="0000FF"/>
                </a:solidFill>
              </a:rPr>
              <a:t>Refine steps to replace SN standard with </a:t>
            </a:r>
            <a:r>
              <a:rPr lang="en-US" dirty="0" err="1">
                <a:solidFill>
                  <a:srgbClr val="0000FF"/>
                </a:solidFill>
              </a:rPr>
              <a:t>nvPM</a:t>
            </a:r>
            <a:r>
              <a:rPr lang="en-US" dirty="0">
                <a:solidFill>
                  <a:srgbClr val="0000FF"/>
                </a:solidFill>
              </a:rPr>
              <a:t> mass and number </a:t>
            </a:r>
            <a:r>
              <a:rPr lang="en-US" dirty="0" smtClean="0">
                <a:solidFill>
                  <a:srgbClr val="0000FF"/>
                </a:solidFill>
              </a:rPr>
              <a:t>standard based on CAEP/10 </a:t>
            </a:r>
            <a:r>
              <a:rPr lang="en-US" dirty="0" err="1" smtClean="0">
                <a:solidFill>
                  <a:srgbClr val="0000FF"/>
                </a:solidFill>
              </a:rPr>
              <a:t>nvPM</a:t>
            </a:r>
            <a:r>
              <a:rPr lang="en-US" dirty="0" smtClean="0">
                <a:solidFill>
                  <a:srgbClr val="0000FF"/>
                </a:solidFill>
              </a:rPr>
              <a:t> standard</a:t>
            </a:r>
            <a:endParaRPr lang="en-US" dirty="0">
              <a:solidFill>
                <a:srgbClr val="0000FF"/>
              </a:solidFill>
            </a:endParaRPr>
          </a:p>
        </p:txBody>
      </p:sp>
    </p:spTree>
    <p:extLst>
      <p:ext uri="{BB962C8B-B14F-4D97-AF65-F5344CB8AC3E}">
        <p14:creationId xmlns:p14="http://schemas.microsoft.com/office/powerpoint/2010/main" val="71189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Schedule: LTO-based nvPM standard development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56864"/>
            <a:ext cx="9036496" cy="525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616391" y="656864"/>
            <a:ext cx="859926" cy="6103995"/>
            <a:chOff x="3499428" y="656864"/>
            <a:chExt cx="859926" cy="6103995"/>
          </a:xfrm>
        </p:grpSpPr>
        <p:pic>
          <p:nvPicPr>
            <p:cNvPr id="1026" name="Picture 2" descr="C:\Users\Ralph Iovinelli\AppData\Local\Microsoft\Windows\Temporary Internet Files\Content.IE5\9KVF6PD7\2542329147_81262cc4e1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428" y="6188148"/>
              <a:ext cx="859926" cy="57271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endCxn id="1026" idx="0"/>
            </p:cNvCxnSpPr>
            <p:nvPr/>
          </p:nvCxnSpPr>
          <p:spPr bwMode="auto">
            <a:xfrm>
              <a:off x="3929391" y="656864"/>
              <a:ext cx="0" cy="5531284"/>
            </a:xfrm>
            <a:prstGeom prst="line">
              <a:avLst/>
            </a:prstGeom>
            <a:noFill/>
            <a:ln w="38100"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39789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Data from 25 Representative Engines</a:t>
            </a:r>
          </a:p>
        </p:txBody>
      </p:sp>
      <p:sp>
        <p:nvSpPr>
          <p:cNvPr id="5" name="Content Placeholder 2"/>
          <p:cNvSpPr txBox="1">
            <a:spLocks/>
          </p:cNvSpPr>
          <p:nvPr/>
        </p:nvSpPr>
        <p:spPr>
          <a:xfrm>
            <a:off x="0" y="676319"/>
            <a:ext cx="9143999" cy="5314580"/>
          </a:xfrm>
          <a:prstGeom prst="rect">
            <a:avLst/>
          </a:prstGeom>
        </p:spPr>
        <p:txBody>
          <a:bodyPr>
            <a:normAutofit/>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endParaRPr lang="en-US" dirty="0"/>
          </a:p>
        </p:txBody>
      </p:sp>
      <p:sp>
        <p:nvSpPr>
          <p:cNvPr id="6" name="Content Placeholder 2"/>
          <p:cNvSpPr txBox="1">
            <a:spLocks/>
          </p:cNvSpPr>
          <p:nvPr/>
        </p:nvSpPr>
        <p:spPr>
          <a:xfrm>
            <a:off x="208884" y="1068777"/>
            <a:ext cx="8721360" cy="4619502"/>
          </a:xfrm>
          <a:prstGeom prst="rect">
            <a:avLst/>
          </a:prstGeom>
        </p:spPr>
        <p:txBody>
          <a:bodyPr>
            <a:normAutofit/>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Aft>
                <a:spcPts val="600"/>
              </a:spcAft>
            </a:pPr>
            <a:r>
              <a:rPr lang="en-US" kern="0" dirty="0" smtClean="0">
                <a:solidFill>
                  <a:srgbClr val="0000FF"/>
                </a:solidFill>
              </a:rPr>
              <a:t>Engine Tests</a:t>
            </a:r>
          </a:p>
          <a:p>
            <a:pPr lvl="1">
              <a:spcAft>
                <a:spcPts val="600"/>
              </a:spcAft>
            </a:pPr>
            <a:r>
              <a:rPr lang="en-US" kern="0" dirty="0" smtClean="0"/>
              <a:t>10 of the 25 representative engines have been tested</a:t>
            </a:r>
          </a:p>
          <a:p>
            <a:pPr lvl="1">
              <a:spcAft>
                <a:spcPts val="600"/>
              </a:spcAft>
            </a:pPr>
            <a:r>
              <a:rPr lang="en-US" kern="0" dirty="0" smtClean="0"/>
              <a:t>Plans in place for 11 additional engines types</a:t>
            </a:r>
          </a:p>
          <a:p>
            <a:pPr lvl="2">
              <a:spcAft>
                <a:spcPts val="600"/>
              </a:spcAft>
            </a:pPr>
            <a:r>
              <a:rPr lang="en-US" sz="2400" kern="0" dirty="0" smtClean="0"/>
              <a:t>Provided Funding for 6 US engines</a:t>
            </a:r>
          </a:p>
          <a:p>
            <a:pPr lvl="1">
              <a:spcAft>
                <a:spcPts val="600"/>
              </a:spcAft>
            </a:pPr>
            <a:r>
              <a:rPr lang="en-US" kern="0" dirty="0" smtClean="0"/>
              <a:t>Multiple Engine Tests on 7 engine types</a:t>
            </a:r>
          </a:p>
          <a:p>
            <a:pPr>
              <a:spcAft>
                <a:spcPts val="600"/>
              </a:spcAft>
            </a:pPr>
            <a:r>
              <a:rPr lang="en-US" kern="0" dirty="0" smtClean="0">
                <a:solidFill>
                  <a:srgbClr val="0000FF"/>
                </a:solidFill>
              </a:rPr>
              <a:t>Negotiations on-going for 4 (2 Canada + 1 France + 1 RR) unfunded engines</a:t>
            </a:r>
          </a:p>
          <a:p>
            <a:pPr>
              <a:spcAft>
                <a:spcPts val="600"/>
              </a:spcAft>
            </a:pPr>
            <a:r>
              <a:rPr lang="en-US" kern="0" dirty="0" smtClean="0">
                <a:solidFill>
                  <a:srgbClr val="0000FF"/>
                </a:solidFill>
              </a:rPr>
              <a:t>Data to be made available to CAEP in agreed upon format</a:t>
            </a:r>
          </a:p>
        </p:txBody>
      </p:sp>
    </p:spTree>
    <p:extLst>
      <p:ext uri="{BB962C8B-B14F-4D97-AF65-F5344CB8AC3E}">
        <p14:creationId xmlns:p14="http://schemas.microsoft.com/office/powerpoint/2010/main" val="1333974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Schedule: Replacement of SN for Engines &gt; 26.7 </a:t>
            </a:r>
            <a:r>
              <a:rPr lang="en-US" sz="2400" dirty="0" err="1" smtClean="0">
                <a:solidFill>
                  <a:schemeClr val="bg1"/>
                </a:solidFill>
              </a:rPr>
              <a:t>kN</a:t>
            </a:r>
            <a:endParaRPr lang="en-US" sz="2400" dirty="0" smtClean="0">
              <a:solidFill>
                <a:schemeClr val="bg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 y="698684"/>
            <a:ext cx="9108504" cy="531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54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Summary</a:t>
            </a:r>
          </a:p>
        </p:txBody>
      </p:sp>
      <p:sp>
        <p:nvSpPr>
          <p:cNvPr id="4" name="TextBox 3"/>
          <p:cNvSpPr txBox="1"/>
          <p:nvPr/>
        </p:nvSpPr>
        <p:spPr>
          <a:xfrm>
            <a:off x="166625" y="873125"/>
            <a:ext cx="8858250" cy="4708981"/>
          </a:xfrm>
          <a:prstGeom prst="rect">
            <a:avLst/>
          </a:prstGeom>
          <a:noFill/>
        </p:spPr>
        <p:txBody>
          <a:bodyPr wrap="square" rtlCol="0">
            <a:spAutoFit/>
          </a:bodyPr>
          <a:lstStyle/>
          <a:p>
            <a:endParaRPr lang="en-US" sz="2000" dirty="0">
              <a:solidFill>
                <a:schemeClr val="accent1">
                  <a:lumMod val="50000"/>
                </a:schemeClr>
              </a:solidFill>
            </a:endParaRPr>
          </a:p>
          <a:p>
            <a:pPr marL="342900" indent="-342900">
              <a:buFont typeface="Arial" panose="020B0604020202020204" pitchFamily="34" charset="0"/>
              <a:buChar char="•"/>
            </a:pPr>
            <a:r>
              <a:rPr lang="en-US" sz="2000" b="1" u="sng" dirty="0" smtClean="0">
                <a:solidFill>
                  <a:srgbClr val="0000FF"/>
                </a:solidFill>
              </a:rPr>
              <a:t>Major Milestone: </a:t>
            </a:r>
            <a:r>
              <a:rPr lang="en-US" sz="2000" b="1" dirty="0" smtClean="0"/>
              <a:t>Visibility-based nvPM standard and certification requirement agreed to at CAEP10 meeting. </a:t>
            </a:r>
          </a:p>
          <a:p>
            <a:endParaRPr lang="en-US" sz="2000" b="1" dirty="0" smtClean="0"/>
          </a:p>
          <a:p>
            <a:pPr marL="342900" indent="-342900">
              <a:buFont typeface="Arial" panose="020B0604020202020204" pitchFamily="34" charset="0"/>
              <a:buChar char="•"/>
            </a:pPr>
            <a:r>
              <a:rPr lang="en-US" sz="2000" b="1" dirty="0" smtClean="0"/>
              <a:t>Engine/ Combustor Rig Tests toward development of corrections for ambient conditions sensitivity and fuel specifications and engine to engine variability</a:t>
            </a:r>
          </a:p>
          <a:p>
            <a:pPr marL="1257300" lvl="2" indent="-342900">
              <a:buFont typeface="Arial" panose="020B0604020202020204" pitchFamily="34" charset="0"/>
              <a:buChar char="•"/>
            </a:pPr>
            <a:r>
              <a:rPr lang="en-US" sz="2000" b="1" dirty="0" smtClean="0"/>
              <a:t>FOCA Fuel Sensitivity Test – First Test Complete. A follow on test is planned</a:t>
            </a:r>
          </a:p>
          <a:p>
            <a:pPr marL="1257300" lvl="2" indent="-342900">
              <a:buFont typeface="Arial" panose="020B0604020202020204" pitchFamily="34" charset="0"/>
              <a:buChar char="•"/>
            </a:pPr>
            <a:r>
              <a:rPr lang="en-US" sz="2000" b="1" dirty="0" smtClean="0"/>
              <a:t>NASA Rig Test (Ambient Conditions and/ or Fuel Sensitivity) – May 2016</a:t>
            </a:r>
          </a:p>
          <a:p>
            <a:pPr marL="1257300" lvl="2" indent="-342900">
              <a:buFont typeface="Arial" panose="020B0604020202020204" pitchFamily="34" charset="0"/>
              <a:buChar char="•"/>
            </a:pPr>
            <a:r>
              <a:rPr lang="en-US" sz="2000" b="1" dirty="0" smtClean="0"/>
              <a:t>GE Ambient Conditions Testing – Q2/ Q3 2016</a:t>
            </a:r>
          </a:p>
          <a:p>
            <a:pPr lvl="2"/>
            <a:endParaRPr lang="en-US" sz="2000" b="1" dirty="0" smtClean="0"/>
          </a:p>
          <a:p>
            <a:pPr marL="342900" indent="-342900">
              <a:buFont typeface="Arial" panose="020B0604020202020204" pitchFamily="34" charset="0"/>
              <a:buChar char="•"/>
            </a:pPr>
            <a:r>
              <a:rPr lang="en-US" sz="2000" b="1" dirty="0" smtClean="0"/>
              <a:t>Opportunities to </a:t>
            </a:r>
            <a:r>
              <a:rPr lang="en-US" sz="2000" b="1" dirty="0"/>
              <a:t>Q</a:t>
            </a:r>
            <a:r>
              <a:rPr lang="en-US" sz="2000" b="1" dirty="0" smtClean="0"/>
              <a:t>uantify </a:t>
            </a:r>
            <a:r>
              <a:rPr lang="en-US" sz="2000" b="1" dirty="0"/>
              <a:t>E</a:t>
            </a:r>
            <a:r>
              <a:rPr lang="en-US" sz="2000" b="1" dirty="0" smtClean="0"/>
              <a:t>ngine to Engine Variability being Explored</a:t>
            </a:r>
          </a:p>
        </p:txBody>
      </p:sp>
    </p:spTree>
    <p:extLst>
      <p:ext uri="{BB962C8B-B14F-4D97-AF65-F5344CB8AC3E}">
        <p14:creationId xmlns:p14="http://schemas.microsoft.com/office/powerpoint/2010/main" val="204650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Contents</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3416320"/>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rgbClr val="0000FF"/>
                </a:solidFill>
              </a:rPr>
              <a:t>Emissions Research Overview</a:t>
            </a:r>
          </a:p>
          <a:p>
            <a:pPr marL="342900" indent="-342900">
              <a:buFont typeface="Arial" panose="020B0604020202020204" pitchFamily="34" charset="0"/>
              <a:buChar char="•"/>
            </a:pPr>
            <a:endParaRPr lang="en-US" b="1" dirty="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CAEP/10 </a:t>
            </a:r>
            <a:r>
              <a:rPr lang="en-US" b="1" dirty="0" smtClean="0">
                <a:solidFill>
                  <a:schemeClr val="bg1">
                    <a:lumMod val="75000"/>
                  </a:schemeClr>
                </a:solidFill>
              </a:rPr>
              <a:t>Aircraft CO</a:t>
            </a:r>
            <a:r>
              <a:rPr lang="en-US" b="1" baseline="-25000" dirty="0" smtClean="0">
                <a:solidFill>
                  <a:schemeClr val="bg1">
                    <a:lumMod val="75000"/>
                  </a:schemeClr>
                </a:solidFill>
              </a:rPr>
              <a:t>2</a:t>
            </a:r>
            <a:r>
              <a:rPr lang="en-US" b="1" dirty="0" smtClean="0">
                <a:solidFill>
                  <a:schemeClr val="bg1">
                    <a:lumMod val="75000"/>
                  </a:schemeClr>
                </a:solidFill>
              </a:rPr>
              <a:t> Emissions Standard</a:t>
            </a: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CAEP/10 Engine nvPM Emissions Standard </a:t>
            </a:r>
          </a:p>
          <a:p>
            <a:endParaRPr lang="en-US" dirty="0" smtClean="0">
              <a:solidFill>
                <a:schemeClr val="bg1">
                  <a:lumMod val="75000"/>
                </a:schemeClr>
              </a:solidFill>
            </a:endParaRPr>
          </a:p>
        </p:txBody>
      </p:sp>
      <p:sp>
        <p:nvSpPr>
          <p:cNvPr id="4" name="Rounded Rectangle 3"/>
          <p:cNvSpPr/>
          <p:nvPr/>
        </p:nvSpPr>
        <p:spPr bwMode="auto">
          <a:xfrm>
            <a:off x="144463" y="931241"/>
            <a:ext cx="7542877" cy="1237801"/>
          </a:xfrm>
          <a:prstGeom prst="roundRect">
            <a:avLst/>
          </a:prstGeom>
          <a:solidFill>
            <a:schemeClr val="accent6">
              <a:lumMod val="40000"/>
              <a:lumOff val="60000"/>
              <a:alpha val="42000"/>
            </a:schemeClr>
          </a:solidFill>
          <a:ln w="38100">
            <a:solidFill>
              <a:srgbClr val="7030A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439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Research 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6528618"/>
              </p:ext>
            </p:extLst>
          </p:nvPr>
        </p:nvGraphicFramePr>
        <p:xfrm>
          <a:off x="290580" y="1057749"/>
          <a:ext cx="8430338" cy="3916680"/>
        </p:xfrm>
        <a:graphic>
          <a:graphicData uri="http://schemas.openxmlformats.org/drawingml/2006/table">
            <a:tbl>
              <a:tblPr firstRow="1" bandRow="1">
                <a:tableStyleId>{5C22544A-7EE6-4342-B048-85BDC9FD1C3A}</a:tableStyleId>
              </a:tblPr>
              <a:tblGrid>
                <a:gridCol w="1074196"/>
                <a:gridCol w="5148684"/>
                <a:gridCol w="2207458"/>
              </a:tblGrid>
              <a:tr h="370840">
                <a:tc>
                  <a:txBody>
                    <a:bodyPr/>
                    <a:lstStyle/>
                    <a:p>
                      <a:pPr algn="ctr"/>
                      <a:r>
                        <a:rPr lang="en-US" sz="1600" dirty="0" smtClean="0"/>
                        <a:t>ASCENT</a:t>
                      </a:r>
                      <a:br>
                        <a:rPr lang="en-US" sz="1600" dirty="0" smtClean="0"/>
                      </a:br>
                      <a:r>
                        <a:rPr lang="en-US" sz="1600" dirty="0" smtClean="0"/>
                        <a:t>Project</a:t>
                      </a:r>
                      <a:endParaRPr lang="en-US" sz="1600" dirty="0"/>
                    </a:p>
                  </a:txBody>
                  <a:tcPr anchor="ctr"/>
                </a:tc>
                <a:tc>
                  <a:txBody>
                    <a:bodyPr/>
                    <a:lstStyle/>
                    <a:p>
                      <a:r>
                        <a:rPr lang="en-US" sz="1600" dirty="0" smtClean="0"/>
                        <a:t>Description</a:t>
                      </a:r>
                      <a:endParaRPr lang="en-US" sz="1600" dirty="0"/>
                    </a:p>
                  </a:txBody>
                  <a:tcPr anchor="ctr"/>
                </a:tc>
                <a:tc>
                  <a:txBody>
                    <a:bodyPr/>
                    <a:lstStyle/>
                    <a:p>
                      <a:pPr algn="ctr"/>
                      <a:r>
                        <a:rPr lang="en-US" sz="1600" dirty="0" smtClean="0"/>
                        <a:t>Emissions </a:t>
                      </a:r>
                      <a:br>
                        <a:rPr lang="en-US" sz="1600" dirty="0" smtClean="0"/>
                      </a:br>
                      <a:r>
                        <a:rPr lang="en-US" sz="1600" dirty="0" smtClean="0"/>
                        <a:t>Roadmap</a:t>
                      </a:r>
                      <a:endParaRPr lang="en-US" sz="1600" dirty="0"/>
                    </a:p>
                  </a:txBody>
                  <a:tcPr anchor="ctr"/>
                </a:tc>
              </a:tr>
              <a:tr h="370840">
                <a:tc>
                  <a:txBody>
                    <a:bodyPr/>
                    <a:lstStyle/>
                    <a:p>
                      <a:pPr algn="ctr"/>
                      <a:r>
                        <a:rPr lang="en-US" sz="1600" dirty="0" smtClean="0"/>
                        <a:t>2</a:t>
                      </a:r>
                      <a:endParaRPr lang="en-US" sz="1600" dirty="0"/>
                    </a:p>
                  </a:txBody>
                  <a:tcPr/>
                </a:tc>
                <a:tc>
                  <a:txBody>
                    <a:bodyPr/>
                    <a:lstStyle/>
                    <a:p>
                      <a:r>
                        <a:rPr lang="en-US" sz="1600" dirty="0" smtClean="0"/>
                        <a:t>nvPM Emissions</a:t>
                      </a:r>
                      <a:r>
                        <a:rPr lang="en-US" sz="1600" baseline="0" dirty="0" smtClean="0"/>
                        <a:t> Engine Measurements</a:t>
                      </a:r>
                      <a:endParaRPr lang="en-US" sz="1600" dirty="0"/>
                    </a:p>
                  </a:txBody>
                  <a:tcPr/>
                </a:tc>
                <a:tc>
                  <a:txBody>
                    <a:bodyPr/>
                    <a:lstStyle/>
                    <a:p>
                      <a:pPr algn="ctr"/>
                      <a:endParaRPr lang="en-US" sz="1600" dirty="0"/>
                    </a:p>
                  </a:txBody>
                  <a:tcPr/>
                </a:tc>
              </a:tr>
              <a:tr h="370840">
                <a:tc>
                  <a:txBody>
                    <a:bodyPr/>
                    <a:lstStyle/>
                    <a:p>
                      <a:pPr algn="ctr"/>
                      <a:r>
                        <a:rPr lang="en-US" sz="1600" dirty="0" smtClean="0"/>
                        <a:t>13</a:t>
                      </a:r>
                      <a:endParaRPr lang="en-US" sz="1600" dirty="0"/>
                    </a:p>
                  </a:txBody>
                  <a:tcPr/>
                </a:tc>
                <a:tc>
                  <a:txBody>
                    <a:bodyPr/>
                    <a:lstStyle/>
                    <a:p>
                      <a:r>
                        <a:rPr lang="en-US" sz="1600" dirty="0" smtClean="0"/>
                        <a:t>Microphysical</a:t>
                      </a:r>
                      <a:r>
                        <a:rPr lang="en-US" sz="1600" baseline="0" dirty="0" smtClean="0"/>
                        <a:t> Modeling of NASA’s ACCESS2 Data</a:t>
                      </a:r>
                      <a:endParaRPr lang="en-US" sz="1600" dirty="0"/>
                    </a:p>
                  </a:txBody>
                  <a:tcPr/>
                </a:tc>
                <a:tc>
                  <a:txBody>
                    <a:bodyPr/>
                    <a:lstStyle/>
                    <a:p>
                      <a:pPr algn="ctr"/>
                      <a:endParaRPr lang="en-US" sz="1600"/>
                    </a:p>
                  </a:txBody>
                  <a:tcPr/>
                </a:tc>
              </a:tr>
              <a:tr h="370840">
                <a:tc>
                  <a:txBody>
                    <a:bodyPr/>
                    <a:lstStyle/>
                    <a:p>
                      <a:pPr algn="ctr"/>
                      <a:r>
                        <a:rPr lang="en-US" sz="1600" dirty="0" smtClean="0"/>
                        <a:t>18</a:t>
                      </a:r>
                      <a:endParaRPr lang="en-US" sz="1600" dirty="0"/>
                    </a:p>
                  </a:txBody>
                  <a:tcPr/>
                </a:tc>
                <a:tc>
                  <a:txBody>
                    <a:bodyPr/>
                    <a:lstStyle/>
                    <a:p>
                      <a:r>
                        <a:rPr lang="en-US" sz="1600" dirty="0" smtClean="0"/>
                        <a:t>Health Effects of Aviatio</a:t>
                      </a:r>
                      <a:r>
                        <a:rPr lang="en-US" sz="1600" baseline="0" dirty="0" smtClean="0"/>
                        <a:t>n Emissions</a:t>
                      </a:r>
                      <a:endParaRPr lang="en-US" sz="1600" dirty="0"/>
                    </a:p>
                  </a:txBody>
                  <a:tcPr/>
                </a:tc>
                <a:tc>
                  <a:txBody>
                    <a:bodyPr/>
                    <a:lstStyle/>
                    <a:p>
                      <a:pPr algn="ctr"/>
                      <a:endParaRPr lang="en-US" sz="1600"/>
                    </a:p>
                  </a:txBody>
                  <a:tcPr/>
                </a:tc>
              </a:tr>
              <a:tr h="370840">
                <a:tc>
                  <a:txBody>
                    <a:bodyPr/>
                    <a:lstStyle/>
                    <a:p>
                      <a:pPr algn="ctr"/>
                      <a:r>
                        <a:rPr lang="en-US" sz="1600" dirty="0" smtClean="0"/>
                        <a:t>19</a:t>
                      </a:r>
                      <a:endParaRPr lang="en-US" sz="1600" dirty="0"/>
                    </a:p>
                  </a:txBody>
                  <a:tcPr/>
                </a:tc>
                <a:tc>
                  <a:txBody>
                    <a:bodyPr/>
                    <a:lstStyle/>
                    <a:p>
                      <a:r>
                        <a:rPr lang="en-US" sz="1600" dirty="0" smtClean="0"/>
                        <a:t>Global Aviation AQ Model Development (</a:t>
                      </a:r>
                      <a:r>
                        <a:rPr lang="en-US" sz="1600" dirty="0" err="1" smtClean="0"/>
                        <a:t>Adjoint</a:t>
                      </a:r>
                      <a:r>
                        <a:rPr lang="en-US" sz="1600" dirty="0" smtClean="0"/>
                        <a:t>)</a:t>
                      </a:r>
                      <a:endParaRPr lang="en-US" sz="1600" dirty="0"/>
                    </a:p>
                  </a:txBody>
                  <a:tcPr/>
                </a:tc>
                <a:tc>
                  <a:txBody>
                    <a:bodyPr/>
                    <a:lstStyle/>
                    <a:p>
                      <a:pPr algn="ctr"/>
                      <a:endParaRPr lang="en-US" sz="1600" dirty="0"/>
                    </a:p>
                  </a:txBody>
                  <a:tcPr/>
                </a:tc>
              </a:tr>
              <a:tr h="370840">
                <a:tc>
                  <a:txBody>
                    <a:bodyPr/>
                    <a:lstStyle/>
                    <a:p>
                      <a:pPr algn="ctr"/>
                      <a:r>
                        <a:rPr lang="en-US" sz="1600" dirty="0" smtClean="0"/>
                        <a:t>20</a:t>
                      </a:r>
                      <a:endParaRPr lang="en-US" sz="1600" dirty="0"/>
                    </a:p>
                  </a:txBody>
                  <a:tcPr/>
                </a:tc>
                <a:tc>
                  <a:txBody>
                    <a:bodyPr/>
                    <a:lstStyle/>
                    <a:p>
                      <a:r>
                        <a:rPr lang="en-US" sz="1600" dirty="0" smtClean="0"/>
                        <a:t>CMAQ-based Aviation A</a:t>
                      </a:r>
                      <a:r>
                        <a:rPr lang="en-US" sz="1600" baseline="0" dirty="0" smtClean="0"/>
                        <a:t>Q Model Development</a:t>
                      </a:r>
                      <a:endParaRPr lang="en-US" sz="1600" dirty="0"/>
                    </a:p>
                  </a:txBody>
                  <a:tcPr/>
                </a:tc>
                <a:tc>
                  <a:txBody>
                    <a:bodyPr/>
                    <a:lstStyle/>
                    <a:p>
                      <a:pPr algn="ctr"/>
                      <a:endParaRPr lang="en-US" sz="1600"/>
                    </a:p>
                  </a:txBody>
                  <a:tcPr/>
                </a:tc>
              </a:tr>
              <a:tr h="370840">
                <a:tc>
                  <a:txBody>
                    <a:bodyPr/>
                    <a:lstStyle/>
                    <a:p>
                      <a:pPr algn="ctr"/>
                      <a:r>
                        <a:rPr lang="en-US" sz="1600" dirty="0" smtClean="0"/>
                        <a:t>21</a:t>
                      </a:r>
                      <a:endParaRPr lang="en-US" sz="1600" dirty="0"/>
                    </a:p>
                  </a:txBody>
                  <a:tcPr/>
                </a:tc>
                <a:tc>
                  <a:txBody>
                    <a:bodyPr/>
                    <a:lstStyle/>
                    <a:p>
                      <a:r>
                        <a:rPr lang="en-US" sz="1600" dirty="0" smtClean="0"/>
                        <a:t>Updates to APMT-I Climate</a:t>
                      </a:r>
                      <a:endParaRPr lang="en-US" sz="1600" dirty="0"/>
                    </a:p>
                  </a:txBody>
                  <a:tcPr/>
                </a:tc>
                <a:tc>
                  <a:txBody>
                    <a:bodyPr/>
                    <a:lstStyle/>
                    <a:p>
                      <a:pPr algn="ctr"/>
                      <a:endParaRPr lang="en-US" sz="1600"/>
                    </a:p>
                  </a:txBody>
                  <a:tcPr/>
                </a:tc>
              </a:tr>
              <a:tr h="370840">
                <a:tc>
                  <a:txBody>
                    <a:bodyPr/>
                    <a:lstStyle/>
                    <a:p>
                      <a:pPr algn="ctr"/>
                      <a:r>
                        <a:rPr lang="en-US" sz="1600" dirty="0" smtClean="0"/>
                        <a:t>24</a:t>
                      </a:r>
                      <a:endParaRPr lang="en-US" sz="1600" dirty="0"/>
                    </a:p>
                  </a:txBody>
                  <a:tcPr/>
                </a:tc>
                <a:tc>
                  <a:txBody>
                    <a:bodyPr/>
                    <a:lstStyle/>
                    <a:p>
                      <a:r>
                        <a:rPr lang="en-US" sz="1600" dirty="0" smtClean="0"/>
                        <a:t>Emissions effects of fuel components</a:t>
                      </a:r>
                      <a:endParaRPr lang="en-US" sz="1600" dirty="0"/>
                    </a:p>
                  </a:txBody>
                  <a:tcPr/>
                </a:tc>
                <a:tc>
                  <a:txBody>
                    <a:bodyPr/>
                    <a:lstStyle/>
                    <a:p>
                      <a:pPr algn="ctr"/>
                      <a:endParaRPr lang="en-US" sz="1600"/>
                    </a:p>
                  </a:txBody>
                  <a:tcPr/>
                </a:tc>
              </a:tr>
              <a:tr h="370840">
                <a:tc>
                  <a:txBody>
                    <a:bodyPr/>
                    <a:lstStyle/>
                    <a:p>
                      <a:pPr algn="ctr"/>
                      <a:r>
                        <a:rPr lang="en-US" sz="1600" dirty="0" smtClean="0"/>
                        <a:t>!new!</a:t>
                      </a:r>
                      <a:endParaRPr lang="en-US" sz="1600" dirty="0"/>
                    </a:p>
                  </a:txBody>
                  <a:tcPr/>
                </a:tc>
                <a:tc>
                  <a:txBody>
                    <a:bodyPr/>
                    <a:lstStyle/>
                    <a:p>
                      <a:r>
                        <a:rPr lang="en-US" sz="1600" dirty="0" smtClean="0"/>
                        <a:t>Climate and AQ Impacts from Naphthalene</a:t>
                      </a:r>
                      <a:endParaRPr lang="en-US" sz="1600" dirty="0"/>
                    </a:p>
                  </a:txBody>
                  <a:tcPr/>
                </a:tc>
                <a:tc>
                  <a:txBody>
                    <a:bodyPr/>
                    <a:lstStyle/>
                    <a:p>
                      <a:pPr algn="ctr"/>
                      <a:endParaRPr lang="en-US" sz="1600" dirty="0"/>
                    </a:p>
                  </a:txBody>
                  <a:tcPr/>
                </a:tc>
              </a:tr>
              <a:tr h="370840">
                <a:tc>
                  <a:txBody>
                    <a:bodyPr/>
                    <a:lstStyle/>
                    <a:p>
                      <a:pPr algn="ctr"/>
                      <a:r>
                        <a:rPr lang="en-US" sz="1600" dirty="0" smtClean="0"/>
                        <a:t>!new!</a:t>
                      </a:r>
                      <a:endParaRPr lang="en-US" sz="1600" dirty="0"/>
                    </a:p>
                  </a:txBody>
                  <a:tcPr/>
                </a:tc>
                <a:tc>
                  <a:txBody>
                    <a:bodyPr/>
                    <a:lstStyle/>
                    <a:p>
                      <a:r>
                        <a:rPr lang="en-US" sz="1600" dirty="0" smtClean="0"/>
                        <a:t>Engine nvPM Emissions Standard</a:t>
                      </a:r>
                      <a:r>
                        <a:rPr lang="en-US" sz="1600" baseline="0" dirty="0" smtClean="0"/>
                        <a:t> </a:t>
                      </a:r>
                      <a:r>
                        <a:rPr lang="en-US" sz="1600" dirty="0" smtClean="0"/>
                        <a:t>Setting Support</a:t>
                      </a:r>
                      <a:endParaRPr lang="en-US" sz="1600" dirty="0"/>
                    </a:p>
                  </a:txBody>
                  <a:tcPr/>
                </a:tc>
                <a:tc>
                  <a:txBody>
                    <a:bodyPr/>
                    <a:lstStyle/>
                    <a:p>
                      <a:pPr algn="ctr"/>
                      <a:endParaRPr lang="en-US" sz="1600" dirty="0"/>
                    </a:p>
                  </a:txBody>
                  <a:tcPr/>
                </a:tc>
              </a:tr>
            </a:tbl>
          </a:graphicData>
        </a:graphic>
      </p:graphicFrame>
      <p:grpSp>
        <p:nvGrpSpPr>
          <p:cNvPr id="30" name="Group 29"/>
          <p:cNvGrpSpPr/>
          <p:nvPr/>
        </p:nvGrpSpPr>
        <p:grpSpPr>
          <a:xfrm>
            <a:off x="182511" y="5297038"/>
            <a:ext cx="8778240" cy="642298"/>
            <a:chOff x="182511" y="5297038"/>
            <a:chExt cx="8778240" cy="642298"/>
          </a:xfrm>
        </p:grpSpPr>
        <p:sp>
          <p:nvSpPr>
            <p:cNvPr id="6" name="Rounded Rectangle 5"/>
            <p:cNvSpPr/>
            <p:nvPr/>
          </p:nvSpPr>
          <p:spPr bwMode="auto">
            <a:xfrm>
              <a:off x="3108591" y="5297038"/>
              <a:ext cx="1463040" cy="64008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Emissions</a:t>
              </a:r>
              <a:br>
                <a:rPr lang="en-US" sz="1200" dirty="0" smtClean="0">
                  <a:latin typeface="Arial" charset="0"/>
                </a:rPr>
              </a:br>
              <a:r>
                <a:rPr lang="en-US" sz="1200" dirty="0" smtClean="0">
                  <a:latin typeface="Arial" charset="0"/>
                </a:rPr>
                <a:t>Source </a:t>
              </a:r>
              <a:br>
                <a:rPr lang="en-US" sz="1200" dirty="0" smtClean="0">
                  <a:latin typeface="Arial" charset="0"/>
                </a:rPr>
              </a:br>
              <a:r>
                <a:rPr lang="en-US" sz="1200" dirty="0" smtClean="0">
                  <a:latin typeface="Arial" charset="0"/>
                </a:rPr>
                <a:t>Characterization</a:t>
              </a:r>
              <a:endParaRPr kumimoji="0" lang="en-US" sz="12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6034671" y="5299256"/>
              <a:ext cx="1463040" cy="64008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Certification</a:t>
              </a:r>
              <a:br>
                <a:rPr lang="en-US" sz="1200" dirty="0" smtClean="0">
                  <a:latin typeface="Arial" charset="0"/>
                </a:rPr>
              </a:br>
              <a:r>
                <a:rPr lang="en-US" sz="1200" dirty="0" smtClean="0">
                  <a:latin typeface="Arial" charset="0"/>
                </a:rPr>
                <a:t>and </a:t>
              </a:r>
              <a:br>
                <a:rPr lang="en-US" sz="1200" dirty="0" smtClean="0">
                  <a:latin typeface="Arial" charset="0"/>
                </a:rPr>
              </a:br>
              <a:r>
                <a:rPr lang="en-US" sz="1200" dirty="0" smtClean="0">
                  <a:latin typeface="Arial" charset="0"/>
                </a:rPr>
                <a:t>Regulations</a:t>
              </a:r>
              <a:endParaRPr kumimoji="0" lang="en-US" sz="12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1645551" y="5299256"/>
              <a:ext cx="1463040" cy="64008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Emissions</a:t>
              </a:r>
              <a:br>
                <a:rPr lang="en-US" sz="1200" dirty="0" smtClean="0">
                  <a:latin typeface="Arial" charset="0"/>
                </a:rPr>
              </a:br>
              <a:r>
                <a:rPr lang="en-US" sz="1200" dirty="0" smtClean="0">
                  <a:latin typeface="Arial" charset="0"/>
                </a:rPr>
                <a:t>Tools </a:t>
              </a:r>
              <a:br>
                <a:rPr lang="en-US" sz="1200" dirty="0" smtClean="0">
                  <a:latin typeface="Arial" charset="0"/>
                </a:rPr>
              </a:br>
              <a:r>
                <a:rPr lang="en-US" sz="1200" dirty="0" smtClean="0">
                  <a:latin typeface="Arial" charset="0"/>
                </a:rPr>
                <a:t>Development</a:t>
              </a:r>
              <a:endParaRPr kumimoji="0" lang="en-US" sz="12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4571631" y="5297038"/>
              <a:ext cx="1463040" cy="64008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Climate</a:t>
              </a:r>
              <a:br>
                <a:rPr lang="en-US" sz="1200" dirty="0" smtClean="0">
                  <a:latin typeface="Arial" charset="0"/>
                </a:rPr>
              </a:br>
              <a:r>
                <a:rPr lang="en-US" sz="1200" dirty="0" smtClean="0">
                  <a:latin typeface="Arial" charset="0"/>
                </a:rPr>
                <a:t>Impacts</a:t>
              </a:r>
              <a:br>
                <a:rPr lang="en-US" sz="1200" dirty="0" smtClean="0">
                  <a:latin typeface="Arial" charset="0"/>
                </a:rPr>
              </a:br>
              <a:r>
                <a:rPr lang="en-US" sz="1200" dirty="0" smtClean="0">
                  <a:latin typeface="Arial" charset="0"/>
                </a:rPr>
                <a:t>Research</a:t>
              </a:r>
              <a:endParaRPr kumimoji="0" lang="en-US" sz="1200" b="0"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7497711" y="5299256"/>
              <a:ext cx="1463040" cy="64008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Aviation</a:t>
              </a:r>
              <a:br>
                <a:rPr lang="en-US" sz="1200" dirty="0" smtClean="0">
                  <a:latin typeface="Arial" charset="0"/>
                </a:rPr>
              </a:br>
              <a:r>
                <a:rPr lang="en-US" sz="1200" dirty="0" smtClean="0">
                  <a:latin typeface="Arial" charset="0"/>
                </a:rPr>
                <a:t>Emissions</a:t>
              </a:r>
              <a:br>
                <a:rPr lang="en-US" sz="1200" dirty="0" smtClean="0">
                  <a:latin typeface="Arial" charset="0"/>
                </a:rPr>
              </a:br>
              <a:r>
                <a:rPr lang="en-US" sz="1200" dirty="0" smtClean="0">
                  <a:latin typeface="Arial" charset="0"/>
                </a:rPr>
                <a:t>Modeling</a:t>
              </a:r>
              <a:endParaRPr kumimoji="0" lang="en-US" sz="12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182511" y="5299256"/>
              <a:ext cx="1463040" cy="64008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Health</a:t>
              </a:r>
              <a:r>
                <a:rPr lang="en-US" sz="1200" dirty="0">
                  <a:latin typeface="Arial" charset="0"/>
                </a:rPr>
                <a:t/>
              </a:r>
              <a:br>
                <a:rPr lang="en-US" sz="1200" dirty="0">
                  <a:latin typeface="Arial" charset="0"/>
                </a:rPr>
              </a:br>
              <a:r>
                <a:rPr lang="en-US" sz="1200" dirty="0" smtClean="0">
                  <a:latin typeface="Arial" charset="0"/>
                </a:rPr>
                <a:t>Impacts</a:t>
              </a:r>
              <a:br>
                <a:rPr lang="en-US" sz="1200" dirty="0" smtClean="0">
                  <a:latin typeface="Arial" charset="0"/>
                </a:rPr>
              </a:br>
              <a:r>
                <a:rPr lang="en-US" sz="1200" dirty="0" smtClean="0">
                  <a:latin typeface="Arial" charset="0"/>
                </a:rPr>
                <a:t>Research</a:t>
              </a:r>
            </a:p>
          </p:txBody>
        </p:sp>
      </p:grpSp>
      <p:grpSp>
        <p:nvGrpSpPr>
          <p:cNvPr id="29" name="Group 28"/>
          <p:cNvGrpSpPr/>
          <p:nvPr/>
        </p:nvGrpSpPr>
        <p:grpSpPr>
          <a:xfrm>
            <a:off x="6814505" y="1682656"/>
            <a:ext cx="1568576" cy="3244984"/>
            <a:chOff x="6814505" y="1682656"/>
            <a:chExt cx="1568576" cy="3244984"/>
          </a:xfrm>
        </p:grpSpPr>
        <p:sp>
          <p:nvSpPr>
            <p:cNvPr id="13" name="Rounded Rectangle 12"/>
            <p:cNvSpPr/>
            <p:nvPr/>
          </p:nvSpPr>
          <p:spPr bwMode="auto">
            <a:xfrm>
              <a:off x="6997385" y="1682656"/>
              <a:ext cx="365760" cy="27432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4" name="Rounded Rectangle 13"/>
            <p:cNvSpPr/>
            <p:nvPr/>
          </p:nvSpPr>
          <p:spPr bwMode="auto">
            <a:xfrm>
              <a:off x="7417732" y="4653320"/>
              <a:ext cx="365760" cy="27432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5" name="Rounded Rectangle 14"/>
            <p:cNvSpPr/>
            <p:nvPr/>
          </p:nvSpPr>
          <p:spPr bwMode="auto">
            <a:xfrm>
              <a:off x="6997385" y="3540970"/>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6" name="Rounded Rectangle 15"/>
            <p:cNvSpPr/>
            <p:nvPr/>
          </p:nvSpPr>
          <p:spPr bwMode="auto">
            <a:xfrm>
              <a:off x="7420473" y="2078441"/>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a:off x="7827534" y="2782212"/>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8" name="Rounded Rectangle 17"/>
            <p:cNvSpPr/>
            <p:nvPr/>
          </p:nvSpPr>
          <p:spPr bwMode="auto">
            <a:xfrm>
              <a:off x="7420473" y="2433911"/>
              <a:ext cx="365760" cy="27432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lang="en-US" sz="1200" dirty="0" smtClean="0">
                <a:latin typeface="Arial" charset="0"/>
              </a:endParaRPr>
            </a:p>
          </p:txBody>
        </p:sp>
        <p:sp>
          <p:nvSpPr>
            <p:cNvPr id="19" name="Rounded Rectangle 18"/>
            <p:cNvSpPr/>
            <p:nvPr/>
          </p:nvSpPr>
          <p:spPr bwMode="auto">
            <a:xfrm>
              <a:off x="7827534" y="1682656"/>
              <a:ext cx="365760" cy="27432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0" name="Rounded Rectangle 19"/>
            <p:cNvSpPr/>
            <p:nvPr/>
          </p:nvSpPr>
          <p:spPr bwMode="auto">
            <a:xfrm>
              <a:off x="6997385" y="2803308"/>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1" name="Rounded Rectangle 20"/>
            <p:cNvSpPr/>
            <p:nvPr/>
          </p:nvSpPr>
          <p:spPr bwMode="auto">
            <a:xfrm>
              <a:off x="7829806" y="3152980"/>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6999657" y="3174076"/>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3" name="Rounded Rectangle 22"/>
            <p:cNvSpPr/>
            <p:nvPr/>
          </p:nvSpPr>
          <p:spPr bwMode="auto">
            <a:xfrm>
              <a:off x="7829806" y="3540970"/>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4" name="Rounded Rectangle 23"/>
            <p:cNvSpPr/>
            <p:nvPr/>
          </p:nvSpPr>
          <p:spPr bwMode="auto">
            <a:xfrm>
              <a:off x="6999657" y="3923163"/>
              <a:ext cx="365760" cy="27432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5" name="Rounded Rectangle 24"/>
            <p:cNvSpPr/>
            <p:nvPr/>
          </p:nvSpPr>
          <p:spPr bwMode="auto">
            <a:xfrm>
              <a:off x="7829806" y="3923163"/>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6" name="Rounded Rectangle 25"/>
            <p:cNvSpPr/>
            <p:nvPr/>
          </p:nvSpPr>
          <p:spPr bwMode="auto">
            <a:xfrm>
              <a:off x="6814505" y="4318327"/>
              <a:ext cx="365760" cy="27432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lang="en-US" sz="1200" dirty="0" smtClean="0">
                <a:latin typeface="Arial" charset="0"/>
              </a:endParaRPr>
            </a:p>
          </p:txBody>
        </p:sp>
        <p:sp>
          <p:nvSpPr>
            <p:cNvPr id="27" name="Rounded Rectangle 26"/>
            <p:cNvSpPr/>
            <p:nvPr/>
          </p:nvSpPr>
          <p:spPr bwMode="auto">
            <a:xfrm>
              <a:off x="7425108" y="4300188"/>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8" name="Rounded Rectangle 27"/>
            <p:cNvSpPr/>
            <p:nvPr/>
          </p:nvSpPr>
          <p:spPr bwMode="auto">
            <a:xfrm>
              <a:off x="8017321" y="4294161"/>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646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Contents</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3416320"/>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Emissions Research Overview</a:t>
            </a:r>
          </a:p>
          <a:p>
            <a:pPr marL="342900" indent="-342900">
              <a:buFont typeface="Arial" panose="020B0604020202020204" pitchFamily="34" charset="0"/>
              <a:buChar char="•"/>
            </a:pPr>
            <a:endParaRPr lang="en-US" b="1" dirty="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rgbClr val="0000FF"/>
                </a:solidFill>
              </a:rPr>
              <a:t>CAEP/10 </a:t>
            </a:r>
            <a:r>
              <a:rPr lang="en-US" b="1" dirty="0" smtClean="0">
                <a:solidFill>
                  <a:srgbClr val="0000FF"/>
                </a:solidFill>
              </a:rPr>
              <a:t>Aircraft CO</a:t>
            </a:r>
            <a:r>
              <a:rPr lang="en-US" b="1" baseline="-25000" dirty="0" smtClean="0">
                <a:solidFill>
                  <a:srgbClr val="0000FF"/>
                </a:solidFill>
              </a:rPr>
              <a:t>2</a:t>
            </a:r>
            <a:r>
              <a:rPr lang="en-US" b="1" dirty="0" smtClean="0">
                <a:solidFill>
                  <a:srgbClr val="0000FF"/>
                </a:solidFill>
              </a:rPr>
              <a:t> Emissions Standard</a:t>
            </a: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CAEP/10 Engine nvPM Emissions Standard </a:t>
            </a:r>
          </a:p>
          <a:p>
            <a:endParaRPr lang="en-US" dirty="0" smtClean="0">
              <a:solidFill>
                <a:schemeClr val="bg1">
                  <a:lumMod val="75000"/>
                </a:schemeClr>
              </a:solidFill>
            </a:endParaRPr>
          </a:p>
        </p:txBody>
      </p:sp>
      <p:sp>
        <p:nvSpPr>
          <p:cNvPr id="4" name="Rounded Rectangle 3"/>
          <p:cNvSpPr/>
          <p:nvPr/>
        </p:nvSpPr>
        <p:spPr bwMode="auto">
          <a:xfrm>
            <a:off x="144462" y="2020500"/>
            <a:ext cx="7542877" cy="1237801"/>
          </a:xfrm>
          <a:prstGeom prst="roundRect">
            <a:avLst/>
          </a:prstGeom>
          <a:solidFill>
            <a:schemeClr val="accent6">
              <a:lumMod val="40000"/>
              <a:lumOff val="60000"/>
              <a:alpha val="42000"/>
            </a:schemeClr>
          </a:solidFill>
          <a:ln w="38100">
            <a:solidFill>
              <a:srgbClr val="7030A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836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9574" y="715930"/>
            <a:ext cx="8229600" cy="5419059"/>
          </a:xfrm>
        </p:spPr>
        <p:txBody>
          <a:bodyPr>
            <a:normAutofit fontScale="92500" lnSpcReduction="20000"/>
          </a:bodyPr>
          <a:lstStyle/>
          <a:p>
            <a:r>
              <a:rPr lang="en-US" sz="2400" dirty="0" smtClean="0"/>
              <a:t>Agreed applicability dates and regulatory limits:</a:t>
            </a:r>
          </a:p>
          <a:p>
            <a:pPr lvl="1"/>
            <a:r>
              <a:rPr lang="en-US" sz="2000" dirty="0" smtClean="0"/>
              <a:t>“New Type” standard</a:t>
            </a:r>
          </a:p>
          <a:p>
            <a:pPr lvl="2"/>
            <a:r>
              <a:rPr lang="en-US" sz="1600" dirty="0" smtClean="0"/>
              <a:t>Applicable to new aeroplane types which apply for certification on or after 1 January 2020, </a:t>
            </a:r>
            <a:r>
              <a:rPr lang="en-US" sz="1600" u="sng" dirty="0" smtClean="0"/>
              <a:t>excep</a:t>
            </a:r>
            <a:r>
              <a:rPr lang="en-US" sz="1600" dirty="0" smtClean="0"/>
              <a:t>t those aeroplane types with a passenger seat capacity of less than or equal to 19 which have an applicability date of 1 January 2023.</a:t>
            </a:r>
          </a:p>
          <a:p>
            <a:pPr lvl="1"/>
            <a:endParaRPr lang="en-US" sz="1300" dirty="0" smtClean="0"/>
          </a:p>
          <a:p>
            <a:pPr lvl="1">
              <a:tabLst>
                <a:tab pos="631825" algn="l"/>
              </a:tabLst>
            </a:pPr>
            <a:r>
              <a:rPr lang="en-US" sz="2000" dirty="0" smtClean="0"/>
              <a:t>“In-Production” standard</a:t>
            </a:r>
          </a:p>
          <a:p>
            <a:pPr lvl="2">
              <a:tabLst>
                <a:tab pos="631825" algn="l"/>
              </a:tabLst>
            </a:pPr>
            <a:r>
              <a:rPr lang="en-US" sz="1600" dirty="0" smtClean="0"/>
              <a:t>Applicable to </a:t>
            </a:r>
            <a:r>
              <a:rPr lang="en-US" sz="1600" dirty="0"/>
              <a:t>newly produced in-production </a:t>
            </a:r>
            <a:r>
              <a:rPr lang="en-US" sz="1600" dirty="0" smtClean="0"/>
              <a:t>aeroplanes initially via a change criteria on or after 1 January 2023 and followed by a production cut-off from 1 January 2028.</a:t>
            </a:r>
          </a:p>
          <a:p>
            <a:r>
              <a:rPr lang="en-US" sz="2400" dirty="0"/>
              <a:t>Applies to airplanes weighing greater than </a:t>
            </a:r>
            <a:r>
              <a:rPr lang="en-US" sz="2400" dirty="0" smtClean="0"/>
              <a:t/>
            </a:r>
            <a:br>
              <a:rPr lang="en-US" sz="2400" dirty="0" smtClean="0"/>
            </a:br>
            <a:r>
              <a:rPr lang="en-US" sz="2400" dirty="0" smtClean="0"/>
              <a:t>Maximum </a:t>
            </a:r>
            <a:r>
              <a:rPr lang="en-US" sz="2400" dirty="0"/>
              <a:t>Take Off Mass (MTOM):</a:t>
            </a:r>
          </a:p>
          <a:p>
            <a:pPr lvl="1"/>
            <a:r>
              <a:rPr lang="en-US" sz="2100" dirty="0"/>
              <a:t>Subsonic jets… 5.7 metric </a:t>
            </a:r>
            <a:r>
              <a:rPr lang="en-US" sz="2100" dirty="0" err="1"/>
              <a:t>tonnes</a:t>
            </a:r>
            <a:r>
              <a:rPr lang="en-US" sz="2100" dirty="0"/>
              <a:t> (12,566 pounds)</a:t>
            </a:r>
          </a:p>
          <a:p>
            <a:pPr lvl="1"/>
            <a:r>
              <a:rPr lang="en-US" sz="2100" dirty="0"/>
              <a:t>Propeller-driven… 8.6 metric </a:t>
            </a:r>
            <a:r>
              <a:rPr lang="en-US" sz="2100" dirty="0" err="1"/>
              <a:t>tonnes</a:t>
            </a:r>
            <a:r>
              <a:rPr lang="en-US" sz="2100" dirty="0"/>
              <a:t> (19k pounds</a:t>
            </a:r>
            <a:r>
              <a:rPr lang="en-US" sz="2100" dirty="0" smtClean="0"/>
              <a:t>)</a:t>
            </a:r>
            <a:endParaRPr lang="en-GB" sz="2400" dirty="0" smtClean="0"/>
          </a:p>
          <a:p>
            <a:r>
              <a:rPr lang="en-US" sz="2400" dirty="0" smtClean="0"/>
              <a:t>Exemptions criteria agreed to provide flexibility for low volume production aeroplane types in exceptional circumstances. </a:t>
            </a:r>
          </a:p>
          <a:p>
            <a:r>
              <a:rPr lang="en-US" sz="2400" dirty="0"/>
              <a:t>CAEP/11 includes a future work item on an aeroplane fuel burn technology review</a:t>
            </a:r>
            <a:r>
              <a:rPr lang="en-US" sz="2400" dirty="0" smtClean="0"/>
              <a:t>.</a:t>
            </a:r>
          </a:p>
          <a:p>
            <a:r>
              <a:rPr lang="en-US" sz="2400" dirty="0" smtClean="0"/>
              <a:t>FAA to host public ICAO CO</a:t>
            </a:r>
            <a:r>
              <a:rPr lang="en-US" sz="2400" baseline="-25000" dirty="0" smtClean="0"/>
              <a:t>2</a:t>
            </a:r>
            <a:r>
              <a:rPr lang="en-US" sz="2400" dirty="0" smtClean="0"/>
              <a:t> Certification Database</a:t>
            </a:r>
          </a:p>
        </p:txBody>
      </p:sp>
      <p:sp>
        <p:nvSpPr>
          <p:cNvPr id="6" name="Rectangle 2"/>
          <p:cNvSpPr txBox="1">
            <a:spLocks noChangeArrowheads="1"/>
          </p:cNvSpPr>
          <p:nvPr/>
        </p:nvSpPr>
        <p:spPr bwMode="auto">
          <a:xfrm>
            <a:off x="0" y="0"/>
            <a:ext cx="9144000" cy="609600"/>
          </a:xfrm>
          <a:prstGeom prst="rect">
            <a:avLst/>
          </a:prstGeom>
          <a:solidFill>
            <a:srgbClr val="3148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kern="0" dirty="0" smtClean="0">
                <a:solidFill>
                  <a:schemeClr val="bg1"/>
                </a:solidFill>
              </a:rPr>
              <a:t>ICAO/CAEP Aeroplane CO</a:t>
            </a:r>
            <a:r>
              <a:rPr lang="en-US" sz="2400" kern="0" baseline="-25000" dirty="0" smtClean="0">
                <a:solidFill>
                  <a:schemeClr val="bg1"/>
                </a:solidFill>
              </a:rPr>
              <a:t>2</a:t>
            </a:r>
            <a:r>
              <a:rPr lang="en-US" sz="2400" kern="0" dirty="0" smtClean="0">
                <a:solidFill>
                  <a:schemeClr val="bg1"/>
                </a:solidFill>
              </a:rPr>
              <a:t> Emissions Standard</a:t>
            </a:r>
            <a:endParaRPr lang="en-US" sz="2400" kern="0" dirty="0">
              <a:solidFill>
                <a:schemeClr val="bg1"/>
              </a:solidFill>
            </a:endParaRPr>
          </a:p>
        </p:txBody>
      </p:sp>
    </p:spTree>
    <p:extLst>
      <p:ext uri="{BB962C8B-B14F-4D97-AF65-F5344CB8AC3E}">
        <p14:creationId xmlns:p14="http://schemas.microsoft.com/office/powerpoint/2010/main" val="155897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611" y="705297"/>
            <a:ext cx="9054389" cy="5344629"/>
            <a:chOff x="323528" y="987574"/>
            <a:chExt cx="6399297" cy="3839578"/>
          </a:xfrm>
        </p:grpSpPr>
        <p:pic>
          <p:nvPicPr>
            <p:cNvPr id="3" name="Picture 2"/>
            <p:cNvPicPr>
              <a:picLocks noChangeAspect="1"/>
            </p:cNvPicPr>
            <p:nvPr/>
          </p:nvPicPr>
          <p:blipFill>
            <a:blip r:embed="rId3"/>
            <a:stretch>
              <a:fillRect/>
            </a:stretch>
          </p:blipFill>
          <p:spPr>
            <a:xfrm>
              <a:off x="323528" y="987574"/>
              <a:ext cx="6399297" cy="3839578"/>
            </a:xfrm>
            <a:prstGeom prst="rect">
              <a:avLst/>
            </a:prstGeom>
          </p:spPr>
        </p:pic>
        <p:sp>
          <p:nvSpPr>
            <p:cNvPr id="2" name="Rectangle 1"/>
            <p:cNvSpPr/>
            <p:nvPr/>
          </p:nvSpPr>
          <p:spPr>
            <a:xfrm>
              <a:off x="539552" y="987574"/>
              <a:ext cx="21602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Slide Number Placeholder 6"/>
          <p:cNvSpPr>
            <a:spLocks noGrp="1"/>
          </p:cNvSpPr>
          <p:nvPr>
            <p:ph type="sldNum" sz="quarter" idx="12"/>
          </p:nvPr>
        </p:nvSpPr>
        <p:spPr/>
        <p:txBody>
          <a:bodyPr/>
          <a:lstStyle/>
          <a:p>
            <a:endParaRPr lang="en-CA" dirty="0" smtClean="0"/>
          </a:p>
          <a:p>
            <a:r>
              <a:rPr lang="en-CA" dirty="0" smtClean="0"/>
              <a:t>© ICAO 2016</a:t>
            </a:r>
          </a:p>
          <a:p>
            <a:endParaRPr lang="en-CA" dirty="0"/>
          </a:p>
        </p:txBody>
      </p:sp>
      <p:sp>
        <p:nvSpPr>
          <p:cNvPr id="11" name="Rectangle 2"/>
          <p:cNvSpPr txBox="1">
            <a:spLocks noChangeArrowheads="1"/>
          </p:cNvSpPr>
          <p:nvPr/>
        </p:nvSpPr>
        <p:spPr bwMode="auto">
          <a:xfrm>
            <a:off x="0" y="0"/>
            <a:ext cx="9144000" cy="609600"/>
          </a:xfrm>
          <a:prstGeom prst="rect">
            <a:avLst/>
          </a:prstGeom>
          <a:solidFill>
            <a:srgbClr val="3148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kern="0" dirty="0" smtClean="0">
                <a:solidFill>
                  <a:schemeClr val="bg1"/>
                </a:solidFill>
              </a:rPr>
              <a:t>ICAO/CAEP Aeroplane CO</a:t>
            </a:r>
            <a:r>
              <a:rPr lang="en-US" sz="2400" kern="0" baseline="-25000" dirty="0" smtClean="0">
                <a:solidFill>
                  <a:schemeClr val="bg1"/>
                </a:solidFill>
              </a:rPr>
              <a:t>2</a:t>
            </a:r>
            <a:r>
              <a:rPr lang="en-US" sz="2400" kern="0" dirty="0" smtClean="0">
                <a:solidFill>
                  <a:schemeClr val="bg1"/>
                </a:solidFill>
              </a:rPr>
              <a:t> Emissions Standard (40-75t)</a:t>
            </a:r>
            <a:endParaRPr lang="en-US" sz="2400" kern="0" dirty="0">
              <a:solidFill>
                <a:schemeClr val="bg1"/>
              </a:solidFill>
            </a:endParaRPr>
          </a:p>
        </p:txBody>
      </p:sp>
      <p:sp>
        <p:nvSpPr>
          <p:cNvPr id="13" name="Rectangle 12"/>
          <p:cNvSpPr/>
          <p:nvPr/>
        </p:nvSpPr>
        <p:spPr bwMode="auto">
          <a:xfrm>
            <a:off x="8654902" y="705297"/>
            <a:ext cx="382772" cy="255889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1852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0289"/>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rot="-1341654">
            <a:off x="4114800" y="2135188"/>
            <a:ext cx="4430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F5E41"/>
              </a:buClr>
              <a:buFont typeface="Arial" charset="0"/>
              <a:buChar char="•"/>
              <a:defRPr sz="3200">
                <a:solidFill>
                  <a:srgbClr val="1B4177"/>
                </a:solidFill>
                <a:latin typeface="Calibri" pitchFamily="34" charset="0"/>
              </a:defRPr>
            </a:lvl1pPr>
            <a:lvl2pPr marL="742950" indent="-285750">
              <a:spcBef>
                <a:spcPct val="20000"/>
              </a:spcBef>
              <a:buClr>
                <a:srgbClr val="EF5E41"/>
              </a:buClr>
              <a:buFont typeface="Arial" charset="0"/>
              <a:buChar char="–"/>
              <a:defRPr sz="2800">
                <a:solidFill>
                  <a:srgbClr val="1B4177"/>
                </a:solidFill>
                <a:latin typeface="Calibri" pitchFamily="34" charset="0"/>
              </a:defRPr>
            </a:lvl2pPr>
            <a:lvl3pPr marL="1143000" indent="-228600">
              <a:spcBef>
                <a:spcPct val="20000"/>
              </a:spcBef>
              <a:buClr>
                <a:srgbClr val="EF5E41"/>
              </a:buClr>
              <a:buFont typeface="Arial" charset="0"/>
              <a:buChar char="•"/>
              <a:defRPr sz="2400">
                <a:solidFill>
                  <a:srgbClr val="1B4177"/>
                </a:solidFill>
                <a:latin typeface="Calibri" pitchFamily="34" charset="0"/>
              </a:defRPr>
            </a:lvl3pPr>
            <a:lvl4pPr marL="1600200" indent="-228600">
              <a:spcBef>
                <a:spcPct val="20000"/>
              </a:spcBef>
              <a:buClr>
                <a:srgbClr val="EF5E41"/>
              </a:buClr>
              <a:buFont typeface="Arial" charset="0"/>
              <a:buChar char="–"/>
              <a:defRPr sz="2000">
                <a:solidFill>
                  <a:srgbClr val="1B4177"/>
                </a:solidFill>
                <a:latin typeface="Calibri" pitchFamily="34" charset="0"/>
              </a:defRPr>
            </a:lvl4pPr>
            <a:lvl5pPr marL="2057400" indent="-22860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spcBef>
                <a:spcPct val="0"/>
              </a:spcBef>
              <a:buClrTx/>
              <a:buFontTx/>
              <a:buNone/>
            </a:pPr>
            <a:r>
              <a:rPr lang="en-US" altLang="en-US" sz="1800" b="1" dirty="0" smtClean="0">
                <a:solidFill>
                  <a:srgbClr val="00B050"/>
                </a:solidFill>
                <a:latin typeface="Arial" charset="0"/>
              </a:rPr>
              <a:t>In </a:t>
            </a:r>
            <a:r>
              <a:rPr lang="en-US" altLang="en-US" sz="1800" b="1" dirty="0">
                <a:solidFill>
                  <a:srgbClr val="00B050"/>
                </a:solidFill>
                <a:latin typeface="Arial" charset="0"/>
              </a:rPr>
              <a:t>Production (</a:t>
            </a:r>
            <a:r>
              <a:rPr lang="en-US" altLang="en-US" sz="1800" b="1" dirty="0" err="1">
                <a:solidFill>
                  <a:srgbClr val="00B050"/>
                </a:solidFill>
                <a:latin typeface="Arial" charset="0"/>
              </a:rPr>
              <a:t>InP</a:t>
            </a:r>
            <a:r>
              <a:rPr lang="en-US" altLang="en-US" sz="1800" b="1" dirty="0">
                <a:solidFill>
                  <a:srgbClr val="00B050"/>
                </a:solidFill>
                <a:latin typeface="Arial" charset="0"/>
              </a:rPr>
              <a:t>) CAEP/10 </a:t>
            </a:r>
          </a:p>
        </p:txBody>
      </p:sp>
      <p:sp>
        <p:nvSpPr>
          <p:cNvPr id="18438" name="TextBox 3"/>
          <p:cNvSpPr txBox="1">
            <a:spLocks noChangeArrowheads="1"/>
          </p:cNvSpPr>
          <p:nvPr/>
        </p:nvSpPr>
        <p:spPr bwMode="auto">
          <a:xfrm rot="-1341654">
            <a:off x="4462463" y="2708275"/>
            <a:ext cx="443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F5E41"/>
              </a:buClr>
              <a:buFont typeface="Arial" charset="0"/>
              <a:buChar char="•"/>
              <a:defRPr sz="3200">
                <a:solidFill>
                  <a:srgbClr val="1B4177"/>
                </a:solidFill>
                <a:latin typeface="Calibri" pitchFamily="34" charset="0"/>
              </a:defRPr>
            </a:lvl1pPr>
            <a:lvl2pPr marL="742950" indent="-285750">
              <a:spcBef>
                <a:spcPct val="20000"/>
              </a:spcBef>
              <a:buClr>
                <a:srgbClr val="EF5E41"/>
              </a:buClr>
              <a:buFont typeface="Arial" charset="0"/>
              <a:buChar char="–"/>
              <a:defRPr sz="2800">
                <a:solidFill>
                  <a:srgbClr val="1B4177"/>
                </a:solidFill>
                <a:latin typeface="Calibri" pitchFamily="34" charset="0"/>
              </a:defRPr>
            </a:lvl2pPr>
            <a:lvl3pPr marL="1143000" indent="-228600">
              <a:spcBef>
                <a:spcPct val="20000"/>
              </a:spcBef>
              <a:buClr>
                <a:srgbClr val="EF5E41"/>
              </a:buClr>
              <a:buFont typeface="Arial" charset="0"/>
              <a:buChar char="•"/>
              <a:defRPr sz="2400">
                <a:solidFill>
                  <a:srgbClr val="1B4177"/>
                </a:solidFill>
                <a:latin typeface="Calibri" pitchFamily="34" charset="0"/>
              </a:defRPr>
            </a:lvl3pPr>
            <a:lvl4pPr marL="1600200" indent="-228600">
              <a:spcBef>
                <a:spcPct val="20000"/>
              </a:spcBef>
              <a:buClr>
                <a:srgbClr val="EF5E41"/>
              </a:buClr>
              <a:buFont typeface="Arial" charset="0"/>
              <a:buChar char="–"/>
              <a:defRPr sz="2000">
                <a:solidFill>
                  <a:srgbClr val="1B4177"/>
                </a:solidFill>
                <a:latin typeface="Calibri" pitchFamily="34" charset="0"/>
              </a:defRPr>
            </a:lvl4pPr>
            <a:lvl5pPr marL="2057400" indent="-22860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spcBef>
                <a:spcPct val="0"/>
              </a:spcBef>
              <a:buClrTx/>
              <a:buFontTx/>
              <a:buNone/>
            </a:pPr>
            <a:r>
              <a:rPr lang="en-US" altLang="en-US" sz="1800" b="1" dirty="0" smtClean="0">
                <a:solidFill>
                  <a:srgbClr val="7030A0"/>
                </a:solidFill>
                <a:latin typeface="Arial" charset="0"/>
              </a:rPr>
              <a:t>New </a:t>
            </a:r>
            <a:r>
              <a:rPr lang="en-US" altLang="en-US" sz="1800" b="1" dirty="0">
                <a:solidFill>
                  <a:srgbClr val="7030A0"/>
                </a:solidFill>
                <a:latin typeface="Arial" charset="0"/>
              </a:rPr>
              <a:t>Type (NT) CAEP/10 </a:t>
            </a:r>
          </a:p>
        </p:txBody>
      </p:sp>
      <p:sp>
        <p:nvSpPr>
          <p:cNvPr id="2" name="Down Arrow 1"/>
          <p:cNvSpPr/>
          <p:nvPr/>
        </p:nvSpPr>
        <p:spPr>
          <a:xfrm>
            <a:off x="7886866" y="3063135"/>
            <a:ext cx="576064" cy="1755711"/>
          </a:xfrm>
          <a:prstGeom prst="down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Better</a:t>
            </a:r>
            <a:endParaRPr lang="en-US" dirty="0"/>
          </a:p>
        </p:txBody>
      </p:sp>
      <p:sp>
        <p:nvSpPr>
          <p:cNvPr id="7" name="Rectangle 2"/>
          <p:cNvSpPr txBox="1">
            <a:spLocks noChangeArrowheads="1"/>
          </p:cNvSpPr>
          <p:nvPr/>
        </p:nvSpPr>
        <p:spPr>
          <a:xfrm>
            <a:off x="0" y="0"/>
            <a:ext cx="9144000" cy="609600"/>
          </a:xfrm>
          <a:prstGeom prst="rect">
            <a:avLst/>
          </a:prstGeom>
          <a:solidFill>
            <a:srgbClr val="314881"/>
          </a:solidFill>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kern="0" dirty="0" smtClean="0">
                <a:solidFill>
                  <a:schemeClr val="bg1"/>
                </a:solidFill>
              </a:rPr>
              <a:t>ICAO/CAEP Aeroplane CO</a:t>
            </a:r>
            <a:r>
              <a:rPr lang="en-US" sz="2400" kern="0" baseline="-25000" dirty="0" smtClean="0">
                <a:solidFill>
                  <a:schemeClr val="bg1"/>
                </a:solidFill>
              </a:rPr>
              <a:t>2</a:t>
            </a:r>
            <a:r>
              <a:rPr lang="en-US" sz="2400" kern="0" dirty="0" smtClean="0">
                <a:solidFill>
                  <a:schemeClr val="bg1"/>
                </a:solidFill>
              </a:rPr>
              <a:t> Emissions Standard</a:t>
            </a:r>
            <a:endParaRPr lang="en-US" sz="2400" kern="0" dirty="0">
              <a:solidFill>
                <a:schemeClr val="bg1"/>
              </a:solidFill>
            </a:endParaRPr>
          </a:p>
        </p:txBody>
      </p:sp>
    </p:spTree>
    <p:extLst>
      <p:ext uri="{BB962C8B-B14F-4D97-AF65-F5344CB8AC3E}">
        <p14:creationId xmlns:p14="http://schemas.microsoft.com/office/powerpoint/2010/main" val="235645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Contents</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3416320"/>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Emissions Research Overview</a:t>
            </a:r>
          </a:p>
          <a:p>
            <a:pPr marL="342900" indent="-342900">
              <a:buFont typeface="Arial" panose="020B0604020202020204" pitchFamily="34" charset="0"/>
              <a:buChar char="•"/>
            </a:pPr>
            <a:endParaRPr lang="en-US" b="1" dirty="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chemeClr val="bg1">
                    <a:lumMod val="75000"/>
                  </a:schemeClr>
                </a:solidFill>
              </a:rPr>
              <a:t>CAEP/10 </a:t>
            </a:r>
            <a:r>
              <a:rPr lang="en-US" b="1" dirty="0" smtClean="0">
                <a:solidFill>
                  <a:schemeClr val="bg1">
                    <a:lumMod val="75000"/>
                  </a:schemeClr>
                </a:solidFill>
              </a:rPr>
              <a:t>Aircraft CO</a:t>
            </a:r>
            <a:r>
              <a:rPr lang="en-US" b="1" baseline="-25000" dirty="0" smtClean="0">
                <a:solidFill>
                  <a:schemeClr val="bg1">
                    <a:lumMod val="75000"/>
                  </a:schemeClr>
                </a:solidFill>
              </a:rPr>
              <a:t>2</a:t>
            </a:r>
            <a:r>
              <a:rPr lang="en-US" b="1" dirty="0" smtClean="0">
                <a:solidFill>
                  <a:schemeClr val="bg1">
                    <a:lumMod val="75000"/>
                  </a:schemeClr>
                </a:solidFill>
              </a:rPr>
              <a:t> Emissions Standard</a:t>
            </a: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endParaRPr lang="en-US" b="1" dirty="0" smtClean="0">
              <a:solidFill>
                <a:srgbClr val="0000FF"/>
              </a:solidFill>
            </a:endParaRPr>
          </a:p>
          <a:p>
            <a:pPr marL="342900" indent="-342900">
              <a:buFont typeface="Arial" panose="020B0604020202020204" pitchFamily="34" charset="0"/>
              <a:buChar char="•"/>
            </a:pPr>
            <a:r>
              <a:rPr lang="en-US" b="1" dirty="0" smtClean="0">
                <a:solidFill>
                  <a:srgbClr val="0000FF"/>
                </a:solidFill>
              </a:rPr>
              <a:t>CAEP/10 </a:t>
            </a:r>
            <a:r>
              <a:rPr lang="en-US" b="1" dirty="0" smtClean="0">
                <a:solidFill>
                  <a:srgbClr val="0000FF"/>
                </a:solidFill>
              </a:rPr>
              <a:t>Engine nvPM Emissions Standard </a:t>
            </a:r>
          </a:p>
          <a:p>
            <a:endParaRPr lang="en-US" dirty="0" smtClean="0">
              <a:solidFill>
                <a:schemeClr val="bg1">
                  <a:lumMod val="75000"/>
                </a:schemeClr>
              </a:solidFill>
            </a:endParaRPr>
          </a:p>
        </p:txBody>
      </p:sp>
      <p:sp>
        <p:nvSpPr>
          <p:cNvPr id="4" name="Rounded Rectangle 3"/>
          <p:cNvSpPr/>
          <p:nvPr/>
        </p:nvSpPr>
        <p:spPr bwMode="auto">
          <a:xfrm>
            <a:off x="144461" y="3109760"/>
            <a:ext cx="7542877" cy="1237801"/>
          </a:xfrm>
          <a:prstGeom prst="roundRect">
            <a:avLst/>
          </a:prstGeom>
          <a:solidFill>
            <a:schemeClr val="accent6">
              <a:lumMod val="40000"/>
              <a:lumOff val="60000"/>
              <a:alpha val="42000"/>
            </a:schemeClr>
          </a:solidFill>
          <a:ln w="38100">
            <a:solidFill>
              <a:srgbClr val="7030A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625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ICAO/CAEP Engine nvPM Emissions Standard</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5124480"/>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solidFill>
                  <a:srgbClr val="0000FF"/>
                </a:solidFill>
              </a:rPr>
              <a:t>CAEP/10 agreed to the inaugural engine nvPM Certification Requirement and nvPM Emissions Standard </a:t>
            </a:r>
          </a:p>
          <a:p>
            <a:endParaRPr lang="en-US" dirty="0" smtClean="0"/>
          </a:p>
          <a:p>
            <a:pPr marL="342900" indent="-342900">
              <a:buFont typeface="Arial" panose="020B0604020202020204" pitchFamily="34" charset="0"/>
              <a:buChar char="•"/>
            </a:pPr>
            <a:r>
              <a:rPr lang="en-US" b="1" dirty="0" smtClean="0">
                <a:solidFill>
                  <a:srgbClr val="0000FF"/>
                </a:solidFill>
              </a:rPr>
              <a:t>CAEP/10 Certification Requirement</a:t>
            </a:r>
            <a:endParaRPr lang="en-US" b="1" dirty="0">
              <a:solidFill>
                <a:srgbClr val="0000FF"/>
              </a:solidFill>
            </a:endParaRPr>
          </a:p>
          <a:p>
            <a:endParaRPr lang="en-US" dirty="0" smtClean="0"/>
          </a:p>
          <a:p>
            <a:pPr marL="800100" lvl="1" indent="-342900">
              <a:spcAft>
                <a:spcPts val="600"/>
              </a:spcAft>
              <a:buFont typeface="Arial" panose="020B0604020202020204" pitchFamily="34" charset="0"/>
              <a:buChar char="•"/>
            </a:pPr>
            <a:r>
              <a:rPr lang="en-US" dirty="0" smtClean="0"/>
              <a:t>Standardized </a:t>
            </a:r>
            <a:r>
              <a:rPr lang="en-US" dirty="0" err="1" smtClean="0"/>
              <a:t>nvPM</a:t>
            </a:r>
            <a:r>
              <a:rPr lang="en-US" dirty="0" smtClean="0"/>
              <a:t> Measurement System</a:t>
            </a:r>
          </a:p>
          <a:p>
            <a:pPr marL="800100" lvl="1" indent="-342900">
              <a:spcAft>
                <a:spcPts val="600"/>
              </a:spcAft>
              <a:buFont typeface="Arial" panose="020B0604020202020204" pitchFamily="34" charset="0"/>
              <a:buChar char="•"/>
            </a:pPr>
            <a:r>
              <a:rPr lang="en-US" dirty="0" smtClean="0"/>
              <a:t>New Appendix 7 to Annex 16 Vol. II</a:t>
            </a:r>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solidFill>
                  <a:srgbClr val="0000FF"/>
                </a:solidFill>
              </a:rPr>
              <a:t>Engine nvPM Emissions Standard</a:t>
            </a:r>
          </a:p>
          <a:p>
            <a:pPr marL="800100" lvl="1" indent="-342900">
              <a:buFont typeface="Arial" panose="020B0604020202020204" pitchFamily="34" charset="0"/>
              <a:buChar char="•"/>
            </a:pPr>
            <a:endParaRPr lang="en-US" dirty="0"/>
          </a:p>
          <a:p>
            <a:pPr marL="800100" lvl="1" indent="-342900">
              <a:spcAft>
                <a:spcPts val="600"/>
              </a:spcAft>
              <a:buFont typeface="Arial" panose="020B0604020202020204" pitchFamily="34" charset="0"/>
              <a:buChar char="•"/>
            </a:pPr>
            <a:r>
              <a:rPr lang="en-US" dirty="0" smtClean="0"/>
              <a:t>CAEP/10 Standard based on smoke visibility limit</a:t>
            </a:r>
          </a:p>
          <a:p>
            <a:pPr marL="800100" lvl="1" indent="-342900">
              <a:spcAft>
                <a:spcPts val="600"/>
              </a:spcAft>
              <a:buFont typeface="Arial" panose="020B0604020202020204" pitchFamily="34" charset="0"/>
              <a:buChar char="•"/>
            </a:pPr>
            <a:r>
              <a:rPr lang="en-US" dirty="0" smtClean="0"/>
              <a:t>New Chapter 4 to Annex 16 Vol. II</a:t>
            </a:r>
          </a:p>
        </p:txBody>
      </p:sp>
    </p:spTree>
    <p:extLst>
      <p:ext uri="{BB962C8B-B14F-4D97-AF65-F5344CB8AC3E}">
        <p14:creationId xmlns:p14="http://schemas.microsoft.com/office/powerpoint/2010/main" val="1446412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060E80-5C52-4BC2-A7AA-6B2D35F17731}"/>
</file>

<file path=customXml/itemProps2.xml><?xml version="1.0" encoding="utf-8"?>
<ds:datastoreItem xmlns:ds="http://schemas.openxmlformats.org/officeDocument/2006/customXml" ds:itemID="{595EBA62-DB5D-406E-A170-A24EC8E67CB2}"/>
</file>

<file path=customXml/itemProps3.xml><?xml version="1.0" encoding="utf-8"?>
<ds:datastoreItem xmlns:ds="http://schemas.openxmlformats.org/officeDocument/2006/customXml" ds:itemID="{ACFAD2E3-0FD8-4483-8B2A-7F65C86C4CDA}"/>
</file>

<file path=docProps/app.xml><?xml version="1.0" encoding="utf-8"?>
<Properties xmlns="http://schemas.openxmlformats.org/officeDocument/2006/extended-properties" xmlns:vt="http://schemas.openxmlformats.org/officeDocument/2006/docPropsVTypes">
  <Template/>
  <TotalTime>20237</TotalTime>
  <Words>961</Words>
  <Application>Microsoft Office PowerPoint</Application>
  <PresentationFormat>On-screen Show (4:3)</PresentationFormat>
  <Paragraphs>153</Paragraphs>
  <Slides>19</Slides>
  <Notes>13</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1_Custom Design</vt:lpstr>
      <vt:lpstr>2_Custom Design</vt:lpstr>
      <vt:lpstr>3_Custom Design</vt:lpstr>
      <vt:lpstr>Emissions Roadmap Update</vt:lpstr>
      <vt:lpstr>Contents</vt:lpstr>
      <vt:lpstr>Emissions Research Overview</vt:lpstr>
      <vt:lpstr>Contents</vt:lpstr>
      <vt:lpstr>PowerPoint Presentation</vt:lpstr>
      <vt:lpstr>PowerPoint Presentation</vt:lpstr>
      <vt:lpstr>PowerPoint Presentation</vt:lpstr>
      <vt:lpstr>Contents</vt:lpstr>
      <vt:lpstr>ICAO/CAEP Engine nvPM Emissions Standard</vt:lpstr>
      <vt:lpstr>The CAEP/10 nvPM Standard</vt:lpstr>
      <vt:lpstr>The CAEP/10 nvPM Standard Regulatory Level</vt:lpstr>
      <vt:lpstr>Standardized nvPM Measurement System – Appendix 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Daniel Jacob</dc:creator>
  <cp:lastModifiedBy>FAA</cp:lastModifiedBy>
  <cp:revision>507</cp:revision>
  <cp:lastPrinted>2011-08-17T16:10:01Z</cp:lastPrinted>
  <dcterms:created xsi:type="dcterms:W3CDTF">2005-01-28T20:32:53Z</dcterms:created>
  <dcterms:modified xsi:type="dcterms:W3CDTF">2016-03-31T18:19:51Z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