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slides/slide3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3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45.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84.xml" ContentType="application/vnd.openxmlformats-officedocument.presentationml.slideLayout+xml"/>
  <Override PartName="/ppt/slideLayouts/slideLayout41.xml" ContentType="application/vnd.openxmlformats-officedocument.presentationml.slideLayout+xml"/>
  <Override PartName="/ppt/slideLayouts/slideLayout85.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44.xml" ContentType="application/vnd.openxmlformats-officedocument.presentationml.slideLayout+xml"/>
  <Override PartName="/ppt/slideLayouts/slideLayout95.xml" ContentType="application/vnd.openxmlformats-officedocument.presentationml.slideLayout+xml"/>
  <Override PartName="/ppt/slideLayouts/slideLayout3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31.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75" r:id="rId2"/>
    <p:sldMasterId id="2147483701" r:id="rId3"/>
    <p:sldMasterId id="2147483709" r:id="rId4"/>
    <p:sldMasterId id="2147483722" r:id="rId5"/>
    <p:sldMasterId id="2147483729" r:id="rId6"/>
    <p:sldMasterId id="2147483741" r:id="rId7"/>
    <p:sldMasterId id="2147483796" r:id="rId8"/>
    <p:sldMasterId id="2147483808" r:id="rId9"/>
  </p:sldMasterIdLst>
  <p:notesMasterIdLst>
    <p:notesMasterId r:id="rId49"/>
  </p:notesMasterIdLst>
  <p:handoutMasterIdLst>
    <p:handoutMasterId r:id="rId50"/>
  </p:handoutMasterIdLst>
  <p:sldIdLst>
    <p:sldId id="419" r:id="rId10"/>
    <p:sldId id="1042" r:id="rId11"/>
    <p:sldId id="1144" r:id="rId12"/>
    <p:sldId id="1134" r:id="rId13"/>
    <p:sldId id="1135" r:id="rId14"/>
    <p:sldId id="1136" r:id="rId15"/>
    <p:sldId id="1148" r:id="rId16"/>
    <p:sldId id="1127" r:id="rId17"/>
    <p:sldId id="1167" r:id="rId18"/>
    <p:sldId id="1128" r:id="rId19"/>
    <p:sldId id="1106" r:id="rId20"/>
    <p:sldId id="1107" r:id="rId21"/>
    <p:sldId id="1151" r:id="rId22"/>
    <p:sldId id="1152" r:id="rId23"/>
    <p:sldId id="1163" r:id="rId24"/>
    <p:sldId id="1153" r:id="rId25"/>
    <p:sldId id="1155" r:id="rId26"/>
    <p:sldId id="1154" r:id="rId27"/>
    <p:sldId id="1109" r:id="rId28"/>
    <p:sldId id="1123" r:id="rId29"/>
    <p:sldId id="1168" r:id="rId30"/>
    <p:sldId id="1161" r:id="rId31"/>
    <p:sldId id="1165" r:id="rId32"/>
    <p:sldId id="1164" r:id="rId33"/>
    <p:sldId id="1166" r:id="rId34"/>
    <p:sldId id="1156" r:id="rId35"/>
    <p:sldId id="1149" r:id="rId36"/>
    <p:sldId id="1130" r:id="rId37"/>
    <p:sldId id="1150" r:id="rId38"/>
    <p:sldId id="1145" r:id="rId39"/>
    <p:sldId id="1146" r:id="rId40"/>
    <p:sldId id="1121" r:id="rId41"/>
    <p:sldId id="1158" r:id="rId42"/>
    <p:sldId id="1065" r:id="rId43"/>
    <p:sldId id="1159" r:id="rId44"/>
    <p:sldId id="1160" r:id="rId45"/>
    <p:sldId id="1089" r:id="rId46"/>
    <p:sldId id="1050" r:id="rId47"/>
    <p:sldId id="1169" r:id="rId48"/>
  </p:sldIdLst>
  <p:sldSz cx="9144000" cy="6858000" type="screen4x3"/>
  <p:notesSz cx="7004050" cy="9223375"/>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an L Gupta" initials="ML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6600"/>
    <a:srgbClr val="C0C0C0"/>
    <a:srgbClr val="339933"/>
    <a:srgbClr val="1D2F68"/>
    <a:srgbClr val="FF0000"/>
    <a:srgbClr val="FFFF99"/>
    <a:srgbClr val="35C142"/>
    <a:srgbClr val="FF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6130" autoAdjust="0"/>
    <p:restoredTop sz="98948" autoAdjust="0"/>
  </p:normalViewPr>
  <p:slideViewPr>
    <p:cSldViewPr snapToGrid="0">
      <p:cViewPr varScale="1">
        <p:scale>
          <a:sx n="84" d="100"/>
          <a:sy n="84" d="100"/>
        </p:scale>
        <p:origin x="-1181" y="-77"/>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8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57" Type="http://schemas.openxmlformats.org/officeDocument/2006/relationships/customXml" Target="../customXml/item2.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6" y="4"/>
            <a:ext cx="3035722" cy="46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08" tIns="45255" rIns="90508" bIns="45255" numCol="1" anchor="t" anchorCtr="0" compatLnSpc="1">
            <a:prstTxWarp prst="textNoShape">
              <a:avLst/>
            </a:prstTxWarp>
          </a:bodyPr>
          <a:lstStyle>
            <a:lvl1pPr defTabSz="906112">
              <a:spcBef>
                <a:spcPct val="0"/>
              </a:spcBef>
              <a:buFontTx/>
              <a:buNone/>
              <a:defRPr sz="1200" smtClean="0">
                <a:latin typeface="Times New Roman" pitchFamily="18" charset="0"/>
              </a:defRPr>
            </a:lvl1pPr>
          </a:lstStyle>
          <a:p>
            <a:pPr>
              <a:defRPr/>
            </a:pPr>
            <a:endParaRPr lang="en-US" dirty="0"/>
          </a:p>
        </p:txBody>
      </p:sp>
      <p:sp>
        <p:nvSpPr>
          <p:cNvPr id="24579" name="Rectangle 3"/>
          <p:cNvSpPr>
            <a:spLocks noGrp="1" noChangeArrowheads="1"/>
          </p:cNvSpPr>
          <p:nvPr>
            <p:ph type="dt" sz="quarter" idx="1"/>
          </p:nvPr>
        </p:nvSpPr>
        <p:spPr bwMode="auto">
          <a:xfrm>
            <a:off x="3968333" y="4"/>
            <a:ext cx="3035722" cy="46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08" tIns="45255" rIns="90508" bIns="45255" numCol="1" anchor="t" anchorCtr="0" compatLnSpc="1">
            <a:prstTxWarp prst="textNoShape">
              <a:avLst/>
            </a:prstTxWarp>
          </a:bodyPr>
          <a:lstStyle>
            <a:lvl1pPr algn="r" defTabSz="906112">
              <a:spcBef>
                <a:spcPct val="0"/>
              </a:spcBef>
              <a:buFontTx/>
              <a:buNone/>
              <a:defRPr sz="1200" smtClean="0">
                <a:latin typeface="Times New Roman" pitchFamily="18" charset="0"/>
              </a:defRPr>
            </a:lvl1pPr>
          </a:lstStyle>
          <a:p>
            <a:pPr>
              <a:defRPr/>
            </a:pPr>
            <a:endParaRPr lang="en-US" dirty="0"/>
          </a:p>
        </p:txBody>
      </p:sp>
      <p:sp>
        <p:nvSpPr>
          <p:cNvPr id="24580" name="Rectangle 4"/>
          <p:cNvSpPr>
            <a:spLocks noGrp="1" noChangeArrowheads="1"/>
          </p:cNvSpPr>
          <p:nvPr>
            <p:ph type="ftr" sz="quarter" idx="2"/>
          </p:nvPr>
        </p:nvSpPr>
        <p:spPr bwMode="auto">
          <a:xfrm>
            <a:off x="6" y="8761895"/>
            <a:ext cx="3035722"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08" tIns="45255" rIns="90508" bIns="45255" numCol="1" anchor="b" anchorCtr="0" compatLnSpc="1">
            <a:prstTxWarp prst="textNoShape">
              <a:avLst/>
            </a:prstTxWarp>
          </a:bodyPr>
          <a:lstStyle>
            <a:lvl1pPr defTabSz="906112">
              <a:spcBef>
                <a:spcPct val="0"/>
              </a:spcBef>
              <a:buFontTx/>
              <a:buNone/>
              <a:defRPr sz="1200" smtClean="0">
                <a:latin typeface="Times New Roman" pitchFamily="18" charset="0"/>
              </a:defRPr>
            </a:lvl1pPr>
          </a:lstStyle>
          <a:p>
            <a:pPr>
              <a:defRPr/>
            </a:pPr>
            <a:endParaRPr lang="en-US" dirty="0"/>
          </a:p>
        </p:txBody>
      </p:sp>
      <p:sp>
        <p:nvSpPr>
          <p:cNvPr id="24581" name="Rectangle 5"/>
          <p:cNvSpPr>
            <a:spLocks noGrp="1" noChangeArrowheads="1"/>
          </p:cNvSpPr>
          <p:nvPr>
            <p:ph type="sldNum" sz="quarter" idx="3"/>
          </p:nvPr>
        </p:nvSpPr>
        <p:spPr bwMode="auto">
          <a:xfrm>
            <a:off x="3968333" y="8761895"/>
            <a:ext cx="3035722"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08" tIns="45255" rIns="90508" bIns="45255" numCol="1" anchor="b" anchorCtr="0" compatLnSpc="1">
            <a:prstTxWarp prst="textNoShape">
              <a:avLst/>
            </a:prstTxWarp>
          </a:bodyPr>
          <a:lstStyle>
            <a:lvl1pPr algn="r" defTabSz="906112">
              <a:spcBef>
                <a:spcPct val="0"/>
              </a:spcBef>
              <a:buFontTx/>
              <a:buNone/>
              <a:defRPr sz="1200" smtClean="0">
                <a:latin typeface="Times New Roman" pitchFamily="18" charset="0"/>
              </a:defRPr>
            </a:lvl1pPr>
          </a:lstStyle>
          <a:p>
            <a:pPr>
              <a:defRPr/>
            </a:pPr>
            <a:fld id="{B7AC3CD2-E6DD-4ED9-AEE5-A8847295146E}" type="slidenum">
              <a:rPr lang="en-US"/>
              <a:pPr>
                <a:defRPr/>
              </a:pPr>
              <a:t>‹#›</a:t>
            </a:fld>
            <a:endParaRPr lang="en-US" dirty="0"/>
          </a:p>
        </p:txBody>
      </p:sp>
    </p:spTree>
    <p:extLst>
      <p:ext uri="{BB962C8B-B14F-4D97-AF65-F5344CB8AC3E}">
        <p14:creationId xmlns:p14="http://schemas.microsoft.com/office/powerpoint/2010/main" val="1871845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6" y="4"/>
            <a:ext cx="3035722" cy="46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08" tIns="45255" rIns="90508" bIns="45255" numCol="1" anchor="t" anchorCtr="0" compatLnSpc="1">
            <a:prstTxWarp prst="textNoShape">
              <a:avLst/>
            </a:prstTxWarp>
          </a:bodyPr>
          <a:lstStyle>
            <a:lvl1pPr defTabSz="906112">
              <a:spcBef>
                <a:spcPct val="0"/>
              </a:spcBef>
              <a:buFontTx/>
              <a:buNone/>
              <a:defRPr sz="1200" smtClean="0">
                <a:latin typeface="Times New Roman" pitchFamily="18" charset="0"/>
              </a:defRPr>
            </a:lvl1pPr>
          </a:lstStyle>
          <a:p>
            <a:pPr>
              <a:defRPr/>
            </a:pPr>
            <a:endParaRPr lang="en-US" dirty="0"/>
          </a:p>
        </p:txBody>
      </p:sp>
      <p:sp>
        <p:nvSpPr>
          <p:cNvPr id="21507" name="Rectangle 3"/>
          <p:cNvSpPr>
            <a:spLocks noGrp="1" noChangeArrowheads="1"/>
          </p:cNvSpPr>
          <p:nvPr>
            <p:ph type="dt" idx="1"/>
          </p:nvPr>
        </p:nvSpPr>
        <p:spPr bwMode="auto">
          <a:xfrm>
            <a:off x="3968333" y="4"/>
            <a:ext cx="3035722" cy="46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08" tIns="45255" rIns="90508" bIns="45255" numCol="1" anchor="t" anchorCtr="0" compatLnSpc="1">
            <a:prstTxWarp prst="textNoShape">
              <a:avLst/>
            </a:prstTxWarp>
          </a:bodyPr>
          <a:lstStyle>
            <a:lvl1pPr algn="r" defTabSz="906112">
              <a:spcBef>
                <a:spcPct val="0"/>
              </a:spcBef>
              <a:buFontTx/>
              <a:buNone/>
              <a:defRPr sz="1200" smtClean="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96975" y="690563"/>
            <a:ext cx="4613275" cy="3460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194" y="4381735"/>
            <a:ext cx="5135669" cy="415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08" tIns="45255" rIns="90508" bIns="452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6" y="8761895"/>
            <a:ext cx="3035722"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08" tIns="45255" rIns="90508" bIns="45255" numCol="1" anchor="b" anchorCtr="0" compatLnSpc="1">
            <a:prstTxWarp prst="textNoShape">
              <a:avLst/>
            </a:prstTxWarp>
          </a:bodyPr>
          <a:lstStyle>
            <a:lvl1pPr defTabSz="906112">
              <a:spcBef>
                <a:spcPct val="0"/>
              </a:spcBef>
              <a:buFontTx/>
              <a:buNone/>
              <a:defRPr sz="1200" smtClean="0">
                <a:latin typeface="Times New Roman" pitchFamily="18" charset="0"/>
              </a:defRPr>
            </a:lvl1pPr>
          </a:lstStyle>
          <a:p>
            <a:pPr>
              <a:defRPr/>
            </a:pPr>
            <a:endParaRPr lang="en-US" dirty="0"/>
          </a:p>
        </p:txBody>
      </p:sp>
      <p:sp>
        <p:nvSpPr>
          <p:cNvPr id="21511" name="Rectangle 7"/>
          <p:cNvSpPr>
            <a:spLocks noGrp="1" noChangeArrowheads="1"/>
          </p:cNvSpPr>
          <p:nvPr>
            <p:ph type="sldNum" sz="quarter" idx="5"/>
          </p:nvPr>
        </p:nvSpPr>
        <p:spPr bwMode="auto">
          <a:xfrm>
            <a:off x="3968333" y="8761895"/>
            <a:ext cx="3035722"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08" tIns="45255" rIns="90508" bIns="45255" numCol="1" anchor="b" anchorCtr="0" compatLnSpc="1">
            <a:prstTxWarp prst="textNoShape">
              <a:avLst/>
            </a:prstTxWarp>
          </a:bodyPr>
          <a:lstStyle>
            <a:lvl1pPr algn="r" defTabSz="906112">
              <a:spcBef>
                <a:spcPct val="0"/>
              </a:spcBef>
              <a:buFontTx/>
              <a:buNone/>
              <a:defRPr sz="1200" smtClean="0">
                <a:latin typeface="Times New Roman" pitchFamily="18" charset="0"/>
              </a:defRPr>
            </a:lvl1pPr>
          </a:lstStyle>
          <a:p>
            <a:pPr>
              <a:defRPr/>
            </a:pPr>
            <a:fld id="{E0ACF36A-5770-4C2F-8D6F-72064932E5CF}" type="slidenum">
              <a:rPr lang="en-US"/>
              <a:pPr>
                <a:defRPr/>
              </a:pPr>
              <a:t>‹#›</a:t>
            </a:fld>
            <a:endParaRPr lang="en-US" dirty="0"/>
          </a:p>
        </p:txBody>
      </p:sp>
    </p:spTree>
    <p:extLst>
      <p:ext uri="{BB962C8B-B14F-4D97-AF65-F5344CB8AC3E}">
        <p14:creationId xmlns:p14="http://schemas.microsoft.com/office/powerpoint/2010/main" val="3496747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a.gov/news/fact_sheets/news_story.cfm?newsId=2045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35946ED-269D-4F45-AC06-16D99A2E2449}" type="slidenum">
              <a:rPr lang="en-US">
                <a:solidFill>
                  <a:prstClr val="black"/>
                </a:solidFill>
              </a:rPr>
              <a:pPr/>
              <a:t>1</a:t>
            </a:fld>
            <a:endParaRPr lang="en-US" dirty="0">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193" y="4381734"/>
            <a:ext cx="5135669" cy="278032"/>
          </a:xfrm>
        </p:spPr>
        <p:txBody>
          <a:bodyPr/>
          <a:lstStyle/>
          <a:p>
            <a:endParaRPr lang="en-US"/>
          </a:p>
        </p:txBody>
      </p:sp>
      <p:sp>
        <p:nvSpPr>
          <p:cNvPr id="4" name="Slide Number Placeholder 3"/>
          <p:cNvSpPr>
            <a:spLocks noGrp="1"/>
          </p:cNvSpPr>
          <p:nvPr>
            <p:ph type="sldNum" sz="quarter" idx="10"/>
          </p:nvPr>
        </p:nvSpPr>
        <p:spPr>
          <a:xfrm>
            <a:off x="3968328" y="8946811"/>
            <a:ext cx="3035723" cy="276564"/>
          </a:xfrm>
        </p:spPr>
        <p:txBody>
          <a:bodyPr/>
          <a:lstStyle/>
          <a:p>
            <a:pPr>
              <a:defRPr/>
            </a:pPr>
            <a:fld id="{F4326063-5993-4916-9F65-893CD3BB2CB9}" type="slidenum">
              <a:rPr lang="en-US" smtClean="0"/>
              <a:pPr>
                <a:defRPr/>
              </a:pPr>
              <a:t>33</a:t>
            </a:fld>
            <a:endParaRPr lang="en-US"/>
          </a:p>
        </p:txBody>
      </p:sp>
    </p:spTree>
    <p:extLst>
      <p:ext uri="{BB962C8B-B14F-4D97-AF65-F5344CB8AC3E}">
        <p14:creationId xmlns:p14="http://schemas.microsoft.com/office/powerpoint/2010/main" val="188424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3968331" y="8946171"/>
            <a:ext cx="3035723" cy="277205"/>
          </a:xfrm>
          <a:noFill/>
        </p:spPr>
        <p:txBody>
          <a:bodyPr/>
          <a:lstStyle>
            <a:lvl1pPr defTabSz="925433" eaLnBrk="0" hangingPunct="0">
              <a:defRPr sz="2400">
                <a:solidFill>
                  <a:schemeClr val="tx1"/>
                </a:solidFill>
                <a:latin typeface="Arial" charset="0"/>
              </a:defRPr>
            </a:lvl1pPr>
            <a:lvl2pPr marL="739083" indent="-284262" defTabSz="925433" eaLnBrk="0" hangingPunct="0">
              <a:defRPr sz="2400">
                <a:solidFill>
                  <a:schemeClr val="tx1"/>
                </a:solidFill>
                <a:latin typeface="Arial" charset="0"/>
              </a:defRPr>
            </a:lvl2pPr>
            <a:lvl3pPr marL="1137049" indent="-227409" defTabSz="925433" eaLnBrk="0" hangingPunct="0">
              <a:defRPr sz="2400">
                <a:solidFill>
                  <a:schemeClr val="tx1"/>
                </a:solidFill>
                <a:latin typeface="Arial" charset="0"/>
              </a:defRPr>
            </a:lvl3pPr>
            <a:lvl4pPr marL="1591869" indent="-227409" defTabSz="925433" eaLnBrk="0" hangingPunct="0">
              <a:defRPr sz="2400">
                <a:solidFill>
                  <a:schemeClr val="tx1"/>
                </a:solidFill>
                <a:latin typeface="Arial" charset="0"/>
              </a:defRPr>
            </a:lvl4pPr>
            <a:lvl5pPr marL="2046690" indent="-227409" defTabSz="925433" eaLnBrk="0" hangingPunct="0">
              <a:defRPr sz="2400">
                <a:solidFill>
                  <a:schemeClr val="tx1"/>
                </a:solidFill>
                <a:latin typeface="Arial" charset="0"/>
              </a:defRPr>
            </a:lvl5pPr>
            <a:lvl6pPr marL="2501510" indent="-227409" defTabSz="925433" eaLnBrk="0" fontAlgn="base" hangingPunct="0">
              <a:spcBef>
                <a:spcPct val="50000"/>
              </a:spcBef>
              <a:spcAft>
                <a:spcPct val="0"/>
              </a:spcAft>
              <a:buChar char="•"/>
              <a:defRPr sz="2400">
                <a:solidFill>
                  <a:schemeClr val="tx1"/>
                </a:solidFill>
                <a:latin typeface="Arial" charset="0"/>
              </a:defRPr>
            </a:lvl6pPr>
            <a:lvl7pPr marL="2956330" indent="-227409" defTabSz="925433" eaLnBrk="0" fontAlgn="base" hangingPunct="0">
              <a:spcBef>
                <a:spcPct val="50000"/>
              </a:spcBef>
              <a:spcAft>
                <a:spcPct val="0"/>
              </a:spcAft>
              <a:buChar char="•"/>
              <a:defRPr sz="2400">
                <a:solidFill>
                  <a:schemeClr val="tx1"/>
                </a:solidFill>
                <a:latin typeface="Arial" charset="0"/>
              </a:defRPr>
            </a:lvl7pPr>
            <a:lvl8pPr marL="3411150" indent="-227409" defTabSz="925433" eaLnBrk="0" fontAlgn="base" hangingPunct="0">
              <a:spcBef>
                <a:spcPct val="50000"/>
              </a:spcBef>
              <a:spcAft>
                <a:spcPct val="0"/>
              </a:spcAft>
              <a:buChar char="•"/>
              <a:defRPr sz="2400">
                <a:solidFill>
                  <a:schemeClr val="tx1"/>
                </a:solidFill>
                <a:latin typeface="Arial" charset="0"/>
              </a:defRPr>
            </a:lvl8pPr>
            <a:lvl9pPr marL="3865969" indent="-227409" defTabSz="925433" eaLnBrk="0" fontAlgn="base" hangingPunct="0">
              <a:spcBef>
                <a:spcPct val="50000"/>
              </a:spcBef>
              <a:spcAft>
                <a:spcPct val="0"/>
              </a:spcAft>
              <a:buChar char="•"/>
              <a:defRPr sz="2400">
                <a:solidFill>
                  <a:schemeClr val="tx1"/>
                </a:solidFill>
                <a:latin typeface="Arial" charset="0"/>
              </a:defRPr>
            </a:lvl9pPr>
          </a:lstStyle>
          <a:p>
            <a:pPr eaLnBrk="1" hangingPunct="1"/>
            <a:fld id="{82FDEFEF-B560-4ED9-81B1-15B5C636647A}" type="slidenum">
              <a:rPr lang="en-US" sz="1200">
                <a:solidFill>
                  <a:prstClr val="black"/>
                </a:solidFill>
              </a:rPr>
              <a:pPr eaLnBrk="1" hangingPunct="1"/>
              <a:t>36</a:t>
            </a:fld>
            <a:endParaRPr lang="en-US" sz="1200">
              <a:solidFill>
                <a:prstClr val="black"/>
              </a:solidFill>
            </a:endParaRPr>
          </a:p>
        </p:txBody>
      </p:sp>
      <p:sp>
        <p:nvSpPr>
          <p:cNvPr id="46083" name="Rectangle 2"/>
          <p:cNvSpPr>
            <a:spLocks noGrp="1" noRot="1" noChangeAspect="1" noChangeArrowheads="1" noTextEdit="1"/>
          </p:cNvSpPr>
          <p:nvPr>
            <p:ph type="sldImg"/>
          </p:nvPr>
        </p:nvSpPr>
        <p:spPr>
          <a:xfrm>
            <a:off x="1200150" y="692150"/>
            <a:ext cx="4610100" cy="3457575"/>
          </a:xfrm>
          <a:ln/>
        </p:spPr>
      </p:sp>
      <p:sp>
        <p:nvSpPr>
          <p:cNvPr id="46084" name="Rectangle 3"/>
          <p:cNvSpPr>
            <a:spLocks noGrp="1" noChangeArrowheads="1"/>
          </p:cNvSpPr>
          <p:nvPr>
            <p:ph type="body" idx="1"/>
          </p:nvPr>
        </p:nvSpPr>
        <p:spPr>
          <a:xfrm>
            <a:off x="935777" y="4381735"/>
            <a:ext cx="5132497" cy="276516"/>
          </a:xfrm>
          <a:noFill/>
        </p:spPr>
        <p:txBody>
          <a:bodyPr lIns="92664" tIns="46331" rIns="92664" bIns="46331"/>
          <a:lstStyle/>
          <a:p>
            <a:pPr eaLnBrk="1" hangingPunct="1"/>
            <a:endParaRPr lang="en-US" dirty="0" smtClean="0"/>
          </a:p>
        </p:txBody>
      </p:sp>
    </p:spTree>
    <p:extLst>
      <p:ext uri="{BB962C8B-B14F-4D97-AF65-F5344CB8AC3E}">
        <p14:creationId xmlns:p14="http://schemas.microsoft.com/office/powerpoint/2010/main" val="695701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193" y="4381733"/>
            <a:ext cx="5135669" cy="3499814"/>
          </a:xfrm>
        </p:spPr>
        <p:txBody>
          <a:bodyPr/>
          <a:lstStyle/>
          <a:p>
            <a:pPr rtl="0" eaLnBrk="1" fontAlgn="t" latinLnBrk="0" hangingPunct="1"/>
            <a:endParaRPr lang="en-US" b="1" dirty="0" smtClean="0"/>
          </a:p>
          <a:p>
            <a:pPr rtl="0" eaLnBrk="1" fontAlgn="t" latinLnBrk="0" hangingPunct="1"/>
            <a:r>
              <a:rPr lang="en-US" b="1" dirty="0" smtClean="0"/>
              <a:t>COE Technical Areas – Alt Jet Fuels</a:t>
            </a:r>
            <a:endParaRPr lang="en-US" dirty="0" smtClean="0"/>
          </a:p>
          <a:p>
            <a:pPr rtl="0" eaLnBrk="1" fontAlgn="t" latinLnBrk="0" hangingPunct="1"/>
            <a:r>
              <a:rPr lang="en-US" i="1" dirty="0" smtClean="0"/>
              <a:t>Feedstock Development, Processing and Conversion Research</a:t>
            </a:r>
          </a:p>
          <a:p>
            <a:pPr rtl="0" eaLnBrk="1" fontAlgn="t" latinLnBrk="0" hangingPunct="1"/>
            <a:r>
              <a:rPr lang="en-US" i="1" dirty="0" smtClean="0"/>
              <a:t>Regional Supply and Refining Infrastructure</a:t>
            </a:r>
          </a:p>
          <a:p>
            <a:pPr rtl="0" eaLnBrk="1" fontAlgn="t" latinLnBrk="0" hangingPunct="1"/>
            <a:r>
              <a:rPr lang="en-US" i="1" dirty="0" smtClean="0"/>
              <a:t>Environmental Benefits Analysis</a:t>
            </a:r>
          </a:p>
          <a:p>
            <a:pPr rtl="0" eaLnBrk="1" fontAlgn="t" latinLnBrk="0" hangingPunct="1"/>
            <a:r>
              <a:rPr lang="en-US" dirty="0" smtClean="0"/>
              <a:t>Aircraft Component Deterioration and Wear Assessment</a:t>
            </a:r>
          </a:p>
          <a:p>
            <a:pPr rtl="0" eaLnBrk="1" fontAlgn="t" latinLnBrk="0" hangingPunct="1"/>
            <a:r>
              <a:rPr lang="en-US" dirty="0" smtClean="0"/>
              <a:t>Fuel Performance Testing</a:t>
            </a:r>
          </a:p>
          <a:p>
            <a:endParaRPr lang="en-US" dirty="0" smtClean="0"/>
          </a:p>
          <a:p>
            <a:pPr rtl="0" eaLnBrk="1" fontAlgn="t" latinLnBrk="0" hangingPunct="1"/>
            <a:r>
              <a:rPr lang="en-US" b="1" dirty="0" smtClean="0"/>
              <a:t>Technical Areas – Environment</a:t>
            </a:r>
            <a:endParaRPr lang="en-US" dirty="0" smtClean="0"/>
          </a:p>
          <a:p>
            <a:pPr rtl="0" eaLnBrk="1" fontAlgn="t" latinLnBrk="0" hangingPunct="1"/>
            <a:r>
              <a:rPr lang="en-US" dirty="0" smtClean="0"/>
              <a:t>Aircraft Noise and Impacts</a:t>
            </a:r>
          </a:p>
          <a:p>
            <a:pPr rtl="0" eaLnBrk="1" fontAlgn="t" latinLnBrk="0" hangingPunct="1"/>
            <a:r>
              <a:rPr lang="en-US" dirty="0" smtClean="0"/>
              <a:t>Aviation Emissions and Impacts</a:t>
            </a:r>
          </a:p>
          <a:p>
            <a:pPr rtl="0" eaLnBrk="1" fontAlgn="t" latinLnBrk="0" hangingPunct="1"/>
            <a:r>
              <a:rPr lang="en-US" dirty="0" smtClean="0"/>
              <a:t>Aviation Modeling and Analysis</a:t>
            </a:r>
          </a:p>
          <a:p>
            <a:pPr rtl="0" eaLnBrk="1" fontAlgn="t" latinLnBrk="0" hangingPunct="1"/>
            <a:r>
              <a:rPr lang="en-US" dirty="0" smtClean="0"/>
              <a:t>Aircraft Technology Assessment</a:t>
            </a:r>
          </a:p>
          <a:p>
            <a:pPr rtl="0" eaLnBrk="1" fontAlgn="t" latinLnBrk="0" hangingPunct="1"/>
            <a:r>
              <a:rPr lang="en-US" dirty="0" smtClean="0"/>
              <a:t>Environmentally and Energy Efficient Gate-to-Gate Aircraft Operations</a:t>
            </a:r>
          </a:p>
          <a:p>
            <a:endParaRPr lang="en-US" dirty="0"/>
          </a:p>
        </p:txBody>
      </p:sp>
      <p:sp>
        <p:nvSpPr>
          <p:cNvPr id="4" name="Slide Number Placeholder 3"/>
          <p:cNvSpPr>
            <a:spLocks noGrp="1"/>
          </p:cNvSpPr>
          <p:nvPr>
            <p:ph type="sldNum" sz="quarter" idx="10"/>
          </p:nvPr>
        </p:nvSpPr>
        <p:spPr/>
        <p:txBody>
          <a:bodyPr/>
          <a:lstStyle/>
          <a:p>
            <a:fld id="{F5860EBD-E2B5-4481-9387-10281BA758DA}" type="slidenum">
              <a:rPr lang="en-US" smtClean="0"/>
              <a:t>38</a:t>
            </a:fld>
            <a:endParaRPr lang="en-US"/>
          </a:p>
        </p:txBody>
      </p:sp>
    </p:spTree>
    <p:extLst>
      <p:ext uri="{BB962C8B-B14F-4D97-AF65-F5344CB8AC3E}">
        <p14:creationId xmlns:p14="http://schemas.microsoft.com/office/powerpoint/2010/main" val="167614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0100" cy="3457575"/>
          </a:xfrm>
        </p:spPr>
      </p:sp>
      <p:sp>
        <p:nvSpPr>
          <p:cNvPr id="3" name="Notes Placeholder 2"/>
          <p:cNvSpPr>
            <a:spLocks noGrp="1"/>
          </p:cNvSpPr>
          <p:nvPr>
            <p:ph type="body" idx="1"/>
          </p:nvPr>
        </p:nvSpPr>
        <p:spPr>
          <a:xfrm>
            <a:off x="934194" y="4381734"/>
            <a:ext cx="5135668" cy="3647651"/>
          </a:xfrm>
        </p:spPr>
        <p:txBody>
          <a:bodyPr/>
          <a:lstStyle/>
          <a:p>
            <a:pPr rtl="0" eaLnBrk="1" fontAlgn="t" latinLnBrk="0" hangingPunct="1"/>
            <a:endParaRPr lang="en-US" b="1" dirty="0" smtClean="0"/>
          </a:p>
          <a:p>
            <a:pPr rtl="0" eaLnBrk="1" fontAlgn="t" latinLnBrk="0" hangingPunct="1"/>
            <a:r>
              <a:rPr lang="en-US" b="1" dirty="0" smtClean="0"/>
              <a:t>COE Technical Areas – Alt Jet Fuels</a:t>
            </a:r>
            <a:endParaRPr lang="en-US" dirty="0" smtClean="0"/>
          </a:p>
          <a:p>
            <a:pPr rtl="0" eaLnBrk="1" fontAlgn="t" latinLnBrk="0" hangingPunct="1"/>
            <a:r>
              <a:rPr lang="en-US" i="1" dirty="0" smtClean="0"/>
              <a:t>Feedstock Development, Processing and Conversion Research</a:t>
            </a:r>
          </a:p>
          <a:p>
            <a:pPr rtl="0" eaLnBrk="1" fontAlgn="t" latinLnBrk="0" hangingPunct="1"/>
            <a:r>
              <a:rPr lang="en-US" i="1" dirty="0" smtClean="0"/>
              <a:t>Regional Supply and Refining Infrastructure</a:t>
            </a:r>
          </a:p>
          <a:p>
            <a:pPr rtl="0" eaLnBrk="1" fontAlgn="t" latinLnBrk="0" hangingPunct="1"/>
            <a:r>
              <a:rPr lang="en-US" i="1" dirty="0" smtClean="0"/>
              <a:t>Environmental Benefits Analysis</a:t>
            </a:r>
          </a:p>
          <a:p>
            <a:pPr rtl="0" eaLnBrk="1" fontAlgn="t" latinLnBrk="0" hangingPunct="1"/>
            <a:r>
              <a:rPr lang="en-US" dirty="0" smtClean="0"/>
              <a:t>Aircraft Component Deterioration and Wear Assessment</a:t>
            </a:r>
          </a:p>
          <a:p>
            <a:pPr rtl="0" eaLnBrk="1" fontAlgn="t" latinLnBrk="0" hangingPunct="1"/>
            <a:r>
              <a:rPr lang="en-US" dirty="0" smtClean="0"/>
              <a:t>Fuel Performance Testing</a:t>
            </a:r>
          </a:p>
          <a:p>
            <a:endParaRPr lang="en-US" dirty="0" smtClean="0"/>
          </a:p>
          <a:p>
            <a:pPr rtl="0" eaLnBrk="1" fontAlgn="t" latinLnBrk="0" hangingPunct="1"/>
            <a:r>
              <a:rPr lang="en-US" b="1" dirty="0" smtClean="0"/>
              <a:t>Technical Areas – Environment</a:t>
            </a:r>
            <a:endParaRPr lang="en-US" dirty="0" smtClean="0"/>
          </a:p>
          <a:p>
            <a:pPr rtl="0" eaLnBrk="1" fontAlgn="t" latinLnBrk="0" hangingPunct="1"/>
            <a:r>
              <a:rPr lang="en-US" dirty="0" smtClean="0"/>
              <a:t>Aircraft Noise and Impacts</a:t>
            </a:r>
          </a:p>
          <a:p>
            <a:pPr rtl="0" eaLnBrk="1" fontAlgn="t" latinLnBrk="0" hangingPunct="1"/>
            <a:r>
              <a:rPr lang="en-US" dirty="0" smtClean="0"/>
              <a:t>Aviation Emissions and Impacts</a:t>
            </a:r>
          </a:p>
          <a:p>
            <a:pPr rtl="0" eaLnBrk="1" fontAlgn="t" latinLnBrk="0" hangingPunct="1"/>
            <a:r>
              <a:rPr lang="en-US" dirty="0" smtClean="0"/>
              <a:t>Aviation Modeling and Analysis</a:t>
            </a:r>
          </a:p>
          <a:p>
            <a:pPr rtl="0" eaLnBrk="1" fontAlgn="t" latinLnBrk="0" hangingPunct="1"/>
            <a:r>
              <a:rPr lang="en-US" dirty="0" smtClean="0"/>
              <a:t>Aircraft Technology Assessment</a:t>
            </a:r>
          </a:p>
          <a:p>
            <a:pPr rtl="0" eaLnBrk="1" fontAlgn="t" latinLnBrk="0" hangingPunct="1"/>
            <a:r>
              <a:rPr lang="en-US" dirty="0" smtClean="0"/>
              <a:t>Environmentally and Energy Efficient Gate-to-Gate Aircraft Operations</a:t>
            </a:r>
          </a:p>
          <a:p>
            <a:endParaRPr lang="en-US" dirty="0"/>
          </a:p>
        </p:txBody>
      </p:sp>
      <p:sp>
        <p:nvSpPr>
          <p:cNvPr id="4" name="Slide Number Placeholder 3"/>
          <p:cNvSpPr>
            <a:spLocks noGrp="1"/>
          </p:cNvSpPr>
          <p:nvPr>
            <p:ph type="sldNum" sz="quarter" idx="10"/>
          </p:nvPr>
        </p:nvSpPr>
        <p:spPr>
          <a:xfrm>
            <a:off x="3968328" y="8946811"/>
            <a:ext cx="3035723" cy="276564"/>
          </a:xfrm>
        </p:spPr>
        <p:txBody>
          <a:bodyPr/>
          <a:lstStyle/>
          <a:p>
            <a:fld id="{F5860EBD-E2B5-4481-9387-10281BA758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7614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xfrm>
            <a:off x="933874" y="4381104"/>
            <a:ext cx="5136303" cy="2770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CLEEN Program is a public-private partnership between the FAA and industry that is accelerating that introduction of new aircraft technologies into the fleet to reduce fuel burn, emissions and noise.</a:t>
            </a:r>
          </a:p>
          <a:p>
            <a:pPr eaLnBrk="1" hangingPunct="1">
              <a:spcBef>
                <a:spcPct val="0"/>
              </a:spcBef>
            </a:pPr>
            <a:endParaRPr lang="en-US" altLang="en-US" smtClean="0"/>
          </a:p>
          <a:p>
            <a:pPr eaLnBrk="1" hangingPunct="1">
              <a:spcBef>
                <a:spcPct val="0"/>
              </a:spcBef>
            </a:pPr>
            <a:r>
              <a:rPr lang="en-US" altLang="en-US" smtClean="0"/>
              <a:t>Following the success of the </a:t>
            </a:r>
            <a:r>
              <a:rPr lang="en-US" altLang="en-US" smtClean="0">
                <a:hlinkClick r:id="rId3"/>
              </a:rPr>
              <a:t>initial CLEEN Program</a:t>
            </a:r>
            <a:r>
              <a:rPr lang="en-US" altLang="en-US" smtClean="0"/>
              <a:t>, initiated in 2010, the FAA launched CLEEN II in 2015. The program is expected to run through 2020.</a:t>
            </a:r>
          </a:p>
          <a:p>
            <a:pPr eaLnBrk="1" hangingPunct="1">
              <a:spcBef>
                <a:spcPct val="0"/>
              </a:spcBef>
            </a:pPr>
            <a:endParaRPr lang="en-US" altLang="en-US" smtClean="0"/>
          </a:p>
          <a:p>
            <a:pPr eaLnBrk="1" hangingPunct="1">
              <a:spcBef>
                <a:spcPct val="0"/>
              </a:spcBef>
            </a:pPr>
            <a:r>
              <a:rPr lang="en-US" altLang="en-US" smtClean="0"/>
              <a:t>With the industry contributing 100% matching funds, the first two phases of the program with result in $450 million being invested to accelerate the introduction of aircraft and engine technologies that will reduce noise, emissions and fuel burn.</a:t>
            </a:r>
          </a:p>
          <a:p>
            <a:pPr eaLnBrk="1" hangingPunct="1">
              <a:spcBef>
                <a:spcPct val="0"/>
              </a:spcBef>
            </a:pPr>
            <a:endParaRPr lang="en-US" altLang="en-US" smtClean="0"/>
          </a:p>
          <a:p>
            <a:r>
              <a:rPr lang="en-US" altLang="en-US" smtClean="0"/>
              <a:t>The FAA is working with 8 companies on CLEEN: (1) Aurora Flight Sciences, (2) The Boeing Company, (3) Delta TechOps/MDS Coating Technologies/America’s Phenix, (4) General Electric (GE), (5) Honeywell, (6) Pratt &amp; Whitney, (7) Rolls-Royce, and (8) Rohr, Inc./UTC Aerospace Systems</a:t>
            </a:r>
          </a:p>
          <a:p>
            <a:pPr eaLnBrk="1" hangingPunct="1">
              <a:spcBef>
                <a:spcPct val="0"/>
              </a:spcBef>
            </a:pPr>
            <a:endParaRPr lang="en-US" altLang="en-US" smtClean="0"/>
          </a:p>
          <a:p>
            <a:pPr eaLnBrk="1" hangingPunct="1">
              <a:spcBef>
                <a:spcPct val="0"/>
              </a:spcBef>
            </a:pPr>
            <a:r>
              <a:rPr lang="en-US" altLang="en-US" smtClean="0"/>
              <a:t>These investments have resulted in many technologies that have been proven through ground and flight tests. </a:t>
            </a:r>
          </a:p>
          <a:p>
            <a:pPr eaLnBrk="1" hangingPunct="1">
              <a:spcBef>
                <a:spcPct val="0"/>
              </a:spcBef>
            </a:pPr>
            <a:endParaRPr lang="en-US" altLang="en-US" smtClean="0"/>
          </a:p>
          <a:p>
            <a:pPr eaLnBrk="1" hangingPunct="1">
              <a:spcBef>
                <a:spcPct val="0"/>
              </a:spcBef>
            </a:pPr>
            <a:r>
              <a:rPr lang="en-US" altLang="en-US" smtClean="0"/>
              <a:t>The CLEEN program was instrumental to Boeing starting their ecodemonstrator program, which has provided a platform wherein Boeing can flight test new technologies. This has not only been instrumental to flight testing CLEEN technologies but also technologies that are being supported by NASA and industry. </a:t>
            </a:r>
          </a:p>
          <a:p>
            <a:pPr eaLnBrk="1" hangingPunct="1">
              <a:spcBef>
                <a:spcPct val="0"/>
              </a:spcBef>
            </a:pPr>
            <a:endParaRPr lang="en-US" altLang="en-US" smtClean="0"/>
          </a:p>
          <a:p>
            <a:pPr eaLnBrk="1" hangingPunct="1">
              <a:spcBef>
                <a:spcPct val="0"/>
              </a:spcBef>
            </a:pPr>
            <a:r>
              <a:rPr lang="en-US" altLang="en-US" smtClean="0"/>
              <a:t>The three pictures on the right hand side show some of the amny technologies being advanced by the CLEEN Program.</a:t>
            </a:r>
          </a:p>
          <a:p>
            <a:pPr eaLnBrk="1" hangingPunct="1">
              <a:spcBef>
                <a:spcPct val="0"/>
              </a:spcBef>
            </a:pPr>
            <a:endParaRPr lang="en-US" altLang="en-US" smtClean="0"/>
          </a:p>
          <a:p>
            <a:pPr eaLnBrk="1" hangingPunct="1">
              <a:spcBef>
                <a:spcPct val="0"/>
              </a:spcBef>
            </a:pPr>
            <a:r>
              <a:rPr lang="en-US" altLang="en-US" b="1" smtClean="0"/>
              <a:t>Aurora CLEEN Program</a:t>
            </a:r>
            <a:r>
              <a:rPr lang="en-US" altLang="en-US" smtClean="0"/>
              <a:t/>
            </a:r>
            <a:br>
              <a:rPr lang="en-US" altLang="en-US" smtClean="0"/>
            </a:br>
            <a:r>
              <a:rPr lang="en-US" altLang="en-US" smtClean="0"/>
              <a:t>Aurora is developing and demonstrating composite airframe technologies that will enable this unconventional aircraft configuration, known as the double-bubble, that will reduce fuel burn, emissions, and noise.  A key sub-section of this fuselage will be constructed and mechanically tested to demonstrate configuration feasibility and its weight benefits. The technologies being developed will enable fabrication of the double-bubble aircraft concept. The concept is estimated to provide a 20 percent reduction in fuel burn, up to 16 EPNdB (Effective Perceived Noise level in decibels) cumulative noise reduction, and 21 percent LTO NO</a:t>
            </a:r>
            <a:r>
              <a:rPr lang="en-US" altLang="en-US" baseline="-25000" smtClean="0"/>
              <a:t>X</a:t>
            </a:r>
            <a:r>
              <a:rPr lang="en-US" altLang="en-US" smtClean="0"/>
              <a:t> reduction. In addition, if the engines were mounted above the fuselage, then one could potentially achieve a 49 percent fuel burn reduction, about 40 EPNdB cumulative noise reduction, and about 52 percent reduction in LTO NO</a:t>
            </a:r>
            <a:r>
              <a:rPr lang="en-US" altLang="en-US" baseline="-25000" smtClean="0"/>
              <a:t>X</a:t>
            </a:r>
            <a:r>
              <a:rPr lang="en-US" altLang="en-US" smtClean="0"/>
              <a:t> emissions. </a:t>
            </a:r>
          </a:p>
          <a:p>
            <a:pPr eaLnBrk="1" hangingPunct="1">
              <a:spcBef>
                <a:spcPct val="0"/>
              </a:spcBef>
            </a:pPr>
            <a:endParaRPr lang="en-US" altLang="en-US" b="1" smtClean="0"/>
          </a:p>
          <a:p>
            <a:pPr eaLnBrk="1" hangingPunct="1">
              <a:spcBef>
                <a:spcPct val="0"/>
              </a:spcBef>
            </a:pPr>
            <a:r>
              <a:rPr lang="en-US" altLang="en-US" b="1" smtClean="0"/>
              <a:t>General Electric CLEEN Program</a:t>
            </a:r>
            <a:endParaRPr lang="en-US" altLang="en-US" smtClean="0"/>
          </a:p>
          <a:p>
            <a:pPr eaLnBrk="1" hangingPunct="1">
              <a:spcBef>
                <a:spcPct val="0"/>
              </a:spcBef>
            </a:pPr>
            <a:r>
              <a:rPr lang="en-US" altLang="en-US" smtClean="0"/>
              <a:t>In January 2012, FAA worked with GE to test the engine emissions from the advanced TAPS II combustor and found they were more than 60 percent below the ICAO CAEP NO</a:t>
            </a:r>
            <a:r>
              <a:rPr lang="en-US" altLang="en-US" baseline="-25000" smtClean="0"/>
              <a:t>X</a:t>
            </a:r>
            <a:r>
              <a:rPr lang="en-US" altLang="en-US" smtClean="0"/>
              <a:t> standards adopted in 2004. This is an impressive step change in engine emissions and it exceeded the CLEEN program’s goals. This technology has entered service in the LEAP engine that is being used on the Boeing 737 MAX.</a:t>
            </a:r>
          </a:p>
          <a:p>
            <a:pPr eaLnBrk="1" hangingPunct="1">
              <a:spcBef>
                <a:spcPct val="0"/>
              </a:spcBef>
            </a:pPr>
            <a:endParaRPr lang="en-US" altLang="en-US" smtClean="0"/>
          </a:p>
          <a:p>
            <a:r>
              <a:rPr lang="en-US" altLang="en-US" b="1" smtClean="0"/>
              <a:t>Pratt &amp; Whitney CLEEN Program</a:t>
            </a:r>
            <a:r>
              <a:rPr lang="en-US" altLang="en-US" smtClean="0"/>
              <a:t/>
            </a:r>
            <a:br>
              <a:rPr lang="en-US" altLang="en-US" smtClean="0"/>
            </a:br>
            <a:r>
              <a:rPr lang="en-US" altLang="en-US" smtClean="0"/>
              <a:t>FAA are working with Pratt &amp; Whitney to develop and demonstrate advanced technologies to enable an ultra-high bypass ratio geared turbofan (GTF) engine. Over the last four years, the FAA worked with Pratt &amp; Whitney to complete a series of wind tunnel tests of ultra-high bypass engine advanced fan system technologies that found this engine can reduce fuel consumption by 20 percent and have more than a 20 decibel noise reduction relative to year 2001 international noise standards.</a:t>
            </a:r>
          </a:p>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39310" indent="-284350">
              <a:defRPr>
                <a:solidFill>
                  <a:schemeClr val="tx1"/>
                </a:solidFill>
                <a:latin typeface="Arial" pitchFamily="34" charset="0"/>
              </a:defRPr>
            </a:lvl2pPr>
            <a:lvl3pPr marL="1137399" indent="-227480">
              <a:defRPr>
                <a:solidFill>
                  <a:schemeClr val="tx1"/>
                </a:solidFill>
                <a:latin typeface="Arial" pitchFamily="34" charset="0"/>
              </a:defRPr>
            </a:lvl3pPr>
            <a:lvl4pPr marL="1592359" indent="-227480">
              <a:defRPr>
                <a:solidFill>
                  <a:schemeClr val="tx1"/>
                </a:solidFill>
                <a:latin typeface="Arial" pitchFamily="34" charset="0"/>
              </a:defRPr>
            </a:lvl4pPr>
            <a:lvl5pPr marL="2047319" indent="-227480">
              <a:defRPr>
                <a:solidFill>
                  <a:schemeClr val="tx1"/>
                </a:solidFill>
                <a:latin typeface="Arial" pitchFamily="34" charset="0"/>
              </a:defRPr>
            </a:lvl5pPr>
            <a:lvl6pPr marL="2502278" indent="-227480" fontAlgn="base">
              <a:spcBef>
                <a:spcPct val="0"/>
              </a:spcBef>
              <a:spcAft>
                <a:spcPct val="0"/>
              </a:spcAft>
              <a:defRPr>
                <a:solidFill>
                  <a:schemeClr val="tx1"/>
                </a:solidFill>
                <a:latin typeface="Arial" pitchFamily="34" charset="0"/>
              </a:defRPr>
            </a:lvl6pPr>
            <a:lvl7pPr marL="2957238" indent="-227480" fontAlgn="base">
              <a:spcBef>
                <a:spcPct val="0"/>
              </a:spcBef>
              <a:spcAft>
                <a:spcPct val="0"/>
              </a:spcAft>
              <a:defRPr>
                <a:solidFill>
                  <a:schemeClr val="tx1"/>
                </a:solidFill>
                <a:latin typeface="Arial" pitchFamily="34" charset="0"/>
              </a:defRPr>
            </a:lvl7pPr>
            <a:lvl8pPr marL="3412198" indent="-227480" fontAlgn="base">
              <a:spcBef>
                <a:spcPct val="0"/>
              </a:spcBef>
              <a:spcAft>
                <a:spcPct val="0"/>
              </a:spcAft>
              <a:defRPr>
                <a:solidFill>
                  <a:schemeClr val="tx1"/>
                </a:solidFill>
                <a:latin typeface="Arial" pitchFamily="34" charset="0"/>
              </a:defRPr>
            </a:lvl8pPr>
            <a:lvl9pPr marL="3867158" indent="-22748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B53A689-4EC0-478E-A36C-4E6365C92398}" type="slidenum">
              <a:rPr lang="en-US" altLang="en-US" smtClean="0">
                <a:solidFill>
                  <a:srgbClr val="000000"/>
                </a:solidFill>
                <a:latin typeface="Calibri" pitchFamily="34" charset="0"/>
              </a:rPr>
              <a:pPr fontAlgn="base">
                <a:spcBef>
                  <a:spcPct val="0"/>
                </a:spcBef>
                <a:spcAft>
                  <a:spcPct val="0"/>
                </a:spcAft>
                <a:defRPr/>
              </a:pPr>
              <a:t>17</a:t>
            </a:fld>
            <a:endParaRPr lang="en-US" altLang="en-US"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193" y="4381734"/>
            <a:ext cx="5135669" cy="276546"/>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EEA26F-D962-4606-A5E5-1BFBEC6A63D3}"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49305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xfrm>
            <a:off x="934193" y="4381735"/>
            <a:ext cx="5135669" cy="4795858"/>
          </a:xfrm>
          <a:noFill/>
        </p:spPr>
        <p:txBody>
          <a:bodyPr/>
          <a:lstStyle/>
          <a:p>
            <a:pPr marL="223410" indent="-223410">
              <a:spcBef>
                <a:spcPts val="0"/>
              </a:spcBef>
            </a:pPr>
            <a:r>
              <a:rPr lang="en-US" sz="1400" dirty="0">
                <a:latin typeface="+mn-lt"/>
              </a:rPr>
              <a:t>R&amp;D portfolio is to advance our understanding and play our role as a facilitator of the process</a:t>
            </a:r>
          </a:p>
          <a:p>
            <a:pPr marL="223410" indent="-223410">
              <a:spcBef>
                <a:spcPts val="0"/>
              </a:spcBef>
            </a:pPr>
            <a:r>
              <a:rPr lang="en-US" sz="1400" dirty="0">
                <a:latin typeface="+mn-lt"/>
              </a:rPr>
              <a:t>Loosely grouped into three categories:</a:t>
            </a:r>
          </a:p>
          <a:p>
            <a:pPr marL="223410" indent="-223410">
              <a:spcBef>
                <a:spcPts val="0"/>
              </a:spcBef>
              <a:buFontTx/>
              <a:buAutoNum type="arabicPeriod"/>
            </a:pPr>
            <a:r>
              <a:rPr lang="en-US" sz="1400" dirty="0">
                <a:latin typeface="+mn-lt"/>
              </a:rPr>
              <a:t>Performance and emissions Testing of Alternative fuels to support ASTM International approval and emission benefits measurement</a:t>
            </a:r>
          </a:p>
          <a:p>
            <a:pPr marL="346465" indent="-346465">
              <a:spcBef>
                <a:spcPts val="0"/>
              </a:spcBef>
              <a:buFont typeface="Wingdings" panose="05000000000000000000" pitchFamily="2" charset="2"/>
              <a:buChar char="Ø"/>
              <a:defRPr/>
            </a:pPr>
            <a:r>
              <a:rPr lang="en-US" sz="1400" dirty="0">
                <a:latin typeface="+mn-lt"/>
              </a:rPr>
              <a:t>Support evaluation of fuels for ASTM approval</a:t>
            </a:r>
          </a:p>
          <a:p>
            <a:pPr marL="346465" indent="-346465">
              <a:spcBef>
                <a:spcPts val="0"/>
              </a:spcBef>
              <a:buFont typeface="Wingdings" panose="05000000000000000000" pitchFamily="2" charset="2"/>
              <a:buChar char="Ø"/>
              <a:defRPr/>
            </a:pPr>
            <a:r>
              <a:rPr lang="en-US" sz="1400" dirty="0">
                <a:latin typeface="+mn-lt"/>
              </a:rPr>
              <a:t>Reduce test cost and time for qualification</a:t>
            </a:r>
          </a:p>
          <a:p>
            <a:pPr>
              <a:spcBef>
                <a:spcPts val="0"/>
              </a:spcBef>
            </a:pPr>
            <a:r>
              <a:rPr lang="en-US" sz="1400" dirty="0">
                <a:latin typeface="+mn-lt"/>
              </a:rPr>
              <a:t>2. Analysis on impacts, economics and availability to:</a:t>
            </a:r>
          </a:p>
          <a:p>
            <a:pPr marL="346465" indent="-346465">
              <a:spcBef>
                <a:spcPts val="0"/>
              </a:spcBef>
              <a:buFont typeface="Wingdings" panose="05000000000000000000" pitchFamily="2" charset="2"/>
              <a:buChar char="Ø"/>
              <a:defRPr/>
            </a:pPr>
            <a:r>
              <a:rPr lang="en-US" sz="1400" dirty="0">
                <a:latin typeface="+mn-lt"/>
              </a:rPr>
              <a:t>Improve understanding of environmental and economic sustainability of alternative jet fuel pathways </a:t>
            </a:r>
          </a:p>
          <a:p>
            <a:pPr marL="346465" indent="-346465">
              <a:spcBef>
                <a:spcPts val="0"/>
              </a:spcBef>
              <a:buFont typeface="Wingdings" panose="05000000000000000000" pitchFamily="2" charset="2"/>
              <a:buChar char="Ø"/>
              <a:defRPr/>
            </a:pPr>
            <a:r>
              <a:rPr lang="en-US" sz="1400" dirty="0">
                <a:latin typeface="+mn-lt"/>
              </a:rPr>
              <a:t>Improve understanding of the potential availability of alternative jet fuels</a:t>
            </a:r>
          </a:p>
          <a:p>
            <a:pPr>
              <a:spcBef>
                <a:spcPts val="0"/>
              </a:spcBef>
            </a:pPr>
            <a:r>
              <a:rPr lang="en-US" sz="1400" dirty="0">
                <a:latin typeface="+mn-lt"/>
              </a:rPr>
              <a:t>3. Coordination and Leveraging efforts across…interagency, public-private, regional level and with international partners</a:t>
            </a:r>
          </a:p>
          <a:p>
            <a:pPr marL="346465" indent="-346465">
              <a:spcBef>
                <a:spcPts val="0"/>
              </a:spcBef>
              <a:buFont typeface="Wingdings" panose="05000000000000000000" pitchFamily="2" charset="2"/>
              <a:buChar char="Ø"/>
              <a:defRPr/>
            </a:pPr>
            <a:r>
              <a:rPr lang="en-US" sz="1400" dirty="0">
                <a:latin typeface="+mn-lt"/>
              </a:rPr>
              <a:t>Complement and leverage work of other U.S. agencies </a:t>
            </a:r>
          </a:p>
          <a:p>
            <a:pPr marL="346465" indent="-346465">
              <a:spcBef>
                <a:spcPts val="0"/>
              </a:spcBef>
              <a:buFont typeface="Wingdings" panose="05000000000000000000" pitchFamily="2" charset="2"/>
              <a:buChar char="Ø"/>
              <a:defRPr/>
            </a:pPr>
            <a:r>
              <a:rPr lang="en-US" sz="1400" dirty="0">
                <a:latin typeface="+mn-lt"/>
              </a:rPr>
              <a:t>Complement and leverage work of private sector</a:t>
            </a:r>
          </a:p>
          <a:p>
            <a:pPr marL="346465" indent="-346465">
              <a:spcBef>
                <a:spcPts val="0"/>
              </a:spcBef>
              <a:buFont typeface="Wingdings" panose="05000000000000000000" pitchFamily="2" charset="2"/>
              <a:buChar char="Ø"/>
              <a:defRPr/>
            </a:pPr>
            <a:r>
              <a:rPr lang="en-US" sz="1400" dirty="0">
                <a:latin typeface="+mn-lt"/>
              </a:rPr>
              <a:t>Support deployment through state/regional supply chain development</a:t>
            </a:r>
          </a:p>
          <a:p>
            <a:pPr marL="346465" indent="-346465">
              <a:spcBef>
                <a:spcPts val="0"/>
              </a:spcBef>
              <a:buFont typeface="Wingdings" panose="05000000000000000000" pitchFamily="2" charset="2"/>
              <a:buChar char="Ø"/>
              <a:defRPr/>
            </a:pPr>
            <a:r>
              <a:rPr lang="en-US" sz="1400" dirty="0">
                <a:latin typeface="+mn-lt"/>
              </a:rPr>
              <a:t>Complement and leverage work of international partners</a:t>
            </a:r>
          </a:p>
          <a:p>
            <a:pPr marL="223410" indent="-223410">
              <a:spcBef>
                <a:spcPts val="0"/>
              </a:spcBef>
            </a:pPr>
            <a:r>
              <a:rPr lang="en-US" sz="1400" dirty="0">
                <a:latin typeface="+mn-lt"/>
              </a:rPr>
              <a:t>Our means of conducting the work on the right side </a:t>
            </a:r>
          </a:p>
          <a:p>
            <a:pPr marL="223410" indent="-223410">
              <a:spcBef>
                <a:spcPts val="0"/>
              </a:spcBef>
            </a:pPr>
            <a:r>
              <a:rPr lang="en-US" sz="1400" dirty="0">
                <a:latin typeface="+mn-lt"/>
              </a:rPr>
              <a:t>	</a:t>
            </a:r>
          </a:p>
        </p:txBody>
      </p:sp>
      <p:sp>
        <p:nvSpPr>
          <p:cNvPr id="82948" name="Slide Number Placeholder 3"/>
          <p:cNvSpPr>
            <a:spLocks noGrp="1"/>
          </p:cNvSpPr>
          <p:nvPr>
            <p:ph type="sldNum" sz="quarter" idx="5"/>
          </p:nvPr>
        </p:nvSpPr>
        <p:spPr>
          <a:xfrm>
            <a:off x="3968330" y="8931562"/>
            <a:ext cx="3035723" cy="291815"/>
          </a:xfrm>
          <a:noFill/>
        </p:spPr>
        <p:txBody>
          <a:bodyPr/>
          <a:lstStyle>
            <a:lvl1pPr defTabSz="903010" eaLnBrk="0" hangingPunct="0">
              <a:defRPr sz="2300">
                <a:solidFill>
                  <a:schemeClr val="tx1"/>
                </a:solidFill>
                <a:latin typeface="Arial" pitchFamily="34" charset="0"/>
              </a:defRPr>
            </a:lvl1pPr>
            <a:lvl2pPr marL="731157" indent="-281214" defTabSz="903010" eaLnBrk="0" hangingPunct="0">
              <a:defRPr sz="2300">
                <a:solidFill>
                  <a:schemeClr val="tx1"/>
                </a:solidFill>
                <a:latin typeface="Arial" pitchFamily="34" charset="0"/>
              </a:defRPr>
            </a:lvl2pPr>
            <a:lvl3pPr marL="1124856" indent="-224971" defTabSz="903010" eaLnBrk="0" hangingPunct="0">
              <a:defRPr sz="2300">
                <a:solidFill>
                  <a:schemeClr val="tx1"/>
                </a:solidFill>
                <a:latin typeface="Arial" pitchFamily="34" charset="0"/>
              </a:defRPr>
            </a:lvl3pPr>
            <a:lvl4pPr marL="1574799" indent="-224971" defTabSz="903010" eaLnBrk="0" hangingPunct="0">
              <a:defRPr sz="2300">
                <a:solidFill>
                  <a:schemeClr val="tx1"/>
                </a:solidFill>
                <a:latin typeface="Arial" pitchFamily="34" charset="0"/>
              </a:defRPr>
            </a:lvl4pPr>
            <a:lvl5pPr marL="2024743" indent="-224971" defTabSz="903010" eaLnBrk="0" hangingPunct="0">
              <a:defRPr sz="2300">
                <a:solidFill>
                  <a:schemeClr val="tx1"/>
                </a:solidFill>
                <a:latin typeface="Arial" pitchFamily="34" charset="0"/>
              </a:defRPr>
            </a:lvl5pPr>
            <a:lvl6pPr marL="2474684" indent="-224971" algn="ctr" defTabSz="903010" eaLnBrk="0" fontAlgn="base" hangingPunct="0">
              <a:spcBef>
                <a:spcPct val="0"/>
              </a:spcBef>
              <a:spcAft>
                <a:spcPct val="0"/>
              </a:spcAft>
              <a:defRPr sz="2300">
                <a:solidFill>
                  <a:schemeClr val="tx1"/>
                </a:solidFill>
                <a:latin typeface="Arial" pitchFamily="34" charset="0"/>
              </a:defRPr>
            </a:lvl6pPr>
            <a:lvl7pPr marL="2924627" indent="-224971" algn="ctr" defTabSz="903010" eaLnBrk="0" fontAlgn="base" hangingPunct="0">
              <a:spcBef>
                <a:spcPct val="0"/>
              </a:spcBef>
              <a:spcAft>
                <a:spcPct val="0"/>
              </a:spcAft>
              <a:defRPr sz="2300">
                <a:solidFill>
                  <a:schemeClr val="tx1"/>
                </a:solidFill>
                <a:latin typeface="Arial" pitchFamily="34" charset="0"/>
              </a:defRPr>
            </a:lvl7pPr>
            <a:lvl8pPr marL="3374570" indent="-224971" algn="ctr" defTabSz="903010" eaLnBrk="0" fontAlgn="base" hangingPunct="0">
              <a:spcBef>
                <a:spcPct val="0"/>
              </a:spcBef>
              <a:spcAft>
                <a:spcPct val="0"/>
              </a:spcAft>
              <a:defRPr sz="2300">
                <a:solidFill>
                  <a:schemeClr val="tx1"/>
                </a:solidFill>
                <a:latin typeface="Arial" pitchFamily="34" charset="0"/>
              </a:defRPr>
            </a:lvl8pPr>
            <a:lvl9pPr marL="3824513" indent="-224971" algn="ctr" defTabSz="903010" eaLnBrk="0" fontAlgn="base" hangingPunct="0">
              <a:spcBef>
                <a:spcPct val="0"/>
              </a:spcBef>
              <a:spcAft>
                <a:spcPct val="0"/>
              </a:spcAft>
              <a:defRPr sz="2300">
                <a:solidFill>
                  <a:schemeClr val="tx1"/>
                </a:solidFill>
                <a:latin typeface="Arial" pitchFamily="34" charset="0"/>
              </a:defRPr>
            </a:lvl9pPr>
          </a:lstStyle>
          <a:p>
            <a:pPr eaLnBrk="1" hangingPunct="1"/>
            <a:fld id="{CCB2467A-D22E-42C1-BA5A-2041DB5C3DA8}" type="slidenum">
              <a:rPr lang="en-US" sz="1300">
                <a:solidFill>
                  <a:srgbClr val="000000"/>
                </a:solidFill>
                <a:latin typeface="Times New Roman" pitchFamily="18" charset="0"/>
              </a:rPr>
              <a:pPr eaLnBrk="1" hangingPunct="1"/>
              <a:t>19</a:t>
            </a:fld>
            <a:endParaRPr lang="en-US" sz="130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968330" y="8931562"/>
            <a:ext cx="3035723" cy="291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17" eaLnBrk="0" hangingPunct="0">
              <a:defRPr sz="2300">
                <a:solidFill>
                  <a:schemeClr val="tx1"/>
                </a:solidFill>
                <a:latin typeface="Arial" pitchFamily="34" charset="0"/>
                <a:ea typeface="ＭＳ Ｐゴシック" charset="-128"/>
              </a:defRPr>
            </a:lvl1pPr>
            <a:lvl2pPr marL="36384853" indent="-35946298" defTabSz="924317" eaLnBrk="0" hangingPunct="0">
              <a:defRPr sz="2300">
                <a:solidFill>
                  <a:schemeClr val="tx1"/>
                </a:solidFill>
                <a:latin typeface="Arial" pitchFamily="34" charset="0"/>
                <a:ea typeface="ＭＳ Ｐゴシック" charset="-128"/>
              </a:defRPr>
            </a:lvl2pPr>
            <a:lvl3pPr eaLnBrk="0" hangingPunct="0">
              <a:defRPr sz="2300">
                <a:solidFill>
                  <a:schemeClr val="tx1"/>
                </a:solidFill>
                <a:latin typeface="Arial" pitchFamily="34" charset="0"/>
                <a:ea typeface="ＭＳ Ｐゴシック" charset="-128"/>
              </a:defRPr>
            </a:lvl3pPr>
            <a:lvl4pPr eaLnBrk="0" hangingPunct="0">
              <a:defRPr sz="2300">
                <a:solidFill>
                  <a:schemeClr val="tx1"/>
                </a:solidFill>
                <a:latin typeface="Arial" pitchFamily="34" charset="0"/>
                <a:ea typeface="ＭＳ Ｐゴシック" charset="-128"/>
              </a:defRPr>
            </a:lvl4pPr>
            <a:lvl5pPr eaLnBrk="0" hangingPunct="0">
              <a:defRPr sz="2300">
                <a:solidFill>
                  <a:schemeClr val="tx1"/>
                </a:solidFill>
                <a:latin typeface="Arial" pitchFamily="34" charset="0"/>
                <a:ea typeface="ＭＳ Ｐゴシック" charset="-128"/>
              </a:defRPr>
            </a:lvl5pPr>
            <a:lvl6pPr marL="438555" eaLnBrk="0" fontAlgn="base" hangingPunct="0">
              <a:spcBef>
                <a:spcPct val="50000"/>
              </a:spcBef>
              <a:spcAft>
                <a:spcPct val="0"/>
              </a:spcAft>
              <a:defRPr sz="2300">
                <a:solidFill>
                  <a:schemeClr val="tx1"/>
                </a:solidFill>
                <a:latin typeface="Arial" pitchFamily="34" charset="0"/>
                <a:ea typeface="ＭＳ Ｐゴシック" charset="-128"/>
              </a:defRPr>
            </a:lvl6pPr>
            <a:lvl7pPr marL="877111" eaLnBrk="0" fontAlgn="base" hangingPunct="0">
              <a:spcBef>
                <a:spcPct val="50000"/>
              </a:spcBef>
              <a:spcAft>
                <a:spcPct val="0"/>
              </a:spcAft>
              <a:defRPr sz="2300">
                <a:solidFill>
                  <a:schemeClr val="tx1"/>
                </a:solidFill>
                <a:latin typeface="Arial" pitchFamily="34" charset="0"/>
                <a:ea typeface="ＭＳ Ｐゴシック" charset="-128"/>
              </a:defRPr>
            </a:lvl7pPr>
            <a:lvl8pPr marL="1315666" eaLnBrk="0" fontAlgn="base" hangingPunct="0">
              <a:spcBef>
                <a:spcPct val="50000"/>
              </a:spcBef>
              <a:spcAft>
                <a:spcPct val="0"/>
              </a:spcAft>
              <a:defRPr sz="2300">
                <a:solidFill>
                  <a:schemeClr val="tx1"/>
                </a:solidFill>
                <a:latin typeface="Arial" pitchFamily="34" charset="0"/>
                <a:ea typeface="ＭＳ Ｐゴシック" charset="-128"/>
              </a:defRPr>
            </a:lvl8pPr>
            <a:lvl9pPr marL="1754220" eaLnBrk="0" fontAlgn="base" hangingPunct="0">
              <a:spcBef>
                <a:spcPct val="50000"/>
              </a:spcBef>
              <a:spcAft>
                <a:spcPct val="0"/>
              </a:spcAft>
              <a:defRPr sz="2300">
                <a:solidFill>
                  <a:schemeClr val="tx1"/>
                </a:solidFill>
                <a:latin typeface="Arial" pitchFamily="34" charset="0"/>
                <a:ea typeface="ＭＳ Ｐゴシック" charset="-128"/>
              </a:defRPr>
            </a:lvl9pPr>
          </a:lstStyle>
          <a:p>
            <a:pPr eaLnBrk="1" hangingPunct="1"/>
            <a:fld id="{4F8A614E-54F6-4DEE-B0C6-FDF4ECB87492}" type="slidenum">
              <a:rPr lang="en-US" sz="1300">
                <a:solidFill>
                  <a:prstClr val="black"/>
                </a:solidFill>
                <a:latin typeface="Times New Roman" pitchFamily="18" charset="0"/>
              </a:rPr>
              <a:pPr eaLnBrk="1" hangingPunct="1"/>
              <a:t>22</a:t>
            </a:fld>
            <a:endParaRPr lang="en-US" sz="1300">
              <a:solidFill>
                <a:prstClr val="black"/>
              </a:solidFill>
              <a:latin typeface="Times New Roman" pitchFamily="18" charset="0"/>
            </a:endParaRPr>
          </a:p>
        </p:txBody>
      </p:sp>
      <p:sp>
        <p:nvSpPr>
          <p:cNvPr id="53251" name="Rectangle 7"/>
          <p:cNvSpPr txBox="1">
            <a:spLocks noGrp="1" noChangeArrowheads="1"/>
          </p:cNvSpPr>
          <p:nvPr/>
        </p:nvSpPr>
        <p:spPr bwMode="auto">
          <a:xfrm>
            <a:off x="3968000" y="8761215"/>
            <a:ext cx="3036051" cy="46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defTabSz="963613" eaLnBrk="0" hangingPunct="0">
              <a:defRPr sz="2400">
                <a:solidFill>
                  <a:schemeClr val="tx1"/>
                </a:solidFill>
                <a:latin typeface="Arial" pitchFamily="34" charset="0"/>
                <a:ea typeface="ＭＳ Ｐゴシック" charset="-128"/>
              </a:defRPr>
            </a:lvl1pPr>
            <a:lvl2pPr marL="37931725" indent="-37474525" defTabSz="963613" eaLnBrk="0" hangingPunct="0">
              <a:defRPr sz="2400">
                <a:solidFill>
                  <a:schemeClr val="tx1"/>
                </a:solidFill>
                <a:latin typeface="Arial" pitchFamily="34" charset="0"/>
                <a:ea typeface="ＭＳ Ｐゴシック" charset="-128"/>
              </a:defRPr>
            </a:lvl2pPr>
            <a:lvl3pPr eaLnBrk="0" hangingPunct="0">
              <a:defRPr sz="2400">
                <a:solidFill>
                  <a:schemeClr val="tx1"/>
                </a:solidFill>
                <a:latin typeface="Arial" pitchFamily="34" charset="0"/>
                <a:ea typeface="ＭＳ Ｐゴシック" charset="-128"/>
              </a:defRPr>
            </a:lvl3pPr>
            <a:lvl4pPr eaLnBrk="0" hangingPunct="0">
              <a:defRPr sz="2400">
                <a:solidFill>
                  <a:schemeClr val="tx1"/>
                </a:solidFill>
                <a:latin typeface="Arial" pitchFamily="34" charset="0"/>
                <a:ea typeface="ＭＳ Ｐゴシック" charset="-128"/>
              </a:defRPr>
            </a:lvl4pPr>
            <a:lvl5pPr eaLnBrk="0" hangingPunct="0">
              <a:defRPr sz="2400">
                <a:solidFill>
                  <a:schemeClr val="tx1"/>
                </a:solidFill>
                <a:latin typeface="Arial" pitchFamily="34" charset="0"/>
                <a:ea typeface="ＭＳ Ｐゴシック" charset="-128"/>
              </a:defRPr>
            </a:lvl5pPr>
            <a:lvl6pPr marL="457200" eaLnBrk="0" fontAlgn="base" hangingPunct="0">
              <a:spcBef>
                <a:spcPct val="50000"/>
              </a:spcBef>
              <a:spcAft>
                <a:spcPct val="0"/>
              </a:spcAft>
              <a:defRPr sz="2400">
                <a:solidFill>
                  <a:schemeClr val="tx1"/>
                </a:solidFill>
                <a:latin typeface="Arial" pitchFamily="34" charset="0"/>
                <a:ea typeface="ＭＳ Ｐゴシック" charset="-128"/>
              </a:defRPr>
            </a:lvl6pPr>
            <a:lvl7pPr marL="914400" eaLnBrk="0" fontAlgn="base" hangingPunct="0">
              <a:spcBef>
                <a:spcPct val="50000"/>
              </a:spcBef>
              <a:spcAft>
                <a:spcPct val="0"/>
              </a:spcAft>
              <a:defRPr sz="2400">
                <a:solidFill>
                  <a:schemeClr val="tx1"/>
                </a:solidFill>
                <a:latin typeface="Arial" pitchFamily="34" charset="0"/>
                <a:ea typeface="ＭＳ Ｐゴシック" charset="-128"/>
              </a:defRPr>
            </a:lvl7pPr>
            <a:lvl8pPr marL="1371600" eaLnBrk="0" fontAlgn="base" hangingPunct="0">
              <a:spcBef>
                <a:spcPct val="50000"/>
              </a:spcBef>
              <a:spcAft>
                <a:spcPct val="0"/>
              </a:spcAft>
              <a:defRPr sz="2400">
                <a:solidFill>
                  <a:schemeClr val="tx1"/>
                </a:solidFill>
                <a:latin typeface="Arial" pitchFamily="34" charset="0"/>
                <a:ea typeface="ＭＳ Ｐゴシック" charset="-128"/>
              </a:defRPr>
            </a:lvl8pPr>
            <a:lvl9pPr marL="1828800" eaLnBrk="0" fontAlgn="base" hangingPunct="0">
              <a:spcBef>
                <a:spcPct val="50000"/>
              </a:spcBef>
              <a:spcAft>
                <a:spcPct val="0"/>
              </a:spcAft>
              <a:defRPr sz="2400">
                <a:solidFill>
                  <a:schemeClr val="tx1"/>
                </a:solidFill>
                <a:latin typeface="Arial" pitchFamily="34" charset="0"/>
                <a:ea typeface="ＭＳ Ｐゴシック" charset="-128"/>
              </a:defRPr>
            </a:lvl9pPr>
          </a:lstStyle>
          <a:p>
            <a:pPr algn="r" eaLnBrk="1" hangingPunct="1">
              <a:spcBef>
                <a:spcPct val="0"/>
              </a:spcBef>
              <a:buFontTx/>
              <a:buNone/>
            </a:pPr>
            <a:fld id="{A864A719-1D21-4A83-B3F8-57FD541BAB02}" type="slidenum">
              <a:rPr lang="en-US" sz="1300">
                <a:solidFill>
                  <a:prstClr val="black"/>
                </a:solidFill>
                <a:latin typeface="Times New Roman" pitchFamily="18" charset="0"/>
              </a:rPr>
              <a:pPr algn="r" eaLnBrk="1" hangingPunct="1">
                <a:spcBef>
                  <a:spcPct val="0"/>
                </a:spcBef>
                <a:buFontTx/>
                <a:buNone/>
              </a:pPr>
              <a:t>22</a:t>
            </a:fld>
            <a:endParaRPr lang="en-US" sz="1300">
              <a:solidFill>
                <a:prstClr val="black"/>
              </a:solidFill>
              <a:latin typeface="Times New Roman" pitchFamily="18" charset="0"/>
            </a:endParaRPr>
          </a:p>
        </p:txBody>
      </p:sp>
      <p:sp>
        <p:nvSpPr>
          <p:cNvPr id="53252" name="Rectangle 2"/>
          <p:cNvSpPr>
            <a:spLocks noGrp="1" noRot="1" noChangeAspect="1" noChangeArrowheads="1" noTextEdit="1"/>
          </p:cNvSpPr>
          <p:nvPr>
            <p:ph type="sldImg"/>
          </p:nvPr>
        </p:nvSpPr>
        <p:spPr>
          <a:xfrm>
            <a:off x="1198563" y="692150"/>
            <a:ext cx="4613275" cy="3459163"/>
          </a:xfrm>
          <a:ln/>
        </p:spPr>
      </p:sp>
      <p:sp>
        <p:nvSpPr>
          <p:cNvPr id="53253" name="Rectangle 3"/>
          <p:cNvSpPr>
            <a:spLocks noGrp="1" noChangeArrowheads="1"/>
          </p:cNvSpPr>
          <p:nvPr>
            <p:ph type="body" idx="1"/>
          </p:nvPr>
        </p:nvSpPr>
        <p:spPr>
          <a:xfrm>
            <a:off x="934990" y="4382134"/>
            <a:ext cx="5134072" cy="2765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rPr>
              <a:t>Concepts: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imes New Roman" pitchFamily="18" charset="0"/>
              </a:rPr>
              <a:t>Surface</a:t>
            </a:r>
            <a:r>
              <a:rPr lang="en-US" baseline="0" dirty="0" smtClean="0">
                <a:latin typeface="Times New Roman" pitchFamily="18" charset="0"/>
              </a:rPr>
              <a:t> - </a:t>
            </a:r>
            <a:r>
              <a:rPr lang="en-US" sz="1200" dirty="0" smtClean="0"/>
              <a:t>Hold aircraft at gate or other location with engines off to reduce surface congestion, fuel burn &amp; emissions while not adversely affecting throughput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imes New Roman" pitchFamily="18" charset="0"/>
              </a:rPr>
              <a:t>CCO - </a:t>
            </a:r>
            <a:r>
              <a:rPr lang="en-US" sz="1200" dirty="0" smtClean="0"/>
              <a:t>Identify causes of level-offs and mechanisms to implement continuous climbs, along with potential E&amp;E benefits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imes New Roman" pitchFamily="18" charset="0"/>
              </a:rPr>
              <a:t>CASO - </a:t>
            </a:r>
            <a:r>
              <a:rPr lang="en-US" sz="1200" dirty="0" smtClean="0"/>
              <a:t>Identify opportunities for fuel savings in cruise through optimal speed and altitude selection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imes New Roman" pitchFamily="18" charset="0"/>
              </a:rPr>
              <a:t>DDA - </a:t>
            </a:r>
            <a:r>
              <a:rPr lang="en-US" sz="1200" dirty="0" smtClean="0"/>
              <a:t>“Low Power/Low Drag” – Keep aircraft in “clean” configuration for longer on approach, without impacting final approach safety criteria</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imes New Roman" pitchFamily="18" charset="0"/>
              </a:rPr>
              <a:t>SGS/DT</a:t>
            </a:r>
            <a:r>
              <a:rPr lang="en-US" baseline="0" dirty="0" smtClean="0">
                <a:latin typeface="Times New Roman" pitchFamily="18" charset="0"/>
              </a:rPr>
              <a:t> - </a:t>
            </a:r>
            <a:r>
              <a:rPr lang="en-US" sz="1200" dirty="0" smtClean="0"/>
              <a:t>Investigate operational barriers and implementation potential in US of increased approach angles and displaced runway thresholds for noise abatement</a:t>
            </a:r>
            <a:endParaRPr lang="en-US" dirty="0" smtClean="0">
              <a:latin typeface="Times New Roman" pitchFamily="18" charset="0"/>
            </a:endParaRPr>
          </a:p>
          <a:p>
            <a:pPr eaLnBrk="1" hangingPunct="1"/>
            <a:endParaRPr lang="en-US" dirty="0" smtClean="0">
              <a:latin typeface="Times New Roman" pitchFamily="18" charset="0"/>
            </a:endParaRPr>
          </a:p>
        </p:txBody>
      </p:sp>
      <p:sp>
        <p:nvSpPr>
          <p:cNvPr id="53254" name="Text Box 4"/>
          <p:cNvSpPr txBox="1">
            <a:spLocks noChangeArrowheads="1"/>
          </p:cNvSpPr>
          <p:nvPr/>
        </p:nvSpPr>
        <p:spPr bwMode="auto">
          <a:xfrm>
            <a:off x="373995" y="4870222"/>
            <a:ext cx="183384" cy="34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36" tIns="45467" rIns="90936" bIns="45467">
            <a:spAutoFit/>
          </a:bodyPr>
          <a:lstStyle>
            <a:lvl1pPr defTabSz="947738" eaLnBrk="0" hangingPunct="0">
              <a:defRPr sz="2400">
                <a:solidFill>
                  <a:schemeClr val="tx1"/>
                </a:solidFill>
                <a:latin typeface="Arial" pitchFamily="34" charset="0"/>
                <a:ea typeface="ＭＳ Ｐゴシック" charset="-128"/>
              </a:defRPr>
            </a:lvl1pPr>
            <a:lvl2pPr marL="37931725" indent="-37474525" defTabSz="947738" eaLnBrk="0" hangingPunct="0">
              <a:defRPr sz="2400">
                <a:solidFill>
                  <a:schemeClr val="tx1"/>
                </a:solidFill>
                <a:latin typeface="Arial" pitchFamily="34" charset="0"/>
                <a:ea typeface="ＭＳ Ｐゴシック" charset="-128"/>
              </a:defRPr>
            </a:lvl2pPr>
            <a:lvl3pPr eaLnBrk="0" hangingPunct="0">
              <a:defRPr sz="2400">
                <a:solidFill>
                  <a:schemeClr val="tx1"/>
                </a:solidFill>
                <a:latin typeface="Arial" pitchFamily="34" charset="0"/>
                <a:ea typeface="ＭＳ Ｐゴシック" charset="-128"/>
              </a:defRPr>
            </a:lvl3pPr>
            <a:lvl4pPr eaLnBrk="0" hangingPunct="0">
              <a:defRPr sz="2400">
                <a:solidFill>
                  <a:schemeClr val="tx1"/>
                </a:solidFill>
                <a:latin typeface="Arial" pitchFamily="34" charset="0"/>
                <a:ea typeface="ＭＳ Ｐゴシック" charset="-128"/>
              </a:defRPr>
            </a:lvl4pPr>
            <a:lvl5pPr eaLnBrk="0" hangingPunct="0">
              <a:defRPr sz="2400">
                <a:solidFill>
                  <a:schemeClr val="tx1"/>
                </a:solidFill>
                <a:latin typeface="Arial" pitchFamily="34" charset="0"/>
                <a:ea typeface="ＭＳ Ｐゴシック" charset="-128"/>
              </a:defRPr>
            </a:lvl5pPr>
            <a:lvl6pPr marL="457200" eaLnBrk="0" fontAlgn="base" hangingPunct="0">
              <a:spcBef>
                <a:spcPct val="50000"/>
              </a:spcBef>
              <a:spcAft>
                <a:spcPct val="0"/>
              </a:spcAft>
              <a:defRPr sz="2400">
                <a:solidFill>
                  <a:schemeClr val="tx1"/>
                </a:solidFill>
                <a:latin typeface="Arial" pitchFamily="34" charset="0"/>
                <a:ea typeface="ＭＳ Ｐゴシック" charset="-128"/>
              </a:defRPr>
            </a:lvl6pPr>
            <a:lvl7pPr marL="914400" eaLnBrk="0" fontAlgn="base" hangingPunct="0">
              <a:spcBef>
                <a:spcPct val="50000"/>
              </a:spcBef>
              <a:spcAft>
                <a:spcPct val="0"/>
              </a:spcAft>
              <a:defRPr sz="2400">
                <a:solidFill>
                  <a:schemeClr val="tx1"/>
                </a:solidFill>
                <a:latin typeface="Arial" pitchFamily="34" charset="0"/>
                <a:ea typeface="ＭＳ Ｐゴシック" charset="-128"/>
              </a:defRPr>
            </a:lvl7pPr>
            <a:lvl8pPr marL="1371600" eaLnBrk="0" fontAlgn="base" hangingPunct="0">
              <a:spcBef>
                <a:spcPct val="50000"/>
              </a:spcBef>
              <a:spcAft>
                <a:spcPct val="0"/>
              </a:spcAft>
              <a:defRPr sz="2400">
                <a:solidFill>
                  <a:schemeClr val="tx1"/>
                </a:solidFill>
                <a:latin typeface="Arial" pitchFamily="34" charset="0"/>
                <a:ea typeface="ＭＳ Ｐゴシック" charset="-128"/>
              </a:defRPr>
            </a:lvl8pPr>
            <a:lvl9pPr marL="1828800" eaLnBrk="0" fontAlgn="base" hangingPunct="0">
              <a:spcBef>
                <a:spcPct val="50000"/>
              </a:spcBef>
              <a:spcAft>
                <a:spcPct val="0"/>
              </a:spcAft>
              <a:defRPr sz="2400">
                <a:solidFill>
                  <a:schemeClr val="tx1"/>
                </a:solidFill>
                <a:latin typeface="Arial" pitchFamily="34" charset="0"/>
                <a:ea typeface="ＭＳ Ｐゴシック" charset="-128"/>
              </a:defRPr>
            </a:lvl9pPr>
          </a:lstStyle>
          <a:p>
            <a:pPr eaLnBrk="1" hangingPunct="1">
              <a:buFontTx/>
              <a:buNone/>
            </a:pPr>
            <a:endParaRPr lang="en-US" sz="16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w="9525"/>
        </p:spPr>
        <p:txBody>
          <a:bodyPr/>
          <a:lstStyle/>
          <a:p>
            <a:r>
              <a:rPr lang="de-DE" dirty="0" smtClean="0">
                <a:latin typeface="Tahoma" pitchFamily="34" charset="0"/>
              </a:rPr>
              <a:t>BAH = </a:t>
            </a:r>
            <a:r>
              <a:rPr lang="en-US" dirty="0">
                <a:latin typeface="Tahoma"/>
                <a:ea typeface="MS PGothic" pitchFamily="34" charset="-128"/>
                <a:cs typeface="ＭＳ Ｐゴシック" pitchFamily="-107" charset="-128"/>
              </a:rPr>
              <a:t>Booz Allen Hamilton</a:t>
            </a:r>
            <a:endParaRPr lang="de-DE" dirty="0" smtClean="0">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a:p>
        </p:txBody>
      </p:sp>
    </p:spTree>
    <p:extLst>
      <p:ext uri="{BB962C8B-B14F-4D97-AF65-F5344CB8AC3E}">
        <p14:creationId xmlns:p14="http://schemas.microsoft.com/office/powerpoint/2010/main" val="298764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968329" y="8931544"/>
            <a:ext cx="3035723" cy="2918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991" eaLnBrk="0" hangingPunct="0">
              <a:defRPr sz="2000">
                <a:solidFill>
                  <a:schemeClr val="tx1"/>
                </a:solidFill>
                <a:latin typeface="Arial" pitchFamily="34" charset="0"/>
              </a:defRPr>
            </a:lvl1pPr>
            <a:lvl2pPr marL="742563" indent="-285602" defTabSz="905991" eaLnBrk="0" hangingPunct="0">
              <a:defRPr sz="2000">
                <a:solidFill>
                  <a:schemeClr val="tx1"/>
                </a:solidFill>
                <a:latin typeface="Arial" pitchFamily="34" charset="0"/>
              </a:defRPr>
            </a:lvl2pPr>
            <a:lvl3pPr marL="1142402" indent="-228482" defTabSz="905991" eaLnBrk="0" hangingPunct="0">
              <a:defRPr sz="2000">
                <a:solidFill>
                  <a:schemeClr val="tx1"/>
                </a:solidFill>
                <a:latin typeface="Arial" pitchFamily="34" charset="0"/>
              </a:defRPr>
            </a:lvl3pPr>
            <a:lvl4pPr marL="1599365" indent="-228482" defTabSz="905991" eaLnBrk="0" hangingPunct="0">
              <a:defRPr sz="2000">
                <a:solidFill>
                  <a:schemeClr val="tx1"/>
                </a:solidFill>
                <a:latin typeface="Arial" pitchFamily="34" charset="0"/>
              </a:defRPr>
            </a:lvl4pPr>
            <a:lvl5pPr marL="2056324" indent="-228482" defTabSz="905991" eaLnBrk="0" hangingPunct="0">
              <a:defRPr sz="2000">
                <a:solidFill>
                  <a:schemeClr val="tx1"/>
                </a:solidFill>
                <a:latin typeface="Arial" pitchFamily="34" charset="0"/>
              </a:defRPr>
            </a:lvl5pPr>
            <a:lvl6pPr marL="2513286" indent="-228482" defTabSz="905991" eaLnBrk="0" fontAlgn="base" hangingPunct="0">
              <a:spcBef>
                <a:spcPct val="0"/>
              </a:spcBef>
              <a:spcAft>
                <a:spcPct val="0"/>
              </a:spcAft>
              <a:defRPr sz="2000">
                <a:solidFill>
                  <a:schemeClr val="tx1"/>
                </a:solidFill>
                <a:latin typeface="Arial" pitchFamily="34" charset="0"/>
              </a:defRPr>
            </a:lvl6pPr>
            <a:lvl7pPr marL="2970248" indent="-228482" defTabSz="905991" eaLnBrk="0" fontAlgn="base" hangingPunct="0">
              <a:spcBef>
                <a:spcPct val="0"/>
              </a:spcBef>
              <a:spcAft>
                <a:spcPct val="0"/>
              </a:spcAft>
              <a:defRPr sz="2000">
                <a:solidFill>
                  <a:schemeClr val="tx1"/>
                </a:solidFill>
                <a:latin typeface="Arial" pitchFamily="34" charset="0"/>
              </a:defRPr>
            </a:lvl7pPr>
            <a:lvl8pPr marL="3427210" indent="-228482" defTabSz="905991" eaLnBrk="0" fontAlgn="base" hangingPunct="0">
              <a:spcBef>
                <a:spcPct val="0"/>
              </a:spcBef>
              <a:spcAft>
                <a:spcPct val="0"/>
              </a:spcAft>
              <a:defRPr sz="2000">
                <a:solidFill>
                  <a:schemeClr val="tx1"/>
                </a:solidFill>
                <a:latin typeface="Arial" pitchFamily="34" charset="0"/>
              </a:defRPr>
            </a:lvl8pPr>
            <a:lvl9pPr marL="3884171" indent="-228482" defTabSz="905991" eaLnBrk="0" fontAlgn="base" hangingPunct="0">
              <a:spcBef>
                <a:spcPct val="0"/>
              </a:spcBef>
              <a:spcAft>
                <a:spcPct val="0"/>
              </a:spcAft>
              <a:defRPr sz="2000">
                <a:solidFill>
                  <a:schemeClr val="tx1"/>
                </a:solidFill>
                <a:latin typeface="Arial" pitchFamily="34" charset="0"/>
              </a:defRPr>
            </a:lvl9pPr>
          </a:lstStyle>
          <a:p>
            <a:pPr eaLnBrk="1" hangingPunct="1"/>
            <a:fld id="{64A8738A-E53E-436A-8D11-146BB18E42CE}" type="slidenum">
              <a:rPr lang="en-US" sz="1300">
                <a:solidFill>
                  <a:srgbClr val="000000"/>
                </a:solidFill>
                <a:latin typeface="Times New Roman" pitchFamily="18" charset="0"/>
                <a:ea typeface="ＭＳ Ｐゴシック" charset="-128"/>
              </a:rPr>
              <a:pPr eaLnBrk="1" hangingPunct="1"/>
              <a:t>30</a:t>
            </a:fld>
            <a:endParaRPr lang="en-US" sz="1300">
              <a:solidFill>
                <a:srgbClr val="000000"/>
              </a:solidFill>
              <a:latin typeface="Times New Roman" pitchFamily="18" charset="0"/>
              <a:ea typeface="ＭＳ Ｐゴシック" charset="-128"/>
            </a:endParaRPr>
          </a:p>
        </p:txBody>
      </p:sp>
      <p:sp>
        <p:nvSpPr>
          <p:cNvPr id="58371" name="Rectangle 2"/>
          <p:cNvSpPr>
            <a:spLocks noGrp="1" noRot="1" noChangeAspect="1" noChangeArrowheads="1" noTextEdit="1"/>
          </p:cNvSpPr>
          <p:nvPr>
            <p:ph type="sldImg"/>
          </p:nvPr>
        </p:nvSpPr>
        <p:spPr>
          <a:xfrm>
            <a:off x="1196975" y="693738"/>
            <a:ext cx="4610100" cy="3457575"/>
          </a:xfrm>
          <a:ln/>
        </p:spPr>
      </p:sp>
      <p:sp>
        <p:nvSpPr>
          <p:cNvPr id="58372" name="Rectangle 3"/>
          <p:cNvSpPr>
            <a:spLocks noGrp="1" noChangeArrowheads="1"/>
          </p:cNvSpPr>
          <p:nvPr>
            <p:ph type="body" idx="1"/>
          </p:nvPr>
        </p:nvSpPr>
        <p:spPr>
          <a:xfrm>
            <a:off x="934192" y="4381734"/>
            <a:ext cx="5135669" cy="271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dirty="0">
                <a:solidFill>
                  <a:schemeClr val="bg1"/>
                </a:solidFill>
              </a:rPr>
              <a:t>Federal Aviation</a:t>
            </a:r>
          </a:p>
          <a:p>
            <a:pPr eaLnBrk="1" hangingPunct="1">
              <a:lnSpc>
                <a:spcPct val="85000"/>
              </a:lnSpc>
              <a:spcBef>
                <a:spcPct val="0"/>
              </a:spcBef>
              <a:buFontTx/>
              <a:buNone/>
            </a:pPr>
            <a:r>
              <a:rPr lang="en-US" sz="1800" b="1" dirty="0">
                <a:solidFill>
                  <a:schemeClr val="bg1"/>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8446255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F3E6611-2E07-41B1-A33A-EA0A9E038732}" type="slidenum">
              <a:rPr lang="en-US"/>
              <a:pPr>
                <a:defRPr/>
              </a:pPr>
              <a:t>‹#›</a:t>
            </a:fld>
            <a:endParaRPr lang="en-US" dirty="0"/>
          </a:p>
        </p:txBody>
      </p:sp>
    </p:spTree>
    <p:extLst>
      <p:ext uri="{BB962C8B-B14F-4D97-AF65-F5344CB8AC3E}">
        <p14:creationId xmlns:p14="http://schemas.microsoft.com/office/powerpoint/2010/main" val="6599680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D8BFB6B3-9D19-45E1-8C97-C168802CAED5}" type="slidenum">
              <a:rPr lang="en-US"/>
              <a:pPr>
                <a:defRPr/>
              </a:pPr>
              <a:t>‹#›</a:t>
            </a:fld>
            <a:endParaRPr lang="en-US" dirty="0"/>
          </a:p>
        </p:txBody>
      </p:sp>
    </p:spTree>
    <p:extLst>
      <p:ext uri="{BB962C8B-B14F-4D97-AF65-F5344CB8AC3E}">
        <p14:creationId xmlns:p14="http://schemas.microsoft.com/office/powerpoint/2010/main" val="2434014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600">
                <a:solidFill>
                  <a:schemeClr val="bg2"/>
                </a:solidFill>
              </a:defRPr>
            </a:lvl1pPr>
          </a:lstStyle>
          <a:p>
            <a:pPr lvl="0"/>
            <a:r>
              <a:rPr lang="en-US" noProof="0" dirty="0" smtClean="0"/>
              <a:t>Select to edit master subtitle</a:t>
            </a:r>
          </a:p>
        </p:txBody>
      </p:sp>
      <p:grpSp>
        <p:nvGrpSpPr>
          <p:cNvPr id="63544" name="Group 1080"/>
          <p:cNvGrpSpPr>
            <a:grpSpLocks/>
          </p:cNvGrpSpPr>
          <p:nvPr userDrawn="1"/>
        </p:nvGrpSpPr>
        <p:grpSpPr bwMode="auto">
          <a:xfrm>
            <a:off x="5873750" y="269875"/>
            <a:ext cx="2895600" cy="911225"/>
            <a:chOff x="3700" y="170"/>
            <a:chExt cx="1824" cy="574"/>
          </a:xfrm>
        </p:grpSpPr>
        <p:pic>
          <p:nvPicPr>
            <p:cNvPr id="63543"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FFFFFF"/>
                  </a:solidFill>
                </a:rPr>
                <a:t>Federal Aviation</a:t>
              </a:r>
            </a:p>
            <a:p>
              <a:pPr>
                <a:lnSpc>
                  <a:spcPct val="85000"/>
                </a:lnSpc>
                <a:spcBef>
                  <a:spcPct val="0"/>
                </a:spcBef>
                <a:buFontTx/>
                <a:buNone/>
              </a:pPr>
              <a:r>
                <a:rPr lang="en-US" sz="1800" b="1" dirty="0">
                  <a:solidFill>
                    <a:srgbClr val="FFFFFF"/>
                  </a:solidFill>
                </a:rPr>
                <a:t>Administration</a:t>
              </a:r>
            </a:p>
          </p:txBody>
        </p:sp>
      </p:grpSp>
    </p:spTree>
    <p:extLst>
      <p:ext uri="{BB962C8B-B14F-4D97-AF65-F5344CB8AC3E}">
        <p14:creationId xmlns:p14="http://schemas.microsoft.com/office/powerpoint/2010/main" val="33571158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AD0CD7-F7F0-4AA2-BE3D-55167608CE3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360348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526A08-2CE4-40E5-92BE-39B70B35C99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48757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5C7B5E-03D2-4D28-8217-CC4794B73F3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90739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137ED77-FAC8-4089-8403-FBFE2152E3E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40798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E0E8890-1190-467B-99A5-E13A84548EB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60260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7F06AC7-099B-49E8-807F-416407439CA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223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CDCC36-DBEC-46FA-A177-DE26056B80C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8115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B99443F9-19F2-424F-8F48-06655C11CA2B}" type="slidenum">
              <a:rPr lang="en-US"/>
              <a:pPr>
                <a:defRPr/>
              </a:pPr>
              <a:t>‹#›</a:t>
            </a:fld>
            <a:endParaRPr lang="en-US" dirty="0"/>
          </a:p>
        </p:txBody>
      </p:sp>
    </p:spTree>
    <p:extLst>
      <p:ext uri="{BB962C8B-B14F-4D97-AF65-F5344CB8AC3E}">
        <p14:creationId xmlns:p14="http://schemas.microsoft.com/office/powerpoint/2010/main" val="33490441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8E5E44-FBB7-4CC2-8C57-5346008575A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93196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1F27D7-0823-423A-A57C-008B69E4FAE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7044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8B9E0A-1A3B-47C4-AE7D-CC411AED676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19079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7992" y="78674"/>
            <a:ext cx="8472488" cy="609600"/>
          </a:xfrm>
          <a:prstGeom prst="rect">
            <a:avLst/>
          </a:prstGeom>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444500" y="1254125"/>
            <a:ext cx="3948113" cy="4391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45013" y="1254125"/>
            <a:ext cx="3949700" cy="21193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45013" y="3525838"/>
            <a:ext cx="3949700" cy="2119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3218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FFFFFF"/>
                  </a:solidFill>
                  <a:latin typeface="Arial"/>
                </a:rPr>
                <a:t>Federal Aviation</a:t>
              </a:r>
            </a:p>
            <a:p>
              <a:pPr>
                <a:lnSpc>
                  <a:spcPct val="85000"/>
                </a:lnSpc>
                <a:spcBef>
                  <a:spcPct val="0"/>
                </a:spcBef>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13498055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432817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2759370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3284482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888210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248534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4E6C7BB-EFD4-437C-BDF9-9EE1FC2A7C36}" type="slidenum">
              <a:rPr lang="en-US"/>
              <a:pPr>
                <a:defRPr/>
              </a:pPr>
              <a:t>‹#›</a:t>
            </a:fld>
            <a:endParaRPr lang="en-US" dirty="0"/>
          </a:p>
        </p:txBody>
      </p:sp>
    </p:spTree>
    <p:extLst>
      <p:ext uri="{BB962C8B-B14F-4D97-AF65-F5344CB8AC3E}">
        <p14:creationId xmlns:p14="http://schemas.microsoft.com/office/powerpoint/2010/main" val="2844244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8783822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432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spcBef>
                  <a:spcPct val="0"/>
                </a:spcBef>
                <a:buFontTx/>
                <a:buNone/>
                <a:defRPr/>
              </a:pPr>
              <a:r>
                <a:rPr lang="en-US" sz="1800" b="1" dirty="0">
                  <a:solidFill>
                    <a:srgbClr val="FFFFFF"/>
                  </a:solidFill>
                </a:rPr>
                <a:t>Federal Aviation</a:t>
              </a:r>
            </a:p>
            <a:p>
              <a:pPr>
                <a:lnSpc>
                  <a:spcPct val="85000"/>
                </a:lnSpc>
                <a:spcBef>
                  <a:spcPct val="0"/>
                </a:spcBef>
                <a:buFontTx/>
                <a:buNone/>
                <a:defRPr/>
              </a:pPr>
              <a:r>
                <a:rPr lang="en-US" sz="1800" b="1" dirty="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2808456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AAEF08C-B8C0-413F-B150-F298D061D50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83490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60EAA80-D079-4648-AE54-124797B3A84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0631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0049F0B-FF3A-4941-9060-5ACC7B83CA7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203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40AEB85-EF3F-463E-8A70-02859999CA9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16405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78E0C7D8-AD6F-426B-A6C2-B9E29D5DE69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546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077CBF77-5A1D-4B3C-9823-C71BED155A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73877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B2F9E02-DEBB-4953-A48B-96D6EC07016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0575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D801D44C-7327-4AAC-900B-FC063EC147EF}" type="slidenum">
              <a:rPr lang="en-US"/>
              <a:pPr>
                <a:defRPr/>
              </a:pPr>
              <a:t>‹#›</a:t>
            </a:fld>
            <a:endParaRPr lang="en-US" dirty="0"/>
          </a:p>
        </p:txBody>
      </p:sp>
    </p:spTree>
    <p:extLst>
      <p:ext uri="{BB962C8B-B14F-4D97-AF65-F5344CB8AC3E}">
        <p14:creationId xmlns:p14="http://schemas.microsoft.com/office/powerpoint/2010/main" val="30139113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7F687BA-7769-4CD2-8A22-BE0C4ED7C6C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1459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413A705-3344-43C7-A43C-99539057738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04090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F2D921C-F0BF-4FC6-ADAD-132D81E3A55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55657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68702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FFFFFF"/>
                  </a:solidFill>
                  <a:latin typeface="Arial"/>
                </a:rPr>
                <a:t>Federal Aviation</a:t>
              </a:r>
            </a:p>
            <a:p>
              <a:pPr>
                <a:lnSpc>
                  <a:spcPct val="85000"/>
                </a:lnSpc>
                <a:spcBef>
                  <a:spcPct val="0"/>
                </a:spcBef>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331224035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88733652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3126802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2047016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05571721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1110645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8AA54322-A624-4241-8B5D-1A6E3E57B097}" type="slidenum">
              <a:rPr lang="en-US"/>
              <a:pPr>
                <a:defRPr/>
              </a:pPr>
              <a:t>‹#›</a:t>
            </a:fld>
            <a:endParaRPr lang="en-US" dirty="0"/>
          </a:p>
        </p:txBody>
      </p:sp>
    </p:spTree>
    <p:extLst>
      <p:ext uri="{BB962C8B-B14F-4D97-AF65-F5344CB8AC3E}">
        <p14:creationId xmlns:p14="http://schemas.microsoft.com/office/powerpoint/2010/main" val="363331435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spcBef>
                  <a:spcPct val="0"/>
                </a:spcBef>
                <a:buFontTx/>
                <a:buNone/>
                <a:defRPr/>
              </a:pPr>
              <a:r>
                <a:rPr lang="en-US" sz="1800" b="1" dirty="0">
                  <a:solidFill>
                    <a:srgbClr val="FFFFFF"/>
                  </a:solidFill>
                </a:rPr>
                <a:t>Federal Aviation</a:t>
              </a:r>
            </a:p>
            <a:p>
              <a:pPr>
                <a:lnSpc>
                  <a:spcPct val="85000"/>
                </a:lnSpc>
                <a:spcBef>
                  <a:spcPct val="0"/>
                </a:spcBef>
                <a:buFontTx/>
                <a:buNone/>
                <a:defRPr/>
              </a:pPr>
              <a:r>
                <a:rPr lang="en-US" sz="1800" b="1" dirty="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084217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AAEF08C-B8C0-413F-B150-F298D061D50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469403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60EAA80-D079-4648-AE54-124797B3A84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504751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0049F0B-FF3A-4941-9060-5ACC7B83CA7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28806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40AEB85-EF3F-463E-8A70-02859999CA9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0445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78E0C7D8-AD6F-426B-A6C2-B9E29D5DE69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123762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077CBF77-5A1D-4B3C-9823-C71BED155A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7454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B2F9E02-DEBB-4953-A48B-96D6EC07016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431803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7F687BA-7769-4CD2-8A22-BE0C4ED7C6C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30675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413A705-3344-43C7-A43C-99539057738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3012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FF9A6CF8-DF05-4565-95F5-487D8CD3EA83}" type="slidenum">
              <a:rPr lang="en-US"/>
              <a:pPr>
                <a:defRPr/>
              </a:pPr>
              <a:t>‹#›</a:t>
            </a:fld>
            <a:endParaRPr lang="en-US" dirty="0"/>
          </a:p>
        </p:txBody>
      </p:sp>
    </p:spTree>
    <p:extLst>
      <p:ext uri="{BB962C8B-B14F-4D97-AF65-F5344CB8AC3E}">
        <p14:creationId xmlns:p14="http://schemas.microsoft.com/office/powerpoint/2010/main" val="410567868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F2D921C-F0BF-4FC6-ADAD-132D81E3A55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015702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441325" y="627697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None/>
              <a:defRPr/>
            </a:pPr>
            <a:endParaRPr lang="en-US" sz="1200" dirty="0" smtClean="0">
              <a:solidFill>
                <a:srgbClr val="C0C0C0"/>
              </a:solidFill>
            </a:endParaRPr>
          </a:p>
        </p:txBody>
      </p:sp>
      <p:sp>
        <p:nvSpPr>
          <p:cNvPr id="216066" name="Rectangle 2"/>
          <p:cNvSpPr>
            <a:spLocks noGrp="1" noChangeArrowheads="1"/>
          </p:cNvSpPr>
          <p:nvPr>
            <p:ph type="ctrTitle"/>
          </p:nvPr>
        </p:nvSpPr>
        <p:spPr>
          <a:xfrm>
            <a:off x="446088" y="312738"/>
            <a:ext cx="4983162" cy="1395412"/>
          </a:xfrm>
        </p:spPr>
        <p:txBody>
          <a:bodyPr anchor="t"/>
          <a:lstStyle>
            <a:lvl1pPr>
              <a:defRPr/>
            </a:lvl1pPr>
          </a:lstStyle>
          <a:p>
            <a:r>
              <a:rPr lang="en-US"/>
              <a:t>Select to edit master title</a:t>
            </a:r>
          </a:p>
        </p:txBody>
      </p:sp>
      <p:sp>
        <p:nvSpPr>
          <p:cNvPr id="216067" name="Rectangle 3"/>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Weather Forecast Improvements – AJP-68</a:t>
            </a:r>
          </a:p>
        </p:txBody>
      </p:sp>
    </p:spTree>
    <p:extLst>
      <p:ext uri="{BB962C8B-B14F-4D97-AF65-F5344CB8AC3E}">
        <p14:creationId xmlns:p14="http://schemas.microsoft.com/office/powerpoint/2010/main" val="3788741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D19B01CE-7AF6-4B42-A3E9-D18E6CBB1C55}"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1967830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8503C985-0C9F-42A7-917C-504C876ED61C}"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23760687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222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222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F389062C-913A-4229-B001-7B806880BA55}"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4287797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A1CB9315-FA64-4CC2-827F-ABD4A0C3C0E1}"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10060641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7B0BF9F8-743F-46CE-AB3D-25F38B1F00D8}"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12987005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F59C4668-972E-4C7B-B967-CB60268C5FCB}"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3170980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5E8E0201-8DF8-43BD-A5BA-AF220A43311F}"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40695911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EB3B00E3-B87E-46C3-A937-56A3A0868930}"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236596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6AF130A7-099D-4503-A483-47A98FBB1A9E}" type="slidenum">
              <a:rPr lang="en-US"/>
              <a:pPr>
                <a:defRPr/>
              </a:pPr>
              <a:t>‹#›</a:t>
            </a:fld>
            <a:endParaRPr lang="en-US" dirty="0"/>
          </a:p>
        </p:txBody>
      </p:sp>
    </p:spTree>
    <p:extLst>
      <p:ext uri="{BB962C8B-B14F-4D97-AF65-F5344CB8AC3E}">
        <p14:creationId xmlns:p14="http://schemas.microsoft.com/office/powerpoint/2010/main" val="242458138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6631E3F6-2046-4C03-A6C5-7B0EE8074B14}"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2995359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344488"/>
            <a:ext cx="2028825" cy="3389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5935663" cy="3389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ED738964-250E-4991-8554-F432124891A0}"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11716269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574357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222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222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3040A683-325D-487B-BA7B-C218C6F79FDB}"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1594186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5743575"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2225675"/>
          </a:xfrm>
        </p:spPr>
        <p:txBody>
          <a:bodyPr/>
          <a:lstStyle/>
          <a:p>
            <a:pPr lvl="0"/>
            <a:endParaRPr lang="en-US" noProof="0" dirty="0"/>
          </a:p>
        </p:txBody>
      </p:sp>
      <p:sp>
        <p:nvSpPr>
          <p:cNvPr id="4" name="Rectangle 4"/>
          <p:cNvSpPr>
            <a:spLocks noGrp="1" noChangeArrowheads="1"/>
          </p:cNvSpPr>
          <p:nvPr>
            <p:ph type="sldNum" sz="quarter" idx="10"/>
          </p:nvPr>
        </p:nvSpPr>
        <p:spPr>
          <a:xfrm>
            <a:off x="6553200" y="6248400"/>
            <a:ext cx="1905000" cy="457200"/>
          </a:xfrm>
          <a:prstGeom prst="rect">
            <a:avLst/>
          </a:prstGeom>
        </p:spPr>
        <p:txBody>
          <a:bodyPr/>
          <a:lstStyle>
            <a:lvl1pPr>
              <a:defRPr/>
            </a:lvl1pPr>
          </a:lstStyle>
          <a:p>
            <a:pPr>
              <a:spcBef>
                <a:spcPct val="0"/>
              </a:spcBef>
              <a:buFontTx/>
              <a:buNone/>
              <a:defRPr/>
            </a:pPr>
            <a:fld id="{D11A23FF-5C36-440F-893B-E4C8889A8FCD}" type="slidenum">
              <a:rPr lang="en-US" sz="2000">
                <a:solidFill>
                  <a:srgbClr val="000000"/>
                </a:solidFill>
                <a:latin typeface="Arial" pitchFamily="34" charset="0"/>
              </a:rPr>
              <a:pPr>
                <a:spcBef>
                  <a:spcPct val="0"/>
                </a:spcBef>
                <a:buFontTx/>
                <a:buNone/>
                <a:defRPr/>
              </a:pPr>
              <a:t>‹#›</a:t>
            </a:fld>
            <a:endParaRPr lang="en-US" sz="2000" dirty="0">
              <a:solidFill>
                <a:srgbClr val="000000"/>
              </a:solidFill>
              <a:latin typeface="Arial" pitchFamily="34" charset="0"/>
            </a:endParaRPr>
          </a:p>
        </p:txBody>
      </p:sp>
    </p:spTree>
    <p:extLst>
      <p:ext uri="{BB962C8B-B14F-4D97-AF65-F5344CB8AC3E}">
        <p14:creationId xmlns:p14="http://schemas.microsoft.com/office/powerpoint/2010/main" val="3481081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spcBef>
                  <a:spcPct val="0"/>
                </a:spcBef>
                <a:buFontTx/>
                <a:buNone/>
                <a:defRPr/>
              </a:pPr>
              <a:r>
                <a:rPr lang="en-US" sz="1800" b="1" dirty="0">
                  <a:solidFill>
                    <a:srgbClr val="FFFFFF"/>
                  </a:solidFill>
                </a:rPr>
                <a:t>Federal Aviation</a:t>
              </a:r>
            </a:p>
            <a:p>
              <a:pPr>
                <a:lnSpc>
                  <a:spcPct val="85000"/>
                </a:lnSpc>
                <a:spcBef>
                  <a:spcPct val="0"/>
                </a:spcBef>
                <a:buFontTx/>
                <a:buNone/>
                <a:defRPr/>
              </a:pPr>
              <a:r>
                <a:rPr lang="en-US" sz="1800" b="1" dirty="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41454479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AAEF08C-B8C0-413F-B150-F298D061D50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55364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60EAA80-D079-4648-AE54-124797B3A84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481170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0049F0B-FF3A-4941-9060-5ACC7B83CA7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070724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40AEB85-EF3F-463E-8A70-02859999CA9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59408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78E0C7D8-AD6F-426B-A6C2-B9E29D5DE69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4708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79B50845-96D7-4A03-9482-89C789CEEA04}" type="slidenum">
              <a:rPr lang="en-US"/>
              <a:pPr>
                <a:defRPr/>
              </a:pPr>
              <a:t>‹#›</a:t>
            </a:fld>
            <a:endParaRPr lang="en-US" dirty="0"/>
          </a:p>
        </p:txBody>
      </p:sp>
    </p:spTree>
    <p:extLst>
      <p:ext uri="{BB962C8B-B14F-4D97-AF65-F5344CB8AC3E}">
        <p14:creationId xmlns:p14="http://schemas.microsoft.com/office/powerpoint/2010/main" val="8322188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077CBF77-5A1D-4B3C-9823-C71BED155A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15344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B2F9E02-DEBB-4953-A48B-96D6EC07016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587468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7F687BA-7769-4CD2-8A22-BE0C4ED7C6C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585917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413A705-3344-43C7-A43C-99539057738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520390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F2D921C-F0BF-4FC6-ADAD-132D81E3A55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301096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dirty="0">
                <a:solidFill>
                  <a:srgbClr val="FFFFFF"/>
                </a:solidFill>
              </a:rPr>
              <a:t>Federal Aviation</a:t>
            </a:r>
          </a:p>
          <a:p>
            <a:pPr eaLnBrk="1" hangingPunct="1">
              <a:lnSpc>
                <a:spcPct val="85000"/>
              </a:lnSpc>
              <a:spcBef>
                <a:spcPct val="0"/>
              </a:spcBef>
              <a:buFontTx/>
              <a:buNone/>
            </a:pPr>
            <a:r>
              <a:rPr lang="en-US" sz="1800" b="1" dirty="0">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10630575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99443F9-19F2-424F-8F48-06655C11CA2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258519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4E6C7BB-EFD4-437C-BDF9-9EE1FC2A7C3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1305621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801D44C-7327-4AAC-900B-FC063EC147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3998245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AA54322-A624-4241-8B5D-1A6E3E57B09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692367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A3149AA-0C39-475B-A71C-B40DFA1AC58F}" type="slidenum">
              <a:rPr lang="en-US"/>
              <a:pPr>
                <a:defRPr/>
              </a:pPr>
              <a:t>‹#›</a:t>
            </a:fld>
            <a:endParaRPr lang="en-US" dirty="0"/>
          </a:p>
        </p:txBody>
      </p:sp>
    </p:spTree>
    <p:extLst>
      <p:ext uri="{BB962C8B-B14F-4D97-AF65-F5344CB8AC3E}">
        <p14:creationId xmlns:p14="http://schemas.microsoft.com/office/powerpoint/2010/main" val="3963216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F9A6CF8-DF05-4565-95F5-487D8CD3EA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8103789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AF130A7-099D-4503-A483-47A98FBB1A9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096336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9B50845-96D7-4A03-9482-89C789CEEA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3311083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A3149AA-0C39-475B-A71C-B40DFA1AC5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60147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F3E6611-2E07-41B1-A33A-EA0A9E03873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2997977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8BFB6B3-9D19-45E1-8C97-C168802CAED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91108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5.wmf"/><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46.xml"/><Relationship Id="rId7"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8.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Times New Roman" pitchFamily="18" charset="0"/>
              </a:defRPr>
            </a:lvl1pPr>
          </a:lstStyle>
          <a:p>
            <a:pPr>
              <a:defRPr/>
            </a:pPr>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chemeClr val="bg1"/>
                </a:solidFill>
                <a:latin typeface="Times New Roman" pitchFamily="18" charset="0"/>
              </a:defRPr>
            </a:lvl1pPr>
          </a:lstStyle>
          <a:p>
            <a:pPr>
              <a:defRPr/>
            </a:pPr>
            <a:fld id="{7F7985A6-7279-4ACC-B90E-CA4118D540E3}" type="slidenum">
              <a:rPr lang="en-US"/>
              <a:pPr>
                <a:defRPr/>
              </a:pPr>
              <a:t>‹#›</a:t>
            </a:fld>
            <a:endParaRPr lang="en-US" dirty="0"/>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fld id="{2F1900BB-6BFC-4229-940E-373239B4220E}" type="slidenum">
              <a:rPr lang="en-US" sz="1200" b="1">
                <a:solidFill>
                  <a:schemeClr val="bg1"/>
                </a:solidFill>
              </a:rPr>
              <a:pPr algn="r">
                <a:spcBef>
                  <a:spcPct val="0"/>
                </a:spcBef>
                <a:buFontTx/>
                <a:buNone/>
              </a:pPr>
              <a:t>‹#›</a:t>
            </a:fld>
            <a:endParaRPr lang="en-US" sz="1200" b="1" dirty="0">
              <a:solidFill>
                <a:schemeClr val="bg1"/>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dirty="0">
                  <a:solidFill>
                    <a:schemeClr val="bg1"/>
                  </a:solidFill>
                </a:rPr>
                <a:t>Federal Aviation</a:t>
              </a:r>
            </a:p>
            <a:p>
              <a:pPr eaLnBrk="1" hangingPunct="1">
                <a:lnSpc>
                  <a:spcPct val="85000"/>
                </a:lnSpc>
                <a:spcBef>
                  <a:spcPct val="0"/>
                </a:spcBef>
                <a:buFontTx/>
                <a:buNone/>
              </a:pPr>
              <a:r>
                <a:rPr lang="en-US" sz="1200" b="1" dirty="0">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20"/>
          <p:cNvSpPr>
            <a:spLocks noChangeArrowheads="1"/>
          </p:cNvSpPr>
          <p:nvPr/>
        </p:nvSpPr>
        <p:spPr bwMode="auto">
          <a:xfrm>
            <a:off x="1588" y="0"/>
            <a:ext cx="9144000" cy="533400"/>
          </a:xfrm>
          <a:prstGeom prst="rect">
            <a:avLst/>
          </a:prstGeom>
          <a:solidFill>
            <a:srgbClr val="31488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0"/>
              </a:spcBef>
              <a:buFontTx/>
              <a:buNone/>
            </a:pPr>
            <a:endParaRPr lang="en-US" dirty="0">
              <a:ea typeface="ＭＳ Ｐゴシック" charset="-128"/>
            </a:endParaRPr>
          </a:p>
        </p:txBody>
      </p:sp>
      <p:sp>
        <p:nvSpPr>
          <p:cNvPr id="56327" name="Rectangle 7"/>
          <p:cNvSpPr>
            <a:spLocks noGrp="1" noChangeArrowheads="1"/>
          </p:cNvSpPr>
          <p:nvPr>
            <p:ph type="title"/>
          </p:nvPr>
        </p:nvSpPr>
        <p:spPr bwMode="auto">
          <a:xfrm>
            <a:off x="0" y="0"/>
            <a:ext cx="9144000" cy="52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fld id="{C7C58585-0DC1-4B8C-8DAB-593437F05A0B}" type="slidenum">
              <a:rPr lang="en-US">
                <a:solidFill>
                  <a:srgbClr val="FFFFFF"/>
                </a:solidFill>
              </a:rPr>
              <a:pPr/>
              <a:t>‹#›</a:t>
            </a:fld>
            <a:endParaRPr lang="en-US" dirty="0">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fld id="{5E723342-AE91-4249-A19A-1F44DE10FF16}" type="slidenum">
              <a:rPr lang="en-US" sz="1200" b="1">
                <a:solidFill>
                  <a:srgbClr val="FFFFFF"/>
                </a:solidFill>
              </a:rPr>
              <a:pPr algn="r">
                <a:spcBef>
                  <a:spcPct val="0"/>
                </a:spcBef>
                <a:buFontTx/>
                <a:buNone/>
              </a:pPr>
              <a:t>‹#›</a:t>
            </a:fld>
            <a:endParaRPr lang="en-US" sz="1200" b="1" dirty="0">
              <a:solidFill>
                <a:srgbClr val="FFFFFF"/>
              </a:solidFill>
            </a:endParaRPr>
          </a:p>
        </p:txBody>
      </p:sp>
      <p:grpSp>
        <p:nvGrpSpPr>
          <p:cNvPr id="56345" name="Group 25"/>
          <p:cNvGrpSpPr>
            <a:grpSpLocks/>
          </p:cNvGrpSpPr>
          <p:nvPr/>
        </p:nvGrpSpPr>
        <p:grpSpPr bwMode="auto">
          <a:xfrm>
            <a:off x="5708650" y="6124575"/>
            <a:ext cx="2047875" cy="661988"/>
            <a:chOff x="3596" y="3858"/>
            <a:chExt cx="1290" cy="417"/>
          </a:xfrm>
        </p:grpSpPr>
        <p:pic>
          <p:nvPicPr>
            <p:cNvPr id="56346" name="Picture 26" descr="NEW FAA LOGO"/>
            <p:cNvPicPr>
              <a:picLocks noChangeAspect="1" noChangeArrowheads="1"/>
            </p:cNvPicPr>
            <p:nvPr userDrawn="1"/>
          </p:nvPicPr>
          <p:blipFill>
            <a:blip r:embed="rId14"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Tree>
    <p:extLst>
      <p:ext uri="{BB962C8B-B14F-4D97-AF65-F5344CB8AC3E}">
        <p14:creationId xmlns:p14="http://schemas.microsoft.com/office/powerpoint/2010/main" val="1575494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00" r:id="rId12"/>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latin typeface="Arial"/>
                </a:rPr>
                <a:t>Federal Aviation</a:t>
              </a:r>
            </a:p>
            <a:p>
              <a:pPr>
                <a:lnSpc>
                  <a:spcPct val="85000"/>
                </a:lnSpc>
                <a:spcBef>
                  <a:spcPct val="0"/>
                </a:spcBef>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30321658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821" r:id="rId8"/>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B428EB9-F445-4B50-8A6A-041A7A71664C}" type="slidenum">
              <a:rPr lang="en-US">
                <a:solidFill>
                  <a:srgbClr val="FFFFFF"/>
                </a:solidFill>
              </a:rPr>
              <a:pPr>
                <a:defRPr/>
              </a:pPr>
              <a:t>‹#›</a:t>
            </a:fld>
            <a:endParaRPr lang="en-US" dirty="0">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dirty="0">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spcBef>
                <a:spcPct val="0"/>
              </a:spcBef>
              <a:buFontTx/>
              <a:buNone/>
              <a:defRPr/>
            </a:pPr>
            <a:fld id="{3AC0BCE8-30AF-441F-A4FF-0A0250223E58}" type="slidenum">
              <a:rPr lang="en-US" sz="1200" b="1">
                <a:solidFill>
                  <a:srgbClr val="FFFFFF"/>
                </a:solidFill>
              </a:rPr>
              <a:pPr algn="r">
                <a:spcBef>
                  <a:spcPct val="0"/>
                </a:spcBef>
                <a:buFontTx/>
                <a:buNone/>
                <a:defRPr/>
              </a:pPr>
              <a:t>‹#›</a:t>
            </a:fld>
            <a:endParaRPr lang="en-US" sz="1200" b="1" dirty="0">
              <a:solidFill>
                <a:srgbClr val="FFFFFF"/>
              </a:solidFill>
            </a:endParaRPr>
          </a:p>
        </p:txBody>
      </p:sp>
      <p:grpSp>
        <p:nvGrpSpPr>
          <p:cNvPr id="1033" name="Group 25"/>
          <p:cNvGrpSpPr>
            <a:grpSpLocks/>
          </p:cNvGrpSpPr>
          <p:nvPr/>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4"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spcBef>
                  <a:spcPct val="0"/>
                </a:spcBef>
                <a:buFontTx/>
                <a:buNone/>
                <a:defRPr/>
              </a:pPr>
              <a:r>
                <a:rPr lang="en-US" sz="1200" b="1" dirty="0">
                  <a:solidFill>
                    <a:srgbClr val="FFFFFF"/>
                  </a:solidFill>
                </a:rPr>
                <a:t>Federal Aviation</a:t>
              </a:r>
            </a:p>
            <a:p>
              <a:pPr>
                <a:lnSpc>
                  <a:spcPct val="85000"/>
                </a:lnSpc>
                <a:spcBef>
                  <a:spcPct val="0"/>
                </a:spcBef>
                <a:buFontTx/>
                <a:buNone/>
                <a:defRPr/>
              </a:pPr>
              <a:r>
                <a:rPr lang="en-US" sz="1200" b="1" dirty="0">
                  <a:solidFill>
                    <a:srgbClr val="FFFFFF"/>
                  </a:solidFill>
                </a:rPr>
                <a:t>Administration</a:t>
              </a:r>
            </a:p>
          </p:txBody>
        </p:sp>
      </p:grpSp>
    </p:spTree>
    <p:extLst>
      <p:ext uri="{BB962C8B-B14F-4D97-AF65-F5344CB8AC3E}">
        <p14:creationId xmlns:p14="http://schemas.microsoft.com/office/powerpoint/2010/main" val="13454517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latin typeface="Arial"/>
                </a:rPr>
                <a:t>Federal Aviation</a:t>
              </a:r>
            </a:p>
            <a:p>
              <a:pPr>
                <a:lnSpc>
                  <a:spcPct val="85000"/>
                </a:lnSpc>
                <a:spcBef>
                  <a:spcPct val="0"/>
                </a:spcBef>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369583061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B428EB9-F445-4B50-8A6A-041A7A71664C}" type="slidenum">
              <a:rPr lang="en-US">
                <a:solidFill>
                  <a:srgbClr val="FFFFFF"/>
                </a:solidFill>
              </a:rPr>
              <a:pPr>
                <a:defRPr/>
              </a:pPr>
              <a:t>‹#›</a:t>
            </a:fld>
            <a:endParaRPr lang="en-US" dirty="0">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dirty="0">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spcBef>
                <a:spcPct val="0"/>
              </a:spcBef>
              <a:buFontTx/>
              <a:buNone/>
              <a:defRPr/>
            </a:pPr>
            <a:fld id="{3AC0BCE8-30AF-441F-A4FF-0A0250223E58}" type="slidenum">
              <a:rPr lang="en-US" sz="1200" b="1">
                <a:solidFill>
                  <a:srgbClr val="FFFFFF"/>
                </a:solidFill>
              </a:rPr>
              <a:pPr algn="r">
                <a:spcBef>
                  <a:spcPct val="0"/>
                </a:spcBef>
                <a:buFontTx/>
                <a:buNone/>
                <a:defRPr/>
              </a:pPr>
              <a:t>‹#›</a:t>
            </a:fld>
            <a:endParaRPr lang="en-US" sz="1200" b="1" dirty="0">
              <a:solidFill>
                <a:srgbClr val="FFFFFF"/>
              </a:solidFill>
            </a:endParaRPr>
          </a:p>
        </p:txBody>
      </p:sp>
      <p:grpSp>
        <p:nvGrpSpPr>
          <p:cNvPr id="1033" name="Group 25"/>
          <p:cNvGrpSpPr>
            <a:grpSpLocks/>
          </p:cNvGrpSpPr>
          <p:nvPr/>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spcBef>
                  <a:spcPct val="0"/>
                </a:spcBef>
                <a:buFontTx/>
                <a:buNone/>
                <a:defRPr/>
              </a:pPr>
              <a:r>
                <a:rPr lang="en-US" sz="1200" b="1" dirty="0">
                  <a:solidFill>
                    <a:srgbClr val="FFFFFF"/>
                  </a:solidFill>
                </a:rPr>
                <a:t>Federal Aviation</a:t>
              </a:r>
            </a:p>
            <a:p>
              <a:pPr>
                <a:lnSpc>
                  <a:spcPct val="85000"/>
                </a:lnSpc>
                <a:spcBef>
                  <a:spcPct val="0"/>
                </a:spcBef>
                <a:buFontTx/>
                <a:buNone/>
                <a:defRPr/>
              </a:pPr>
              <a:r>
                <a:rPr lang="en-US" sz="1200" b="1" dirty="0">
                  <a:solidFill>
                    <a:srgbClr val="FFFFFF"/>
                  </a:solidFill>
                </a:rPr>
                <a:t>Administration</a:t>
              </a:r>
            </a:p>
          </p:txBody>
        </p:sp>
      </p:grpSp>
    </p:spTree>
    <p:extLst>
      <p:ext uri="{BB962C8B-B14F-4D97-AF65-F5344CB8AC3E}">
        <p14:creationId xmlns:p14="http://schemas.microsoft.com/office/powerpoint/2010/main" val="310024672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5743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3"/>
          <p:cNvSpPr>
            <a:spLocks noGrp="1" noChangeArrowheads="1"/>
          </p:cNvSpPr>
          <p:nvPr>
            <p:ph type="body" idx="1"/>
          </p:nvPr>
        </p:nvSpPr>
        <p:spPr bwMode="auto">
          <a:xfrm>
            <a:off x="495300" y="1508125"/>
            <a:ext cx="80502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ChangeArrowheads="1"/>
          </p:cNvSpPr>
          <p:nvPr/>
        </p:nvSpPr>
        <p:spPr bwMode="auto">
          <a:xfrm>
            <a:off x="0" y="6035675"/>
            <a:ext cx="9144000" cy="815975"/>
          </a:xfrm>
          <a:prstGeom prst="rect">
            <a:avLst/>
          </a:prstGeom>
          <a:noFill/>
          <a:ln w="9525">
            <a:solidFill>
              <a:srgbClr val="1D2F6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dirty="0" smtClean="0">
              <a:solidFill>
                <a:srgbClr val="000000"/>
              </a:solidFill>
              <a:latin typeface="Arial" pitchFamily="34" charset="0"/>
            </a:endParaRPr>
          </a:p>
        </p:txBody>
      </p:sp>
      <p:sp>
        <p:nvSpPr>
          <p:cNvPr id="1029" name="Rectangle 6"/>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buFontTx/>
              <a:buNone/>
            </a:pPr>
            <a:fld id="{DBE992D3-DB6F-45C0-9BD1-143C2B0C1249}" type="slidenum">
              <a:rPr lang="en-US" sz="1200" b="1" smtClean="0">
                <a:solidFill>
                  <a:srgbClr val="1D2F68"/>
                </a:solidFill>
                <a:latin typeface="Arial" pitchFamily="34" charset="0"/>
              </a:rPr>
              <a:pPr algn="r">
                <a:spcBef>
                  <a:spcPct val="0"/>
                </a:spcBef>
                <a:buFontTx/>
                <a:buNone/>
              </a:pPr>
              <a:t>‹#›</a:t>
            </a:fld>
            <a:endParaRPr lang="en-US" sz="1200" b="1" dirty="0" smtClean="0">
              <a:solidFill>
                <a:srgbClr val="1D2F68"/>
              </a:solidFill>
              <a:latin typeface="Arial" pitchFamily="34" charset="0"/>
            </a:endParaRPr>
          </a:p>
        </p:txBody>
      </p:sp>
    </p:spTree>
    <p:extLst>
      <p:ext uri="{BB962C8B-B14F-4D97-AF65-F5344CB8AC3E}">
        <p14:creationId xmlns:p14="http://schemas.microsoft.com/office/powerpoint/2010/main" val="28561507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pitchFamily="34" charset="0"/>
        </a:defRPr>
      </a:lvl2pPr>
      <a:lvl3pPr algn="l" rtl="0" eaLnBrk="0" fontAlgn="base" hangingPunct="0">
        <a:spcBef>
          <a:spcPct val="0"/>
        </a:spcBef>
        <a:spcAft>
          <a:spcPct val="0"/>
        </a:spcAft>
        <a:defRPr sz="2800" b="1">
          <a:solidFill>
            <a:srgbClr val="1D2F68"/>
          </a:solidFill>
          <a:latin typeface="Arial" pitchFamily="34" charset="0"/>
        </a:defRPr>
      </a:lvl3pPr>
      <a:lvl4pPr algn="l" rtl="0" eaLnBrk="0" fontAlgn="base" hangingPunct="0">
        <a:spcBef>
          <a:spcPct val="0"/>
        </a:spcBef>
        <a:spcAft>
          <a:spcPct val="0"/>
        </a:spcAft>
        <a:defRPr sz="2800" b="1">
          <a:solidFill>
            <a:srgbClr val="1D2F68"/>
          </a:solidFill>
          <a:latin typeface="Arial" pitchFamily="34" charset="0"/>
        </a:defRPr>
      </a:lvl4pPr>
      <a:lvl5pPr algn="l" rtl="0" eaLnBrk="0" fontAlgn="base" hangingPunct="0">
        <a:spcBef>
          <a:spcPct val="0"/>
        </a:spcBef>
        <a:spcAft>
          <a:spcPct val="0"/>
        </a:spcAft>
        <a:defRPr sz="2800" b="1">
          <a:solidFill>
            <a:srgbClr val="1D2F68"/>
          </a:solidFill>
          <a:latin typeface="Arial" pitchFamily="34" charset="0"/>
        </a:defRPr>
      </a:lvl5pPr>
      <a:lvl6pPr marL="457200" algn="l" rtl="0" fontAlgn="base">
        <a:spcBef>
          <a:spcPct val="0"/>
        </a:spcBef>
        <a:spcAft>
          <a:spcPct val="0"/>
        </a:spcAft>
        <a:defRPr sz="2800" b="1">
          <a:solidFill>
            <a:srgbClr val="1D2F68"/>
          </a:solidFill>
          <a:latin typeface="Arial" pitchFamily="34" charset="0"/>
        </a:defRPr>
      </a:lvl6pPr>
      <a:lvl7pPr marL="914400" algn="l" rtl="0" fontAlgn="base">
        <a:spcBef>
          <a:spcPct val="0"/>
        </a:spcBef>
        <a:spcAft>
          <a:spcPct val="0"/>
        </a:spcAft>
        <a:defRPr sz="2800" b="1">
          <a:solidFill>
            <a:srgbClr val="1D2F68"/>
          </a:solidFill>
          <a:latin typeface="Arial" pitchFamily="34" charset="0"/>
        </a:defRPr>
      </a:lvl7pPr>
      <a:lvl8pPr marL="1371600" algn="l" rtl="0" fontAlgn="base">
        <a:spcBef>
          <a:spcPct val="0"/>
        </a:spcBef>
        <a:spcAft>
          <a:spcPct val="0"/>
        </a:spcAft>
        <a:defRPr sz="2800" b="1">
          <a:solidFill>
            <a:srgbClr val="1D2F68"/>
          </a:solidFill>
          <a:latin typeface="Arial" pitchFamily="34" charset="0"/>
        </a:defRPr>
      </a:lvl8pPr>
      <a:lvl9pPr marL="1828800" algn="l" rtl="0" fontAlgn="base">
        <a:spcBef>
          <a:spcPct val="0"/>
        </a:spcBef>
        <a:spcAft>
          <a:spcPct val="0"/>
        </a:spcAft>
        <a:defRPr sz="28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B428EB9-F445-4B50-8A6A-041A7A71664C}" type="slidenum">
              <a:rPr lang="en-US">
                <a:solidFill>
                  <a:srgbClr val="FFFFFF"/>
                </a:solidFill>
              </a:rPr>
              <a:pPr>
                <a:defRPr/>
              </a:pPr>
              <a:t>‹#›</a:t>
            </a:fld>
            <a:endParaRPr lang="en-US" dirty="0">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dirty="0">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spcBef>
                <a:spcPct val="0"/>
              </a:spcBef>
              <a:buFontTx/>
              <a:buNone/>
              <a:defRPr/>
            </a:pPr>
            <a:fld id="{3AC0BCE8-30AF-441F-A4FF-0A0250223E58}" type="slidenum">
              <a:rPr lang="en-US" sz="1200" b="1">
                <a:solidFill>
                  <a:srgbClr val="FFFFFF"/>
                </a:solidFill>
              </a:rPr>
              <a:pPr algn="r">
                <a:spcBef>
                  <a:spcPct val="0"/>
                </a:spcBef>
                <a:buFontTx/>
                <a:buNone/>
                <a:defRPr/>
              </a:pPr>
              <a:t>‹#›</a:t>
            </a:fld>
            <a:endParaRPr lang="en-US" sz="1200" b="1" dirty="0">
              <a:solidFill>
                <a:srgbClr val="FFFFFF"/>
              </a:solidFill>
            </a:endParaRPr>
          </a:p>
        </p:txBody>
      </p:sp>
      <p:grpSp>
        <p:nvGrpSpPr>
          <p:cNvPr id="1033" name="Group 25"/>
          <p:cNvGrpSpPr>
            <a:grpSpLocks/>
          </p:cNvGrpSpPr>
          <p:nvPr/>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spcBef>
                  <a:spcPct val="0"/>
                </a:spcBef>
                <a:buFontTx/>
                <a:buNone/>
                <a:defRPr/>
              </a:pPr>
              <a:r>
                <a:rPr lang="en-US" sz="1200" b="1" dirty="0">
                  <a:solidFill>
                    <a:srgbClr val="FFFFFF"/>
                  </a:solidFill>
                </a:rPr>
                <a:t>Federal Aviation</a:t>
              </a:r>
            </a:p>
            <a:p>
              <a:pPr>
                <a:lnSpc>
                  <a:spcPct val="85000"/>
                </a:lnSpc>
                <a:spcBef>
                  <a:spcPct val="0"/>
                </a:spcBef>
                <a:buFontTx/>
                <a:buNone/>
                <a:defRPr/>
              </a:pPr>
              <a:r>
                <a:rPr lang="en-US" sz="1200" b="1" dirty="0">
                  <a:solidFill>
                    <a:srgbClr val="FFFFFF"/>
                  </a:solidFill>
                </a:rPr>
                <a:t>Administration</a:t>
              </a:r>
            </a:p>
          </p:txBody>
        </p:sp>
      </p:grpSp>
    </p:spTree>
    <p:extLst>
      <p:ext uri="{BB962C8B-B14F-4D97-AF65-F5344CB8AC3E}">
        <p14:creationId xmlns:p14="http://schemas.microsoft.com/office/powerpoint/2010/main" val="127195132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Times New Roman" pitchFamily="18" charset="0"/>
              </a:defRPr>
            </a:lvl1pPr>
          </a:lstStyle>
          <a:p>
            <a:pPr>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Times New Roman" pitchFamily="18" charset="0"/>
              </a:defRPr>
            </a:lvl1pPr>
          </a:lstStyle>
          <a:p>
            <a:pPr>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chemeClr val="bg1"/>
                </a:solidFill>
                <a:latin typeface="Times New Roman" pitchFamily="18" charset="0"/>
              </a:defRPr>
            </a:lvl1pPr>
          </a:lstStyle>
          <a:p>
            <a:pPr>
              <a:defRPr/>
            </a:pPr>
            <a:fld id="{7F7985A6-7279-4ACC-B90E-CA4118D540E3}" type="slidenum">
              <a:rPr lang="en-US">
                <a:solidFill>
                  <a:srgbClr val="FFFFFF"/>
                </a:solidFill>
              </a:rPr>
              <a:pPr>
                <a:defRPr/>
              </a:pPr>
              <a:t>‹#›</a:t>
            </a:fld>
            <a:endParaRPr lang="en-US" dirty="0">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fld id="{2F1900BB-6BFC-4229-940E-373239B4220E}" type="slidenum">
              <a:rPr lang="en-US" sz="1200" b="1">
                <a:solidFill>
                  <a:srgbClr val="FFFFFF"/>
                </a:solidFill>
              </a:rPr>
              <a:pPr algn="r">
                <a:spcBef>
                  <a:spcPct val="0"/>
                </a:spcBef>
                <a:buFontTx/>
                <a:buNone/>
              </a:pPr>
              <a:t>‹#›</a:t>
            </a:fld>
            <a:endParaRPr lang="en-US" sz="1200" b="1" dirty="0">
              <a:solidFill>
                <a:srgbClr val="FFFFFF"/>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dirty="0">
                  <a:solidFill>
                    <a:srgbClr val="FFFFFF"/>
                  </a:solidFill>
                </a:rPr>
                <a:t>Federal Aviation</a:t>
              </a:r>
            </a:p>
            <a:p>
              <a:pPr eaLnBrk="1" hangingPunct="1">
                <a:lnSpc>
                  <a:spcPct val="85000"/>
                </a:lnSpc>
                <a:spcBef>
                  <a:spcPct val="0"/>
                </a:spcBef>
                <a:buFontTx/>
                <a:buNone/>
              </a:pPr>
              <a:r>
                <a:rPr lang="en-US" sz="1200" b="1" dirty="0">
                  <a:solidFill>
                    <a:srgbClr val="FFFFFF"/>
                  </a:solidFill>
                </a:rPr>
                <a:t>Administration</a:t>
              </a:r>
            </a:p>
          </p:txBody>
        </p:sp>
      </p:grpSp>
    </p:spTree>
    <p:extLst>
      <p:ext uri="{BB962C8B-B14F-4D97-AF65-F5344CB8AC3E}">
        <p14:creationId xmlns:p14="http://schemas.microsoft.com/office/powerpoint/2010/main" val="375445201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hyperlink" Target="http://www.faa.gov/about/office_org/headquarters_offices/apl/research/aircraft_technology/cleen/" TargetMode="External"/><Relationship Id="rId13" Type="http://schemas.openxmlformats.org/officeDocument/2006/relationships/image" Target="../media/image21.png"/><Relationship Id="rId3" Type="http://schemas.openxmlformats.org/officeDocument/2006/relationships/image" Target="../media/image33.jpeg"/><Relationship Id="rId7" Type="http://schemas.openxmlformats.org/officeDocument/2006/relationships/hyperlink" Target="http://caafi.org/" TargetMode="External"/><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0.png"/><Relationship Id="rId11" Type="http://schemas.openxmlformats.org/officeDocument/2006/relationships/hyperlink" Target="http://www.volpe.dot.gov/our-work/policy-planning-and-environment" TargetMode="External"/><Relationship Id="rId5" Type="http://schemas.openxmlformats.org/officeDocument/2006/relationships/image" Target="../media/image29.png"/><Relationship Id="rId10" Type="http://schemas.openxmlformats.org/officeDocument/2006/relationships/hyperlink" Target="http://partner.aero/" TargetMode="External"/><Relationship Id="rId4" Type="http://schemas.openxmlformats.org/officeDocument/2006/relationships/image" Target="../media/image40.png"/><Relationship Id="rId9" Type="http://schemas.openxmlformats.org/officeDocument/2006/relationships/hyperlink" Target="http://ascent.aer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29.png"/><Relationship Id="rId7"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54.jpeg"/><Relationship Id="rId5" Type="http://schemas.openxmlformats.org/officeDocument/2006/relationships/image" Target="../media/image31.jpe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51"/>
          <p:cNvSpPr txBox="1">
            <a:spLocks noChangeArrowheads="1"/>
          </p:cNvSpPr>
          <p:nvPr/>
        </p:nvSpPr>
        <p:spPr bwMode="auto">
          <a:xfrm>
            <a:off x="166255" y="4263472"/>
            <a:ext cx="524063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254125" indent="-1254125" defTabSz="966788">
              <a:buFontTx/>
              <a:buNone/>
              <a:tabLst>
                <a:tab pos="1254125" algn="l"/>
              </a:tabLst>
            </a:pPr>
            <a:r>
              <a:rPr lang="en-US" sz="1600" dirty="0">
                <a:solidFill>
                  <a:srgbClr val="000066"/>
                </a:solidFill>
                <a:ea typeface="ＭＳ Ｐゴシック" pitchFamily="-109" charset="-128"/>
              </a:rPr>
              <a:t>Presented to:	E&amp;E REDAC Subcommittee </a:t>
            </a:r>
            <a:endParaRPr lang="en-US" sz="1600" dirty="0" smtClean="0">
              <a:solidFill>
                <a:srgbClr val="000066"/>
              </a:solidFill>
              <a:ea typeface="ＭＳ Ｐゴシック" pitchFamily="-109" charset="-128"/>
            </a:endParaRPr>
          </a:p>
          <a:p>
            <a:pPr marL="1254125" lvl="0" indent="-1254125" defTabSz="966788">
              <a:buNone/>
              <a:tabLst>
                <a:tab pos="1254125" algn="l"/>
              </a:tabLst>
            </a:pPr>
            <a:r>
              <a:rPr lang="en-US" sz="1600" dirty="0" smtClean="0">
                <a:solidFill>
                  <a:srgbClr val="002060"/>
                </a:solidFill>
              </a:rPr>
              <a:t>By:	Dr. Jim Hileman</a:t>
            </a:r>
            <a:br>
              <a:rPr lang="en-US" sz="1600" dirty="0" smtClean="0">
                <a:solidFill>
                  <a:srgbClr val="002060"/>
                </a:solidFill>
              </a:rPr>
            </a:br>
            <a:r>
              <a:rPr lang="en-US" sz="1600" kern="0" dirty="0">
                <a:solidFill>
                  <a:srgbClr val="1D2F68"/>
                </a:solidFill>
              </a:rPr>
              <a:t>Chief Scientific &amp; </a:t>
            </a:r>
            <a:r>
              <a:rPr lang="en-US" sz="1600" kern="0" dirty="0" smtClean="0">
                <a:solidFill>
                  <a:srgbClr val="1D2F68"/>
                </a:solidFill>
              </a:rPr>
              <a:t>Technical Advisor </a:t>
            </a:r>
            <a:r>
              <a:rPr lang="en-US" sz="1600" kern="0" dirty="0">
                <a:solidFill>
                  <a:srgbClr val="1D2F68"/>
                </a:solidFill>
              </a:rPr>
              <a:t>for Environment and </a:t>
            </a:r>
            <a:r>
              <a:rPr lang="en-US" sz="1600" kern="0" dirty="0" smtClean="0">
                <a:solidFill>
                  <a:srgbClr val="1D2F68"/>
                </a:solidFill>
              </a:rPr>
              <a:t>Energy</a:t>
            </a:r>
            <a:br>
              <a:rPr lang="en-US" sz="1600" kern="0" dirty="0" smtClean="0">
                <a:solidFill>
                  <a:srgbClr val="1D2F68"/>
                </a:solidFill>
              </a:rPr>
            </a:br>
            <a:r>
              <a:rPr lang="en-US" sz="1600" dirty="0" smtClean="0">
                <a:solidFill>
                  <a:srgbClr val="002060"/>
                </a:solidFill>
              </a:rPr>
              <a:t>Office of Environment and Energy</a:t>
            </a:r>
            <a:br>
              <a:rPr lang="en-US" sz="1600" dirty="0" smtClean="0">
                <a:solidFill>
                  <a:srgbClr val="002060"/>
                </a:solidFill>
              </a:rPr>
            </a:br>
            <a:r>
              <a:rPr lang="en-US" sz="1600" dirty="0" smtClean="0">
                <a:solidFill>
                  <a:srgbClr val="002060"/>
                </a:solidFill>
              </a:rPr>
              <a:t>Federal Aviation Administration</a:t>
            </a:r>
            <a:endParaRPr lang="en-US" sz="1050" dirty="0" smtClean="0">
              <a:solidFill>
                <a:srgbClr val="002060"/>
              </a:solidFill>
            </a:endParaRPr>
          </a:p>
          <a:p>
            <a:pPr>
              <a:buNone/>
              <a:tabLst>
                <a:tab pos="1258888" algn="l"/>
              </a:tabLst>
            </a:pPr>
            <a:r>
              <a:rPr lang="en-US" sz="1600" dirty="0" smtClean="0">
                <a:solidFill>
                  <a:srgbClr val="002060"/>
                </a:solidFill>
              </a:rPr>
              <a:t>Date</a:t>
            </a:r>
            <a:r>
              <a:rPr lang="en-US" sz="1600" dirty="0">
                <a:solidFill>
                  <a:srgbClr val="002060"/>
                </a:solidFill>
              </a:rPr>
              <a:t>: </a:t>
            </a:r>
            <a:r>
              <a:rPr lang="en-US" sz="1600" dirty="0" smtClean="0">
                <a:solidFill>
                  <a:srgbClr val="002060"/>
                </a:solidFill>
              </a:rPr>
              <a:t> 	August </a:t>
            </a:r>
            <a:r>
              <a:rPr lang="en-US" sz="1600" dirty="0" smtClean="0">
                <a:solidFill>
                  <a:srgbClr val="002060"/>
                </a:solidFill>
              </a:rPr>
              <a:t>1, 2017</a:t>
            </a:r>
            <a:endParaRPr lang="en-US" sz="1600" dirty="0">
              <a:solidFill>
                <a:srgbClr val="002060"/>
              </a:solidFill>
            </a:endParaRPr>
          </a:p>
        </p:txBody>
      </p:sp>
      <p:sp>
        <p:nvSpPr>
          <p:cNvPr id="32779" name="Rectangle 11"/>
          <p:cNvSpPr>
            <a:spLocks noGrp="1" noChangeArrowheads="1"/>
          </p:cNvSpPr>
          <p:nvPr>
            <p:ph type="ctrTitle"/>
          </p:nvPr>
        </p:nvSpPr>
        <p:spPr>
          <a:xfrm>
            <a:off x="249382" y="312738"/>
            <a:ext cx="5047346" cy="2297940"/>
          </a:xfrm>
        </p:spPr>
        <p:txBody>
          <a:bodyPr/>
          <a:lstStyle/>
          <a:p>
            <a:r>
              <a:rPr lang="en-US" sz="3600" dirty="0" smtClean="0"/>
              <a:t>FAA Office of Environment and Energy (AEE) Research Overview</a:t>
            </a:r>
            <a:endParaRPr lang="en-US" sz="3600" dirty="0"/>
          </a:p>
        </p:txBody>
      </p:sp>
    </p:spTree>
    <p:extLst>
      <p:ext uri="{BB962C8B-B14F-4D97-AF65-F5344CB8AC3E}">
        <p14:creationId xmlns:p14="http://schemas.microsoft.com/office/powerpoint/2010/main" val="40632483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Addressing </a:t>
            </a:r>
            <a:r>
              <a:rPr lang="en-US" sz="2800" dirty="0" smtClean="0"/>
              <a:t>Aircraft Emissions</a:t>
            </a:r>
            <a:endParaRPr lang="en-US" sz="2800" dirty="0"/>
          </a:p>
        </p:txBody>
      </p:sp>
      <p:sp>
        <p:nvSpPr>
          <p:cNvPr id="3" name="Content Placeholder 2"/>
          <p:cNvSpPr>
            <a:spLocks noGrp="1"/>
          </p:cNvSpPr>
          <p:nvPr>
            <p:ph idx="1"/>
          </p:nvPr>
        </p:nvSpPr>
        <p:spPr>
          <a:xfrm>
            <a:off x="289432" y="760291"/>
            <a:ext cx="8483173" cy="5102032"/>
          </a:xfrm>
        </p:spPr>
        <p:txBody>
          <a:bodyPr/>
          <a:lstStyle/>
          <a:p>
            <a:r>
              <a:rPr lang="en-US" sz="2400" dirty="0" smtClean="0"/>
              <a:t>Understanding </a:t>
            </a:r>
            <a:r>
              <a:rPr lang="en-US" sz="2400" dirty="0" smtClean="0"/>
              <a:t>Impacts</a:t>
            </a:r>
            <a:endParaRPr lang="en-US" sz="2400" dirty="0" smtClean="0"/>
          </a:p>
          <a:p>
            <a:pPr lvl="1"/>
            <a:r>
              <a:rPr lang="en-US" sz="2000" dirty="0" smtClean="0"/>
              <a:t>Particulate Matter (PM) </a:t>
            </a:r>
            <a:r>
              <a:rPr lang="en-US" sz="2000" dirty="0" smtClean="0"/>
              <a:t>measurements and modeling</a:t>
            </a:r>
          </a:p>
          <a:p>
            <a:pPr lvl="1"/>
            <a:r>
              <a:rPr lang="en-US" sz="2000" dirty="0" smtClean="0"/>
              <a:t>Improving air quality and climate modeling </a:t>
            </a:r>
            <a:r>
              <a:rPr lang="en-US" sz="2000" dirty="0" smtClean="0"/>
              <a:t>capabilities</a:t>
            </a:r>
          </a:p>
          <a:p>
            <a:pPr lvl="1"/>
            <a:r>
              <a:rPr lang="en-US" sz="2000" dirty="0" smtClean="0"/>
              <a:t>Evaluating current aircraft, </a:t>
            </a:r>
            <a:r>
              <a:rPr lang="en-US" sz="2000" dirty="0" smtClean="0"/>
              <a:t>commercial </a:t>
            </a:r>
            <a:r>
              <a:rPr lang="en-US" sz="2000" dirty="0" smtClean="0"/>
              <a:t>supersonic aircraft</a:t>
            </a:r>
            <a:r>
              <a:rPr lang="en-US" sz="2000" dirty="0"/>
              <a:t>, </a:t>
            </a:r>
            <a:r>
              <a:rPr lang="en-US" sz="2000" dirty="0" smtClean="0"/>
              <a:t>unmanned aerial systems, and commercial space vehicles</a:t>
            </a:r>
          </a:p>
          <a:p>
            <a:endParaRPr lang="en-US" sz="800" dirty="0" smtClean="0"/>
          </a:p>
          <a:p>
            <a:r>
              <a:rPr lang="en-US" sz="2400" dirty="0" smtClean="0"/>
              <a:t>Mitigation</a:t>
            </a:r>
            <a:endParaRPr lang="en-US" sz="2400" dirty="0" smtClean="0"/>
          </a:p>
          <a:p>
            <a:pPr lvl="1"/>
            <a:r>
              <a:rPr lang="en-US" sz="2000" dirty="0" smtClean="0"/>
              <a:t>Vehicle </a:t>
            </a:r>
            <a:r>
              <a:rPr lang="en-US" sz="2000" dirty="0" smtClean="0"/>
              <a:t>operations</a:t>
            </a:r>
          </a:p>
          <a:p>
            <a:pPr lvl="1"/>
            <a:r>
              <a:rPr lang="en-US" sz="2000" dirty="0" smtClean="0"/>
              <a:t>Alternative fuels</a:t>
            </a:r>
          </a:p>
          <a:p>
            <a:pPr lvl="1"/>
            <a:r>
              <a:rPr lang="en-US" sz="2000" dirty="0" smtClean="0"/>
              <a:t>Airframe </a:t>
            </a:r>
            <a:r>
              <a:rPr lang="en-US" sz="2000" dirty="0" smtClean="0"/>
              <a:t>and engine technology</a:t>
            </a:r>
          </a:p>
          <a:p>
            <a:pPr lvl="1"/>
            <a:r>
              <a:rPr lang="en-US" sz="2000" dirty="0" smtClean="0"/>
              <a:t>Aircraft </a:t>
            </a:r>
            <a:r>
              <a:rPr lang="en-US" sz="2000" dirty="0" smtClean="0"/>
              <a:t>architecture</a:t>
            </a:r>
          </a:p>
          <a:p>
            <a:pPr lvl="1"/>
            <a:r>
              <a:rPr lang="en-US" sz="2000" dirty="0" smtClean="0"/>
              <a:t>Engine standard (CAEP PM standard)</a:t>
            </a:r>
          </a:p>
          <a:p>
            <a:pPr lvl="1"/>
            <a:r>
              <a:rPr lang="en-US" sz="2000" dirty="0" smtClean="0"/>
              <a:t>Policy measures (CORSIA)</a:t>
            </a:r>
            <a:endParaRPr lang="en-US" sz="2000" dirty="0" smtClean="0"/>
          </a:p>
        </p:txBody>
      </p:sp>
      <p:sp>
        <p:nvSpPr>
          <p:cNvPr id="6" name="TextBox 5"/>
          <p:cNvSpPr txBox="1"/>
          <p:nvPr/>
        </p:nvSpPr>
        <p:spPr bwMode="auto">
          <a:xfrm>
            <a:off x="5187662" y="2761285"/>
            <a:ext cx="3591048" cy="1292662"/>
          </a:xfrm>
          <a:prstGeom prst="rect">
            <a:avLst/>
          </a:prstGeom>
          <a:noFill/>
          <a:ln>
            <a:noFill/>
          </a:ln>
          <a:effectLst/>
          <a:extLst/>
        </p:spPr>
        <p:txBody>
          <a:bodyPr wrap="none" rtlCol="0">
            <a:spAutoFit/>
          </a:bodyPr>
          <a:lstStyle/>
          <a:p>
            <a:pPr>
              <a:buFontTx/>
              <a:buNone/>
            </a:pPr>
            <a:r>
              <a:rPr lang="en-US" sz="1200" b="1" i="1" u="sng" dirty="0" smtClean="0">
                <a:solidFill>
                  <a:srgbClr val="000066"/>
                </a:solidFill>
              </a:rPr>
              <a:t>In-Depth Briefings – later today and tomorrow:</a:t>
            </a:r>
          </a:p>
          <a:p>
            <a:pPr marL="171450" indent="-171450"/>
            <a:r>
              <a:rPr lang="en-US" sz="1200" b="1" i="1" dirty="0">
                <a:solidFill>
                  <a:srgbClr val="000066"/>
                </a:solidFill>
              </a:rPr>
              <a:t>PM measurements and </a:t>
            </a:r>
            <a:r>
              <a:rPr lang="en-US" sz="1200" b="1" i="1" dirty="0" smtClean="0">
                <a:solidFill>
                  <a:srgbClr val="000066"/>
                </a:solidFill>
              </a:rPr>
              <a:t>modeling</a:t>
            </a:r>
            <a:endParaRPr lang="en-US" sz="1200" b="1" i="1" dirty="0" smtClean="0">
              <a:solidFill>
                <a:srgbClr val="000066"/>
              </a:solidFill>
            </a:endParaRPr>
          </a:p>
          <a:p>
            <a:pPr marL="171450" indent="-171450"/>
            <a:r>
              <a:rPr lang="en-US" sz="1200" b="1" i="1" dirty="0" smtClean="0">
                <a:solidFill>
                  <a:srgbClr val="000066"/>
                </a:solidFill>
              </a:rPr>
              <a:t>Analytical effort to quantify future fuel use </a:t>
            </a:r>
            <a:br>
              <a:rPr lang="en-US" sz="1200" b="1" i="1" dirty="0" smtClean="0">
                <a:solidFill>
                  <a:srgbClr val="000066"/>
                </a:solidFill>
              </a:rPr>
            </a:br>
            <a:r>
              <a:rPr lang="en-US" sz="1200" b="1" i="1" dirty="0" smtClean="0">
                <a:solidFill>
                  <a:srgbClr val="000066"/>
                </a:solidFill>
              </a:rPr>
              <a:t>and CO2 emissions under varied scenarios</a:t>
            </a:r>
          </a:p>
          <a:p>
            <a:pPr marL="171450" indent="-171450"/>
            <a:r>
              <a:rPr lang="en-US" sz="1200" b="1" i="1" dirty="0" smtClean="0">
                <a:solidFill>
                  <a:srgbClr val="000066"/>
                </a:solidFill>
              </a:rPr>
              <a:t>Commercial Supersonic aircraft</a:t>
            </a:r>
          </a:p>
        </p:txBody>
      </p:sp>
      <p:sp>
        <p:nvSpPr>
          <p:cNvPr id="7"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buNone/>
            </a:pPr>
            <a:fld id="{B1C6B998-0A5D-4C92-A836-3DA03D7C074A}" type="slidenum">
              <a:rPr lang="en-US" sz="1400" smtClean="0">
                <a:solidFill>
                  <a:srgbClr val="FFFFFF"/>
                </a:solidFill>
                <a:latin typeface="Times New Roman" panose="02020603050405020304" pitchFamily="18" charset="0"/>
                <a:cs typeface="Times New Roman" panose="02020603050405020304" pitchFamily="18" charset="0"/>
              </a:rPr>
              <a:pPr algn="r" eaLnBrk="1" hangingPunct="1">
                <a:buNone/>
              </a:pPr>
              <a:t>10</a:t>
            </a:fld>
            <a:endParaRPr lang="en-US" sz="1400"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417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457200"/>
            <a:ext cx="8818324" cy="411294"/>
          </a:xfrm>
        </p:spPr>
        <p:txBody>
          <a:bodyPr/>
          <a:lstStyle/>
          <a:p>
            <a:r>
              <a:rPr lang="en-US" sz="2400" dirty="0" smtClean="0"/>
              <a:t>Improved </a:t>
            </a:r>
            <a:r>
              <a:rPr lang="en-US" sz="2400" dirty="0"/>
              <a:t>Scientific </a:t>
            </a:r>
            <a:r>
              <a:rPr lang="en-US" sz="2400" dirty="0" smtClean="0"/>
              <a:t>Knowledge for </a:t>
            </a:r>
            <a:r>
              <a:rPr lang="en-US" sz="2400" dirty="0"/>
              <a:t>Solution Development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3964610"/>
              </p:ext>
            </p:extLst>
          </p:nvPr>
        </p:nvGraphicFramePr>
        <p:xfrm>
          <a:off x="600074" y="990600"/>
          <a:ext cx="7629526" cy="4788022"/>
        </p:xfrm>
        <a:graphic>
          <a:graphicData uri="http://schemas.openxmlformats.org/drawingml/2006/table">
            <a:tbl>
              <a:tblPr firstRow="1" bandRow="1">
                <a:tableStyleId>{9DCAF9ED-07DC-4A11-8D7F-57B35C25682E}</a:tableStyleId>
              </a:tblPr>
              <a:tblGrid>
                <a:gridCol w="1000126"/>
                <a:gridCol w="4495800"/>
                <a:gridCol w="2133600"/>
              </a:tblGrid>
              <a:tr h="284481">
                <a:tc>
                  <a:txBody>
                    <a:bodyPr/>
                    <a:lstStyle/>
                    <a:p>
                      <a:r>
                        <a:rPr lang="en-US" sz="1600" dirty="0" smtClean="0"/>
                        <a:t>Aspect</a:t>
                      </a:r>
                      <a:endParaRPr lang="en-US" sz="1600" dirty="0"/>
                    </a:p>
                  </a:txBody>
                  <a:tcPr/>
                </a:tc>
                <a:tc>
                  <a:txBody>
                    <a:bodyPr/>
                    <a:lstStyle/>
                    <a:p>
                      <a:r>
                        <a:rPr lang="en-US" sz="1600" dirty="0" smtClean="0"/>
                        <a:t>Key Research</a:t>
                      </a:r>
                      <a:r>
                        <a:rPr lang="en-US" sz="1600" baseline="0" dirty="0" smtClean="0"/>
                        <a:t> Questions</a:t>
                      </a:r>
                      <a:endParaRPr lang="en-US" sz="1600" dirty="0"/>
                    </a:p>
                  </a:txBody>
                  <a:tcPr/>
                </a:tc>
                <a:tc>
                  <a:txBody>
                    <a:bodyPr/>
                    <a:lstStyle/>
                    <a:p>
                      <a:r>
                        <a:rPr lang="en-US" sz="1600" dirty="0" smtClean="0"/>
                        <a:t>Research Programs</a:t>
                      </a:r>
                      <a:endParaRPr lang="en-US" sz="1600" dirty="0"/>
                    </a:p>
                  </a:txBody>
                  <a:tcPr/>
                </a:tc>
              </a:tr>
              <a:tr h="1271935">
                <a:tc>
                  <a:txBody>
                    <a:bodyPr/>
                    <a:lstStyle/>
                    <a:p>
                      <a:r>
                        <a:rPr lang="en-US" sz="1400" b="1" u="none" strike="noStrike" kern="1200" baseline="0" dirty="0" smtClean="0"/>
                        <a:t>Noise 	</a:t>
                      </a:r>
                    </a:p>
                    <a:p>
                      <a:endParaRPr lang="en-US" sz="1400" b="1" dirty="0"/>
                    </a:p>
                  </a:txBody>
                  <a:tcPr/>
                </a:tc>
                <a:tc>
                  <a:txBody>
                    <a:bodyPr/>
                    <a:lstStyle/>
                    <a:p>
                      <a:r>
                        <a:rPr lang="en-US" sz="1400" u="none" strike="noStrike" kern="1200" baseline="0" dirty="0" smtClean="0">
                          <a:solidFill>
                            <a:schemeClr val="tx1"/>
                          </a:solidFill>
                        </a:rPr>
                        <a:t>How do we </a:t>
                      </a:r>
                      <a:r>
                        <a:rPr lang="en-US" sz="1400" u="none" strike="noStrike" kern="1200" baseline="0" dirty="0" smtClean="0">
                          <a:solidFill>
                            <a:schemeClr val="tx1"/>
                          </a:solidFill>
                        </a:rPr>
                        <a:t>define significance in regards to </a:t>
                      </a:r>
                      <a:r>
                        <a:rPr lang="en-US" sz="1400" u="none" strike="noStrike" kern="1200" baseline="0" dirty="0" smtClean="0">
                          <a:solidFill>
                            <a:schemeClr val="tx1"/>
                          </a:solidFill>
                        </a:rPr>
                        <a:t>aircraft </a:t>
                      </a:r>
                      <a:r>
                        <a:rPr lang="en-US" sz="1400" u="none" strike="noStrike" kern="1200" baseline="0" dirty="0" smtClean="0">
                          <a:solidFill>
                            <a:schemeClr val="tx1"/>
                          </a:solidFill>
                        </a:rPr>
                        <a:t>noise? </a:t>
                      </a:r>
                    </a:p>
                    <a:p>
                      <a:endParaRPr lang="en-US" sz="1400" u="none" strike="noStrike" kern="1200" baseline="0" dirty="0" smtClean="0">
                        <a:solidFill>
                          <a:schemeClr val="tx1"/>
                        </a:solidFill>
                      </a:endParaRPr>
                    </a:p>
                    <a:p>
                      <a:r>
                        <a:rPr lang="en-US" sz="1400" u="none" strike="noStrike" kern="1200" baseline="0" dirty="0" smtClean="0">
                          <a:solidFill>
                            <a:schemeClr val="tx1"/>
                          </a:solidFill>
                        </a:rPr>
                        <a:t>What are the public health and welfare impacts of aircraft noise? 	</a:t>
                      </a:r>
                    </a:p>
                    <a:p>
                      <a:endParaRPr lang="en-US" sz="1400" b="0" dirty="0">
                        <a:solidFill>
                          <a:schemeClr val="tx1"/>
                        </a:solidFill>
                      </a:endParaRPr>
                    </a:p>
                  </a:txBody>
                  <a:tcPr/>
                </a:tc>
                <a:tc>
                  <a:txBody>
                    <a:bodyPr/>
                    <a:lstStyle/>
                    <a:p>
                      <a:pPr marL="285750" indent="-285750">
                        <a:buFontTx/>
                        <a:buChar char="-"/>
                      </a:pPr>
                      <a:r>
                        <a:rPr lang="en-US" sz="1400" b="0" dirty="0" smtClean="0"/>
                        <a:t>ASCENT COE </a:t>
                      </a:r>
                    </a:p>
                    <a:p>
                      <a:pPr marL="285750" marR="0" indent="-285750" algn="l" defTabSz="914215" rtl="0" eaLnBrk="1" fontAlgn="auto" latinLnBrk="0" hangingPunct="1">
                        <a:lnSpc>
                          <a:spcPct val="100000"/>
                        </a:lnSpc>
                        <a:spcBef>
                          <a:spcPts val="0"/>
                        </a:spcBef>
                        <a:spcAft>
                          <a:spcPts val="0"/>
                        </a:spcAft>
                        <a:buClrTx/>
                        <a:buSzTx/>
                        <a:buFontTx/>
                        <a:buChar char="-"/>
                        <a:tabLst/>
                        <a:defRPr/>
                      </a:pPr>
                      <a:r>
                        <a:rPr lang="en-US" sz="1400" b="0" dirty="0" smtClean="0"/>
                        <a:t>Tech Center</a:t>
                      </a:r>
                      <a:r>
                        <a:rPr lang="en-US" sz="1400" b="0" baseline="0" dirty="0" smtClean="0"/>
                        <a:t> </a:t>
                      </a:r>
                      <a:endParaRPr lang="en-US" sz="1400" b="0" dirty="0" smtClean="0"/>
                    </a:p>
                    <a:p>
                      <a:pPr marL="285750" indent="-285750">
                        <a:buFontTx/>
                        <a:buChar char="-"/>
                      </a:pPr>
                      <a:r>
                        <a:rPr lang="en-US" sz="1400" b="0" dirty="0" smtClean="0"/>
                        <a:t>Volpe Center</a:t>
                      </a:r>
                    </a:p>
                  </a:txBody>
                  <a:tcPr/>
                </a:tc>
              </a:tr>
              <a:tr h="914400">
                <a:tc>
                  <a:txBody>
                    <a:bodyPr/>
                    <a:lstStyle/>
                    <a:p>
                      <a:r>
                        <a:rPr lang="en-US" sz="1400" b="1" dirty="0" smtClean="0"/>
                        <a:t>Air Quality</a:t>
                      </a:r>
                      <a:endParaRPr lang="en-US" sz="1400" b="1" dirty="0"/>
                    </a:p>
                  </a:txBody>
                  <a:tcPr/>
                </a:tc>
                <a:tc>
                  <a:txBody>
                    <a:bodyPr/>
                    <a:lstStyle/>
                    <a:p>
                      <a:r>
                        <a:rPr lang="en-US" sz="1400" u="none" strike="noStrike" kern="1200" baseline="0" dirty="0" smtClean="0">
                          <a:solidFill>
                            <a:schemeClr val="tx1"/>
                          </a:solidFill>
                        </a:rPr>
                        <a:t>How do we define significance in regards to aircraft emissions that degrade air quality? </a:t>
                      </a:r>
                      <a:endParaRPr lang="en-US" sz="1400" b="0" dirty="0">
                        <a:solidFill>
                          <a:schemeClr val="tx1"/>
                        </a:solidFill>
                      </a:endParaRPr>
                    </a:p>
                  </a:txBody>
                  <a:tcPr/>
                </a:tc>
                <a:tc>
                  <a:txBody>
                    <a:bodyPr/>
                    <a:lstStyle/>
                    <a:p>
                      <a:pPr marL="285750" indent="-285750">
                        <a:buFontTx/>
                        <a:buChar char="-"/>
                      </a:pPr>
                      <a:r>
                        <a:rPr lang="en-US" sz="1400" b="0" dirty="0" smtClean="0"/>
                        <a:t>ASCENT COE </a:t>
                      </a:r>
                    </a:p>
                    <a:p>
                      <a:pPr marL="285750" indent="-285750">
                        <a:buFontTx/>
                        <a:buChar char="-"/>
                      </a:pPr>
                      <a:r>
                        <a:rPr lang="en-US" sz="1400" b="0" dirty="0" smtClean="0"/>
                        <a:t>Volpe Center</a:t>
                      </a:r>
                    </a:p>
                  </a:txBody>
                  <a:tcPr/>
                </a:tc>
              </a:tr>
              <a:tr h="1328542">
                <a:tc>
                  <a:txBody>
                    <a:bodyPr/>
                    <a:lstStyle/>
                    <a:p>
                      <a:r>
                        <a:rPr lang="en-US" sz="1400" b="1" dirty="0" smtClean="0"/>
                        <a:t>Energy</a:t>
                      </a:r>
                      <a:endParaRPr lang="en-US" sz="1400" b="1" dirty="0"/>
                    </a:p>
                  </a:txBody>
                  <a:tcPr/>
                </a:tc>
                <a:tc>
                  <a:txBody>
                    <a:bodyPr/>
                    <a:lstStyle/>
                    <a:p>
                      <a:r>
                        <a:rPr lang="en-US" sz="1400" u="none" strike="noStrike" kern="1200" baseline="0" dirty="0" smtClean="0"/>
                        <a:t>How do we characterize annual variations in system-wide fuel efficiency? </a:t>
                      </a:r>
                    </a:p>
                    <a:p>
                      <a:endParaRPr lang="en-US" sz="1400" u="none" strike="noStrike" kern="1200" baseline="0" dirty="0" smtClean="0"/>
                    </a:p>
                    <a:p>
                      <a:r>
                        <a:rPr lang="en-US" sz="1400" u="none" strike="noStrike" kern="1200" baseline="0" dirty="0" smtClean="0"/>
                        <a:t>How do we define sustainability of alternative jet fuels?</a:t>
                      </a:r>
                      <a:endParaRPr lang="en-US" sz="1400" b="0" dirty="0"/>
                    </a:p>
                  </a:txBody>
                  <a:tcPr/>
                </a:tc>
                <a:tc>
                  <a:txBody>
                    <a:bodyPr/>
                    <a:lstStyle/>
                    <a:p>
                      <a:pPr marL="285750" indent="-285750">
                        <a:buFontTx/>
                        <a:buChar char="-"/>
                      </a:pPr>
                      <a:r>
                        <a:rPr lang="en-US" sz="1400" b="0" dirty="0" smtClean="0"/>
                        <a:t>ASCENT</a:t>
                      </a:r>
                      <a:r>
                        <a:rPr lang="en-US" sz="1400" b="0" baseline="0" dirty="0" smtClean="0"/>
                        <a:t> COE</a:t>
                      </a:r>
                    </a:p>
                    <a:p>
                      <a:pPr marL="285750" indent="-285750">
                        <a:buFontTx/>
                        <a:buChar char="-"/>
                      </a:pPr>
                      <a:r>
                        <a:rPr lang="en-US" sz="1400" b="0" baseline="0" dirty="0" smtClean="0"/>
                        <a:t>CAAFI</a:t>
                      </a:r>
                    </a:p>
                    <a:p>
                      <a:pPr marL="285750" indent="-285750">
                        <a:buFontTx/>
                        <a:buChar char="-"/>
                      </a:pPr>
                      <a:r>
                        <a:rPr lang="en-US" sz="1400" b="0" baseline="0" dirty="0" smtClean="0"/>
                        <a:t>CLEEN Program</a:t>
                      </a:r>
                    </a:p>
                    <a:p>
                      <a:pPr marL="285750" indent="-285750">
                        <a:buFontTx/>
                        <a:buChar char="-"/>
                      </a:pPr>
                      <a:r>
                        <a:rPr lang="en-US" sz="1400" b="0" baseline="0" dirty="0" smtClean="0"/>
                        <a:t>Volpe Center</a:t>
                      </a:r>
                      <a:endParaRPr lang="en-US" sz="1400" b="0" dirty="0"/>
                    </a:p>
                  </a:txBody>
                  <a:tcPr/>
                </a:tc>
              </a:tr>
              <a:tr h="838200">
                <a:tc>
                  <a:txBody>
                    <a:bodyPr/>
                    <a:lstStyle/>
                    <a:p>
                      <a:r>
                        <a:rPr lang="en-US" sz="1400" b="1" dirty="0" smtClean="0"/>
                        <a:t>Climate</a:t>
                      </a:r>
                      <a:endParaRPr lang="en-US" sz="1400" b="1" dirty="0"/>
                    </a:p>
                  </a:txBody>
                  <a:tcPr/>
                </a:tc>
                <a:tc>
                  <a:txBody>
                    <a:bodyPr/>
                    <a:lstStyle/>
                    <a:p>
                      <a:r>
                        <a:rPr lang="en-US" sz="1400" u="none" strike="noStrike" kern="1200" baseline="0" dirty="0" smtClean="0"/>
                        <a:t>What is the incremental impact of non-CO2 aircraft emissions on global and regional climate? </a:t>
                      </a:r>
                    </a:p>
                  </a:txBody>
                  <a:tcPr/>
                </a:tc>
                <a:tc>
                  <a:txBody>
                    <a:bodyPr/>
                    <a:lstStyle/>
                    <a:p>
                      <a:pPr marL="285750" indent="-285750">
                        <a:buFontTx/>
                        <a:buChar char="-"/>
                      </a:pPr>
                      <a:r>
                        <a:rPr lang="en-US" sz="1400" b="0" dirty="0" smtClean="0"/>
                        <a:t>ASCENT COE </a:t>
                      </a:r>
                    </a:p>
                  </a:txBody>
                  <a:tcPr/>
                </a:tc>
              </a:tr>
            </a:tbl>
          </a:graphicData>
        </a:graphic>
      </p:graphicFrame>
      <p:sp>
        <p:nvSpPr>
          <p:cNvPr id="6"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11</a:t>
            </a:fld>
            <a:endParaRPr lang="en-US" dirty="0">
              <a:solidFill>
                <a:schemeClr val="bg1"/>
              </a:solidFill>
            </a:endParaRPr>
          </a:p>
        </p:txBody>
      </p:sp>
      <p:sp>
        <p:nvSpPr>
          <p:cNvPr id="7" name="Rectangle 6"/>
          <p:cNvSpPr/>
          <p:nvPr/>
        </p:nvSpPr>
        <p:spPr>
          <a:xfrm>
            <a:off x="51276" y="6254399"/>
            <a:ext cx="5396459" cy="553998"/>
          </a:xfrm>
          <a:prstGeom prst="rect">
            <a:avLst/>
          </a:prstGeom>
        </p:spPr>
        <p:txBody>
          <a:bodyPr wrap="square">
            <a:spAutoFit/>
          </a:bodyPr>
          <a:lstStyle/>
          <a:p>
            <a:pPr fontAlgn="auto">
              <a:spcBef>
                <a:spcPts val="0"/>
              </a:spcBef>
              <a:spcAft>
                <a:spcPts val="0"/>
              </a:spcAft>
              <a:buFontTx/>
              <a:buNone/>
            </a:pPr>
            <a:r>
              <a:rPr lang="en-US" sz="1000" dirty="0" smtClean="0">
                <a:solidFill>
                  <a:srgbClr val="FFFFFF"/>
                </a:solidFill>
                <a:latin typeface="Arial"/>
              </a:rPr>
              <a:t>1. Aviation E&amp;E Policy </a:t>
            </a:r>
            <a:r>
              <a:rPr lang="en-US" sz="1000" dirty="0">
                <a:solidFill>
                  <a:srgbClr val="FFFFFF"/>
                </a:solidFill>
                <a:latin typeface="Arial"/>
              </a:rPr>
              <a:t>Statement (Federal Register </a:t>
            </a:r>
            <a:r>
              <a:rPr lang="en-US" sz="1000" dirty="0" smtClean="0">
                <a:solidFill>
                  <a:srgbClr val="FFFFFF"/>
                </a:solidFill>
                <a:latin typeface="Arial"/>
              </a:rPr>
              <a:t>77-141, 2012</a:t>
            </a:r>
            <a:r>
              <a:rPr lang="en-US" sz="1000" dirty="0">
                <a:solidFill>
                  <a:srgbClr val="FFFFFF"/>
                </a:solidFill>
                <a:latin typeface="Arial"/>
              </a:rPr>
              <a:t>)</a:t>
            </a:r>
            <a:r>
              <a:rPr lang="en-US" sz="1000" dirty="0" smtClean="0">
                <a:solidFill>
                  <a:srgbClr val="FFFFFF"/>
                </a:solidFill>
                <a:latin typeface="Arial"/>
              </a:rPr>
              <a:t>: http</a:t>
            </a:r>
            <a:r>
              <a:rPr lang="en-US" sz="1000" dirty="0">
                <a:solidFill>
                  <a:srgbClr val="FFFFFF"/>
                </a:solidFill>
                <a:latin typeface="Arial"/>
              </a:rPr>
              <a:t>://</a:t>
            </a:r>
            <a:r>
              <a:rPr lang="en-US" sz="1000" dirty="0" smtClean="0">
                <a:solidFill>
                  <a:srgbClr val="FFFFFF"/>
                </a:solidFill>
                <a:latin typeface="Arial"/>
              </a:rPr>
              <a:t>www.faa.gov/about/office_org/headquarters_offices/apl/environ_policy_guidance/policy/media/FAA_EE_Policy_Statement.pdf</a:t>
            </a:r>
          </a:p>
        </p:txBody>
      </p:sp>
      <p:sp>
        <p:nvSpPr>
          <p:cNvPr id="8" name="Rounded Rectangle 7"/>
          <p:cNvSpPr/>
          <p:nvPr/>
        </p:nvSpPr>
        <p:spPr>
          <a:xfrm>
            <a:off x="304800" y="34591"/>
            <a:ext cx="3505200" cy="405473"/>
          </a:xfrm>
          <a:prstGeom prst="roundRect">
            <a:avLst/>
          </a:prstGeom>
          <a:solidFill>
            <a:srgbClr val="7BA2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2"/>
            <a:ext cx="457200" cy="457200"/>
          </a:xfrm>
          <a:prstGeom prst="rect">
            <a:avLst/>
          </a:prstGeom>
        </p:spPr>
      </p:pic>
      <p:sp>
        <p:nvSpPr>
          <p:cNvPr id="10" name="object 535"/>
          <p:cNvSpPr txBox="1"/>
          <p:nvPr/>
        </p:nvSpPr>
        <p:spPr>
          <a:xfrm>
            <a:off x="774332" y="50393"/>
            <a:ext cx="2831734"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P1: Science </a:t>
            </a: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and Tools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3" name="TextBox 2"/>
          <p:cNvSpPr txBox="1"/>
          <p:nvPr/>
        </p:nvSpPr>
        <p:spPr bwMode="auto">
          <a:xfrm>
            <a:off x="5472012" y="86898"/>
            <a:ext cx="32615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r">
              <a:buFontTx/>
              <a:buNone/>
            </a:pPr>
            <a:r>
              <a:rPr lang="en-US" sz="1200" b="1" dirty="0" smtClean="0">
                <a:solidFill>
                  <a:srgbClr val="008000"/>
                </a:solidFill>
              </a:rPr>
              <a:t>Note: Briefings provided on </a:t>
            </a:r>
            <a:r>
              <a:rPr lang="en-US" sz="1200" b="1" dirty="0" smtClean="0">
                <a:solidFill>
                  <a:srgbClr val="008000"/>
                </a:solidFill>
              </a:rPr>
              <a:t>Noise</a:t>
            </a:r>
            <a:r>
              <a:rPr lang="en-US" sz="1200" b="1" dirty="0">
                <a:solidFill>
                  <a:srgbClr val="008000"/>
                </a:solidFill>
              </a:rPr>
              <a:t> </a:t>
            </a:r>
            <a:r>
              <a:rPr lang="en-US" sz="1200" b="1" dirty="0" smtClean="0">
                <a:solidFill>
                  <a:srgbClr val="008000"/>
                </a:solidFill>
              </a:rPr>
              <a:t>and</a:t>
            </a:r>
            <a:r>
              <a:rPr lang="en-US" sz="1200" b="1" dirty="0" smtClean="0">
                <a:solidFill>
                  <a:srgbClr val="008000"/>
                </a:solidFill>
              </a:rPr>
              <a:t> PM</a:t>
            </a:r>
            <a:endParaRPr lang="en-US" sz="1200" b="1" dirty="0">
              <a:solidFill>
                <a:srgbClr val="008000"/>
              </a:solidFill>
            </a:endParaRPr>
          </a:p>
        </p:txBody>
      </p:sp>
    </p:spTree>
    <p:extLst>
      <p:ext uri="{BB962C8B-B14F-4D97-AF65-F5344CB8AC3E}">
        <p14:creationId xmlns:p14="http://schemas.microsoft.com/office/powerpoint/2010/main" val="2220251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679859"/>
            <a:ext cx="9144000" cy="517814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212942" y="381000"/>
            <a:ext cx="8818324" cy="609600"/>
          </a:xfrm>
        </p:spPr>
        <p:txBody>
          <a:bodyPr/>
          <a:lstStyle/>
          <a:p>
            <a:r>
              <a:rPr lang="en-US" dirty="0" smtClean="0"/>
              <a:t>Aviation Environmental Tool Suite</a:t>
            </a:r>
            <a:endParaRPr lang="en-US" dirty="0"/>
          </a:p>
        </p:txBody>
      </p:sp>
      <p:sp>
        <p:nvSpPr>
          <p:cNvPr id="3" name="Content Placeholder 2"/>
          <p:cNvSpPr>
            <a:spLocks noGrp="1"/>
          </p:cNvSpPr>
          <p:nvPr>
            <p:ph idx="1"/>
          </p:nvPr>
        </p:nvSpPr>
        <p:spPr>
          <a:xfrm>
            <a:off x="220663" y="914400"/>
            <a:ext cx="8773960" cy="4801861"/>
          </a:xfrm>
        </p:spPr>
        <p:txBody>
          <a:bodyPr/>
          <a:lstStyle/>
          <a:p>
            <a:pPr marL="0" lvl="0" indent="0" algn="ctr">
              <a:buNone/>
            </a:pPr>
            <a:r>
              <a:rPr lang="en-US" sz="2000" b="0" dirty="0" smtClean="0"/>
              <a:t>Modeling range of solutions and their consequences on fuel use, noise and emissions (basket </a:t>
            </a:r>
            <a:r>
              <a:rPr lang="en-US" sz="2000" b="0" dirty="0"/>
              <a:t>of measures for CO</a:t>
            </a:r>
            <a:r>
              <a:rPr lang="en-US" sz="2000" b="0" baseline="-25000" dirty="0"/>
              <a:t>2</a:t>
            </a:r>
            <a:r>
              <a:rPr lang="en-US" sz="2000" b="0" dirty="0"/>
              <a:t> and </a:t>
            </a:r>
            <a:r>
              <a:rPr lang="en-US" sz="2000" b="0" dirty="0" smtClean="0"/>
              <a:t> balanced </a:t>
            </a:r>
            <a:r>
              <a:rPr lang="en-US" sz="2000" b="0" dirty="0"/>
              <a:t>approach for </a:t>
            </a:r>
            <a:r>
              <a:rPr lang="en-US" sz="2000" b="0" dirty="0" smtClean="0"/>
              <a:t>noise)</a:t>
            </a:r>
          </a:p>
          <a:p>
            <a:pPr algn="ctr"/>
            <a:endParaRPr lang="en-US" sz="2000" b="0" dirty="0"/>
          </a:p>
        </p:txBody>
      </p:sp>
      <p:sp>
        <p:nvSpPr>
          <p:cNvPr id="100"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12</a:t>
            </a:fld>
            <a:endParaRPr lang="en-US" dirty="0">
              <a:solidFill>
                <a:schemeClr val="bg1"/>
              </a:solidFill>
            </a:endParaRPr>
          </a:p>
        </p:txBody>
      </p:sp>
      <p:sp>
        <p:nvSpPr>
          <p:cNvPr id="107" name="Rounded Rectangle 106"/>
          <p:cNvSpPr/>
          <p:nvPr/>
        </p:nvSpPr>
        <p:spPr>
          <a:xfrm>
            <a:off x="304800" y="34591"/>
            <a:ext cx="3505200" cy="405473"/>
          </a:xfrm>
          <a:prstGeom prst="roundRect">
            <a:avLst/>
          </a:prstGeom>
          <a:solidFill>
            <a:srgbClr val="7BA2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108" name="Picture 10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2"/>
            <a:ext cx="457200" cy="457200"/>
          </a:xfrm>
          <a:prstGeom prst="rect">
            <a:avLst/>
          </a:prstGeom>
        </p:spPr>
      </p:pic>
      <p:sp>
        <p:nvSpPr>
          <p:cNvPr id="109" name="object 535"/>
          <p:cNvSpPr txBox="1"/>
          <p:nvPr/>
        </p:nvSpPr>
        <p:spPr>
          <a:xfrm>
            <a:off x="774332" y="50393"/>
            <a:ext cx="2831734"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P1: Science </a:t>
            </a: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and Tools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158" name="Slide Number Placeholder 3"/>
          <p:cNvSpPr txBox="1">
            <a:spLocks/>
          </p:cNvSpPr>
          <p:nvPr/>
        </p:nvSpPr>
        <p:spPr bwMode="auto">
          <a:xfrm>
            <a:off x="6788904"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400" kern="1200">
                <a:solidFill>
                  <a:schemeClr val="bg1">
                    <a:lumMod val="65000"/>
                  </a:schemeClr>
                </a:solidFill>
                <a:latin typeface="Times New Roman" pitchFamily="18"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B99443F9-19F2-424F-8F48-06655C11CA2B}" type="slidenum">
              <a:rPr lang="en-US" smtClean="0">
                <a:solidFill>
                  <a:schemeClr val="tx1"/>
                </a:solidFill>
              </a:rPr>
              <a:pPr>
                <a:defRPr/>
              </a:pPr>
              <a:t>12</a:t>
            </a:fld>
            <a:endParaRPr lang="en-US" dirty="0">
              <a:solidFill>
                <a:schemeClr val="tx1"/>
              </a:solidFill>
            </a:endParaRPr>
          </a:p>
        </p:txBody>
      </p:sp>
      <p:sp>
        <p:nvSpPr>
          <p:cNvPr id="159" name="TextBox 158"/>
          <p:cNvSpPr txBox="1"/>
          <p:nvPr/>
        </p:nvSpPr>
        <p:spPr bwMode="auto">
          <a:xfrm>
            <a:off x="4538945" y="86898"/>
            <a:ext cx="43937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r">
              <a:buFontTx/>
              <a:buNone/>
            </a:pPr>
            <a:r>
              <a:rPr lang="en-US" sz="1200" b="1" dirty="0" smtClean="0">
                <a:solidFill>
                  <a:srgbClr val="008000"/>
                </a:solidFill>
              </a:rPr>
              <a:t>Note: </a:t>
            </a:r>
            <a:r>
              <a:rPr lang="en-US" sz="1200" b="1" dirty="0" smtClean="0">
                <a:solidFill>
                  <a:srgbClr val="008000"/>
                </a:solidFill>
              </a:rPr>
              <a:t>Briefing on Aircraft Technology Assessment Efforts</a:t>
            </a:r>
            <a:endParaRPr lang="en-US" sz="1200" b="1" dirty="0">
              <a:solidFill>
                <a:srgbClr val="008000"/>
              </a:solidFill>
            </a:endParaRPr>
          </a:p>
        </p:txBody>
      </p:sp>
      <p:grpSp>
        <p:nvGrpSpPr>
          <p:cNvPr id="67" name="Group 66"/>
          <p:cNvGrpSpPr/>
          <p:nvPr/>
        </p:nvGrpSpPr>
        <p:grpSpPr>
          <a:xfrm>
            <a:off x="665126" y="3278129"/>
            <a:ext cx="2297112" cy="488950"/>
            <a:chOff x="640080" y="2178050"/>
            <a:chExt cx="2297112" cy="488950"/>
          </a:xfrm>
        </p:grpSpPr>
        <p:sp>
          <p:nvSpPr>
            <p:cNvPr id="68" name="Rectangle 39"/>
            <p:cNvSpPr>
              <a:spLocks noChangeArrowheads="1"/>
            </p:cNvSpPr>
            <p:nvPr/>
          </p:nvSpPr>
          <p:spPr bwMode="auto">
            <a:xfrm>
              <a:off x="640080" y="2178050"/>
              <a:ext cx="2297112" cy="488950"/>
            </a:xfrm>
            <a:prstGeom prst="rect">
              <a:avLst/>
            </a:prstGeom>
            <a:solidFill>
              <a:srgbClr val="FFC000">
                <a:alpha val="32156"/>
              </a:srgbClr>
            </a:solidFill>
            <a:ln w="28575">
              <a:solidFill>
                <a:schemeClr val="tx1"/>
              </a:solidFill>
              <a:miter lim="800000"/>
              <a:headEnd/>
              <a:tailEnd/>
            </a:ln>
          </p:spPr>
          <p:txBody>
            <a:bodyPr wrap="none"/>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000" b="1" i="1" dirty="0">
                <a:latin typeface="Arial" charset="0"/>
                <a:ea typeface="MS PGothic" pitchFamily="34" charset="-128"/>
              </a:endParaRPr>
            </a:p>
          </p:txBody>
        </p:sp>
        <p:sp>
          <p:nvSpPr>
            <p:cNvPr id="69" name="Text Box 42"/>
            <p:cNvSpPr txBox="1">
              <a:spLocks noChangeArrowheads="1"/>
            </p:cNvSpPr>
            <p:nvPr/>
          </p:nvSpPr>
          <p:spPr bwMode="auto">
            <a:xfrm>
              <a:off x="658813" y="2219325"/>
              <a:ext cx="21859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90000"/>
                </a:lnSpc>
                <a:spcBef>
                  <a:spcPct val="0"/>
                </a:spcBef>
                <a:buFontTx/>
                <a:buNone/>
              </a:pPr>
              <a:r>
                <a:rPr lang="en-US" altLang="en-US" sz="1800" b="1" i="1" dirty="0">
                  <a:latin typeface="Arial" charset="0"/>
                  <a:ea typeface="MS PGothic" pitchFamily="34" charset="-128"/>
                </a:rPr>
                <a:t>Alternative Fuels</a:t>
              </a:r>
              <a:endParaRPr lang="en-US" altLang="en-US" sz="1600" b="1" i="1" dirty="0">
                <a:latin typeface="Arial" charset="0"/>
                <a:ea typeface="MS PGothic" pitchFamily="34" charset="-128"/>
              </a:endParaRPr>
            </a:p>
            <a:p>
              <a:pPr>
                <a:lnSpc>
                  <a:spcPct val="90000"/>
                </a:lnSpc>
                <a:spcBef>
                  <a:spcPct val="0"/>
                </a:spcBef>
                <a:buFontTx/>
                <a:buNone/>
              </a:pPr>
              <a:r>
                <a:rPr lang="en-US" altLang="en-US" sz="1200" i="1" dirty="0">
                  <a:latin typeface="Arial" charset="0"/>
                  <a:ea typeface="MS PGothic" pitchFamily="34" charset="-128"/>
                </a:rPr>
                <a:t>Source and Composition</a:t>
              </a:r>
              <a:endParaRPr lang="en-US" altLang="en-US" sz="1600" i="1" dirty="0">
                <a:latin typeface="Arial" charset="0"/>
                <a:ea typeface="MS PGothic" pitchFamily="34" charset="-128"/>
              </a:endParaRPr>
            </a:p>
          </p:txBody>
        </p:sp>
      </p:grpSp>
      <p:grpSp>
        <p:nvGrpSpPr>
          <p:cNvPr id="70" name="Group 69"/>
          <p:cNvGrpSpPr/>
          <p:nvPr/>
        </p:nvGrpSpPr>
        <p:grpSpPr>
          <a:xfrm>
            <a:off x="665301" y="2424401"/>
            <a:ext cx="2295525" cy="784289"/>
            <a:chOff x="638175" y="2724912"/>
            <a:chExt cx="2295525" cy="784289"/>
          </a:xfrm>
        </p:grpSpPr>
        <p:sp>
          <p:nvSpPr>
            <p:cNvPr id="71" name="Rectangle 39"/>
            <p:cNvSpPr>
              <a:spLocks noChangeArrowheads="1"/>
            </p:cNvSpPr>
            <p:nvPr/>
          </p:nvSpPr>
          <p:spPr bwMode="auto">
            <a:xfrm>
              <a:off x="638175" y="2724912"/>
              <a:ext cx="2295525" cy="784225"/>
            </a:xfrm>
            <a:prstGeom prst="rect">
              <a:avLst/>
            </a:prstGeom>
            <a:solidFill>
              <a:schemeClr val="accent4">
                <a:lumMod val="60000"/>
                <a:lumOff val="40000"/>
                <a:alpha val="32156"/>
              </a:schemeClr>
            </a:solidFill>
            <a:ln w="28575">
              <a:solidFill>
                <a:schemeClr val="tx1"/>
              </a:solidFill>
              <a:miter lim="800000"/>
              <a:headEnd/>
              <a:tailEnd/>
            </a:ln>
          </p:spPr>
          <p:txBody>
            <a:bodyPr wrap="none"/>
            <a:lstStyle/>
            <a:p>
              <a:pPr eaLnBrk="0" hangingPunct="0">
                <a:defRPr/>
              </a:pPr>
              <a:endParaRPr lang="en-US" sz="2000" b="1" i="1" dirty="0">
                <a:latin typeface="Arial" pitchFamily="34" charset="0"/>
                <a:ea typeface="ＭＳ Ｐゴシック" pitchFamily="34" charset="-128"/>
                <a:cs typeface="Arial" pitchFamily="34" charset="0"/>
              </a:endParaRPr>
            </a:p>
          </p:txBody>
        </p:sp>
        <p:sp>
          <p:nvSpPr>
            <p:cNvPr id="72" name="Text Box 42"/>
            <p:cNvSpPr txBox="1">
              <a:spLocks noChangeArrowheads="1"/>
            </p:cNvSpPr>
            <p:nvPr/>
          </p:nvSpPr>
          <p:spPr bwMode="auto">
            <a:xfrm>
              <a:off x="642938" y="2761488"/>
              <a:ext cx="2185987"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90000"/>
                </a:lnSpc>
                <a:spcBef>
                  <a:spcPct val="0"/>
                </a:spcBef>
                <a:buFontTx/>
                <a:buNone/>
              </a:pPr>
              <a:r>
                <a:rPr lang="en-US" altLang="en-US" sz="1800" b="1" i="1" dirty="0">
                  <a:latin typeface="Arial" charset="0"/>
                  <a:ea typeface="MS PGothic" pitchFamily="34" charset="-128"/>
                </a:rPr>
                <a:t>Rapid Fleet-Wide Environmental Assessment</a:t>
              </a:r>
              <a:endParaRPr lang="en-US" altLang="en-US" sz="1600" b="1" i="1" dirty="0">
                <a:latin typeface="Arial" charset="0"/>
                <a:ea typeface="MS PGothic" pitchFamily="34" charset="-128"/>
              </a:endParaRPr>
            </a:p>
          </p:txBody>
        </p:sp>
      </p:grpSp>
      <p:sp>
        <p:nvSpPr>
          <p:cNvPr id="73" name="Line 4"/>
          <p:cNvSpPr>
            <a:spLocks noChangeShapeType="1"/>
          </p:cNvSpPr>
          <p:nvPr/>
        </p:nvSpPr>
        <p:spPr bwMode="auto">
          <a:xfrm>
            <a:off x="7473786" y="2245819"/>
            <a:ext cx="17463" cy="7159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74" name="Text Box 3"/>
          <p:cNvSpPr txBox="1">
            <a:spLocks noChangeArrowheads="1"/>
          </p:cNvSpPr>
          <p:nvPr/>
        </p:nvSpPr>
        <p:spPr bwMode="auto">
          <a:xfrm>
            <a:off x="7591261" y="5690694"/>
            <a:ext cx="80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b="1" dirty="0">
                <a:solidFill>
                  <a:srgbClr val="000000"/>
                </a:solidFill>
                <a:latin typeface="Arial" charset="0"/>
                <a:ea typeface="MS PGothic" pitchFamily="34" charset="-128"/>
              </a:rPr>
              <a:t>Monetized</a:t>
            </a:r>
          </a:p>
          <a:p>
            <a:pPr algn="ctr" eaLnBrk="1" hangingPunct="1">
              <a:spcBef>
                <a:spcPct val="0"/>
              </a:spcBef>
              <a:buFontTx/>
              <a:buNone/>
            </a:pPr>
            <a:r>
              <a:rPr lang="en-GB" altLang="en-US" sz="1000" b="1" dirty="0">
                <a:solidFill>
                  <a:srgbClr val="000000"/>
                </a:solidFill>
                <a:latin typeface="Arial" charset="0"/>
                <a:ea typeface="MS PGothic" pitchFamily="34" charset="-128"/>
              </a:rPr>
              <a:t>Impacts</a:t>
            </a:r>
            <a:endParaRPr lang="en-US" altLang="en-US" sz="1000" b="1" dirty="0">
              <a:solidFill>
                <a:srgbClr val="000000"/>
              </a:solidFill>
              <a:latin typeface="Arial" charset="0"/>
              <a:ea typeface="MS PGothic" pitchFamily="34" charset="-128"/>
            </a:endParaRPr>
          </a:p>
        </p:txBody>
      </p:sp>
      <p:sp>
        <p:nvSpPr>
          <p:cNvPr id="75" name="Text Box 4"/>
          <p:cNvSpPr txBox="1">
            <a:spLocks noChangeArrowheads="1"/>
          </p:cNvSpPr>
          <p:nvPr/>
        </p:nvSpPr>
        <p:spPr bwMode="auto">
          <a:xfrm>
            <a:off x="4617874" y="5697044"/>
            <a:ext cx="1352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000" b="1" dirty="0">
                <a:solidFill>
                  <a:srgbClr val="000000"/>
                </a:solidFill>
                <a:latin typeface="Arial" charset="0"/>
                <a:ea typeface="MS PGothic" pitchFamily="34" charset="-128"/>
              </a:rPr>
              <a:t>Emissions, </a:t>
            </a:r>
            <a:br>
              <a:rPr lang="en-GB" altLang="en-US" sz="1000" b="1" dirty="0">
                <a:solidFill>
                  <a:srgbClr val="000000"/>
                </a:solidFill>
                <a:latin typeface="Arial" charset="0"/>
                <a:ea typeface="MS PGothic" pitchFamily="34" charset="-128"/>
              </a:rPr>
            </a:br>
            <a:r>
              <a:rPr lang="en-GB" altLang="en-US" sz="1000" b="1" dirty="0">
                <a:solidFill>
                  <a:srgbClr val="000000"/>
                </a:solidFill>
                <a:latin typeface="Arial" charset="0"/>
                <a:ea typeface="MS PGothic" pitchFamily="34" charset="-128"/>
              </a:rPr>
              <a:t>Noise, &amp; Fuel Burn </a:t>
            </a:r>
            <a:endParaRPr lang="en-US" altLang="en-US" sz="1000" b="1" dirty="0">
              <a:solidFill>
                <a:srgbClr val="000000"/>
              </a:solidFill>
              <a:latin typeface="Arial" charset="0"/>
              <a:ea typeface="MS PGothic" pitchFamily="34" charset="-128"/>
            </a:endParaRPr>
          </a:p>
        </p:txBody>
      </p:sp>
      <p:sp>
        <p:nvSpPr>
          <p:cNvPr id="76" name="Text Box 5"/>
          <p:cNvSpPr txBox="1">
            <a:spLocks noChangeArrowheads="1"/>
          </p:cNvSpPr>
          <p:nvPr/>
        </p:nvSpPr>
        <p:spPr bwMode="auto">
          <a:xfrm>
            <a:off x="1598449" y="5811978"/>
            <a:ext cx="11795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b="1" dirty="0" smtClean="0">
                <a:solidFill>
                  <a:srgbClr val="000000"/>
                </a:solidFill>
                <a:latin typeface="Arial" charset="0"/>
                <a:ea typeface="MS PGothic" pitchFamily="34" charset="-128"/>
              </a:rPr>
              <a:t>Collected Costs</a:t>
            </a:r>
            <a:endParaRPr lang="en-US" altLang="en-US" sz="1000" b="1" dirty="0">
              <a:solidFill>
                <a:srgbClr val="000000"/>
              </a:solidFill>
              <a:latin typeface="Arial" charset="0"/>
              <a:ea typeface="MS PGothic" pitchFamily="34" charset="-128"/>
            </a:endParaRPr>
          </a:p>
        </p:txBody>
      </p:sp>
      <p:sp>
        <p:nvSpPr>
          <p:cNvPr id="77" name="Text Box 7"/>
          <p:cNvSpPr txBox="1">
            <a:spLocks noChangeArrowheads="1"/>
          </p:cNvSpPr>
          <p:nvPr/>
        </p:nvSpPr>
        <p:spPr bwMode="auto">
          <a:xfrm>
            <a:off x="5691024" y="3712669"/>
            <a:ext cx="815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b="1" dirty="0">
                <a:solidFill>
                  <a:srgbClr val="000000"/>
                </a:solidFill>
                <a:latin typeface="Arial" charset="0"/>
                <a:ea typeface="MS PGothic" pitchFamily="34" charset="-128"/>
              </a:rPr>
              <a:t>Emissions</a:t>
            </a:r>
          </a:p>
          <a:p>
            <a:pPr algn="ctr" eaLnBrk="1" hangingPunct="1">
              <a:spcBef>
                <a:spcPct val="0"/>
              </a:spcBef>
              <a:buFontTx/>
              <a:buNone/>
            </a:pPr>
            <a:r>
              <a:rPr lang="en-GB" altLang="en-US" sz="1000" b="1" dirty="0">
                <a:solidFill>
                  <a:srgbClr val="000000"/>
                </a:solidFill>
                <a:latin typeface="Arial" charset="0"/>
                <a:ea typeface="MS PGothic" pitchFamily="34" charset="-128"/>
              </a:rPr>
              <a:t>&amp; Noise</a:t>
            </a:r>
            <a:endParaRPr lang="en-US" altLang="en-US" sz="1000" b="1" dirty="0">
              <a:solidFill>
                <a:srgbClr val="000000"/>
              </a:solidFill>
              <a:latin typeface="Arial" charset="0"/>
              <a:ea typeface="MS PGothic" pitchFamily="34" charset="-128"/>
            </a:endParaRPr>
          </a:p>
        </p:txBody>
      </p:sp>
      <p:sp>
        <p:nvSpPr>
          <p:cNvPr id="78" name="Line 56"/>
          <p:cNvSpPr>
            <a:spLocks noChangeShapeType="1"/>
          </p:cNvSpPr>
          <p:nvPr/>
        </p:nvSpPr>
        <p:spPr bwMode="auto">
          <a:xfrm flipV="1">
            <a:off x="7559511" y="5469078"/>
            <a:ext cx="3175" cy="685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79" name="Line 5"/>
          <p:cNvSpPr>
            <a:spLocks noChangeShapeType="1"/>
          </p:cNvSpPr>
          <p:nvPr/>
        </p:nvSpPr>
        <p:spPr bwMode="auto">
          <a:xfrm flipH="1">
            <a:off x="334799" y="2155332"/>
            <a:ext cx="327025" cy="3017520"/>
          </a:xfrm>
          <a:custGeom>
            <a:avLst/>
            <a:gdLst>
              <a:gd name="T0" fmla="*/ 0 w 315443"/>
              <a:gd name="T1" fmla="*/ 0 h 2413059"/>
              <a:gd name="T2" fmla="*/ 381695 w 315443"/>
              <a:gd name="T3" fmla="*/ 3564472 h 2413059"/>
              <a:gd name="T4" fmla="*/ 383180 w 315443"/>
              <a:gd name="T5" fmla="*/ 14402618 h 2413059"/>
              <a:gd name="T6" fmla="*/ 0 60000 65536"/>
              <a:gd name="T7" fmla="*/ 0 60000 65536"/>
              <a:gd name="T8" fmla="*/ 0 60000 65536"/>
            </a:gdLst>
            <a:ahLst/>
            <a:cxnLst>
              <a:cxn ang="T6">
                <a:pos x="T0" y="T1"/>
              </a:cxn>
              <a:cxn ang="T7">
                <a:pos x="T2" y="T3"/>
              </a:cxn>
              <a:cxn ang="T8">
                <a:pos x="T4" y="T5"/>
              </a:cxn>
            </a:cxnLst>
            <a:rect l="0" t="0" r="r" b="b"/>
            <a:pathLst>
              <a:path w="315443" h="2413059">
                <a:moveTo>
                  <a:pt x="0" y="0"/>
                </a:moveTo>
                <a:cubicBezTo>
                  <a:pt x="109321" y="105112"/>
                  <a:pt x="247039" y="195027"/>
                  <a:pt x="296678" y="597203"/>
                </a:cubicBezTo>
                <a:cubicBezTo>
                  <a:pt x="346317" y="999379"/>
                  <a:pt x="279691" y="2104631"/>
                  <a:pt x="297833" y="2413059"/>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US" dirty="0"/>
          </a:p>
        </p:txBody>
      </p:sp>
      <p:sp>
        <p:nvSpPr>
          <p:cNvPr id="80" name="Line 57"/>
          <p:cNvSpPr>
            <a:spLocks noChangeShapeType="1"/>
          </p:cNvSpPr>
          <p:nvPr/>
        </p:nvSpPr>
        <p:spPr bwMode="auto">
          <a:xfrm flipH="1">
            <a:off x="4565486" y="2337894"/>
            <a:ext cx="0" cy="2063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81" name="Line 56"/>
          <p:cNvSpPr>
            <a:spLocks noChangeShapeType="1"/>
          </p:cNvSpPr>
          <p:nvPr/>
        </p:nvSpPr>
        <p:spPr bwMode="auto">
          <a:xfrm flipH="1">
            <a:off x="5722774" y="4144469"/>
            <a:ext cx="738187" cy="476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82" name="Line 56"/>
          <p:cNvSpPr>
            <a:spLocks noChangeShapeType="1"/>
          </p:cNvSpPr>
          <p:nvPr/>
        </p:nvSpPr>
        <p:spPr bwMode="auto">
          <a:xfrm flipH="1" flipV="1">
            <a:off x="2969223" y="5501782"/>
            <a:ext cx="502920" cy="476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83" name="Line 56"/>
          <p:cNvSpPr>
            <a:spLocks noChangeShapeType="1"/>
          </p:cNvSpPr>
          <p:nvPr/>
        </p:nvSpPr>
        <p:spPr bwMode="auto">
          <a:xfrm flipV="1">
            <a:off x="4587711" y="5697679"/>
            <a:ext cx="3175" cy="39319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84" name="Line 56"/>
          <p:cNvSpPr>
            <a:spLocks noChangeShapeType="1"/>
          </p:cNvSpPr>
          <p:nvPr/>
        </p:nvSpPr>
        <p:spPr bwMode="auto">
          <a:xfrm flipH="1" flipV="1">
            <a:off x="1597623" y="5789119"/>
            <a:ext cx="6350" cy="36576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85" name="Rectangle 7"/>
          <p:cNvSpPr>
            <a:spLocks noChangeArrowheads="1"/>
          </p:cNvSpPr>
          <p:nvPr/>
        </p:nvSpPr>
        <p:spPr bwMode="auto">
          <a:xfrm>
            <a:off x="6468899" y="2984007"/>
            <a:ext cx="2520950" cy="2492375"/>
          </a:xfrm>
          <a:prstGeom prst="rect">
            <a:avLst/>
          </a:prstGeom>
          <a:solidFill>
            <a:srgbClr val="99CC00">
              <a:alpha val="30196"/>
            </a:srgbClr>
          </a:solidFill>
          <a:ln w="28575">
            <a:solidFill>
              <a:schemeClr val="tx1"/>
            </a:solidFill>
            <a:miter lim="800000"/>
            <a:headEnd/>
            <a:tailEnd/>
          </a:ln>
        </p:spPr>
        <p:txBody>
          <a:bodyPr anchorCtr="1"/>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GB" altLang="en-US" sz="800" b="1" i="1" dirty="0">
              <a:solidFill>
                <a:srgbClr val="000000"/>
              </a:solidFill>
              <a:latin typeface="Arial" charset="0"/>
              <a:ea typeface="MS PGothic" pitchFamily="34" charset="-128"/>
            </a:endParaRPr>
          </a:p>
          <a:p>
            <a:pPr algn="ctr">
              <a:spcBef>
                <a:spcPct val="0"/>
              </a:spcBef>
              <a:buFontTx/>
              <a:buNone/>
            </a:pPr>
            <a:endParaRPr lang="en-US" altLang="en-US" sz="2000" b="1" i="1" dirty="0">
              <a:solidFill>
                <a:srgbClr val="000000"/>
              </a:solidFill>
              <a:latin typeface="Arial" charset="0"/>
              <a:ea typeface="MS PGothic" pitchFamily="34" charset="-128"/>
            </a:endParaRPr>
          </a:p>
        </p:txBody>
      </p:sp>
      <p:sp>
        <p:nvSpPr>
          <p:cNvPr id="86" name="Rectangle 3"/>
          <p:cNvSpPr>
            <a:spLocks noChangeArrowheads="1"/>
          </p:cNvSpPr>
          <p:nvPr/>
        </p:nvSpPr>
        <p:spPr bwMode="auto">
          <a:xfrm>
            <a:off x="3489161" y="2558557"/>
            <a:ext cx="2233613" cy="3132137"/>
          </a:xfrm>
          <a:prstGeom prst="rect">
            <a:avLst/>
          </a:prstGeom>
          <a:solidFill>
            <a:srgbClr val="CCFFCC">
              <a:alpha val="59999"/>
            </a:srgbClr>
          </a:solidFill>
          <a:ln w="28575">
            <a:solidFill>
              <a:schemeClr val="tx1"/>
            </a:solidFill>
            <a:miter lim="800000"/>
            <a:headEnd/>
            <a:tailEnd/>
          </a:ln>
        </p:spPr>
        <p:txBody>
          <a:bodyPr wrap="none" anchorCtr="1"/>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25000"/>
              </a:spcBef>
              <a:buFontTx/>
              <a:buNone/>
            </a:pPr>
            <a:endParaRPr lang="en-GB" altLang="en-US" sz="400" b="1" i="1" dirty="0">
              <a:solidFill>
                <a:srgbClr val="000000"/>
              </a:solidFill>
              <a:latin typeface="Arial" charset="0"/>
              <a:ea typeface="MS PGothic" pitchFamily="34" charset="-128"/>
            </a:endParaRPr>
          </a:p>
          <a:p>
            <a:pPr>
              <a:spcBef>
                <a:spcPct val="25000"/>
              </a:spcBef>
              <a:buFontTx/>
              <a:buNone/>
            </a:pPr>
            <a:endParaRPr lang="en-US" altLang="en-US" sz="2000" b="1" i="1" dirty="0">
              <a:solidFill>
                <a:srgbClr val="000000"/>
              </a:solidFill>
              <a:latin typeface="Arial" charset="0"/>
              <a:ea typeface="MS PGothic" pitchFamily="34" charset="-128"/>
            </a:endParaRPr>
          </a:p>
        </p:txBody>
      </p:sp>
      <p:sp>
        <p:nvSpPr>
          <p:cNvPr id="87" name="Oval 23"/>
          <p:cNvSpPr>
            <a:spLocks noChangeArrowheads="1"/>
          </p:cNvSpPr>
          <p:nvPr/>
        </p:nvSpPr>
        <p:spPr bwMode="auto">
          <a:xfrm>
            <a:off x="437986" y="6092332"/>
            <a:ext cx="8307388" cy="422275"/>
          </a:xfrm>
          <a:prstGeom prst="ellipse">
            <a:avLst/>
          </a:prstGeom>
          <a:solidFill>
            <a:srgbClr val="008080">
              <a:alpha val="20000"/>
            </a:srgbClr>
          </a:solidFill>
          <a:ln w="15875">
            <a:solidFill>
              <a:schemeClr val="tx1"/>
            </a:solidFill>
            <a:round/>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000" b="1" i="1" dirty="0">
                <a:solidFill>
                  <a:srgbClr val="000000"/>
                </a:solidFill>
                <a:latin typeface="Arial" charset="0"/>
                <a:ea typeface="MS PGothic" pitchFamily="34" charset="-128"/>
              </a:rPr>
              <a:t>Cost Benefit Analysis</a:t>
            </a:r>
          </a:p>
        </p:txBody>
      </p:sp>
      <p:grpSp>
        <p:nvGrpSpPr>
          <p:cNvPr id="88" name="Group 66"/>
          <p:cNvGrpSpPr>
            <a:grpSpLocks/>
          </p:cNvGrpSpPr>
          <p:nvPr/>
        </p:nvGrpSpPr>
        <p:grpSpPr bwMode="auto">
          <a:xfrm>
            <a:off x="6668924" y="4015882"/>
            <a:ext cx="2233612" cy="1306512"/>
            <a:chOff x="6570890" y="3241642"/>
            <a:chExt cx="2233385" cy="1307190"/>
          </a:xfrm>
        </p:grpSpPr>
        <p:sp>
          <p:nvSpPr>
            <p:cNvPr id="89" name="Text Box 9"/>
            <p:cNvSpPr txBox="1">
              <a:spLocks noChangeArrowheads="1"/>
            </p:cNvSpPr>
            <p:nvPr/>
          </p:nvSpPr>
          <p:spPr bwMode="auto">
            <a:xfrm>
              <a:off x="7572375" y="4142432"/>
              <a:ext cx="1150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80000"/>
                </a:lnSpc>
                <a:spcBef>
                  <a:spcPct val="0"/>
                </a:spcBef>
                <a:buFontTx/>
                <a:buNone/>
              </a:pPr>
              <a:r>
                <a:rPr lang="en-US" altLang="en-US" sz="1400" b="1" i="1" dirty="0">
                  <a:solidFill>
                    <a:srgbClr val="000000"/>
                  </a:solidFill>
                  <a:latin typeface="Arial" charset="0"/>
                  <a:ea typeface="MS PGothic" pitchFamily="34" charset="-128"/>
                </a:rPr>
                <a:t>Noise </a:t>
              </a:r>
            </a:p>
            <a:p>
              <a:pPr>
                <a:lnSpc>
                  <a:spcPct val="80000"/>
                </a:lnSpc>
                <a:spcBef>
                  <a:spcPct val="0"/>
                </a:spcBef>
                <a:buFontTx/>
                <a:buNone/>
              </a:pPr>
              <a:r>
                <a:rPr lang="en-US" altLang="en-US" sz="1400" b="1" i="1" dirty="0">
                  <a:solidFill>
                    <a:srgbClr val="000000"/>
                  </a:solidFill>
                  <a:latin typeface="Arial" charset="0"/>
                  <a:ea typeface="MS PGothic" pitchFamily="34" charset="-128"/>
                </a:rPr>
                <a:t>Impacts</a:t>
              </a:r>
            </a:p>
          </p:txBody>
        </p:sp>
        <p:sp>
          <p:nvSpPr>
            <p:cNvPr id="90" name="Text Box 10"/>
            <p:cNvSpPr txBox="1">
              <a:spLocks noChangeArrowheads="1"/>
            </p:cNvSpPr>
            <p:nvPr/>
          </p:nvSpPr>
          <p:spPr bwMode="auto">
            <a:xfrm>
              <a:off x="7572375" y="3698160"/>
              <a:ext cx="1231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80000"/>
                </a:lnSpc>
                <a:spcBef>
                  <a:spcPct val="0"/>
                </a:spcBef>
                <a:buFontTx/>
                <a:buNone/>
              </a:pPr>
              <a:r>
                <a:rPr lang="en-US" altLang="en-US" sz="1400" b="1" i="1" dirty="0">
                  <a:solidFill>
                    <a:srgbClr val="000000"/>
                  </a:solidFill>
                  <a:latin typeface="Arial" charset="0"/>
                  <a:ea typeface="MS PGothic" pitchFamily="34" charset="-128"/>
                </a:rPr>
                <a:t>Air Quality Impacts</a:t>
              </a:r>
            </a:p>
          </p:txBody>
        </p:sp>
        <p:sp>
          <p:nvSpPr>
            <p:cNvPr id="91" name="Text Box 11"/>
            <p:cNvSpPr txBox="1">
              <a:spLocks noChangeArrowheads="1"/>
            </p:cNvSpPr>
            <p:nvPr/>
          </p:nvSpPr>
          <p:spPr bwMode="auto">
            <a:xfrm>
              <a:off x="7561490" y="3241642"/>
              <a:ext cx="1077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80000"/>
                </a:lnSpc>
                <a:spcBef>
                  <a:spcPct val="0"/>
                </a:spcBef>
                <a:buFontTx/>
                <a:buNone/>
              </a:pPr>
              <a:r>
                <a:rPr lang="en-US" altLang="en-US" sz="1400" b="1" i="1" dirty="0">
                  <a:solidFill>
                    <a:srgbClr val="000000"/>
                  </a:solidFill>
                  <a:latin typeface="Arial" charset="0"/>
                  <a:ea typeface="MS PGothic" pitchFamily="34" charset="-128"/>
                </a:rPr>
                <a:t>Climate </a:t>
              </a:r>
            </a:p>
            <a:p>
              <a:pPr>
                <a:lnSpc>
                  <a:spcPct val="80000"/>
                </a:lnSpc>
                <a:spcBef>
                  <a:spcPct val="0"/>
                </a:spcBef>
                <a:buFontTx/>
                <a:buNone/>
              </a:pPr>
              <a:r>
                <a:rPr lang="en-US" altLang="en-US" sz="1400" b="1" i="1" dirty="0">
                  <a:solidFill>
                    <a:srgbClr val="000000"/>
                  </a:solidFill>
                  <a:latin typeface="Arial" charset="0"/>
                  <a:ea typeface="MS PGothic" pitchFamily="34" charset="-128"/>
                </a:rPr>
                <a:t>Impacts</a:t>
              </a:r>
            </a:p>
          </p:txBody>
        </p:sp>
        <p:sp>
          <p:nvSpPr>
            <p:cNvPr id="92" name="Text Box 14"/>
            <p:cNvSpPr txBox="1">
              <a:spLocks noChangeArrowheads="1"/>
            </p:cNvSpPr>
            <p:nvPr/>
          </p:nvSpPr>
          <p:spPr bwMode="auto">
            <a:xfrm>
              <a:off x="6637565" y="3346417"/>
              <a:ext cx="6318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110000"/>
                </a:lnSpc>
                <a:spcBef>
                  <a:spcPct val="0"/>
                </a:spcBef>
                <a:buFontTx/>
                <a:buNone/>
              </a:pPr>
              <a:r>
                <a:rPr lang="en-US" altLang="en-US" sz="1000" b="1" i="1" dirty="0">
                  <a:solidFill>
                    <a:srgbClr val="000000"/>
                  </a:solidFill>
                  <a:latin typeface="Arial" charset="0"/>
                  <a:ea typeface="MS PGothic" pitchFamily="34" charset="-128"/>
                </a:rPr>
                <a:t>Emissions</a:t>
              </a:r>
            </a:p>
          </p:txBody>
        </p:sp>
        <p:sp>
          <p:nvSpPr>
            <p:cNvPr id="93" name="Text Box 15"/>
            <p:cNvSpPr txBox="1">
              <a:spLocks noChangeArrowheads="1"/>
            </p:cNvSpPr>
            <p:nvPr/>
          </p:nvSpPr>
          <p:spPr bwMode="auto">
            <a:xfrm>
              <a:off x="6657975" y="4380557"/>
              <a:ext cx="3444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110000"/>
                </a:lnSpc>
                <a:spcBef>
                  <a:spcPct val="0"/>
                </a:spcBef>
                <a:buFontTx/>
                <a:buNone/>
              </a:pPr>
              <a:r>
                <a:rPr lang="en-US" altLang="en-US" sz="1000" b="1" i="1" dirty="0">
                  <a:solidFill>
                    <a:srgbClr val="000000"/>
                  </a:solidFill>
                  <a:latin typeface="Arial" charset="0"/>
                  <a:ea typeface="MS PGothic" pitchFamily="34" charset="-128"/>
                </a:rPr>
                <a:t>Noise</a:t>
              </a:r>
            </a:p>
          </p:txBody>
        </p:sp>
        <p:sp>
          <p:nvSpPr>
            <p:cNvPr id="94" name="Text Box 20"/>
            <p:cNvSpPr txBox="1">
              <a:spLocks noChangeArrowheads="1"/>
            </p:cNvSpPr>
            <p:nvPr/>
          </p:nvSpPr>
          <p:spPr bwMode="auto">
            <a:xfrm>
              <a:off x="6657975" y="3879817"/>
              <a:ext cx="6794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110000"/>
                </a:lnSpc>
                <a:spcBef>
                  <a:spcPct val="0"/>
                </a:spcBef>
                <a:buFontTx/>
                <a:buNone/>
              </a:pPr>
              <a:r>
                <a:rPr lang="en-US" altLang="en-US" sz="1000" b="1" i="1" dirty="0">
                  <a:solidFill>
                    <a:srgbClr val="000000"/>
                  </a:solidFill>
                  <a:latin typeface="Arial" charset="0"/>
                  <a:ea typeface="MS PGothic" pitchFamily="34" charset="-128"/>
                </a:rPr>
                <a:t>Emissions</a:t>
              </a:r>
            </a:p>
          </p:txBody>
        </p:sp>
        <p:sp>
          <p:nvSpPr>
            <p:cNvPr id="95" name="Line 38"/>
            <p:cNvSpPr>
              <a:spLocks noChangeShapeType="1"/>
            </p:cNvSpPr>
            <p:nvPr/>
          </p:nvSpPr>
          <p:spPr bwMode="auto">
            <a:xfrm flipH="1">
              <a:off x="6580709" y="3357305"/>
              <a:ext cx="1066" cy="10076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6" name="Line 60"/>
            <p:cNvSpPr>
              <a:spLocks noChangeShapeType="1"/>
            </p:cNvSpPr>
            <p:nvPr/>
          </p:nvSpPr>
          <p:spPr bwMode="auto">
            <a:xfrm>
              <a:off x="6570890" y="3355942"/>
              <a:ext cx="990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 name="Line 61"/>
            <p:cNvSpPr>
              <a:spLocks noChangeShapeType="1"/>
            </p:cNvSpPr>
            <p:nvPr/>
          </p:nvSpPr>
          <p:spPr bwMode="auto">
            <a:xfrm>
              <a:off x="6581775" y="3879817"/>
              <a:ext cx="9525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8" name="Line 60"/>
            <p:cNvSpPr>
              <a:spLocks noChangeShapeType="1"/>
            </p:cNvSpPr>
            <p:nvPr/>
          </p:nvSpPr>
          <p:spPr bwMode="auto">
            <a:xfrm>
              <a:off x="6581775" y="4380557"/>
              <a:ext cx="990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99" name="AutoShape 30"/>
          <p:cNvSpPr>
            <a:spLocks noChangeAspect="1" noChangeArrowheads="1"/>
          </p:cNvSpPr>
          <p:nvPr/>
        </p:nvSpPr>
        <p:spPr bwMode="auto">
          <a:xfrm>
            <a:off x="4740111" y="3645994"/>
            <a:ext cx="911225" cy="1558925"/>
          </a:xfrm>
          <a:prstGeom prst="roundRect">
            <a:avLst>
              <a:gd name="adj" fmla="val 16667"/>
            </a:avLst>
          </a:prstGeom>
          <a:solidFill>
            <a:srgbClr val="CCFFCC">
              <a:alpha val="749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25000"/>
              </a:lnSpc>
              <a:spcBef>
                <a:spcPct val="0"/>
              </a:spcBef>
              <a:buFontTx/>
              <a:buNone/>
            </a:pPr>
            <a:r>
              <a:rPr lang="en-US" altLang="en-US" sz="1200" b="1" dirty="0">
                <a:solidFill>
                  <a:srgbClr val="000000"/>
                </a:solidFill>
                <a:latin typeface="Arial" charset="0"/>
              </a:rPr>
              <a:t>Integrated</a:t>
            </a:r>
            <a:br>
              <a:rPr lang="en-US" altLang="en-US" sz="1200" b="1" dirty="0">
                <a:solidFill>
                  <a:srgbClr val="000000"/>
                </a:solidFill>
                <a:latin typeface="Arial" charset="0"/>
              </a:rPr>
            </a:br>
            <a:r>
              <a:rPr lang="en-US" altLang="en-US" sz="1200" b="1" dirty="0">
                <a:solidFill>
                  <a:srgbClr val="000000"/>
                </a:solidFill>
                <a:latin typeface="Arial" charset="0"/>
              </a:rPr>
              <a:t>Noise, </a:t>
            </a:r>
            <a:br>
              <a:rPr lang="en-US" altLang="en-US" sz="1200" b="1" dirty="0">
                <a:solidFill>
                  <a:srgbClr val="000000"/>
                </a:solidFill>
                <a:latin typeface="Arial" charset="0"/>
              </a:rPr>
            </a:br>
            <a:r>
              <a:rPr lang="en-US" altLang="en-US" sz="1200" b="1" dirty="0">
                <a:solidFill>
                  <a:srgbClr val="000000"/>
                </a:solidFill>
                <a:latin typeface="Arial" charset="0"/>
              </a:rPr>
              <a:t>Emissions,</a:t>
            </a:r>
            <a:br>
              <a:rPr lang="en-US" altLang="en-US" sz="1200" b="1" dirty="0">
                <a:solidFill>
                  <a:srgbClr val="000000"/>
                </a:solidFill>
                <a:latin typeface="Arial" charset="0"/>
              </a:rPr>
            </a:br>
            <a:r>
              <a:rPr lang="en-US" altLang="en-US" sz="1200" b="1" dirty="0">
                <a:solidFill>
                  <a:srgbClr val="000000"/>
                </a:solidFill>
                <a:latin typeface="Arial" charset="0"/>
              </a:rPr>
              <a:t>and </a:t>
            </a:r>
            <a:br>
              <a:rPr lang="en-US" altLang="en-US" sz="1200" b="1" dirty="0">
                <a:solidFill>
                  <a:srgbClr val="000000"/>
                </a:solidFill>
                <a:latin typeface="Arial" charset="0"/>
              </a:rPr>
            </a:br>
            <a:r>
              <a:rPr lang="en-US" altLang="en-US" sz="1200" b="1" dirty="0">
                <a:solidFill>
                  <a:srgbClr val="000000"/>
                </a:solidFill>
                <a:latin typeface="Arial" charset="0"/>
              </a:rPr>
              <a:t>Fuel Burn</a:t>
            </a:r>
            <a:br>
              <a:rPr lang="en-US" altLang="en-US" sz="1200" b="1" dirty="0">
                <a:solidFill>
                  <a:srgbClr val="000000"/>
                </a:solidFill>
                <a:latin typeface="Arial" charset="0"/>
              </a:rPr>
            </a:br>
            <a:r>
              <a:rPr lang="en-US" altLang="en-US" sz="1200" b="1" dirty="0">
                <a:solidFill>
                  <a:srgbClr val="000000"/>
                </a:solidFill>
                <a:latin typeface="Arial" charset="0"/>
              </a:rPr>
              <a:t>Analyses</a:t>
            </a:r>
          </a:p>
        </p:txBody>
      </p:sp>
      <p:sp>
        <p:nvSpPr>
          <p:cNvPr id="101" name="AutoShape 31"/>
          <p:cNvSpPr>
            <a:spLocks noChangeAspect="1" noChangeArrowheads="1"/>
          </p:cNvSpPr>
          <p:nvPr/>
        </p:nvSpPr>
        <p:spPr bwMode="auto">
          <a:xfrm>
            <a:off x="3562186" y="3669807"/>
            <a:ext cx="1003300" cy="1546225"/>
          </a:xfrm>
          <a:prstGeom prst="roundRect">
            <a:avLst>
              <a:gd name="adj" fmla="val 16667"/>
            </a:avLst>
          </a:prstGeom>
          <a:solidFill>
            <a:srgbClr val="CCFFCC">
              <a:alpha val="749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0000"/>
              </a:lnSpc>
              <a:spcBef>
                <a:spcPct val="0"/>
              </a:spcBef>
              <a:buFontTx/>
              <a:buNone/>
            </a:pPr>
            <a:r>
              <a:rPr lang="en-US" altLang="en-US" sz="1200" b="1" dirty="0">
                <a:solidFill>
                  <a:srgbClr val="000000"/>
                </a:solidFill>
                <a:latin typeface="Arial" charset="0"/>
              </a:rPr>
              <a:t>Single </a:t>
            </a:r>
          </a:p>
          <a:p>
            <a:pPr algn="ctr" eaLnBrk="1" hangingPunct="1">
              <a:lnSpc>
                <a:spcPct val="110000"/>
              </a:lnSpc>
              <a:spcBef>
                <a:spcPct val="0"/>
              </a:spcBef>
              <a:buFontTx/>
              <a:buNone/>
            </a:pPr>
            <a:r>
              <a:rPr lang="en-US" altLang="en-US" sz="1100" b="1" dirty="0">
                <a:solidFill>
                  <a:srgbClr val="000000"/>
                </a:solidFill>
                <a:latin typeface="Arial" charset="0"/>
              </a:rPr>
              <a:t>Flight/Airport</a:t>
            </a:r>
            <a:br>
              <a:rPr lang="en-US" altLang="en-US" sz="1100" b="1" dirty="0">
                <a:solidFill>
                  <a:srgbClr val="000000"/>
                </a:solidFill>
                <a:latin typeface="Arial" charset="0"/>
              </a:rPr>
            </a:br>
            <a:endParaRPr lang="en-US" altLang="en-US" sz="1100" b="1" dirty="0">
              <a:solidFill>
                <a:srgbClr val="000000"/>
              </a:solidFill>
              <a:latin typeface="Arial" charset="0"/>
            </a:endParaRPr>
          </a:p>
          <a:p>
            <a:pPr algn="ctr" eaLnBrk="1" hangingPunct="1">
              <a:lnSpc>
                <a:spcPct val="110000"/>
              </a:lnSpc>
              <a:spcBef>
                <a:spcPct val="0"/>
              </a:spcBef>
              <a:buFontTx/>
              <a:buNone/>
            </a:pPr>
            <a:r>
              <a:rPr lang="en-US" altLang="en-US" sz="1200" b="1" dirty="0">
                <a:solidFill>
                  <a:srgbClr val="000000"/>
                </a:solidFill>
                <a:latin typeface="Arial" charset="0"/>
              </a:rPr>
              <a:t>Regional</a:t>
            </a:r>
            <a:br>
              <a:rPr lang="en-US" altLang="en-US" sz="1200" b="1" dirty="0">
                <a:solidFill>
                  <a:srgbClr val="000000"/>
                </a:solidFill>
                <a:latin typeface="Arial" charset="0"/>
              </a:rPr>
            </a:br>
            <a:endParaRPr lang="en-US" altLang="en-US" sz="1200" b="1" dirty="0">
              <a:solidFill>
                <a:srgbClr val="000000"/>
              </a:solidFill>
              <a:latin typeface="Arial" charset="0"/>
            </a:endParaRPr>
          </a:p>
          <a:p>
            <a:pPr algn="ctr" eaLnBrk="1" hangingPunct="1">
              <a:lnSpc>
                <a:spcPct val="110000"/>
              </a:lnSpc>
              <a:spcBef>
                <a:spcPct val="0"/>
              </a:spcBef>
              <a:buFontTx/>
              <a:buNone/>
            </a:pPr>
            <a:r>
              <a:rPr lang="en-US" altLang="en-US" sz="1200" b="1" dirty="0">
                <a:solidFill>
                  <a:srgbClr val="000000"/>
                </a:solidFill>
                <a:latin typeface="Arial" charset="0"/>
              </a:rPr>
              <a:t>Global</a:t>
            </a:r>
          </a:p>
          <a:p>
            <a:pPr algn="ctr" eaLnBrk="1" hangingPunct="1">
              <a:lnSpc>
                <a:spcPct val="110000"/>
              </a:lnSpc>
              <a:spcBef>
                <a:spcPct val="0"/>
              </a:spcBef>
              <a:buFontTx/>
              <a:buNone/>
            </a:pPr>
            <a:r>
              <a:rPr lang="en-US" altLang="en-US" sz="1200" b="1" dirty="0">
                <a:solidFill>
                  <a:srgbClr val="000000"/>
                </a:solidFill>
                <a:latin typeface="Arial" charset="0"/>
              </a:rPr>
              <a:t>Studies</a:t>
            </a:r>
          </a:p>
        </p:txBody>
      </p:sp>
      <p:sp>
        <p:nvSpPr>
          <p:cNvPr id="102" name="AutoShape 32"/>
          <p:cNvSpPr>
            <a:spLocks noChangeArrowheads="1"/>
          </p:cNvSpPr>
          <p:nvPr/>
        </p:nvSpPr>
        <p:spPr bwMode="auto">
          <a:xfrm rot="16200000">
            <a:off x="3872542" y="4565951"/>
            <a:ext cx="231775" cy="131762"/>
          </a:xfrm>
          <a:prstGeom prst="leftRightArrow">
            <a:avLst>
              <a:gd name="adj1" fmla="val 50000"/>
              <a:gd name="adj2" fmla="val 4913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solidFill>
                <a:srgbClr val="000000"/>
              </a:solidFill>
              <a:latin typeface="Arial" charset="0"/>
            </a:endParaRPr>
          </a:p>
        </p:txBody>
      </p:sp>
      <p:sp>
        <p:nvSpPr>
          <p:cNvPr id="103" name="AutoShape 33"/>
          <p:cNvSpPr>
            <a:spLocks noChangeArrowheads="1"/>
          </p:cNvSpPr>
          <p:nvPr/>
        </p:nvSpPr>
        <p:spPr bwMode="auto">
          <a:xfrm>
            <a:off x="4419436" y="4219082"/>
            <a:ext cx="304800" cy="342900"/>
          </a:xfrm>
          <a:prstGeom prst="rightArrow">
            <a:avLst>
              <a:gd name="adj1" fmla="val 50000"/>
              <a:gd name="adj2" fmla="val 25000"/>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solidFill>
                <a:srgbClr val="000000"/>
              </a:solidFill>
              <a:latin typeface="Arial" charset="0"/>
            </a:endParaRPr>
          </a:p>
        </p:txBody>
      </p:sp>
      <p:sp>
        <p:nvSpPr>
          <p:cNvPr id="104" name="AutoShape 35"/>
          <p:cNvSpPr>
            <a:spLocks noChangeArrowheads="1"/>
          </p:cNvSpPr>
          <p:nvPr/>
        </p:nvSpPr>
        <p:spPr bwMode="auto">
          <a:xfrm rot="16200000">
            <a:off x="3879687" y="4147644"/>
            <a:ext cx="228600" cy="142875"/>
          </a:xfrm>
          <a:prstGeom prst="leftRightArrow">
            <a:avLst>
              <a:gd name="adj1" fmla="val 50000"/>
              <a:gd name="adj2" fmla="val 4891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solidFill>
                <a:srgbClr val="000000"/>
              </a:solidFill>
              <a:latin typeface="Arial" charset="0"/>
            </a:endParaRPr>
          </a:p>
        </p:txBody>
      </p:sp>
      <p:sp>
        <p:nvSpPr>
          <p:cNvPr id="105" name="Line 56"/>
          <p:cNvSpPr>
            <a:spLocks noChangeShapeType="1"/>
          </p:cNvSpPr>
          <p:nvPr/>
        </p:nvSpPr>
        <p:spPr bwMode="auto">
          <a:xfrm flipH="1" flipV="1">
            <a:off x="2961340" y="2840530"/>
            <a:ext cx="502920" cy="31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06" name="Text Box 17"/>
          <p:cNvSpPr txBox="1">
            <a:spLocks noChangeArrowheads="1"/>
          </p:cNvSpPr>
          <p:nvPr/>
        </p:nvSpPr>
        <p:spPr bwMode="auto">
          <a:xfrm>
            <a:off x="6468899" y="3053122"/>
            <a:ext cx="2520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fr-FR" altLang="en-US" sz="1600" b="1" i="1" dirty="0">
                <a:solidFill>
                  <a:srgbClr val="000000"/>
                </a:solidFill>
                <a:latin typeface="Arial" charset="0"/>
                <a:ea typeface="MS PGothic" pitchFamily="34" charset="-128"/>
              </a:rPr>
              <a:t>Aviation </a:t>
            </a:r>
            <a:r>
              <a:rPr lang="fr-FR" altLang="en-US" sz="1600" b="1" i="1" dirty="0" smtClean="0">
                <a:solidFill>
                  <a:srgbClr val="000000"/>
                </a:solidFill>
                <a:latin typeface="Arial" charset="0"/>
                <a:ea typeface="MS PGothic" pitchFamily="34" charset="-128"/>
              </a:rPr>
              <a:t>Environmental </a:t>
            </a:r>
            <a:r>
              <a:rPr lang="en-US" altLang="en-US" sz="1600" b="1" i="1" dirty="0">
                <a:solidFill>
                  <a:srgbClr val="000000"/>
                </a:solidFill>
                <a:latin typeface="Arial" charset="0"/>
                <a:ea typeface="MS PGothic" pitchFamily="34" charset="-128"/>
              </a:rPr>
              <a:t>Impacts Analysis (APMT-I)</a:t>
            </a:r>
          </a:p>
        </p:txBody>
      </p:sp>
      <p:sp>
        <p:nvSpPr>
          <p:cNvPr id="110" name="Text Box 25"/>
          <p:cNvSpPr txBox="1">
            <a:spLocks noChangeArrowheads="1"/>
          </p:cNvSpPr>
          <p:nvPr/>
        </p:nvSpPr>
        <p:spPr bwMode="auto">
          <a:xfrm>
            <a:off x="3498686" y="2564907"/>
            <a:ext cx="22240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5000"/>
              </a:lnSpc>
              <a:spcBef>
                <a:spcPct val="0"/>
              </a:spcBef>
              <a:buFontTx/>
              <a:buNone/>
            </a:pPr>
            <a:r>
              <a:rPr lang="en-US" altLang="en-US" sz="1800" b="1" i="1" dirty="0">
                <a:solidFill>
                  <a:srgbClr val="000000"/>
                </a:solidFill>
                <a:latin typeface="Arial" charset="0"/>
                <a:ea typeface="MS PGothic" pitchFamily="34" charset="-128"/>
              </a:rPr>
              <a:t>A</a:t>
            </a:r>
            <a:r>
              <a:rPr lang="en-US" altLang="en-US" sz="1600" b="1" i="1" dirty="0">
                <a:solidFill>
                  <a:srgbClr val="000000"/>
                </a:solidFill>
                <a:latin typeface="Arial" charset="0"/>
                <a:ea typeface="MS PGothic" pitchFamily="34" charset="-128"/>
              </a:rPr>
              <a:t>viation </a:t>
            </a:r>
            <a:r>
              <a:rPr lang="en-US" altLang="en-US" sz="1800" b="1" i="1" dirty="0">
                <a:solidFill>
                  <a:srgbClr val="000000"/>
                </a:solidFill>
                <a:latin typeface="Arial" charset="0"/>
                <a:ea typeface="MS PGothic" pitchFamily="34" charset="-128"/>
              </a:rPr>
              <a:t>E</a:t>
            </a:r>
            <a:r>
              <a:rPr lang="en-US" altLang="en-US" sz="1600" b="1" i="1" dirty="0">
                <a:solidFill>
                  <a:srgbClr val="000000"/>
                </a:solidFill>
                <a:latin typeface="Arial" charset="0"/>
                <a:ea typeface="MS PGothic" pitchFamily="34" charset="-128"/>
              </a:rPr>
              <a:t>nvironmental </a:t>
            </a:r>
            <a:r>
              <a:rPr lang="en-US" altLang="en-US" sz="1800" b="1" i="1" dirty="0">
                <a:solidFill>
                  <a:srgbClr val="000000"/>
                </a:solidFill>
                <a:latin typeface="Arial" charset="0"/>
                <a:ea typeface="MS PGothic" pitchFamily="34" charset="-128"/>
              </a:rPr>
              <a:t>D</a:t>
            </a:r>
            <a:r>
              <a:rPr lang="en-US" altLang="en-US" sz="1600" b="1" i="1" dirty="0">
                <a:solidFill>
                  <a:srgbClr val="000000"/>
                </a:solidFill>
                <a:latin typeface="Arial" charset="0"/>
                <a:ea typeface="MS PGothic" pitchFamily="34" charset="-128"/>
              </a:rPr>
              <a:t>esign </a:t>
            </a:r>
            <a:r>
              <a:rPr lang="en-US" altLang="en-US" sz="1800" b="1" i="1" dirty="0">
                <a:solidFill>
                  <a:srgbClr val="000000"/>
                </a:solidFill>
                <a:latin typeface="Arial" charset="0"/>
                <a:ea typeface="MS PGothic" pitchFamily="34" charset="-128"/>
              </a:rPr>
              <a:t>T</a:t>
            </a:r>
            <a:r>
              <a:rPr lang="en-US" altLang="en-US" sz="1600" b="1" i="1" dirty="0">
                <a:solidFill>
                  <a:srgbClr val="000000"/>
                </a:solidFill>
                <a:latin typeface="Arial" charset="0"/>
                <a:ea typeface="MS PGothic" pitchFamily="34" charset="-128"/>
              </a:rPr>
              <a:t>ool (AEDT)</a:t>
            </a:r>
          </a:p>
        </p:txBody>
      </p:sp>
      <p:sp>
        <p:nvSpPr>
          <p:cNvPr id="111" name="Rectangle 7"/>
          <p:cNvSpPr>
            <a:spLocks noChangeArrowheads="1"/>
          </p:cNvSpPr>
          <p:nvPr/>
        </p:nvSpPr>
        <p:spPr bwMode="auto">
          <a:xfrm>
            <a:off x="328766" y="5167327"/>
            <a:ext cx="2633472" cy="617292"/>
          </a:xfrm>
          <a:prstGeom prst="rect">
            <a:avLst/>
          </a:prstGeom>
          <a:solidFill>
            <a:srgbClr val="99CCFF">
              <a:alpha val="39999"/>
            </a:srgbClr>
          </a:solidFill>
          <a:ln w="28575">
            <a:solidFill>
              <a:schemeClr val="tx1"/>
            </a:solidFill>
            <a:miter lim="800000"/>
            <a:headEnd/>
            <a:tailEnd/>
          </a:ln>
        </p:spPr>
        <p:txBody>
          <a:bodyPr anchorCtr="1"/>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0000"/>
              </a:lnSpc>
              <a:spcBef>
                <a:spcPct val="0"/>
              </a:spcBef>
              <a:buFontTx/>
              <a:buNone/>
            </a:pPr>
            <a:r>
              <a:rPr lang="en-US" altLang="en-US" sz="1300" b="1" i="1" dirty="0">
                <a:solidFill>
                  <a:srgbClr val="000000"/>
                </a:solidFill>
                <a:latin typeface="Arial" charset="0"/>
                <a:ea typeface="MS PGothic" pitchFamily="34" charset="-128"/>
              </a:rPr>
              <a:t> </a:t>
            </a:r>
            <a:r>
              <a:rPr lang="en-US" altLang="en-US" sz="1300" b="1" i="1" dirty="0" smtClean="0">
                <a:solidFill>
                  <a:srgbClr val="000000"/>
                </a:solidFill>
                <a:latin typeface="Arial" charset="0"/>
                <a:ea typeface="MS PGothic" pitchFamily="34" charset="-128"/>
              </a:rPr>
              <a:t>Fleet Evolution</a:t>
            </a:r>
            <a:r>
              <a:rPr lang="en-US" altLang="en-US" sz="1300" b="1" i="1" dirty="0">
                <a:solidFill>
                  <a:srgbClr val="000000"/>
                </a:solidFill>
                <a:latin typeface="Arial" charset="0"/>
                <a:ea typeface="MS PGothic" pitchFamily="34" charset="-128"/>
              </a:rPr>
              <a:t>, Economics Estimation </a:t>
            </a:r>
            <a:r>
              <a:rPr lang="en-US" altLang="en-US" sz="1300" b="1" i="1" dirty="0" smtClean="0">
                <a:solidFill>
                  <a:srgbClr val="000000"/>
                </a:solidFill>
                <a:latin typeface="Arial" charset="0"/>
                <a:ea typeface="MS PGothic" pitchFamily="34" charset="-128"/>
              </a:rPr>
              <a:t>&amp;</a:t>
            </a:r>
            <a:r>
              <a:rPr lang="en-US" altLang="en-US" sz="1300" b="1" i="1" dirty="0">
                <a:solidFill>
                  <a:srgbClr val="000000"/>
                </a:solidFill>
                <a:latin typeface="Arial" charset="0"/>
                <a:ea typeface="MS PGothic" pitchFamily="34" charset="-128"/>
              </a:rPr>
              <a:t> </a:t>
            </a:r>
            <a:r>
              <a:rPr lang="en-US" altLang="en-US" sz="1300" b="1" i="1" dirty="0" smtClean="0">
                <a:solidFill>
                  <a:srgbClr val="000000"/>
                </a:solidFill>
                <a:latin typeface="Arial" charset="0"/>
                <a:ea typeface="MS PGothic" pitchFamily="34" charset="-128"/>
              </a:rPr>
              <a:t>Evaluation</a:t>
            </a:r>
          </a:p>
          <a:p>
            <a:pPr algn="ctr">
              <a:lnSpc>
                <a:spcPct val="90000"/>
              </a:lnSpc>
              <a:spcBef>
                <a:spcPct val="0"/>
              </a:spcBef>
              <a:buFontTx/>
              <a:buNone/>
            </a:pPr>
            <a:r>
              <a:rPr lang="en-US" altLang="en-US" sz="1300" b="1" i="1" dirty="0" smtClean="0">
                <a:solidFill>
                  <a:srgbClr val="000000"/>
                </a:solidFill>
                <a:latin typeface="Arial" charset="0"/>
                <a:ea typeface="MS PGothic" pitchFamily="34" charset="-128"/>
              </a:rPr>
              <a:t>(FOM, APMT-E, </a:t>
            </a:r>
            <a:r>
              <a:rPr lang="en-US" altLang="en-US" sz="1300" b="1" i="1" dirty="0">
                <a:solidFill>
                  <a:srgbClr val="000000"/>
                </a:solidFill>
                <a:latin typeface="Arial" charset="0"/>
                <a:ea typeface="MS PGothic" pitchFamily="34" charset="-128"/>
              </a:rPr>
              <a:t>FLEET-Builder)</a:t>
            </a:r>
          </a:p>
        </p:txBody>
      </p:sp>
      <p:grpSp>
        <p:nvGrpSpPr>
          <p:cNvPr id="112" name="Group 111"/>
          <p:cNvGrpSpPr/>
          <p:nvPr/>
        </p:nvGrpSpPr>
        <p:grpSpPr>
          <a:xfrm>
            <a:off x="655790" y="3807919"/>
            <a:ext cx="2295144" cy="685800"/>
            <a:chOff x="640079" y="1447800"/>
            <a:chExt cx="2295144" cy="685800"/>
          </a:xfrm>
        </p:grpSpPr>
        <p:sp>
          <p:nvSpPr>
            <p:cNvPr id="113" name="Rectangle 39"/>
            <p:cNvSpPr>
              <a:spLocks noChangeArrowheads="1"/>
            </p:cNvSpPr>
            <p:nvPr/>
          </p:nvSpPr>
          <p:spPr bwMode="auto">
            <a:xfrm>
              <a:off x="640079" y="1447800"/>
              <a:ext cx="2295144" cy="685800"/>
            </a:xfrm>
            <a:prstGeom prst="rect">
              <a:avLst/>
            </a:prstGeom>
            <a:solidFill>
              <a:srgbClr val="FFFF99">
                <a:alpha val="32156"/>
              </a:srgbClr>
            </a:solidFill>
            <a:ln w="28575">
              <a:solidFill>
                <a:schemeClr val="tx1"/>
              </a:solidFill>
              <a:miter lim="800000"/>
              <a:headEnd/>
              <a:tailEnd/>
            </a:ln>
          </p:spPr>
          <p:txBody>
            <a:bodyPr wrap="none"/>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000" b="1" i="1" dirty="0">
                <a:solidFill>
                  <a:srgbClr val="000000"/>
                </a:solidFill>
                <a:latin typeface="Arial" charset="0"/>
                <a:ea typeface="MS PGothic" pitchFamily="34" charset="-128"/>
              </a:endParaRPr>
            </a:p>
          </p:txBody>
        </p:sp>
        <p:sp>
          <p:nvSpPr>
            <p:cNvPr id="114" name="Text Box 42"/>
            <p:cNvSpPr txBox="1">
              <a:spLocks noChangeArrowheads="1"/>
            </p:cNvSpPr>
            <p:nvPr/>
          </p:nvSpPr>
          <p:spPr bwMode="auto">
            <a:xfrm>
              <a:off x="641350" y="1516062"/>
              <a:ext cx="228631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90000"/>
                </a:lnSpc>
                <a:spcBef>
                  <a:spcPct val="0"/>
                </a:spcBef>
                <a:buFontTx/>
                <a:buNone/>
              </a:pPr>
              <a:r>
                <a:rPr lang="en-US" altLang="en-US" sz="1800" b="1" i="1" dirty="0">
                  <a:solidFill>
                    <a:srgbClr val="000000"/>
                  </a:solidFill>
                  <a:latin typeface="Arial" charset="0"/>
                  <a:ea typeface="MS PGothic" pitchFamily="34" charset="-128"/>
                </a:rPr>
                <a:t>Aircraft Design</a:t>
              </a:r>
            </a:p>
            <a:p>
              <a:pPr>
                <a:lnSpc>
                  <a:spcPct val="90000"/>
                </a:lnSpc>
                <a:spcBef>
                  <a:spcPct val="0"/>
                </a:spcBef>
                <a:buFontTx/>
                <a:buNone/>
              </a:pPr>
              <a:r>
                <a:rPr lang="en-US" altLang="en-US" sz="1200" i="1" dirty="0">
                  <a:solidFill>
                    <a:srgbClr val="000000"/>
                  </a:solidFill>
                  <a:latin typeface="Arial" charset="0"/>
                  <a:ea typeface="MS PGothic" pitchFamily="34" charset="-128"/>
                </a:rPr>
                <a:t>Existing Aircraft, New </a:t>
              </a:r>
              <a:br>
                <a:rPr lang="en-US" altLang="en-US" sz="1200" i="1" dirty="0">
                  <a:solidFill>
                    <a:srgbClr val="000000"/>
                  </a:solidFill>
                  <a:latin typeface="Arial" charset="0"/>
                  <a:ea typeface="MS PGothic" pitchFamily="34" charset="-128"/>
                </a:rPr>
              </a:br>
              <a:r>
                <a:rPr lang="en-US" altLang="en-US" sz="1200" i="1" dirty="0">
                  <a:solidFill>
                    <a:srgbClr val="000000"/>
                  </a:solidFill>
                  <a:latin typeface="Arial" charset="0"/>
                  <a:ea typeface="MS PGothic" pitchFamily="34" charset="-128"/>
                </a:rPr>
                <a:t>Aircraft, and/or Generic Fleet</a:t>
              </a:r>
            </a:p>
          </p:txBody>
        </p:sp>
      </p:grpSp>
      <p:sp>
        <p:nvSpPr>
          <p:cNvPr id="115" name="Line 56"/>
          <p:cNvSpPr>
            <a:spLocks noChangeShapeType="1"/>
          </p:cNvSpPr>
          <p:nvPr/>
        </p:nvSpPr>
        <p:spPr bwMode="auto">
          <a:xfrm flipH="1">
            <a:off x="2961339" y="3536499"/>
            <a:ext cx="502920" cy="158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16" name="Line 56"/>
          <p:cNvSpPr>
            <a:spLocks noChangeShapeType="1"/>
          </p:cNvSpPr>
          <p:nvPr/>
        </p:nvSpPr>
        <p:spPr bwMode="auto">
          <a:xfrm flipH="1" flipV="1">
            <a:off x="390615" y="2717312"/>
            <a:ext cx="256032" cy="112049"/>
          </a:xfrm>
          <a:custGeom>
            <a:avLst/>
            <a:gdLst>
              <a:gd name="T0" fmla="*/ 0 w 284460"/>
              <a:gd name="T1" fmla="*/ 0 h 1012248"/>
              <a:gd name="T2" fmla="*/ 305117 w 284460"/>
              <a:gd name="T3" fmla="*/ 0 h 1012248"/>
              <a:gd name="T4" fmla="*/ 365706 w 284460"/>
              <a:gd name="T5" fmla="*/ 0 h 1012248"/>
              <a:gd name="T6" fmla="*/ 0 60000 65536"/>
              <a:gd name="T7" fmla="*/ 0 60000 65536"/>
              <a:gd name="T8" fmla="*/ 0 60000 65536"/>
            </a:gdLst>
            <a:ahLst/>
            <a:cxnLst>
              <a:cxn ang="T6">
                <a:pos x="T0" y="T1"/>
              </a:cxn>
              <a:cxn ang="T7">
                <a:pos x="T2" y="T3"/>
              </a:cxn>
              <a:cxn ang="T8">
                <a:pos x="T4" y="T5"/>
              </a:cxn>
            </a:cxnLst>
            <a:rect l="0" t="0" r="r" b="b"/>
            <a:pathLst>
              <a:path w="284460" h="1012248">
                <a:moveTo>
                  <a:pt x="0" y="0"/>
                </a:moveTo>
                <a:cubicBezTo>
                  <a:pt x="79753" y="26701"/>
                  <a:pt x="188506" y="-47650"/>
                  <a:pt x="235563" y="121058"/>
                </a:cubicBezTo>
                <a:cubicBezTo>
                  <a:pt x="282620" y="289766"/>
                  <a:pt x="288756" y="455163"/>
                  <a:pt x="282342" y="1012248"/>
                </a:cubicBezTo>
              </a:path>
            </a:pathLst>
          </a:custGeom>
          <a:noFill/>
          <a:ln w="5715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7" name="Oval 23"/>
          <p:cNvSpPr>
            <a:spLocks noChangeArrowheads="1"/>
          </p:cNvSpPr>
          <p:nvPr/>
        </p:nvSpPr>
        <p:spPr bwMode="auto">
          <a:xfrm>
            <a:off x="377661" y="1801319"/>
            <a:ext cx="8382000" cy="536575"/>
          </a:xfrm>
          <a:prstGeom prst="ellipse">
            <a:avLst/>
          </a:prstGeom>
          <a:solidFill>
            <a:schemeClr val="bg1">
              <a:lumMod val="95000"/>
            </a:schemeClr>
          </a:solidFill>
          <a:ln w="9525">
            <a:solidFill>
              <a:schemeClr val="tx1"/>
            </a:solidFill>
            <a:round/>
            <a:headEnd/>
            <a:tailEnd/>
          </a:ln>
        </p:spPr>
        <p:txBody>
          <a:bodyPr wrap="none" anchor="ctr" anchorCtr="1"/>
          <a:lstStyle/>
          <a:p>
            <a:pPr algn="ctr" eaLnBrk="0" hangingPunct="0">
              <a:buNone/>
              <a:defRPr/>
            </a:pPr>
            <a:r>
              <a:rPr lang="en-US" sz="2000" b="1" i="1" dirty="0">
                <a:latin typeface="Arial"/>
                <a:ea typeface="ＭＳ Ｐゴシック" pitchFamily="-109" charset="-128"/>
              </a:rPr>
              <a:t>Policy and </a:t>
            </a:r>
            <a:r>
              <a:rPr lang="en-US" sz="2000" b="1" i="1" dirty="0" smtClean="0">
                <a:latin typeface="Arial"/>
                <a:ea typeface="ＭＳ Ｐゴシック" pitchFamily="-109" charset="-128"/>
              </a:rPr>
              <a:t>Scenarios</a:t>
            </a:r>
            <a:br>
              <a:rPr lang="en-US" sz="2000" b="1" i="1" dirty="0" smtClean="0">
                <a:latin typeface="Arial"/>
                <a:ea typeface="ＭＳ Ｐゴシック" pitchFamily="-109" charset="-128"/>
              </a:rPr>
            </a:br>
            <a:r>
              <a:rPr lang="en-US" sz="1200" i="1" dirty="0" smtClean="0">
                <a:solidFill>
                  <a:srgbClr val="000000"/>
                </a:solidFill>
                <a:latin typeface="Arial"/>
                <a:ea typeface="ＭＳ Ｐゴシック" pitchFamily="-109" charset="-128"/>
              </a:rPr>
              <a:t>Including </a:t>
            </a:r>
            <a:r>
              <a:rPr lang="en-US" sz="1200" i="1" dirty="0">
                <a:latin typeface="Arial"/>
                <a:ea typeface="ＭＳ Ｐゴシック" pitchFamily="-109" charset="-128"/>
              </a:rPr>
              <a:t>outputs from other tools and analyses as appropriate</a:t>
            </a:r>
          </a:p>
        </p:txBody>
      </p:sp>
      <p:sp>
        <p:nvSpPr>
          <p:cNvPr id="118" name="Rectangle 39"/>
          <p:cNvSpPr>
            <a:spLocks noChangeArrowheads="1"/>
          </p:cNvSpPr>
          <p:nvPr/>
        </p:nvSpPr>
        <p:spPr bwMode="auto">
          <a:xfrm>
            <a:off x="655791" y="4536391"/>
            <a:ext cx="2297113" cy="355600"/>
          </a:xfrm>
          <a:prstGeom prst="rect">
            <a:avLst/>
          </a:prstGeom>
          <a:solidFill>
            <a:srgbClr val="C00000">
              <a:alpha val="32156"/>
            </a:srgbClr>
          </a:solidFill>
          <a:ln w="28575">
            <a:solidFill>
              <a:schemeClr val="tx1"/>
            </a:solidFill>
            <a:miter lim="800000"/>
            <a:headEnd/>
            <a:tailEnd/>
          </a:ln>
        </p:spPr>
        <p:txBody>
          <a:bodyPr wrap="none"/>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000" b="1" i="1" dirty="0">
              <a:latin typeface="Arial" charset="0"/>
              <a:ea typeface="MS PGothic" pitchFamily="34" charset="-128"/>
            </a:endParaRPr>
          </a:p>
        </p:txBody>
      </p:sp>
      <p:sp>
        <p:nvSpPr>
          <p:cNvPr id="119" name="Text Box 42"/>
          <p:cNvSpPr txBox="1">
            <a:spLocks noChangeArrowheads="1"/>
          </p:cNvSpPr>
          <p:nvPr/>
        </p:nvSpPr>
        <p:spPr bwMode="auto">
          <a:xfrm>
            <a:off x="668173" y="4591255"/>
            <a:ext cx="21859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90000"/>
              </a:lnSpc>
              <a:spcBef>
                <a:spcPct val="0"/>
              </a:spcBef>
              <a:buFontTx/>
              <a:buNone/>
            </a:pPr>
            <a:r>
              <a:rPr lang="en-US" altLang="en-US" sz="1800" b="1" i="1" dirty="0">
                <a:latin typeface="Arial" charset="0"/>
                <a:ea typeface="MS PGothic" pitchFamily="34" charset="-128"/>
              </a:rPr>
              <a:t>Operations</a:t>
            </a:r>
            <a:endParaRPr lang="en-US" altLang="en-US" sz="1600" b="1" i="1" dirty="0">
              <a:latin typeface="Arial" charset="0"/>
              <a:ea typeface="MS PGothic" pitchFamily="34" charset="-128"/>
            </a:endParaRPr>
          </a:p>
        </p:txBody>
      </p:sp>
      <p:sp>
        <p:nvSpPr>
          <p:cNvPr id="120" name="Line 56"/>
          <p:cNvSpPr>
            <a:spLocks noChangeShapeType="1"/>
          </p:cNvSpPr>
          <p:nvPr/>
        </p:nvSpPr>
        <p:spPr bwMode="auto">
          <a:xfrm flipH="1">
            <a:off x="2965340" y="4713285"/>
            <a:ext cx="502920" cy="158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21" name="Line 56"/>
          <p:cNvSpPr>
            <a:spLocks noChangeShapeType="1"/>
          </p:cNvSpPr>
          <p:nvPr/>
        </p:nvSpPr>
        <p:spPr bwMode="auto">
          <a:xfrm flipH="1" flipV="1">
            <a:off x="334799" y="3303915"/>
            <a:ext cx="322262" cy="238125"/>
          </a:xfrm>
          <a:custGeom>
            <a:avLst/>
            <a:gdLst>
              <a:gd name="T0" fmla="*/ 0 w 284460"/>
              <a:gd name="T1" fmla="*/ 0 h 1012248"/>
              <a:gd name="T2" fmla="*/ 576545 w 284460"/>
              <a:gd name="T3" fmla="*/ 0 h 1012248"/>
              <a:gd name="T4" fmla="*/ 691037 w 284460"/>
              <a:gd name="T5" fmla="*/ 0 h 1012248"/>
              <a:gd name="T6" fmla="*/ 0 60000 65536"/>
              <a:gd name="T7" fmla="*/ 0 60000 65536"/>
              <a:gd name="T8" fmla="*/ 0 60000 65536"/>
            </a:gdLst>
            <a:ahLst/>
            <a:cxnLst>
              <a:cxn ang="T6">
                <a:pos x="T0" y="T1"/>
              </a:cxn>
              <a:cxn ang="T7">
                <a:pos x="T2" y="T3"/>
              </a:cxn>
              <a:cxn ang="T8">
                <a:pos x="T4" y="T5"/>
              </a:cxn>
            </a:cxnLst>
            <a:rect l="0" t="0" r="r" b="b"/>
            <a:pathLst>
              <a:path w="284460" h="1012248">
                <a:moveTo>
                  <a:pt x="0" y="0"/>
                </a:moveTo>
                <a:cubicBezTo>
                  <a:pt x="79753" y="26701"/>
                  <a:pt x="188506" y="-47650"/>
                  <a:pt x="235563" y="121058"/>
                </a:cubicBezTo>
                <a:cubicBezTo>
                  <a:pt x="282620" y="289766"/>
                  <a:pt x="288756" y="455163"/>
                  <a:pt x="282342" y="1012248"/>
                </a:cubicBezTo>
              </a:path>
            </a:pathLst>
          </a:custGeom>
          <a:noFill/>
          <a:ln w="5715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2" name="Line 56"/>
          <p:cNvSpPr>
            <a:spLocks noChangeShapeType="1"/>
          </p:cNvSpPr>
          <p:nvPr/>
        </p:nvSpPr>
        <p:spPr bwMode="auto">
          <a:xfrm flipH="1" flipV="1">
            <a:off x="354039" y="4641936"/>
            <a:ext cx="301752" cy="156582"/>
          </a:xfrm>
          <a:custGeom>
            <a:avLst/>
            <a:gdLst>
              <a:gd name="T0" fmla="*/ 0 w 284460"/>
              <a:gd name="T1" fmla="*/ 0 h 1012248"/>
              <a:gd name="T2" fmla="*/ 305117 w 284460"/>
              <a:gd name="T3" fmla="*/ 0 h 1012248"/>
              <a:gd name="T4" fmla="*/ 365706 w 284460"/>
              <a:gd name="T5" fmla="*/ 0 h 1012248"/>
              <a:gd name="T6" fmla="*/ 0 60000 65536"/>
              <a:gd name="T7" fmla="*/ 0 60000 65536"/>
              <a:gd name="T8" fmla="*/ 0 60000 65536"/>
            </a:gdLst>
            <a:ahLst/>
            <a:cxnLst>
              <a:cxn ang="T6">
                <a:pos x="T0" y="T1"/>
              </a:cxn>
              <a:cxn ang="T7">
                <a:pos x="T2" y="T3"/>
              </a:cxn>
              <a:cxn ang="T8">
                <a:pos x="T4" y="T5"/>
              </a:cxn>
            </a:cxnLst>
            <a:rect l="0" t="0" r="r" b="b"/>
            <a:pathLst>
              <a:path w="284460" h="1012248">
                <a:moveTo>
                  <a:pt x="0" y="0"/>
                </a:moveTo>
                <a:cubicBezTo>
                  <a:pt x="79753" y="26701"/>
                  <a:pt x="188506" y="-47650"/>
                  <a:pt x="235563" y="121058"/>
                </a:cubicBezTo>
                <a:cubicBezTo>
                  <a:pt x="282620" y="289766"/>
                  <a:pt x="288756" y="455163"/>
                  <a:pt x="282342" y="1012248"/>
                </a:cubicBezTo>
              </a:path>
            </a:pathLst>
          </a:custGeom>
          <a:noFill/>
          <a:ln w="5715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3" name="Line 56"/>
          <p:cNvSpPr>
            <a:spLocks noChangeShapeType="1"/>
          </p:cNvSpPr>
          <p:nvPr/>
        </p:nvSpPr>
        <p:spPr bwMode="auto">
          <a:xfrm flipH="1" flipV="1">
            <a:off x="335751" y="3892056"/>
            <a:ext cx="315913" cy="238125"/>
          </a:xfrm>
          <a:custGeom>
            <a:avLst/>
            <a:gdLst>
              <a:gd name="T0" fmla="*/ 0 w 284460"/>
              <a:gd name="T1" fmla="*/ 0 h 1012248"/>
              <a:gd name="T2" fmla="*/ 295305 w 284460"/>
              <a:gd name="T3" fmla="*/ 0 h 1012248"/>
              <a:gd name="T4" fmla="*/ 353947 w 284460"/>
              <a:gd name="T5" fmla="*/ 0 h 1012248"/>
              <a:gd name="T6" fmla="*/ 0 60000 65536"/>
              <a:gd name="T7" fmla="*/ 0 60000 65536"/>
              <a:gd name="T8" fmla="*/ 0 60000 65536"/>
            </a:gdLst>
            <a:ahLst/>
            <a:cxnLst>
              <a:cxn ang="T6">
                <a:pos x="T0" y="T1"/>
              </a:cxn>
              <a:cxn ang="T7">
                <a:pos x="T2" y="T3"/>
              </a:cxn>
              <a:cxn ang="T8">
                <a:pos x="T4" y="T5"/>
              </a:cxn>
            </a:cxnLst>
            <a:rect l="0" t="0" r="r" b="b"/>
            <a:pathLst>
              <a:path w="284460" h="1012248">
                <a:moveTo>
                  <a:pt x="0" y="0"/>
                </a:moveTo>
                <a:cubicBezTo>
                  <a:pt x="79753" y="26701"/>
                  <a:pt x="188506" y="-47650"/>
                  <a:pt x="235563" y="121058"/>
                </a:cubicBezTo>
                <a:cubicBezTo>
                  <a:pt x="282620" y="289766"/>
                  <a:pt x="288756" y="455163"/>
                  <a:pt x="282342" y="1012248"/>
                </a:cubicBezTo>
              </a:path>
            </a:pathLst>
          </a:custGeom>
          <a:noFill/>
          <a:ln w="5715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4" name="Line 56"/>
          <p:cNvSpPr>
            <a:spLocks noChangeShapeType="1"/>
          </p:cNvSpPr>
          <p:nvPr/>
        </p:nvSpPr>
        <p:spPr bwMode="auto">
          <a:xfrm flipH="1">
            <a:off x="2955870" y="4117482"/>
            <a:ext cx="50292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25" name="Line 56"/>
          <p:cNvSpPr>
            <a:spLocks noChangeShapeType="1"/>
          </p:cNvSpPr>
          <p:nvPr/>
        </p:nvSpPr>
        <p:spPr bwMode="auto">
          <a:xfrm flipH="1" flipV="1">
            <a:off x="1597623" y="4893007"/>
            <a:ext cx="6350" cy="27432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573994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422093"/>
            <a:ext cx="8818324" cy="609600"/>
          </a:xfrm>
        </p:spPr>
        <p:txBody>
          <a:bodyPr/>
          <a:lstStyle/>
          <a:p>
            <a:r>
              <a:rPr lang="en-US" dirty="0" smtClean="0"/>
              <a:t>Front </a:t>
            </a:r>
            <a:r>
              <a:rPr lang="en-US" dirty="0" smtClean="0"/>
              <a:t>Line Staff Training</a:t>
            </a:r>
            <a:endParaRPr lang="en-US" dirty="0"/>
          </a:p>
        </p:txBody>
      </p:sp>
      <p:sp>
        <p:nvSpPr>
          <p:cNvPr id="3" name="Content Placeholder 2"/>
          <p:cNvSpPr>
            <a:spLocks noGrp="1"/>
          </p:cNvSpPr>
          <p:nvPr>
            <p:ph idx="1"/>
          </p:nvPr>
        </p:nvSpPr>
        <p:spPr>
          <a:xfrm>
            <a:off x="219728" y="1032095"/>
            <a:ext cx="8773960" cy="4941621"/>
          </a:xfrm>
        </p:spPr>
        <p:txBody>
          <a:bodyPr/>
          <a:lstStyle/>
          <a:p>
            <a:pPr marL="0" indent="0">
              <a:buNone/>
            </a:pPr>
            <a:r>
              <a:rPr lang="en-US" sz="1800" dirty="0" smtClean="0"/>
              <a:t>Organized AEDT </a:t>
            </a:r>
            <a:r>
              <a:rPr lang="en-US" sz="1800" dirty="0" smtClean="0"/>
              <a:t>training session at Volpe targeted to </a:t>
            </a:r>
            <a:r>
              <a:rPr lang="en-US" sz="1800" dirty="0" smtClean="0"/>
              <a:t>needs </a:t>
            </a:r>
            <a:r>
              <a:rPr lang="en-US" sz="1800" dirty="0" smtClean="0"/>
              <a:t>of </a:t>
            </a:r>
            <a:r>
              <a:rPr lang="en-US" sz="1800" dirty="0" smtClean="0"/>
              <a:t>front </a:t>
            </a:r>
            <a:r>
              <a:rPr lang="en-US" sz="1800" dirty="0" smtClean="0"/>
              <a:t>line staff</a:t>
            </a:r>
          </a:p>
          <a:p>
            <a:r>
              <a:rPr lang="en-US" sz="1800" dirty="0" smtClean="0"/>
              <a:t>AEDT Session – Volpe led</a:t>
            </a:r>
          </a:p>
          <a:p>
            <a:pPr lvl="1"/>
            <a:r>
              <a:rPr lang="en-US" sz="1400" dirty="0" smtClean="0"/>
              <a:t>AEDT overview: legacy tools, system requirements, system structure, data sources (internal and external), aircraft performance, GIS</a:t>
            </a:r>
          </a:p>
          <a:p>
            <a:pPr lvl="1"/>
            <a:r>
              <a:rPr lang="en-US" sz="1400" dirty="0" smtClean="0"/>
              <a:t>Study basics: workflow, airport hierarchy, tracks </a:t>
            </a:r>
            <a:r>
              <a:rPr lang="en-US" sz="1400" dirty="0" err="1" smtClean="0"/>
              <a:t>annualization</a:t>
            </a:r>
            <a:r>
              <a:rPr lang="en-US" sz="1400" dirty="0" smtClean="0"/>
              <a:t> and operations, receptors, metric results, study hierarchy, noise workflow, emissions workflow, interface, help system</a:t>
            </a:r>
          </a:p>
          <a:p>
            <a:pPr lvl="1"/>
            <a:r>
              <a:rPr lang="en-US" sz="1400" dirty="0" smtClean="0"/>
              <a:t>Interactive exercise session: troubleshooting and technical support, emissions dispersion, high fidelity weather, creating user defined aircraft via ASIF, administrative file</a:t>
            </a:r>
          </a:p>
          <a:p>
            <a:pPr lvl="1"/>
            <a:r>
              <a:rPr lang="en-US" sz="1400" dirty="0" smtClean="0"/>
              <a:t>Optional features: airport designer, operating configuration, delay and sequencing, operational profiles, study </a:t>
            </a:r>
            <a:r>
              <a:rPr lang="en-US" sz="1400" dirty="0" err="1" smtClean="0"/>
              <a:t>dabase</a:t>
            </a:r>
            <a:r>
              <a:rPr lang="en-US" sz="1400" dirty="0" smtClean="0"/>
              <a:t> maintenance</a:t>
            </a:r>
          </a:p>
          <a:p>
            <a:r>
              <a:rPr lang="en-US" sz="1800" dirty="0" smtClean="0"/>
              <a:t>Application and best practices Session – AEE led</a:t>
            </a:r>
            <a:endParaRPr lang="en-US" sz="1800" dirty="0"/>
          </a:p>
          <a:p>
            <a:pPr lvl="1"/>
            <a:r>
              <a:rPr lang="en-US" sz="1400" dirty="0" smtClean="0"/>
              <a:t>AEDT technical session recap: take-</a:t>
            </a:r>
            <a:r>
              <a:rPr lang="en-US" sz="1400" dirty="0" err="1" smtClean="0"/>
              <a:t>aways</a:t>
            </a:r>
            <a:r>
              <a:rPr lang="en-US" sz="1400" dirty="0" smtClean="0"/>
              <a:t> and Q&amp;A session</a:t>
            </a:r>
          </a:p>
          <a:p>
            <a:pPr lvl="1"/>
            <a:r>
              <a:rPr lang="en-US" sz="1400" dirty="0" smtClean="0"/>
              <a:t>Best practices session: best practices and project types, AEDT versioning, NEPA work support, environmental justice capabilities</a:t>
            </a:r>
          </a:p>
          <a:p>
            <a:pPr lvl="1"/>
            <a:r>
              <a:rPr lang="en-US" sz="1400" dirty="0" smtClean="0"/>
              <a:t>Breakout sessions: (1) database system, ASIF, and SQL introduction, (2) environmental justice demonstration, (3) advanced data manipulation with SQL</a:t>
            </a:r>
          </a:p>
          <a:p>
            <a:pPr lvl="1"/>
            <a:r>
              <a:rPr lang="en-US" sz="1400" dirty="0" smtClean="0"/>
              <a:t>FAA Feedback and input on AEDT and policies</a:t>
            </a:r>
            <a:endParaRPr lang="en-US" sz="2000" dirty="0"/>
          </a:p>
        </p:txBody>
      </p:sp>
      <p:sp>
        <p:nvSpPr>
          <p:cNvPr id="6" name="Rounded Rectangle 5"/>
          <p:cNvSpPr/>
          <p:nvPr/>
        </p:nvSpPr>
        <p:spPr>
          <a:xfrm>
            <a:off x="304800" y="34591"/>
            <a:ext cx="3505200" cy="405473"/>
          </a:xfrm>
          <a:prstGeom prst="roundRect">
            <a:avLst/>
          </a:prstGeom>
          <a:solidFill>
            <a:srgbClr val="7BA2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2"/>
            <a:ext cx="457200" cy="457200"/>
          </a:xfrm>
          <a:prstGeom prst="rect">
            <a:avLst/>
          </a:prstGeom>
        </p:spPr>
      </p:pic>
      <p:sp>
        <p:nvSpPr>
          <p:cNvPr id="8" name="object 535"/>
          <p:cNvSpPr txBox="1"/>
          <p:nvPr/>
        </p:nvSpPr>
        <p:spPr>
          <a:xfrm>
            <a:off x="774332" y="50393"/>
            <a:ext cx="2831734"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P1: Science </a:t>
            </a: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and Tools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9" name="Rectangle 8"/>
          <p:cNvSpPr/>
          <p:nvPr/>
        </p:nvSpPr>
        <p:spPr>
          <a:xfrm>
            <a:off x="5446643" y="2551"/>
            <a:ext cx="3697356" cy="646331"/>
          </a:xfrm>
          <a:prstGeom prst="rect">
            <a:avLst/>
          </a:prstGeom>
        </p:spPr>
        <p:txBody>
          <a:bodyPr wrap="square">
            <a:spAutoFit/>
          </a:bodyPr>
          <a:lstStyle/>
          <a:p>
            <a:pPr>
              <a:buNone/>
            </a:pPr>
            <a:r>
              <a:rPr lang="en-US" sz="1200" b="1" i="1" dirty="0"/>
              <a:t>Action: FAA should develop appropriate training programs on AEDT to ensure FAA front line staff fully understands the </a:t>
            </a:r>
            <a:r>
              <a:rPr lang="en-US" sz="1200" b="1" i="1" dirty="0" smtClean="0"/>
              <a:t>model.</a:t>
            </a:r>
            <a:endParaRPr lang="en-US" sz="1200" b="1" i="1" dirty="0"/>
          </a:p>
        </p:txBody>
      </p:sp>
      <p:sp>
        <p:nvSpPr>
          <p:cNvPr id="11"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13</a:t>
            </a:fld>
            <a:endParaRPr lang="en-US" dirty="0">
              <a:solidFill>
                <a:schemeClr val="bg1"/>
              </a:solidFill>
            </a:endParaRPr>
          </a:p>
        </p:txBody>
      </p:sp>
    </p:spTree>
    <p:extLst>
      <p:ext uri="{BB962C8B-B14F-4D97-AF65-F5344CB8AC3E}">
        <p14:creationId xmlns:p14="http://schemas.microsoft.com/office/powerpoint/2010/main" val="1642112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337073"/>
            <a:ext cx="8818324" cy="609600"/>
          </a:xfrm>
        </p:spPr>
        <p:txBody>
          <a:bodyPr/>
          <a:lstStyle/>
          <a:p>
            <a:r>
              <a:rPr lang="en-US" dirty="0" smtClean="0"/>
              <a:t>Tools Update (1 of 2)</a:t>
            </a:r>
            <a:endParaRPr lang="en-US" dirty="0"/>
          </a:p>
        </p:txBody>
      </p:sp>
      <p:sp>
        <p:nvSpPr>
          <p:cNvPr id="3" name="Content Placeholder 2"/>
          <p:cNvSpPr>
            <a:spLocks noGrp="1"/>
          </p:cNvSpPr>
          <p:nvPr>
            <p:ph idx="1"/>
          </p:nvPr>
        </p:nvSpPr>
        <p:spPr>
          <a:xfrm>
            <a:off x="219728" y="888937"/>
            <a:ext cx="8773960" cy="5030461"/>
          </a:xfrm>
        </p:spPr>
        <p:txBody>
          <a:bodyPr/>
          <a:lstStyle/>
          <a:p>
            <a:pPr marL="0" indent="0">
              <a:buNone/>
            </a:pPr>
            <a:r>
              <a:rPr lang="en-US" sz="2400" dirty="0" smtClean="0"/>
              <a:t>AEDT Current Status</a:t>
            </a:r>
          </a:p>
          <a:p>
            <a:r>
              <a:rPr lang="en-US" sz="2000" b="0" dirty="0" smtClean="0"/>
              <a:t>Public release of AEDT2c </a:t>
            </a:r>
            <a:r>
              <a:rPr lang="en-US" sz="2000" b="0" dirty="0" smtClean="0"/>
              <a:t>SP2 </a:t>
            </a:r>
            <a:r>
              <a:rPr lang="en-US" sz="2000" b="0" dirty="0" smtClean="0"/>
              <a:t>on March13, 2017</a:t>
            </a:r>
          </a:p>
          <a:p>
            <a:r>
              <a:rPr lang="en-US" sz="2000" b="0" dirty="0" smtClean="0"/>
              <a:t>AEDT </a:t>
            </a:r>
            <a:r>
              <a:rPr lang="en-US" sz="2000" b="0" dirty="0" smtClean="0"/>
              <a:t>2c SP2 B4 with BADA4 and </a:t>
            </a:r>
            <a:r>
              <a:rPr lang="en-US" sz="2000" b="0" dirty="0" smtClean="0"/>
              <a:t>MERRA data </a:t>
            </a:r>
            <a:br>
              <a:rPr lang="en-US" sz="2000" b="0" dirty="0" smtClean="0"/>
            </a:br>
            <a:r>
              <a:rPr lang="en-US" sz="2000" b="0" dirty="0" smtClean="0"/>
              <a:t>support </a:t>
            </a:r>
            <a:r>
              <a:rPr lang="en-US" sz="2000" b="0" dirty="0" smtClean="0"/>
              <a:t>was released to internal users on June 30</a:t>
            </a:r>
            <a:r>
              <a:rPr lang="en-US" sz="2000" b="0" baseline="30000" dirty="0" smtClean="0"/>
              <a:t>th</a:t>
            </a:r>
            <a:endParaRPr lang="en-US" sz="2000" b="0" dirty="0" smtClean="0"/>
          </a:p>
          <a:p>
            <a:pPr lvl="1"/>
            <a:r>
              <a:rPr lang="en-US" sz="1800" dirty="0" smtClean="0"/>
              <a:t>It leverages </a:t>
            </a:r>
            <a:r>
              <a:rPr lang="en-US" sz="1800" dirty="0" smtClean="0"/>
              <a:t>work </a:t>
            </a:r>
            <a:r>
              <a:rPr lang="en-US" sz="1800" dirty="0" smtClean="0"/>
              <a:t>done by AEE on Sensor </a:t>
            </a:r>
            <a:r>
              <a:rPr lang="en-US" sz="1800" dirty="0" smtClean="0"/>
              <a:t>Path </a:t>
            </a:r>
            <a:r>
              <a:rPr lang="en-US" sz="1800" dirty="0" smtClean="0"/>
              <a:t>Filtering and </a:t>
            </a:r>
            <a:r>
              <a:rPr lang="en-US" sz="1800" dirty="0" smtClean="0"/>
              <a:t>Smoothing </a:t>
            </a:r>
            <a:r>
              <a:rPr lang="en-US" sz="1800" dirty="0" smtClean="0"/>
              <a:t>(developed as an external preprocessor for flexibility)</a:t>
            </a:r>
          </a:p>
          <a:p>
            <a:pPr lvl="1"/>
            <a:r>
              <a:rPr lang="en-US" sz="1800" dirty="0" smtClean="0"/>
              <a:t>ANG-B7 has been provided with a copy of the software and </a:t>
            </a:r>
            <a:r>
              <a:rPr lang="en-US" sz="1800" dirty="0" smtClean="0"/>
              <a:t>documentation </a:t>
            </a:r>
            <a:r>
              <a:rPr lang="en-US" sz="1800" dirty="0" smtClean="0"/>
              <a:t>to begin assessing </a:t>
            </a:r>
            <a:r>
              <a:rPr lang="en-US" sz="1800" dirty="0" smtClean="0"/>
              <a:t>new </a:t>
            </a:r>
            <a:r>
              <a:rPr lang="en-US" sz="1800" dirty="0" smtClean="0"/>
              <a:t>features for their </a:t>
            </a:r>
            <a:r>
              <a:rPr lang="en-US" sz="1800" dirty="0" smtClean="0"/>
              <a:t>work</a:t>
            </a:r>
          </a:p>
          <a:p>
            <a:pPr marL="0" indent="0">
              <a:buNone/>
            </a:pPr>
            <a:r>
              <a:rPr lang="en-US" sz="2400" dirty="0" smtClean="0"/>
              <a:t>AEDT Development Plan (emphasis on noise)</a:t>
            </a:r>
            <a:endParaRPr lang="en-US" sz="2400" dirty="0"/>
          </a:p>
          <a:p>
            <a:r>
              <a:rPr lang="en-US" sz="2000" b="0" dirty="0" smtClean="0"/>
              <a:t>Current version of tool, AEDT2c, was designed to model DNL 65</a:t>
            </a:r>
          </a:p>
          <a:p>
            <a:r>
              <a:rPr lang="en-US" sz="2000" b="0" dirty="0" smtClean="0"/>
              <a:t>Developing </a:t>
            </a:r>
            <a:r>
              <a:rPr lang="en-US" sz="2000" b="0" dirty="0"/>
              <a:t>AEDT3 with release in 2018 </a:t>
            </a:r>
          </a:p>
          <a:p>
            <a:pPr lvl="1"/>
            <a:r>
              <a:rPr lang="en-US" sz="1600" dirty="0" smtClean="0"/>
              <a:t>Improving </a:t>
            </a:r>
            <a:r>
              <a:rPr lang="en-US" sz="1600" dirty="0"/>
              <a:t>takeoff weight and thrust modeling</a:t>
            </a:r>
          </a:p>
          <a:p>
            <a:pPr lvl="1"/>
            <a:r>
              <a:rPr lang="en-US" sz="1600" dirty="0"/>
              <a:t>Improving aircraft performance module </a:t>
            </a:r>
          </a:p>
          <a:p>
            <a:r>
              <a:rPr lang="en-US" sz="2000" b="0" dirty="0"/>
              <a:t>Laying ground work to incorporate airframe noise more </a:t>
            </a:r>
            <a:r>
              <a:rPr lang="en-US" sz="2000" b="0" dirty="0" smtClean="0"/>
              <a:t>explicitly</a:t>
            </a:r>
            <a:endParaRPr lang="en-US" sz="2000" b="0" dirty="0"/>
          </a:p>
          <a:p>
            <a:pPr lvl="2"/>
            <a:endParaRPr lang="en-US" sz="1800" dirty="0" smtClean="0"/>
          </a:p>
        </p:txBody>
      </p:sp>
      <p:pic>
        <p:nvPicPr>
          <p:cNvPr id="1026" name="Picture 2"/>
          <p:cNvPicPr>
            <a:picLocks noChangeAspect="1" noChangeArrowheads="1"/>
          </p:cNvPicPr>
          <p:nvPr/>
        </p:nvPicPr>
        <p:blipFill>
          <a:blip r:embed="rId2">
            <a:clrChange>
              <a:clrFrom>
                <a:srgbClr val="CFDDEE"/>
              </a:clrFrom>
              <a:clrTo>
                <a:srgbClr val="CFDDEE">
                  <a:alpha val="0"/>
                </a:srgbClr>
              </a:clrTo>
            </a:clrChange>
            <a:extLst>
              <a:ext uri="{28A0092B-C50C-407E-A947-70E740481C1C}">
                <a14:useLocalDpi xmlns:a14="http://schemas.microsoft.com/office/drawing/2010/main" val="0"/>
              </a:ext>
            </a:extLst>
          </a:blip>
          <a:srcRect/>
          <a:stretch>
            <a:fillRect/>
          </a:stretch>
        </p:blipFill>
        <p:spPr bwMode="auto">
          <a:xfrm>
            <a:off x="6447116" y="139068"/>
            <a:ext cx="2575994" cy="155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304800" y="34591"/>
            <a:ext cx="3505200" cy="405473"/>
          </a:xfrm>
          <a:prstGeom prst="roundRect">
            <a:avLst/>
          </a:prstGeom>
          <a:solidFill>
            <a:srgbClr val="7BA2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202"/>
            <a:ext cx="457200" cy="457200"/>
          </a:xfrm>
          <a:prstGeom prst="rect">
            <a:avLst/>
          </a:prstGeom>
        </p:spPr>
      </p:pic>
      <p:sp>
        <p:nvSpPr>
          <p:cNvPr id="9" name="object 535"/>
          <p:cNvSpPr txBox="1"/>
          <p:nvPr/>
        </p:nvSpPr>
        <p:spPr>
          <a:xfrm>
            <a:off x="774332" y="50393"/>
            <a:ext cx="2831734"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P1: Science </a:t>
            </a: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and Tools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10" name="Rectangle 9"/>
          <p:cNvSpPr/>
          <p:nvPr/>
        </p:nvSpPr>
        <p:spPr>
          <a:xfrm>
            <a:off x="33868" y="6551957"/>
            <a:ext cx="5486400" cy="261610"/>
          </a:xfrm>
          <a:prstGeom prst="rect">
            <a:avLst/>
          </a:prstGeom>
        </p:spPr>
        <p:txBody>
          <a:bodyPr wrap="square">
            <a:spAutoFit/>
          </a:bodyPr>
          <a:lstStyle/>
          <a:p>
            <a:pPr marL="0" indent="0">
              <a:spcBef>
                <a:spcPts val="600"/>
              </a:spcBef>
              <a:buNone/>
            </a:pPr>
            <a:r>
              <a:rPr lang="en-US" sz="1050" b="1" dirty="0" smtClean="0">
                <a:solidFill>
                  <a:schemeClr val="bg1"/>
                </a:solidFill>
              </a:rPr>
              <a:t>For more information on AEDT or to download it, please visit</a:t>
            </a:r>
            <a:r>
              <a:rPr lang="en-US" sz="1050" b="1" dirty="0">
                <a:solidFill>
                  <a:schemeClr val="bg1"/>
                </a:solidFill>
              </a:rPr>
              <a:t>: https://</a:t>
            </a:r>
            <a:r>
              <a:rPr lang="en-US" sz="1050" b="1" dirty="0" smtClean="0">
                <a:solidFill>
                  <a:schemeClr val="bg1"/>
                </a:solidFill>
              </a:rPr>
              <a:t>aedt.faa.gov/</a:t>
            </a:r>
            <a:endParaRPr lang="en-US" sz="1050" b="1" dirty="0">
              <a:solidFill>
                <a:schemeClr val="bg1"/>
              </a:solidFill>
            </a:endParaRPr>
          </a:p>
        </p:txBody>
      </p:sp>
      <p:sp>
        <p:nvSpPr>
          <p:cNvPr id="11"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14</a:t>
            </a:fld>
            <a:endParaRPr lang="en-US" dirty="0">
              <a:solidFill>
                <a:schemeClr val="bg1"/>
              </a:solidFill>
            </a:endParaRPr>
          </a:p>
        </p:txBody>
      </p:sp>
    </p:spTree>
    <p:extLst>
      <p:ext uri="{BB962C8B-B14F-4D97-AF65-F5344CB8AC3E}">
        <p14:creationId xmlns:p14="http://schemas.microsoft.com/office/powerpoint/2010/main" val="1595206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40" y="419725"/>
            <a:ext cx="8818324" cy="609600"/>
          </a:xfrm>
        </p:spPr>
        <p:txBody>
          <a:bodyPr/>
          <a:lstStyle/>
          <a:p>
            <a:r>
              <a:rPr lang="en-US" dirty="0" smtClean="0"/>
              <a:t>Tools Update </a:t>
            </a:r>
            <a:r>
              <a:rPr lang="en-US" dirty="0" smtClean="0"/>
              <a:t>(2 of 2)</a:t>
            </a:r>
            <a:endParaRPr lang="en-US" dirty="0"/>
          </a:p>
        </p:txBody>
      </p:sp>
      <p:sp>
        <p:nvSpPr>
          <p:cNvPr id="3" name="Content Placeholder 2"/>
          <p:cNvSpPr>
            <a:spLocks noGrp="1"/>
          </p:cNvSpPr>
          <p:nvPr>
            <p:ph idx="1"/>
          </p:nvPr>
        </p:nvSpPr>
        <p:spPr>
          <a:xfrm>
            <a:off x="219728" y="943255"/>
            <a:ext cx="8773960" cy="5030461"/>
          </a:xfrm>
        </p:spPr>
        <p:txBody>
          <a:bodyPr/>
          <a:lstStyle/>
          <a:p>
            <a:r>
              <a:rPr lang="en-US" sz="2400" dirty="0" smtClean="0"/>
              <a:t>Fleet </a:t>
            </a:r>
            <a:r>
              <a:rPr lang="en-US" sz="2400" dirty="0" smtClean="0"/>
              <a:t>Builder</a:t>
            </a:r>
          </a:p>
          <a:p>
            <a:pPr lvl="1"/>
            <a:r>
              <a:rPr lang="en-US" sz="2000" dirty="0" smtClean="0"/>
              <a:t>Fleet-Builder v0.1 was delivered to </a:t>
            </a:r>
            <a:r>
              <a:rPr lang="en-US" sz="2000" dirty="0" smtClean="0"/>
              <a:t>FAA </a:t>
            </a:r>
            <a:r>
              <a:rPr lang="en-US" sz="2000" dirty="0" smtClean="0"/>
              <a:t>on </a:t>
            </a:r>
            <a:r>
              <a:rPr lang="en-US" sz="2000" dirty="0" smtClean="0"/>
              <a:t/>
            </a:r>
            <a:br>
              <a:rPr lang="en-US" sz="2000" dirty="0" smtClean="0"/>
            </a:br>
            <a:r>
              <a:rPr lang="en-US" sz="2000" dirty="0" smtClean="0"/>
              <a:t>schedule </a:t>
            </a:r>
            <a:r>
              <a:rPr lang="en-US" sz="2000" dirty="0" smtClean="0"/>
              <a:t>in mid June for initial </a:t>
            </a:r>
            <a:r>
              <a:rPr lang="en-US" sz="2000" dirty="0" smtClean="0"/>
              <a:t>field-deployment</a:t>
            </a:r>
            <a:r>
              <a:rPr lang="en-US" sz="2000" dirty="0" smtClean="0"/>
              <a:t> </a:t>
            </a:r>
            <a:br>
              <a:rPr lang="en-US" sz="2000" dirty="0" smtClean="0"/>
            </a:br>
            <a:r>
              <a:rPr lang="en-US" sz="2000" dirty="0" smtClean="0"/>
              <a:t>testing</a:t>
            </a:r>
            <a:endParaRPr lang="en-US" sz="2000" dirty="0" smtClean="0"/>
          </a:p>
          <a:p>
            <a:pPr lvl="1"/>
            <a:r>
              <a:rPr lang="en-US" sz="2000" dirty="0" smtClean="0"/>
              <a:t>Further capabilities testing and development is </a:t>
            </a:r>
            <a:r>
              <a:rPr lang="en-US" sz="2000" dirty="0" smtClean="0"/>
              <a:t>under </a:t>
            </a:r>
            <a:r>
              <a:rPr lang="en-US" sz="2000" dirty="0" smtClean="0"/>
              <a:t>way</a:t>
            </a:r>
            <a:r>
              <a:rPr lang="en-US" dirty="0" smtClean="0"/>
              <a:t> </a:t>
            </a:r>
            <a:endParaRPr lang="en-US" dirty="0" smtClean="0"/>
          </a:p>
          <a:p>
            <a:pPr lvl="1"/>
            <a:endParaRPr lang="en-US" dirty="0" smtClean="0"/>
          </a:p>
          <a:p>
            <a:r>
              <a:rPr lang="en-US" sz="2400" dirty="0" smtClean="0"/>
              <a:t>APMT-Impacts</a:t>
            </a:r>
          </a:p>
          <a:p>
            <a:pPr lvl="1"/>
            <a:r>
              <a:rPr lang="en-US" sz="2000" dirty="0"/>
              <a:t>Air quality tool development continues – focus on global model</a:t>
            </a:r>
          </a:p>
          <a:p>
            <a:pPr lvl="1"/>
            <a:r>
              <a:rPr lang="en-US" sz="2000" dirty="0" smtClean="0"/>
              <a:t>Climate tool development continues – focus on incorporating latest knowledge, alt fuel considerations, and improving contrail modeling</a:t>
            </a:r>
          </a:p>
          <a:p>
            <a:pPr lvl="1"/>
            <a:r>
              <a:rPr lang="en-US" sz="2000" dirty="0" smtClean="0"/>
              <a:t>Noise tool currently based on willingness to pay to calculate monetary impacts – focus on advancing underlying science of sleep and health</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242" y="453998"/>
            <a:ext cx="1935302" cy="128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304800" y="34591"/>
            <a:ext cx="3505200" cy="405473"/>
          </a:xfrm>
          <a:prstGeom prst="roundRect">
            <a:avLst/>
          </a:prstGeom>
          <a:solidFill>
            <a:srgbClr val="7BA2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202"/>
            <a:ext cx="457200" cy="457200"/>
          </a:xfrm>
          <a:prstGeom prst="rect">
            <a:avLst/>
          </a:prstGeom>
        </p:spPr>
      </p:pic>
      <p:sp>
        <p:nvSpPr>
          <p:cNvPr id="9" name="object 535"/>
          <p:cNvSpPr txBox="1"/>
          <p:nvPr/>
        </p:nvSpPr>
        <p:spPr>
          <a:xfrm>
            <a:off x="774332" y="50393"/>
            <a:ext cx="2831734"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P1: Science </a:t>
            </a: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and Tools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10"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15</a:t>
            </a:fld>
            <a:endParaRPr lang="en-US" dirty="0">
              <a:solidFill>
                <a:schemeClr val="bg1"/>
              </a:solidFill>
            </a:endParaRPr>
          </a:p>
        </p:txBody>
      </p:sp>
    </p:spTree>
    <p:extLst>
      <p:ext uri="{BB962C8B-B14F-4D97-AF65-F5344CB8AC3E}">
        <p14:creationId xmlns:p14="http://schemas.microsoft.com/office/powerpoint/2010/main" val="2457373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418550"/>
            <a:ext cx="8818324" cy="609600"/>
          </a:xfrm>
        </p:spPr>
        <p:txBody>
          <a:bodyPr/>
          <a:lstStyle/>
          <a:p>
            <a:r>
              <a:rPr lang="en-US" dirty="0" smtClean="0"/>
              <a:t>In-House Modeling </a:t>
            </a:r>
            <a:r>
              <a:rPr lang="en-US" dirty="0" smtClean="0"/>
              <a:t>Update</a:t>
            </a:r>
            <a:endParaRPr lang="en-US" dirty="0"/>
          </a:p>
        </p:txBody>
      </p:sp>
      <p:sp>
        <p:nvSpPr>
          <p:cNvPr id="3" name="Content Placeholder 2"/>
          <p:cNvSpPr>
            <a:spLocks noGrp="1"/>
          </p:cNvSpPr>
          <p:nvPr>
            <p:ph idx="1"/>
          </p:nvPr>
        </p:nvSpPr>
        <p:spPr>
          <a:xfrm>
            <a:off x="219728" y="1110226"/>
            <a:ext cx="8773960" cy="5030461"/>
          </a:xfrm>
        </p:spPr>
        <p:txBody>
          <a:bodyPr/>
          <a:lstStyle/>
          <a:p>
            <a:r>
              <a:rPr lang="en-US" sz="2200" dirty="0"/>
              <a:t>AEDT Internal Testing: DCA Emissions Dispersion </a:t>
            </a:r>
            <a:r>
              <a:rPr lang="en-US" sz="2200" dirty="0" smtClean="0"/>
              <a:t>Study</a:t>
            </a:r>
          </a:p>
          <a:p>
            <a:pPr lvl="1"/>
            <a:r>
              <a:rPr lang="en-US" sz="1800" dirty="0" smtClean="0"/>
              <a:t>Analysis work completed</a:t>
            </a:r>
          </a:p>
          <a:p>
            <a:pPr lvl="1"/>
            <a:r>
              <a:rPr lang="en-US" sz="1800" dirty="0" smtClean="0"/>
              <a:t>Report writing under way and scheduled for completion at </a:t>
            </a:r>
            <a:r>
              <a:rPr lang="en-US" sz="1800" dirty="0" smtClean="0"/>
              <a:t>end </a:t>
            </a:r>
            <a:r>
              <a:rPr lang="en-US" sz="1800" dirty="0" smtClean="0"/>
              <a:t>of </a:t>
            </a:r>
            <a:r>
              <a:rPr lang="en-US" sz="1800" dirty="0" smtClean="0"/>
              <a:t>summer</a:t>
            </a:r>
            <a:endParaRPr lang="en-US" sz="1800" dirty="0" smtClean="0"/>
          </a:p>
          <a:p>
            <a:pPr lvl="1"/>
            <a:endParaRPr lang="en-US" sz="1800" dirty="0" smtClean="0"/>
          </a:p>
          <a:p>
            <a:r>
              <a:rPr lang="en-US" sz="2200" dirty="0" smtClean="0"/>
              <a:t>Annual </a:t>
            </a:r>
            <a:r>
              <a:rPr lang="en-US" sz="2200" dirty="0" smtClean="0"/>
              <a:t>U.S. </a:t>
            </a:r>
            <a:r>
              <a:rPr lang="en-US" sz="2200" dirty="0" smtClean="0"/>
              <a:t>inventory review</a:t>
            </a:r>
          </a:p>
          <a:p>
            <a:pPr lvl="1"/>
            <a:r>
              <a:rPr lang="en-US" sz="1800" dirty="0" smtClean="0"/>
              <a:t>Work has began on the detailed internal review of the annual US inventory fleet and operations data</a:t>
            </a:r>
          </a:p>
          <a:p>
            <a:pPr lvl="1"/>
            <a:r>
              <a:rPr lang="en-US" sz="1800" dirty="0" smtClean="0"/>
              <a:t>Work leverages </a:t>
            </a:r>
            <a:r>
              <a:rPr lang="en-US" sz="1800" dirty="0" smtClean="0"/>
              <a:t>SEL energy </a:t>
            </a:r>
            <a:r>
              <a:rPr lang="en-US" sz="1800" dirty="0" smtClean="0"/>
              <a:t>and emissions data developed for Single </a:t>
            </a:r>
            <a:r>
              <a:rPr lang="en-US" sz="1800" dirty="0"/>
              <a:t>Event Methodology </a:t>
            </a:r>
            <a:r>
              <a:rPr lang="en-US" sz="1800" dirty="0" smtClean="0"/>
              <a:t>Tool (SEM Tool)</a:t>
            </a:r>
          </a:p>
          <a:p>
            <a:pPr lvl="1"/>
            <a:r>
              <a:rPr lang="en-US" sz="1800" dirty="0" smtClean="0"/>
              <a:t>Review </a:t>
            </a:r>
            <a:r>
              <a:rPr lang="en-US" sz="1800" dirty="0" smtClean="0"/>
              <a:t>work is being conducted using </a:t>
            </a:r>
            <a:r>
              <a:rPr lang="en-US" sz="1800" dirty="0" smtClean="0"/>
              <a:t>underlying </a:t>
            </a:r>
            <a:r>
              <a:rPr lang="en-US" sz="1800" dirty="0" smtClean="0"/>
              <a:t>AEDT database infrastructure capabilities (MS </a:t>
            </a:r>
            <a:r>
              <a:rPr lang="en-US" sz="1800" dirty="0" smtClean="0"/>
              <a:t>SQL Server</a:t>
            </a:r>
            <a:r>
              <a:rPr lang="en-US" sz="1800" dirty="0" smtClean="0"/>
              <a:t>)</a:t>
            </a:r>
          </a:p>
          <a:p>
            <a:pPr lvl="1"/>
            <a:r>
              <a:rPr lang="en-US" sz="1800" dirty="0" smtClean="0"/>
              <a:t>A by-product of this analysis will be </a:t>
            </a:r>
            <a:r>
              <a:rPr lang="en-US" sz="1800" dirty="0" smtClean="0"/>
              <a:t>complete </a:t>
            </a:r>
            <a:r>
              <a:rPr lang="en-US" sz="1800" dirty="0" smtClean="0"/>
              <a:t>set of scripts that will represent a SQL-based implementation of </a:t>
            </a:r>
            <a:r>
              <a:rPr lang="en-US" sz="1800" dirty="0" smtClean="0"/>
              <a:t>Single </a:t>
            </a:r>
            <a:r>
              <a:rPr lang="en-US" sz="1800" dirty="0"/>
              <a:t>Event Methodology Tool</a:t>
            </a:r>
            <a:endParaRPr lang="en-US" sz="1800" dirty="0" smtClean="0"/>
          </a:p>
        </p:txBody>
      </p:sp>
      <p:sp>
        <p:nvSpPr>
          <p:cNvPr id="5" name="Rounded Rectangle 4"/>
          <p:cNvSpPr/>
          <p:nvPr/>
        </p:nvSpPr>
        <p:spPr>
          <a:xfrm>
            <a:off x="304800" y="34591"/>
            <a:ext cx="3505200" cy="405473"/>
          </a:xfrm>
          <a:prstGeom prst="roundRect">
            <a:avLst/>
          </a:prstGeom>
          <a:solidFill>
            <a:srgbClr val="7BA2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2"/>
            <a:ext cx="457200" cy="457200"/>
          </a:xfrm>
          <a:prstGeom prst="rect">
            <a:avLst/>
          </a:prstGeom>
        </p:spPr>
      </p:pic>
      <p:sp>
        <p:nvSpPr>
          <p:cNvPr id="7" name="object 535"/>
          <p:cNvSpPr txBox="1"/>
          <p:nvPr/>
        </p:nvSpPr>
        <p:spPr>
          <a:xfrm>
            <a:off x="774332" y="50393"/>
            <a:ext cx="2831734"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P1: Science </a:t>
            </a: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and Tools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8"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16</a:t>
            </a:fld>
            <a:endParaRPr lang="en-US" dirty="0">
              <a:solidFill>
                <a:schemeClr val="bg1"/>
              </a:solidFill>
            </a:endParaRPr>
          </a:p>
        </p:txBody>
      </p:sp>
    </p:spTree>
    <p:extLst>
      <p:ext uri="{BB962C8B-B14F-4D97-AF65-F5344CB8AC3E}">
        <p14:creationId xmlns:p14="http://schemas.microsoft.com/office/powerpoint/2010/main" val="3640186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2942" y="305269"/>
            <a:ext cx="8818324" cy="609600"/>
          </a:xfrm>
        </p:spPr>
        <p:txBody>
          <a:bodyPr/>
          <a:lstStyle/>
          <a:p>
            <a:pPr eaLnBrk="1" hangingPunct="1"/>
            <a:r>
              <a:rPr lang="en-US" altLang="en-US" sz="2400" dirty="0" smtClean="0"/>
              <a:t>Continuous Lower Energy, Emissions &amp; Noise (CLEEN)</a:t>
            </a:r>
          </a:p>
        </p:txBody>
      </p:sp>
      <p:sp>
        <p:nvSpPr>
          <p:cNvPr id="9219" name="Content Placeholder 5"/>
          <p:cNvSpPr>
            <a:spLocks noGrp="1"/>
          </p:cNvSpPr>
          <p:nvPr>
            <p:ph idx="1"/>
          </p:nvPr>
        </p:nvSpPr>
        <p:spPr>
          <a:xfrm>
            <a:off x="376238" y="817738"/>
            <a:ext cx="6786562" cy="5184775"/>
          </a:xfrm>
        </p:spPr>
        <p:txBody>
          <a:bodyPr/>
          <a:lstStyle/>
          <a:p>
            <a:pPr>
              <a:lnSpc>
                <a:spcPct val="80000"/>
              </a:lnSpc>
              <a:tabLst>
                <a:tab pos="3263900" algn="l"/>
              </a:tabLst>
            </a:pPr>
            <a:r>
              <a:rPr lang="en-US" altLang="en-US" sz="2000" b="0" dirty="0">
                <a:solidFill>
                  <a:srgbClr val="000000"/>
                </a:solidFill>
              </a:rPr>
              <a:t>FAA led public-private partnership with 50-50 cost share from industry</a:t>
            </a:r>
            <a:endParaRPr lang="en-US" altLang="en-US" sz="2000" i="1" dirty="0">
              <a:solidFill>
                <a:srgbClr val="000000"/>
              </a:solidFill>
            </a:endParaRPr>
          </a:p>
          <a:p>
            <a:pPr eaLnBrk="1" hangingPunct="1">
              <a:lnSpc>
                <a:spcPct val="80000"/>
              </a:lnSpc>
              <a:tabLst>
                <a:tab pos="3263900" algn="l"/>
              </a:tabLst>
            </a:pPr>
            <a:r>
              <a:rPr lang="en-US" altLang="en-US" sz="2000" b="0" dirty="0" smtClean="0">
                <a:solidFill>
                  <a:srgbClr val="000000"/>
                </a:solidFill>
              </a:rPr>
              <a:t>Reducing fuel burn, emissions and noise via aircraft and engine technologies and alternative jet fuels</a:t>
            </a:r>
          </a:p>
          <a:p>
            <a:pPr eaLnBrk="1" hangingPunct="1">
              <a:lnSpc>
                <a:spcPct val="80000"/>
              </a:lnSpc>
              <a:tabLst>
                <a:tab pos="3263900" algn="l"/>
              </a:tabLst>
            </a:pPr>
            <a:r>
              <a:rPr lang="en-US" altLang="en-US" sz="2000" b="0" dirty="0" smtClean="0"/>
              <a:t>Conducting ground and/or flight test demonstrations to accelerate maturation of certifiable aircraft and engine technologies</a:t>
            </a:r>
            <a:endParaRPr lang="en-US" altLang="en-US" sz="2000" b="0" dirty="0" smtClean="0">
              <a:solidFill>
                <a:srgbClr val="000000"/>
              </a:solidFill>
            </a:endParaRPr>
          </a:p>
          <a:p>
            <a:pPr eaLnBrk="1" hangingPunct="1">
              <a:tabLst>
                <a:tab pos="3263900" algn="l"/>
              </a:tabLst>
            </a:pPr>
            <a:endParaRPr lang="en-US" altLang="en-US" sz="2000" dirty="0" smtClean="0"/>
          </a:p>
        </p:txBody>
      </p:sp>
      <p:pic>
        <p:nvPicPr>
          <p:cNvPr id="922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755650"/>
            <a:ext cx="11144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2813" y="1930400"/>
            <a:ext cx="11763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2"/>
          <p:cNvSpPr>
            <a:spLocks noChangeArrowheads="1"/>
          </p:cNvSpPr>
          <p:nvPr/>
        </p:nvSpPr>
        <p:spPr bwMode="auto">
          <a:xfrm>
            <a:off x="28575" y="6467475"/>
            <a:ext cx="41322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tabLst>
                <a:tab pos="3263900" algn="l"/>
              </a:tabLst>
              <a:defRPr sz="2800" b="1">
                <a:solidFill>
                  <a:schemeClr val="tx1"/>
                </a:solidFill>
                <a:latin typeface="Arial" pitchFamily="34" charset="0"/>
              </a:defRPr>
            </a:lvl1pPr>
            <a:lvl2pPr marL="742950" indent="-285750" eaLnBrk="0" hangingPunct="0">
              <a:spcBef>
                <a:spcPct val="20000"/>
              </a:spcBef>
              <a:buChar char="–"/>
              <a:tabLst>
                <a:tab pos="3263900" algn="l"/>
              </a:tabLst>
              <a:defRPr sz="2400">
                <a:solidFill>
                  <a:schemeClr val="tx1"/>
                </a:solidFill>
                <a:latin typeface="Arial" pitchFamily="34" charset="0"/>
              </a:defRPr>
            </a:lvl2pPr>
            <a:lvl3pPr marL="1143000" indent="-228600" eaLnBrk="0" hangingPunct="0">
              <a:spcBef>
                <a:spcPct val="20000"/>
              </a:spcBef>
              <a:buChar char="•"/>
              <a:tabLst>
                <a:tab pos="3263900" algn="l"/>
              </a:tabLst>
              <a:defRPr sz="2000">
                <a:solidFill>
                  <a:schemeClr val="tx1"/>
                </a:solidFill>
                <a:latin typeface="Arial" pitchFamily="34" charset="0"/>
              </a:defRPr>
            </a:lvl3pPr>
            <a:lvl4pPr marL="1600200" indent="-228600" eaLnBrk="0" hangingPunct="0">
              <a:spcBef>
                <a:spcPct val="20000"/>
              </a:spcBef>
              <a:buChar char="–"/>
              <a:tabLst>
                <a:tab pos="3263900" algn="l"/>
              </a:tabLst>
              <a:defRPr>
                <a:solidFill>
                  <a:schemeClr val="tx1"/>
                </a:solidFill>
                <a:latin typeface="Arial" pitchFamily="34" charset="0"/>
              </a:defRPr>
            </a:lvl4pPr>
            <a:lvl5pPr marL="2057400" indent="-228600" eaLnBrk="0" hangingPunct="0">
              <a:spcBef>
                <a:spcPct val="20000"/>
              </a:spcBef>
              <a:buChar char="»"/>
              <a:tabLst>
                <a:tab pos="3263900" algn="l"/>
              </a:tabLst>
              <a:defRPr>
                <a:solidFill>
                  <a:schemeClr val="tx1"/>
                </a:solidFill>
                <a:latin typeface="Arial" pitchFamily="34" charset="0"/>
              </a:defRPr>
            </a:lvl5pPr>
            <a:lvl6pPr marL="2514600" indent="-228600" eaLnBrk="0" fontAlgn="base" hangingPunct="0">
              <a:spcBef>
                <a:spcPct val="20000"/>
              </a:spcBef>
              <a:spcAft>
                <a:spcPct val="0"/>
              </a:spcAft>
              <a:buChar char="»"/>
              <a:tabLst>
                <a:tab pos="3263900" algn="l"/>
              </a:tabLst>
              <a:defRPr>
                <a:solidFill>
                  <a:schemeClr val="tx1"/>
                </a:solidFill>
                <a:latin typeface="Arial" pitchFamily="34" charset="0"/>
              </a:defRPr>
            </a:lvl6pPr>
            <a:lvl7pPr marL="2971800" indent="-228600" eaLnBrk="0" fontAlgn="base" hangingPunct="0">
              <a:spcBef>
                <a:spcPct val="20000"/>
              </a:spcBef>
              <a:spcAft>
                <a:spcPct val="0"/>
              </a:spcAft>
              <a:buChar char="»"/>
              <a:tabLst>
                <a:tab pos="3263900" algn="l"/>
              </a:tabLst>
              <a:defRPr>
                <a:solidFill>
                  <a:schemeClr val="tx1"/>
                </a:solidFill>
                <a:latin typeface="Arial" pitchFamily="34" charset="0"/>
              </a:defRPr>
            </a:lvl7pPr>
            <a:lvl8pPr marL="3429000" indent="-228600" eaLnBrk="0" fontAlgn="base" hangingPunct="0">
              <a:spcBef>
                <a:spcPct val="20000"/>
              </a:spcBef>
              <a:spcAft>
                <a:spcPct val="0"/>
              </a:spcAft>
              <a:buChar char="»"/>
              <a:tabLst>
                <a:tab pos="3263900" algn="l"/>
              </a:tabLst>
              <a:defRPr>
                <a:solidFill>
                  <a:schemeClr val="tx1"/>
                </a:solidFill>
                <a:latin typeface="Arial" pitchFamily="34" charset="0"/>
              </a:defRPr>
            </a:lvl8pPr>
            <a:lvl9pPr marL="3886200" indent="-228600" eaLnBrk="0" fontAlgn="base" hangingPunct="0">
              <a:spcBef>
                <a:spcPct val="20000"/>
              </a:spcBef>
              <a:spcAft>
                <a:spcPct val="0"/>
              </a:spcAft>
              <a:buChar char="»"/>
              <a:tabLst>
                <a:tab pos="3263900" algn="l"/>
              </a:tabLst>
              <a:defRPr>
                <a:solidFill>
                  <a:schemeClr val="tx1"/>
                </a:solidFill>
                <a:latin typeface="Arial" pitchFamily="34" charset="0"/>
              </a:defRPr>
            </a:lvl9pPr>
          </a:lstStyle>
          <a:p>
            <a:pPr eaLnBrk="1" hangingPunct="1">
              <a:spcBef>
                <a:spcPts val="600"/>
              </a:spcBef>
              <a:buFontTx/>
              <a:buNone/>
            </a:pPr>
            <a:r>
              <a:rPr lang="en-US" altLang="en-US" sz="1400" b="0">
                <a:solidFill>
                  <a:srgbClr val="FFFFFF"/>
                </a:solidFill>
              </a:rPr>
              <a:t>For more information: http://www.faa.gov/go/cleen</a:t>
            </a:r>
          </a:p>
        </p:txBody>
      </p:sp>
      <p:graphicFrame>
        <p:nvGraphicFramePr>
          <p:cNvPr id="4" name="Table 3"/>
          <p:cNvGraphicFramePr>
            <a:graphicFrameLocks noGrp="1"/>
          </p:cNvGraphicFramePr>
          <p:nvPr>
            <p:extLst>
              <p:ext uri="{D42A27DB-BD31-4B8C-83A1-F6EECF244321}">
                <p14:modId xmlns:p14="http://schemas.microsoft.com/office/powerpoint/2010/main" val="4261855705"/>
              </p:ext>
            </p:extLst>
          </p:nvPr>
        </p:nvGraphicFramePr>
        <p:xfrm>
          <a:off x="609600" y="2814759"/>
          <a:ext cx="5829300" cy="3133725"/>
        </p:xfrm>
        <a:graphic>
          <a:graphicData uri="http://schemas.openxmlformats.org/drawingml/2006/table">
            <a:tbl>
              <a:tblPr firstRow="1" bandRow="1">
                <a:tableStyleId>{21E4AEA4-8DFA-4A89-87EB-49C32662AFE0}</a:tableStyleId>
              </a:tblPr>
              <a:tblGrid>
                <a:gridCol w="1790700"/>
                <a:gridCol w="1905000"/>
                <a:gridCol w="2133600"/>
              </a:tblGrid>
              <a:tr h="370765">
                <a:tc>
                  <a:txBody>
                    <a:bodyPr/>
                    <a:lstStyle/>
                    <a:p>
                      <a:endParaRPr lang="en-US" sz="1600" dirty="0"/>
                    </a:p>
                  </a:txBody>
                  <a:tcPr marL="91432" marR="91432" marT="45711" marB="45711"/>
                </a:tc>
                <a:tc>
                  <a:txBody>
                    <a:bodyPr/>
                    <a:lstStyle/>
                    <a:p>
                      <a:pPr algn="ctr"/>
                      <a:r>
                        <a:rPr lang="en-US" sz="1600" dirty="0" smtClean="0"/>
                        <a:t>CLEEN I</a:t>
                      </a:r>
                      <a:endParaRPr lang="en-US" sz="1600" dirty="0"/>
                    </a:p>
                  </a:txBody>
                  <a:tcPr marL="91432" marR="91432" marT="45711" marB="45711"/>
                </a:tc>
                <a:tc>
                  <a:txBody>
                    <a:bodyPr/>
                    <a:lstStyle/>
                    <a:p>
                      <a:pPr algn="ctr"/>
                      <a:r>
                        <a:rPr lang="en-US" sz="1600" dirty="0" smtClean="0"/>
                        <a:t>CLEEN II</a:t>
                      </a:r>
                      <a:endParaRPr lang="en-US" sz="1600" dirty="0"/>
                    </a:p>
                  </a:txBody>
                  <a:tcPr marL="91432" marR="91432" marT="45711" marB="45711"/>
                </a:tc>
              </a:tr>
              <a:tr h="370765">
                <a:tc>
                  <a:txBody>
                    <a:bodyPr/>
                    <a:lstStyle/>
                    <a:p>
                      <a:r>
                        <a:rPr lang="en-US" sz="1600" dirty="0" smtClean="0"/>
                        <a:t>Time Frame</a:t>
                      </a:r>
                      <a:endParaRPr lang="en-US" sz="1600" dirty="0"/>
                    </a:p>
                  </a:txBody>
                  <a:tcPr marL="91432" marR="91432" marT="45711" marB="45711"/>
                </a:tc>
                <a:tc>
                  <a:txBody>
                    <a:bodyPr/>
                    <a:lstStyle/>
                    <a:p>
                      <a:pPr algn="ctr"/>
                      <a:r>
                        <a:rPr lang="en-US" sz="1600" dirty="0" smtClean="0"/>
                        <a:t>2010-2015</a:t>
                      </a:r>
                      <a:endParaRPr lang="en-US" sz="1600" dirty="0"/>
                    </a:p>
                  </a:txBody>
                  <a:tcPr marL="91432" marR="91432" marT="45711" marB="45711"/>
                </a:tc>
                <a:tc>
                  <a:txBody>
                    <a:bodyPr/>
                    <a:lstStyle/>
                    <a:p>
                      <a:pPr algn="ctr"/>
                      <a:r>
                        <a:rPr lang="en-US" sz="1600" dirty="0" smtClean="0"/>
                        <a:t>2016-2020</a:t>
                      </a:r>
                      <a:endParaRPr lang="en-US" sz="1600" dirty="0"/>
                    </a:p>
                  </a:txBody>
                  <a:tcPr marL="91432" marR="91432" marT="45711" marB="45711"/>
                </a:tc>
              </a:tr>
              <a:tr h="370765">
                <a:tc>
                  <a:txBody>
                    <a:bodyPr/>
                    <a:lstStyle/>
                    <a:p>
                      <a:r>
                        <a:rPr lang="en-US" sz="1600" dirty="0" smtClean="0"/>
                        <a:t>FAA Budget</a:t>
                      </a:r>
                      <a:endParaRPr lang="en-US" sz="1600" dirty="0"/>
                    </a:p>
                  </a:txBody>
                  <a:tcPr marL="91432" marR="91432" marT="45711" marB="45711"/>
                </a:tc>
                <a:tc>
                  <a:txBody>
                    <a:bodyPr/>
                    <a:lstStyle/>
                    <a:p>
                      <a:pPr algn="ctr"/>
                      <a:r>
                        <a:rPr lang="en-US" sz="1600" dirty="0" smtClean="0"/>
                        <a:t>~$125M</a:t>
                      </a:r>
                      <a:endParaRPr lang="en-US" sz="1600" dirty="0"/>
                    </a:p>
                  </a:txBody>
                  <a:tcPr marL="91432" marR="91432" marT="45711" marB="45711"/>
                </a:tc>
                <a:tc>
                  <a:txBody>
                    <a:bodyPr/>
                    <a:lstStyle/>
                    <a:p>
                      <a:pPr algn="ctr"/>
                      <a:r>
                        <a:rPr lang="en-US" sz="1600" dirty="0" smtClean="0"/>
                        <a:t>~$100M</a:t>
                      </a:r>
                      <a:endParaRPr lang="en-US" sz="1600" dirty="0"/>
                    </a:p>
                  </a:txBody>
                  <a:tcPr marL="91432" marR="91432" marT="45711" marB="45711"/>
                </a:tc>
              </a:tr>
              <a:tr h="639950">
                <a:tc>
                  <a:txBody>
                    <a:bodyPr/>
                    <a:lstStyle/>
                    <a:p>
                      <a:r>
                        <a:rPr lang="en-US" sz="1600" dirty="0" smtClean="0"/>
                        <a:t>Noise Reduction Goal</a:t>
                      </a:r>
                      <a:endParaRPr lang="en-US" sz="1600" dirty="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32 dB cumulative noise reduction</a:t>
                      </a:r>
                      <a:endParaRPr lang="en-US" sz="1600" b="0" kern="1200" dirty="0" smtClean="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32 dB cumulative noise reduction</a:t>
                      </a:r>
                      <a:endParaRPr lang="en-US" sz="1600" b="0" kern="1200" dirty="0" smtClean="0"/>
                    </a:p>
                  </a:txBody>
                  <a:tcPr marL="91432" marR="91432" marT="45711" marB="45711"/>
                </a:tc>
              </a:tr>
              <a:tr h="639950">
                <a:tc>
                  <a:txBody>
                    <a:bodyPr/>
                    <a:lstStyle/>
                    <a:p>
                      <a:r>
                        <a:rPr lang="en-US" sz="1600" dirty="0" smtClean="0"/>
                        <a:t>NO</a:t>
                      </a:r>
                      <a:r>
                        <a:rPr lang="en-US" sz="1600" baseline="-25000" dirty="0" smtClean="0"/>
                        <a:t>X</a:t>
                      </a:r>
                      <a:r>
                        <a:rPr lang="en-US" sz="1600" dirty="0" smtClean="0"/>
                        <a:t> Emissions Reduction</a:t>
                      </a:r>
                      <a:r>
                        <a:rPr lang="en-US" sz="1600" baseline="0" dirty="0" smtClean="0"/>
                        <a:t> </a:t>
                      </a:r>
                      <a:r>
                        <a:rPr lang="en-US" sz="1600" dirty="0" smtClean="0"/>
                        <a:t>Goal</a:t>
                      </a:r>
                      <a:endParaRPr lang="en-US" sz="1600" dirty="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60% landing/take-off NO</a:t>
                      </a:r>
                      <a:r>
                        <a:rPr lang="en-US" sz="1600" kern="1200" baseline="-25000" dirty="0" smtClean="0"/>
                        <a:t>X</a:t>
                      </a:r>
                      <a:r>
                        <a:rPr lang="en-US" sz="1600" kern="1200" baseline="0" dirty="0" smtClean="0"/>
                        <a:t> </a:t>
                      </a:r>
                      <a:r>
                        <a:rPr lang="en-US" sz="1600" kern="1200" dirty="0" smtClean="0"/>
                        <a:t>emissions</a:t>
                      </a:r>
                      <a:endParaRPr lang="en-US" sz="1600" b="0" kern="1200" dirty="0" smtClean="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75% landing/take-off NO</a:t>
                      </a:r>
                      <a:r>
                        <a:rPr lang="en-US" sz="1600" kern="1200" baseline="-25000" dirty="0" smtClean="0"/>
                        <a:t>X</a:t>
                      </a:r>
                      <a:r>
                        <a:rPr lang="en-US" sz="1600" kern="1200" baseline="0" dirty="0" smtClean="0"/>
                        <a:t> </a:t>
                      </a:r>
                      <a:r>
                        <a:rPr lang="en-US" sz="1600" kern="1200" dirty="0" smtClean="0"/>
                        <a:t>emissions</a:t>
                      </a:r>
                      <a:endParaRPr lang="en-US" sz="1600" b="0" kern="1200" dirty="0" smtClean="0"/>
                    </a:p>
                  </a:txBody>
                  <a:tcPr marL="91432" marR="91432" marT="45711" marB="45711"/>
                </a:tc>
              </a:tr>
              <a:tr h="370765">
                <a:tc>
                  <a:txBody>
                    <a:bodyPr/>
                    <a:lstStyle/>
                    <a:p>
                      <a:r>
                        <a:rPr lang="en-US" sz="1600" dirty="0" smtClean="0"/>
                        <a:t>Fuel Burn Goal</a:t>
                      </a:r>
                      <a:endParaRPr lang="en-US" sz="1600" dirty="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33% reduction</a:t>
                      </a:r>
                      <a:endParaRPr lang="en-US" sz="1600" b="0" kern="1200" dirty="0" smtClean="0"/>
                    </a:p>
                  </a:txBody>
                  <a:tcPr marL="91432" marR="91432" marT="45711" marB="45711"/>
                </a:tc>
                <a:tc>
                  <a:txBody>
                    <a:bodyPr/>
                    <a:lstStyle/>
                    <a:p>
                      <a:pPr algn="ctr"/>
                      <a:r>
                        <a:rPr lang="en-US" sz="1600" dirty="0" smtClean="0"/>
                        <a:t>40% reduction</a:t>
                      </a:r>
                      <a:endParaRPr lang="en-US" sz="1600" dirty="0"/>
                    </a:p>
                  </a:txBody>
                  <a:tcPr marL="91432" marR="91432" marT="45711" marB="45711"/>
                </a:tc>
              </a:tr>
              <a:tr h="370765">
                <a:tc>
                  <a:txBody>
                    <a:bodyPr/>
                    <a:lstStyle/>
                    <a:p>
                      <a:r>
                        <a:rPr lang="en-US" sz="1600" dirty="0" smtClean="0"/>
                        <a:t>Entry into Service</a:t>
                      </a:r>
                      <a:endParaRPr lang="en-US" sz="1600" dirty="0"/>
                    </a:p>
                  </a:txBody>
                  <a:tcPr marL="91432" marR="91432" marT="45711" marB="45711"/>
                </a:tc>
                <a:tc>
                  <a:txBody>
                    <a:bodyPr/>
                    <a:lstStyle/>
                    <a:p>
                      <a:pPr algn="ctr"/>
                      <a:r>
                        <a:rPr lang="en-US" sz="1600" dirty="0" smtClean="0"/>
                        <a:t>2018</a:t>
                      </a:r>
                      <a:endParaRPr lang="en-US" sz="1600" dirty="0"/>
                    </a:p>
                  </a:txBody>
                  <a:tcPr marL="91432" marR="91432" marT="45711" marB="45711"/>
                </a:tc>
                <a:tc>
                  <a:txBody>
                    <a:bodyPr/>
                    <a:lstStyle/>
                    <a:p>
                      <a:pPr algn="ctr"/>
                      <a:r>
                        <a:rPr lang="en-US" sz="1600" dirty="0" smtClean="0"/>
                        <a:t>2026</a:t>
                      </a:r>
                      <a:endParaRPr lang="en-US" sz="1600" dirty="0"/>
                    </a:p>
                  </a:txBody>
                  <a:tcPr marL="91432" marR="91432" marT="45711" marB="45711"/>
                </a:tc>
              </a:tr>
            </a:tbl>
          </a:graphicData>
        </a:graphic>
      </p:graphicFrame>
      <p:pic>
        <p:nvPicPr>
          <p:cNvPr id="9258" name="Picture 53" descr="d37169 GEnx TAPS combusto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3733800"/>
            <a:ext cx="89376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Picture 44" descr="gtf_hires01rev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495800"/>
            <a:ext cx="21986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0" name="Picture 1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2527300"/>
            <a:ext cx="23749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318999" y="41270"/>
            <a:ext cx="3491001" cy="405473"/>
          </a:xfrm>
          <a:prstGeom prst="roundRect">
            <a:avLst/>
          </a:prstGeom>
          <a:solidFill>
            <a:srgbClr val="C4A845"/>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260" y="3478"/>
            <a:ext cx="457200" cy="457200"/>
          </a:xfrm>
          <a:prstGeom prst="rect">
            <a:avLst/>
          </a:prstGeom>
        </p:spPr>
      </p:pic>
      <p:sp>
        <p:nvSpPr>
          <p:cNvPr id="14" name="object 535"/>
          <p:cNvSpPr txBox="1"/>
          <p:nvPr/>
        </p:nvSpPr>
        <p:spPr>
          <a:xfrm>
            <a:off x="824159" y="57071"/>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P2: Technology</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15" name="TextBox 14"/>
          <p:cNvSpPr txBox="1"/>
          <p:nvPr/>
        </p:nvSpPr>
        <p:spPr bwMode="auto">
          <a:xfrm>
            <a:off x="5775685" y="86898"/>
            <a:ext cx="29578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r">
              <a:buFontTx/>
              <a:buNone/>
            </a:pPr>
            <a:r>
              <a:rPr lang="en-US" sz="1200" b="1" dirty="0" smtClean="0">
                <a:solidFill>
                  <a:srgbClr val="CC6600"/>
                </a:solidFill>
              </a:rPr>
              <a:t>Note: No CLEEN Briefing this Meeting</a:t>
            </a:r>
            <a:endParaRPr lang="en-US" sz="1200" b="1" dirty="0">
              <a:solidFill>
                <a:srgbClr val="CC6600"/>
              </a:solidFill>
            </a:endParaRPr>
          </a:p>
        </p:txBody>
      </p:sp>
      <p:sp>
        <p:nvSpPr>
          <p:cNvPr id="16"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17</a:t>
            </a:fld>
            <a:endParaRPr lang="en-US" dirty="0">
              <a:solidFill>
                <a:schemeClr val="bg1"/>
              </a:solidFill>
            </a:endParaRPr>
          </a:p>
        </p:txBody>
      </p:sp>
    </p:spTree>
    <p:extLst>
      <p:ext uri="{BB962C8B-B14F-4D97-AF65-F5344CB8AC3E}">
        <p14:creationId xmlns:p14="http://schemas.microsoft.com/office/powerpoint/2010/main" val="3938268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28600" y="1102588"/>
            <a:ext cx="7343433" cy="4825246"/>
          </a:xfrm>
          <a:prstGeom prst="rect">
            <a:avLst/>
          </a:prstGeom>
          <a:noFill/>
          <a:ln>
            <a:noFill/>
            <a:miter lim="800000"/>
            <a:headEnd/>
            <a:tailEnd/>
          </a:ln>
          <a:effectLst/>
          <a:extLst/>
        </p:spPr>
        <p:txBody>
          <a:bodyPr vert="horz" wrap="square" lIns="90000" tIns="46800" rIns="90000" bIns="4680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80000"/>
              </a:lnSpc>
              <a:buNone/>
              <a:tabLst>
                <a:tab pos="3263900" algn="l"/>
              </a:tabLst>
            </a:pPr>
            <a:r>
              <a:rPr lang="en-US" sz="2400" b="0" dirty="0" smtClean="0"/>
              <a:t>Last test within CLEEN Phase I completed:</a:t>
            </a:r>
            <a:r>
              <a:rPr lang="en-US" sz="2400" b="0" dirty="0" smtClean="0"/>
              <a:t/>
            </a:r>
            <a:br>
              <a:rPr lang="en-US" sz="2400" b="0" dirty="0" smtClean="0"/>
            </a:br>
            <a:endParaRPr lang="en-US" sz="1000" b="0" dirty="0" smtClean="0"/>
          </a:p>
          <a:p>
            <a:pPr lvl="1">
              <a:lnSpc>
                <a:spcPct val="80000"/>
              </a:lnSpc>
              <a:tabLst>
                <a:tab pos="3263900" algn="l"/>
              </a:tabLst>
            </a:pPr>
            <a:r>
              <a:rPr lang="en-US" sz="2000" dirty="0" smtClean="0"/>
              <a:t>Pratt &amp; Whitney: Final ultra high bypass geared turbofan technologies ground test Q1 2017 (TRL 6)</a:t>
            </a:r>
            <a:r>
              <a:rPr lang="en-US" sz="1800" b="0" dirty="0" smtClean="0">
                <a:solidFill>
                  <a:srgbClr val="FF0000"/>
                </a:solidFill>
              </a:rPr>
              <a:t/>
            </a:r>
            <a:br>
              <a:rPr lang="en-US" sz="1800" b="0" dirty="0" smtClean="0">
                <a:solidFill>
                  <a:srgbClr val="FF0000"/>
                </a:solidFill>
              </a:rPr>
            </a:br>
            <a:endParaRPr lang="en-US" sz="2000" b="0" dirty="0" smtClean="0">
              <a:solidFill>
                <a:srgbClr val="FF0000"/>
              </a:solidFill>
            </a:endParaRPr>
          </a:p>
          <a:p>
            <a:pPr marL="0" indent="0">
              <a:lnSpc>
                <a:spcPct val="80000"/>
              </a:lnSpc>
              <a:buNone/>
              <a:tabLst>
                <a:tab pos="3263900" algn="l"/>
              </a:tabLst>
            </a:pPr>
            <a:r>
              <a:rPr lang="en-US" sz="2400" b="0" dirty="0" smtClean="0"/>
              <a:t>Testing under CLEEN II is on schedule</a:t>
            </a:r>
          </a:p>
          <a:p>
            <a:pPr marL="0" indent="0">
              <a:lnSpc>
                <a:spcPct val="80000"/>
              </a:lnSpc>
              <a:buNone/>
              <a:tabLst>
                <a:tab pos="3263900" algn="l"/>
              </a:tabLst>
            </a:pPr>
            <a:endParaRPr lang="en-US" sz="2400" b="0" dirty="0" smtClean="0"/>
          </a:p>
          <a:p>
            <a:pPr marL="0" indent="0">
              <a:lnSpc>
                <a:spcPct val="80000"/>
              </a:lnSpc>
              <a:buNone/>
              <a:tabLst>
                <a:tab pos="3263900" algn="l"/>
              </a:tabLst>
            </a:pPr>
            <a:r>
              <a:rPr lang="en-US" sz="2400" b="0" dirty="0" smtClean="0"/>
              <a:t>Expanded CLEEN II technologies:</a:t>
            </a:r>
            <a:r>
              <a:rPr lang="en-US" sz="2400" b="0" dirty="0" smtClean="0"/>
              <a:t/>
            </a:r>
            <a:br>
              <a:rPr lang="en-US" sz="2400" b="0" dirty="0" smtClean="0"/>
            </a:br>
            <a:endParaRPr lang="en-US" sz="1000" b="0" dirty="0"/>
          </a:p>
          <a:p>
            <a:pPr lvl="1">
              <a:lnSpc>
                <a:spcPct val="80000"/>
              </a:lnSpc>
              <a:tabLst>
                <a:tab pos="3263900" algn="l"/>
              </a:tabLst>
            </a:pPr>
            <a:r>
              <a:rPr lang="en-US" sz="2000" dirty="0" smtClean="0"/>
              <a:t>Boeing compact nacelle – being tested on the latest </a:t>
            </a:r>
            <a:r>
              <a:rPr lang="en-US" sz="2000" dirty="0" err="1" smtClean="0"/>
              <a:t>ecodemonstrator</a:t>
            </a:r>
            <a:r>
              <a:rPr lang="en-US" sz="2000" dirty="0" smtClean="0"/>
              <a:t> – provides noise and fuel burn benefits</a:t>
            </a:r>
            <a:endParaRPr lang="en-US" sz="2000" dirty="0" smtClean="0"/>
          </a:p>
          <a:p>
            <a:pPr lvl="1">
              <a:lnSpc>
                <a:spcPct val="80000"/>
              </a:lnSpc>
              <a:tabLst>
                <a:tab pos="3263900" algn="l"/>
              </a:tabLst>
            </a:pPr>
            <a:r>
              <a:rPr lang="en-US" sz="2000" b="0" dirty="0" smtClean="0"/>
              <a:t>GE low pressure ratio fan technologies – provides noise and fuel burn benefits</a:t>
            </a:r>
            <a:endParaRPr lang="en-US" sz="2000" b="0" dirty="0" smtClean="0"/>
          </a:p>
        </p:txBody>
      </p:sp>
      <p:sp>
        <p:nvSpPr>
          <p:cNvPr id="2" name="Title 1"/>
          <p:cNvSpPr>
            <a:spLocks noGrp="1"/>
          </p:cNvSpPr>
          <p:nvPr>
            <p:ph type="title"/>
          </p:nvPr>
        </p:nvSpPr>
        <p:spPr>
          <a:xfrm>
            <a:off x="190500" y="492988"/>
            <a:ext cx="8953500" cy="533400"/>
          </a:xfrm>
        </p:spPr>
        <p:txBody>
          <a:bodyPr/>
          <a:lstStyle/>
          <a:p>
            <a:r>
              <a:rPr lang="en-US" sz="2400" dirty="0" smtClean="0"/>
              <a:t>CLEEN Highlights</a:t>
            </a:r>
            <a:endParaRPr lang="en-US"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033" y="1077970"/>
            <a:ext cx="1114767" cy="111476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8055" y="2251831"/>
            <a:ext cx="1175543" cy="262769"/>
          </a:xfrm>
          <a:prstGeom prst="rect">
            <a:avLst/>
          </a:prstGeom>
        </p:spPr>
      </p:pic>
      <p:sp>
        <p:nvSpPr>
          <p:cNvPr id="3" name="Rectangle 2"/>
          <p:cNvSpPr/>
          <p:nvPr/>
        </p:nvSpPr>
        <p:spPr>
          <a:xfrm>
            <a:off x="28059" y="6466731"/>
            <a:ext cx="4132606" cy="307777"/>
          </a:xfrm>
          <a:prstGeom prst="rect">
            <a:avLst/>
          </a:prstGeom>
        </p:spPr>
        <p:txBody>
          <a:bodyPr wrap="none">
            <a:spAutoFit/>
          </a:bodyPr>
          <a:lstStyle/>
          <a:p>
            <a:pPr>
              <a:spcBef>
                <a:spcPts val="600"/>
              </a:spcBef>
              <a:buFontTx/>
              <a:buNone/>
              <a:tabLst>
                <a:tab pos="3263900" algn="l"/>
              </a:tabLst>
            </a:pPr>
            <a:r>
              <a:rPr lang="en-US" sz="1400" dirty="0" smtClean="0">
                <a:solidFill>
                  <a:srgbClr val="FFFFFF"/>
                </a:solidFill>
              </a:rPr>
              <a:t>For more information: http</a:t>
            </a:r>
            <a:r>
              <a:rPr lang="en-US" sz="1400" dirty="0">
                <a:solidFill>
                  <a:srgbClr val="FFFFFF"/>
                </a:solidFill>
              </a:rPr>
              <a:t>://www.faa.gov/go/cleen</a:t>
            </a:r>
          </a:p>
        </p:txBody>
      </p:sp>
      <p:sp>
        <p:nvSpPr>
          <p:cNvPr id="14"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18</a:t>
            </a:fld>
            <a:endParaRPr lang="en-US" dirty="0">
              <a:solidFill>
                <a:srgbClr val="FFFFFF"/>
              </a:solidFill>
            </a:endParaRPr>
          </a:p>
        </p:txBody>
      </p:sp>
      <p:sp>
        <p:nvSpPr>
          <p:cNvPr id="12" name="Rounded Rectangle 11"/>
          <p:cNvSpPr/>
          <p:nvPr/>
        </p:nvSpPr>
        <p:spPr>
          <a:xfrm>
            <a:off x="318999" y="41270"/>
            <a:ext cx="3491001" cy="405473"/>
          </a:xfrm>
          <a:prstGeom prst="roundRect">
            <a:avLst/>
          </a:prstGeom>
          <a:solidFill>
            <a:srgbClr val="C4A845"/>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260" y="3478"/>
            <a:ext cx="457200" cy="457200"/>
          </a:xfrm>
          <a:prstGeom prst="rect">
            <a:avLst/>
          </a:prstGeom>
        </p:spPr>
      </p:pic>
      <p:sp>
        <p:nvSpPr>
          <p:cNvPr id="15" name="object 535"/>
          <p:cNvSpPr txBox="1"/>
          <p:nvPr/>
        </p:nvSpPr>
        <p:spPr>
          <a:xfrm>
            <a:off x="824159" y="57071"/>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P2: Technology</a:t>
            </a:r>
            <a:endParaRPr dirty="0">
              <a:solidFill>
                <a:srgbClr val="FFFFFF"/>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3644763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12942" y="381000"/>
            <a:ext cx="8818324" cy="609600"/>
          </a:xfrm>
        </p:spPr>
        <p:txBody>
          <a:bodyPr/>
          <a:lstStyle/>
          <a:p>
            <a:pPr eaLnBrk="1" hangingPunct="1"/>
            <a:r>
              <a:rPr lang="en-US" dirty="0" smtClean="0"/>
              <a:t>FAA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sz="2600" dirty="0" smtClean="0">
                <a:solidFill>
                  <a:srgbClr val="000000"/>
                </a:solidFill>
              </a:rPr>
              <a:t>Testing</a:t>
            </a:r>
            <a:endParaRPr lang="en-US" dirty="0" smtClean="0">
              <a:solidFill>
                <a:srgbClr val="000066"/>
              </a:solidFill>
            </a:endParaRPr>
          </a:p>
          <a:p>
            <a:pPr marL="1085850" lvl="1" indent="-342900" eaLnBrk="1" hangingPunct="1">
              <a:buFont typeface="Wingdings" pitchFamily="2" charset="2"/>
              <a:buChar char="§"/>
              <a:defRPr/>
            </a:pPr>
            <a:r>
              <a:rPr lang="en-US" dirty="0" smtClean="0">
                <a:solidFill>
                  <a:srgbClr val="000000"/>
                </a:solidFill>
              </a:rPr>
              <a:t>Support </a:t>
            </a:r>
            <a:r>
              <a:rPr lang="en-US" dirty="0" smtClean="0"/>
              <a:t>Certification/Qualification</a:t>
            </a:r>
            <a:r>
              <a:rPr lang="en-US" dirty="0" smtClean="0">
                <a:solidFill>
                  <a:srgbClr val="000000"/>
                </a:solidFill>
              </a:rPr>
              <a:t> testing</a:t>
            </a:r>
          </a:p>
          <a:p>
            <a:pPr marL="1085850" lvl="1" indent="-342900" eaLnBrk="1" hangingPunct="1">
              <a:buFont typeface="Wingdings" pitchFamily="2" charset="2"/>
              <a:buChar char="§"/>
              <a:defRPr/>
            </a:pPr>
            <a:r>
              <a:rPr lang="en-US" dirty="0" smtClean="0">
                <a:solidFill>
                  <a:srgbClr val="000000"/>
                </a:solidFill>
              </a:rPr>
              <a:t>Improve </a:t>
            </a:r>
            <a:r>
              <a:rPr lang="en-US" dirty="0"/>
              <a:t>Certification/Qualification </a:t>
            </a:r>
            <a:r>
              <a:rPr lang="en-US" dirty="0" smtClean="0">
                <a:solidFill>
                  <a:srgbClr val="000000"/>
                </a:solidFill>
              </a:rPr>
              <a:t>process</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Emissions measurements</a:t>
            </a:r>
          </a:p>
          <a:p>
            <a:pPr eaLnBrk="1" hangingPunct="1">
              <a:buFont typeface="Arial" pitchFamily="34" charset="0"/>
              <a:buChar char="•"/>
              <a:defRPr/>
            </a:pPr>
            <a:r>
              <a:rPr lang="en-US" sz="2600" dirty="0" smtClean="0">
                <a:solidFill>
                  <a:srgbClr val="000000"/>
                </a:solidFill>
              </a:rPr>
              <a:t>Analysis </a:t>
            </a:r>
            <a:endParaRPr lang="en-US" sz="2600" dirty="0">
              <a:solidFill>
                <a:srgbClr val="000000"/>
              </a:solidFill>
            </a:endParaRPr>
          </a:p>
          <a:p>
            <a:pPr marL="1085850" lvl="1" indent="-342900" eaLnBrk="1" hangingPunct="1">
              <a:buFont typeface="Wingdings" pitchFamily="2" charset="2"/>
              <a:buChar char="§"/>
              <a:defRPr/>
            </a:pPr>
            <a:r>
              <a:rPr lang="en-US" dirty="0">
                <a:solidFill>
                  <a:srgbClr val="000000"/>
                </a:solidFill>
              </a:rPr>
              <a:t>Environmental sustainability</a:t>
            </a:r>
          </a:p>
          <a:p>
            <a:pPr marL="1085850" lvl="1" indent="-342900" eaLnBrk="1" hangingPunct="1">
              <a:buFont typeface="Wingdings" pitchFamily="2" charset="2"/>
              <a:buChar char="§"/>
              <a:defRPr/>
            </a:pPr>
            <a:r>
              <a:rPr lang="en-US" dirty="0" smtClean="0">
                <a:solidFill>
                  <a:srgbClr val="000000"/>
                </a:solidFill>
              </a:rPr>
              <a:t>Techno-economic analysis</a:t>
            </a:r>
            <a:endParaRPr lang="en-US" dirty="0">
              <a:solidFill>
                <a:srgbClr val="000000"/>
              </a:solidFill>
            </a:endParaRPr>
          </a:p>
          <a:p>
            <a:pPr marL="1085850" lvl="1" indent="-342900" eaLnBrk="1" hangingPunct="1">
              <a:buFont typeface="Wingdings" pitchFamily="2" charset="2"/>
              <a:buChar char="§"/>
              <a:defRPr/>
            </a:pPr>
            <a:r>
              <a:rPr lang="en-US" dirty="0" smtClean="0">
                <a:solidFill>
                  <a:srgbClr val="000000"/>
                </a:solidFill>
              </a:rPr>
              <a:t>Future </a:t>
            </a:r>
            <a:r>
              <a:rPr lang="en-US" dirty="0">
                <a:solidFill>
                  <a:srgbClr val="000000"/>
                </a:solidFill>
              </a:rPr>
              <a:t>scenarios</a:t>
            </a:r>
          </a:p>
          <a:p>
            <a:pPr eaLnBrk="1" hangingPunct="1">
              <a:buFont typeface="Arial" pitchFamily="34" charset="0"/>
              <a:buChar char="•"/>
              <a:defRPr/>
            </a:pPr>
            <a:r>
              <a:rPr lang="en-US" sz="2600" dirty="0">
                <a:solidFill>
                  <a:srgbClr val="000000"/>
                </a:solidFill>
              </a:rPr>
              <a:t>Coordination</a:t>
            </a:r>
          </a:p>
          <a:p>
            <a:pPr marL="1085850" lvl="1" indent="-342900" eaLnBrk="1" hangingPunct="1">
              <a:buFont typeface="Wingdings" pitchFamily="2" charset="2"/>
              <a:buChar char="§"/>
              <a:defRPr/>
            </a:pPr>
            <a:r>
              <a:rPr lang="en-US" dirty="0">
                <a:solidFill>
                  <a:srgbClr val="000000"/>
                </a:solidFill>
              </a:rPr>
              <a:t>Interagency</a:t>
            </a:r>
          </a:p>
          <a:p>
            <a:pPr marL="1085850" lvl="1" indent="-342900" eaLnBrk="1" hangingPunct="1">
              <a:buFont typeface="Wingdings" pitchFamily="2" charset="2"/>
              <a:buChar char="§"/>
              <a:defRPr/>
            </a:pPr>
            <a:r>
              <a:rPr lang="en-US" dirty="0">
                <a:solidFill>
                  <a:srgbClr val="000000"/>
                </a:solidFill>
              </a:rPr>
              <a:t>Public-Private</a:t>
            </a:r>
          </a:p>
          <a:p>
            <a:pPr marL="1085850" lvl="1" indent="-342900" eaLnBrk="1" hangingPunct="1">
              <a:buFont typeface="Wingdings" pitchFamily="2" charset="2"/>
              <a:buChar char="§"/>
              <a:defRPr/>
            </a:pPr>
            <a:r>
              <a:rPr lang="en-US" dirty="0">
                <a:solidFill>
                  <a:srgbClr val="000000"/>
                </a:solidFill>
              </a:rPr>
              <a:t>State &amp; Regional</a:t>
            </a:r>
          </a:p>
          <a:p>
            <a:pPr marL="1085850" lvl="1" indent="-342900" eaLnBrk="1" hangingPunct="1">
              <a:buFont typeface="Wingdings" pitchFamily="2" charset="2"/>
              <a:buChar char="§"/>
              <a:defRPr/>
            </a:pPr>
            <a:r>
              <a:rPr lang="en-US" dirty="0" smtClean="0">
                <a:solidFill>
                  <a:srgbClr val="000000"/>
                </a:solidFill>
              </a:rPr>
              <a:t>International</a:t>
            </a:r>
            <a:endParaRPr lang="en-US" dirty="0">
              <a:solidFill>
                <a:srgbClr val="000000"/>
              </a:solidFill>
            </a:endParaRPr>
          </a:p>
        </p:txBody>
      </p:sp>
      <p:pic>
        <p:nvPicPr>
          <p:cNvPr id="9" name="Picture 8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0550" y="4136026"/>
            <a:ext cx="1721265" cy="137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ascent.aero/images/ascent-logo-full-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5756" y="3061334"/>
            <a:ext cx="1366650" cy="858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7501" y="1023642"/>
            <a:ext cx="1114767" cy="1114767"/>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98494" y="2197503"/>
            <a:ext cx="1175543" cy="262769"/>
          </a:xfrm>
          <a:prstGeom prst="rect">
            <a:avLst/>
          </a:prstGeom>
        </p:spPr>
      </p:pic>
      <p:sp>
        <p:nvSpPr>
          <p:cNvPr id="11" name="Rectangle 6"/>
          <p:cNvSpPr>
            <a:spLocks noChangeArrowheads="1"/>
          </p:cNvSpPr>
          <p:nvPr/>
        </p:nvSpPr>
        <p:spPr bwMode="auto">
          <a:xfrm>
            <a:off x="17459" y="6060021"/>
            <a:ext cx="55543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buFontTx/>
              <a:buNone/>
            </a:pPr>
            <a:r>
              <a:rPr lang="en-US" sz="800" dirty="0" smtClean="0">
                <a:solidFill>
                  <a:srgbClr val="FFFFFF"/>
                </a:solidFill>
                <a:latin typeface="Arial" pitchFamily="34" charset="0"/>
              </a:rPr>
              <a:t>CAAFI: </a:t>
            </a:r>
            <a:r>
              <a:rPr lang="en-US" sz="800" dirty="0" smtClean="0">
                <a:solidFill>
                  <a:srgbClr val="FFFFFF"/>
                </a:solidFill>
                <a:latin typeface="Arial" pitchFamily="34" charset="0"/>
                <a:hlinkClick r:id="rId7"/>
              </a:rPr>
              <a:t>http://caafi.org</a:t>
            </a:r>
            <a:endParaRPr lang="en-US" sz="800" dirty="0" smtClean="0">
              <a:solidFill>
                <a:srgbClr val="FFFFFF"/>
              </a:solidFill>
              <a:latin typeface="Arial" pitchFamily="34" charset="0"/>
            </a:endParaRPr>
          </a:p>
          <a:p>
            <a:pPr>
              <a:spcBef>
                <a:spcPct val="0"/>
              </a:spcBef>
              <a:buFontTx/>
              <a:buNone/>
            </a:pPr>
            <a:r>
              <a:rPr lang="en-US" sz="800" dirty="0" smtClean="0">
                <a:solidFill>
                  <a:srgbClr val="FFFFFF"/>
                </a:solidFill>
                <a:latin typeface="Arial" pitchFamily="34" charset="0"/>
              </a:rPr>
              <a:t>CLEEN Program</a:t>
            </a:r>
            <a:r>
              <a:rPr lang="en-US" sz="800" dirty="0">
                <a:solidFill>
                  <a:srgbClr val="FFFFFF"/>
                </a:solidFill>
                <a:latin typeface="Arial" pitchFamily="34" charset="0"/>
              </a:rPr>
              <a:t>: </a:t>
            </a:r>
            <a:r>
              <a:rPr lang="en-US" sz="800" dirty="0">
                <a:solidFill>
                  <a:srgbClr val="FFFFFF"/>
                </a:solidFill>
                <a:latin typeface="Arial" pitchFamily="34" charset="0"/>
                <a:hlinkClick r:id="rId8"/>
              </a:rPr>
              <a:t>http://www.faa.gov/about/office_org/headquarters_offices/apl/research/aircraft_technology/cleen</a:t>
            </a:r>
            <a:r>
              <a:rPr lang="en-US" sz="800" dirty="0" smtClean="0">
                <a:solidFill>
                  <a:srgbClr val="FFFFFF"/>
                </a:solidFill>
                <a:latin typeface="Arial" pitchFamily="34" charset="0"/>
                <a:hlinkClick r:id="rId8"/>
              </a:rPr>
              <a:t>/</a:t>
            </a:r>
            <a:endParaRPr lang="en-US" sz="800" dirty="0" smtClean="0">
              <a:solidFill>
                <a:srgbClr val="FFFFFF"/>
              </a:solidFill>
              <a:latin typeface="Arial" pitchFamily="34" charset="0"/>
            </a:endParaRPr>
          </a:p>
          <a:p>
            <a:pPr>
              <a:spcBef>
                <a:spcPct val="0"/>
              </a:spcBef>
              <a:buFontTx/>
              <a:buNone/>
            </a:pPr>
            <a:r>
              <a:rPr lang="en-US" sz="800" dirty="0" smtClean="0">
                <a:solidFill>
                  <a:srgbClr val="FFFFFF"/>
                </a:solidFill>
                <a:latin typeface="Arial" pitchFamily="34" charset="0"/>
              </a:rPr>
              <a:t>ASCENT</a:t>
            </a:r>
            <a:r>
              <a:rPr lang="en-US" sz="800" dirty="0">
                <a:solidFill>
                  <a:srgbClr val="FFFFFF"/>
                </a:solidFill>
                <a:latin typeface="Arial" pitchFamily="34" charset="0"/>
              </a:rPr>
              <a:t>: </a:t>
            </a:r>
            <a:r>
              <a:rPr lang="en-US" sz="800" dirty="0">
                <a:solidFill>
                  <a:srgbClr val="FFFFFF"/>
                </a:solidFill>
                <a:latin typeface="Arial" pitchFamily="34" charset="0"/>
                <a:hlinkClick r:id="rId9"/>
              </a:rPr>
              <a:t>http://</a:t>
            </a:r>
            <a:r>
              <a:rPr lang="en-US" sz="800" dirty="0" smtClean="0">
                <a:solidFill>
                  <a:srgbClr val="FFFFFF"/>
                </a:solidFill>
                <a:latin typeface="Arial" pitchFamily="34" charset="0"/>
                <a:hlinkClick r:id="rId9"/>
              </a:rPr>
              <a:t>ascent.aero</a:t>
            </a:r>
            <a:r>
              <a:rPr lang="en-US" sz="800" dirty="0" smtClean="0">
                <a:solidFill>
                  <a:srgbClr val="FFFFFF"/>
                </a:solidFill>
                <a:latin typeface="Arial" pitchFamily="34" charset="0"/>
              </a:rPr>
              <a:t>	</a:t>
            </a:r>
            <a:r>
              <a:rPr lang="en-US" sz="800" dirty="0">
                <a:solidFill>
                  <a:srgbClr val="FFFFFF"/>
                </a:solidFill>
                <a:latin typeface="Arial" pitchFamily="34" charset="0"/>
              </a:rPr>
              <a:t>PARTNER: </a:t>
            </a:r>
            <a:r>
              <a:rPr lang="en-US" sz="800" dirty="0">
                <a:solidFill>
                  <a:srgbClr val="FFFFFF"/>
                </a:solidFill>
                <a:latin typeface="Arial" pitchFamily="34" charset="0"/>
                <a:hlinkClick r:id="rId10"/>
              </a:rPr>
              <a:t>http://partner.aero</a:t>
            </a:r>
            <a:r>
              <a:rPr lang="en-US" sz="800" dirty="0">
                <a:solidFill>
                  <a:srgbClr val="FFFFFF"/>
                </a:solidFill>
                <a:latin typeface="Arial" pitchFamily="34" charset="0"/>
              </a:rPr>
              <a:t>		</a:t>
            </a:r>
            <a:endParaRPr lang="en-US" sz="800" dirty="0" smtClean="0">
              <a:solidFill>
                <a:srgbClr val="FFFFFF"/>
              </a:solidFill>
              <a:latin typeface="Arial" pitchFamily="34" charset="0"/>
            </a:endParaRPr>
          </a:p>
          <a:p>
            <a:pPr>
              <a:spcBef>
                <a:spcPct val="0"/>
              </a:spcBef>
              <a:buFontTx/>
              <a:buNone/>
            </a:pPr>
            <a:r>
              <a:rPr lang="en-US" sz="800" dirty="0">
                <a:solidFill>
                  <a:srgbClr val="FFFFFF"/>
                </a:solidFill>
                <a:latin typeface="Arial" pitchFamily="34" charset="0"/>
              </a:rPr>
              <a:t>Volpe Center: </a:t>
            </a:r>
            <a:r>
              <a:rPr lang="en-US" sz="800" dirty="0">
                <a:solidFill>
                  <a:srgbClr val="FFFFFF"/>
                </a:solidFill>
                <a:latin typeface="Arial" pitchFamily="34" charset="0"/>
                <a:hlinkClick r:id="rId11"/>
              </a:rPr>
              <a:t>http://www.volpe.dot.gov/our-work/policy-planning-and-environment</a:t>
            </a:r>
            <a:endParaRPr lang="en-US" sz="800" dirty="0">
              <a:solidFill>
                <a:srgbClr val="FFFFFF"/>
              </a:solidFill>
              <a:latin typeface="Arial" pitchFamily="34" charset="0"/>
            </a:endParaRPr>
          </a:p>
          <a:p>
            <a:pPr>
              <a:spcBef>
                <a:spcPct val="0"/>
              </a:spcBef>
              <a:buFontTx/>
              <a:buNone/>
            </a:pPr>
            <a:endParaRPr lang="en-US" sz="800" dirty="0">
              <a:solidFill>
                <a:srgbClr val="FFFFFF"/>
              </a:solidFill>
              <a:latin typeface="Arial" pitchFamily="34" charset="0"/>
            </a:endParaRPr>
          </a:p>
        </p:txBody>
      </p:sp>
      <p:pic>
        <p:nvPicPr>
          <p:cNvPr id="12" name="Picture 7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095228" y="3096990"/>
            <a:ext cx="18859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19</a:t>
            </a:fld>
            <a:endParaRPr lang="en-US" dirty="0">
              <a:solidFill>
                <a:schemeClr val="bg1"/>
              </a:solidFill>
            </a:endParaRPr>
          </a:p>
        </p:txBody>
      </p:sp>
      <p:sp>
        <p:nvSpPr>
          <p:cNvPr id="16" name="Rounded Rectangle 15"/>
          <p:cNvSpPr/>
          <p:nvPr/>
        </p:nvSpPr>
        <p:spPr>
          <a:xfrm>
            <a:off x="318999" y="48383"/>
            <a:ext cx="3491001" cy="405473"/>
          </a:xfrm>
          <a:prstGeom prst="roundRect">
            <a:avLst/>
          </a:prstGeom>
          <a:solidFill>
            <a:srgbClr val="3F94A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933" y="10591"/>
            <a:ext cx="457200" cy="457200"/>
          </a:xfrm>
          <a:prstGeom prst="rect">
            <a:avLst/>
          </a:prstGeom>
        </p:spPr>
      </p:pic>
      <p:sp>
        <p:nvSpPr>
          <p:cNvPr id="18" name="object 535"/>
          <p:cNvSpPr txBox="1"/>
          <p:nvPr/>
        </p:nvSpPr>
        <p:spPr>
          <a:xfrm>
            <a:off x="788472" y="64184"/>
            <a:ext cx="3021528"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P3: Alternative </a:t>
            </a: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Fuels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19" name="TextBox 18"/>
          <p:cNvSpPr txBox="1"/>
          <p:nvPr/>
        </p:nvSpPr>
        <p:spPr bwMode="auto">
          <a:xfrm>
            <a:off x="5884176" y="86898"/>
            <a:ext cx="28814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r">
              <a:buNone/>
            </a:pPr>
            <a:r>
              <a:rPr lang="en-US" sz="1200" b="1" dirty="0">
                <a:solidFill>
                  <a:srgbClr val="1D2F68"/>
                </a:solidFill>
              </a:rPr>
              <a:t>Note: Briefing </a:t>
            </a:r>
            <a:r>
              <a:rPr lang="en-US" sz="1200" b="1" dirty="0" smtClean="0">
                <a:solidFill>
                  <a:srgbClr val="1D2F68"/>
                </a:solidFill>
              </a:rPr>
              <a:t>on AJF </a:t>
            </a:r>
            <a:r>
              <a:rPr lang="en-US" sz="1200" b="1" dirty="0" smtClean="0">
                <a:solidFill>
                  <a:srgbClr val="1D2F68"/>
                </a:solidFill>
              </a:rPr>
              <a:t>Testing Efforts</a:t>
            </a:r>
            <a:endParaRPr lang="en-US" sz="1200" b="1" dirty="0">
              <a:solidFill>
                <a:srgbClr val="1D2F68"/>
              </a:solidFill>
            </a:endParaRPr>
          </a:p>
        </p:txBody>
      </p:sp>
    </p:spTree>
    <p:extLst>
      <p:ext uri="{BB962C8B-B14F-4D97-AF65-F5344CB8AC3E}">
        <p14:creationId xmlns:p14="http://schemas.microsoft.com/office/powerpoint/2010/main" val="2589066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12942" y="76200"/>
            <a:ext cx="8818324" cy="609600"/>
          </a:xfrm>
        </p:spPr>
        <p:txBody>
          <a:bodyPr/>
          <a:lstStyle/>
          <a:p>
            <a:pPr eaLnBrk="1" hangingPunct="1"/>
            <a:r>
              <a:rPr lang="en-US" sz="3600" dirty="0" smtClean="0"/>
              <a:t>Outline</a:t>
            </a:r>
          </a:p>
        </p:txBody>
      </p:sp>
      <p:sp>
        <p:nvSpPr>
          <p:cNvPr id="4100" name="Rectangle 3"/>
          <p:cNvSpPr>
            <a:spLocks noGrp="1" noChangeArrowheads="1"/>
          </p:cNvSpPr>
          <p:nvPr>
            <p:ph idx="1"/>
          </p:nvPr>
        </p:nvSpPr>
        <p:spPr>
          <a:xfrm>
            <a:off x="219728" y="684024"/>
            <a:ext cx="8773960" cy="5030461"/>
          </a:xfrm>
        </p:spPr>
        <p:txBody>
          <a:bodyPr/>
          <a:lstStyle/>
          <a:p>
            <a:pPr eaLnBrk="1" hangingPunct="1"/>
            <a:r>
              <a:rPr lang="en-US" dirty="0" smtClean="0"/>
              <a:t>AEE Research</a:t>
            </a:r>
          </a:p>
          <a:p>
            <a:pPr lvl="1"/>
            <a:r>
              <a:rPr lang="en-US" dirty="0" smtClean="0"/>
              <a:t>Overview of strategy and five pillar approach</a:t>
            </a:r>
            <a:endParaRPr lang="en-US" dirty="0"/>
          </a:p>
          <a:p>
            <a:pPr lvl="1"/>
            <a:r>
              <a:rPr lang="en-US" dirty="0" smtClean="0"/>
              <a:t>Science and Tools</a:t>
            </a:r>
          </a:p>
          <a:p>
            <a:pPr lvl="1"/>
            <a:r>
              <a:rPr lang="en-US" dirty="0" smtClean="0"/>
              <a:t>CLEEN </a:t>
            </a:r>
            <a:r>
              <a:rPr lang="en-US" dirty="0" smtClean="0"/>
              <a:t>Program</a:t>
            </a:r>
          </a:p>
          <a:p>
            <a:pPr lvl="1"/>
            <a:r>
              <a:rPr lang="en-US" dirty="0" smtClean="0"/>
              <a:t>Alternative </a:t>
            </a:r>
            <a:r>
              <a:rPr lang="en-US" dirty="0" smtClean="0"/>
              <a:t>Fuels</a:t>
            </a:r>
            <a:endParaRPr lang="en-US" dirty="0" smtClean="0"/>
          </a:p>
          <a:p>
            <a:pPr lvl="1"/>
            <a:r>
              <a:rPr lang="en-US" dirty="0" smtClean="0"/>
              <a:t>Operations</a:t>
            </a:r>
          </a:p>
          <a:p>
            <a:pPr lvl="1"/>
            <a:r>
              <a:rPr lang="en-US" dirty="0" smtClean="0"/>
              <a:t>Policy</a:t>
            </a:r>
            <a:endParaRPr lang="en-US" dirty="0" smtClean="0"/>
          </a:p>
          <a:p>
            <a:r>
              <a:rPr lang="en-US" dirty="0" smtClean="0"/>
              <a:t>ASCENT COE Update</a:t>
            </a:r>
          </a:p>
          <a:p>
            <a:r>
              <a:rPr lang="en-US" dirty="0" smtClean="0"/>
              <a:t>Airport </a:t>
            </a:r>
            <a:r>
              <a:rPr lang="en-US" dirty="0"/>
              <a:t>Technology </a:t>
            </a:r>
            <a:r>
              <a:rPr lang="en-US" dirty="0" smtClean="0"/>
              <a:t>Research</a:t>
            </a:r>
          </a:p>
          <a:p>
            <a:r>
              <a:rPr lang="en-US" dirty="0" smtClean="0"/>
              <a:t>Budget summary</a:t>
            </a:r>
            <a:endParaRPr lang="en-US" dirty="0"/>
          </a:p>
          <a:p>
            <a:pPr eaLnBrk="1" hangingPunct="1"/>
            <a:r>
              <a:rPr lang="en-US" dirty="0" smtClean="0"/>
              <a:t>Summary</a:t>
            </a:r>
            <a:endParaRPr lang="en-US" dirty="0"/>
          </a:p>
        </p:txBody>
      </p:sp>
      <p:sp>
        <p:nvSpPr>
          <p:cNvPr id="5"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buNone/>
            </a:pPr>
            <a:fld id="{B1C6B998-0A5D-4C92-A836-3DA03D7C074A}" type="slidenum">
              <a:rPr lang="en-US" sz="1400" smtClean="0">
                <a:solidFill>
                  <a:srgbClr val="FFFFFF"/>
                </a:solidFill>
                <a:latin typeface="Times New Roman" panose="02020603050405020304" pitchFamily="18" charset="0"/>
                <a:cs typeface="Times New Roman" panose="02020603050405020304" pitchFamily="18" charset="0"/>
              </a:rPr>
              <a:pPr algn="r" eaLnBrk="1" hangingPunct="1">
                <a:buNone/>
              </a:pPr>
              <a:t>2</a:t>
            </a:fld>
            <a:endParaRPr lang="en-US" sz="1400"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491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728" y="1053971"/>
            <a:ext cx="8773960" cy="4895892"/>
          </a:xfrm>
        </p:spPr>
        <p:txBody>
          <a:bodyPr/>
          <a:lstStyle/>
          <a:p>
            <a:r>
              <a:rPr lang="en-US" sz="1600" dirty="0" smtClean="0"/>
              <a:t>Communicate Value </a:t>
            </a:r>
            <a:r>
              <a:rPr lang="en-US" sz="1600" dirty="0"/>
              <a:t>Proposition of </a:t>
            </a:r>
            <a:r>
              <a:rPr lang="en-US" sz="1600" dirty="0" smtClean="0"/>
              <a:t>Sustainable Alternative Jet Fuels (SAJF)</a:t>
            </a:r>
          </a:p>
          <a:p>
            <a:pPr lvl="1"/>
            <a:r>
              <a:rPr lang="en-US" sz="1400" dirty="0" smtClean="0"/>
              <a:t>Communicate economic</a:t>
            </a:r>
            <a:r>
              <a:rPr lang="en-US" sz="1400" dirty="0"/>
              <a:t>, social, and environmental benefits of </a:t>
            </a:r>
            <a:r>
              <a:rPr lang="en-US" sz="1400" dirty="0" smtClean="0"/>
              <a:t>SAJF</a:t>
            </a:r>
          </a:p>
          <a:p>
            <a:pPr lvl="1"/>
            <a:r>
              <a:rPr lang="en-US" sz="1400" dirty="0" smtClean="0"/>
              <a:t>Broaden base </a:t>
            </a:r>
            <a:r>
              <a:rPr lang="en-US" sz="1400" dirty="0"/>
              <a:t>of stakeholders who can continue to enable active investment in the development, demonstration, deployment, and commercialization of </a:t>
            </a:r>
            <a:r>
              <a:rPr lang="en-US" sz="1400" dirty="0" smtClean="0"/>
              <a:t>SAJF</a:t>
            </a:r>
          </a:p>
          <a:p>
            <a:r>
              <a:rPr lang="en-US" sz="1600" dirty="0" smtClean="0"/>
              <a:t>Enhance Fuel </a:t>
            </a:r>
            <a:r>
              <a:rPr lang="en-US" sz="1600" dirty="0"/>
              <a:t>Qualification </a:t>
            </a:r>
            <a:r>
              <a:rPr lang="en-US" sz="1600" dirty="0" smtClean="0"/>
              <a:t>Approach</a:t>
            </a:r>
          </a:p>
          <a:p>
            <a:pPr lvl="1"/>
            <a:r>
              <a:rPr lang="en-US" sz="1400" dirty="0" smtClean="0"/>
              <a:t>Work </a:t>
            </a:r>
            <a:r>
              <a:rPr lang="en-US" sz="1400" dirty="0"/>
              <a:t>with stakeholders to define and enable a broadly-supported, streamlined certification/qualification </a:t>
            </a:r>
            <a:r>
              <a:rPr lang="en-US" sz="1400" dirty="0" smtClean="0"/>
              <a:t>program</a:t>
            </a:r>
          </a:p>
          <a:p>
            <a:pPr lvl="1"/>
            <a:r>
              <a:rPr lang="en-US" sz="1400" dirty="0" smtClean="0"/>
              <a:t>Foster </a:t>
            </a:r>
            <a:r>
              <a:rPr lang="en-US" sz="1400" dirty="0"/>
              <a:t>development of a more durable, higher capacity process to handle the significant queue of potential SAJF </a:t>
            </a:r>
            <a:r>
              <a:rPr lang="en-US" sz="1400" dirty="0" smtClean="0"/>
              <a:t>candidates</a:t>
            </a:r>
            <a:endParaRPr lang="en-US" sz="1400" dirty="0"/>
          </a:p>
          <a:p>
            <a:r>
              <a:rPr lang="en-US" sz="1600" dirty="0" smtClean="0"/>
              <a:t>Implement </a:t>
            </a:r>
            <a:r>
              <a:rPr lang="en-US" sz="1600" dirty="0"/>
              <a:t>Frameworks &amp; Share Best </a:t>
            </a:r>
            <a:r>
              <a:rPr lang="en-US" sz="1600" dirty="0" smtClean="0"/>
              <a:t>Practices</a:t>
            </a:r>
          </a:p>
          <a:p>
            <a:pPr lvl="1"/>
            <a:r>
              <a:rPr lang="en-US" sz="1400" dirty="0" smtClean="0"/>
              <a:t>Develop </a:t>
            </a:r>
            <a:r>
              <a:rPr lang="en-US" sz="1400" dirty="0"/>
              <a:t>tools to evaluate </a:t>
            </a:r>
            <a:r>
              <a:rPr lang="en-US" sz="1400" dirty="0" smtClean="0"/>
              <a:t>readiness </a:t>
            </a:r>
            <a:r>
              <a:rPr lang="en-US" sz="1400" dirty="0"/>
              <a:t>of feedstocks and fuels and their potential economic, social and environmental benefits to identify prime targets of opportunity for early </a:t>
            </a:r>
            <a:r>
              <a:rPr lang="en-US" sz="1400" dirty="0" smtClean="0"/>
              <a:t>commercialization</a:t>
            </a:r>
          </a:p>
          <a:p>
            <a:pPr lvl="1"/>
            <a:r>
              <a:rPr lang="en-US" sz="1400" dirty="0" smtClean="0"/>
              <a:t>Expand </a:t>
            </a:r>
            <a:r>
              <a:rPr lang="en-US" sz="1400" dirty="0"/>
              <a:t>best practices development and sharing across </a:t>
            </a:r>
            <a:r>
              <a:rPr lang="en-US" sz="1400" dirty="0" smtClean="0"/>
              <a:t>SAJF </a:t>
            </a:r>
            <a:r>
              <a:rPr lang="en-US" sz="1400" dirty="0"/>
              <a:t>supply chain (including at airports) and with partners </a:t>
            </a:r>
            <a:r>
              <a:rPr lang="en-US" sz="1400" dirty="0" smtClean="0"/>
              <a:t>worldwide</a:t>
            </a:r>
            <a:endParaRPr lang="en-US" sz="1400" dirty="0"/>
          </a:p>
          <a:p>
            <a:r>
              <a:rPr lang="en-US" sz="1600" dirty="0" smtClean="0"/>
              <a:t>Develop U.S</a:t>
            </a:r>
            <a:r>
              <a:rPr lang="en-US" sz="1600" dirty="0"/>
              <a:t>. SAJF Supply by Aligning Efforts to Enable Commercial </a:t>
            </a:r>
            <a:r>
              <a:rPr lang="en-US" sz="1600" dirty="0" smtClean="0"/>
              <a:t>Deployment</a:t>
            </a:r>
            <a:endParaRPr lang="en-US" sz="1600" dirty="0"/>
          </a:p>
          <a:p>
            <a:pPr lvl="1"/>
            <a:r>
              <a:rPr lang="en-US" sz="1400" dirty="0" smtClean="0"/>
              <a:t>Leverage </a:t>
            </a:r>
            <a:r>
              <a:rPr lang="en-US" sz="1400" dirty="0"/>
              <a:t>Farm to Fly </a:t>
            </a:r>
            <a:r>
              <a:rPr lang="en-US" sz="1400" dirty="0" smtClean="0"/>
              <a:t>2.0 and </a:t>
            </a:r>
            <a:r>
              <a:rPr lang="en-US" sz="1400" dirty="0"/>
              <a:t>ASCENT t</a:t>
            </a:r>
            <a:r>
              <a:rPr lang="en-US" sz="1400" dirty="0" smtClean="0"/>
              <a:t>o focus </a:t>
            </a:r>
            <a:r>
              <a:rPr lang="en-US" sz="1400" dirty="0"/>
              <a:t>on real-world </a:t>
            </a:r>
            <a:r>
              <a:rPr lang="en-US" sz="1400" dirty="0" smtClean="0"/>
              <a:t>implementation</a:t>
            </a:r>
          </a:p>
          <a:p>
            <a:pPr lvl="1"/>
            <a:r>
              <a:rPr lang="en-US" sz="1400" dirty="0" smtClean="0"/>
              <a:t>Foster producer-buyer </a:t>
            </a:r>
            <a:r>
              <a:rPr lang="en-US" sz="1400" dirty="0"/>
              <a:t>engagement </a:t>
            </a:r>
            <a:r>
              <a:rPr lang="en-US" sz="1400" dirty="0" smtClean="0"/>
              <a:t>that leads </a:t>
            </a:r>
            <a:r>
              <a:rPr lang="en-US" sz="1400" dirty="0"/>
              <a:t>to offtake </a:t>
            </a:r>
            <a:r>
              <a:rPr lang="en-US" sz="1400" dirty="0" smtClean="0"/>
              <a:t>agreements</a:t>
            </a:r>
          </a:p>
          <a:p>
            <a:pPr lvl="1"/>
            <a:r>
              <a:rPr lang="en-US" sz="1400" dirty="0" smtClean="0"/>
              <a:t>Pursue initiatives </a:t>
            </a:r>
            <a:r>
              <a:rPr lang="en-US" sz="1400" dirty="0"/>
              <a:t>to enable supply chain development and facilitate commercialization of </a:t>
            </a:r>
            <a:r>
              <a:rPr lang="en-US" sz="1400" dirty="0" smtClean="0"/>
              <a:t>SAJF</a:t>
            </a:r>
          </a:p>
          <a:p>
            <a:pPr lvl="1"/>
            <a:r>
              <a:rPr lang="en-US" sz="1400" dirty="0" smtClean="0"/>
              <a:t>Build </a:t>
            </a:r>
            <a:r>
              <a:rPr lang="en-US" sz="1400" dirty="0"/>
              <a:t>upon </a:t>
            </a:r>
            <a:r>
              <a:rPr lang="en-US" sz="1400" dirty="0" smtClean="0"/>
              <a:t>Federal </a:t>
            </a:r>
            <a:r>
              <a:rPr lang="en-US" sz="1400" dirty="0"/>
              <a:t>Alternative Jet Fuels R&amp;D </a:t>
            </a:r>
            <a:r>
              <a:rPr lang="en-US" sz="1400" dirty="0" smtClean="0"/>
              <a:t>Strategy</a:t>
            </a:r>
            <a:endParaRPr lang="en-US" sz="140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20</a:t>
            </a:fld>
            <a:endParaRPr lang="en-US" dirty="0">
              <a:solidFill>
                <a:schemeClr val="bg1"/>
              </a:solidFill>
            </a:endParaRPr>
          </a:p>
        </p:txBody>
      </p:sp>
      <p:sp>
        <p:nvSpPr>
          <p:cNvPr id="5" name="Title 1"/>
          <p:cNvSpPr txBox="1">
            <a:spLocks/>
          </p:cNvSpPr>
          <p:nvPr/>
        </p:nvSpPr>
        <p:spPr bwMode="auto">
          <a:xfrm>
            <a:off x="212942" y="444371"/>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kern="0" dirty="0" smtClean="0"/>
              <a:t>Coordination: CAAFI Priorities </a:t>
            </a:r>
            <a:r>
              <a:rPr lang="en-US" kern="0" dirty="0"/>
              <a:t>for </a:t>
            </a:r>
            <a:r>
              <a:rPr lang="en-US" kern="0" dirty="0" smtClean="0"/>
              <a:t>2017</a:t>
            </a:r>
            <a:endParaRPr lang="en-US" kern="0" dirty="0" smtClean="0"/>
          </a:p>
        </p:txBody>
      </p:sp>
      <p:sp>
        <p:nvSpPr>
          <p:cNvPr id="6" name="Rounded Rectangle 5"/>
          <p:cNvSpPr/>
          <p:nvPr/>
        </p:nvSpPr>
        <p:spPr>
          <a:xfrm>
            <a:off x="318999" y="48383"/>
            <a:ext cx="3491001" cy="405473"/>
          </a:xfrm>
          <a:prstGeom prst="roundRect">
            <a:avLst/>
          </a:prstGeom>
          <a:solidFill>
            <a:srgbClr val="3F94A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33" y="10591"/>
            <a:ext cx="457200" cy="457200"/>
          </a:xfrm>
          <a:prstGeom prst="rect">
            <a:avLst/>
          </a:prstGeom>
        </p:spPr>
      </p:pic>
      <p:sp>
        <p:nvSpPr>
          <p:cNvPr id="8" name="object 535"/>
          <p:cNvSpPr txBox="1"/>
          <p:nvPr/>
        </p:nvSpPr>
        <p:spPr>
          <a:xfrm>
            <a:off x="788472" y="64184"/>
            <a:ext cx="3021528"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P3: Alternative </a:t>
            </a: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Fuels</a:t>
            </a:r>
            <a:endParaRPr dirty="0">
              <a:solidFill>
                <a:srgbClr val="FFFFFF"/>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49434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21</a:t>
            </a:fld>
            <a:endParaRPr lang="en-US" dirty="0">
              <a:solidFill>
                <a:schemeClr val="bg1"/>
              </a:solidFill>
            </a:endParaRPr>
          </a:p>
        </p:txBody>
      </p:sp>
      <p:sp>
        <p:nvSpPr>
          <p:cNvPr id="5" name="Title 1"/>
          <p:cNvSpPr txBox="1">
            <a:spLocks/>
          </p:cNvSpPr>
          <p:nvPr/>
        </p:nvSpPr>
        <p:spPr bwMode="auto">
          <a:xfrm>
            <a:off x="212942" y="569799"/>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kern="0" dirty="0" smtClean="0"/>
              <a:t>Analysis Activities: ASCENT Project 1</a:t>
            </a:r>
            <a:endParaRPr lang="en-US" kern="0" dirty="0" smtClean="0"/>
          </a:p>
        </p:txBody>
      </p:sp>
      <p:sp>
        <p:nvSpPr>
          <p:cNvPr id="6" name="Rounded Rectangle 5"/>
          <p:cNvSpPr/>
          <p:nvPr/>
        </p:nvSpPr>
        <p:spPr>
          <a:xfrm>
            <a:off x="318999" y="48383"/>
            <a:ext cx="3491001" cy="405473"/>
          </a:xfrm>
          <a:prstGeom prst="roundRect">
            <a:avLst/>
          </a:prstGeom>
          <a:solidFill>
            <a:srgbClr val="3F94A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33" y="10591"/>
            <a:ext cx="457200" cy="457200"/>
          </a:xfrm>
          <a:prstGeom prst="rect">
            <a:avLst/>
          </a:prstGeom>
        </p:spPr>
      </p:pic>
      <p:sp>
        <p:nvSpPr>
          <p:cNvPr id="8" name="object 535"/>
          <p:cNvSpPr txBox="1"/>
          <p:nvPr/>
        </p:nvSpPr>
        <p:spPr>
          <a:xfrm>
            <a:off x="788472" y="64184"/>
            <a:ext cx="3021528"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P3: Alternative </a:t>
            </a: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Fuels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11" name="Content Placeholder 2"/>
          <p:cNvSpPr>
            <a:spLocks noGrp="1"/>
          </p:cNvSpPr>
          <p:nvPr>
            <p:ph sz="half" idx="1"/>
          </p:nvPr>
        </p:nvSpPr>
        <p:spPr>
          <a:xfrm>
            <a:off x="227014" y="1318602"/>
            <a:ext cx="4267200" cy="4908261"/>
          </a:xfrm>
        </p:spPr>
        <p:txBody>
          <a:bodyPr/>
          <a:lstStyle/>
          <a:p>
            <a:pPr marL="0" indent="0">
              <a:buNone/>
            </a:pPr>
            <a:r>
              <a:rPr lang="en-US" sz="2000" b="1" dirty="0" smtClean="0"/>
              <a:t>Advanced Analytical Tools</a:t>
            </a:r>
          </a:p>
          <a:p>
            <a:r>
              <a:rPr lang="en-US" sz="1800" b="0" dirty="0" smtClean="0"/>
              <a:t>Feedstock Production (w/ DOE)</a:t>
            </a:r>
          </a:p>
          <a:p>
            <a:r>
              <a:rPr lang="en-US" sz="1800" b="0" dirty="0" smtClean="0"/>
              <a:t>Feedstock Logistics (w/ Volpe)</a:t>
            </a:r>
          </a:p>
          <a:p>
            <a:r>
              <a:rPr lang="en-US" sz="1800" b="0" dirty="0" smtClean="0"/>
              <a:t>Facility Siting Tools</a:t>
            </a:r>
          </a:p>
          <a:p>
            <a:r>
              <a:rPr lang="en-US" sz="1800" b="0" dirty="0" smtClean="0"/>
              <a:t>Harmonized Conversion Techno-Economic Analysis (TEA)</a:t>
            </a:r>
          </a:p>
          <a:p>
            <a:r>
              <a:rPr lang="en-US" sz="1800" b="0" dirty="0" smtClean="0"/>
              <a:t>Stochastic TEA</a:t>
            </a:r>
          </a:p>
          <a:p>
            <a:r>
              <a:rPr lang="en-US" sz="1800" b="0" dirty="0" smtClean="0"/>
              <a:t>Life Cycle Analysis (LCA) (w/ DOE)</a:t>
            </a:r>
          </a:p>
          <a:p>
            <a:r>
              <a:rPr lang="en-US" sz="1800" b="0" dirty="0" smtClean="0"/>
              <a:t>Systems Dynamic Models for Technology Adoption (w/ DOE)</a:t>
            </a:r>
          </a:p>
          <a:p>
            <a:r>
              <a:rPr lang="en-US" sz="1800" b="0" dirty="0" smtClean="0"/>
              <a:t>Environmental Services</a:t>
            </a:r>
          </a:p>
          <a:p>
            <a:r>
              <a:rPr lang="en-US" sz="1800" b="0" dirty="0" smtClean="0"/>
              <a:t>Supply Chain Risk Assessment</a:t>
            </a:r>
            <a:endParaRPr lang="en-US" sz="1800" b="0" dirty="0"/>
          </a:p>
        </p:txBody>
      </p:sp>
      <p:sp>
        <p:nvSpPr>
          <p:cNvPr id="12" name="Content Placeholder 3"/>
          <p:cNvSpPr txBox="1">
            <a:spLocks/>
          </p:cNvSpPr>
          <p:nvPr/>
        </p:nvSpPr>
        <p:spPr>
          <a:xfrm>
            <a:off x="4494213" y="2550924"/>
            <a:ext cx="4410635" cy="3310189"/>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sz="2000" kern="0" dirty="0" smtClean="0"/>
              <a:t>Tactical Regional Deployment</a:t>
            </a:r>
          </a:p>
          <a:p>
            <a:r>
              <a:rPr lang="en-US" sz="1800" b="0" kern="0" dirty="0" smtClean="0"/>
              <a:t>CAAFI 50-states Initiative</a:t>
            </a:r>
          </a:p>
          <a:p>
            <a:r>
              <a:rPr lang="en-US" sz="1800" b="0" kern="0" dirty="0" smtClean="0"/>
              <a:t>USDA Regional Supply Chain Assistance</a:t>
            </a:r>
          </a:p>
          <a:p>
            <a:r>
              <a:rPr lang="en-US" sz="1800" b="0" kern="0" dirty="0" smtClean="0"/>
              <a:t>Specific supply chains:</a:t>
            </a:r>
          </a:p>
          <a:p>
            <a:pPr marL="681038" lvl="1" indent="-280988">
              <a:buFont typeface="+mj-lt"/>
              <a:buAutoNum type="arabicPeriod"/>
            </a:pPr>
            <a:r>
              <a:rPr lang="en-US" sz="1600" b="0" kern="0" dirty="0" smtClean="0"/>
              <a:t>Inland Northwest Oilseed Project</a:t>
            </a:r>
          </a:p>
          <a:p>
            <a:pPr marL="681038" lvl="1" indent="-280988">
              <a:buFont typeface="+mj-lt"/>
              <a:buAutoNum type="arabicPeriod"/>
            </a:pPr>
            <a:r>
              <a:rPr lang="en-US" sz="1600" b="0" kern="0" dirty="0" smtClean="0"/>
              <a:t>Hawaii Tropical Feedstocks and Fuels</a:t>
            </a:r>
          </a:p>
          <a:p>
            <a:pPr marL="681038" lvl="1" indent="-280988">
              <a:buFont typeface="+mj-lt"/>
              <a:buAutoNum type="arabicPeriod"/>
            </a:pPr>
            <a:r>
              <a:rPr lang="en-US" sz="1600" b="0" kern="0" dirty="0" smtClean="0"/>
              <a:t>Southeastern US Fuels Development</a:t>
            </a:r>
          </a:p>
          <a:p>
            <a:endParaRPr lang="en-US" sz="2000" kern="0" dirty="0"/>
          </a:p>
        </p:txBody>
      </p:sp>
      <p:sp>
        <p:nvSpPr>
          <p:cNvPr id="13" name="Content Placeholder 3"/>
          <p:cNvSpPr txBox="1">
            <a:spLocks/>
          </p:cNvSpPr>
          <p:nvPr/>
        </p:nvSpPr>
        <p:spPr bwMode="auto">
          <a:xfrm>
            <a:off x="4494212" y="1318603"/>
            <a:ext cx="4410635" cy="120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50000"/>
              </a:spcBef>
              <a:spcAft>
                <a:spcPct val="0"/>
              </a:spcAft>
              <a:buClr>
                <a:schemeClr val="bg2">
                  <a:lumMod val="50000"/>
                </a:schemeClr>
              </a:buClr>
              <a:buFont typeface="Helvetica CY" charset="0"/>
              <a:buChar char="•"/>
              <a:defRPr sz="2800">
                <a:solidFill>
                  <a:schemeClr val="bg2">
                    <a:lumMod val="50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bg2">
                  <a:lumMod val="50000"/>
                </a:schemeClr>
              </a:buClr>
              <a:buFont typeface="Helvetica CY" charset="0"/>
              <a:buChar char="–"/>
              <a:defRPr sz="2400">
                <a:solidFill>
                  <a:schemeClr val="bg2">
                    <a:lumMod val="50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bg2">
                  <a:lumMod val="50000"/>
                </a:schemeClr>
              </a:buClr>
              <a:buFont typeface="Helvetica CY" charset="0"/>
              <a:buChar char="•"/>
              <a:defRPr sz="2000">
                <a:solidFill>
                  <a:schemeClr val="bg2">
                    <a:lumMod val="50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bg2">
                  <a:lumMod val="50000"/>
                </a:schemeClr>
              </a:buClr>
              <a:buFont typeface="Helvetica CY" charset="0"/>
              <a:buChar char="–"/>
              <a:defRPr sz="1800">
                <a:solidFill>
                  <a:schemeClr val="bg2">
                    <a:lumMod val="50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bg2">
                  <a:lumMod val="50000"/>
                </a:schemeClr>
              </a:buClr>
              <a:buFont typeface="Helvetica CY" charset="0"/>
              <a:buChar char="»"/>
              <a:defRPr sz="1800">
                <a:solidFill>
                  <a:schemeClr val="bg2">
                    <a:lumMod val="50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8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8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8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800">
                <a:solidFill>
                  <a:schemeClr val="tx1"/>
                </a:solidFill>
                <a:latin typeface="+mn-lt"/>
                <a:ea typeface="ＭＳ Ｐゴシック" pitchFamily="-111" charset="-128"/>
              </a:defRPr>
            </a:lvl9pPr>
          </a:lstStyle>
          <a:p>
            <a:pPr marL="0" indent="0">
              <a:buFont typeface="Helvetica CY" charset="0"/>
              <a:buNone/>
            </a:pPr>
            <a:r>
              <a:rPr lang="en-US" sz="2000" b="1" kern="0" dirty="0" smtClean="0"/>
              <a:t>International Efforts</a:t>
            </a:r>
          </a:p>
          <a:p>
            <a:r>
              <a:rPr lang="en-US" sz="1800" kern="0" dirty="0" smtClean="0"/>
              <a:t>ICAO CAEP </a:t>
            </a:r>
            <a:r>
              <a:rPr lang="en-US" sz="1800" kern="0" dirty="0"/>
              <a:t>/ CORSIA </a:t>
            </a:r>
            <a:r>
              <a:rPr lang="en-US" sz="1800" kern="0" dirty="0" smtClean="0"/>
              <a:t>Support </a:t>
            </a:r>
            <a:r>
              <a:rPr lang="en-US" sz="1800" kern="0" dirty="0" smtClean="0"/>
              <a:t>(w/ Volpe and DOE)</a:t>
            </a:r>
            <a:endParaRPr lang="en-US" sz="2000" kern="0" dirty="0"/>
          </a:p>
        </p:txBody>
      </p:sp>
      <p:sp>
        <p:nvSpPr>
          <p:cNvPr id="14" name="Title 1"/>
          <p:cNvSpPr txBox="1">
            <a:spLocks/>
          </p:cNvSpPr>
          <p:nvPr/>
        </p:nvSpPr>
        <p:spPr bwMode="auto">
          <a:xfrm>
            <a:off x="212942" y="5351263"/>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000" kern="0" dirty="0" smtClean="0"/>
              <a:t>Team: </a:t>
            </a:r>
            <a:r>
              <a:rPr lang="en-US" sz="2000" b="0" kern="0" dirty="0" smtClean="0"/>
              <a:t>Washington State, MIT</a:t>
            </a:r>
            <a:r>
              <a:rPr lang="en-US" sz="2000" b="0" kern="0" dirty="0"/>
              <a:t>, U. Hawaii, Purdue</a:t>
            </a:r>
            <a:r>
              <a:rPr lang="en-US" sz="2000" b="0" kern="0" dirty="0" smtClean="0"/>
              <a:t>, Penn State, U. Tennessee, Volpe </a:t>
            </a:r>
            <a:r>
              <a:rPr lang="en-US" sz="2000" b="0" kern="0" dirty="0" err="1" smtClean="0"/>
              <a:t>Transporation</a:t>
            </a:r>
            <a:r>
              <a:rPr lang="en-US" sz="2000" b="0" kern="0" dirty="0" smtClean="0"/>
              <a:t> Center, NREL, Argonne National Labs</a:t>
            </a:r>
            <a:endParaRPr lang="en-US" sz="2000" b="0" kern="0" dirty="0" smtClean="0"/>
          </a:p>
        </p:txBody>
      </p:sp>
      <p:sp>
        <p:nvSpPr>
          <p:cNvPr id="15" name="Rectangle 14"/>
          <p:cNvSpPr/>
          <p:nvPr/>
        </p:nvSpPr>
        <p:spPr>
          <a:xfrm>
            <a:off x="55218" y="6195166"/>
            <a:ext cx="5648464" cy="600164"/>
          </a:xfrm>
          <a:prstGeom prst="rect">
            <a:avLst/>
          </a:prstGeom>
        </p:spPr>
        <p:txBody>
          <a:bodyPr wrap="square">
            <a:spAutoFit/>
          </a:bodyPr>
          <a:lstStyle/>
          <a:p>
            <a:pPr>
              <a:spcBef>
                <a:spcPts val="600"/>
              </a:spcBef>
              <a:buFontTx/>
              <a:buNone/>
              <a:tabLst>
                <a:tab pos="3263900" algn="l"/>
              </a:tabLst>
            </a:pPr>
            <a:r>
              <a:rPr lang="en-US" sz="1400" dirty="0">
                <a:solidFill>
                  <a:srgbClr val="FFFFFF"/>
                </a:solidFill>
              </a:rPr>
              <a:t>For more </a:t>
            </a:r>
            <a:r>
              <a:rPr lang="en-US" sz="1400" dirty="0" smtClean="0">
                <a:solidFill>
                  <a:srgbClr val="FFFFFF"/>
                </a:solidFill>
              </a:rPr>
              <a:t>information, go to ASCENT P1 Webpage: </a:t>
            </a:r>
          </a:p>
          <a:p>
            <a:pPr>
              <a:spcBef>
                <a:spcPts val="600"/>
              </a:spcBef>
              <a:buFontTx/>
              <a:buNone/>
              <a:tabLst>
                <a:tab pos="3263900" algn="l"/>
              </a:tabLst>
            </a:pPr>
            <a:r>
              <a:rPr lang="en-US" sz="1400" dirty="0" smtClean="0">
                <a:solidFill>
                  <a:srgbClr val="FFFFFF"/>
                </a:solidFill>
              </a:rPr>
              <a:t>https</a:t>
            </a:r>
            <a:r>
              <a:rPr lang="en-US" sz="1400" dirty="0">
                <a:solidFill>
                  <a:srgbClr val="FFFFFF"/>
                </a:solidFill>
              </a:rPr>
              <a:t>://ascent.aero/project/alternative-jet-fuel-supply-chain-analysis/</a:t>
            </a:r>
          </a:p>
        </p:txBody>
      </p:sp>
    </p:spTree>
    <p:extLst>
      <p:ext uri="{BB962C8B-B14F-4D97-AF65-F5344CB8AC3E}">
        <p14:creationId xmlns:p14="http://schemas.microsoft.com/office/powerpoint/2010/main" val="58229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4800" y="48382"/>
            <a:ext cx="3505200" cy="405473"/>
          </a:xfrm>
          <a:prstGeom prst="roundRect">
            <a:avLst/>
          </a:prstGeom>
          <a:solidFill>
            <a:srgbClr val="A33F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sp>
        <p:nvSpPr>
          <p:cNvPr id="52238" name="Text Box 12"/>
          <p:cNvSpPr txBox="1">
            <a:spLocks noChangeArrowheads="1"/>
          </p:cNvSpPr>
          <p:nvPr/>
        </p:nvSpPr>
        <p:spPr bwMode="auto">
          <a:xfrm>
            <a:off x="304800" y="3542844"/>
            <a:ext cx="846931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charset="-128"/>
              </a:defRPr>
            </a:lvl1pPr>
            <a:lvl2pPr marL="37931725" indent="-37474525" eaLnBrk="0" hangingPunct="0">
              <a:defRPr sz="2400">
                <a:solidFill>
                  <a:schemeClr val="tx1"/>
                </a:solidFill>
                <a:latin typeface="Arial" pitchFamily="34" charset="0"/>
                <a:ea typeface="ＭＳ Ｐゴシック" charset="-128"/>
              </a:defRPr>
            </a:lvl2pPr>
            <a:lvl3pPr eaLnBrk="0" hangingPunct="0">
              <a:defRPr sz="2400">
                <a:solidFill>
                  <a:schemeClr val="tx1"/>
                </a:solidFill>
                <a:latin typeface="Arial" pitchFamily="34" charset="0"/>
                <a:ea typeface="ＭＳ Ｐゴシック" charset="-128"/>
              </a:defRPr>
            </a:lvl3pPr>
            <a:lvl4pPr eaLnBrk="0" hangingPunct="0">
              <a:defRPr sz="2400">
                <a:solidFill>
                  <a:schemeClr val="tx1"/>
                </a:solidFill>
                <a:latin typeface="Arial" pitchFamily="34" charset="0"/>
                <a:ea typeface="ＭＳ Ｐゴシック" charset="-128"/>
              </a:defRPr>
            </a:lvl4pPr>
            <a:lvl5pPr eaLnBrk="0" hangingPunct="0">
              <a:defRPr sz="2400">
                <a:solidFill>
                  <a:schemeClr val="tx1"/>
                </a:solidFill>
                <a:latin typeface="Arial" pitchFamily="34" charset="0"/>
                <a:ea typeface="ＭＳ Ｐゴシック" charset="-128"/>
              </a:defRPr>
            </a:lvl5pPr>
            <a:lvl6pPr marL="457200" eaLnBrk="0" fontAlgn="base" hangingPunct="0">
              <a:spcBef>
                <a:spcPct val="50000"/>
              </a:spcBef>
              <a:spcAft>
                <a:spcPct val="0"/>
              </a:spcAft>
              <a:defRPr sz="2400">
                <a:solidFill>
                  <a:schemeClr val="tx1"/>
                </a:solidFill>
                <a:latin typeface="Arial" pitchFamily="34" charset="0"/>
                <a:ea typeface="ＭＳ Ｐゴシック" charset="-128"/>
              </a:defRPr>
            </a:lvl6pPr>
            <a:lvl7pPr marL="914400" eaLnBrk="0" fontAlgn="base" hangingPunct="0">
              <a:spcBef>
                <a:spcPct val="50000"/>
              </a:spcBef>
              <a:spcAft>
                <a:spcPct val="0"/>
              </a:spcAft>
              <a:defRPr sz="2400">
                <a:solidFill>
                  <a:schemeClr val="tx1"/>
                </a:solidFill>
                <a:latin typeface="Arial" pitchFamily="34" charset="0"/>
                <a:ea typeface="ＭＳ Ｐゴシック" charset="-128"/>
              </a:defRPr>
            </a:lvl7pPr>
            <a:lvl8pPr marL="1371600" eaLnBrk="0" fontAlgn="base" hangingPunct="0">
              <a:spcBef>
                <a:spcPct val="50000"/>
              </a:spcBef>
              <a:spcAft>
                <a:spcPct val="0"/>
              </a:spcAft>
              <a:defRPr sz="2400">
                <a:solidFill>
                  <a:schemeClr val="tx1"/>
                </a:solidFill>
                <a:latin typeface="Arial" pitchFamily="34" charset="0"/>
                <a:ea typeface="ＭＳ Ｐゴシック" charset="-128"/>
              </a:defRPr>
            </a:lvl8pPr>
            <a:lvl9pPr marL="1828800" eaLnBrk="0" fontAlgn="base" hangingPunct="0">
              <a:spcBef>
                <a:spcPct val="50000"/>
              </a:spcBef>
              <a:spcAft>
                <a:spcPct val="0"/>
              </a:spcAft>
              <a:defRPr sz="2400">
                <a:solidFill>
                  <a:schemeClr val="tx1"/>
                </a:solidFill>
                <a:latin typeface="Arial" pitchFamily="34" charset="0"/>
                <a:ea typeface="ＭＳ Ｐゴシック" charset="-128"/>
              </a:defRPr>
            </a:lvl9pPr>
          </a:lstStyle>
          <a:p>
            <a:pPr defTabSz="561272" fontAlgn="auto">
              <a:spcBef>
                <a:spcPts val="0"/>
              </a:spcBef>
              <a:spcAft>
                <a:spcPts val="0"/>
              </a:spcAft>
              <a:buNone/>
            </a:pPr>
            <a:r>
              <a:rPr lang="en-US" sz="1800" dirty="0">
                <a:cs typeface="Arial" pitchFamily="34" charset="0"/>
              </a:rPr>
              <a:t>Program </a:t>
            </a:r>
            <a:r>
              <a:rPr lang="en-US" sz="1800" dirty="0" smtClean="0">
                <a:cs typeface="Arial" pitchFamily="34" charset="0"/>
              </a:rPr>
              <a:t>Goals:</a:t>
            </a:r>
          </a:p>
          <a:p>
            <a:pPr marL="342900" indent="-342900" defTabSz="561272" fontAlgn="auto">
              <a:spcBef>
                <a:spcPts val="0"/>
              </a:spcBef>
              <a:spcAft>
                <a:spcPts val="0"/>
              </a:spcAft>
            </a:pPr>
            <a:r>
              <a:rPr lang="en-US" sz="1600" dirty="0">
                <a:solidFill>
                  <a:srgbClr val="000000"/>
                </a:solidFill>
              </a:rPr>
              <a:t>Identify and accelerate </a:t>
            </a:r>
            <a:r>
              <a:rPr lang="en-US" sz="1600" dirty="0" smtClean="0">
                <a:solidFill>
                  <a:srgbClr val="000000"/>
                </a:solidFill>
              </a:rPr>
              <a:t>implementation </a:t>
            </a:r>
            <a:r>
              <a:rPr lang="en-US" sz="1600" dirty="0">
                <a:solidFill>
                  <a:srgbClr val="000000"/>
                </a:solidFill>
              </a:rPr>
              <a:t>of </a:t>
            </a:r>
            <a:r>
              <a:rPr lang="en-US" sz="1600" dirty="0" smtClean="0">
                <a:solidFill>
                  <a:srgbClr val="000000"/>
                </a:solidFill>
              </a:rPr>
              <a:t>air traffic management concepts </a:t>
            </a:r>
            <a:r>
              <a:rPr lang="en-US" sz="1600" dirty="0">
                <a:solidFill>
                  <a:srgbClr val="000000"/>
                </a:solidFill>
              </a:rPr>
              <a:t>that will reduce aviation environmental impacts and/or improve energy efficiency</a:t>
            </a:r>
          </a:p>
          <a:p>
            <a:pPr marL="342900" indent="-342900" defTabSz="561272" fontAlgn="auto">
              <a:spcBef>
                <a:spcPts val="0"/>
              </a:spcBef>
              <a:spcAft>
                <a:spcPts val="0"/>
              </a:spcAft>
            </a:pPr>
            <a:r>
              <a:rPr lang="en-US" sz="1600" dirty="0">
                <a:solidFill>
                  <a:srgbClr val="000000"/>
                </a:solidFill>
              </a:rPr>
              <a:t>Investigate </a:t>
            </a:r>
            <a:r>
              <a:rPr lang="en-US" sz="1600" dirty="0" smtClean="0">
                <a:solidFill>
                  <a:srgbClr val="000000"/>
                </a:solidFill>
              </a:rPr>
              <a:t>energy </a:t>
            </a:r>
            <a:r>
              <a:rPr lang="en-US" sz="1600" dirty="0">
                <a:solidFill>
                  <a:srgbClr val="000000"/>
                </a:solidFill>
              </a:rPr>
              <a:t>and environmental effects of operational </a:t>
            </a:r>
            <a:r>
              <a:rPr lang="en-US" sz="1600" dirty="0" smtClean="0">
                <a:solidFill>
                  <a:srgbClr val="000000"/>
                </a:solidFill>
              </a:rPr>
              <a:t>changes</a:t>
            </a:r>
          </a:p>
          <a:p>
            <a:pPr marL="342900" indent="-342900" defTabSz="561272" fontAlgn="auto">
              <a:spcBef>
                <a:spcPts val="0"/>
              </a:spcBef>
              <a:spcAft>
                <a:spcPts val="0"/>
              </a:spcAft>
            </a:pPr>
            <a:r>
              <a:rPr lang="en-US" sz="1600" dirty="0">
                <a:solidFill>
                  <a:srgbClr val="000000"/>
                </a:solidFill>
              </a:rPr>
              <a:t>Transition research for </a:t>
            </a:r>
            <a:r>
              <a:rPr lang="en-US" sz="1600" dirty="0" smtClean="0">
                <a:solidFill>
                  <a:srgbClr val="000000"/>
                </a:solidFill>
              </a:rPr>
              <a:t>implementation</a:t>
            </a:r>
          </a:p>
          <a:p>
            <a:pPr marL="342900" indent="-342900" defTabSz="561272" fontAlgn="auto">
              <a:spcBef>
                <a:spcPts val="0"/>
              </a:spcBef>
              <a:spcAft>
                <a:spcPts val="0"/>
              </a:spcAft>
            </a:pPr>
            <a:endParaRPr lang="en-US" sz="800" dirty="0" smtClean="0">
              <a:solidFill>
                <a:srgbClr val="000000"/>
              </a:solidFill>
            </a:endParaRPr>
          </a:p>
          <a:p>
            <a:pPr defTabSz="561272" fontAlgn="auto">
              <a:spcBef>
                <a:spcPts val="0"/>
              </a:spcBef>
              <a:spcAft>
                <a:spcPts val="0"/>
              </a:spcAft>
              <a:buNone/>
            </a:pPr>
            <a:r>
              <a:rPr lang="en-US" sz="1800" dirty="0" smtClean="0">
                <a:cs typeface="Arial" pitchFamily="34" charset="0"/>
              </a:rPr>
              <a:t>Key Program Elements:</a:t>
            </a:r>
            <a:endParaRPr lang="en-US" sz="1800" dirty="0">
              <a:cs typeface="Arial" pitchFamily="34" charset="0"/>
            </a:endParaRPr>
          </a:p>
          <a:p>
            <a:pPr marL="342900" indent="-342900" defTabSz="561272" fontAlgn="auto">
              <a:spcBef>
                <a:spcPts val="0"/>
              </a:spcBef>
              <a:spcAft>
                <a:spcPts val="0"/>
              </a:spcAft>
            </a:pPr>
            <a:r>
              <a:rPr lang="en-US" sz="1600" dirty="0" smtClean="0">
                <a:solidFill>
                  <a:srgbClr val="000000"/>
                </a:solidFill>
              </a:rPr>
              <a:t>Target </a:t>
            </a:r>
            <a:r>
              <a:rPr lang="en-US" sz="1600" dirty="0">
                <a:solidFill>
                  <a:srgbClr val="000000"/>
                </a:solidFill>
              </a:rPr>
              <a:t>all phases of </a:t>
            </a:r>
            <a:r>
              <a:rPr lang="en-US" sz="1600" dirty="0" smtClean="0">
                <a:solidFill>
                  <a:srgbClr val="000000"/>
                </a:solidFill>
              </a:rPr>
              <a:t>flight and all environmental aspects </a:t>
            </a:r>
            <a:endParaRPr lang="en-US" sz="1600" dirty="0">
              <a:solidFill>
                <a:srgbClr val="000000"/>
              </a:solidFill>
            </a:endParaRPr>
          </a:p>
          <a:p>
            <a:pPr marL="342900" indent="-342900" defTabSz="561272" fontAlgn="auto">
              <a:spcBef>
                <a:spcPts val="0"/>
              </a:spcBef>
              <a:spcAft>
                <a:spcPts val="0"/>
              </a:spcAft>
            </a:pPr>
            <a:r>
              <a:rPr lang="en-US" sz="1600" dirty="0">
                <a:solidFill>
                  <a:srgbClr val="000000"/>
                </a:solidFill>
              </a:rPr>
              <a:t>Identify new opportunities to reduce community </a:t>
            </a:r>
            <a:r>
              <a:rPr lang="en-US" sz="1600" dirty="0" smtClean="0">
                <a:solidFill>
                  <a:srgbClr val="000000"/>
                </a:solidFill>
              </a:rPr>
              <a:t>noise</a:t>
            </a:r>
            <a:endParaRPr lang="en-US" sz="1600" dirty="0">
              <a:solidFill>
                <a:srgbClr val="000000"/>
              </a:solidFill>
            </a:endParaRPr>
          </a:p>
          <a:p>
            <a:pPr marL="342900" indent="-342900" defTabSz="561272" fontAlgn="auto">
              <a:spcBef>
                <a:spcPts val="0"/>
              </a:spcBef>
              <a:spcAft>
                <a:spcPts val="0"/>
              </a:spcAft>
            </a:pPr>
            <a:r>
              <a:rPr lang="en-US" sz="1600" dirty="0">
                <a:solidFill>
                  <a:srgbClr val="000000"/>
                </a:solidFill>
              </a:rPr>
              <a:t>Coordinate/collaborate with ATO, ARP, ANG, NASA, etc</a:t>
            </a:r>
            <a:r>
              <a:rPr lang="en-US" sz="1600" dirty="0" smtClean="0">
                <a:solidFill>
                  <a:srgbClr val="000000"/>
                </a:solidFill>
              </a:rPr>
              <a:t>.</a:t>
            </a:r>
            <a:endParaRPr lang="en-US" sz="1600" dirty="0">
              <a:solidFill>
                <a:srgbClr val="000000"/>
              </a:solidFill>
            </a:endParaRPr>
          </a:p>
        </p:txBody>
      </p:sp>
      <p:sp>
        <p:nvSpPr>
          <p:cNvPr id="52227" name="Rectangle 2"/>
          <p:cNvSpPr>
            <a:spLocks noChangeArrowheads="1"/>
          </p:cNvSpPr>
          <p:nvPr/>
        </p:nvSpPr>
        <p:spPr bwMode="auto">
          <a:xfrm>
            <a:off x="5913438" y="5627688"/>
            <a:ext cx="307816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sz="1200">
              <a:solidFill>
                <a:srgbClr val="000000"/>
              </a:solidFill>
            </a:endParaRPr>
          </a:p>
        </p:txBody>
      </p:sp>
      <p:sp>
        <p:nvSpPr>
          <p:cNvPr id="3" name="Title 2"/>
          <p:cNvSpPr>
            <a:spLocks noGrp="1"/>
          </p:cNvSpPr>
          <p:nvPr>
            <p:ph type="title"/>
          </p:nvPr>
        </p:nvSpPr>
        <p:spPr>
          <a:xfrm>
            <a:off x="212942" y="457200"/>
            <a:ext cx="8818324" cy="609600"/>
          </a:xfrm>
        </p:spPr>
        <p:txBody>
          <a:bodyPr/>
          <a:lstStyle/>
          <a:p>
            <a:r>
              <a:rPr lang="en-US" sz="2400" dirty="0">
                <a:ea typeface="ＭＳ Ｐゴシック" charset="-128"/>
              </a:rPr>
              <a:t>Clean, Quiet and </a:t>
            </a:r>
            <a:r>
              <a:rPr lang="en-US" sz="2400" dirty="0" smtClean="0">
                <a:ea typeface="ＭＳ Ｐゴシック" charset="-128"/>
              </a:rPr>
              <a:t>Energy </a:t>
            </a:r>
            <a:r>
              <a:rPr lang="en-US" sz="2400" dirty="0">
                <a:ea typeface="ＭＳ Ｐゴシック" charset="-128"/>
              </a:rPr>
              <a:t>Efficient Operational Procedures</a:t>
            </a:r>
            <a:endParaRPr lang="en-US" sz="2400" dirty="0"/>
          </a:p>
        </p:txBody>
      </p:sp>
      <p:sp>
        <p:nvSpPr>
          <p:cNvPr id="14"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22</a:t>
            </a:fld>
            <a:endParaRPr lang="en-US">
              <a:solidFill>
                <a:srgbClr val="FFFFFF"/>
              </a:solidFill>
            </a:endParaRPr>
          </a:p>
        </p:txBody>
      </p:sp>
      <p:sp>
        <p:nvSpPr>
          <p:cNvPr id="5" name="AutoShape 3"/>
          <p:cNvSpPr>
            <a:spLocks noChangeAspect="1" noChangeArrowheads="1" noTextEdit="1"/>
          </p:cNvSpPr>
          <p:nvPr/>
        </p:nvSpPr>
        <p:spPr bwMode="auto">
          <a:xfrm>
            <a:off x="0" y="3952875"/>
            <a:ext cx="9244013"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51" y="31794"/>
            <a:ext cx="457200" cy="414798"/>
          </a:xfrm>
          <a:prstGeom prst="rect">
            <a:avLst/>
          </a:prstGeom>
        </p:spPr>
      </p:pic>
      <p:sp>
        <p:nvSpPr>
          <p:cNvPr id="18" name="object 535"/>
          <p:cNvSpPr txBox="1"/>
          <p:nvPr/>
        </p:nvSpPr>
        <p:spPr>
          <a:xfrm>
            <a:off x="804090" y="64186"/>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P4: Operations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26" name="TextBox 25"/>
          <p:cNvSpPr txBox="1"/>
          <p:nvPr/>
        </p:nvSpPr>
        <p:spPr bwMode="auto">
          <a:xfrm>
            <a:off x="4962963" y="86898"/>
            <a:ext cx="37705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r">
              <a:buFontTx/>
              <a:buNone/>
            </a:pPr>
            <a:r>
              <a:rPr lang="en-US" sz="1200" b="1" dirty="0" smtClean="0">
                <a:solidFill>
                  <a:srgbClr val="C00000"/>
                </a:solidFill>
              </a:rPr>
              <a:t>Note: </a:t>
            </a:r>
            <a:r>
              <a:rPr lang="en-US" sz="1200" b="1" dirty="0" smtClean="0">
                <a:solidFill>
                  <a:srgbClr val="C00000"/>
                </a:solidFill>
              </a:rPr>
              <a:t>Briefing on Ops Concepts to Reduce Noise</a:t>
            </a:r>
            <a:endParaRPr lang="en-US" sz="1200" b="1" dirty="0">
              <a:solidFill>
                <a:srgbClr val="C0000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003" y="954642"/>
            <a:ext cx="6382693" cy="249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262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387137"/>
            <a:ext cx="8818324" cy="609600"/>
          </a:xfrm>
        </p:spPr>
        <p:txBody>
          <a:bodyPr/>
          <a:lstStyle/>
          <a:p>
            <a:r>
              <a:rPr lang="en-US" sz="2400" dirty="0" smtClean="0"/>
              <a:t>Modeling Operational Improvements</a:t>
            </a:r>
            <a:endParaRPr lang="en-US" sz="2400" dirty="0"/>
          </a:p>
        </p:txBody>
      </p:sp>
      <p:sp>
        <p:nvSpPr>
          <p:cNvPr id="3" name="Content Placeholder 2"/>
          <p:cNvSpPr>
            <a:spLocks noGrp="1"/>
          </p:cNvSpPr>
          <p:nvPr>
            <p:ph idx="1"/>
          </p:nvPr>
        </p:nvSpPr>
        <p:spPr>
          <a:xfrm>
            <a:off x="439273" y="895675"/>
            <a:ext cx="8483173" cy="5184535"/>
          </a:xfrm>
        </p:spPr>
        <p:txBody>
          <a:bodyPr/>
          <a:lstStyle/>
          <a:p>
            <a:pPr marL="0" indent="0">
              <a:buNone/>
            </a:pPr>
            <a:r>
              <a:rPr lang="en-US" sz="2400" dirty="0" smtClean="0"/>
              <a:t>Enhanced </a:t>
            </a:r>
            <a:r>
              <a:rPr lang="en-US" sz="2400" dirty="0"/>
              <a:t>air traffic evaluation </a:t>
            </a:r>
            <a:r>
              <a:rPr lang="en-US" sz="2400" dirty="0" smtClean="0"/>
              <a:t>framework</a:t>
            </a:r>
          </a:p>
          <a:p>
            <a:r>
              <a:rPr lang="en-US" sz="2000" b="0" dirty="0" smtClean="0"/>
              <a:t>Seeking better integration of noise into flight procedure design</a:t>
            </a:r>
          </a:p>
          <a:p>
            <a:r>
              <a:rPr lang="en-US" sz="2000" b="0" dirty="0"/>
              <a:t>Current analytical approach </a:t>
            </a:r>
            <a:r>
              <a:rPr lang="en-US" sz="2000" b="0" dirty="0" smtClean="0"/>
              <a:t>focused on engine noise</a:t>
            </a:r>
          </a:p>
          <a:p>
            <a:r>
              <a:rPr lang="en-US" sz="2000" b="0" dirty="0" smtClean="0"/>
              <a:t>New framework also considers </a:t>
            </a:r>
            <a:r>
              <a:rPr lang="en-US" sz="2000" b="0" dirty="0"/>
              <a:t>airframe </a:t>
            </a:r>
            <a:r>
              <a:rPr lang="en-US" sz="2000" b="0" dirty="0" smtClean="0"/>
              <a:t>noise </a:t>
            </a:r>
          </a:p>
          <a:p>
            <a:r>
              <a:rPr lang="en-US" sz="2000" b="0" dirty="0" smtClean="0"/>
              <a:t>Being developed by MIT through </a:t>
            </a:r>
            <a:br>
              <a:rPr lang="en-US" sz="2000" b="0" dirty="0" smtClean="0"/>
            </a:br>
            <a:r>
              <a:rPr lang="en-US" sz="2000" b="0" dirty="0" smtClean="0"/>
              <a:t>ASCENT Project </a:t>
            </a:r>
            <a:r>
              <a:rPr lang="en-US" sz="2000" b="0" dirty="0" smtClean="0"/>
              <a:t>23</a:t>
            </a:r>
            <a:endParaRPr lang="en-US" sz="2000" b="0" dirty="0"/>
          </a:p>
          <a:p>
            <a:pPr marL="0" indent="0">
              <a:buNone/>
            </a:pPr>
            <a:r>
              <a:rPr lang="en-US" sz="2400" dirty="0" smtClean="0"/>
              <a:t>Case study to test framework</a:t>
            </a:r>
          </a:p>
          <a:p>
            <a:r>
              <a:rPr lang="en-US" sz="2000" b="0" dirty="0" smtClean="0"/>
              <a:t>Testing framework to determine if it </a:t>
            </a:r>
            <a:br>
              <a:rPr lang="en-US" sz="2000" b="0" dirty="0" smtClean="0"/>
            </a:br>
            <a:r>
              <a:rPr lang="en-US" sz="2000" b="0" dirty="0" smtClean="0"/>
              <a:t>is able to evaluate procedures and </a:t>
            </a:r>
            <a:br>
              <a:rPr lang="en-US" sz="2000" b="0" dirty="0" smtClean="0"/>
            </a:br>
            <a:r>
              <a:rPr lang="en-US" sz="2000" b="0" dirty="0" smtClean="0"/>
              <a:t>procedure modifications </a:t>
            </a:r>
            <a:r>
              <a:rPr lang="en-US" sz="2000" b="0" dirty="0"/>
              <a:t>with noise </a:t>
            </a:r>
            <a:r>
              <a:rPr lang="en-US" sz="2000" b="0" dirty="0" smtClean="0"/>
              <a:t/>
            </a:r>
            <a:br>
              <a:rPr lang="en-US" sz="2000" b="0" dirty="0" smtClean="0"/>
            </a:br>
            <a:r>
              <a:rPr lang="en-US" sz="2000" b="0" dirty="0" smtClean="0"/>
              <a:t>reduction potential </a:t>
            </a:r>
          </a:p>
          <a:p>
            <a:r>
              <a:rPr lang="en-US" sz="2000" b="0" dirty="0" smtClean="0"/>
              <a:t>Procedure ideas coming from MOU</a:t>
            </a:r>
            <a:br>
              <a:rPr lang="en-US" sz="2000" b="0" dirty="0" smtClean="0"/>
            </a:br>
            <a:r>
              <a:rPr lang="en-US" sz="2000" b="0" dirty="0" smtClean="0"/>
              <a:t>between FAA and </a:t>
            </a:r>
            <a:r>
              <a:rPr lang="en-US" sz="2000" b="0" dirty="0" err="1" smtClean="0"/>
              <a:t>MassPort</a:t>
            </a:r>
            <a:endParaRPr lang="en-US" sz="2000" b="0" dirty="0" smtClean="0"/>
          </a:p>
          <a:p>
            <a:r>
              <a:rPr lang="en-US" sz="2000" b="0" dirty="0" smtClean="0"/>
              <a:t>Expect results in 2018</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347" y="2554946"/>
            <a:ext cx="3574577" cy="3233238"/>
          </a:xfrm>
          <a:prstGeom prst="rect">
            <a:avLst/>
          </a:prstGeom>
        </p:spPr>
      </p:pic>
      <p:sp>
        <p:nvSpPr>
          <p:cNvPr id="7" name="TextBox 6"/>
          <p:cNvSpPr txBox="1"/>
          <p:nvPr/>
        </p:nvSpPr>
        <p:spPr>
          <a:xfrm>
            <a:off x="24923" y="6350169"/>
            <a:ext cx="5316196" cy="507831"/>
          </a:xfrm>
          <a:prstGeom prst="rect">
            <a:avLst/>
          </a:prstGeom>
          <a:noFill/>
        </p:spPr>
        <p:txBody>
          <a:bodyPr wrap="square" rtlCol="0">
            <a:spAutoFit/>
          </a:bodyPr>
          <a:lstStyle/>
          <a:p>
            <a:pPr fontAlgn="auto">
              <a:spcBef>
                <a:spcPts val="0"/>
              </a:spcBef>
              <a:spcAft>
                <a:spcPts val="0"/>
              </a:spcAft>
              <a:buFontTx/>
              <a:buNone/>
            </a:pPr>
            <a:r>
              <a:rPr lang="en-US" sz="900" b="1" dirty="0" smtClean="0">
                <a:solidFill>
                  <a:srgbClr val="FFFFFF"/>
                </a:solidFill>
                <a:latin typeface="Arial"/>
              </a:rPr>
              <a:t>More </a:t>
            </a:r>
            <a:r>
              <a:rPr lang="en-US" sz="900" b="1" dirty="0">
                <a:solidFill>
                  <a:srgbClr val="FFFFFF"/>
                </a:solidFill>
                <a:latin typeface="Arial"/>
              </a:rPr>
              <a:t>Information: </a:t>
            </a:r>
            <a:endParaRPr lang="en-US" sz="900" b="1" dirty="0" smtClean="0">
              <a:solidFill>
                <a:srgbClr val="FFFFFF"/>
              </a:solidFill>
              <a:latin typeface="Arial"/>
            </a:endParaRPr>
          </a:p>
          <a:p>
            <a:pPr fontAlgn="auto">
              <a:spcBef>
                <a:spcPts val="0"/>
              </a:spcBef>
              <a:spcAft>
                <a:spcPts val="0"/>
              </a:spcAft>
              <a:buFontTx/>
              <a:buNone/>
            </a:pPr>
            <a:r>
              <a:rPr lang="en-US" sz="900" dirty="0" smtClean="0">
                <a:solidFill>
                  <a:srgbClr val="FFFFFF"/>
                </a:solidFill>
                <a:latin typeface="Arial"/>
              </a:rPr>
              <a:t>ASCENT Project </a:t>
            </a:r>
            <a:r>
              <a:rPr lang="en-US" sz="900" dirty="0">
                <a:solidFill>
                  <a:srgbClr val="FFFFFF"/>
                </a:solidFill>
                <a:latin typeface="Arial"/>
              </a:rPr>
              <a:t>23 website: https://ascent.aero/project/analytical-approach-for-quantifying-noise-from-advanced-operational-procedures/</a:t>
            </a:r>
            <a:endParaRPr lang="en-US" sz="900" dirty="0" smtClean="0">
              <a:solidFill>
                <a:srgbClr val="FFFFFF"/>
              </a:solidFill>
              <a:latin typeface="Arial"/>
            </a:endParaRPr>
          </a:p>
        </p:txBody>
      </p:sp>
      <p:sp>
        <p:nvSpPr>
          <p:cNvPr id="8" name="Rounded Rectangle 7"/>
          <p:cNvSpPr/>
          <p:nvPr/>
        </p:nvSpPr>
        <p:spPr>
          <a:xfrm>
            <a:off x="304800" y="48382"/>
            <a:ext cx="3505200" cy="405473"/>
          </a:xfrm>
          <a:prstGeom prst="roundRect">
            <a:avLst/>
          </a:prstGeom>
          <a:solidFill>
            <a:srgbClr val="A33F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51" y="31794"/>
            <a:ext cx="457200" cy="414798"/>
          </a:xfrm>
          <a:prstGeom prst="rect">
            <a:avLst/>
          </a:prstGeom>
        </p:spPr>
      </p:pic>
      <p:sp>
        <p:nvSpPr>
          <p:cNvPr id="11" name="object 535"/>
          <p:cNvSpPr txBox="1"/>
          <p:nvPr/>
        </p:nvSpPr>
        <p:spPr>
          <a:xfrm>
            <a:off x="804090" y="64186"/>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P4: Operations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12" name="TextBox 11"/>
          <p:cNvSpPr txBox="1"/>
          <p:nvPr/>
        </p:nvSpPr>
        <p:spPr bwMode="auto">
          <a:xfrm>
            <a:off x="4962963" y="86898"/>
            <a:ext cx="37705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r">
              <a:buFontTx/>
              <a:buNone/>
            </a:pPr>
            <a:r>
              <a:rPr lang="en-US" sz="1200" b="1" dirty="0" smtClean="0">
                <a:solidFill>
                  <a:srgbClr val="C00000"/>
                </a:solidFill>
              </a:rPr>
              <a:t>Note: </a:t>
            </a:r>
            <a:r>
              <a:rPr lang="en-US" sz="1200" b="1" dirty="0" smtClean="0">
                <a:solidFill>
                  <a:srgbClr val="C00000"/>
                </a:solidFill>
              </a:rPr>
              <a:t>Briefing on Ops Concepts to Reduce Noise</a:t>
            </a:r>
            <a:endParaRPr lang="en-US" sz="1200" b="1" dirty="0">
              <a:solidFill>
                <a:srgbClr val="C00000"/>
              </a:solidFill>
            </a:endParaRPr>
          </a:p>
        </p:txBody>
      </p:sp>
      <p:sp>
        <p:nvSpPr>
          <p:cNvPr id="13"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23</a:t>
            </a:fld>
            <a:endParaRPr lang="en-US" dirty="0">
              <a:solidFill>
                <a:schemeClr val="bg1"/>
              </a:solidFill>
            </a:endParaRPr>
          </a:p>
        </p:txBody>
      </p:sp>
    </p:spTree>
    <p:extLst>
      <p:ext uri="{BB962C8B-B14F-4D97-AF65-F5344CB8AC3E}">
        <p14:creationId xmlns:p14="http://schemas.microsoft.com/office/powerpoint/2010/main" val="3486890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519" y="686365"/>
            <a:ext cx="5463347" cy="5355775"/>
          </a:xfrm>
        </p:spPr>
        <p:txBody>
          <a:bodyPr>
            <a:normAutofit fontScale="92500" lnSpcReduction="20000"/>
          </a:bodyPr>
          <a:lstStyle/>
          <a:p>
            <a:pPr defTabSz="457200" fontAlgn="auto">
              <a:spcBef>
                <a:spcPts val="1400"/>
              </a:spcBef>
              <a:spcAft>
                <a:spcPts val="0"/>
              </a:spcAft>
              <a:buNone/>
            </a:pPr>
            <a:r>
              <a:rPr lang="en-US" sz="2000" dirty="0">
                <a:solidFill>
                  <a:srgbClr val="1D2F68"/>
                </a:solidFill>
                <a:cs typeface="Tahoma"/>
              </a:rPr>
              <a:t>Opportunities for noise </a:t>
            </a:r>
            <a:r>
              <a:rPr lang="en-US" sz="2000" dirty="0" smtClean="0">
                <a:solidFill>
                  <a:srgbClr val="1D2F68"/>
                </a:solidFill>
                <a:cs typeface="Tahoma"/>
              </a:rPr>
              <a:t>reduction:</a:t>
            </a:r>
            <a:endParaRPr lang="en-US" sz="2000" dirty="0">
              <a:solidFill>
                <a:srgbClr val="1D2F68"/>
              </a:solidFill>
              <a:cs typeface="Tahoma"/>
            </a:endParaRPr>
          </a:p>
          <a:p>
            <a:pPr marL="285750" lvl="1" defTabSz="457200" fontAlgn="auto">
              <a:spcBef>
                <a:spcPts val="450"/>
              </a:spcBef>
              <a:spcAft>
                <a:spcPts val="0"/>
              </a:spcAft>
              <a:buFont typeface="Arial"/>
              <a:buChar char="–"/>
            </a:pPr>
            <a:r>
              <a:rPr lang="en-US" sz="1800" dirty="0">
                <a:solidFill>
                  <a:prstClr val="black"/>
                </a:solidFill>
                <a:ea typeface="+mn-ea"/>
                <a:cs typeface="Tahoma"/>
              </a:rPr>
              <a:t>Precision navigation determines </a:t>
            </a:r>
            <a:r>
              <a:rPr lang="en-US" sz="1800" i="1" u="sng" dirty="0">
                <a:solidFill>
                  <a:prstClr val="black"/>
                </a:solidFill>
                <a:ea typeface="+mn-ea"/>
                <a:cs typeface="Tahoma"/>
              </a:rPr>
              <a:t>where</a:t>
            </a:r>
            <a:r>
              <a:rPr lang="en-US" sz="1800" dirty="0">
                <a:solidFill>
                  <a:prstClr val="black"/>
                </a:solidFill>
                <a:ea typeface="+mn-ea"/>
                <a:cs typeface="Tahoma"/>
              </a:rPr>
              <a:t> </a:t>
            </a:r>
            <a:r>
              <a:rPr lang="en-US" sz="1800" dirty="0" smtClean="0">
                <a:solidFill>
                  <a:prstClr val="black"/>
                </a:solidFill>
                <a:ea typeface="+mn-ea"/>
                <a:cs typeface="Tahoma"/>
              </a:rPr>
              <a:t>aircraft </a:t>
            </a:r>
            <a:r>
              <a:rPr lang="en-US" sz="1800" dirty="0">
                <a:solidFill>
                  <a:prstClr val="black"/>
                </a:solidFill>
                <a:ea typeface="+mn-ea"/>
                <a:cs typeface="Tahoma"/>
              </a:rPr>
              <a:t>fly</a:t>
            </a:r>
          </a:p>
          <a:p>
            <a:pPr marL="285750" lvl="1" defTabSz="457200" fontAlgn="auto">
              <a:spcBef>
                <a:spcPts val="450"/>
              </a:spcBef>
              <a:spcAft>
                <a:spcPts val="0"/>
              </a:spcAft>
              <a:buFont typeface="Arial"/>
              <a:buChar char="–"/>
            </a:pPr>
            <a:r>
              <a:rPr lang="en-US" sz="1800" dirty="0">
                <a:solidFill>
                  <a:prstClr val="black"/>
                </a:solidFill>
                <a:ea typeface="+mn-ea"/>
                <a:cs typeface="Tahoma"/>
              </a:rPr>
              <a:t>Airlines determine </a:t>
            </a:r>
            <a:r>
              <a:rPr lang="en-US" sz="1800" i="1" u="sng" dirty="0">
                <a:solidFill>
                  <a:prstClr val="black"/>
                </a:solidFill>
                <a:ea typeface="+mn-ea"/>
                <a:cs typeface="Tahoma"/>
              </a:rPr>
              <a:t>when</a:t>
            </a:r>
            <a:r>
              <a:rPr lang="en-US" sz="1800" dirty="0">
                <a:solidFill>
                  <a:prstClr val="black"/>
                </a:solidFill>
                <a:ea typeface="+mn-ea"/>
                <a:cs typeface="Tahoma"/>
              </a:rPr>
              <a:t> the aircraft fly</a:t>
            </a:r>
          </a:p>
          <a:p>
            <a:pPr marL="285750" lvl="1" defTabSz="457200" fontAlgn="auto">
              <a:spcBef>
                <a:spcPts val="450"/>
              </a:spcBef>
              <a:spcAft>
                <a:spcPts val="600"/>
              </a:spcAft>
              <a:buFont typeface="Arial"/>
              <a:buChar char="–"/>
            </a:pPr>
            <a:r>
              <a:rPr lang="en-US" sz="1800" dirty="0" smtClean="0">
                <a:solidFill>
                  <a:prstClr val="black"/>
                </a:solidFill>
                <a:ea typeface="+mn-ea"/>
                <a:cs typeface="Tahoma"/>
              </a:rPr>
              <a:t>There might be opportunities to change </a:t>
            </a:r>
            <a:r>
              <a:rPr lang="en-US" sz="1800" i="1" u="sng" dirty="0" smtClean="0">
                <a:solidFill>
                  <a:prstClr val="black"/>
                </a:solidFill>
                <a:ea typeface="+mn-ea"/>
                <a:cs typeface="Tahoma"/>
              </a:rPr>
              <a:t>how</a:t>
            </a:r>
            <a:r>
              <a:rPr lang="en-US" sz="1800" dirty="0" smtClean="0">
                <a:solidFill>
                  <a:prstClr val="black"/>
                </a:solidFill>
                <a:ea typeface="+mn-ea"/>
                <a:cs typeface="Tahoma"/>
              </a:rPr>
              <a:t> </a:t>
            </a:r>
            <a:r>
              <a:rPr lang="en-US" sz="1800" dirty="0">
                <a:solidFill>
                  <a:prstClr val="black"/>
                </a:solidFill>
                <a:ea typeface="+mn-ea"/>
                <a:cs typeface="Tahoma"/>
              </a:rPr>
              <a:t>aircraft are flown to reduce </a:t>
            </a:r>
            <a:r>
              <a:rPr lang="en-US" sz="1800" dirty="0" smtClean="0">
                <a:solidFill>
                  <a:prstClr val="black"/>
                </a:solidFill>
                <a:ea typeface="+mn-ea"/>
                <a:cs typeface="Tahoma"/>
              </a:rPr>
              <a:t>noise</a:t>
            </a:r>
          </a:p>
          <a:p>
            <a:pPr defTabSz="457200" fontAlgn="auto">
              <a:spcBef>
                <a:spcPts val="600"/>
              </a:spcBef>
              <a:spcAft>
                <a:spcPts val="0"/>
              </a:spcAft>
              <a:buNone/>
            </a:pPr>
            <a:r>
              <a:rPr lang="en-US" sz="2000" dirty="0" smtClean="0">
                <a:solidFill>
                  <a:srgbClr val="1D2F68"/>
                </a:solidFill>
                <a:cs typeface="Tahoma"/>
              </a:rPr>
              <a:t>Concepts being evaluated:</a:t>
            </a:r>
            <a:r>
              <a:rPr lang="en-US" sz="2000" baseline="30000" dirty="0" smtClean="0">
                <a:solidFill>
                  <a:srgbClr val="1D2F68"/>
                </a:solidFill>
                <a:cs typeface="Tahoma"/>
              </a:rPr>
              <a:t>1</a:t>
            </a:r>
            <a:endParaRPr lang="en-US" sz="2000" dirty="0" smtClean="0">
              <a:solidFill>
                <a:srgbClr val="1D2F68"/>
              </a:solidFill>
              <a:cs typeface="Tahoma"/>
            </a:endParaRPr>
          </a:p>
          <a:p>
            <a:pPr marL="285750" indent="-285750" defTabSz="457200" fontAlgn="auto">
              <a:spcBef>
                <a:spcPts val="450"/>
              </a:spcBef>
              <a:spcAft>
                <a:spcPts val="600"/>
              </a:spcAft>
              <a:buFont typeface="Arial"/>
              <a:buChar char="–"/>
            </a:pPr>
            <a:r>
              <a:rPr lang="en-US" sz="1800" dirty="0">
                <a:solidFill>
                  <a:prstClr val="black"/>
                </a:solidFill>
                <a:cs typeface="Tahoma"/>
              </a:rPr>
              <a:t>Route </a:t>
            </a:r>
            <a:r>
              <a:rPr lang="en-US" sz="1800" dirty="0" smtClean="0">
                <a:solidFill>
                  <a:prstClr val="black"/>
                </a:solidFill>
                <a:cs typeface="Tahoma"/>
              </a:rPr>
              <a:t>changes</a:t>
            </a:r>
            <a:endParaRPr lang="en-US" sz="1800" dirty="0">
              <a:solidFill>
                <a:prstClr val="black"/>
              </a:solidFill>
              <a:cs typeface="Tahoma"/>
            </a:endParaRPr>
          </a:p>
          <a:p>
            <a:pPr marL="285750" indent="-285750" defTabSz="457200" fontAlgn="auto">
              <a:spcBef>
                <a:spcPts val="450"/>
              </a:spcBef>
              <a:spcAft>
                <a:spcPts val="0"/>
              </a:spcAft>
              <a:buFont typeface="Arial"/>
              <a:buChar char="–"/>
            </a:pPr>
            <a:r>
              <a:rPr lang="en-US" sz="1800" dirty="0" smtClean="0">
                <a:solidFill>
                  <a:prstClr val="black"/>
                </a:solidFill>
                <a:cs typeface="Tahoma"/>
              </a:rPr>
              <a:t>Thrust </a:t>
            </a:r>
            <a:r>
              <a:rPr lang="en-US" sz="1800" dirty="0">
                <a:solidFill>
                  <a:prstClr val="black"/>
                </a:solidFill>
                <a:cs typeface="Tahoma"/>
              </a:rPr>
              <a:t>/ speed management</a:t>
            </a:r>
          </a:p>
          <a:p>
            <a:pPr lvl="1" defTabSz="457200" fontAlgn="auto">
              <a:spcBef>
                <a:spcPts val="450"/>
              </a:spcBef>
              <a:spcAft>
                <a:spcPts val="0"/>
              </a:spcAft>
            </a:pPr>
            <a:r>
              <a:rPr lang="en-US" sz="1600" dirty="0">
                <a:solidFill>
                  <a:prstClr val="black"/>
                </a:solidFill>
                <a:cs typeface="Tahoma"/>
              </a:rPr>
              <a:t>Noise </a:t>
            </a:r>
            <a:r>
              <a:rPr lang="en-US" sz="1600" dirty="0" smtClean="0">
                <a:solidFill>
                  <a:prstClr val="black"/>
                </a:solidFill>
                <a:cs typeface="Tahoma"/>
              </a:rPr>
              <a:t>abatement departure procedures</a:t>
            </a:r>
            <a:endParaRPr lang="en-US" sz="1600" dirty="0">
              <a:solidFill>
                <a:prstClr val="black"/>
              </a:solidFill>
              <a:cs typeface="Tahoma"/>
            </a:endParaRPr>
          </a:p>
          <a:p>
            <a:pPr lvl="1" defTabSz="457200" fontAlgn="auto">
              <a:spcBef>
                <a:spcPts val="450"/>
              </a:spcBef>
              <a:spcAft>
                <a:spcPts val="600"/>
              </a:spcAft>
            </a:pPr>
            <a:r>
              <a:rPr lang="en-US" sz="1600" dirty="0" smtClean="0">
                <a:solidFill>
                  <a:prstClr val="black"/>
                </a:solidFill>
                <a:cs typeface="Tahoma"/>
              </a:rPr>
              <a:t>Manage </a:t>
            </a:r>
            <a:r>
              <a:rPr lang="en-US" sz="1600" dirty="0">
                <a:solidFill>
                  <a:prstClr val="black"/>
                </a:solidFill>
                <a:cs typeface="Tahoma"/>
              </a:rPr>
              <a:t>thrust and configuration to lower </a:t>
            </a:r>
            <a:r>
              <a:rPr lang="en-US" sz="1600" dirty="0" smtClean="0">
                <a:solidFill>
                  <a:prstClr val="black"/>
                </a:solidFill>
                <a:cs typeface="Tahoma"/>
              </a:rPr>
              <a:t>noise </a:t>
            </a:r>
            <a:br>
              <a:rPr lang="en-US" sz="1600" dirty="0" smtClean="0">
                <a:solidFill>
                  <a:prstClr val="black"/>
                </a:solidFill>
                <a:cs typeface="Tahoma"/>
              </a:rPr>
            </a:br>
            <a:r>
              <a:rPr lang="en-US" sz="1600" dirty="0" smtClean="0">
                <a:solidFill>
                  <a:prstClr val="black"/>
                </a:solidFill>
                <a:cs typeface="Tahoma"/>
              </a:rPr>
              <a:t>on takeoff and approach</a:t>
            </a:r>
            <a:endParaRPr lang="en-US" sz="1600" dirty="0">
              <a:solidFill>
                <a:prstClr val="black"/>
              </a:solidFill>
              <a:cs typeface="Tahoma"/>
            </a:endParaRPr>
          </a:p>
          <a:p>
            <a:pPr marL="285750" indent="-285750" defTabSz="457200" fontAlgn="auto">
              <a:spcBef>
                <a:spcPts val="450"/>
              </a:spcBef>
              <a:spcAft>
                <a:spcPts val="0"/>
              </a:spcAft>
              <a:buFont typeface="Arial"/>
              <a:buChar char="–"/>
            </a:pPr>
            <a:r>
              <a:rPr lang="en-US" sz="1800" dirty="0">
                <a:solidFill>
                  <a:prstClr val="black"/>
                </a:solidFill>
                <a:cs typeface="Tahoma"/>
              </a:rPr>
              <a:t>Vertical profile</a:t>
            </a:r>
          </a:p>
          <a:p>
            <a:pPr lvl="1" defTabSz="457200" fontAlgn="auto">
              <a:spcBef>
                <a:spcPts val="450"/>
              </a:spcBef>
              <a:spcAft>
                <a:spcPts val="0"/>
              </a:spcAft>
            </a:pPr>
            <a:r>
              <a:rPr lang="en-US" sz="1600" dirty="0">
                <a:solidFill>
                  <a:prstClr val="black"/>
                </a:solidFill>
                <a:cs typeface="Tahoma"/>
              </a:rPr>
              <a:t>Continuous </a:t>
            </a:r>
            <a:r>
              <a:rPr lang="en-US" sz="1600" dirty="0" smtClean="0">
                <a:solidFill>
                  <a:prstClr val="black"/>
                </a:solidFill>
                <a:cs typeface="Tahoma"/>
              </a:rPr>
              <a:t>climb </a:t>
            </a:r>
            <a:r>
              <a:rPr lang="en-US" sz="1600" dirty="0">
                <a:solidFill>
                  <a:prstClr val="black"/>
                </a:solidFill>
                <a:cs typeface="Tahoma"/>
              </a:rPr>
              <a:t>o</a:t>
            </a:r>
            <a:r>
              <a:rPr lang="en-US" sz="1600" dirty="0" smtClean="0">
                <a:solidFill>
                  <a:prstClr val="black"/>
                </a:solidFill>
                <a:cs typeface="Tahoma"/>
              </a:rPr>
              <a:t>perations</a:t>
            </a:r>
            <a:endParaRPr lang="en-US" sz="1600" dirty="0">
              <a:solidFill>
                <a:prstClr val="black"/>
              </a:solidFill>
              <a:cs typeface="Tahoma"/>
            </a:endParaRPr>
          </a:p>
          <a:p>
            <a:pPr lvl="1" defTabSz="457200" fontAlgn="auto">
              <a:spcBef>
                <a:spcPts val="450"/>
              </a:spcBef>
              <a:spcAft>
                <a:spcPts val="0"/>
              </a:spcAft>
            </a:pPr>
            <a:r>
              <a:rPr lang="en-US" sz="1600" dirty="0">
                <a:solidFill>
                  <a:prstClr val="black"/>
                </a:solidFill>
                <a:cs typeface="Tahoma"/>
              </a:rPr>
              <a:t>Continuous </a:t>
            </a:r>
            <a:r>
              <a:rPr lang="en-US" sz="1600" dirty="0" smtClean="0">
                <a:solidFill>
                  <a:prstClr val="black"/>
                </a:solidFill>
                <a:cs typeface="Tahoma"/>
              </a:rPr>
              <a:t>descent arrival</a:t>
            </a:r>
            <a:endParaRPr lang="en-US" sz="1600" dirty="0">
              <a:solidFill>
                <a:prstClr val="black"/>
              </a:solidFill>
              <a:cs typeface="Tahoma"/>
            </a:endParaRPr>
          </a:p>
          <a:p>
            <a:pPr lvl="1" defTabSz="457200" fontAlgn="auto">
              <a:spcBef>
                <a:spcPts val="450"/>
              </a:spcBef>
              <a:spcAft>
                <a:spcPts val="0"/>
              </a:spcAft>
            </a:pPr>
            <a:r>
              <a:rPr lang="en-US" sz="1600" dirty="0">
                <a:solidFill>
                  <a:prstClr val="black"/>
                </a:solidFill>
                <a:cs typeface="Tahoma"/>
              </a:rPr>
              <a:t>Modified approach angles </a:t>
            </a:r>
          </a:p>
          <a:p>
            <a:pPr lvl="1" defTabSz="457200" fontAlgn="auto">
              <a:spcBef>
                <a:spcPts val="450"/>
              </a:spcBef>
              <a:spcAft>
                <a:spcPts val="0"/>
              </a:spcAft>
            </a:pPr>
            <a:r>
              <a:rPr lang="en-US" sz="1600" dirty="0">
                <a:solidFill>
                  <a:prstClr val="black"/>
                </a:solidFill>
                <a:cs typeface="Tahoma"/>
              </a:rPr>
              <a:t>Staggered or displaced landing thresholds</a:t>
            </a:r>
          </a:p>
          <a:p>
            <a:pPr lvl="1" defTabSz="457200" fontAlgn="auto">
              <a:spcBef>
                <a:spcPts val="450"/>
              </a:spcBef>
              <a:spcAft>
                <a:spcPts val="600"/>
              </a:spcAft>
            </a:pPr>
            <a:r>
              <a:rPr lang="en-US" sz="1600" dirty="0">
                <a:solidFill>
                  <a:prstClr val="black"/>
                </a:solidFill>
                <a:cs typeface="Tahoma"/>
              </a:rPr>
              <a:t>Want to keep aircraft higher for longer </a:t>
            </a:r>
            <a:r>
              <a:rPr lang="en-US" sz="1600" dirty="0" smtClean="0">
                <a:solidFill>
                  <a:prstClr val="black"/>
                </a:solidFill>
                <a:cs typeface="Tahoma"/>
              </a:rPr>
              <a:t>periods </a:t>
            </a:r>
            <a:r>
              <a:rPr lang="en-US" sz="1600" dirty="0">
                <a:solidFill>
                  <a:prstClr val="black"/>
                </a:solidFill>
                <a:cs typeface="Tahoma"/>
              </a:rPr>
              <a:t>and reduce level offs</a:t>
            </a:r>
          </a:p>
          <a:p>
            <a:pPr marL="285750" indent="-285750" defTabSz="457200" fontAlgn="auto">
              <a:spcBef>
                <a:spcPts val="450"/>
              </a:spcBef>
              <a:spcAft>
                <a:spcPts val="0"/>
              </a:spcAft>
              <a:buFont typeface="Arial"/>
              <a:buChar char="–"/>
            </a:pPr>
            <a:r>
              <a:rPr lang="en-US" sz="1800" dirty="0" smtClean="0">
                <a:solidFill>
                  <a:prstClr val="black"/>
                </a:solidFill>
                <a:cs typeface="Tahoma"/>
              </a:rPr>
              <a:t>Introduce systematic dispersion</a:t>
            </a:r>
            <a:endParaRPr lang="en-US"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3730" y="2873097"/>
            <a:ext cx="3544004" cy="239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566738" y="5271117"/>
            <a:ext cx="3077988" cy="307777"/>
          </a:xfrm>
          <a:prstGeom prst="rect">
            <a:avLst/>
          </a:prstGeom>
          <a:noFill/>
        </p:spPr>
        <p:txBody>
          <a:bodyPr wrap="square" rtlCol="0">
            <a:spAutoFit/>
          </a:bodyPr>
          <a:lstStyle/>
          <a:p>
            <a:pPr algn="ctr" defTabSz="457200" fontAlgn="auto">
              <a:spcBef>
                <a:spcPts val="0"/>
              </a:spcBef>
              <a:spcAft>
                <a:spcPts val="0"/>
              </a:spcAft>
              <a:buFontTx/>
              <a:buNone/>
            </a:pPr>
            <a:r>
              <a:rPr lang="en-US" sz="1400" b="1" i="1" dirty="0" smtClean="0">
                <a:solidFill>
                  <a:prstClr val="black"/>
                </a:solidFill>
                <a:latin typeface="Calibri"/>
              </a:rPr>
              <a:t>Delayed Deceleration Approach</a:t>
            </a:r>
            <a:endParaRPr lang="en-US" sz="1400" b="1" i="1" dirty="0">
              <a:solidFill>
                <a:prstClr val="black"/>
              </a:solidFill>
              <a:latin typeface="Calibri"/>
            </a:endParaRPr>
          </a:p>
        </p:txBody>
      </p:sp>
      <p:sp>
        <p:nvSpPr>
          <p:cNvPr id="9" name="TextBox 8"/>
          <p:cNvSpPr txBox="1"/>
          <p:nvPr/>
        </p:nvSpPr>
        <p:spPr>
          <a:xfrm>
            <a:off x="5863395" y="2341896"/>
            <a:ext cx="2855495" cy="307777"/>
          </a:xfrm>
          <a:prstGeom prst="rect">
            <a:avLst/>
          </a:prstGeom>
          <a:noFill/>
        </p:spPr>
        <p:txBody>
          <a:bodyPr wrap="square" rtlCol="0">
            <a:spAutoFit/>
          </a:bodyPr>
          <a:lstStyle/>
          <a:p>
            <a:pPr algn="ctr" defTabSz="457200" fontAlgn="auto">
              <a:spcBef>
                <a:spcPts val="0"/>
              </a:spcBef>
              <a:spcAft>
                <a:spcPts val="0"/>
              </a:spcAft>
              <a:buFontTx/>
              <a:buNone/>
            </a:pPr>
            <a:r>
              <a:rPr lang="en-US" sz="1400" b="1" i="1" dirty="0" smtClean="0">
                <a:solidFill>
                  <a:prstClr val="black"/>
                </a:solidFill>
                <a:latin typeface="Calibri"/>
              </a:rPr>
              <a:t>Takeoff Profile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518" y="1176240"/>
            <a:ext cx="3584758" cy="116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4923" y="6178294"/>
            <a:ext cx="5316196" cy="646331"/>
          </a:xfrm>
          <a:prstGeom prst="rect">
            <a:avLst/>
          </a:prstGeom>
          <a:noFill/>
        </p:spPr>
        <p:txBody>
          <a:bodyPr wrap="square" rtlCol="0">
            <a:spAutoFit/>
          </a:bodyPr>
          <a:lstStyle/>
          <a:p>
            <a:pPr fontAlgn="auto">
              <a:spcBef>
                <a:spcPts val="0"/>
              </a:spcBef>
              <a:spcAft>
                <a:spcPts val="0"/>
              </a:spcAft>
              <a:buFontTx/>
              <a:buNone/>
            </a:pPr>
            <a:r>
              <a:rPr lang="en-US" sz="900" dirty="0" smtClean="0">
                <a:solidFill>
                  <a:srgbClr val="FFFFFF"/>
                </a:solidFill>
                <a:latin typeface="Arial"/>
              </a:rPr>
              <a:t>1. Concepts are being evaluated by the MIT Team as a part of the </a:t>
            </a:r>
            <a:r>
              <a:rPr lang="en-US" sz="900" dirty="0" err="1" smtClean="0">
                <a:solidFill>
                  <a:srgbClr val="FFFFFF"/>
                </a:solidFill>
                <a:latin typeface="Arial"/>
              </a:rPr>
              <a:t>Massport</a:t>
            </a:r>
            <a:r>
              <a:rPr lang="en-US" sz="900" dirty="0" smtClean="0">
                <a:solidFill>
                  <a:srgbClr val="FFFFFF"/>
                </a:solidFill>
                <a:latin typeface="Arial"/>
              </a:rPr>
              <a:t>-FAA MOU (see Project 23 website), MITRE, and other efforts within FAA. </a:t>
            </a:r>
          </a:p>
          <a:p>
            <a:pPr fontAlgn="auto">
              <a:spcBef>
                <a:spcPts val="0"/>
              </a:spcBef>
              <a:spcAft>
                <a:spcPts val="0"/>
              </a:spcAft>
              <a:buFontTx/>
              <a:buNone/>
            </a:pPr>
            <a:r>
              <a:rPr lang="en-US" sz="900" dirty="0" smtClean="0">
                <a:solidFill>
                  <a:srgbClr val="FFFFFF"/>
                </a:solidFill>
                <a:latin typeface="Arial"/>
              </a:rPr>
              <a:t>For more information on ASCENT Project 23: </a:t>
            </a:r>
            <a:r>
              <a:rPr lang="en-US" sz="900" dirty="0">
                <a:solidFill>
                  <a:srgbClr val="FFFFFF"/>
                </a:solidFill>
                <a:latin typeface="Arial"/>
              </a:rPr>
              <a:t>https://ascent.aero/project/analytical-approach-for-quantifying-noise-from-advanced-operational-procedures/</a:t>
            </a:r>
            <a:endParaRPr lang="en-US" sz="900" dirty="0" smtClean="0">
              <a:solidFill>
                <a:srgbClr val="FFFFFF"/>
              </a:solidFill>
              <a:latin typeface="Arial"/>
            </a:endParaRPr>
          </a:p>
        </p:txBody>
      </p:sp>
      <p:sp>
        <p:nvSpPr>
          <p:cNvPr id="11" name="Rounded Rectangle 10"/>
          <p:cNvSpPr/>
          <p:nvPr/>
        </p:nvSpPr>
        <p:spPr>
          <a:xfrm>
            <a:off x="304800" y="48382"/>
            <a:ext cx="3505200" cy="405473"/>
          </a:xfrm>
          <a:prstGeom prst="roundRect">
            <a:avLst/>
          </a:prstGeom>
          <a:solidFill>
            <a:srgbClr val="A33F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551" y="31794"/>
            <a:ext cx="457200" cy="414798"/>
          </a:xfrm>
          <a:prstGeom prst="rect">
            <a:avLst/>
          </a:prstGeom>
        </p:spPr>
      </p:pic>
      <p:sp>
        <p:nvSpPr>
          <p:cNvPr id="13" name="object 535"/>
          <p:cNvSpPr txBox="1"/>
          <p:nvPr/>
        </p:nvSpPr>
        <p:spPr>
          <a:xfrm>
            <a:off x="804090" y="64186"/>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P4: Operations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14" name="TextBox 13"/>
          <p:cNvSpPr txBox="1"/>
          <p:nvPr/>
        </p:nvSpPr>
        <p:spPr bwMode="auto">
          <a:xfrm>
            <a:off x="4962963" y="86898"/>
            <a:ext cx="37705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r">
              <a:buFontTx/>
              <a:buNone/>
            </a:pPr>
            <a:r>
              <a:rPr lang="en-US" sz="1200" b="1" dirty="0" smtClean="0">
                <a:solidFill>
                  <a:srgbClr val="C00000"/>
                </a:solidFill>
              </a:rPr>
              <a:t>Note: </a:t>
            </a:r>
            <a:r>
              <a:rPr lang="en-US" sz="1200" b="1" dirty="0" smtClean="0">
                <a:solidFill>
                  <a:srgbClr val="C00000"/>
                </a:solidFill>
              </a:rPr>
              <a:t>Briefing on Ops Concepts to Reduce Noise</a:t>
            </a:r>
            <a:endParaRPr lang="en-US" sz="1200" b="1" dirty="0">
              <a:solidFill>
                <a:srgbClr val="C00000"/>
              </a:solidFill>
            </a:endParaRPr>
          </a:p>
        </p:txBody>
      </p:sp>
      <p:sp>
        <p:nvSpPr>
          <p:cNvPr id="15"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24</a:t>
            </a:fld>
            <a:endParaRPr lang="en-US" dirty="0">
              <a:solidFill>
                <a:schemeClr val="bg1"/>
              </a:solidFill>
            </a:endParaRPr>
          </a:p>
        </p:txBody>
      </p:sp>
    </p:spTree>
    <p:extLst>
      <p:ext uri="{BB962C8B-B14F-4D97-AF65-F5344CB8AC3E}">
        <p14:creationId xmlns:p14="http://schemas.microsoft.com/office/powerpoint/2010/main" val="3056579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body" idx="1"/>
          </p:nvPr>
        </p:nvSpPr>
        <p:spPr>
          <a:xfrm>
            <a:off x="279451" y="893302"/>
            <a:ext cx="8313737" cy="5188713"/>
          </a:xfrm>
        </p:spPr>
        <p:txBody>
          <a:bodyPr/>
          <a:lstStyle/>
          <a:p>
            <a:r>
              <a:rPr lang="en-US" sz="2000" b="0" dirty="0" smtClean="0"/>
              <a:t>Aviation environmental policies impact noise, climate and air quality. </a:t>
            </a:r>
            <a:r>
              <a:rPr lang="en-US" sz="2000" b="0" dirty="0" smtClean="0">
                <a:cs typeface="ＭＳ Ｐゴシック" pitchFamily="-107" charset="-128"/>
              </a:rPr>
              <a:t>Using the aviation environmental tool suite to assess the impacts of noise and emissions for policy assessment. </a:t>
            </a:r>
          </a:p>
          <a:p>
            <a:pPr>
              <a:tabLst>
                <a:tab pos="225425" algn="l"/>
              </a:tabLst>
            </a:pPr>
            <a:endParaRPr lang="en-US" sz="900" b="0" dirty="0">
              <a:cs typeface="ＭＳ Ｐゴシック" pitchFamily="-107" charset="-128"/>
            </a:endParaRPr>
          </a:p>
          <a:p>
            <a:endParaRPr lang="en-US" sz="2000" b="0" dirty="0" smtClean="0">
              <a:cs typeface="ＭＳ Ｐゴシック" pitchFamily="-107" charset="-128"/>
            </a:endParaRPr>
          </a:p>
          <a:p>
            <a:endParaRPr lang="en-US" sz="2000" b="0" dirty="0">
              <a:cs typeface="ＭＳ Ｐゴシック" pitchFamily="-107" charset="-128"/>
            </a:endParaRPr>
          </a:p>
          <a:p>
            <a:endParaRPr lang="en-US" sz="2000" b="0" dirty="0" smtClean="0">
              <a:cs typeface="ＭＳ Ｐゴシック" pitchFamily="-107" charset="-128"/>
            </a:endParaRPr>
          </a:p>
          <a:p>
            <a:endParaRPr lang="en-US" sz="2000" b="0" dirty="0">
              <a:cs typeface="ＭＳ Ｐゴシック" pitchFamily="-107" charset="-128"/>
            </a:endParaRPr>
          </a:p>
          <a:p>
            <a:endParaRPr lang="en-US" sz="2000" b="0" dirty="0" smtClean="0">
              <a:cs typeface="ＭＳ Ｐゴシック" pitchFamily="-107" charset="-128"/>
            </a:endParaRPr>
          </a:p>
          <a:p>
            <a:endParaRPr lang="en-US" sz="2000" b="0" dirty="0">
              <a:cs typeface="ＭＳ Ｐゴシック" pitchFamily="-107" charset="-128"/>
            </a:endParaRPr>
          </a:p>
          <a:p>
            <a:endParaRPr lang="en-US" sz="2000" b="0" dirty="0" smtClean="0">
              <a:cs typeface="ＭＳ Ｐゴシック" pitchFamily="-107" charset="-128"/>
            </a:endParaRPr>
          </a:p>
          <a:p>
            <a:endParaRPr lang="en-US" sz="2000" b="0" dirty="0" smtClean="0">
              <a:cs typeface="ＭＳ Ｐゴシック" pitchFamily="-107" charset="-128"/>
            </a:endParaRPr>
          </a:p>
          <a:p>
            <a:endParaRPr lang="en-US" sz="1100" b="0" dirty="0">
              <a:cs typeface="ＭＳ Ｐゴシック" pitchFamily="-107" charset="-128"/>
            </a:endParaRPr>
          </a:p>
          <a:p>
            <a:r>
              <a:rPr lang="en-US" sz="2000" b="0" dirty="0" smtClean="0">
                <a:cs typeface="ＭＳ Ｐゴシック" pitchFamily="-107" charset="-128"/>
              </a:rPr>
              <a:t>Tool </a:t>
            </a:r>
            <a:r>
              <a:rPr lang="en-US" sz="2000" b="0" dirty="0">
                <a:cs typeface="ＭＳ Ｐゴシック" pitchFamily="-107" charset="-128"/>
              </a:rPr>
              <a:t>suite </a:t>
            </a:r>
            <a:r>
              <a:rPr lang="en-US" sz="2000" b="0" dirty="0" smtClean="0">
                <a:cs typeface="ＭＳ Ｐゴシック" pitchFamily="-107" charset="-128"/>
              </a:rPr>
              <a:t>provided </a:t>
            </a:r>
            <a:r>
              <a:rPr lang="en-US" sz="2000" b="0" dirty="0">
                <a:cs typeface="ＭＳ Ｐゴシック" pitchFamily="-107" charset="-128"/>
              </a:rPr>
              <a:t>analytical support to </a:t>
            </a:r>
            <a:r>
              <a:rPr lang="en-US" sz="2000" b="0" dirty="0" smtClean="0">
                <a:cs typeface="ＭＳ Ｐゴシック" pitchFamily="-107" charset="-128"/>
              </a:rPr>
              <a:t>CORSIA development</a:t>
            </a:r>
            <a:endParaRPr lang="en-US" sz="2000" b="0" dirty="0" smtClean="0">
              <a:cs typeface="ＭＳ Ｐゴシック" pitchFamily="-107" charset="-128"/>
            </a:endParaRPr>
          </a:p>
          <a:p>
            <a:r>
              <a:rPr lang="en-US" sz="2000" b="0" dirty="0" smtClean="0">
                <a:cs typeface="ＭＳ Ｐゴシック" pitchFamily="-107" charset="-128"/>
              </a:rPr>
              <a:t>Developing capabilities </a:t>
            </a:r>
            <a:r>
              <a:rPr lang="en-US" sz="2000" b="0" dirty="0" smtClean="0">
                <a:cs typeface="ＭＳ Ｐゴシック" pitchFamily="-107" charset="-128"/>
              </a:rPr>
              <a:t>to support NextGen business case evaluation</a:t>
            </a:r>
            <a:endParaRPr lang="en-US" sz="2000" b="0" dirty="0">
              <a:cs typeface="ＭＳ Ｐゴシック" pitchFamily="-107" charset="-128"/>
            </a:endParaRPr>
          </a:p>
        </p:txBody>
      </p:sp>
      <p:sp>
        <p:nvSpPr>
          <p:cNvPr id="9" name="Rectangle 8"/>
          <p:cNvSpPr>
            <a:spLocks noGrp="1" noChangeArrowheads="1"/>
          </p:cNvSpPr>
          <p:nvPr>
            <p:ph type="title"/>
          </p:nvPr>
        </p:nvSpPr>
        <p:spPr>
          <a:xfrm>
            <a:off x="227013" y="350026"/>
            <a:ext cx="8703342" cy="704850"/>
          </a:xfrm>
        </p:spPr>
        <p:txBody>
          <a:bodyPr/>
          <a:lstStyle/>
          <a:p>
            <a:r>
              <a:rPr lang="en-US" dirty="0" smtClean="0">
                <a:latin typeface="Tahoma (Headings)" charset="0"/>
              </a:rPr>
              <a:t>Science and Analysis to Support Decision-Making</a:t>
            </a:r>
          </a:p>
        </p:txBody>
      </p:sp>
      <p:sp>
        <p:nvSpPr>
          <p:cNvPr id="8"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solidFill>
              </a:rPr>
              <a:pPr/>
              <a:t>25</a:t>
            </a:fld>
            <a:endParaRPr lang="en-US" dirty="0">
              <a:solidFill>
                <a:srgbClr val="FFFFFF"/>
              </a:solidFill>
            </a:endParaRPr>
          </a:p>
        </p:txBody>
      </p:sp>
      <p:sp>
        <p:nvSpPr>
          <p:cNvPr id="3" name="Rectangle 2"/>
          <p:cNvSpPr/>
          <p:nvPr/>
        </p:nvSpPr>
        <p:spPr>
          <a:xfrm>
            <a:off x="283768" y="1913302"/>
            <a:ext cx="4189620" cy="3262432"/>
          </a:xfrm>
          <a:prstGeom prst="rect">
            <a:avLst/>
          </a:prstGeom>
        </p:spPr>
        <p:txBody>
          <a:bodyPr wrap="square">
            <a:spAutoFit/>
          </a:bodyPr>
          <a:lstStyle/>
          <a:p>
            <a:pPr marL="342900" lvl="1" indent="-342900"/>
            <a:r>
              <a:rPr lang="en-US" sz="2000" dirty="0" smtClean="0">
                <a:solidFill>
                  <a:srgbClr val="000000"/>
                </a:solidFill>
              </a:rPr>
              <a:t>Tool suite informing </a:t>
            </a:r>
            <a:br>
              <a:rPr lang="en-US" sz="2000" dirty="0" smtClean="0">
                <a:solidFill>
                  <a:srgbClr val="000000"/>
                </a:solidFill>
              </a:rPr>
            </a:br>
            <a:r>
              <a:rPr lang="en-US" sz="2000" dirty="0" smtClean="0">
                <a:solidFill>
                  <a:srgbClr val="000000"/>
                </a:solidFill>
              </a:rPr>
              <a:t>decision making</a:t>
            </a:r>
            <a:r>
              <a:rPr lang="en-US" sz="2000" dirty="0" smtClean="0">
                <a:solidFill>
                  <a:srgbClr val="000000"/>
                </a:solidFill>
                <a:cs typeface="ＭＳ Ｐゴシック" pitchFamily="-107" charset="-128"/>
              </a:rPr>
              <a:t>: </a:t>
            </a:r>
          </a:p>
          <a:p>
            <a:pPr marL="457200" lvl="2">
              <a:buFontTx/>
              <a:buNone/>
            </a:pPr>
            <a:r>
              <a:rPr lang="en-US" sz="1600" i="1" dirty="0" smtClean="0">
                <a:solidFill>
                  <a:srgbClr val="000000"/>
                </a:solidFill>
                <a:cs typeface="ＭＳ Ｐゴシック" pitchFamily="-107" charset="-128"/>
              </a:rPr>
              <a:t>CAEP/11 PM </a:t>
            </a:r>
            <a:r>
              <a:rPr lang="en-US" sz="1600" i="1" dirty="0" err="1" smtClean="0">
                <a:solidFill>
                  <a:srgbClr val="000000"/>
                </a:solidFill>
                <a:cs typeface="ＭＳ Ｐゴシック" pitchFamily="-107" charset="-128"/>
              </a:rPr>
              <a:t>Std</a:t>
            </a:r>
            <a:r>
              <a:rPr lang="en-US" sz="1600" i="1" dirty="0" smtClean="0">
                <a:solidFill>
                  <a:srgbClr val="000000"/>
                </a:solidFill>
                <a:cs typeface="ＭＳ Ｐゴシック" pitchFamily="-107" charset="-128"/>
              </a:rPr>
              <a:t> (2019)</a:t>
            </a:r>
          </a:p>
          <a:p>
            <a:pPr marL="457200" lvl="2">
              <a:buFontTx/>
              <a:buNone/>
            </a:pPr>
            <a:r>
              <a:rPr lang="en-US" sz="1600" i="1" dirty="0" smtClean="0">
                <a:solidFill>
                  <a:srgbClr val="000000"/>
                </a:solidFill>
                <a:cs typeface="ＭＳ Ｐゴシック" pitchFamily="-107" charset="-128"/>
              </a:rPr>
              <a:t>CAEP/10 </a:t>
            </a:r>
            <a:r>
              <a:rPr lang="en-US" sz="1600" i="1" dirty="0" smtClean="0">
                <a:solidFill>
                  <a:srgbClr val="000000"/>
                </a:solidFill>
                <a:cs typeface="ＭＳ Ｐゴシック" pitchFamily="-107" charset="-128"/>
              </a:rPr>
              <a:t>CO</a:t>
            </a:r>
            <a:r>
              <a:rPr lang="en-US" sz="1600" i="1" baseline="-25000" dirty="0" smtClean="0">
                <a:solidFill>
                  <a:srgbClr val="000000"/>
                </a:solidFill>
                <a:cs typeface="ＭＳ Ｐゴシック" pitchFamily="-107" charset="-128"/>
              </a:rPr>
              <a:t>2</a:t>
            </a:r>
            <a:r>
              <a:rPr lang="en-US" sz="1600" i="1" dirty="0" smtClean="0">
                <a:solidFill>
                  <a:srgbClr val="000000"/>
                </a:solidFill>
                <a:cs typeface="ＭＳ Ｐゴシック" pitchFamily="-107" charset="-128"/>
              </a:rPr>
              <a:t> </a:t>
            </a:r>
            <a:r>
              <a:rPr lang="en-US" sz="1600" i="1" dirty="0" err="1" smtClean="0">
                <a:solidFill>
                  <a:srgbClr val="000000"/>
                </a:solidFill>
                <a:cs typeface="ＭＳ Ｐゴシック" pitchFamily="-107" charset="-128"/>
              </a:rPr>
              <a:t>Std</a:t>
            </a:r>
            <a:r>
              <a:rPr lang="en-US" sz="1600" i="1" dirty="0" smtClean="0">
                <a:solidFill>
                  <a:srgbClr val="000000"/>
                </a:solidFill>
                <a:cs typeface="ＭＳ Ｐゴシック" pitchFamily="-107" charset="-128"/>
              </a:rPr>
              <a:t> (2016)</a:t>
            </a:r>
            <a:endParaRPr lang="en-US" sz="1600" i="1" baseline="-25000" dirty="0" smtClean="0">
              <a:solidFill>
                <a:srgbClr val="000000"/>
              </a:solidFill>
              <a:cs typeface="ＭＳ Ｐゴシック" pitchFamily="-107" charset="-128"/>
            </a:endParaRPr>
          </a:p>
          <a:p>
            <a:pPr marL="457200" lvl="2">
              <a:buFontTx/>
              <a:buNone/>
            </a:pPr>
            <a:r>
              <a:rPr lang="en-US" sz="1600" i="1" dirty="0" smtClean="0">
                <a:solidFill>
                  <a:srgbClr val="000000"/>
                </a:solidFill>
                <a:cs typeface="ＭＳ Ｐゴシック" pitchFamily="-107" charset="-128"/>
              </a:rPr>
              <a:t>CAEP/9 </a:t>
            </a:r>
            <a:r>
              <a:rPr lang="en-US" sz="1600" i="1" dirty="0">
                <a:solidFill>
                  <a:srgbClr val="000000"/>
                </a:solidFill>
                <a:cs typeface="ＭＳ Ｐゴシック" pitchFamily="-107" charset="-128"/>
              </a:rPr>
              <a:t>Noise </a:t>
            </a:r>
            <a:r>
              <a:rPr lang="en-US" sz="1600" i="1" dirty="0" err="1" smtClean="0">
                <a:solidFill>
                  <a:srgbClr val="000000"/>
                </a:solidFill>
                <a:cs typeface="ＭＳ Ｐゴシック" pitchFamily="-107" charset="-128"/>
              </a:rPr>
              <a:t>Std</a:t>
            </a:r>
            <a:r>
              <a:rPr lang="en-US" sz="1600" i="1" dirty="0" smtClean="0">
                <a:solidFill>
                  <a:srgbClr val="000000"/>
                </a:solidFill>
                <a:cs typeface="ＭＳ Ｐゴシック" pitchFamily="-107" charset="-128"/>
              </a:rPr>
              <a:t> </a:t>
            </a:r>
            <a:r>
              <a:rPr lang="en-US" sz="1600" i="1" dirty="0">
                <a:solidFill>
                  <a:srgbClr val="000000"/>
                </a:solidFill>
                <a:cs typeface="ＭＳ Ｐゴシック" pitchFamily="-107" charset="-128"/>
              </a:rPr>
              <a:t>(2013) </a:t>
            </a:r>
          </a:p>
          <a:p>
            <a:pPr marL="457200" lvl="2">
              <a:buFontTx/>
              <a:buNone/>
            </a:pPr>
            <a:r>
              <a:rPr lang="en-US" sz="1600" i="1" dirty="0">
                <a:solidFill>
                  <a:srgbClr val="000000"/>
                </a:solidFill>
                <a:cs typeface="ＭＳ Ｐゴシック" pitchFamily="-107" charset="-128"/>
              </a:rPr>
              <a:t>CAEP/8 NOx </a:t>
            </a:r>
            <a:r>
              <a:rPr lang="en-US" sz="1600" i="1" dirty="0" err="1" smtClean="0">
                <a:solidFill>
                  <a:srgbClr val="000000"/>
                </a:solidFill>
                <a:cs typeface="ＭＳ Ｐゴシック" pitchFamily="-107" charset="-128"/>
              </a:rPr>
              <a:t>Std</a:t>
            </a:r>
            <a:r>
              <a:rPr lang="en-US" sz="1600" i="1" dirty="0" smtClean="0">
                <a:solidFill>
                  <a:srgbClr val="000000"/>
                </a:solidFill>
                <a:cs typeface="ＭＳ Ｐゴシック" pitchFamily="-107" charset="-128"/>
              </a:rPr>
              <a:t> </a:t>
            </a:r>
            <a:r>
              <a:rPr lang="en-US" sz="1600" i="1" dirty="0">
                <a:solidFill>
                  <a:srgbClr val="000000"/>
                </a:solidFill>
                <a:cs typeface="ＭＳ Ｐゴシック" pitchFamily="-107" charset="-128"/>
              </a:rPr>
              <a:t>(</a:t>
            </a:r>
            <a:r>
              <a:rPr lang="en-US" sz="1600" i="1" dirty="0" smtClean="0">
                <a:solidFill>
                  <a:srgbClr val="000000"/>
                </a:solidFill>
                <a:cs typeface="ＭＳ Ｐゴシック" pitchFamily="-107" charset="-128"/>
              </a:rPr>
              <a:t>2010)</a:t>
            </a:r>
          </a:p>
          <a:p>
            <a:pPr marL="342900" lvl="1" indent="-342900"/>
            <a:r>
              <a:rPr lang="en-US" sz="2000" dirty="0" smtClean="0">
                <a:solidFill>
                  <a:srgbClr val="000000"/>
                </a:solidFill>
              </a:rPr>
              <a:t>FAA </a:t>
            </a:r>
            <a:r>
              <a:rPr lang="en-US" sz="2000" dirty="0">
                <a:solidFill>
                  <a:srgbClr val="000000"/>
                </a:solidFill>
              </a:rPr>
              <a:t>uses cost/benefit analysis elements to supplement </a:t>
            </a:r>
            <a:r>
              <a:rPr lang="en-US" sz="2000" dirty="0" smtClean="0">
                <a:solidFill>
                  <a:srgbClr val="000000"/>
                </a:solidFill>
              </a:rPr>
              <a:t>cost-effectiveness analysis in CAEP</a:t>
            </a:r>
            <a:endParaRPr lang="en-US" sz="1600" i="1" dirty="0">
              <a:solidFill>
                <a:srgbClr val="000000"/>
              </a:solidFill>
              <a:cs typeface="ＭＳ Ｐゴシック" pitchFamily="-107"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919" y="2060138"/>
            <a:ext cx="5119362" cy="28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5512" y="6416515"/>
            <a:ext cx="5262134" cy="400110"/>
          </a:xfrm>
          <a:prstGeom prst="rect">
            <a:avLst/>
          </a:prstGeom>
        </p:spPr>
        <p:txBody>
          <a:bodyPr wrap="square">
            <a:spAutoFit/>
          </a:bodyPr>
          <a:lstStyle/>
          <a:p>
            <a:pPr fontAlgn="auto">
              <a:spcBef>
                <a:spcPts val="0"/>
              </a:spcBef>
              <a:spcAft>
                <a:spcPts val="0"/>
              </a:spcAft>
              <a:buFontTx/>
              <a:buNone/>
            </a:pPr>
            <a:r>
              <a:rPr lang="en-US" sz="1000" dirty="0" smtClean="0">
                <a:solidFill>
                  <a:srgbClr val="FFFFFF"/>
                </a:solidFill>
                <a:latin typeface="Arial"/>
              </a:rPr>
              <a:t>Additional information on APMT-Impacts and its use is available at: </a:t>
            </a:r>
          </a:p>
          <a:p>
            <a:pPr fontAlgn="auto">
              <a:spcBef>
                <a:spcPts val="0"/>
              </a:spcBef>
              <a:spcAft>
                <a:spcPts val="0"/>
              </a:spcAft>
              <a:buFontTx/>
              <a:buNone/>
            </a:pPr>
            <a:r>
              <a:rPr lang="en-US" sz="1000" dirty="0" smtClean="0">
                <a:solidFill>
                  <a:srgbClr val="FFFFFF"/>
                </a:solidFill>
                <a:latin typeface="Arial"/>
              </a:rPr>
              <a:t>http</a:t>
            </a:r>
            <a:r>
              <a:rPr lang="en-US" sz="1000" dirty="0">
                <a:solidFill>
                  <a:srgbClr val="FFFFFF"/>
                </a:solidFill>
                <a:latin typeface="Arial"/>
              </a:rPr>
              <a:t>://partner.mit.edu/projects/valuation-and-trade-offs-policy-options</a:t>
            </a:r>
            <a:endParaRPr lang="en-US" sz="1000" dirty="0" smtClean="0">
              <a:solidFill>
                <a:srgbClr val="FFFFFF"/>
              </a:solidFill>
              <a:latin typeface="Arial"/>
            </a:endParaRPr>
          </a:p>
        </p:txBody>
      </p:sp>
      <p:sp>
        <p:nvSpPr>
          <p:cNvPr id="11" name="Rounded Rectangle 10"/>
          <p:cNvSpPr/>
          <p:nvPr/>
        </p:nvSpPr>
        <p:spPr>
          <a:xfrm>
            <a:off x="304866" y="37793"/>
            <a:ext cx="3505134" cy="405473"/>
          </a:xfrm>
          <a:prstGeom prst="roundRect">
            <a:avLst/>
          </a:prstGeom>
          <a:solidFill>
            <a:srgbClr val="865383"/>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0"/>
            <a:ext cx="457200" cy="457200"/>
          </a:xfrm>
          <a:prstGeom prst="rect">
            <a:avLst/>
          </a:prstGeom>
        </p:spPr>
      </p:pic>
      <p:sp>
        <p:nvSpPr>
          <p:cNvPr id="13" name="object 535"/>
          <p:cNvSpPr txBox="1"/>
          <p:nvPr/>
        </p:nvSpPr>
        <p:spPr>
          <a:xfrm>
            <a:off x="774339" y="53593"/>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P5: Policy</a:t>
            </a:r>
            <a:endParaRPr dirty="0">
              <a:solidFill>
                <a:srgbClr val="FFFFFF"/>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1501886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39" y="462680"/>
            <a:ext cx="8818324" cy="609600"/>
          </a:xfrm>
        </p:spPr>
        <p:txBody>
          <a:bodyPr/>
          <a:lstStyle/>
          <a:p>
            <a:r>
              <a:rPr lang="en-US" dirty="0" smtClean="0"/>
              <a:t>Noise Certification Standard</a:t>
            </a:r>
            <a:endParaRPr lang="en-US" dirty="0"/>
          </a:p>
        </p:txBody>
      </p:sp>
      <p:sp>
        <p:nvSpPr>
          <p:cNvPr id="3" name="Content Placeholder 2"/>
          <p:cNvSpPr>
            <a:spLocks noGrp="1"/>
          </p:cNvSpPr>
          <p:nvPr>
            <p:ph idx="1"/>
          </p:nvPr>
        </p:nvSpPr>
        <p:spPr>
          <a:xfrm>
            <a:off x="219728" y="1094324"/>
            <a:ext cx="8773960" cy="5030461"/>
          </a:xfrm>
        </p:spPr>
        <p:txBody>
          <a:bodyPr/>
          <a:lstStyle/>
          <a:p>
            <a:pPr lvl="0"/>
            <a:r>
              <a:rPr lang="en-US" sz="2400" b="0" dirty="0" smtClean="0"/>
              <a:t>Rulemaking required for Stage </a:t>
            </a:r>
            <a:r>
              <a:rPr lang="en-US" sz="2400" b="0" dirty="0"/>
              <a:t>5, </a:t>
            </a:r>
            <a:r>
              <a:rPr lang="en-US" sz="2400" b="0" dirty="0" smtClean="0"/>
              <a:t>which applies </a:t>
            </a:r>
            <a:r>
              <a:rPr lang="en-US" sz="2400" b="0" dirty="0"/>
              <a:t>to </a:t>
            </a:r>
            <a:r>
              <a:rPr lang="en-US" sz="2400" b="0" dirty="0" smtClean="0"/>
              <a:t>new </a:t>
            </a:r>
            <a:r>
              <a:rPr lang="en-US" sz="2400" b="0" dirty="0"/>
              <a:t>airplane </a:t>
            </a:r>
            <a:r>
              <a:rPr lang="en-US" sz="2400" b="0" dirty="0" smtClean="0"/>
              <a:t>design on </a:t>
            </a:r>
            <a:r>
              <a:rPr lang="en-US" sz="2400" b="0" dirty="0"/>
              <a:t>or after December 31, </a:t>
            </a:r>
            <a:r>
              <a:rPr lang="en-US" sz="2400" b="0" dirty="0" smtClean="0"/>
              <a:t>2017 and December 31, 2020 depending on airplane takeoff weight.</a:t>
            </a:r>
          </a:p>
          <a:p>
            <a:pPr lvl="0"/>
            <a:r>
              <a:rPr lang="en-US" sz="2400" b="0" dirty="0" smtClean="0"/>
              <a:t>Sets </a:t>
            </a:r>
            <a:r>
              <a:rPr lang="en-US" sz="2400" b="0" dirty="0"/>
              <a:t>a lower noise limit for newly certificated airplanes and </a:t>
            </a:r>
            <a:r>
              <a:rPr lang="en-US" sz="2400" b="0" dirty="0" smtClean="0"/>
              <a:t>harmonizes </a:t>
            </a:r>
            <a:r>
              <a:rPr lang="en-US" sz="2400" b="0" dirty="0"/>
              <a:t>the </a:t>
            </a:r>
            <a:r>
              <a:rPr lang="en-US" sz="2400" b="0" dirty="0" smtClean="0"/>
              <a:t>U.S. noise </a:t>
            </a:r>
            <a:r>
              <a:rPr lang="en-US" sz="2400" b="0" dirty="0"/>
              <a:t>certification standards </a:t>
            </a:r>
            <a:r>
              <a:rPr lang="en-US" sz="2400" b="0" dirty="0" smtClean="0"/>
              <a:t>with </a:t>
            </a:r>
            <a:r>
              <a:rPr lang="en-US" sz="2400" b="0" dirty="0"/>
              <a:t>those certificated under international standards.</a:t>
            </a:r>
          </a:p>
          <a:p>
            <a:pPr lvl="0"/>
            <a:r>
              <a:rPr lang="en-US" sz="2400" b="0" dirty="0"/>
              <a:t>The FAA published the Notice of Proposed Rulemaking for the Stage 5 rule in January 2016. </a:t>
            </a:r>
          </a:p>
          <a:p>
            <a:pPr lvl="0"/>
            <a:r>
              <a:rPr lang="en-US" sz="2400" b="0" dirty="0" smtClean="0"/>
              <a:t>The rulemaking has been finalized and is currently </a:t>
            </a:r>
            <a:r>
              <a:rPr lang="en-US" sz="2400" b="0" dirty="0"/>
              <a:t>awaiting Administration review prior to publication. </a:t>
            </a:r>
          </a:p>
          <a:p>
            <a:endParaRPr lang="en-US" sz="2400" b="0" dirty="0"/>
          </a:p>
        </p:txBody>
      </p:sp>
      <p:sp>
        <p:nvSpPr>
          <p:cNvPr id="5" name="Rounded Rectangle 4"/>
          <p:cNvSpPr/>
          <p:nvPr/>
        </p:nvSpPr>
        <p:spPr>
          <a:xfrm>
            <a:off x="304866" y="37793"/>
            <a:ext cx="3505134" cy="405473"/>
          </a:xfrm>
          <a:prstGeom prst="roundRect">
            <a:avLst/>
          </a:prstGeom>
          <a:solidFill>
            <a:srgbClr val="865383"/>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0"/>
            <a:ext cx="457200" cy="457200"/>
          </a:xfrm>
          <a:prstGeom prst="rect">
            <a:avLst/>
          </a:prstGeom>
        </p:spPr>
      </p:pic>
      <p:sp>
        <p:nvSpPr>
          <p:cNvPr id="7" name="object 535"/>
          <p:cNvSpPr txBox="1"/>
          <p:nvPr/>
        </p:nvSpPr>
        <p:spPr>
          <a:xfrm>
            <a:off x="774339" y="53593"/>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smtClean="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P5: Policy</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8" name="Rectangle 7"/>
          <p:cNvSpPr/>
          <p:nvPr/>
        </p:nvSpPr>
        <p:spPr>
          <a:xfrm>
            <a:off x="5446643" y="2551"/>
            <a:ext cx="3697356" cy="646331"/>
          </a:xfrm>
          <a:prstGeom prst="rect">
            <a:avLst/>
          </a:prstGeom>
        </p:spPr>
        <p:txBody>
          <a:bodyPr wrap="square">
            <a:spAutoFit/>
          </a:bodyPr>
          <a:lstStyle/>
          <a:p>
            <a:pPr>
              <a:buNone/>
            </a:pPr>
            <a:r>
              <a:rPr lang="en-US" sz="1200" i="1" dirty="0" smtClean="0"/>
              <a:t>Action: The </a:t>
            </a:r>
            <a:r>
              <a:rPr lang="en-US" sz="1200" i="1" dirty="0"/>
              <a:t>FAA should communicate a strategy for addressing the noise certification promulgation gap at a future REDAC sub-committee meeting.</a:t>
            </a:r>
          </a:p>
        </p:txBody>
      </p:sp>
      <p:sp>
        <p:nvSpPr>
          <p:cNvPr id="9"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26</a:t>
            </a:fld>
            <a:endParaRPr lang="en-US" dirty="0">
              <a:solidFill>
                <a:schemeClr val="bg1"/>
              </a:solidFill>
            </a:endParaRPr>
          </a:p>
        </p:txBody>
      </p:sp>
    </p:spTree>
    <p:extLst>
      <p:ext uri="{BB962C8B-B14F-4D97-AF65-F5344CB8AC3E}">
        <p14:creationId xmlns:p14="http://schemas.microsoft.com/office/powerpoint/2010/main" val="446425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3948" y="744203"/>
            <a:ext cx="4789928" cy="4946009"/>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sz="1400" dirty="0" smtClean="0">
                <a:solidFill>
                  <a:srgbClr val="808080">
                    <a:lumMod val="50000"/>
                  </a:srgbClr>
                </a:solidFill>
                <a:latin typeface="Tahoma" charset="0"/>
                <a:ea typeface="Tahoma" charset="0"/>
                <a:cs typeface="Tahoma" charset="0"/>
              </a:rPr>
              <a:t>Lead Universities:</a:t>
            </a:r>
          </a:p>
          <a:p>
            <a:pPr marL="0" indent="0">
              <a:buFontTx/>
              <a:buNone/>
            </a:pPr>
            <a:r>
              <a:rPr lang="en-US" sz="1400" b="0" dirty="0" smtClean="0">
                <a:solidFill>
                  <a:srgbClr val="808080">
                    <a:lumMod val="50000"/>
                  </a:srgbClr>
                </a:solidFill>
                <a:latin typeface="Tahoma" charset="0"/>
                <a:ea typeface="Tahoma" charset="0"/>
                <a:cs typeface="Tahoma" charset="0"/>
              </a:rPr>
              <a:t>Washington State University (WSU)*</a:t>
            </a:r>
          </a:p>
          <a:p>
            <a:pPr marL="0" indent="0">
              <a:buFontTx/>
              <a:buNone/>
            </a:pPr>
            <a:r>
              <a:rPr lang="en-US" sz="1400" b="0" dirty="0" smtClean="0">
                <a:solidFill>
                  <a:srgbClr val="808080">
                    <a:lumMod val="50000"/>
                  </a:srgbClr>
                </a:solidFill>
                <a:latin typeface="Tahoma" charset="0"/>
                <a:ea typeface="Tahoma" charset="0"/>
                <a:cs typeface="Tahoma" charset="0"/>
              </a:rPr>
              <a:t>Massachusetts Institute of Technology (MIT)</a:t>
            </a:r>
          </a:p>
          <a:p>
            <a:pPr marL="0" indent="0">
              <a:buFontTx/>
              <a:buNone/>
            </a:pPr>
            <a:r>
              <a:rPr lang="en-US" sz="1400" dirty="0" smtClean="0">
                <a:solidFill>
                  <a:srgbClr val="808080">
                    <a:lumMod val="50000"/>
                  </a:srgbClr>
                </a:solidFill>
                <a:latin typeface="Tahoma" charset="0"/>
                <a:ea typeface="Tahoma" charset="0"/>
                <a:cs typeface="Tahoma" charset="0"/>
              </a:rPr>
              <a:t>Core Universities:</a:t>
            </a:r>
          </a:p>
          <a:p>
            <a:pPr marL="0" indent="0">
              <a:buFontTx/>
              <a:buNone/>
            </a:pPr>
            <a:r>
              <a:rPr lang="en-US" sz="1400" b="0" dirty="0" smtClean="0">
                <a:solidFill>
                  <a:srgbClr val="808080">
                    <a:lumMod val="50000"/>
                  </a:srgbClr>
                </a:solidFill>
                <a:latin typeface="Tahoma" charset="0"/>
                <a:ea typeface="Tahoma" charset="0"/>
                <a:cs typeface="Tahoma" charset="0"/>
              </a:rPr>
              <a:t>Boston University (BU)</a:t>
            </a:r>
          </a:p>
          <a:p>
            <a:pPr marL="0" indent="0">
              <a:buFontTx/>
              <a:buNone/>
            </a:pPr>
            <a:r>
              <a:rPr lang="en-US" sz="1400" b="0" dirty="0" smtClean="0">
                <a:solidFill>
                  <a:srgbClr val="808080">
                    <a:lumMod val="50000"/>
                  </a:srgbClr>
                </a:solidFill>
                <a:latin typeface="Tahoma" charset="0"/>
                <a:ea typeface="Tahoma" charset="0"/>
                <a:cs typeface="Tahoma" charset="0"/>
              </a:rPr>
              <a:t>Georgia Institute of Technology (Ga Tech)</a:t>
            </a:r>
          </a:p>
          <a:p>
            <a:pPr marL="0" indent="0">
              <a:buFontTx/>
              <a:buNone/>
            </a:pPr>
            <a:r>
              <a:rPr lang="en-US" sz="1400" b="0" dirty="0" smtClean="0">
                <a:solidFill>
                  <a:srgbClr val="808080">
                    <a:lumMod val="50000"/>
                  </a:srgbClr>
                </a:solidFill>
                <a:latin typeface="Tahoma" charset="0"/>
                <a:ea typeface="Tahoma" charset="0"/>
                <a:cs typeface="Tahoma" charset="0"/>
              </a:rPr>
              <a:t>Missouri University of Science and </a:t>
            </a:r>
            <a:br>
              <a:rPr lang="en-US" sz="1400" b="0" dirty="0" smtClean="0">
                <a:solidFill>
                  <a:srgbClr val="808080">
                    <a:lumMod val="50000"/>
                  </a:srgbClr>
                </a:solidFill>
                <a:latin typeface="Tahoma" charset="0"/>
                <a:ea typeface="Tahoma" charset="0"/>
                <a:cs typeface="Tahoma" charset="0"/>
              </a:rPr>
            </a:br>
            <a:r>
              <a:rPr lang="en-US" sz="1400" b="0" dirty="0" smtClean="0">
                <a:solidFill>
                  <a:srgbClr val="808080">
                    <a:lumMod val="50000"/>
                  </a:srgbClr>
                </a:solidFill>
                <a:latin typeface="Tahoma" charset="0"/>
                <a:ea typeface="Tahoma" charset="0"/>
                <a:cs typeface="Tahoma" charset="0"/>
              </a:rPr>
              <a:t>Technology (MS&amp;T)</a:t>
            </a:r>
          </a:p>
          <a:p>
            <a:pPr marL="0" indent="0">
              <a:buFontTx/>
              <a:buNone/>
            </a:pPr>
            <a:r>
              <a:rPr lang="en-US" sz="1400" b="0" dirty="0" smtClean="0">
                <a:solidFill>
                  <a:srgbClr val="808080">
                    <a:lumMod val="50000"/>
                  </a:srgbClr>
                </a:solidFill>
                <a:latin typeface="Tahoma" charset="0"/>
                <a:ea typeface="Tahoma" charset="0"/>
                <a:cs typeface="Tahoma" charset="0"/>
              </a:rPr>
              <a:t>Oregon State University (OSU)*</a:t>
            </a:r>
          </a:p>
          <a:p>
            <a:pPr marL="0" indent="0">
              <a:buFontTx/>
              <a:buNone/>
            </a:pPr>
            <a:r>
              <a:rPr lang="en-US" sz="1400" b="0" dirty="0" smtClean="0">
                <a:solidFill>
                  <a:srgbClr val="808080">
                    <a:lumMod val="50000"/>
                  </a:srgbClr>
                </a:solidFill>
                <a:latin typeface="Tahoma" charset="0"/>
                <a:ea typeface="Tahoma" charset="0"/>
                <a:cs typeface="Tahoma" charset="0"/>
              </a:rPr>
              <a:t>Pennsylvania State University (PSU)*</a:t>
            </a:r>
          </a:p>
          <a:p>
            <a:pPr marL="0" indent="0">
              <a:buFontTx/>
              <a:buNone/>
            </a:pPr>
            <a:r>
              <a:rPr lang="en-US" sz="1400" b="0" dirty="0" smtClean="0">
                <a:solidFill>
                  <a:srgbClr val="808080">
                    <a:lumMod val="50000"/>
                  </a:srgbClr>
                </a:solidFill>
                <a:latin typeface="Tahoma" charset="0"/>
                <a:ea typeface="Tahoma" charset="0"/>
                <a:cs typeface="Tahoma" charset="0"/>
              </a:rPr>
              <a:t>Purdue University (PU)*</a:t>
            </a:r>
          </a:p>
          <a:p>
            <a:pPr marL="0" indent="0">
              <a:buFontTx/>
              <a:buNone/>
            </a:pPr>
            <a:r>
              <a:rPr lang="en-US" sz="1400" b="0" dirty="0" smtClean="0">
                <a:solidFill>
                  <a:srgbClr val="808080">
                    <a:lumMod val="50000"/>
                  </a:srgbClr>
                </a:solidFill>
                <a:latin typeface="Tahoma" charset="0"/>
                <a:ea typeface="Tahoma" charset="0"/>
                <a:cs typeface="Tahoma" charset="0"/>
              </a:rPr>
              <a:t>Stanford University (SU)</a:t>
            </a:r>
          </a:p>
          <a:p>
            <a:pPr marL="0" indent="0">
              <a:buFontTx/>
              <a:buNone/>
            </a:pPr>
            <a:r>
              <a:rPr lang="en-US" sz="1400" b="0" dirty="0" smtClean="0">
                <a:solidFill>
                  <a:srgbClr val="808080">
                    <a:lumMod val="50000"/>
                  </a:srgbClr>
                </a:solidFill>
                <a:latin typeface="Tahoma" charset="0"/>
                <a:ea typeface="Tahoma" charset="0"/>
                <a:cs typeface="Tahoma" charset="0"/>
              </a:rPr>
              <a:t>University of Dayton (UD)</a:t>
            </a:r>
          </a:p>
          <a:p>
            <a:pPr marL="0" indent="0">
              <a:buFontTx/>
              <a:buNone/>
            </a:pPr>
            <a:r>
              <a:rPr lang="en-US" sz="1400" b="0" dirty="0" smtClean="0">
                <a:solidFill>
                  <a:srgbClr val="808080">
                    <a:lumMod val="50000"/>
                  </a:srgbClr>
                </a:solidFill>
                <a:latin typeface="Tahoma" charset="0"/>
                <a:ea typeface="Tahoma" charset="0"/>
                <a:cs typeface="Tahoma" charset="0"/>
              </a:rPr>
              <a:t>University of Hawaii (UH)*</a:t>
            </a:r>
          </a:p>
          <a:p>
            <a:pPr marL="0" indent="0">
              <a:buFontTx/>
              <a:buNone/>
            </a:pPr>
            <a:r>
              <a:rPr lang="en-US" sz="1400" b="0" dirty="0" smtClean="0">
                <a:solidFill>
                  <a:srgbClr val="808080">
                    <a:lumMod val="50000"/>
                  </a:srgbClr>
                </a:solidFill>
                <a:latin typeface="Tahoma" charset="0"/>
                <a:ea typeface="Tahoma" charset="0"/>
                <a:cs typeface="Tahoma" charset="0"/>
              </a:rPr>
              <a:t>University of Illinois at Urbana-Champaign (UIUC)*</a:t>
            </a:r>
          </a:p>
          <a:p>
            <a:pPr marL="0" indent="0">
              <a:buFontTx/>
              <a:buNone/>
            </a:pPr>
            <a:r>
              <a:rPr lang="en-US" sz="1400" b="0" dirty="0" smtClean="0">
                <a:solidFill>
                  <a:srgbClr val="808080">
                    <a:lumMod val="50000"/>
                  </a:srgbClr>
                </a:solidFill>
                <a:latin typeface="Tahoma" charset="0"/>
                <a:ea typeface="Tahoma" charset="0"/>
                <a:cs typeface="Tahoma" charset="0"/>
              </a:rPr>
              <a:t>University of North Carolina at Chapel Hill (UNC)</a:t>
            </a:r>
          </a:p>
          <a:p>
            <a:pPr marL="0" indent="0">
              <a:buFontTx/>
              <a:buNone/>
            </a:pPr>
            <a:r>
              <a:rPr lang="en-US" sz="1400" b="0" dirty="0" smtClean="0">
                <a:solidFill>
                  <a:srgbClr val="808080">
                    <a:lumMod val="50000"/>
                  </a:srgbClr>
                </a:solidFill>
                <a:latin typeface="Tahoma" charset="0"/>
                <a:ea typeface="Tahoma" charset="0"/>
                <a:cs typeface="Tahoma" charset="0"/>
              </a:rPr>
              <a:t>University of Pennsylvania (</a:t>
            </a:r>
            <a:r>
              <a:rPr lang="en-US" sz="1400" b="0" dirty="0" err="1" smtClean="0">
                <a:solidFill>
                  <a:srgbClr val="808080">
                    <a:lumMod val="50000"/>
                  </a:srgbClr>
                </a:solidFill>
                <a:latin typeface="Tahoma" charset="0"/>
                <a:ea typeface="Tahoma" charset="0"/>
                <a:cs typeface="Tahoma" charset="0"/>
              </a:rPr>
              <a:t>UPenn</a:t>
            </a:r>
            <a:r>
              <a:rPr lang="en-US" sz="1400" b="0" dirty="0" smtClean="0">
                <a:solidFill>
                  <a:srgbClr val="808080">
                    <a:lumMod val="50000"/>
                  </a:srgbClr>
                </a:solidFill>
                <a:latin typeface="Tahoma" charset="0"/>
                <a:ea typeface="Tahoma" charset="0"/>
                <a:cs typeface="Tahoma" charset="0"/>
              </a:rPr>
              <a:t>)</a:t>
            </a:r>
          </a:p>
          <a:p>
            <a:pPr marL="0" indent="0">
              <a:buFontTx/>
              <a:buNone/>
            </a:pPr>
            <a:r>
              <a:rPr lang="en-US" sz="1400" b="0" dirty="0" smtClean="0">
                <a:solidFill>
                  <a:srgbClr val="808080">
                    <a:lumMod val="50000"/>
                  </a:srgbClr>
                </a:solidFill>
                <a:latin typeface="Tahoma" charset="0"/>
                <a:ea typeface="Tahoma" charset="0"/>
                <a:cs typeface="Tahoma" charset="0"/>
              </a:rPr>
              <a:t>University of Tennessee (UT)*</a:t>
            </a:r>
          </a:p>
          <a:p>
            <a:pPr marL="0" indent="0">
              <a:buFontTx/>
              <a:buNone/>
            </a:pPr>
            <a:r>
              <a:rPr lang="en-US" sz="1400" b="0" dirty="0" smtClean="0">
                <a:solidFill>
                  <a:srgbClr val="808080">
                    <a:lumMod val="50000"/>
                  </a:srgbClr>
                </a:solidFill>
                <a:latin typeface="Tahoma" charset="0"/>
                <a:ea typeface="Tahoma" charset="0"/>
                <a:cs typeface="Tahoma" charset="0"/>
              </a:rPr>
              <a:t>University of Washington (UW)*</a:t>
            </a:r>
          </a:p>
        </p:txBody>
      </p:sp>
      <p:pic>
        <p:nvPicPr>
          <p:cNvPr id="3" name="Picture 2"/>
          <p:cNvPicPr>
            <a:picLocks noChangeAspect="1"/>
          </p:cNvPicPr>
          <p:nvPr/>
        </p:nvPicPr>
        <p:blipFill rotWithShape="1">
          <a:blip r:embed="rId2"/>
          <a:srcRect l="864" t="5092" r="-6191"/>
          <a:stretch/>
        </p:blipFill>
        <p:spPr>
          <a:xfrm>
            <a:off x="3757961" y="642795"/>
            <a:ext cx="5302552" cy="3549269"/>
          </a:xfrm>
          <a:prstGeom prst="rect">
            <a:avLst/>
          </a:prstGeom>
          <a:noFill/>
        </p:spPr>
      </p:pic>
      <p:sp>
        <p:nvSpPr>
          <p:cNvPr id="5" name="TextBox 4"/>
          <p:cNvSpPr txBox="1"/>
          <p:nvPr/>
        </p:nvSpPr>
        <p:spPr bwMode="auto">
          <a:xfrm>
            <a:off x="153948" y="5654689"/>
            <a:ext cx="53687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solidFill>
                  <a:srgbClr val="808080">
                    <a:lumMod val="50000"/>
                  </a:srgbClr>
                </a:solidFill>
                <a:latin typeface="Tahoma" charset="0"/>
                <a:ea typeface="Tahoma" charset="0"/>
                <a:cs typeface="Tahoma" charset="0"/>
              </a:rPr>
              <a:t>* Denotes USDA NIFA AFRI-CAP Leads and Participants &amp; Sun Grant Schools</a:t>
            </a:r>
            <a:endParaRPr lang="en-US" sz="1050" b="1" dirty="0">
              <a:solidFill>
                <a:srgbClr val="808080">
                  <a:lumMod val="50000"/>
                </a:srgbClr>
              </a:solidFill>
              <a:latin typeface="Tahoma" charset="0"/>
              <a:ea typeface="Tahoma" charset="0"/>
              <a:cs typeface="Tahoma" charset="0"/>
            </a:endParaRPr>
          </a:p>
        </p:txBody>
      </p:sp>
      <p:sp>
        <p:nvSpPr>
          <p:cNvPr id="6" name="TextBox 5"/>
          <p:cNvSpPr txBox="1"/>
          <p:nvPr/>
        </p:nvSpPr>
        <p:spPr>
          <a:xfrm>
            <a:off x="5104470" y="4308167"/>
            <a:ext cx="3877985" cy="1600438"/>
          </a:xfrm>
          <a:prstGeom prst="rect">
            <a:avLst/>
          </a:prstGeom>
          <a:noFill/>
        </p:spPr>
        <p:txBody>
          <a:bodyPr wrap="none" rtlCol="0">
            <a:spAutoFit/>
          </a:bodyPr>
          <a:lstStyle/>
          <a:p>
            <a:pPr eaLnBrk="0" hangingPunct="0">
              <a:spcBef>
                <a:spcPct val="20000"/>
              </a:spcBef>
              <a:buNone/>
            </a:pPr>
            <a:r>
              <a:rPr lang="en-US" sz="1400" b="1" dirty="0">
                <a:solidFill>
                  <a:srgbClr val="808080">
                    <a:lumMod val="50000"/>
                  </a:srgbClr>
                </a:solidFill>
                <a:latin typeface="Tahoma" charset="0"/>
                <a:ea typeface="Tahoma" charset="0"/>
                <a:cs typeface="Tahoma" charset="0"/>
              </a:rPr>
              <a:t>Advisory Committee </a:t>
            </a:r>
            <a:r>
              <a:rPr lang="en-US" sz="1400" b="1" dirty="0">
                <a:solidFill>
                  <a:srgbClr val="808080">
                    <a:lumMod val="50000"/>
                  </a:srgbClr>
                </a:solidFill>
                <a:latin typeface="Tahoma" charset="0"/>
                <a:ea typeface="Tahoma" charset="0"/>
                <a:cs typeface="Tahoma" charset="0"/>
              </a:rPr>
              <a:t>- 58 organizations:</a:t>
            </a:r>
            <a:br>
              <a:rPr lang="en-US" sz="1400" b="1" dirty="0">
                <a:solidFill>
                  <a:srgbClr val="808080">
                    <a:lumMod val="50000"/>
                  </a:srgbClr>
                </a:solidFill>
                <a:latin typeface="Tahoma" charset="0"/>
                <a:ea typeface="Tahoma" charset="0"/>
                <a:cs typeface="Tahoma" charset="0"/>
              </a:rPr>
            </a:br>
            <a:r>
              <a:rPr lang="en-US" sz="1400" dirty="0">
                <a:solidFill>
                  <a:srgbClr val="808080">
                    <a:lumMod val="50000"/>
                  </a:srgbClr>
                </a:solidFill>
                <a:latin typeface="Tahoma" charset="0"/>
                <a:ea typeface="Tahoma" charset="0"/>
                <a:cs typeface="Tahoma" charset="0"/>
              </a:rPr>
              <a:t>	 5  airports</a:t>
            </a:r>
            <a:br>
              <a:rPr lang="en-US" sz="1400" dirty="0">
                <a:solidFill>
                  <a:srgbClr val="808080">
                    <a:lumMod val="50000"/>
                  </a:srgbClr>
                </a:solidFill>
                <a:latin typeface="Tahoma" charset="0"/>
                <a:ea typeface="Tahoma" charset="0"/>
                <a:cs typeface="Tahoma" charset="0"/>
              </a:rPr>
            </a:br>
            <a:r>
              <a:rPr lang="en-US" sz="1400" dirty="0">
                <a:solidFill>
                  <a:srgbClr val="808080">
                    <a:lumMod val="50000"/>
                  </a:srgbClr>
                </a:solidFill>
                <a:latin typeface="Tahoma" charset="0"/>
                <a:ea typeface="Tahoma" charset="0"/>
                <a:cs typeface="Tahoma" charset="0"/>
              </a:rPr>
              <a:t>	 4  airlines</a:t>
            </a:r>
            <a:br>
              <a:rPr lang="en-US" sz="1400" dirty="0">
                <a:solidFill>
                  <a:srgbClr val="808080">
                    <a:lumMod val="50000"/>
                  </a:srgbClr>
                </a:solidFill>
                <a:latin typeface="Tahoma" charset="0"/>
                <a:ea typeface="Tahoma" charset="0"/>
                <a:cs typeface="Tahoma" charset="0"/>
              </a:rPr>
            </a:br>
            <a:r>
              <a:rPr lang="en-US" sz="1400" dirty="0">
                <a:solidFill>
                  <a:srgbClr val="808080">
                    <a:lumMod val="50000"/>
                  </a:srgbClr>
                </a:solidFill>
                <a:latin typeface="Tahoma" charset="0"/>
                <a:ea typeface="Tahoma" charset="0"/>
                <a:cs typeface="Tahoma" charset="0"/>
              </a:rPr>
              <a:t>      	 7  NGO/advocacy</a:t>
            </a:r>
            <a:br>
              <a:rPr lang="en-US" sz="1400" dirty="0">
                <a:solidFill>
                  <a:srgbClr val="808080">
                    <a:lumMod val="50000"/>
                  </a:srgbClr>
                </a:solidFill>
                <a:latin typeface="Tahoma" charset="0"/>
                <a:ea typeface="Tahoma" charset="0"/>
                <a:cs typeface="Tahoma" charset="0"/>
              </a:rPr>
            </a:br>
            <a:r>
              <a:rPr lang="en-US" sz="1400" dirty="0">
                <a:solidFill>
                  <a:srgbClr val="808080">
                    <a:lumMod val="50000"/>
                  </a:srgbClr>
                </a:solidFill>
                <a:latin typeface="Tahoma" charset="0"/>
                <a:ea typeface="Tahoma" charset="0"/>
                <a:cs typeface="Tahoma" charset="0"/>
              </a:rPr>
              <a:t>	 9  aviation manufacturers	</a:t>
            </a:r>
            <a:br>
              <a:rPr lang="en-US" sz="1400" dirty="0">
                <a:solidFill>
                  <a:srgbClr val="808080">
                    <a:lumMod val="50000"/>
                  </a:srgbClr>
                </a:solidFill>
                <a:latin typeface="Tahoma" charset="0"/>
                <a:ea typeface="Tahoma" charset="0"/>
                <a:cs typeface="Tahoma" charset="0"/>
              </a:rPr>
            </a:br>
            <a:r>
              <a:rPr lang="en-US" sz="1400" dirty="0">
                <a:solidFill>
                  <a:srgbClr val="808080">
                    <a:lumMod val="50000"/>
                  </a:srgbClr>
                </a:solidFill>
                <a:latin typeface="Tahoma" charset="0"/>
                <a:ea typeface="Tahoma" charset="0"/>
                <a:cs typeface="Tahoma" charset="0"/>
              </a:rPr>
              <a:t>     	11 feedstock/fuel manufacturers</a:t>
            </a:r>
            <a:br>
              <a:rPr lang="en-US" sz="1400" dirty="0">
                <a:solidFill>
                  <a:srgbClr val="808080">
                    <a:lumMod val="50000"/>
                  </a:srgbClr>
                </a:solidFill>
                <a:latin typeface="Tahoma" charset="0"/>
                <a:ea typeface="Tahoma" charset="0"/>
                <a:cs typeface="Tahoma" charset="0"/>
              </a:rPr>
            </a:br>
            <a:r>
              <a:rPr lang="en-US" sz="1400" dirty="0">
                <a:solidFill>
                  <a:srgbClr val="808080">
                    <a:lumMod val="50000"/>
                  </a:srgbClr>
                </a:solidFill>
                <a:latin typeface="Tahoma" charset="0"/>
                <a:ea typeface="Tahoma" charset="0"/>
                <a:cs typeface="Tahoma" charset="0"/>
              </a:rPr>
              <a:t>     	22 R&amp;D, service to aviation </a:t>
            </a:r>
            <a:r>
              <a:rPr lang="en-US" sz="1400" dirty="0" smtClean="0">
                <a:solidFill>
                  <a:srgbClr val="808080">
                    <a:lumMod val="50000"/>
                  </a:srgbClr>
                </a:solidFill>
                <a:latin typeface="Tahoma" charset="0"/>
                <a:ea typeface="Tahoma" charset="0"/>
                <a:cs typeface="Tahoma" charset="0"/>
              </a:rPr>
              <a:t>sector</a:t>
            </a:r>
          </a:p>
        </p:txBody>
      </p:sp>
      <p:sp>
        <p:nvSpPr>
          <p:cNvPr id="2" name="Title 1"/>
          <p:cNvSpPr>
            <a:spLocks noGrp="1"/>
          </p:cNvSpPr>
          <p:nvPr>
            <p:ph type="title" idx="4294967295"/>
          </p:nvPr>
        </p:nvSpPr>
        <p:spPr>
          <a:xfrm>
            <a:off x="0" y="-30162"/>
            <a:ext cx="8229600" cy="774366"/>
          </a:xfrm>
        </p:spPr>
        <p:txBody>
          <a:bodyPr/>
          <a:lstStyle/>
          <a:p>
            <a:r>
              <a:rPr lang="en-US" dirty="0" smtClean="0"/>
              <a:t>ASCENT Center of </a:t>
            </a:r>
            <a:r>
              <a:rPr lang="en-US" dirty="0" smtClean="0"/>
              <a:t>Excellence (COE)</a:t>
            </a:r>
            <a:endParaRPr lang="en-US" dirty="0"/>
          </a:p>
        </p:txBody>
      </p:sp>
      <p:sp>
        <p:nvSpPr>
          <p:cNvPr id="7" name="Rectangle 6"/>
          <p:cNvSpPr/>
          <p:nvPr/>
        </p:nvSpPr>
        <p:spPr>
          <a:xfrm>
            <a:off x="35860" y="6095446"/>
            <a:ext cx="5334001" cy="707886"/>
          </a:xfrm>
          <a:prstGeom prst="rect">
            <a:avLst/>
          </a:prstGeom>
        </p:spPr>
        <p:txBody>
          <a:bodyPr wrap="square">
            <a:spAutoFit/>
          </a:bodyPr>
          <a:lstStyle/>
          <a:p>
            <a:pPr fontAlgn="auto">
              <a:spcBef>
                <a:spcPts val="0"/>
              </a:spcBef>
              <a:spcAft>
                <a:spcPts val="0"/>
              </a:spcAft>
              <a:buFontTx/>
              <a:buNone/>
            </a:pPr>
            <a:r>
              <a:rPr lang="en-US" sz="2000" b="1" dirty="0" smtClean="0">
                <a:solidFill>
                  <a:srgbClr val="FFFFFF"/>
                </a:solidFill>
                <a:latin typeface="Arial"/>
              </a:rPr>
              <a:t>For more information</a:t>
            </a:r>
            <a:r>
              <a:rPr lang="en-US" sz="2000" b="1" dirty="0">
                <a:solidFill>
                  <a:srgbClr val="FFFFFF"/>
                </a:solidFill>
                <a:latin typeface="Arial"/>
              </a:rPr>
              <a:t>: </a:t>
            </a:r>
          </a:p>
          <a:p>
            <a:pPr fontAlgn="auto">
              <a:spcBef>
                <a:spcPts val="0"/>
              </a:spcBef>
              <a:spcAft>
                <a:spcPts val="0"/>
              </a:spcAft>
              <a:buFontTx/>
              <a:buNone/>
            </a:pPr>
            <a:r>
              <a:rPr lang="en-US" sz="2000" dirty="0" smtClean="0">
                <a:solidFill>
                  <a:srgbClr val="FFFFFF"/>
                </a:solidFill>
              </a:rPr>
              <a:t>https</a:t>
            </a:r>
            <a:r>
              <a:rPr lang="en-US" sz="2000" dirty="0">
                <a:solidFill>
                  <a:srgbClr val="FFFFFF"/>
                </a:solidFill>
              </a:rPr>
              <a:t>://</a:t>
            </a:r>
            <a:r>
              <a:rPr lang="en-US" sz="2000" dirty="0" smtClean="0">
                <a:solidFill>
                  <a:srgbClr val="FFFFFF"/>
                </a:solidFill>
              </a:rPr>
              <a:t>ascent.aero/</a:t>
            </a:r>
            <a:endParaRPr lang="en-US" sz="2000" dirty="0">
              <a:solidFill>
                <a:srgbClr val="FFFFFF"/>
              </a:solidFill>
            </a:endParaRPr>
          </a:p>
        </p:txBody>
      </p:sp>
      <p:sp>
        <p:nvSpPr>
          <p:cNvPr id="8"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27</a:t>
            </a:fld>
            <a:endParaRPr lang="en-US" dirty="0">
              <a:solidFill>
                <a:schemeClr val="bg1"/>
              </a:solidFill>
            </a:endParaRPr>
          </a:p>
        </p:txBody>
      </p:sp>
      <p:sp>
        <p:nvSpPr>
          <p:cNvPr id="9" name="Rectangle 8"/>
          <p:cNvSpPr/>
          <p:nvPr/>
        </p:nvSpPr>
        <p:spPr>
          <a:xfrm>
            <a:off x="6409237" y="3861366"/>
            <a:ext cx="2157963" cy="246221"/>
          </a:xfrm>
          <a:prstGeom prst="rect">
            <a:avLst/>
          </a:prstGeom>
        </p:spPr>
        <p:txBody>
          <a:bodyPr wrap="none">
            <a:spAutoFit/>
          </a:bodyPr>
          <a:lstStyle/>
          <a:p>
            <a:pPr>
              <a:buNone/>
            </a:pPr>
            <a:r>
              <a:rPr lang="en-US" sz="1000" b="1" dirty="0" smtClean="0">
                <a:solidFill>
                  <a:srgbClr val="808080">
                    <a:lumMod val="50000"/>
                  </a:srgbClr>
                </a:solidFill>
                <a:latin typeface="Tahoma" charset="0"/>
                <a:ea typeface="Tahoma" charset="0"/>
                <a:cs typeface="Tahoma" charset="0"/>
              </a:rPr>
              <a:t>Multiple international partners</a:t>
            </a:r>
            <a:endParaRPr lang="en-US" sz="1000" dirty="0"/>
          </a:p>
        </p:txBody>
      </p:sp>
    </p:spTree>
    <p:extLst>
      <p:ext uri="{BB962C8B-B14F-4D97-AF65-F5344CB8AC3E}">
        <p14:creationId xmlns:p14="http://schemas.microsoft.com/office/powerpoint/2010/main" val="37562020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ASCENT COE Update (1 </a:t>
            </a:r>
            <a:r>
              <a:rPr lang="en-US" dirty="0"/>
              <a:t>of 2)</a:t>
            </a:r>
          </a:p>
        </p:txBody>
      </p:sp>
      <p:sp>
        <p:nvSpPr>
          <p:cNvPr id="4" name="Content Placeholder 3"/>
          <p:cNvSpPr>
            <a:spLocks noGrp="1"/>
          </p:cNvSpPr>
          <p:nvPr>
            <p:ph idx="1"/>
          </p:nvPr>
        </p:nvSpPr>
        <p:spPr>
          <a:xfrm>
            <a:off x="219728" y="786402"/>
            <a:ext cx="8773960" cy="3070707"/>
          </a:xfrm>
        </p:spPr>
        <p:txBody>
          <a:bodyPr/>
          <a:lstStyle/>
          <a:p>
            <a:r>
              <a:rPr lang="en-US" dirty="0" smtClean="0"/>
              <a:t>New Research Projects (new NFOs)</a:t>
            </a:r>
          </a:p>
          <a:p>
            <a:pPr lvl="1">
              <a:buFontTx/>
              <a:buChar char="–"/>
            </a:pPr>
            <a:r>
              <a:rPr lang="en-US" dirty="0" smtClean="0"/>
              <a:t>Had one NFO this year – </a:t>
            </a:r>
            <a:r>
              <a:rPr lang="en-US" dirty="0" err="1" smtClean="0"/>
              <a:t>GCxGC</a:t>
            </a:r>
            <a:r>
              <a:rPr lang="en-US" dirty="0" smtClean="0"/>
              <a:t> testing support</a:t>
            </a:r>
          </a:p>
          <a:p>
            <a:pPr lvl="1">
              <a:buFontTx/>
              <a:buChar char="–"/>
            </a:pPr>
            <a:r>
              <a:rPr lang="en-US" dirty="0" smtClean="0"/>
              <a:t>Expect more NFOs next year</a:t>
            </a:r>
          </a:p>
          <a:p>
            <a:r>
              <a:rPr lang="en-US" dirty="0" smtClean="0"/>
              <a:t>Annual Tech Report</a:t>
            </a:r>
          </a:p>
          <a:p>
            <a:pPr lvl="1"/>
            <a:r>
              <a:rPr lang="en-US" dirty="0" smtClean="0"/>
              <a:t>Available </a:t>
            </a:r>
            <a:r>
              <a:rPr lang="en-US" dirty="0"/>
              <a:t>from https://ascent.aero/resources</a:t>
            </a:r>
            <a:r>
              <a:rPr lang="en-US" dirty="0" smtClean="0"/>
              <a:t>/</a:t>
            </a:r>
            <a:endParaRPr lang="en-US" dirty="0"/>
          </a:p>
          <a:p>
            <a:pPr marL="457200" lvl="1" indent="0">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068523022"/>
              </p:ext>
            </p:extLst>
          </p:nvPr>
        </p:nvGraphicFramePr>
        <p:xfrm>
          <a:off x="659476" y="3308932"/>
          <a:ext cx="6622473" cy="2494280"/>
        </p:xfrm>
        <a:graphic>
          <a:graphicData uri="http://schemas.openxmlformats.org/drawingml/2006/table">
            <a:tbl>
              <a:tblPr firstRow="1" bandRow="1">
                <a:tableStyleId>{21E4AEA4-8DFA-4A89-87EB-49C32662AFE0}</a:tableStyleId>
              </a:tblPr>
              <a:tblGrid>
                <a:gridCol w="2615738"/>
                <a:gridCol w="1845426"/>
                <a:gridCol w="2161309"/>
              </a:tblGrid>
              <a:tr h="370840">
                <a:tc>
                  <a:txBody>
                    <a:bodyPr/>
                    <a:lstStyle/>
                    <a:p>
                      <a:endParaRPr lang="en-US" dirty="0"/>
                    </a:p>
                  </a:txBody>
                  <a:tcPr/>
                </a:tc>
                <a:tc>
                  <a:txBody>
                    <a:bodyPr/>
                    <a:lstStyle/>
                    <a:p>
                      <a:pPr algn="ctr"/>
                      <a:r>
                        <a:rPr lang="en-US" dirty="0" smtClean="0"/>
                        <a:t>Report 1</a:t>
                      </a:r>
                      <a:endParaRPr lang="en-US" dirty="0"/>
                    </a:p>
                  </a:txBody>
                  <a:tcPr/>
                </a:tc>
                <a:tc>
                  <a:txBody>
                    <a:bodyPr/>
                    <a:lstStyle/>
                    <a:p>
                      <a:pPr algn="ctr"/>
                      <a:r>
                        <a:rPr lang="en-US" dirty="0" smtClean="0"/>
                        <a:t>Report 2</a:t>
                      </a:r>
                      <a:endParaRPr lang="en-US" dirty="0"/>
                    </a:p>
                  </a:txBody>
                  <a:tcPr/>
                </a:tc>
              </a:tr>
              <a:tr h="370840">
                <a:tc>
                  <a:txBody>
                    <a:bodyPr/>
                    <a:lstStyle/>
                    <a:p>
                      <a:r>
                        <a:rPr lang="en-US" dirty="0" smtClean="0"/>
                        <a:t>Time</a:t>
                      </a:r>
                      <a:r>
                        <a:rPr lang="en-US" baseline="0" dirty="0" smtClean="0"/>
                        <a:t> period</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9/2013 – 9/2015</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10/2015 – 9/2016</a:t>
                      </a:r>
                      <a:endParaRPr lang="en-US" dirty="0"/>
                    </a:p>
                  </a:txBody>
                  <a:tcPr/>
                </a:tc>
              </a:tr>
              <a:tr h="370840">
                <a:tc>
                  <a:txBody>
                    <a:bodyPr/>
                    <a:lstStyle/>
                    <a:p>
                      <a:r>
                        <a:rPr lang="en-US" dirty="0" smtClean="0"/>
                        <a:t>Research Projects</a:t>
                      </a:r>
                      <a:endParaRPr lang="en-US" dirty="0"/>
                    </a:p>
                  </a:txBody>
                  <a:tcPr/>
                </a:tc>
                <a:tc>
                  <a:txBody>
                    <a:bodyPr/>
                    <a:lstStyle/>
                    <a:p>
                      <a:pPr algn="ctr"/>
                      <a:r>
                        <a:rPr lang="en-US" dirty="0" smtClean="0"/>
                        <a:t>50</a:t>
                      </a:r>
                      <a:endParaRPr lang="en-US" dirty="0"/>
                    </a:p>
                  </a:txBody>
                  <a:tcPr/>
                </a:tc>
                <a:tc>
                  <a:txBody>
                    <a:bodyPr/>
                    <a:lstStyle/>
                    <a:p>
                      <a:pPr algn="ctr"/>
                      <a:r>
                        <a:rPr lang="en-US" dirty="0" smtClean="0"/>
                        <a:t>54</a:t>
                      </a:r>
                      <a:endParaRPr lang="en-US" dirty="0"/>
                    </a:p>
                  </a:txBody>
                  <a:tcPr/>
                </a:tc>
              </a:tr>
              <a:tr h="370840">
                <a:tc>
                  <a:txBody>
                    <a:bodyPr/>
                    <a:lstStyle/>
                    <a:p>
                      <a:r>
                        <a:rPr lang="en-US" dirty="0" smtClean="0"/>
                        <a:t>Publications,</a:t>
                      </a:r>
                      <a:r>
                        <a:rPr lang="en-US" baseline="0" dirty="0" smtClean="0"/>
                        <a:t> Reports, and Presentations</a:t>
                      </a:r>
                      <a:endParaRPr lang="en-US" dirty="0"/>
                    </a:p>
                  </a:txBody>
                  <a:tcPr/>
                </a:tc>
                <a:tc>
                  <a:txBody>
                    <a:bodyPr/>
                    <a:lstStyle/>
                    <a:p>
                      <a:pPr algn="ctr"/>
                      <a:r>
                        <a:rPr lang="en-US" dirty="0" smtClean="0"/>
                        <a:t>137</a:t>
                      </a:r>
                      <a:endParaRPr lang="en-US" dirty="0"/>
                    </a:p>
                  </a:txBody>
                  <a:tcPr/>
                </a:tc>
                <a:tc>
                  <a:txBody>
                    <a:bodyPr/>
                    <a:lstStyle/>
                    <a:p>
                      <a:pPr algn="ctr"/>
                      <a:r>
                        <a:rPr lang="en-US" dirty="0" smtClean="0"/>
                        <a:t>119</a:t>
                      </a:r>
                      <a:endParaRPr lang="en-US" dirty="0"/>
                    </a:p>
                  </a:txBody>
                  <a:tcPr/>
                </a:tc>
              </a:tr>
              <a:tr h="370840">
                <a:tc>
                  <a:txBody>
                    <a:bodyPr/>
                    <a:lstStyle/>
                    <a:p>
                      <a:r>
                        <a:rPr lang="en-US" dirty="0" smtClean="0"/>
                        <a:t>Students</a:t>
                      </a:r>
                      <a:r>
                        <a:rPr lang="en-US" baseline="0" dirty="0" smtClean="0"/>
                        <a:t> involved</a:t>
                      </a:r>
                      <a:endParaRPr lang="en-US" dirty="0"/>
                    </a:p>
                  </a:txBody>
                  <a:tcPr/>
                </a:tc>
                <a:tc>
                  <a:txBody>
                    <a:bodyPr/>
                    <a:lstStyle/>
                    <a:p>
                      <a:pPr algn="ctr"/>
                      <a:r>
                        <a:rPr lang="en-US" dirty="0" smtClean="0"/>
                        <a:t>131</a:t>
                      </a:r>
                      <a:endParaRPr lang="en-US" dirty="0"/>
                    </a:p>
                  </a:txBody>
                  <a:tcPr/>
                </a:tc>
                <a:tc>
                  <a:txBody>
                    <a:bodyPr/>
                    <a:lstStyle/>
                    <a:p>
                      <a:pPr algn="ctr"/>
                      <a:r>
                        <a:rPr lang="en-US" dirty="0" smtClean="0"/>
                        <a:t>112</a:t>
                      </a:r>
                      <a:endParaRPr lang="en-US" dirty="0"/>
                    </a:p>
                  </a:txBody>
                  <a:tcPr/>
                </a:tc>
              </a:tr>
              <a:tr h="370840">
                <a:tc>
                  <a:txBody>
                    <a:bodyPr/>
                    <a:lstStyle/>
                    <a:p>
                      <a:r>
                        <a:rPr lang="en-US" dirty="0" smtClean="0"/>
                        <a:t>Industry partners</a:t>
                      </a:r>
                      <a:endParaRPr lang="en-US" dirty="0"/>
                    </a:p>
                  </a:txBody>
                  <a:tcPr/>
                </a:tc>
                <a:tc>
                  <a:txBody>
                    <a:bodyPr/>
                    <a:lstStyle/>
                    <a:p>
                      <a:pPr algn="ctr"/>
                      <a:r>
                        <a:rPr lang="en-US" dirty="0" smtClean="0"/>
                        <a:t>63</a:t>
                      </a:r>
                      <a:endParaRPr lang="en-US" dirty="0"/>
                    </a:p>
                  </a:txBody>
                  <a:tcPr/>
                </a:tc>
                <a:tc>
                  <a:txBody>
                    <a:bodyPr/>
                    <a:lstStyle/>
                    <a:p>
                      <a:pPr algn="ctr"/>
                      <a:r>
                        <a:rPr lang="en-US" dirty="0" smtClean="0"/>
                        <a:t>70</a:t>
                      </a:r>
                      <a:endParaRPr lang="en-US" dirty="0"/>
                    </a:p>
                  </a:txBody>
                  <a:tcPr/>
                </a:tc>
              </a:tr>
            </a:tbl>
          </a:graphicData>
        </a:graphic>
      </p:graphicFrame>
      <p:sp>
        <p:nvSpPr>
          <p:cNvPr id="7"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28</a:t>
            </a:fld>
            <a:endParaRPr lang="en-US" dirty="0">
              <a:solidFill>
                <a:schemeClr val="bg1"/>
              </a:solidFill>
            </a:endParaRPr>
          </a:p>
        </p:txBody>
      </p:sp>
    </p:spTree>
    <p:extLst>
      <p:ext uri="{BB962C8B-B14F-4D97-AF65-F5344CB8AC3E}">
        <p14:creationId xmlns:p14="http://schemas.microsoft.com/office/powerpoint/2010/main" val="270526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ASCENT COE </a:t>
            </a:r>
            <a:r>
              <a:rPr lang="en-US" dirty="0" smtClean="0"/>
              <a:t>Update (2 of 2)</a:t>
            </a:r>
            <a:r>
              <a:rPr lang="en-US" dirty="0" smtClean="0"/>
              <a:t>	</a:t>
            </a:r>
            <a:endParaRPr lang="en-US" dirty="0"/>
          </a:p>
        </p:txBody>
      </p:sp>
      <p:sp>
        <p:nvSpPr>
          <p:cNvPr id="3" name="Content Placeholder 2"/>
          <p:cNvSpPr>
            <a:spLocks noGrp="1"/>
          </p:cNvSpPr>
          <p:nvPr>
            <p:ph idx="1"/>
          </p:nvPr>
        </p:nvSpPr>
        <p:spPr>
          <a:xfrm>
            <a:off x="219728" y="798379"/>
            <a:ext cx="8773960" cy="5030461"/>
          </a:xfrm>
        </p:spPr>
        <p:txBody>
          <a:bodyPr/>
          <a:lstStyle/>
          <a:p>
            <a:pPr marL="0" indent="0">
              <a:buNone/>
            </a:pPr>
            <a:r>
              <a:rPr lang="en-US" sz="2400" dirty="0" smtClean="0"/>
              <a:t>ASCENT Leadership</a:t>
            </a:r>
          </a:p>
          <a:p>
            <a:pPr>
              <a:buFontTx/>
              <a:buChar char="-"/>
            </a:pPr>
            <a:r>
              <a:rPr lang="en-US" sz="2000" b="0" dirty="0" smtClean="0"/>
              <a:t>Mike Wolcott of WSU is the new Director (as of Jan 2017)</a:t>
            </a:r>
          </a:p>
          <a:p>
            <a:pPr>
              <a:buFontTx/>
              <a:buChar char="-"/>
            </a:pPr>
            <a:r>
              <a:rPr lang="en-US" sz="2000" b="0" dirty="0" smtClean="0"/>
              <a:t>John </a:t>
            </a:r>
            <a:r>
              <a:rPr lang="en-US" sz="2000" b="0" dirty="0" err="1" smtClean="0"/>
              <a:t>Hansman</a:t>
            </a:r>
            <a:r>
              <a:rPr lang="en-US" sz="2000" b="0" dirty="0" smtClean="0"/>
              <a:t> of MIT continues as the Co-Director</a:t>
            </a:r>
          </a:p>
          <a:p>
            <a:pPr>
              <a:buFontTx/>
              <a:buChar char="-"/>
            </a:pPr>
            <a:r>
              <a:rPr lang="en-US" sz="2000" b="0" dirty="0" smtClean="0"/>
              <a:t>Ralph Cavalieri has retired, but he is continuing to help with ASCENT</a:t>
            </a:r>
          </a:p>
          <a:p>
            <a:pPr>
              <a:buFontTx/>
              <a:buChar char="-"/>
            </a:pPr>
            <a:r>
              <a:rPr lang="en-US" sz="2000" b="0" dirty="0" smtClean="0"/>
              <a:t>John Gardner will be stepping down – do not have a replacement as yet</a:t>
            </a:r>
            <a:endParaRPr lang="en-US" sz="2000" b="0" dirty="0" smtClean="0"/>
          </a:p>
          <a:p>
            <a:pPr marL="0" indent="0">
              <a:buNone/>
            </a:pPr>
            <a:endParaRPr lang="en-US" sz="2400" dirty="0" smtClean="0"/>
          </a:p>
          <a:p>
            <a:pPr marL="0" indent="0">
              <a:buNone/>
            </a:pPr>
            <a:r>
              <a:rPr lang="en-US" sz="2400" dirty="0" smtClean="0"/>
              <a:t>Meeting Update</a:t>
            </a:r>
            <a:endParaRPr lang="en-US" sz="2400" b="0" strike="sngStrike" dirty="0"/>
          </a:p>
          <a:p>
            <a:pPr>
              <a:buFontTx/>
              <a:buChar char="-"/>
            </a:pPr>
            <a:r>
              <a:rPr lang="en-US" sz="2000" b="0" dirty="0" smtClean="0"/>
              <a:t>Joint ASCENT-ANERS </a:t>
            </a:r>
            <a:r>
              <a:rPr lang="en-US" sz="2000" b="0" dirty="0" smtClean="0"/>
              <a:t>Meeting </a:t>
            </a:r>
            <a:r>
              <a:rPr lang="en-US" sz="2000" b="0" dirty="0" smtClean="0"/>
              <a:t>- </a:t>
            </a:r>
            <a:r>
              <a:rPr lang="en-US" sz="2000" b="0" dirty="0" smtClean="0"/>
              <a:t>April </a:t>
            </a:r>
            <a:r>
              <a:rPr lang="en-US" sz="2000" b="0" dirty="0" smtClean="0"/>
              <a:t>18-21, 2017 (DC Area)</a:t>
            </a:r>
          </a:p>
          <a:p>
            <a:pPr>
              <a:buFontTx/>
              <a:buChar char="-"/>
            </a:pPr>
            <a:r>
              <a:rPr lang="en-US" sz="2000" b="0" dirty="0" smtClean="0"/>
              <a:t>Autumn 2017 ASCENT Meeting - Sept 26-27, </a:t>
            </a:r>
            <a:r>
              <a:rPr lang="en-US" sz="2000" b="0" dirty="0"/>
              <a:t>2017 (DC Area)</a:t>
            </a:r>
            <a:endParaRPr lang="en-US" sz="2000" b="0" dirty="0"/>
          </a:p>
          <a:p>
            <a:pPr>
              <a:buFontTx/>
              <a:buChar char="-"/>
            </a:pPr>
            <a:r>
              <a:rPr lang="en-US" sz="2000" b="0" dirty="0"/>
              <a:t>5 Year Symposium </a:t>
            </a:r>
            <a:r>
              <a:rPr lang="en-US" sz="2000" b="0" dirty="0" smtClean="0"/>
              <a:t>- </a:t>
            </a:r>
            <a:r>
              <a:rPr lang="en-US" sz="2000" b="0" dirty="0"/>
              <a:t>April </a:t>
            </a:r>
            <a:r>
              <a:rPr lang="en-US" sz="2000" b="0" dirty="0" smtClean="0"/>
              <a:t>3-5, 2018</a:t>
            </a:r>
            <a:r>
              <a:rPr lang="en-US" sz="2000" b="0" dirty="0"/>
              <a:t> (DC Area)</a:t>
            </a:r>
            <a:endParaRPr lang="en-US" sz="2000" b="0" dirty="0" smtClean="0"/>
          </a:p>
          <a:p>
            <a:pPr>
              <a:buFontTx/>
              <a:buChar char="-"/>
            </a:pPr>
            <a:r>
              <a:rPr lang="en-US" sz="2000" b="0" dirty="0" smtClean="0"/>
              <a:t>Autumn 2018 meeting will take place at an ASCENT university</a:t>
            </a:r>
            <a:endParaRPr lang="en-US" sz="2000" b="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solidFill>
              </a:rPr>
              <a:pPr/>
              <a:t>29</a:t>
            </a:fld>
            <a:endParaRPr lang="en-US" dirty="0">
              <a:solidFill>
                <a:srgbClr val="FFFFFF"/>
              </a:solidFill>
            </a:endParaRPr>
          </a:p>
        </p:txBody>
      </p:sp>
    </p:spTree>
    <p:extLst>
      <p:ext uri="{BB962C8B-B14F-4D97-AF65-F5344CB8AC3E}">
        <p14:creationId xmlns:p14="http://schemas.microsoft.com/office/powerpoint/2010/main" val="1153585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 y="1058218"/>
            <a:ext cx="9144435" cy="147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Rectangle 3"/>
          <p:cNvSpPr>
            <a:spLocks noChangeArrowheads="1"/>
          </p:cNvSpPr>
          <p:nvPr/>
        </p:nvSpPr>
        <p:spPr bwMode="auto">
          <a:xfrm>
            <a:off x="9870" y="951241"/>
            <a:ext cx="9144436" cy="3384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Tx/>
              <a:buNone/>
            </a:pPr>
            <a:r>
              <a:rPr lang="en-US" sz="1600" b="1" dirty="0">
                <a:solidFill>
                  <a:prstClr val="white"/>
                </a:solidFill>
                <a:latin typeface="Calibri" pitchFamily="34" charset="0"/>
                <a:cs typeface="Calibri" pitchFamily="34" charset="0"/>
              </a:rPr>
              <a:t>             NOISE                        AIR QUALITY             WATER QUALITY               ENERGY                GLOBAL CLIMATE</a:t>
            </a:r>
          </a:p>
        </p:txBody>
      </p:sp>
      <p:sp>
        <p:nvSpPr>
          <p:cNvPr id="8" name="Rectangle 2"/>
          <p:cNvSpPr>
            <a:spLocks noChangeArrowheads="1"/>
          </p:cNvSpPr>
          <p:nvPr/>
        </p:nvSpPr>
        <p:spPr bwMode="auto">
          <a:xfrm>
            <a:off x="168275" y="2541977"/>
            <a:ext cx="8975725" cy="33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marL="457200" indent="-457200" fontAlgn="auto">
              <a:lnSpc>
                <a:spcPts val="3000"/>
              </a:lnSpc>
              <a:spcBef>
                <a:spcPts val="2400"/>
              </a:spcBef>
              <a:spcAft>
                <a:spcPts val="0"/>
              </a:spcAft>
            </a:pPr>
            <a:r>
              <a:rPr lang="en-US" sz="2800" dirty="0">
                <a:solidFill>
                  <a:prstClr val="black"/>
                </a:solidFill>
                <a:latin typeface="Calibri" pitchFamily="34" charset="0"/>
                <a:cs typeface="Calibri" pitchFamily="34" charset="0"/>
              </a:rPr>
              <a:t>Aviation impacts community noise, air quality, water quality, energy usage, and climate change</a:t>
            </a:r>
          </a:p>
          <a:p>
            <a:pPr marL="457200" indent="-457200" fontAlgn="auto">
              <a:lnSpc>
                <a:spcPts val="3000"/>
              </a:lnSpc>
              <a:spcBef>
                <a:spcPts val="2400"/>
              </a:spcBef>
              <a:spcAft>
                <a:spcPts val="0"/>
              </a:spcAft>
            </a:pPr>
            <a:r>
              <a:rPr lang="en-US" sz="2800" dirty="0">
                <a:solidFill>
                  <a:prstClr val="black"/>
                </a:solidFill>
                <a:latin typeface="Calibri" pitchFamily="34" charset="0"/>
                <a:cs typeface="Calibri" pitchFamily="34" charset="0"/>
              </a:rPr>
              <a:t>Environmental impacts from aviation could pose a critical constraint on capacity growth</a:t>
            </a:r>
          </a:p>
          <a:p>
            <a:pPr marL="457200" indent="-457200" fontAlgn="auto">
              <a:lnSpc>
                <a:spcPts val="3000"/>
              </a:lnSpc>
              <a:spcBef>
                <a:spcPts val="2400"/>
              </a:spcBef>
              <a:spcAft>
                <a:spcPts val="0"/>
              </a:spcAft>
            </a:pPr>
            <a:r>
              <a:rPr lang="en-US" sz="2800" dirty="0">
                <a:solidFill>
                  <a:srgbClr val="000000"/>
                </a:solidFill>
                <a:latin typeface="Calibri" panose="020F0502020204030204" pitchFamily="34" charset="0"/>
                <a:cs typeface="Calibri" panose="020F0502020204030204" pitchFamily="34" charset="0"/>
              </a:rPr>
              <a:t>FAA are pursuing aircraft technology, alternative jet fuels, operations, and policy measures to address the environmental challenges facing aviation</a:t>
            </a:r>
            <a:endParaRPr lang="en-US" sz="2800" dirty="0">
              <a:solidFill>
                <a:prstClr val="black"/>
              </a:solidFill>
              <a:latin typeface="Calibri" pitchFamily="34" charset="0"/>
              <a:cs typeface="Calibri" pitchFamily="34" charset="0"/>
            </a:endParaRPr>
          </a:p>
        </p:txBody>
      </p:sp>
      <p:sp>
        <p:nvSpPr>
          <p:cNvPr id="2" name="Title 1"/>
          <p:cNvSpPr>
            <a:spLocks noGrp="1"/>
          </p:cNvSpPr>
          <p:nvPr>
            <p:ph type="title"/>
          </p:nvPr>
        </p:nvSpPr>
        <p:spPr>
          <a:xfrm>
            <a:off x="158097" y="163543"/>
            <a:ext cx="8229600" cy="1143000"/>
          </a:xfrm>
        </p:spPr>
        <p:txBody>
          <a:bodyPr/>
          <a:lstStyle/>
          <a:p>
            <a:r>
              <a:rPr lang="en-US" sz="3200" dirty="0"/>
              <a:t>Aviation Environmental </a:t>
            </a:r>
            <a:r>
              <a:rPr lang="en-US" sz="3200" dirty="0" smtClean="0"/>
              <a:t>Challenges</a:t>
            </a:r>
            <a:r>
              <a:rPr lang="en-US" sz="3200" dirty="0"/>
              <a:t/>
            </a:r>
            <a:br>
              <a:rPr lang="en-US" sz="3200" dirty="0"/>
            </a:br>
            <a:endParaRPr lang="en-US" sz="3200" dirty="0"/>
          </a:p>
        </p:txBody>
      </p:sp>
      <p:cxnSp>
        <p:nvCxnSpPr>
          <p:cNvPr id="5" name="Straight Connector 4"/>
          <p:cNvCxnSpPr/>
          <p:nvPr/>
        </p:nvCxnSpPr>
        <p:spPr bwMode="auto">
          <a:xfrm flipV="1">
            <a:off x="0" y="2470639"/>
            <a:ext cx="9144000" cy="8792"/>
          </a:xfrm>
          <a:prstGeom prst="line">
            <a:avLst/>
          </a:prstGeom>
          <a:noFill/>
          <a:ln w="635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Slide Number Placeholder 3"/>
          <p:cNvSpPr>
            <a:spLocks noGrp="1"/>
          </p:cNvSpPr>
          <p:nvPr>
            <p:ph type="sldNum" sz="quarter" idx="4294967295"/>
          </p:nvPr>
        </p:nvSpPr>
        <p:spPr>
          <a:xfrm>
            <a:off x="6636504" y="6248400"/>
            <a:ext cx="1905000" cy="457200"/>
          </a:xfrm>
          <a:prstGeom prst="rect">
            <a:avLst/>
          </a:prstGeom>
        </p:spPr>
        <p:txBody>
          <a:bodyPr/>
          <a:lstStyle/>
          <a:p>
            <a:pPr>
              <a:defRPr/>
            </a:pPr>
            <a:fld id="{B99443F9-19F2-424F-8F48-06655C11CA2B}" type="slidenum">
              <a:rPr lang="en-US" smtClean="0">
                <a:solidFill>
                  <a:srgbClr val="FFFFFF"/>
                </a:solidFill>
              </a:rPr>
              <a:pPr>
                <a:defRPr/>
              </a:pPr>
              <a:t>3</a:t>
            </a:fld>
            <a:endParaRPr lang="en-US">
              <a:solidFill>
                <a:srgbClr val="FFFFFF"/>
              </a:solidFill>
            </a:endParaRPr>
          </a:p>
        </p:txBody>
      </p:sp>
    </p:spTree>
    <p:extLst>
      <p:ext uri="{BB962C8B-B14F-4D97-AF65-F5344CB8AC3E}">
        <p14:creationId xmlns:p14="http://schemas.microsoft.com/office/powerpoint/2010/main" val="3613300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 &amp; Energy </a:t>
            </a:r>
            <a:r>
              <a:rPr lang="en-US" dirty="0" smtClean="0"/>
              <a:t>Portfolio</a:t>
            </a:r>
            <a:endParaRPr lang="en-US" dirty="0"/>
          </a:p>
        </p:txBody>
      </p:sp>
      <p:sp>
        <p:nvSpPr>
          <p:cNvPr id="3" name="Content Placeholder 2"/>
          <p:cNvSpPr>
            <a:spLocks noGrp="1"/>
          </p:cNvSpPr>
          <p:nvPr>
            <p:ph idx="1"/>
          </p:nvPr>
        </p:nvSpPr>
        <p:spPr/>
        <p:txBody>
          <a:bodyPr/>
          <a:lstStyle/>
          <a:p>
            <a:pPr marL="0" indent="0">
              <a:buNone/>
            </a:pPr>
            <a:r>
              <a:rPr lang="en-US" sz="2000" dirty="0" smtClean="0">
                <a:solidFill>
                  <a:srgbClr val="000000"/>
                </a:solidFill>
                <a:latin typeface="+mj-lt"/>
                <a:cs typeface="Arial" pitchFamily="34" charset="0"/>
              </a:rPr>
              <a:t>Core RE&amp;D </a:t>
            </a:r>
            <a:r>
              <a:rPr lang="en-US" sz="2000" dirty="0">
                <a:solidFill>
                  <a:srgbClr val="000000"/>
                </a:solidFill>
                <a:latin typeface="+mj-lt"/>
                <a:cs typeface="Arial" pitchFamily="34" charset="0"/>
              </a:rPr>
              <a:t>(A13.a) </a:t>
            </a:r>
            <a:r>
              <a:rPr lang="en-US" sz="2000" dirty="0" smtClean="0">
                <a:solidFill>
                  <a:srgbClr val="000000"/>
                </a:solidFill>
                <a:latin typeface="+mj-lt"/>
                <a:cs typeface="Arial" pitchFamily="34" charset="0"/>
              </a:rPr>
              <a:t>Environment </a:t>
            </a:r>
            <a:r>
              <a:rPr lang="en-US" sz="2000" dirty="0">
                <a:solidFill>
                  <a:srgbClr val="000000"/>
                </a:solidFill>
                <a:latin typeface="+mj-lt"/>
                <a:cs typeface="Arial" pitchFamily="34" charset="0"/>
              </a:rPr>
              <a:t>&amp; Energy</a:t>
            </a:r>
          </a:p>
          <a:p>
            <a:r>
              <a:rPr lang="en-US" sz="2000" b="0" dirty="0"/>
              <a:t>Improve </a:t>
            </a:r>
            <a:r>
              <a:rPr lang="en-US" sz="2000" b="0" dirty="0" smtClean="0"/>
              <a:t>scientific </a:t>
            </a:r>
            <a:r>
              <a:rPr lang="en-US" sz="2000" b="0" dirty="0"/>
              <a:t>understanding of </a:t>
            </a:r>
            <a:r>
              <a:rPr lang="en-US" sz="2000" b="0" dirty="0" smtClean="0"/>
              <a:t>environment </a:t>
            </a:r>
            <a:r>
              <a:rPr lang="en-US" sz="2000" b="0" dirty="0"/>
              <a:t>&amp; </a:t>
            </a:r>
            <a:r>
              <a:rPr lang="en-US" sz="2000" b="0" dirty="0" smtClean="0"/>
              <a:t>energy </a:t>
            </a:r>
            <a:r>
              <a:rPr lang="en-US" sz="2000" b="0" dirty="0"/>
              <a:t>constraints </a:t>
            </a:r>
          </a:p>
          <a:p>
            <a:r>
              <a:rPr lang="en-US" sz="2000" b="0" dirty="0"/>
              <a:t>Incorporate </a:t>
            </a:r>
            <a:r>
              <a:rPr lang="en-US" sz="2000" b="0" dirty="0" smtClean="0"/>
              <a:t>scientific </a:t>
            </a:r>
            <a:r>
              <a:rPr lang="en-US" sz="2000" b="0" dirty="0"/>
              <a:t>knowledge into an </a:t>
            </a:r>
            <a:r>
              <a:rPr lang="en-US" sz="2000" b="0" dirty="0" smtClean="0"/>
              <a:t>integrated analytical </a:t>
            </a:r>
            <a:r>
              <a:rPr lang="en-US" sz="2000" b="0" dirty="0"/>
              <a:t>tool </a:t>
            </a:r>
            <a:r>
              <a:rPr lang="en-US" sz="2000" b="0" dirty="0" smtClean="0"/>
              <a:t>suite</a:t>
            </a:r>
          </a:p>
          <a:p>
            <a:r>
              <a:rPr lang="en-US" sz="2000" b="0" dirty="0" smtClean="0">
                <a:latin typeface="+mj-lt"/>
              </a:rPr>
              <a:t>Analyze mitigation </a:t>
            </a:r>
            <a:r>
              <a:rPr lang="en-US" sz="2000" b="0" dirty="0">
                <a:latin typeface="+mj-lt"/>
              </a:rPr>
              <a:t>options for reducing environmental impacts </a:t>
            </a:r>
            <a:r>
              <a:rPr lang="en-US" sz="2000" b="0" dirty="0" smtClean="0">
                <a:latin typeface="+mj-lt"/>
              </a:rPr>
              <a:t>including policy measures and environmental standards</a:t>
            </a:r>
          </a:p>
          <a:p>
            <a:endParaRPr lang="en-US" sz="2000" dirty="0" smtClean="0">
              <a:latin typeface="+mj-lt"/>
            </a:endParaRPr>
          </a:p>
          <a:p>
            <a:pPr marL="0" indent="0">
              <a:buNone/>
            </a:pPr>
            <a:r>
              <a:rPr lang="en-US" sz="2000" dirty="0" smtClean="0">
                <a:latin typeface="+mj-lt"/>
              </a:rPr>
              <a:t>NextGen </a:t>
            </a:r>
            <a:r>
              <a:rPr lang="en-US" sz="2000" dirty="0">
                <a:latin typeface="+mj-lt"/>
              </a:rPr>
              <a:t>RE&amp;D (A13.b) Environmental </a:t>
            </a:r>
            <a:r>
              <a:rPr lang="en-US" sz="2000" dirty="0" smtClean="0">
                <a:latin typeface="+mj-lt"/>
              </a:rPr>
              <a:t>Research</a:t>
            </a:r>
          </a:p>
          <a:p>
            <a:r>
              <a:rPr lang="en-US" sz="2000" b="0" dirty="0" smtClean="0"/>
              <a:t>Mature airframe </a:t>
            </a:r>
            <a:r>
              <a:rPr lang="en-US" sz="2000" b="0" dirty="0"/>
              <a:t>and engine technologies</a:t>
            </a:r>
          </a:p>
          <a:p>
            <a:r>
              <a:rPr lang="en-US" sz="2000" b="0" dirty="0" smtClean="0"/>
              <a:t>Advance sustainable </a:t>
            </a:r>
            <a:r>
              <a:rPr lang="en-US" sz="2000" b="0" dirty="0"/>
              <a:t>alternative jet </a:t>
            </a:r>
            <a:r>
              <a:rPr lang="en-US" sz="2000" b="0" dirty="0" smtClean="0"/>
              <a:t>fuels</a:t>
            </a:r>
          </a:p>
          <a:p>
            <a:endParaRPr lang="en-US" sz="2000" b="0" dirty="0"/>
          </a:p>
        </p:txBody>
      </p:sp>
      <p:sp>
        <p:nvSpPr>
          <p:cNvPr id="7"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30</a:t>
            </a:fld>
            <a:endParaRPr lang="en-US">
              <a:solidFill>
                <a:srgbClr val="FFFFFF"/>
              </a:solidFill>
            </a:endParaRPr>
          </a:p>
        </p:txBody>
      </p:sp>
      <p:sp>
        <p:nvSpPr>
          <p:cNvPr id="9" name="Rectangle 8"/>
          <p:cNvSpPr/>
          <p:nvPr/>
        </p:nvSpPr>
        <p:spPr>
          <a:xfrm>
            <a:off x="51276" y="6254399"/>
            <a:ext cx="5396459" cy="553998"/>
          </a:xfrm>
          <a:prstGeom prst="rect">
            <a:avLst/>
          </a:prstGeom>
        </p:spPr>
        <p:txBody>
          <a:bodyPr wrap="square">
            <a:spAutoFit/>
          </a:bodyPr>
          <a:lstStyle/>
          <a:p>
            <a:pPr fontAlgn="auto">
              <a:spcBef>
                <a:spcPts val="0"/>
              </a:spcBef>
              <a:spcAft>
                <a:spcPts val="0"/>
              </a:spcAft>
              <a:buFontTx/>
              <a:buNone/>
            </a:pPr>
            <a:r>
              <a:rPr lang="en-US" sz="1000" dirty="0">
                <a:solidFill>
                  <a:srgbClr val="FFFFFF"/>
                </a:solidFill>
                <a:latin typeface="Arial"/>
              </a:rPr>
              <a:t>Aviation E&amp;E Policy Statement (Federal Register 77-141, 2012): http://www.faa.gov/about/office_org/headquarters_offices/apl/environ_policy_guidance/policy/media/FAA_EE_Policy_Statement.pdf</a:t>
            </a:r>
          </a:p>
        </p:txBody>
      </p:sp>
    </p:spTree>
    <p:extLst>
      <p:ext uri="{BB962C8B-B14F-4D97-AF65-F5344CB8AC3E}">
        <p14:creationId xmlns:p14="http://schemas.microsoft.com/office/powerpoint/2010/main" val="3669931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69249"/>
            <a:ext cx="8818324" cy="609600"/>
          </a:xfrm>
        </p:spPr>
        <p:txBody>
          <a:bodyPr/>
          <a:lstStyle/>
          <a:p>
            <a:pPr>
              <a:defRPr/>
            </a:pPr>
            <a:r>
              <a:rPr lang="en-US" dirty="0"/>
              <a:t>Airport Technology </a:t>
            </a:r>
            <a:r>
              <a:rPr lang="en-US" dirty="0" smtClean="0"/>
              <a:t>Research (ATR)</a:t>
            </a:r>
            <a:endParaRPr lang="en-US" dirty="0"/>
          </a:p>
        </p:txBody>
      </p:sp>
      <p:sp>
        <p:nvSpPr>
          <p:cNvPr id="3" name="Content Placeholder 2"/>
          <p:cNvSpPr>
            <a:spLocks noGrp="1"/>
          </p:cNvSpPr>
          <p:nvPr>
            <p:ph idx="1"/>
          </p:nvPr>
        </p:nvSpPr>
        <p:spPr>
          <a:xfrm>
            <a:off x="300310" y="811290"/>
            <a:ext cx="8050213" cy="4391025"/>
          </a:xfrm>
        </p:spPr>
        <p:txBody>
          <a:bodyPr/>
          <a:lstStyle/>
          <a:p>
            <a:pPr marL="0" indent="0">
              <a:buNone/>
            </a:pPr>
            <a:r>
              <a:rPr lang="en-US" sz="2000" dirty="0" smtClean="0">
                <a:solidFill>
                  <a:schemeClr val="accent6">
                    <a:lumMod val="50000"/>
                  </a:schemeClr>
                </a:solidFill>
              </a:rPr>
              <a:t>ATR Overview:</a:t>
            </a:r>
          </a:p>
          <a:p>
            <a:r>
              <a:rPr lang="en-US" sz="2000" b="0" dirty="0" smtClean="0"/>
              <a:t>Three Research Programs Areas (RPA): Airport Safety, Pavement and Airport Environment</a:t>
            </a:r>
          </a:p>
          <a:p>
            <a:r>
              <a:rPr lang="en-US" sz="2000" b="0" dirty="0" smtClean="0"/>
              <a:t>All three RPAs presented to Airports Subcommittee</a:t>
            </a:r>
            <a:endParaRPr lang="en-US" sz="2000" b="0" dirty="0"/>
          </a:p>
          <a:p>
            <a:endParaRPr lang="en-US" sz="2000" b="0" dirty="0"/>
          </a:p>
          <a:p>
            <a:pPr marL="0" indent="0">
              <a:buNone/>
            </a:pPr>
            <a:r>
              <a:rPr lang="en-US" sz="2000" dirty="0" smtClean="0"/>
              <a:t>Environmental Efforts within ATR:</a:t>
            </a:r>
          </a:p>
          <a:p>
            <a:r>
              <a:rPr lang="en-US" sz="2000" b="0" dirty="0" smtClean="0"/>
              <a:t>Airport noise research started in FY12</a:t>
            </a:r>
          </a:p>
          <a:p>
            <a:r>
              <a:rPr lang="en-US" sz="2000" b="0" dirty="0" smtClean="0"/>
              <a:t>Expanded to cover broader </a:t>
            </a:r>
            <a:r>
              <a:rPr lang="en-US" sz="2000" b="0" dirty="0" smtClean="0"/>
              <a:t>e</a:t>
            </a:r>
            <a:r>
              <a:rPr lang="en-US" sz="2000" b="0" dirty="0" smtClean="0"/>
              <a:t>nvironmental research </a:t>
            </a:r>
            <a:r>
              <a:rPr lang="en-US" sz="2000" b="0" dirty="0" smtClean="0"/>
              <a:t>in </a:t>
            </a:r>
            <a:r>
              <a:rPr lang="en-US" sz="2000" b="0" dirty="0" smtClean="0"/>
              <a:t>FY16</a:t>
            </a:r>
            <a:endParaRPr lang="en-US" sz="2000" b="0" dirty="0"/>
          </a:p>
          <a:p>
            <a:pPr marL="0" indent="0">
              <a:buNone/>
            </a:pPr>
            <a:endParaRPr lang="en-US" sz="2000" b="0" dirty="0" smtClean="0"/>
          </a:p>
          <a:p>
            <a:pPr marL="0" indent="0">
              <a:buNone/>
            </a:pPr>
            <a:r>
              <a:rPr lang="en-US" sz="2000" dirty="0" smtClean="0"/>
              <a:t>Collaborative effort </a:t>
            </a:r>
            <a:r>
              <a:rPr lang="en-US" sz="2000" dirty="0"/>
              <a:t>among Tech Center, Office of Airports, </a:t>
            </a:r>
            <a:r>
              <a:rPr lang="en-US" sz="2000" dirty="0" smtClean="0"/>
              <a:t>and </a:t>
            </a:r>
            <a:r>
              <a:rPr lang="en-US" sz="2000" dirty="0"/>
              <a:t>Office of Environment and Energy </a:t>
            </a:r>
          </a:p>
        </p:txBody>
      </p:sp>
      <p:sp>
        <p:nvSpPr>
          <p:cNvPr id="5"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31</a:t>
            </a:fld>
            <a:endParaRPr lang="en-US">
              <a:solidFill>
                <a:srgbClr val="FFFFFF"/>
              </a:solidFill>
            </a:endParaRPr>
          </a:p>
        </p:txBody>
      </p:sp>
    </p:spTree>
    <p:extLst>
      <p:ext uri="{BB962C8B-B14F-4D97-AF65-F5344CB8AC3E}">
        <p14:creationId xmlns:p14="http://schemas.microsoft.com/office/powerpoint/2010/main" val="3369920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Airport Environmental Research </a:t>
            </a:r>
            <a:r>
              <a:rPr lang="en-US" dirty="0" smtClean="0"/>
              <a:t>Projects</a:t>
            </a:r>
            <a:endParaRPr lang="en-US" dirty="0"/>
          </a:p>
        </p:txBody>
      </p:sp>
      <p:sp>
        <p:nvSpPr>
          <p:cNvPr id="5"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32</a:t>
            </a:fld>
            <a:endParaRPr lang="en-US" dirty="0">
              <a:solidFill>
                <a:srgbClr val="FFFFF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967606093"/>
              </p:ext>
            </p:extLst>
          </p:nvPr>
        </p:nvGraphicFramePr>
        <p:xfrm>
          <a:off x="379747" y="805321"/>
          <a:ext cx="7994708" cy="5181886"/>
        </p:xfrm>
        <a:graphic>
          <a:graphicData uri="http://schemas.openxmlformats.org/drawingml/2006/table">
            <a:tbl>
              <a:tblPr firstCol="1" bandRow="1">
                <a:tableStyleId>{21E4AEA4-8DFA-4A89-87EB-49C32662AFE0}</a:tableStyleId>
              </a:tblPr>
              <a:tblGrid>
                <a:gridCol w="552760"/>
                <a:gridCol w="7441948"/>
              </a:tblGrid>
              <a:tr h="0">
                <a:tc rowSpan="6">
                  <a:txBody>
                    <a:bodyPr/>
                    <a:lstStyle/>
                    <a:p>
                      <a:pPr marL="0" marR="0" algn="ctr">
                        <a:lnSpc>
                          <a:spcPct val="115000"/>
                        </a:lnSpc>
                        <a:spcBef>
                          <a:spcPts val="0"/>
                        </a:spcBef>
                        <a:spcAft>
                          <a:spcPts val="1000"/>
                        </a:spcAft>
                      </a:pPr>
                      <a:r>
                        <a:rPr lang="en-US" sz="1800" dirty="0">
                          <a:effectLst/>
                        </a:rPr>
                        <a:t> </a:t>
                      </a:r>
                      <a:r>
                        <a:rPr lang="en-US" sz="1800" dirty="0" smtClean="0">
                          <a:effectLst/>
                        </a:rPr>
                        <a:t>FY16</a:t>
                      </a:r>
                      <a:endParaRPr lang="en-US" sz="1800" dirty="0">
                        <a:effectLst/>
                        <a:latin typeface="Calibri"/>
                        <a:ea typeface="Calibri"/>
                        <a:cs typeface="Times New Roman"/>
                      </a:endParaRPr>
                    </a:p>
                    <a:p>
                      <a:pPr marL="0" marR="0">
                        <a:lnSpc>
                          <a:spcPct val="115000"/>
                        </a:lnSpc>
                        <a:spcBef>
                          <a:spcPts val="0"/>
                        </a:spcBef>
                        <a:spcAft>
                          <a:spcPts val="1000"/>
                        </a:spcAft>
                      </a:pPr>
                      <a:r>
                        <a:rPr lang="en-US" sz="1800" dirty="0">
                          <a:effectLst/>
                        </a:rPr>
                        <a:t> </a:t>
                      </a:r>
                      <a:endParaRPr lang="en-US" sz="1800" dirty="0">
                        <a:effectLst/>
                        <a:latin typeface="Calibri"/>
                        <a:ea typeface="Calibri"/>
                        <a:cs typeface="Times New Roman"/>
                      </a:endParaRPr>
                    </a:p>
                  </a:txBody>
                  <a:tcPr marL="68580" marR="68580" marT="0" marB="0"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rPr>
                        <a:t>Evaluating Fixed dB Values used in Determining Noise Level Reduction </a:t>
                      </a:r>
                      <a:r>
                        <a:rPr lang="en-US" sz="1800" dirty="0" smtClean="0">
                          <a:effectLst/>
                        </a:rPr>
                        <a:t>(NLR)</a:t>
                      </a:r>
                      <a:r>
                        <a:rPr lang="en-US" sz="1800" baseline="0" dirty="0" smtClean="0">
                          <a:effectLst/>
                        </a:rPr>
                        <a:t> </a:t>
                      </a:r>
                      <a:r>
                        <a:rPr lang="en-US" sz="1800" dirty="0" smtClean="0">
                          <a:effectLst/>
                        </a:rPr>
                        <a:t>Requirements </a:t>
                      </a:r>
                      <a:r>
                        <a:rPr lang="en-US" sz="1800" dirty="0">
                          <a:effectLst/>
                        </a:rPr>
                        <a:t>(with sound insulation programs)</a:t>
                      </a:r>
                      <a:endParaRPr lang="en-US"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0">
                <a:tc vMerge="1">
                  <a:txBody>
                    <a:bodyPr/>
                    <a:lstStyle/>
                    <a:p>
                      <a:pPr marL="0" marR="0">
                        <a:lnSpc>
                          <a:spcPct val="115000"/>
                        </a:lnSpc>
                        <a:spcBef>
                          <a:spcPts val="0"/>
                        </a:spcBef>
                        <a:spcAft>
                          <a:spcPts val="100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a:effectLst/>
                        </a:rPr>
                        <a:t>Noise Dispersion with ELSO PBN departures</a:t>
                      </a:r>
                      <a:endParaRPr lang="en-US" sz="180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vMerge="1">
                  <a:txBody>
                    <a:bodyPr/>
                    <a:lstStyle/>
                    <a:p>
                      <a:pPr marL="0" marR="0">
                        <a:lnSpc>
                          <a:spcPct val="115000"/>
                        </a:lnSpc>
                        <a:spcBef>
                          <a:spcPts val="0"/>
                        </a:spcBef>
                        <a:spcAft>
                          <a:spcPts val="100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dirty="0">
                          <a:effectLst/>
                        </a:rPr>
                        <a:t>Develop Air Quality Screening Criteria for Airport Actions</a:t>
                      </a:r>
                      <a:endParaRPr lang="en-US"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vMerge="1">
                  <a:txBody>
                    <a:bodyPr/>
                    <a:lstStyle/>
                    <a:p>
                      <a:pPr marL="0" marR="0">
                        <a:lnSpc>
                          <a:spcPct val="115000"/>
                        </a:lnSpc>
                        <a:spcBef>
                          <a:spcPts val="0"/>
                        </a:spcBef>
                        <a:spcAft>
                          <a:spcPts val="100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dirty="0">
                          <a:effectLst/>
                        </a:rPr>
                        <a:t>Review of Airport Guidance for Climate Adaptation and Resiliency</a:t>
                      </a:r>
                      <a:endParaRPr lang="en-US"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378646">
                <a:tc vMerge="1">
                  <a:txBody>
                    <a:bodyPr/>
                    <a:lstStyle/>
                    <a:p>
                      <a:endParaRPr lang="en-US"/>
                    </a:p>
                  </a:txBody>
                  <a:tcPr/>
                </a:tc>
                <a:tc>
                  <a:txBody>
                    <a:bodyPr/>
                    <a:lstStyle/>
                    <a:p>
                      <a:pPr marL="0" marR="0">
                        <a:lnSpc>
                          <a:spcPct val="115000"/>
                        </a:lnSpc>
                        <a:spcBef>
                          <a:spcPts val="0"/>
                        </a:spcBef>
                        <a:spcAft>
                          <a:spcPts val="1000"/>
                        </a:spcAft>
                      </a:pPr>
                      <a:r>
                        <a:rPr lang="en-US" sz="1800" dirty="0" smtClean="0">
                          <a:effectLst/>
                          <a:latin typeface="Calibri"/>
                          <a:ea typeface="Calibri"/>
                          <a:cs typeface="Times New Roman"/>
                        </a:rPr>
                        <a:t>National Noise Survey and Supporting Analyses</a:t>
                      </a:r>
                      <a:endParaRPr lang="en-US"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722476">
                <a:tc vMerge="1">
                  <a:txBody>
                    <a:bodyPr/>
                    <a:lstStyle/>
                    <a:p>
                      <a:pPr marL="0" marR="0">
                        <a:lnSpc>
                          <a:spcPct val="115000"/>
                        </a:lnSpc>
                        <a:spcBef>
                          <a:spcPts val="0"/>
                        </a:spcBef>
                        <a:spcAft>
                          <a:spcPts val="100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dirty="0">
                          <a:effectLst/>
                        </a:rPr>
                        <a:t>10-Year </a:t>
                      </a:r>
                      <a:r>
                        <a:rPr lang="en-US" sz="1800" dirty="0" smtClean="0">
                          <a:effectLst/>
                        </a:rPr>
                        <a:t>Plan </a:t>
                      </a:r>
                      <a:r>
                        <a:rPr lang="en-US" sz="1800" dirty="0">
                          <a:effectLst/>
                        </a:rPr>
                        <a:t>on Airport Environmental Concerns and Mitigation Measures</a:t>
                      </a:r>
                      <a:endParaRPr lang="en-US"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0">
                <a:tc rowSpan="6">
                  <a:txBody>
                    <a:bodyPr/>
                    <a:lstStyle/>
                    <a:p>
                      <a:pPr marL="0" marR="0" algn="ctr">
                        <a:lnSpc>
                          <a:spcPct val="115000"/>
                        </a:lnSpc>
                        <a:spcBef>
                          <a:spcPts val="0"/>
                        </a:spcBef>
                        <a:spcAft>
                          <a:spcPts val="1000"/>
                        </a:spcAft>
                      </a:pPr>
                      <a:r>
                        <a:rPr lang="en-US" sz="1800" dirty="0" smtClean="0">
                          <a:effectLst/>
                        </a:rPr>
                        <a:t>FY17</a:t>
                      </a:r>
                      <a:endParaRPr lang="en-US" sz="1800" dirty="0">
                        <a:effectLst/>
                        <a:latin typeface="Calibri"/>
                        <a:ea typeface="Calibri"/>
                        <a:cs typeface="Times New Roman"/>
                      </a:endParaRPr>
                    </a:p>
                  </a:txBody>
                  <a:tcPr marL="68580" marR="68580" marT="0" marB="0"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a:effectLst/>
                        </a:rPr>
                        <a:t>Analysis of Noise Abatement Procedure Usage and Effectiveness</a:t>
                      </a:r>
                      <a:endParaRPr lang="en-US" sz="180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0">
                <a:tc vMerge="1">
                  <a:txBody>
                    <a:bodyPr/>
                    <a:lstStyle/>
                    <a:p>
                      <a:pPr marL="0" marR="0">
                        <a:lnSpc>
                          <a:spcPct val="115000"/>
                        </a:lnSpc>
                        <a:spcBef>
                          <a:spcPts val="0"/>
                        </a:spcBef>
                        <a:spcAft>
                          <a:spcPts val="100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a:effectLst/>
                        </a:rPr>
                        <a:t>National Noise Survey Support and Telephone Results Analysis</a:t>
                      </a:r>
                      <a:endParaRPr lang="en-US" sz="180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vMerge="1">
                  <a:txBody>
                    <a:bodyPr/>
                    <a:lstStyle/>
                    <a:p>
                      <a:pPr marL="0" marR="0">
                        <a:lnSpc>
                          <a:spcPct val="115000"/>
                        </a:lnSpc>
                        <a:spcBef>
                          <a:spcPts val="0"/>
                        </a:spcBef>
                        <a:spcAft>
                          <a:spcPts val="100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dirty="0">
                          <a:effectLst/>
                        </a:rPr>
                        <a:t>National Study on the Impact of Aviation Noise on Sleep</a:t>
                      </a:r>
                      <a:endParaRPr lang="en-US"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vMerge="1">
                  <a:txBody>
                    <a:bodyPr/>
                    <a:lstStyle/>
                    <a:p>
                      <a:pPr marL="0" marR="0">
                        <a:lnSpc>
                          <a:spcPct val="115000"/>
                        </a:lnSpc>
                        <a:spcBef>
                          <a:spcPts val="0"/>
                        </a:spcBef>
                        <a:spcAft>
                          <a:spcPts val="100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a:effectLst/>
                        </a:rPr>
                        <a:t>Noise Level Reduction (NLR) Measurement Method Equalization and Consistency</a:t>
                      </a:r>
                      <a:endParaRPr lang="en-US" sz="180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vMerge="1">
                  <a:txBody>
                    <a:bodyPr/>
                    <a:lstStyle/>
                    <a:p>
                      <a:pPr marL="0" marR="0">
                        <a:lnSpc>
                          <a:spcPct val="115000"/>
                        </a:lnSpc>
                        <a:spcBef>
                          <a:spcPts val="0"/>
                        </a:spcBef>
                        <a:spcAft>
                          <a:spcPts val="100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a:effectLst/>
                        </a:rPr>
                        <a:t>Assess the Operational Feasibility of Steeper Approaches for Noise Abatement in the National Airspace System (NAS)</a:t>
                      </a:r>
                      <a:endParaRPr lang="en-US" sz="180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vMerge="1">
                  <a:txBody>
                    <a:bodyPr/>
                    <a:lstStyle/>
                    <a:p>
                      <a:pPr marL="0" marR="0">
                        <a:lnSpc>
                          <a:spcPct val="115000"/>
                        </a:lnSpc>
                        <a:spcBef>
                          <a:spcPts val="0"/>
                        </a:spcBef>
                        <a:spcAft>
                          <a:spcPts val="100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800" dirty="0">
                          <a:effectLst/>
                        </a:rPr>
                        <a:t>Initial Feasibility Analysis for Environmental Geospatial Tool</a:t>
                      </a:r>
                      <a:endParaRPr lang="en-US"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920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74" r="28382" b="4212"/>
          <a:stretch/>
        </p:blipFill>
        <p:spPr bwMode="auto">
          <a:xfrm>
            <a:off x="393924" y="697059"/>
            <a:ext cx="5871058" cy="531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bwMode="auto">
          <a:xfrm>
            <a:off x="2109443" y="697059"/>
            <a:ext cx="44655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None/>
            </a:pPr>
            <a:r>
              <a:rPr lang="en-US" sz="1200" b="1" dirty="0"/>
              <a:t>Not shown on graph</a:t>
            </a:r>
            <a:r>
              <a:rPr lang="en-US" sz="1200" b="1" dirty="0" smtClean="0"/>
              <a:t>:</a:t>
            </a:r>
          </a:p>
          <a:p>
            <a:pPr marL="171450" indent="-171450">
              <a:spcBef>
                <a:spcPts val="0"/>
              </a:spcBef>
              <a:buFontTx/>
              <a:buChar char="-"/>
            </a:pPr>
            <a:r>
              <a:rPr lang="en-US" sz="1200" b="1" dirty="0" smtClean="0"/>
              <a:t>Airports Cooperative Research Program (ACRP) provides ~$5M/year for environment projects</a:t>
            </a:r>
          </a:p>
        </p:txBody>
      </p:sp>
      <p:sp>
        <p:nvSpPr>
          <p:cNvPr id="6147" name="Rectangle 1081"/>
          <p:cNvSpPr>
            <a:spLocks noGrp="1" noChangeArrowheads="1"/>
          </p:cNvSpPr>
          <p:nvPr>
            <p:ph type="title"/>
          </p:nvPr>
        </p:nvSpPr>
        <p:spPr>
          <a:xfrm>
            <a:off x="428625" y="76200"/>
            <a:ext cx="8472488" cy="609600"/>
          </a:xfrm>
        </p:spPr>
        <p:txBody>
          <a:bodyPr/>
          <a:lstStyle/>
          <a:p>
            <a:pPr eaLnBrk="1" hangingPunct="1"/>
            <a:r>
              <a:rPr lang="en-US" sz="3600" dirty="0" smtClean="0"/>
              <a:t>FY14-19 Financial Summary</a:t>
            </a:r>
          </a:p>
        </p:txBody>
      </p:sp>
      <p:sp>
        <p:nvSpPr>
          <p:cNvPr id="12" name="TextBox 11"/>
          <p:cNvSpPr txBox="1"/>
          <p:nvPr/>
        </p:nvSpPr>
        <p:spPr bwMode="auto">
          <a:xfrm>
            <a:off x="77069" y="6306153"/>
            <a:ext cx="5670587"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chemeClr val="bg1"/>
                </a:solidFill>
              </a:rPr>
              <a:t>FAA FY 2017 </a:t>
            </a:r>
            <a:r>
              <a:rPr lang="en-US" sz="1200" dirty="0">
                <a:solidFill>
                  <a:schemeClr val="bg1"/>
                </a:solidFill>
              </a:rPr>
              <a:t>President’s Budget Highlights</a:t>
            </a:r>
            <a:br>
              <a:rPr lang="en-US" sz="1200" dirty="0">
                <a:solidFill>
                  <a:schemeClr val="bg1"/>
                </a:solidFill>
              </a:rPr>
            </a:br>
            <a:r>
              <a:rPr lang="en-US" sz="1100" dirty="0">
                <a:solidFill>
                  <a:schemeClr val="bg1"/>
                </a:solidFill>
              </a:rPr>
              <a:t>https://www.transportation.gov/mission/budget/fiscal-year-2017-budget-highlights-book</a:t>
            </a:r>
            <a:endParaRPr lang="en-US" sz="1200" dirty="0" smtClean="0">
              <a:solidFill>
                <a:schemeClr val="bg1"/>
              </a:solidFill>
            </a:endParaRPr>
          </a:p>
        </p:txBody>
      </p:sp>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4985" t="1" b="82332"/>
          <a:stretch/>
        </p:blipFill>
        <p:spPr bwMode="auto">
          <a:xfrm>
            <a:off x="6337843" y="1264732"/>
            <a:ext cx="2163856" cy="110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2032" b="87548"/>
          <a:stretch/>
        </p:blipFill>
        <p:spPr bwMode="auto">
          <a:xfrm>
            <a:off x="6310949" y="785650"/>
            <a:ext cx="2419350" cy="78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71371" t="37939" b="15098"/>
          <a:stretch/>
        </p:blipFill>
        <p:spPr bwMode="auto">
          <a:xfrm>
            <a:off x="6243123" y="2466087"/>
            <a:ext cx="2476500" cy="294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33</a:t>
            </a:fld>
            <a:endParaRPr lang="en-US" dirty="0">
              <a:solidFill>
                <a:schemeClr val="bg1"/>
              </a:solidFill>
            </a:endParaRPr>
          </a:p>
        </p:txBody>
      </p:sp>
    </p:spTree>
    <p:extLst>
      <p:ext uri="{BB962C8B-B14F-4D97-AF65-F5344CB8AC3E}">
        <p14:creationId xmlns:p14="http://schemas.microsoft.com/office/powerpoint/2010/main" val="1100864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smtClean="0"/>
              <a:t>FY17 </a:t>
            </a:r>
            <a:r>
              <a:rPr lang="en-US" dirty="0"/>
              <a:t>Budget Allocation by Pillar &amp; Topic</a:t>
            </a:r>
          </a:p>
        </p:txBody>
      </p:sp>
      <p:sp>
        <p:nvSpPr>
          <p:cNvPr id="5"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34</a:t>
            </a:fld>
            <a:endParaRPr lang="en-US" dirty="0">
              <a:solidFill>
                <a:srgbClr val="FFFFFF"/>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092" b="21157"/>
          <a:stretch/>
        </p:blipFill>
        <p:spPr bwMode="auto">
          <a:xfrm>
            <a:off x="1385888" y="698852"/>
            <a:ext cx="6370637" cy="520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684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0"/>
            <a:ext cx="8818324" cy="609600"/>
          </a:xfrm>
        </p:spPr>
        <p:txBody>
          <a:bodyPr/>
          <a:lstStyle/>
          <a:p>
            <a:r>
              <a:rPr lang="en-US" dirty="0" smtClean="0"/>
              <a:t>Environment and Energy Funding</a:t>
            </a:r>
            <a:endParaRPr lang="en-US" dirty="0"/>
          </a:p>
        </p:txBody>
      </p:sp>
      <p:sp>
        <p:nvSpPr>
          <p:cNvPr id="4" name="Rectangle 3"/>
          <p:cNvSpPr/>
          <p:nvPr/>
        </p:nvSpPr>
        <p:spPr>
          <a:xfrm>
            <a:off x="228600" y="485001"/>
            <a:ext cx="8534400" cy="276999"/>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buNone/>
              <a:tabLst/>
              <a:defRPr/>
            </a:pPr>
            <a:r>
              <a:rPr kumimoji="0" lang="en-US" sz="1200" b="1" i="1" u="none" strike="noStrike" kern="0" cap="none" spc="0" normalizeH="0" baseline="0" noProof="0" dirty="0" smtClean="0">
                <a:ln>
                  <a:noFill/>
                </a:ln>
                <a:solidFill>
                  <a:schemeClr val="accent6">
                    <a:lumMod val="50000"/>
                  </a:schemeClr>
                </a:solidFill>
                <a:effectLst/>
                <a:uLnTx/>
                <a:uFillTx/>
              </a:rPr>
              <a:t>Includes:</a:t>
            </a:r>
            <a:r>
              <a:rPr kumimoji="0" lang="en-US" sz="1200" b="1" i="1" u="none" strike="noStrike" kern="0" cap="none" spc="0" normalizeH="0" noProof="0" dirty="0" smtClean="0">
                <a:ln>
                  <a:noFill/>
                </a:ln>
                <a:solidFill>
                  <a:schemeClr val="accent6">
                    <a:lumMod val="50000"/>
                  </a:schemeClr>
                </a:solidFill>
                <a:effectLst/>
                <a:uLnTx/>
                <a:uFillTx/>
              </a:rPr>
              <a:t> RE&amp;D, F&amp;E, ATR, Operations, and non-FAA funds (e.g</a:t>
            </a:r>
            <a:r>
              <a:rPr lang="en-US" sz="1200" b="1" i="1" kern="0" dirty="0">
                <a:solidFill>
                  <a:schemeClr val="accent6">
                    <a:lumMod val="50000"/>
                  </a:schemeClr>
                </a:solidFill>
              </a:rPr>
              <a:t>., </a:t>
            </a:r>
            <a:r>
              <a:rPr lang="en-US" sz="1200" b="1" i="1" kern="0" dirty="0" smtClean="0">
                <a:solidFill>
                  <a:schemeClr val="accent6">
                    <a:lumMod val="50000"/>
                  </a:schemeClr>
                </a:solidFill>
              </a:rPr>
              <a:t>other US Government and Transport Canada) </a:t>
            </a:r>
            <a:endParaRPr kumimoji="0" lang="en-US" sz="1200" b="1" i="1" u="none" strike="noStrike" kern="0" cap="none" spc="0" normalizeH="0" baseline="0" noProof="0" dirty="0">
              <a:ln>
                <a:noFill/>
              </a:ln>
              <a:solidFill>
                <a:schemeClr val="accent6">
                  <a:lumMod val="50000"/>
                </a:schemeClr>
              </a:solidFill>
              <a:effectLst/>
              <a:uLnTx/>
              <a:uFillTx/>
            </a:endParaRPr>
          </a:p>
        </p:txBody>
      </p:sp>
      <p:sp>
        <p:nvSpPr>
          <p:cNvPr id="7"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chemeClr val="bg1"/>
                </a:solidFill>
              </a:rPr>
              <a:pPr>
                <a:defRPr/>
              </a:pPr>
              <a:t>35</a:t>
            </a:fld>
            <a:endParaRPr lang="en-US" dirty="0">
              <a:solidFill>
                <a:schemeClr val="bg1"/>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553"/>
          <a:stretch/>
        </p:blipFill>
        <p:spPr bwMode="auto">
          <a:xfrm>
            <a:off x="228600" y="825602"/>
            <a:ext cx="8656637" cy="517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494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942" y="0"/>
            <a:ext cx="8818324" cy="914400"/>
          </a:xfrm>
        </p:spPr>
        <p:txBody>
          <a:bodyPr/>
          <a:lstStyle/>
          <a:p>
            <a:r>
              <a:rPr lang="en-US" dirty="0" smtClean="0"/>
              <a:t>Recent Successes</a:t>
            </a:r>
            <a:br>
              <a:rPr lang="en-US" dirty="0" smtClean="0"/>
            </a:br>
            <a:r>
              <a:rPr lang="en-US" sz="2400" b="0" dirty="0" smtClean="0">
                <a:cs typeface="Arial" charset="0"/>
              </a:rPr>
              <a:t>capabilities </a:t>
            </a:r>
            <a:r>
              <a:rPr lang="en-US" sz="2400" b="0" dirty="0">
                <a:cs typeface="Arial" charset="0"/>
              </a:rPr>
              <a:t>and solutions that are helping today</a:t>
            </a:r>
            <a:endParaRPr lang="en-US" sz="2400" dirty="0"/>
          </a:p>
        </p:txBody>
      </p:sp>
      <p:sp>
        <p:nvSpPr>
          <p:cNvPr id="5" name="Content Placeholder 4"/>
          <p:cNvSpPr>
            <a:spLocks noGrp="1"/>
          </p:cNvSpPr>
          <p:nvPr>
            <p:ph idx="1"/>
          </p:nvPr>
        </p:nvSpPr>
        <p:spPr>
          <a:xfrm>
            <a:off x="219728" y="502465"/>
            <a:ext cx="8771872" cy="5264063"/>
          </a:xfrm>
        </p:spPr>
        <p:txBody>
          <a:bodyPr/>
          <a:lstStyle/>
          <a:p>
            <a:pPr eaLnBrk="1" hangingPunct="1">
              <a:buSzPct val="80000"/>
            </a:pPr>
            <a:endParaRPr lang="en-US" sz="1800" b="0" dirty="0" smtClean="0">
              <a:cs typeface="Arial" charset="0"/>
            </a:endParaRPr>
          </a:p>
          <a:p>
            <a:pPr>
              <a:buSzPct val="80000"/>
            </a:pPr>
            <a:r>
              <a:rPr lang="en-US" sz="1600" b="0" dirty="0" smtClean="0">
                <a:cs typeface="Arial" charset="0"/>
              </a:rPr>
              <a:t>Noise impacts work is starting to deliver results. Community noise survey is complete.  Published report on pilot phase of aircraft noise sleep impacts study.</a:t>
            </a:r>
          </a:p>
          <a:p>
            <a:pPr>
              <a:buSzPct val="80000"/>
            </a:pPr>
            <a:r>
              <a:rPr lang="en-US" sz="1600" b="0" dirty="0" smtClean="0">
                <a:cs typeface="Arial" charset="0"/>
              </a:rPr>
              <a:t>Provided critical analytical support to development of </a:t>
            </a:r>
            <a:r>
              <a:rPr lang="en-US" sz="1600" b="0" dirty="0" smtClean="0"/>
              <a:t>Carbon </a:t>
            </a:r>
            <a:r>
              <a:rPr lang="en-US" sz="1600" b="0" dirty="0"/>
              <a:t>Offsetting and Reduction Scheme for International </a:t>
            </a:r>
            <a:r>
              <a:rPr lang="en-US" sz="1600" b="0" dirty="0" smtClean="0"/>
              <a:t>Aviation (</a:t>
            </a:r>
            <a:r>
              <a:rPr lang="en-US" sz="1600" b="0" dirty="0" smtClean="0">
                <a:cs typeface="Arial" charset="0"/>
              </a:rPr>
              <a:t>CORSIA)</a:t>
            </a:r>
          </a:p>
          <a:p>
            <a:pPr>
              <a:buSzPct val="80000"/>
            </a:pPr>
            <a:r>
              <a:rPr lang="en-US" sz="1600" b="0" dirty="0">
                <a:cs typeface="Arial" charset="0"/>
              </a:rPr>
              <a:t>M</a:t>
            </a:r>
            <a:r>
              <a:rPr lang="en-US" sz="1600" b="0" dirty="0" smtClean="0">
                <a:cs typeface="Arial" charset="0"/>
              </a:rPr>
              <a:t>easurement technique and data </a:t>
            </a:r>
            <a:r>
              <a:rPr lang="en-US" sz="1600" b="0" dirty="0">
                <a:cs typeface="Arial" charset="0"/>
              </a:rPr>
              <a:t>providing foundation for ICAO CAEP PM standard</a:t>
            </a:r>
          </a:p>
          <a:p>
            <a:pPr>
              <a:buSzPct val="80000"/>
            </a:pPr>
            <a:r>
              <a:rPr lang="en-US" sz="1600" b="0" dirty="0" smtClean="0">
                <a:cs typeface="Arial" charset="0"/>
              </a:rPr>
              <a:t>Integrated </a:t>
            </a:r>
            <a:r>
              <a:rPr lang="en-US" sz="1600" b="0" dirty="0">
                <a:cs typeface="Arial" charset="0"/>
              </a:rPr>
              <a:t>tool suite and analyses </a:t>
            </a:r>
            <a:r>
              <a:rPr lang="en-US" sz="1600" b="0" dirty="0" smtClean="0">
                <a:cs typeface="Arial" charset="0"/>
              </a:rPr>
              <a:t>provided the scientific data used to support the decision making for the ICAO CAEP CO</a:t>
            </a:r>
            <a:r>
              <a:rPr lang="en-US" sz="1600" b="0" baseline="-25000" dirty="0" smtClean="0">
                <a:cs typeface="Arial" charset="0"/>
              </a:rPr>
              <a:t>2</a:t>
            </a:r>
            <a:r>
              <a:rPr lang="en-US" sz="1600" b="0" dirty="0" smtClean="0">
                <a:cs typeface="Arial" charset="0"/>
              </a:rPr>
              <a:t> </a:t>
            </a:r>
            <a:r>
              <a:rPr lang="en-US" sz="1600" b="0" dirty="0">
                <a:cs typeface="Arial" charset="0"/>
              </a:rPr>
              <a:t>standard </a:t>
            </a:r>
          </a:p>
          <a:p>
            <a:pPr>
              <a:buSzPct val="80000"/>
            </a:pPr>
            <a:r>
              <a:rPr lang="en-US" sz="1600" b="0" dirty="0" smtClean="0">
                <a:cs typeface="Arial" charset="0"/>
              </a:rPr>
              <a:t>Alternative fuels scenarios adopted by ICAO CAEP for future trends assessment and research efforts instrumental for alternative fuel inclusion within CORSIA</a:t>
            </a:r>
          </a:p>
          <a:p>
            <a:pPr>
              <a:buSzPct val="80000"/>
            </a:pPr>
            <a:r>
              <a:rPr lang="en-US" sz="1600" b="0" dirty="0" smtClean="0">
                <a:cs typeface="Arial" charset="0"/>
              </a:rPr>
              <a:t>Federal Alternative Jet Fuel Strategy has been released showing coordinated plan for federal government R&amp;D investments</a:t>
            </a:r>
          </a:p>
          <a:p>
            <a:pPr>
              <a:buSzPct val="80000"/>
            </a:pPr>
            <a:r>
              <a:rPr lang="en-US" sz="1600" b="0" dirty="0" smtClean="0">
                <a:cs typeface="Arial" charset="0"/>
              </a:rPr>
              <a:t>ASCENT </a:t>
            </a:r>
            <a:r>
              <a:rPr lang="en-US" sz="1600" b="0" dirty="0" smtClean="0">
                <a:cs typeface="Arial" charset="0"/>
              </a:rPr>
              <a:t>CLEEN </a:t>
            </a:r>
            <a:r>
              <a:rPr lang="en-US" sz="1600" b="0" dirty="0">
                <a:cs typeface="Arial" charset="0"/>
              </a:rPr>
              <a:t>aircraft and engine technologies appearing in next generation of aircraft with FMS technologies retrofitted into today’s </a:t>
            </a:r>
            <a:r>
              <a:rPr lang="en-US" sz="1600" b="0" dirty="0" smtClean="0">
                <a:cs typeface="Arial" charset="0"/>
              </a:rPr>
              <a:t>fleet - reduces noise, emissions and fuel use for many years to come</a:t>
            </a:r>
            <a:endParaRPr lang="en-US" sz="1600" b="0" dirty="0">
              <a:cs typeface="Arial" charset="0"/>
            </a:endParaRPr>
          </a:p>
          <a:p>
            <a:pPr>
              <a:buSzPct val="80000"/>
            </a:pPr>
            <a:r>
              <a:rPr lang="en-US" sz="1600" b="0" dirty="0">
                <a:cs typeface="Arial" charset="0"/>
              </a:rPr>
              <a:t>Certification of </a:t>
            </a:r>
            <a:r>
              <a:rPr lang="en-US" sz="1600" b="0" dirty="0" smtClean="0">
                <a:cs typeface="Arial" charset="0"/>
              </a:rPr>
              <a:t>five alternative </a:t>
            </a:r>
            <a:r>
              <a:rPr lang="en-US" sz="1600" b="0" dirty="0">
                <a:cs typeface="Arial" charset="0"/>
              </a:rPr>
              <a:t>jet fuel pathways – certification enabled United </a:t>
            </a:r>
            <a:r>
              <a:rPr lang="en-US" sz="1600" b="0" dirty="0" smtClean="0">
                <a:cs typeface="Arial" charset="0"/>
              </a:rPr>
              <a:t>Airlines </a:t>
            </a:r>
            <a:r>
              <a:rPr lang="en-US" sz="1600" b="0" dirty="0">
                <a:cs typeface="Arial" charset="0"/>
              </a:rPr>
              <a:t>to </a:t>
            </a:r>
            <a:r>
              <a:rPr lang="en-US" sz="1600" b="0" dirty="0" smtClean="0">
                <a:cs typeface="Arial" charset="0"/>
              </a:rPr>
              <a:t>buy </a:t>
            </a:r>
            <a:r>
              <a:rPr lang="en-US" sz="1600" b="0" dirty="0">
                <a:cs typeface="Arial" charset="0"/>
              </a:rPr>
              <a:t>and use biofuel at </a:t>
            </a:r>
            <a:r>
              <a:rPr lang="en-US" sz="1600" b="0" dirty="0" smtClean="0">
                <a:cs typeface="Arial" charset="0"/>
              </a:rPr>
              <a:t>LAX as well as purchases by Gulfstream</a:t>
            </a:r>
            <a:endParaRPr lang="en-US" sz="1600" b="0" dirty="0">
              <a:cs typeface="Arial" charset="0"/>
            </a:endParaRPr>
          </a:p>
          <a:p>
            <a:pPr>
              <a:buSzPct val="80000"/>
            </a:pPr>
            <a:r>
              <a:rPr lang="en-US" sz="1600" b="0" dirty="0" smtClean="0">
                <a:cs typeface="Arial" charset="0"/>
              </a:rPr>
              <a:t>Aviation </a:t>
            </a:r>
            <a:r>
              <a:rPr lang="en-US" sz="1600" b="0" dirty="0">
                <a:cs typeface="Arial" charset="0"/>
              </a:rPr>
              <a:t>Environmental Design Tool being used </a:t>
            </a:r>
            <a:r>
              <a:rPr lang="en-US" sz="1600" b="0" dirty="0" smtClean="0">
                <a:cs typeface="Arial" charset="0"/>
              </a:rPr>
              <a:t>extensively</a:t>
            </a:r>
          </a:p>
          <a:p>
            <a:pPr>
              <a:buSzPct val="80000"/>
            </a:pPr>
            <a:r>
              <a:rPr lang="en-US" sz="1600" b="0" dirty="0" smtClean="0">
                <a:cs typeface="Arial" charset="0"/>
              </a:rPr>
              <a:t>Analytical framework being used to develop operational procedure concepts that could provide noise reduction</a:t>
            </a:r>
            <a:endParaRPr lang="en-US" sz="1600" b="0" dirty="0">
              <a:cs typeface="Arial" charset="0"/>
            </a:endParaRPr>
          </a:p>
        </p:txBody>
      </p:sp>
      <p:sp>
        <p:nvSpPr>
          <p:cNvPr id="26626" name="Slide Number Placeholder 1"/>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B1C6B998-0A5D-4C92-A836-3DA03D7C074A}" type="slidenum">
              <a:rPr lang="en-US">
                <a:solidFill>
                  <a:srgbClr val="FFFFFF"/>
                </a:solidFill>
              </a:rPr>
              <a:pPr/>
              <a:t>36</a:t>
            </a:fld>
            <a:endParaRPr lang="en-US">
              <a:solidFill>
                <a:srgbClr val="FFFFFF"/>
              </a:solidFill>
            </a:endParaRPr>
          </a:p>
        </p:txBody>
      </p:sp>
    </p:spTree>
    <p:extLst>
      <p:ext uri="{BB962C8B-B14F-4D97-AF65-F5344CB8AC3E}">
        <p14:creationId xmlns:p14="http://schemas.microsoft.com/office/powerpoint/2010/main" val="3090834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Tomorrow:</a:t>
            </a:r>
            <a:endParaRPr lang="en-US" dirty="0"/>
          </a:p>
        </p:txBody>
      </p:sp>
      <p:sp>
        <p:nvSpPr>
          <p:cNvPr id="3" name="Content Placeholder 2"/>
          <p:cNvSpPr>
            <a:spLocks noGrp="1"/>
          </p:cNvSpPr>
          <p:nvPr>
            <p:ph idx="1"/>
          </p:nvPr>
        </p:nvSpPr>
        <p:spPr>
          <a:xfrm>
            <a:off x="219728" y="726141"/>
            <a:ext cx="8773960" cy="4908086"/>
          </a:xfrm>
        </p:spPr>
        <p:txBody>
          <a:bodyPr/>
          <a:lstStyle/>
          <a:p>
            <a:r>
              <a:rPr lang="en-US" sz="2400" b="0" dirty="0" smtClean="0"/>
              <a:t>Are there R&amp;D areas within the E&amp;E Portfolio that should be lower / higher priority?</a:t>
            </a:r>
          </a:p>
          <a:p>
            <a:endParaRPr lang="en-US" sz="2400" b="0" dirty="0" smtClean="0"/>
          </a:p>
          <a:p>
            <a:r>
              <a:rPr lang="en-US" sz="2400" b="0" dirty="0" smtClean="0"/>
              <a:t>Are there R&amp;D areas that AEE is not examining that should be added to the E&amp;E Portfolio?</a:t>
            </a:r>
          </a:p>
          <a:p>
            <a:endParaRPr lang="en-US" sz="2400" b="0" dirty="0" smtClean="0"/>
          </a:p>
          <a:p>
            <a:r>
              <a:rPr lang="en-US" sz="2400" b="0" dirty="0" smtClean="0"/>
              <a:t>What do you see coming on the horizon regarding E&amp;E that may require future R&amp;D efforts? </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525741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71" y="76200"/>
            <a:ext cx="8472488" cy="609600"/>
          </a:xfrm>
        </p:spPr>
        <p:txBody>
          <a:bodyPr/>
          <a:lstStyle/>
          <a:p>
            <a:r>
              <a:rPr lang="en-US" dirty="0" smtClean="0"/>
              <a:t>Online Materials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484" y="3061699"/>
            <a:ext cx="939084" cy="939084"/>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857" y="4043712"/>
            <a:ext cx="1023098" cy="228693"/>
          </a:xfrm>
          <a:prstGeom prst="rect">
            <a:avLst/>
          </a:prstGeom>
        </p:spPr>
      </p:pic>
      <p:sp>
        <p:nvSpPr>
          <p:cNvPr id="7" name="Rectangle 6"/>
          <p:cNvSpPr/>
          <p:nvPr/>
        </p:nvSpPr>
        <p:spPr>
          <a:xfrm>
            <a:off x="1761914" y="2911229"/>
            <a:ext cx="7357369" cy="1415772"/>
          </a:xfrm>
          <a:prstGeom prst="rect">
            <a:avLst/>
          </a:prstGeom>
        </p:spPr>
        <p:txBody>
          <a:bodyPr wrap="square">
            <a:spAutoFit/>
          </a:bodyPr>
          <a:lstStyle/>
          <a:p>
            <a:pPr>
              <a:lnSpc>
                <a:spcPct val="80000"/>
              </a:lnSpc>
              <a:spcBef>
                <a:spcPts val="600"/>
              </a:spcBef>
              <a:buNone/>
              <a:tabLst>
                <a:tab pos="3263900" algn="l"/>
              </a:tabLst>
            </a:pPr>
            <a:r>
              <a:rPr lang="en-US" sz="2000" b="1" dirty="0" smtClean="0">
                <a:solidFill>
                  <a:srgbClr val="1D2F68"/>
                </a:solidFill>
                <a:ea typeface="ＭＳ Ｐゴシック" pitchFamily="-109" charset="-128"/>
              </a:rPr>
              <a:t>Continuous Lower Energy, Emissions and Noise (CLEEN)</a:t>
            </a:r>
            <a:r>
              <a:rPr lang="en-US" sz="2000" b="0" dirty="0" smtClean="0"/>
              <a:t> </a:t>
            </a:r>
          </a:p>
          <a:p>
            <a:pPr marL="285750" indent="-285750">
              <a:spcBef>
                <a:spcPts val="600"/>
              </a:spcBef>
              <a:buFont typeface="Arial" pitchFamily="34" charset="0"/>
              <a:buChar char="•"/>
              <a:tabLst>
                <a:tab pos="3263900" algn="l"/>
              </a:tabLst>
            </a:pPr>
            <a:r>
              <a:rPr lang="en-US" sz="2000" b="0" dirty="0" smtClean="0"/>
              <a:t>Reduce aircraft fuel burn, emissions and noise through technology &amp; a</a:t>
            </a:r>
            <a:r>
              <a:rPr lang="en-US" sz="2000" dirty="0" smtClean="0"/>
              <a:t>dvance alternative jet fuels</a:t>
            </a:r>
          </a:p>
          <a:p>
            <a:pPr marL="285750" indent="-285750">
              <a:spcBef>
                <a:spcPts val="600"/>
              </a:spcBef>
              <a:buFont typeface="Arial" pitchFamily="34" charset="0"/>
              <a:buChar char="•"/>
              <a:tabLst>
                <a:tab pos="3263900" algn="l"/>
              </a:tabLst>
            </a:pPr>
            <a:r>
              <a:rPr lang="en-US" sz="2000" dirty="0" smtClean="0"/>
              <a:t>http://www.faa.gov/go/cleen</a:t>
            </a:r>
          </a:p>
        </p:txBody>
      </p:sp>
      <p:sp>
        <p:nvSpPr>
          <p:cNvPr id="8" name="Rectangle 7"/>
          <p:cNvSpPr/>
          <p:nvPr/>
        </p:nvSpPr>
        <p:spPr>
          <a:xfrm>
            <a:off x="1761914" y="1630223"/>
            <a:ext cx="7010400" cy="1107996"/>
          </a:xfrm>
          <a:prstGeom prst="rect">
            <a:avLst/>
          </a:prstGeom>
        </p:spPr>
        <p:txBody>
          <a:bodyPr wrap="square">
            <a:spAutoFit/>
          </a:bodyPr>
          <a:lstStyle/>
          <a:p>
            <a:pPr>
              <a:lnSpc>
                <a:spcPct val="80000"/>
              </a:lnSpc>
              <a:spcBef>
                <a:spcPts val="600"/>
              </a:spcBef>
              <a:buNone/>
              <a:tabLst>
                <a:tab pos="3263900" algn="l"/>
              </a:tabLst>
            </a:pPr>
            <a:r>
              <a:rPr lang="en-US" sz="2000" b="1" dirty="0" smtClean="0">
                <a:solidFill>
                  <a:srgbClr val="1D2F68"/>
                </a:solidFill>
                <a:ea typeface="ＭＳ Ｐゴシック" pitchFamily="-109" charset="-128"/>
              </a:rPr>
              <a:t>Center of Excellence (COE) Program</a:t>
            </a:r>
            <a:endParaRPr lang="en-US" sz="2000" b="0" dirty="0" smtClean="0"/>
          </a:p>
          <a:p>
            <a:pPr marL="285750" indent="-285750">
              <a:spcBef>
                <a:spcPts val="600"/>
              </a:spcBef>
              <a:buFont typeface="Arial" pitchFamily="34" charset="0"/>
              <a:buChar char="•"/>
            </a:pPr>
            <a:r>
              <a:rPr lang="en-US" sz="2000" b="0" dirty="0" smtClean="0"/>
              <a:t>University research on alt jet fuels and environment</a:t>
            </a:r>
          </a:p>
          <a:p>
            <a:pPr marL="285750" indent="-285750">
              <a:spcBef>
                <a:spcPts val="600"/>
              </a:spcBef>
              <a:buFont typeface="Arial" pitchFamily="34" charset="0"/>
              <a:buChar char="•"/>
            </a:pPr>
            <a:r>
              <a:rPr lang="en-US" sz="2000" dirty="0" smtClean="0"/>
              <a:t>http://ascent.aero and http://partner.aero</a:t>
            </a:r>
            <a:endParaRPr lang="en-US" sz="2000" b="0" dirty="0" smtClean="0"/>
          </a:p>
        </p:txBody>
      </p:sp>
      <p:sp>
        <p:nvSpPr>
          <p:cNvPr id="9"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chemeClr val="bg1"/>
                </a:solidFill>
              </a:rPr>
              <a:pPr/>
              <a:t>38</a:t>
            </a:fld>
            <a:endParaRPr lang="en-US" dirty="0">
              <a:solidFill>
                <a:schemeClr val="bg1"/>
              </a:solidFill>
            </a:endParaRPr>
          </a:p>
        </p:txBody>
      </p:sp>
      <p:pic>
        <p:nvPicPr>
          <p:cNvPr id="12" name="Picture 11" descr="main.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9682" y="1623457"/>
            <a:ext cx="1031359" cy="639182"/>
          </a:xfrm>
          <a:prstGeom prst="rect">
            <a:avLst/>
          </a:prstGeom>
        </p:spPr>
      </p:pic>
      <p:sp>
        <p:nvSpPr>
          <p:cNvPr id="15" name="Rectangle 14"/>
          <p:cNvSpPr/>
          <p:nvPr/>
        </p:nvSpPr>
        <p:spPr>
          <a:xfrm>
            <a:off x="1756731" y="4505804"/>
            <a:ext cx="7357369" cy="1415772"/>
          </a:xfrm>
          <a:prstGeom prst="rect">
            <a:avLst/>
          </a:prstGeom>
        </p:spPr>
        <p:txBody>
          <a:bodyPr wrap="square">
            <a:spAutoFit/>
          </a:bodyPr>
          <a:lstStyle/>
          <a:p>
            <a:pPr>
              <a:lnSpc>
                <a:spcPct val="80000"/>
              </a:lnSpc>
              <a:spcBef>
                <a:spcPts val="600"/>
              </a:spcBef>
              <a:buNone/>
              <a:tabLst>
                <a:tab pos="3263900" algn="l"/>
              </a:tabLst>
            </a:pPr>
            <a:r>
              <a:rPr lang="en-US" sz="2000" b="1" dirty="0" smtClean="0">
                <a:solidFill>
                  <a:srgbClr val="1D2F68"/>
                </a:solidFill>
                <a:ea typeface="ＭＳ Ｐゴシック" pitchFamily="-109" charset="-128"/>
              </a:rPr>
              <a:t>Commercial Aviation Alternative Fuels Initiative (CAAFI)</a:t>
            </a:r>
            <a:endParaRPr lang="en-US" sz="2000" b="0" dirty="0" smtClean="0"/>
          </a:p>
          <a:p>
            <a:pPr marL="285750" indent="-285750">
              <a:spcBef>
                <a:spcPts val="600"/>
              </a:spcBef>
              <a:buFont typeface="Arial" pitchFamily="34" charset="0"/>
              <a:buChar char="•"/>
              <a:tabLst>
                <a:tab pos="3263900" algn="l"/>
              </a:tabLst>
            </a:pPr>
            <a:r>
              <a:rPr lang="en-US" sz="2000" dirty="0" smtClean="0"/>
              <a:t>Coalition </a:t>
            </a:r>
            <a:r>
              <a:rPr lang="en-US" sz="2000" dirty="0"/>
              <a:t>that focuses the efforts of commercial aviation to engage the emerging alternative fuels </a:t>
            </a:r>
            <a:r>
              <a:rPr lang="en-US" sz="2000" dirty="0" smtClean="0"/>
              <a:t>industry</a:t>
            </a:r>
          </a:p>
          <a:p>
            <a:pPr marL="285750" indent="-285750">
              <a:spcBef>
                <a:spcPts val="600"/>
              </a:spcBef>
              <a:buFont typeface="Arial" pitchFamily="34" charset="0"/>
              <a:buChar char="•"/>
              <a:tabLst>
                <a:tab pos="3263900" algn="l"/>
              </a:tabLst>
            </a:pPr>
            <a:r>
              <a:rPr lang="en-US" sz="2000" dirty="0" smtClean="0"/>
              <a:t>http://caafi.org</a:t>
            </a: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606" y="4692214"/>
            <a:ext cx="1196840" cy="119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761914" y="707162"/>
            <a:ext cx="7010400" cy="723275"/>
          </a:xfrm>
          <a:prstGeom prst="rect">
            <a:avLst/>
          </a:prstGeom>
        </p:spPr>
        <p:txBody>
          <a:bodyPr wrap="square">
            <a:spAutoFit/>
          </a:bodyPr>
          <a:lstStyle/>
          <a:p>
            <a:pPr>
              <a:lnSpc>
                <a:spcPct val="80000"/>
              </a:lnSpc>
              <a:spcBef>
                <a:spcPts val="600"/>
              </a:spcBef>
              <a:buNone/>
              <a:tabLst>
                <a:tab pos="3263900" algn="l"/>
              </a:tabLst>
            </a:pPr>
            <a:r>
              <a:rPr lang="en-US" sz="2000" b="1" dirty="0" smtClean="0">
                <a:solidFill>
                  <a:srgbClr val="1D2F68"/>
                </a:solidFill>
                <a:ea typeface="ＭＳ Ｐゴシック" pitchFamily="-109" charset="-128"/>
              </a:rPr>
              <a:t>FAA Environment and Energy</a:t>
            </a:r>
            <a:endParaRPr lang="en-US" sz="2000" b="0" dirty="0" smtClean="0"/>
          </a:p>
          <a:p>
            <a:pPr marL="285750" indent="-285750">
              <a:spcBef>
                <a:spcPts val="600"/>
              </a:spcBef>
              <a:buFont typeface="Arial" pitchFamily="34" charset="0"/>
              <a:buChar char="•"/>
            </a:pPr>
            <a:r>
              <a:rPr lang="en-US" sz="2000" dirty="0"/>
              <a:t>http://www.faa.gov/go/environment</a:t>
            </a:r>
            <a:endParaRPr lang="en-US" sz="2000" b="0" dirty="0" smtClean="0"/>
          </a:p>
        </p:txBody>
      </p:sp>
      <p:pic>
        <p:nvPicPr>
          <p:cNvPr id="19" name="Picture 26" descr="NEW FAA LOGO"/>
          <p:cNvPicPr>
            <a:picLocks noChangeAspect="1" noChangeArrowheads="1"/>
          </p:cNvPicPr>
          <p:nvPr userDrawn="1"/>
        </p:nvPicPr>
        <p:blipFill>
          <a:blip r:embed="rId7"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584887" y="707162"/>
            <a:ext cx="660400" cy="661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Partner_RGB.jpg"/>
          <p:cNvPicPr>
            <a:picLocks noChangeAspect="1"/>
          </p:cNvPicPr>
          <p:nvPr/>
        </p:nvPicPr>
        <p:blipFill>
          <a:blip r:embed="rId8"/>
          <a:srcRect/>
          <a:stretch>
            <a:fillRect/>
          </a:stretch>
        </p:blipFill>
        <p:spPr bwMode="auto">
          <a:xfrm>
            <a:off x="304800" y="2331094"/>
            <a:ext cx="1333500" cy="474155"/>
          </a:xfrm>
          <a:prstGeom prst="rect">
            <a:avLst/>
          </a:prstGeom>
          <a:noFill/>
          <a:ln w="9525">
            <a:noFill/>
            <a:miter lim="800000"/>
            <a:headEnd/>
            <a:tailEnd/>
          </a:ln>
        </p:spPr>
      </p:pic>
    </p:spTree>
    <p:extLst>
      <p:ext uri="{BB962C8B-B14F-4D97-AF65-F5344CB8AC3E}">
        <p14:creationId xmlns:p14="http://schemas.microsoft.com/office/powerpoint/2010/main" val="3194920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89" y="0"/>
            <a:ext cx="8818324" cy="609600"/>
          </a:xfrm>
        </p:spPr>
        <p:txBody>
          <a:bodyPr/>
          <a:lstStyle/>
          <a:p>
            <a:r>
              <a:rPr lang="en-US" dirty="0" smtClean="0"/>
              <a:t>2016 Alt Jet Fuel Advancements </a:t>
            </a:r>
            <a:r>
              <a:rPr lang="en-US" dirty="0"/>
              <a:t>and </a:t>
            </a:r>
            <a:r>
              <a:rPr lang="en-US" dirty="0" smtClean="0"/>
              <a:t>Highlights</a:t>
            </a:r>
            <a:endParaRPr lang="en-US" dirty="0"/>
          </a:p>
        </p:txBody>
      </p:sp>
      <p:sp>
        <p:nvSpPr>
          <p:cNvPr id="3" name="Content Placeholder 2"/>
          <p:cNvSpPr>
            <a:spLocks noGrp="1"/>
          </p:cNvSpPr>
          <p:nvPr>
            <p:ph idx="1"/>
          </p:nvPr>
        </p:nvSpPr>
        <p:spPr>
          <a:xfrm>
            <a:off x="210674" y="548210"/>
            <a:ext cx="8773960" cy="5030461"/>
          </a:xfrm>
        </p:spPr>
        <p:txBody>
          <a:bodyPr/>
          <a:lstStyle/>
          <a:p>
            <a:pPr lvl="0"/>
            <a:r>
              <a:rPr lang="en-US" sz="1200" b="0" dirty="0" err="1" smtClean="0"/>
              <a:t>AltAir</a:t>
            </a:r>
            <a:r>
              <a:rPr lang="en-US" sz="1200" b="0" dirty="0" smtClean="0"/>
              <a:t> </a:t>
            </a:r>
            <a:r>
              <a:rPr lang="en-US" sz="1200" b="0" dirty="0"/>
              <a:t>Fuels completed commissioning of the first U.S. commercial facility producing SAJF and commenced renewable fuel deliveries to multiple customers, including United Airlines, World Fuel Services, </a:t>
            </a:r>
            <a:r>
              <a:rPr lang="en-US" sz="1200" b="0" dirty="0" err="1"/>
              <a:t>SkyNRG</a:t>
            </a:r>
            <a:r>
              <a:rPr lang="en-US" sz="1200" b="0" dirty="0"/>
              <a:t>, Gulfstream, and the U.S. Navy (1Q 2016) </a:t>
            </a:r>
          </a:p>
          <a:p>
            <a:pPr lvl="0"/>
            <a:r>
              <a:rPr lang="en-US" sz="1200" b="0" dirty="0"/>
              <a:t>United Airlines initiated regularly scheduled flights at Los Angeles International Airport (LAX) using SAJF from </a:t>
            </a:r>
            <a:r>
              <a:rPr lang="en-US" sz="1200" b="0" dirty="0" err="1"/>
              <a:t>AltAir</a:t>
            </a:r>
            <a:r>
              <a:rPr lang="en-US" sz="1200" b="0" dirty="0"/>
              <a:t> Fuels (March 2016).  Subsequent deliveries continue, with SAJF going directly to the LAX fuel farm.</a:t>
            </a:r>
          </a:p>
          <a:p>
            <a:pPr lvl="0"/>
            <a:r>
              <a:rPr lang="en-US" sz="1200" b="0" dirty="0"/>
              <a:t>ASTM International added a new Alcohol-to-Jet (ATJ) Synthetic Paraffinic Kerosene (from </a:t>
            </a:r>
            <a:r>
              <a:rPr lang="en-US" sz="1200" b="0" dirty="0" err="1"/>
              <a:t>isobutanol</a:t>
            </a:r>
            <a:r>
              <a:rPr lang="en-US" sz="1200" b="0" dirty="0"/>
              <a:t>) to the ASTM D7566 specification, supplementing the four previously approved D7566 Annexes (April 2016)</a:t>
            </a:r>
          </a:p>
          <a:p>
            <a:pPr lvl="0"/>
            <a:r>
              <a:rPr lang="en-US" sz="1200" b="0" dirty="0"/>
              <a:t>CAAFI wrapped up collaboration with CORE-Jet Fuel, a research coalition sponsored by the European Commission (April 2016), and CORE-Jet Fuel findings and recommendations were provided to the European Union (October 2016)</a:t>
            </a:r>
          </a:p>
          <a:p>
            <a:pPr lvl="0"/>
            <a:r>
              <a:rPr lang="en-US" sz="1200" b="0" dirty="0"/>
              <a:t>The U.S. federal government released the Federal Alternative Jet Fuels R&amp;D Strategy, the culmination of a several year exploration with industry to understand critical R&amp;D needs for SAJF development and commercialization (July 2016)</a:t>
            </a:r>
          </a:p>
          <a:p>
            <a:pPr lvl="0"/>
            <a:r>
              <a:rPr lang="en-US" sz="1200" b="0" dirty="0" err="1"/>
              <a:t>Gevo</a:t>
            </a:r>
            <a:r>
              <a:rPr lang="en-US" sz="1200" b="0" dirty="0"/>
              <a:t>, Inc. signed an agreement with Lufthansa for future SAJF supply (August 2016)</a:t>
            </a:r>
          </a:p>
          <a:p>
            <a:pPr lvl="0"/>
            <a:r>
              <a:rPr lang="en-US" sz="1200" b="0" dirty="0"/>
              <a:t>KLM, </a:t>
            </a:r>
            <a:r>
              <a:rPr lang="en-US" sz="1200" b="0" dirty="0" err="1"/>
              <a:t>AltAir</a:t>
            </a:r>
            <a:r>
              <a:rPr lang="en-US" sz="1200" b="0" dirty="0"/>
              <a:t> Fuels, and </a:t>
            </a:r>
            <a:r>
              <a:rPr lang="en-US" sz="1200" b="0" dirty="0" err="1"/>
              <a:t>SkyNRG</a:t>
            </a:r>
            <a:r>
              <a:rPr lang="en-US" sz="1200" b="0" dirty="0"/>
              <a:t> signed a three year offtake agreement for SAJF supply (September 2016)</a:t>
            </a:r>
          </a:p>
          <a:p>
            <a:pPr lvl="0"/>
            <a:r>
              <a:rPr lang="en-US" sz="1200" b="0" dirty="0"/>
              <a:t>JetBlue announced a 10-Year, 10 million gallon per year neat SAJF offtake agreement for supply from SG Preston (September 2016)</a:t>
            </a:r>
          </a:p>
          <a:p>
            <a:pPr lvl="0"/>
            <a:r>
              <a:rPr lang="en-US" sz="1200" b="0" dirty="0"/>
              <a:t>Virgin Atlantic and </a:t>
            </a:r>
            <a:r>
              <a:rPr lang="en-US" sz="1200" b="0" dirty="0" err="1"/>
              <a:t>LanzaTech</a:t>
            </a:r>
            <a:r>
              <a:rPr lang="en-US" sz="1200" b="0" dirty="0"/>
              <a:t> partnership produced SAJF from industrial waste gas using an ATJ production process (from ethanol) which will seek approval in 2017 (September 2016)</a:t>
            </a:r>
          </a:p>
          <a:p>
            <a:pPr lvl="0"/>
            <a:r>
              <a:rPr lang="en-US" sz="1200" b="0" dirty="0"/>
              <a:t>Members of the International Civil Aviation Organization (ICAO) achieved an historic agreement: the Carbon Offsetting Reduction Scheme for International Aviation (CORSIA) -  the world’s first market-based measure to help mitigate net carbon dioxide emissions from an entire industrial sector (October 2016)</a:t>
            </a:r>
          </a:p>
          <a:p>
            <a:pPr lvl="0"/>
            <a:r>
              <a:rPr lang="en-US" sz="1200" b="0" dirty="0"/>
              <a:t>The 2016 CAAFI General Meeting energized more than two hundred stakeholders and highlighted advancements and opportunities in SAJF deployment (October 2016)</a:t>
            </a:r>
          </a:p>
          <a:p>
            <a:pPr lvl="0"/>
            <a:r>
              <a:rPr lang="en-US" sz="1200" b="0" dirty="0"/>
              <a:t>BP Ventures and Air BP announced a $30 million investment in Fulcrum </a:t>
            </a:r>
            <a:r>
              <a:rPr lang="en-US" sz="1200" b="0" dirty="0" err="1"/>
              <a:t>BioEnergy</a:t>
            </a:r>
            <a:r>
              <a:rPr lang="en-US" sz="1200" b="0" dirty="0"/>
              <a:t> (November 2016)</a:t>
            </a:r>
          </a:p>
          <a:p>
            <a:pPr lvl="0"/>
            <a:r>
              <a:rPr lang="en-US" sz="1200" b="0" dirty="0"/>
              <a:t>Alaska Airlines flew a commercial demonstration flight from Seattle to Washington, D.C. using </a:t>
            </a:r>
            <a:r>
              <a:rPr lang="en-US" sz="1200" b="0" dirty="0" err="1"/>
              <a:t>Gevo’s</a:t>
            </a:r>
            <a:r>
              <a:rPr lang="en-US" sz="1200" b="0" dirty="0"/>
              <a:t> forest residues-based SAJF as the culmination of the USDA-funded Northwest Advanced Renewables Alliance (NARA) project (November 2016)</a:t>
            </a:r>
          </a:p>
          <a:p>
            <a:pPr lvl="0"/>
            <a:r>
              <a:rPr lang="en-US" sz="1200" b="0" dirty="0"/>
              <a:t>U.S. aviation used more than 1 million gallons of SAJF for year 2016</a:t>
            </a:r>
          </a:p>
          <a:p>
            <a:endParaRPr lang="en-US" sz="2000" b="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39</a:t>
            </a:fld>
            <a:endParaRPr lang="en-US" dirty="0">
              <a:solidFill>
                <a:srgbClr val="FFFFFF">
                  <a:lumMod val="65000"/>
                </a:srgbClr>
              </a:solidFill>
            </a:endParaRPr>
          </a:p>
        </p:txBody>
      </p:sp>
    </p:spTree>
    <p:extLst>
      <p:ext uri="{BB962C8B-B14F-4D97-AF65-F5344CB8AC3E}">
        <p14:creationId xmlns:p14="http://schemas.microsoft.com/office/powerpoint/2010/main" val="287845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35"/>
          <p:cNvSpPr txBox="1"/>
          <p:nvPr/>
        </p:nvSpPr>
        <p:spPr>
          <a:xfrm>
            <a:off x="2438400" y="3396124"/>
            <a:ext cx="2209799" cy="1508105"/>
          </a:xfrm>
          <a:prstGeom prst="rect">
            <a:avLst/>
          </a:prstGeom>
        </p:spPr>
        <p:txBody>
          <a:bodyPr vert="horz" wrap="square" lIns="0" tIns="0" rIns="0" bIns="0" rtlCol="0">
            <a:spAutoFit/>
          </a:bodyPr>
          <a:lstStyle/>
          <a:p>
            <a:pPr algn="ctr" defTabSz="561215" fontAlgn="auto">
              <a:spcBef>
                <a:spcPts val="0"/>
              </a:spcBef>
              <a:spcAft>
                <a:spcPts val="0"/>
              </a:spcAft>
              <a:buNone/>
            </a:pPr>
            <a:r>
              <a:rPr sz="2600" b="1" dirty="0">
                <a:solidFill>
                  <a:srgbClr val="1D2F68"/>
                </a:solidFill>
                <a:latin typeface="+mj-lt"/>
                <a:ea typeface="Arial Narrow" charset="0"/>
                <a:cs typeface="Arial Narrow" charset="0"/>
              </a:rPr>
              <a:t>AIR QUALITY</a:t>
            </a:r>
          </a:p>
          <a:p>
            <a:pPr algn="ctr" defTabSz="561215" fontAlgn="auto">
              <a:spcBef>
                <a:spcPts val="0"/>
              </a:spcBef>
              <a:spcAft>
                <a:spcPts val="0"/>
              </a:spcAft>
              <a:buNone/>
            </a:pPr>
            <a:r>
              <a:rPr lang="en-US" sz="1800" dirty="0">
                <a:solidFill>
                  <a:srgbClr val="1D2F68"/>
                </a:solidFill>
                <a:latin typeface="Arial"/>
                <a:cs typeface="Arial"/>
              </a:rPr>
              <a:t>Reduce significant </a:t>
            </a:r>
            <a:r>
              <a:rPr lang="en-US" sz="1800" dirty="0" smtClean="0">
                <a:solidFill>
                  <a:srgbClr val="1D2F68"/>
                </a:solidFill>
                <a:latin typeface="Arial"/>
                <a:cs typeface="Arial"/>
              </a:rPr>
              <a:t/>
            </a:r>
            <a:br>
              <a:rPr lang="en-US" sz="1800" dirty="0" smtClean="0">
                <a:solidFill>
                  <a:srgbClr val="1D2F68"/>
                </a:solidFill>
                <a:latin typeface="Arial"/>
                <a:cs typeface="Arial"/>
              </a:rPr>
            </a:br>
            <a:r>
              <a:rPr lang="en-US" sz="1800" dirty="0" smtClean="0">
                <a:solidFill>
                  <a:srgbClr val="1D2F68"/>
                </a:solidFill>
                <a:latin typeface="Arial"/>
                <a:cs typeface="Arial"/>
              </a:rPr>
              <a:t>air </a:t>
            </a:r>
            <a:r>
              <a:rPr lang="en-US" sz="1800" dirty="0">
                <a:solidFill>
                  <a:srgbClr val="1D2F68"/>
                </a:solidFill>
                <a:latin typeface="Arial"/>
                <a:cs typeface="Arial"/>
              </a:rPr>
              <a:t>quality impacts attributable to aviation</a:t>
            </a:r>
            <a:endParaRPr sz="1800" dirty="0">
              <a:solidFill>
                <a:srgbClr val="1D2F68"/>
              </a:solidFill>
              <a:latin typeface="Arial"/>
              <a:cs typeface="Arial"/>
            </a:endParaRPr>
          </a:p>
        </p:txBody>
      </p:sp>
      <p:sp>
        <p:nvSpPr>
          <p:cNvPr id="9" name="object 535"/>
          <p:cNvSpPr txBox="1"/>
          <p:nvPr/>
        </p:nvSpPr>
        <p:spPr>
          <a:xfrm>
            <a:off x="306067" y="3363761"/>
            <a:ext cx="1935921" cy="2092881"/>
          </a:xfrm>
          <a:prstGeom prst="rect">
            <a:avLst/>
          </a:prstGeom>
        </p:spPr>
        <p:txBody>
          <a:bodyPr vert="horz" wrap="square" lIns="0" tIns="0" rIns="0" bIns="0" rtlCol="0">
            <a:spAutoFit/>
          </a:bodyPr>
          <a:lstStyle/>
          <a:p>
            <a:pPr algn="ctr" defTabSz="561215" fontAlgn="auto">
              <a:spcBef>
                <a:spcPts val="0"/>
              </a:spcBef>
              <a:spcAft>
                <a:spcPts val="0"/>
              </a:spcAft>
              <a:buNone/>
            </a:pPr>
            <a:r>
              <a:rPr lang="en-US" sz="2600" b="1" dirty="0">
                <a:solidFill>
                  <a:srgbClr val="1D2F68"/>
                </a:solidFill>
                <a:latin typeface="+mj-lt"/>
                <a:ea typeface="Arial Narrow" charset="0"/>
                <a:cs typeface="Arial Narrow" charset="0"/>
              </a:rPr>
              <a:t>NOISE</a:t>
            </a:r>
            <a:endParaRPr sz="2600" b="1" dirty="0">
              <a:solidFill>
                <a:srgbClr val="1D2F68"/>
              </a:solidFill>
              <a:latin typeface="+mj-lt"/>
              <a:ea typeface="Arial Narrow" charset="0"/>
              <a:cs typeface="Arial Narrow" charset="0"/>
            </a:endParaRPr>
          </a:p>
          <a:p>
            <a:pPr algn="ctr" defTabSz="561215" fontAlgn="auto">
              <a:spcBef>
                <a:spcPts val="0"/>
              </a:spcBef>
              <a:spcAft>
                <a:spcPts val="0"/>
              </a:spcAft>
              <a:buNone/>
            </a:pPr>
            <a:r>
              <a:rPr lang="en-US" sz="1800" dirty="0">
                <a:solidFill>
                  <a:srgbClr val="1D2F68"/>
                </a:solidFill>
                <a:latin typeface="Arial"/>
                <a:cs typeface="Arial"/>
              </a:rPr>
              <a:t>Reduce the number of people exposed to significant noise around U.S. airports</a:t>
            </a:r>
            <a:endParaRPr sz="1800" dirty="0">
              <a:solidFill>
                <a:srgbClr val="1D2F68"/>
              </a:solidFill>
              <a:latin typeface="Arial"/>
              <a:cs typeface="Arial"/>
            </a:endParaRPr>
          </a:p>
        </p:txBody>
      </p:sp>
      <p:sp>
        <p:nvSpPr>
          <p:cNvPr id="10" name="object 535"/>
          <p:cNvSpPr txBox="1"/>
          <p:nvPr/>
        </p:nvSpPr>
        <p:spPr>
          <a:xfrm>
            <a:off x="4826423" y="3363762"/>
            <a:ext cx="1935921" cy="1538883"/>
          </a:xfrm>
          <a:prstGeom prst="rect">
            <a:avLst/>
          </a:prstGeom>
        </p:spPr>
        <p:txBody>
          <a:bodyPr vert="horz" wrap="square" lIns="0" tIns="0" rIns="0" bIns="0" rtlCol="0">
            <a:spAutoFit/>
          </a:bodyPr>
          <a:lstStyle/>
          <a:p>
            <a:pPr algn="ctr" defTabSz="561215" fontAlgn="auto">
              <a:spcBef>
                <a:spcPts val="0"/>
              </a:spcBef>
              <a:spcAft>
                <a:spcPts val="0"/>
              </a:spcAft>
              <a:buNone/>
            </a:pPr>
            <a:r>
              <a:rPr lang="en-US" sz="2600" b="1" dirty="0">
                <a:solidFill>
                  <a:srgbClr val="1D2F68"/>
                </a:solidFill>
                <a:latin typeface="+mj-lt"/>
                <a:ea typeface="Arial Narrow" charset="0"/>
                <a:cs typeface="Arial Narrow" charset="0"/>
              </a:rPr>
              <a:t>CLIMATE</a:t>
            </a:r>
            <a:endParaRPr sz="2600" b="1" dirty="0">
              <a:solidFill>
                <a:srgbClr val="1D2F68"/>
              </a:solidFill>
              <a:latin typeface="+mj-lt"/>
              <a:ea typeface="Arial Narrow" charset="0"/>
              <a:cs typeface="Arial Narrow" charset="0"/>
            </a:endParaRPr>
          </a:p>
          <a:p>
            <a:pPr algn="ctr" defTabSz="561215" fontAlgn="auto">
              <a:spcBef>
                <a:spcPts val="0"/>
              </a:spcBef>
              <a:spcAft>
                <a:spcPts val="0"/>
              </a:spcAft>
              <a:buNone/>
            </a:pPr>
            <a:r>
              <a:rPr lang="en-US" sz="1800" dirty="0">
                <a:solidFill>
                  <a:srgbClr val="1D2F68"/>
                </a:solidFill>
                <a:latin typeface="Arial"/>
                <a:cs typeface="Arial"/>
              </a:rPr>
              <a:t>Achieve carbon neutral growth by 2020 relative to a 2005 baseline</a:t>
            </a:r>
            <a:endParaRPr sz="1800" dirty="0">
              <a:solidFill>
                <a:srgbClr val="1D2F68"/>
              </a:solidFill>
              <a:latin typeface="Arial"/>
              <a:cs typeface="Arial"/>
            </a:endParaRPr>
          </a:p>
        </p:txBody>
      </p:sp>
      <p:sp>
        <p:nvSpPr>
          <p:cNvPr id="11" name="object 535"/>
          <p:cNvSpPr txBox="1"/>
          <p:nvPr/>
        </p:nvSpPr>
        <p:spPr>
          <a:xfrm>
            <a:off x="7086601" y="3363762"/>
            <a:ext cx="1935921" cy="1538883"/>
          </a:xfrm>
          <a:prstGeom prst="rect">
            <a:avLst/>
          </a:prstGeom>
        </p:spPr>
        <p:txBody>
          <a:bodyPr vert="horz" wrap="square" lIns="0" tIns="0" rIns="0" bIns="0" rtlCol="0">
            <a:spAutoFit/>
          </a:bodyPr>
          <a:lstStyle/>
          <a:p>
            <a:pPr algn="ctr" defTabSz="561215" fontAlgn="auto">
              <a:spcBef>
                <a:spcPts val="0"/>
              </a:spcBef>
              <a:spcAft>
                <a:spcPts val="0"/>
              </a:spcAft>
              <a:buNone/>
            </a:pPr>
            <a:r>
              <a:rPr lang="en-US" sz="2600" b="1" dirty="0">
                <a:solidFill>
                  <a:srgbClr val="1D2F68"/>
                </a:solidFill>
                <a:latin typeface="+mj-lt"/>
                <a:ea typeface="Arial Narrow" charset="0"/>
                <a:cs typeface="Arial Narrow" charset="0"/>
              </a:rPr>
              <a:t>ENERGY</a:t>
            </a:r>
            <a:endParaRPr sz="2600" b="1" dirty="0">
              <a:solidFill>
                <a:srgbClr val="1D2F68"/>
              </a:solidFill>
              <a:latin typeface="+mj-lt"/>
              <a:ea typeface="Arial Narrow" charset="0"/>
              <a:cs typeface="Arial Narrow" charset="0"/>
            </a:endParaRPr>
          </a:p>
          <a:p>
            <a:pPr algn="ctr" defTabSz="561215" fontAlgn="auto">
              <a:spcBef>
                <a:spcPts val="0"/>
              </a:spcBef>
              <a:spcAft>
                <a:spcPts val="0"/>
              </a:spcAft>
              <a:buNone/>
            </a:pPr>
            <a:r>
              <a:rPr lang="en-US" sz="1800" dirty="0">
                <a:solidFill>
                  <a:srgbClr val="1D2F68"/>
                </a:solidFill>
                <a:latin typeface="Arial"/>
                <a:cs typeface="Arial"/>
              </a:rPr>
              <a:t>Develop and deploy sustainable alternative aviation fuels</a:t>
            </a:r>
            <a:endParaRPr sz="1800" dirty="0">
              <a:solidFill>
                <a:srgbClr val="1D2F68"/>
              </a:solidFill>
              <a:latin typeface="Arial"/>
              <a:cs typeface="Aria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27" y="2096541"/>
            <a:ext cx="1371600" cy="13716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405" y="2110776"/>
            <a:ext cx="1371600" cy="13716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8583" y="2096541"/>
            <a:ext cx="1371600" cy="1371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760" y="2096541"/>
            <a:ext cx="1371600" cy="1371600"/>
          </a:xfrm>
          <a:prstGeom prst="rect">
            <a:avLst/>
          </a:prstGeom>
        </p:spPr>
      </p:pic>
      <p:sp>
        <p:nvSpPr>
          <p:cNvPr id="16" name="object 504"/>
          <p:cNvSpPr/>
          <p:nvPr/>
        </p:nvSpPr>
        <p:spPr>
          <a:xfrm>
            <a:off x="120359" y="3953675"/>
            <a:ext cx="1416194" cy="1342261"/>
          </a:xfrm>
          <a:custGeom>
            <a:avLst/>
            <a:gdLst/>
            <a:ahLst/>
            <a:cxnLst/>
            <a:rect l="l" t="t" r="r" b="b"/>
            <a:pathLst>
              <a:path w="922489" h="691883">
                <a:moveTo>
                  <a:pt x="922489" y="691883"/>
                </a:moveTo>
                <a:lnTo>
                  <a:pt x="0" y="691883"/>
                </a:lnTo>
                <a:lnTo>
                  <a:pt x="0" y="0"/>
                </a:lnTo>
                <a:lnTo>
                  <a:pt x="78257" y="0"/>
                </a:lnTo>
              </a:path>
            </a:pathLst>
          </a:custGeom>
          <a:ln w="6781">
            <a:solidFill>
              <a:srgbClr val="FFFFFF"/>
            </a:solidFill>
            <a:prstDash val="dash"/>
            <a:headEnd type="oval"/>
            <a:tailEnd type="oval"/>
          </a:ln>
        </p:spPr>
        <p:txBody>
          <a:bodyPr wrap="square" lIns="0" tIns="0" rIns="0" bIns="0" rtlCol="0">
            <a:noAutofit/>
          </a:bodyPr>
          <a:lstStyle/>
          <a:p>
            <a:pPr defTabSz="561215" fontAlgn="auto">
              <a:spcBef>
                <a:spcPts val="0"/>
              </a:spcBef>
              <a:spcAft>
                <a:spcPts val="0"/>
              </a:spcAft>
              <a:buNone/>
            </a:pPr>
            <a:endParaRPr sz="3500">
              <a:solidFill>
                <a:prstClr val="black"/>
              </a:solidFill>
              <a:latin typeface="Calibri"/>
            </a:endParaRPr>
          </a:p>
        </p:txBody>
      </p:sp>
      <p:sp>
        <p:nvSpPr>
          <p:cNvPr id="17" name="object 507"/>
          <p:cNvSpPr/>
          <p:nvPr/>
        </p:nvSpPr>
        <p:spPr>
          <a:xfrm>
            <a:off x="7605875" y="3953675"/>
            <a:ext cx="1419927" cy="1342261"/>
          </a:xfrm>
          <a:custGeom>
            <a:avLst/>
            <a:gdLst/>
            <a:ahLst/>
            <a:cxnLst/>
            <a:rect l="l" t="t" r="r" b="b"/>
            <a:pathLst>
              <a:path w="1008824" h="691883">
                <a:moveTo>
                  <a:pt x="0" y="691883"/>
                </a:moveTo>
                <a:lnTo>
                  <a:pt x="1008824" y="691883"/>
                </a:lnTo>
                <a:lnTo>
                  <a:pt x="1008824" y="0"/>
                </a:lnTo>
                <a:lnTo>
                  <a:pt x="933462" y="0"/>
                </a:lnTo>
              </a:path>
            </a:pathLst>
          </a:custGeom>
          <a:ln w="6781">
            <a:solidFill>
              <a:srgbClr val="FFFFFF"/>
            </a:solidFill>
            <a:prstDash val="dash"/>
            <a:headEnd type="oval"/>
            <a:tailEnd type="oval"/>
          </a:ln>
        </p:spPr>
        <p:txBody>
          <a:bodyPr wrap="square" lIns="0" tIns="0" rIns="0" bIns="0" rtlCol="0">
            <a:noAutofit/>
          </a:bodyPr>
          <a:lstStyle/>
          <a:p>
            <a:pPr defTabSz="561215" fontAlgn="auto">
              <a:spcBef>
                <a:spcPts val="0"/>
              </a:spcBef>
              <a:spcAft>
                <a:spcPts val="0"/>
              </a:spcAft>
              <a:buNone/>
            </a:pPr>
            <a:endParaRPr sz="3500">
              <a:solidFill>
                <a:prstClr val="black"/>
              </a:solidFill>
              <a:latin typeface="Calibri"/>
            </a:endParaRPr>
          </a:p>
        </p:txBody>
      </p:sp>
      <p:sp>
        <p:nvSpPr>
          <p:cNvPr id="18" name="object 474"/>
          <p:cNvSpPr txBox="1"/>
          <p:nvPr/>
        </p:nvSpPr>
        <p:spPr>
          <a:xfrm>
            <a:off x="413187" y="1614124"/>
            <a:ext cx="6955573" cy="389093"/>
          </a:xfrm>
          <a:prstGeom prst="rect">
            <a:avLst/>
          </a:prstGeom>
        </p:spPr>
        <p:txBody>
          <a:bodyPr vert="horz" wrap="square" lIns="0" tIns="0" rIns="0" bIns="0" rtlCol="0">
            <a:noAutofit/>
          </a:bodyPr>
          <a:lstStyle/>
          <a:p>
            <a:pPr marL="7358" defTabSz="561215" fontAlgn="auto">
              <a:spcBef>
                <a:spcPts val="0"/>
              </a:spcBef>
              <a:spcAft>
                <a:spcPts val="0"/>
              </a:spcAft>
              <a:buNone/>
            </a:pPr>
            <a:r>
              <a:rPr sz="2600" b="1" spc="-17" dirty="0">
                <a:solidFill>
                  <a:srgbClr val="1D2F68"/>
                </a:solidFill>
                <a:latin typeface="Arial"/>
                <a:cs typeface="Arial"/>
              </a:rPr>
              <a:t>ENVI</a:t>
            </a:r>
            <a:r>
              <a:rPr sz="2600" b="1" spc="-41" dirty="0">
                <a:solidFill>
                  <a:srgbClr val="1D2F68"/>
                </a:solidFill>
                <a:latin typeface="Arial"/>
                <a:cs typeface="Arial"/>
              </a:rPr>
              <a:t>R</a:t>
            </a:r>
            <a:r>
              <a:rPr sz="2600" b="1" spc="9" dirty="0">
                <a:solidFill>
                  <a:srgbClr val="1D2F68"/>
                </a:solidFill>
                <a:latin typeface="Arial"/>
                <a:cs typeface="Arial"/>
              </a:rPr>
              <a:t>ONMENT</a:t>
            </a:r>
            <a:r>
              <a:rPr sz="2600" b="1" spc="-14" dirty="0">
                <a:solidFill>
                  <a:srgbClr val="1D2F68"/>
                </a:solidFill>
                <a:latin typeface="Arial"/>
                <a:cs typeface="Arial"/>
              </a:rPr>
              <a:t> </a:t>
            </a:r>
            <a:r>
              <a:rPr sz="2600" b="1" spc="9" dirty="0">
                <a:solidFill>
                  <a:srgbClr val="1D2F68"/>
                </a:solidFill>
                <a:latin typeface="Arial"/>
                <a:cs typeface="Arial"/>
              </a:rPr>
              <a:t>AND</a:t>
            </a:r>
            <a:r>
              <a:rPr sz="2600" b="1" spc="3" dirty="0">
                <a:solidFill>
                  <a:srgbClr val="1D2F68"/>
                </a:solidFill>
                <a:latin typeface="Arial"/>
                <a:cs typeface="Arial"/>
              </a:rPr>
              <a:t> </a:t>
            </a:r>
            <a:r>
              <a:rPr sz="2600" b="1" spc="-20" dirty="0">
                <a:solidFill>
                  <a:srgbClr val="1D2F68"/>
                </a:solidFill>
                <a:latin typeface="Arial"/>
                <a:cs typeface="Arial"/>
              </a:rPr>
              <a:t>ENE</a:t>
            </a:r>
            <a:r>
              <a:rPr sz="2600" b="1" spc="-41" dirty="0">
                <a:solidFill>
                  <a:srgbClr val="1D2F68"/>
                </a:solidFill>
                <a:latin typeface="Arial"/>
                <a:cs typeface="Arial"/>
              </a:rPr>
              <a:t>R</a:t>
            </a:r>
            <a:r>
              <a:rPr sz="2600" b="1" spc="-32" dirty="0">
                <a:solidFill>
                  <a:srgbClr val="1D2F68"/>
                </a:solidFill>
                <a:latin typeface="Arial"/>
                <a:cs typeface="Arial"/>
              </a:rPr>
              <a:t>GY</a:t>
            </a:r>
            <a:r>
              <a:rPr sz="2600" b="1" spc="3" dirty="0">
                <a:solidFill>
                  <a:srgbClr val="1D2F68"/>
                </a:solidFill>
                <a:latin typeface="Arial"/>
                <a:cs typeface="Arial"/>
              </a:rPr>
              <a:t> </a:t>
            </a:r>
            <a:r>
              <a:rPr sz="2600" b="1" spc="-12" dirty="0">
                <a:solidFill>
                  <a:srgbClr val="1D2F68"/>
                </a:solidFill>
                <a:latin typeface="Arial"/>
                <a:cs typeface="Arial"/>
              </a:rPr>
              <a:t>G</a:t>
            </a:r>
            <a:r>
              <a:rPr sz="2600" b="1" spc="-55" dirty="0">
                <a:solidFill>
                  <a:srgbClr val="1D2F68"/>
                </a:solidFill>
                <a:latin typeface="Arial"/>
                <a:cs typeface="Arial"/>
              </a:rPr>
              <a:t>O</a:t>
            </a:r>
            <a:r>
              <a:rPr sz="2600" b="1" spc="9" dirty="0">
                <a:solidFill>
                  <a:srgbClr val="1D2F68"/>
                </a:solidFill>
                <a:latin typeface="Arial"/>
                <a:cs typeface="Arial"/>
              </a:rPr>
              <a:t>A</a:t>
            </a:r>
            <a:r>
              <a:rPr sz="2600" b="1" spc="-26" dirty="0">
                <a:solidFill>
                  <a:srgbClr val="1D2F68"/>
                </a:solidFill>
                <a:latin typeface="Arial"/>
                <a:cs typeface="Arial"/>
              </a:rPr>
              <a:t>L</a:t>
            </a:r>
            <a:r>
              <a:rPr sz="2600" b="1" spc="-35" dirty="0">
                <a:solidFill>
                  <a:srgbClr val="1D2F68"/>
                </a:solidFill>
                <a:latin typeface="Arial"/>
                <a:cs typeface="Arial"/>
              </a:rPr>
              <a:t>S</a:t>
            </a:r>
            <a:endParaRPr sz="2600" b="1" dirty="0">
              <a:solidFill>
                <a:srgbClr val="1D2F68"/>
              </a:solidFill>
              <a:latin typeface="Arial"/>
              <a:cs typeface="Arial"/>
            </a:endParaRPr>
          </a:p>
        </p:txBody>
      </p:sp>
      <p:sp>
        <p:nvSpPr>
          <p:cNvPr id="22" name="object 482"/>
          <p:cNvSpPr txBox="1"/>
          <p:nvPr/>
        </p:nvSpPr>
        <p:spPr>
          <a:xfrm>
            <a:off x="209815" y="780705"/>
            <a:ext cx="8815986" cy="2001636"/>
          </a:xfrm>
          <a:prstGeom prst="rect">
            <a:avLst/>
          </a:prstGeom>
        </p:spPr>
        <p:txBody>
          <a:bodyPr vert="horz" wrap="square" lIns="0" tIns="0" rIns="0" bIns="0" rtlCol="0">
            <a:noAutofit/>
          </a:bodyPr>
          <a:lstStyle/>
          <a:p>
            <a:pPr marL="12692" defTabSz="561215" fontAlgn="auto">
              <a:lnSpc>
                <a:spcPct val="75000"/>
              </a:lnSpc>
              <a:spcBef>
                <a:spcPts val="0"/>
              </a:spcBef>
              <a:spcAft>
                <a:spcPts val="0"/>
              </a:spcAft>
              <a:buNone/>
            </a:pPr>
            <a:endParaRPr lang="en-US" sz="5200" spc="-232" dirty="0">
              <a:solidFill>
                <a:srgbClr val="FFFFFF"/>
              </a:solidFill>
              <a:effectLst>
                <a:outerShdw blurRad="38100" dist="38100" dir="2700000" algn="tl">
                  <a:srgbClr val="000000">
                    <a:alpha val="43137"/>
                  </a:srgbClr>
                </a:outerShdw>
              </a:effectLst>
              <a:latin typeface="Arial"/>
              <a:cs typeface="Arial"/>
            </a:endParaRPr>
          </a:p>
        </p:txBody>
      </p:sp>
      <p:sp>
        <p:nvSpPr>
          <p:cNvPr id="2" name="Title 1"/>
          <p:cNvSpPr>
            <a:spLocks noGrp="1"/>
          </p:cNvSpPr>
          <p:nvPr>
            <p:ph type="title"/>
          </p:nvPr>
        </p:nvSpPr>
        <p:spPr>
          <a:xfrm>
            <a:off x="374837" y="381000"/>
            <a:ext cx="8492538" cy="609600"/>
          </a:xfrm>
        </p:spPr>
        <p:txBody>
          <a:bodyPr/>
          <a:lstStyle/>
          <a:p>
            <a:r>
              <a:rPr lang="en-US" sz="3200" dirty="0" smtClean="0"/>
              <a:t>Environmental </a:t>
            </a:r>
            <a:r>
              <a:rPr lang="en-US" sz="3200" dirty="0"/>
              <a:t>Protection that </a:t>
            </a:r>
            <a:r>
              <a:rPr lang="en-US" sz="3200" dirty="0" smtClean="0"/>
              <a:t>Allows Sustained Aviation Growth</a:t>
            </a:r>
            <a:endParaRPr lang="en-US" sz="3200" dirty="0"/>
          </a:p>
        </p:txBody>
      </p:sp>
      <p:sp>
        <p:nvSpPr>
          <p:cNvPr id="19" name="Slide Number Placeholder 3"/>
          <p:cNvSpPr>
            <a:spLocks noGrp="1"/>
          </p:cNvSpPr>
          <p:nvPr>
            <p:ph type="sldNum" sz="quarter" idx="4294967295"/>
          </p:nvPr>
        </p:nvSpPr>
        <p:spPr>
          <a:xfrm>
            <a:off x="6636504" y="6248400"/>
            <a:ext cx="1905000" cy="457200"/>
          </a:xfrm>
          <a:prstGeom prst="rect">
            <a:avLst/>
          </a:prstGeom>
        </p:spPr>
        <p:txBody>
          <a:bodyPr/>
          <a:lstStyle/>
          <a:p>
            <a:pPr>
              <a:defRPr/>
            </a:pPr>
            <a:fld id="{B99443F9-19F2-424F-8F48-06655C11CA2B}" type="slidenum">
              <a:rPr lang="en-US" smtClean="0">
                <a:solidFill>
                  <a:srgbClr val="FFFFFF"/>
                </a:solidFill>
              </a:rPr>
              <a:pPr>
                <a:defRPr/>
              </a:pPr>
              <a:t>4</a:t>
            </a:fld>
            <a:endParaRPr lang="en-US">
              <a:solidFill>
                <a:srgbClr val="FFFFFF"/>
              </a:solidFill>
            </a:endParaRPr>
          </a:p>
        </p:txBody>
      </p:sp>
    </p:spTree>
    <p:extLst>
      <p:ext uri="{BB962C8B-B14F-4D97-AF65-F5344CB8AC3E}">
        <p14:creationId xmlns:p14="http://schemas.microsoft.com/office/powerpoint/2010/main" val="2863375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a:spLocks/>
          </p:cNvSpPr>
          <p:nvPr/>
        </p:nvSpPr>
        <p:spPr bwMode="auto">
          <a:xfrm>
            <a:off x="4049275" y="2329978"/>
            <a:ext cx="386522" cy="726017"/>
          </a:xfrm>
          <a:custGeom>
            <a:avLst/>
            <a:gdLst>
              <a:gd name="T0" fmla="*/ 403 w 403"/>
              <a:gd name="T1" fmla="*/ 0 h 759"/>
              <a:gd name="T2" fmla="*/ 403 w 403"/>
              <a:gd name="T3" fmla="*/ 0 h 759"/>
              <a:gd name="T4" fmla="*/ 186 w 403"/>
              <a:gd name="T5" fmla="*/ 200 h 759"/>
              <a:gd name="T6" fmla="*/ 7 w 403"/>
              <a:gd name="T7" fmla="*/ 759 h 759"/>
            </a:gdLst>
            <a:ahLst/>
            <a:cxnLst>
              <a:cxn ang="0">
                <a:pos x="T0" y="T1"/>
              </a:cxn>
              <a:cxn ang="0">
                <a:pos x="T2" y="T3"/>
              </a:cxn>
              <a:cxn ang="0">
                <a:pos x="T4" y="T5"/>
              </a:cxn>
              <a:cxn ang="0">
                <a:pos x="T6" y="T7"/>
              </a:cxn>
            </a:cxnLst>
            <a:rect l="0" t="0" r="r" b="b"/>
            <a:pathLst>
              <a:path w="403" h="759">
                <a:moveTo>
                  <a:pt x="403" y="0"/>
                </a:moveTo>
                <a:lnTo>
                  <a:pt x="403" y="0"/>
                </a:lnTo>
                <a:cubicBezTo>
                  <a:pt x="322" y="52"/>
                  <a:pt x="248" y="119"/>
                  <a:pt x="186" y="200"/>
                </a:cubicBezTo>
                <a:cubicBezTo>
                  <a:pt x="58" y="367"/>
                  <a:pt x="0" y="565"/>
                  <a:pt x="7" y="759"/>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None/>
            </a:pPr>
            <a:endParaRPr lang="en-US" sz="1100">
              <a:solidFill>
                <a:srgbClr val="000000"/>
              </a:solidFill>
              <a:latin typeface="Arial"/>
            </a:endParaRPr>
          </a:p>
        </p:txBody>
      </p:sp>
      <p:sp>
        <p:nvSpPr>
          <p:cNvPr id="4" name="Freeform 5"/>
          <p:cNvSpPr>
            <a:spLocks/>
          </p:cNvSpPr>
          <p:nvPr/>
        </p:nvSpPr>
        <p:spPr bwMode="auto">
          <a:xfrm>
            <a:off x="4583043" y="2152178"/>
            <a:ext cx="854029" cy="251883"/>
          </a:xfrm>
          <a:custGeom>
            <a:avLst/>
            <a:gdLst>
              <a:gd name="T0" fmla="*/ 890 w 890"/>
              <a:gd name="T1" fmla="*/ 263 h 263"/>
              <a:gd name="T2" fmla="*/ 890 w 890"/>
              <a:gd name="T3" fmla="*/ 263 h 263"/>
              <a:gd name="T4" fmla="*/ 844 w 890"/>
              <a:gd name="T5" fmla="*/ 225 h 263"/>
              <a:gd name="T6" fmla="*/ 0 w 890"/>
              <a:gd name="T7" fmla="*/ 106 h 263"/>
            </a:gdLst>
            <a:ahLst/>
            <a:cxnLst>
              <a:cxn ang="0">
                <a:pos x="T0" y="T1"/>
              </a:cxn>
              <a:cxn ang="0">
                <a:pos x="T2" y="T3"/>
              </a:cxn>
              <a:cxn ang="0">
                <a:pos x="T4" y="T5"/>
              </a:cxn>
              <a:cxn ang="0">
                <a:pos x="T6" y="T7"/>
              </a:cxn>
            </a:cxnLst>
            <a:rect l="0" t="0" r="r" b="b"/>
            <a:pathLst>
              <a:path w="890" h="263">
                <a:moveTo>
                  <a:pt x="890" y="263"/>
                </a:moveTo>
                <a:lnTo>
                  <a:pt x="890" y="263"/>
                </a:lnTo>
                <a:cubicBezTo>
                  <a:pt x="875" y="250"/>
                  <a:pt x="860" y="237"/>
                  <a:pt x="844" y="225"/>
                </a:cubicBezTo>
                <a:cubicBezTo>
                  <a:pt x="594" y="33"/>
                  <a:pt x="273" y="0"/>
                  <a:pt x="0" y="106"/>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None/>
            </a:pPr>
            <a:endParaRPr lang="en-US" sz="1100">
              <a:solidFill>
                <a:srgbClr val="000000"/>
              </a:solidFill>
              <a:latin typeface="Arial"/>
            </a:endParaRPr>
          </a:p>
        </p:txBody>
      </p:sp>
      <p:sp>
        <p:nvSpPr>
          <p:cNvPr id="161" name="Oval 160"/>
          <p:cNvSpPr/>
          <p:nvPr/>
        </p:nvSpPr>
        <p:spPr>
          <a:xfrm>
            <a:off x="3931869" y="2898626"/>
            <a:ext cx="250520" cy="25052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None/>
            </a:pPr>
            <a:endParaRPr lang="en-US" sz="1100">
              <a:solidFill>
                <a:srgbClr val="FFFFFF"/>
              </a:solidFill>
            </a:endParaRPr>
          </a:p>
        </p:txBody>
      </p:sp>
      <p:sp>
        <p:nvSpPr>
          <p:cNvPr id="141" name="Oval 140"/>
          <p:cNvSpPr/>
          <p:nvPr/>
        </p:nvSpPr>
        <p:spPr>
          <a:xfrm>
            <a:off x="4507603" y="2117608"/>
            <a:ext cx="250520" cy="25052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None/>
            </a:pPr>
            <a:endParaRPr lang="en-US" sz="1100">
              <a:solidFill>
                <a:srgbClr val="FFFFFF"/>
              </a:solidFill>
            </a:endParaRPr>
          </a:p>
        </p:txBody>
      </p:sp>
      <p:grpSp>
        <p:nvGrpSpPr>
          <p:cNvPr id="19" name="Group 18"/>
          <p:cNvGrpSpPr/>
          <p:nvPr/>
        </p:nvGrpSpPr>
        <p:grpSpPr>
          <a:xfrm>
            <a:off x="1482464" y="4696960"/>
            <a:ext cx="3008559" cy="865641"/>
            <a:chOff x="2557251" y="6456464"/>
            <a:chExt cx="5189764" cy="1298462"/>
          </a:xfrm>
        </p:grpSpPr>
        <p:sp>
          <p:nvSpPr>
            <p:cNvPr id="51" name="Rectangle 50"/>
            <p:cNvSpPr/>
            <p:nvPr/>
          </p:nvSpPr>
          <p:spPr>
            <a:xfrm>
              <a:off x="2557251" y="6601877"/>
              <a:ext cx="5101710" cy="1153049"/>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100">
                <a:solidFill>
                  <a:srgbClr val="FFFFFF"/>
                </a:solidFill>
              </a:endParaRPr>
            </a:p>
          </p:txBody>
        </p:sp>
        <p:sp>
          <p:nvSpPr>
            <p:cNvPr id="31" name="Rounded Rectangle 30"/>
            <p:cNvSpPr/>
            <p:nvPr/>
          </p:nvSpPr>
          <p:spPr>
            <a:xfrm>
              <a:off x="2635711" y="6887110"/>
              <a:ext cx="2411633" cy="355677"/>
            </a:xfrm>
            <a:prstGeom prst="roundRect">
              <a:avLst/>
            </a:prstGeom>
            <a:solidFill>
              <a:srgbClr val="C4A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5845" y="6864424"/>
              <a:ext cx="461208" cy="401051"/>
            </a:xfrm>
            <a:prstGeom prst="rect">
              <a:avLst/>
            </a:prstGeom>
          </p:spPr>
        </p:pic>
        <p:sp>
          <p:nvSpPr>
            <p:cNvPr id="33" name="object 535"/>
            <p:cNvSpPr txBox="1"/>
            <p:nvPr/>
          </p:nvSpPr>
          <p:spPr>
            <a:xfrm>
              <a:off x="3246866" y="6926449"/>
              <a:ext cx="2063000" cy="276999"/>
            </a:xfrm>
            <a:prstGeom prst="rect">
              <a:avLst/>
            </a:prstGeom>
          </p:spPr>
          <p:txBody>
            <a:bodyPr vert="horz" wrap="square" lIns="0" tIns="0" rIns="0" bIns="0" rtlCol="0">
              <a:spAutoFit/>
            </a:bodyPr>
            <a:lstStyle/>
            <a:p>
              <a:pPr defTabSz="561272" fontAlgn="auto">
                <a:spcBef>
                  <a:spcPts val="0"/>
                </a:spcBef>
                <a:spcAft>
                  <a:spcPts val="0"/>
                </a:spcAft>
                <a:buNone/>
              </a:pPr>
              <a:r>
                <a:rPr lang="en-US"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Technology</a:t>
              </a:r>
              <a:endParaRPr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34" name="Rounded Rectangle 33"/>
            <p:cNvSpPr/>
            <p:nvPr/>
          </p:nvSpPr>
          <p:spPr>
            <a:xfrm>
              <a:off x="5163013" y="6887110"/>
              <a:ext cx="2411633" cy="355677"/>
            </a:xfrm>
            <a:prstGeom prst="roundRect">
              <a:avLst/>
            </a:prstGeom>
            <a:solidFill>
              <a:srgbClr val="3F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2908" y="6864424"/>
              <a:ext cx="461208" cy="401051"/>
            </a:xfrm>
            <a:prstGeom prst="rect">
              <a:avLst/>
            </a:prstGeom>
          </p:spPr>
        </p:pic>
        <p:sp>
          <p:nvSpPr>
            <p:cNvPr id="36" name="object 535"/>
            <p:cNvSpPr txBox="1"/>
            <p:nvPr/>
          </p:nvSpPr>
          <p:spPr>
            <a:xfrm>
              <a:off x="5684015" y="6926449"/>
              <a:ext cx="2063000" cy="276999"/>
            </a:xfrm>
            <a:prstGeom prst="rect">
              <a:avLst/>
            </a:prstGeom>
          </p:spPr>
          <p:txBody>
            <a:bodyPr vert="horz" wrap="square" lIns="0" tIns="0" rIns="0" bIns="0" rtlCol="0">
              <a:spAutoFit/>
            </a:bodyPr>
            <a:lstStyle/>
            <a:p>
              <a:pPr defTabSz="561272" fontAlgn="auto">
                <a:spcBef>
                  <a:spcPts val="0"/>
                </a:spcBef>
                <a:spcAft>
                  <a:spcPts val="0"/>
                </a:spcAft>
                <a:buNone/>
              </a:pPr>
              <a:r>
                <a:rPr lang="en-US"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Alternative Fuels</a:t>
              </a:r>
              <a:endParaRPr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37" name="Rounded Rectangle 36"/>
            <p:cNvSpPr/>
            <p:nvPr/>
          </p:nvSpPr>
          <p:spPr>
            <a:xfrm>
              <a:off x="2645293" y="7317899"/>
              <a:ext cx="2411633" cy="355677"/>
            </a:xfrm>
            <a:prstGeom prst="roundRect">
              <a:avLst/>
            </a:prstGeom>
            <a:solidFill>
              <a:srgbClr val="A3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6622" y="7313810"/>
              <a:ext cx="461208" cy="363857"/>
            </a:xfrm>
            <a:prstGeom prst="rect">
              <a:avLst/>
            </a:prstGeom>
          </p:spPr>
        </p:pic>
        <p:sp>
          <p:nvSpPr>
            <p:cNvPr id="39" name="object 535"/>
            <p:cNvSpPr txBox="1"/>
            <p:nvPr/>
          </p:nvSpPr>
          <p:spPr>
            <a:xfrm>
              <a:off x="3246323" y="7357238"/>
              <a:ext cx="2063000" cy="276999"/>
            </a:xfrm>
            <a:prstGeom prst="rect">
              <a:avLst/>
            </a:prstGeom>
          </p:spPr>
          <p:txBody>
            <a:bodyPr vert="horz" wrap="square" lIns="0" tIns="0" rIns="0" bIns="0" rtlCol="0">
              <a:spAutoFit/>
            </a:bodyPr>
            <a:lstStyle/>
            <a:p>
              <a:pPr defTabSz="561272" fontAlgn="auto">
                <a:spcBef>
                  <a:spcPts val="0"/>
                </a:spcBef>
                <a:spcAft>
                  <a:spcPts val="0"/>
                </a:spcAft>
                <a:buNone/>
              </a:pPr>
              <a:r>
                <a:rPr lang="en-US"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Operations</a:t>
              </a:r>
              <a:endParaRPr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40" name="Rounded Rectangle 39"/>
            <p:cNvSpPr/>
            <p:nvPr/>
          </p:nvSpPr>
          <p:spPr>
            <a:xfrm>
              <a:off x="5153395" y="7317899"/>
              <a:ext cx="2411633" cy="355677"/>
            </a:xfrm>
            <a:prstGeom prst="roundRect">
              <a:avLst/>
            </a:prstGeom>
            <a:solidFill>
              <a:srgbClr val="86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3290" y="7295213"/>
              <a:ext cx="461208" cy="401051"/>
            </a:xfrm>
            <a:prstGeom prst="rect">
              <a:avLst/>
            </a:prstGeom>
          </p:spPr>
        </p:pic>
        <p:sp>
          <p:nvSpPr>
            <p:cNvPr id="42" name="object 535"/>
            <p:cNvSpPr txBox="1"/>
            <p:nvPr/>
          </p:nvSpPr>
          <p:spPr>
            <a:xfrm>
              <a:off x="5674397" y="7357238"/>
              <a:ext cx="2063000" cy="276999"/>
            </a:xfrm>
            <a:prstGeom prst="rect">
              <a:avLst/>
            </a:prstGeom>
          </p:spPr>
          <p:txBody>
            <a:bodyPr vert="horz" wrap="square" lIns="0" tIns="0" rIns="0" bIns="0" rtlCol="0">
              <a:spAutoFit/>
            </a:bodyPr>
            <a:lstStyle/>
            <a:p>
              <a:pPr defTabSz="561272" fontAlgn="auto">
                <a:spcBef>
                  <a:spcPts val="0"/>
                </a:spcBef>
                <a:spcAft>
                  <a:spcPts val="0"/>
                </a:spcAft>
                <a:buNone/>
              </a:pPr>
              <a:r>
                <a:rPr lang="en-US"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Policy</a:t>
              </a:r>
              <a:endParaRPr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43" name="Rounded Rectangle 42"/>
            <p:cNvSpPr/>
            <p:nvPr/>
          </p:nvSpPr>
          <p:spPr>
            <a:xfrm>
              <a:off x="2557253" y="6456464"/>
              <a:ext cx="5101708"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sp>
          <p:nvSpPr>
            <p:cNvPr id="44" name="object 535"/>
            <p:cNvSpPr txBox="1"/>
            <p:nvPr/>
          </p:nvSpPr>
          <p:spPr>
            <a:xfrm>
              <a:off x="2752029" y="6495803"/>
              <a:ext cx="2063000" cy="276999"/>
            </a:xfrm>
            <a:prstGeom prst="rect">
              <a:avLst/>
            </a:prstGeom>
          </p:spPr>
          <p:txBody>
            <a:bodyPr vert="horz" wrap="square" lIns="0" tIns="0" rIns="0" bIns="0" rtlCol="0">
              <a:spAutoFit/>
            </a:bodyPr>
            <a:lstStyle/>
            <a:p>
              <a:pPr defTabSz="561272" fontAlgn="auto">
                <a:spcBef>
                  <a:spcPts val="0"/>
                </a:spcBef>
                <a:spcAft>
                  <a:spcPts val="0"/>
                </a:spcAft>
                <a:buNone/>
              </a:pPr>
              <a:r>
                <a:rPr lang="en-US" sz="1200" b="1" dirty="0">
                  <a:solidFill>
                    <a:srgbClr val="000000">
                      <a:lumMod val="75000"/>
                      <a:lumOff val="25000"/>
                    </a:srgbClr>
                  </a:solidFill>
                  <a:ea typeface="Arial" charset="0"/>
                  <a:cs typeface="Arial" charset="0"/>
                </a:rPr>
                <a:t>IMPLEMENT</a:t>
              </a:r>
            </a:p>
          </p:txBody>
        </p:sp>
      </p:grpSp>
      <p:grpSp>
        <p:nvGrpSpPr>
          <p:cNvPr id="52" name="Group 51"/>
          <p:cNvGrpSpPr/>
          <p:nvPr/>
        </p:nvGrpSpPr>
        <p:grpSpPr>
          <a:xfrm>
            <a:off x="6035577" y="2311400"/>
            <a:ext cx="3032221" cy="1913551"/>
            <a:chOff x="10411370" y="3902474"/>
            <a:chExt cx="5230581" cy="2870326"/>
          </a:xfrm>
        </p:grpSpPr>
        <p:sp>
          <p:nvSpPr>
            <p:cNvPr id="116" name="Rectangle 115"/>
            <p:cNvSpPr/>
            <p:nvPr/>
          </p:nvSpPr>
          <p:spPr>
            <a:xfrm>
              <a:off x="10411370" y="4105492"/>
              <a:ext cx="5230581" cy="2667308"/>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None/>
              </a:pPr>
              <a:endParaRPr lang="en-US" sz="1100">
                <a:solidFill>
                  <a:srgbClr val="FFFFFF"/>
                </a:solidFill>
              </a:endParaRPr>
            </a:p>
          </p:txBody>
        </p:sp>
        <p:sp>
          <p:nvSpPr>
            <p:cNvPr id="117" name="Rounded Rectangle 116"/>
            <p:cNvSpPr/>
            <p:nvPr/>
          </p:nvSpPr>
          <p:spPr>
            <a:xfrm>
              <a:off x="10411372" y="3960081"/>
              <a:ext cx="5230578" cy="6514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None/>
              </a:pPr>
              <a:endParaRPr lang="en-US" sz="1200">
                <a:solidFill>
                  <a:srgbClr val="FFFFFF"/>
                </a:solidFill>
              </a:endParaRPr>
            </a:p>
          </p:txBody>
        </p:sp>
        <p:sp>
          <p:nvSpPr>
            <p:cNvPr id="118" name="object 535"/>
            <p:cNvSpPr txBox="1"/>
            <p:nvPr/>
          </p:nvSpPr>
          <p:spPr>
            <a:xfrm>
              <a:off x="10606150" y="3999416"/>
              <a:ext cx="3628698" cy="553998"/>
            </a:xfrm>
            <a:prstGeom prst="rect">
              <a:avLst/>
            </a:prstGeom>
          </p:spPr>
          <p:txBody>
            <a:bodyPr vert="horz" wrap="square" lIns="0" tIns="0" rIns="0" bIns="0" rtlCol="0">
              <a:spAutoFit/>
            </a:bodyPr>
            <a:lstStyle/>
            <a:p>
              <a:pPr defTabSz="561272" fontAlgn="auto">
                <a:spcBef>
                  <a:spcPts val="0"/>
                </a:spcBef>
                <a:spcAft>
                  <a:spcPts val="0"/>
                </a:spcAft>
                <a:buNone/>
              </a:pPr>
              <a:r>
                <a:rPr lang="en-US" sz="1200" b="1" dirty="0">
                  <a:solidFill>
                    <a:srgbClr val="000000">
                      <a:lumMod val="75000"/>
                      <a:lumOff val="25000"/>
                    </a:srgbClr>
                  </a:solidFill>
                  <a:ea typeface="Arial" charset="0"/>
                  <a:cs typeface="Arial" charset="0"/>
                </a:rPr>
                <a:t>ADVANCE SCIENCE AND INTEGRATED MODELING</a:t>
              </a:r>
            </a:p>
          </p:txBody>
        </p:sp>
        <p:pic>
          <p:nvPicPr>
            <p:cNvPr id="119" name="Picture 1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06270" y="3902474"/>
              <a:ext cx="872795" cy="754380"/>
            </a:xfrm>
            <a:prstGeom prst="rect">
              <a:avLst/>
            </a:prstGeom>
          </p:spPr>
        </p:pic>
        <p:sp>
          <p:nvSpPr>
            <p:cNvPr id="124" name="Rounded Rectangle 123"/>
            <p:cNvSpPr/>
            <p:nvPr/>
          </p:nvSpPr>
          <p:spPr>
            <a:xfrm>
              <a:off x="12914638" y="5883674"/>
              <a:ext cx="2483957" cy="677952"/>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None/>
              </a:pPr>
              <a:endParaRPr lang="en-US" sz="1200">
                <a:solidFill>
                  <a:srgbClr val="FFFFFF"/>
                </a:solidFill>
              </a:endParaRPr>
            </a:p>
          </p:txBody>
        </p:sp>
        <p:sp>
          <p:nvSpPr>
            <p:cNvPr id="125" name="object 535"/>
            <p:cNvSpPr txBox="1"/>
            <p:nvPr/>
          </p:nvSpPr>
          <p:spPr>
            <a:xfrm>
              <a:off x="12971695" y="5928043"/>
              <a:ext cx="2369845" cy="553998"/>
            </a:xfrm>
            <a:prstGeom prst="rect">
              <a:avLst/>
            </a:prstGeom>
          </p:spPr>
          <p:txBody>
            <a:bodyPr vert="horz" wrap="square" lIns="0" tIns="0" rIns="0" bIns="0" rtlCol="0">
              <a:spAutoFit/>
            </a:bodyPr>
            <a:lstStyle/>
            <a:p>
              <a:pPr algn="ctr" defTabSz="561272" fontAlgn="auto">
                <a:spcBef>
                  <a:spcPts val="0"/>
                </a:spcBef>
                <a:spcAft>
                  <a:spcPts val="0"/>
                </a:spcAft>
                <a:buNone/>
              </a:pPr>
              <a:r>
                <a:rPr lang="en-US" sz="1200" dirty="0">
                  <a:solidFill>
                    <a:srgbClr val="FFFFFF"/>
                  </a:solidFill>
                  <a:latin typeface="Arial Narrow" charset="0"/>
                  <a:ea typeface="Arial Narrow" charset="0"/>
                  <a:cs typeface="Arial Narrow" charset="0"/>
                </a:rPr>
                <a:t>Aviation Environmental Tool Suite</a:t>
              </a:r>
              <a:endParaRPr sz="1200" dirty="0">
                <a:solidFill>
                  <a:srgbClr val="FFFFFF"/>
                </a:solidFill>
                <a:latin typeface="Arial"/>
                <a:cs typeface="Arial"/>
              </a:endParaRPr>
            </a:p>
          </p:txBody>
        </p:sp>
        <p:cxnSp>
          <p:nvCxnSpPr>
            <p:cNvPr id="126" name="Straight Arrow Connector 125"/>
            <p:cNvCxnSpPr>
              <a:stCxn id="28" idx="3"/>
              <a:endCxn id="120" idx="1"/>
            </p:cNvCxnSpPr>
            <p:nvPr/>
          </p:nvCxnSpPr>
          <p:spPr>
            <a:xfrm>
              <a:off x="12451940" y="5114100"/>
              <a:ext cx="495901" cy="0"/>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10522172" y="4775124"/>
              <a:ext cx="1929768" cy="677952"/>
              <a:chOff x="6099810" y="4231640"/>
              <a:chExt cx="1118706" cy="451968"/>
            </a:xfrm>
          </p:grpSpPr>
          <p:sp>
            <p:nvSpPr>
              <p:cNvPr id="28" name="Rounded Rectangle 27"/>
              <p:cNvSpPr/>
              <p:nvPr/>
            </p:nvSpPr>
            <p:spPr>
              <a:xfrm>
                <a:off x="6099810" y="4231640"/>
                <a:ext cx="1118706" cy="451968"/>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sp>
            <p:nvSpPr>
              <p:cNvPr id="30" name="object 535"/>
              <p:cNvSpPr txBox="1"/>
              <p:nvPr/>
            </p:nvSpPr>
            <p:spPr>
              <a:xfrm>
                <a:off x="6106073" y="4261457"/>
                <a:ext cx="1106181" cy="369332"/>
              </a:xfrm>
              <a:prstGeom prst="rect">
                <a:avLst/>
              </a:prstGeom>
            </p:spPr>
            <p:txBody>
              <a:bodyPr vert="horz" wrap="square" lIns="0" tIns="0" rIns="0" bIns="0" rtlCol="0">
                <a:spAutoFit/>
              </a:bodyPr>
              <a:lstStyle/>
              <a:p>
                <a:pPr algn="ctr" defTabSz="561272" fontAlgn="auto">
                  <a:spcBef>
                    <a:spcPts val="0"/>
                  </a:spcBef>
                  <a:spcAft>
                    <a:spcPts val="0"/>
                  </a:spcAft>
                  <a:buNone/>
                </a:pPr>
                <a:r>
                  <a:rPr lang="en-US" sz="1200" dirty="0">
                    <a:solidFill>
                      <a:srgbClr val="FFFFFF"/>
                    </a:solidFill>
                    <a:latin typeface="Arial Narrow" charset="0"/>
                    <a:ea typeface="Arial Narrow" charset="0"/>
                    <a:cs typeface="Arial Narrow" charset="0"/>
                  </a:rPr>
                  <a:t>Source characterization</a:t>
                </a:r>
                <a:endParaRPr sz="1200" dirty="0">
                  <a:solidFill>
                    <a:srgbClr val="FFFFFF"/>
                  </a:solidFill>
                  <a:latin typeface="Arial"/>
                  <a:cs typeface="Arial"/>
                </a:endParaRPr>
              </a:p>
            </p:txBody>
          </p:sp>
        </p:grpSp>
        <p:cxnSp>
          <p:nvCxnSpPr>
            <p:cNvPr id="129" name="Straight Arrow Connector 128"/>
            <p:cNvCxnSpPr>
              <a:stCxn id="122" idx="3"/>
              <a:endCxn id="124" idx="1"/>
            </p:cNvCxnSpPr>
            <p:nvPr/>
          </p:nvCxnSpPr>
          <p:spPr>
            <a:xfrm>
              <a:off x="12487774" y="6222650"/>
              <a:ext cx="426864" cy="0"/>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10558006" y="5883685"/>
              <a:ext cx="1929768" cy="677953"/>
              <a:chOff x="6120583" y="4970673"/>
              <a:chExt cx="1118706" cy="451968"/>
            </a:xfrm>
          </p:grpSpPr>
          <p:sp>
            <p:nvSpPr>
              <p:cNvPr id="122" name="Rounded Rectangle 121"/>
              <p:cNvSpPr/>
              <p:nvPr/>
            </p:nvSpPr>
            <p:spPr>
              <a:xfrm>
                <a:off x="6120583" y="4970673"/>
                <a:ext cx="1118706" cy="451968"/>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sp>
            <p:nvSpPr>
              <p:cNvPr id="123" name="object 535"/>
              <p:cNvSpPr txBox="1"/>
              <p:nvPr/>
            </p:nvSpPr>
            <p:spPr>
              <a:xfrm>
                <a:off x="6126846" y="5000251"/>
                <a:ext cx="1106181" cy="369331"/>
              </a:xfrm>
              <a:prstGeom prst="rect">
                <a:avLst/>
              </a:prstGeom>
            </p:spPr>
            <p:txBody>
              <a:bodyPr vert="horz" wrap="square" lIns="0" tIns="0" rIns="0" bIns="0" rtlCol="0">
                <a:spAutoFit/>
              </a:bodyPr>
              <a:lstStyle/>
              <a:p>
                <a:pPr algn="ctr" defTabSz="561272" fontAlgn="auto">
                  <a:spcBef>
                    <a:spcPts val="0"/>
                  </a:spcBef>
                  <a:spcAft>
                    <a:spcPts val="0"/>
                  </a:spcAft>
                  <a:buNone/>
                </a:pPr>
                <a:r>
                  <a:rPr lang="en-US" sz="1200" dirty="0">
                    <a:solidFill>
                      <a:srgbClr val="FFFFFF"/>
                    </a:solidFill>
                    <a:latin typeface="Arial Narrow" charset="0"/>
                    <a:ea typeface="Arial Narrow" charset="0"/>
                    <a:cs typeface="Arial Narrow" charset="0"/>
                  </a:rPr>
                  <a:t>Health and welfare impacts</a:t>
                </a:r>
                <a:endParaRPr sz="1200" dirty="0">
                  <a:solidFill>
                    <a:srgbClr val="FFFFFF"/>
                  </a:solidFill>
                  <a:latin typeface="Arial"/>
                  <a:cs typeface="Arial"/>
                </a:endParaRPr>
              </a:p>
            </p:txBody>
          </p:sp>
        </p:grpSp>
        <p:cxnSp>
          <p:nvCxnSpPr>
            <p:cNvPr id="133" name="Elbow Connector 132"/>
            <p:cNvCxnSpPr>
              <a:stCxn id="120" idx="2"/>
              <a:endCxn id="122" idx="0"/>
            </p:cNvCxnSpPr>
            <p:nvPr/>
          </p:nvCxnSpPr>
          <p:spPr>
            <a:xfrm rot="5400000">
              <a:off x="12618515" y="4357510"/>
              <a:ext cx="430551" cy="2621799"/>
            </a:xfrm>
            <a:prstGeom prst="bentConnector3">
              <a:avLst>
                <a:gd name="adj1" fmla="val 50000"/>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12947841" y="4775124"/>
              <a:ext cx="2393696" cy="677952"/>
              <a:chOff x="7505996" y="4231640"/>
              <a:chExt cx="1387650" cy="451968"/>
            </a:xfrm>
          </p:grpSpPr>
          <p:sp>
            <p:nvSpPr>
              <p:cNvPr id="120" name="Rounded Rectangle 119"/>
              <p:cNvSpPr/>
              <p:nvPr/>
            </p:nvSpPr>
            <p:spPr>
              <a:xfrm>
                <a:off x="7505996" y="4231640"/>
                <a:ext cx="1387650" cy="451968"/>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sp>
            <p:nvSpPr>
              <p:cNvPr id="121" name="object 535"/>
              <p:cNvSpPr txBox="1"/>
              <p:nvPr/>
            </p:nvSpPr>
            <p:spPr>
              <a:xfrm>
                <a:off x="7512259" y="4255712"/>
                <a:ext cx="1381387" cy="369332"/>
              </a:xfrm>
              <a:prstGeom prst="rect">
                <a:avLst/>
              </a:prstGeom>
            </p:spPr>
            <p:txBody>
              <a:bodyPr vert="horz" wrap="square" lIns="0" tIns="0" rIns="0" bIns="0" rtlCol="0">
                <a:spAutoFit/>
              </a:bodyPr>
              <a:lstStyle/>
              <a:p>
                <a:pPr algn="ctr" defTabSz="561272" fontAlgn="auto">
                  <a:spcBef>
                    <a:spcPts val="0"/>
                  </a:spcBef>
                  <a:spcAft>
                    <a:spcPts val="0"/>
                  </a:spcAft>
                  <a:buNone/>
                </a:pPr>
                <a:r>
                  <a:rPr lang="en-US" sz="1200" dirty="0">
                    <a:solidFill>
                      <a:srgbClr val="FFFFFF"/>
                    </a:solidFill>
                    <a:latin typeface="Arial Narrow" charset="0"/>
                    <a:ea typeface="Arial Narrow" charset="0"/>
                    <a:cs typeface="Arial Narrow" charset="0"/>
                  </a:rPr>
                  <a:t>Propagation and dispersion</a:t>
                </a:r>
                <a:endParaRPr sz="1200" dirty="0">
                  <a:solidFill>
                    <a:srgbClr val="FFFFFF"/>
                  </a:solidFill>
                  <a:latin typeface="Arial"/>
                  <a:cs typeface="Arial"/>
                </a:endParaRPr>
              </a:p>
            </p:txBody>
          </p:sp>
        </p:grpSp>
      </p:grpSp>
      <p:sp>
        <p:nvSpPr>
          <p:cNvPr id="143" name="Oval 142"/>
          <p:cNvSpPr/>
          <p:nvPr/>
        </p:nvSpPr>
        <p:spPr>
          <a:xfrm>
            <a:off x="5438194" y="2437399"/>
            <a:ext cx="250520" cy="25052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None/>
            </a:pPr>
            <a:endParaRPr lang="en-US" sz="1100">
              <a:solidFill>
                <a:srgbClr val="FFFFFF"/>
              </a:solidFill>
            </a:endParaRPr>
          </a:p>
        </p:txBody>
      </p:sp>
      <p:sp>
        <p:nvSpPr>
          <p:cNvPr id="145" name="Oval 144"/>
          <p:cNvSpPr/>
          <p:nvPr/>
        </p:nvSpPr>
        <p:spPr>
          <a:xfrm>
            <a:off x="5418090" y="3387593"/>
            <a:ext cx="250520" cy="25052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None/>
            </a:pPr>
            <a:endParaRPr lang="en-US" sz="1100">
              <a:solidFill>
                <a:srgbClr val="FFFFFF"/>
              </a:solidFill>
            </a:endParaRPr>
          </a:p>
        </p:txBody>
      </p:sp>
      <p:sp>
        <p:nvSpPr>
          <p:cNvPr id="160" name="Oval 159"/>
          <p:cNvSpPr/>
          <p:nvPr/>
        </p:nvSpPr>
        <p:spPr>
          <a:xfrm>
            <a:off x="4485446" y="3658826"/>
            <a:ext cx="250520" cy="25052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None/>
            </a:pPr>
            <a:endParaRPr lang="en-US" sz="1100">
              <a:solidFill>
                <a:srgbClr val="FFFFFF"/>
              </a:solidFill>
            </a:endParaRPr>
          </a:p>
        </p:txBody>
      </p:sp>
      <p:cxnSp>
        <p:nvCxnSpPr>
          <p:cNvPr id="92" name="Elbow Connector 91"/>
          <p:cNvCxnSpPr>
            <a:endCxn id="117" idx="1"/>
          </p:cNvCxnSpPr>
          <p:nvPr/>
        </p:nvCxnSpPr>
        <p:spPr>
          <a:xfrm flipV="1">
            <a:off x="5566839" y="2566969"/>
            <a:ext cx="468739" cy="2"/>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43" idx="3"/>
          </p:cNvCxnSpPr>
          <p:nvPr/>
        </p:nvCxnSpPr>
        <p:spPr>
          <a:xfrm flipV="1">
            <a:off x="4439979" y="3512859"/>
            <a:ext cx="1113009" cy="1302661"/>
          </a:xfrm>
          <a:prstGeom prst="bentConnector2">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46316" y="2888613"/>
            <a:ext cx="2246734" cy="744141"/>
            <a:chOff x="1287396" y="3990014"/>
            <a:chExt cx="3127730" cy="1116212"/>
          </a:xfrm>
        </p:grpSpPr>
        <p:sp>
          <p:nvSpPr>
            <p:cNvPr id="54" name="Rectangle 53"/>
            <p:cNvSpPr/>
            <p:nvPr/>
          </p:nvSpPr>
          <p:spPr>
            <a:xfrm>
              <a:off x="1287396" y="4135429"/>
              <a:ext cx="3127730" cy="970797"/>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100">
                <a:solidFill>
                  <a:srgbClr val="FFFFFF"/>
                </a:solidFill>
              </a:endParaRPr>
            </a:p>
          </p:txBody>
        </p:sp>
        <p:sp>
          <p:nvSpPr>
            <p:cNvPr id="67" name="Rounded Rectangle 66"/>
            <p:cNvSpPr/>
            <p:nvPr/>
          </p:nvSpPr>
          <p:spPr>
            <a:xfrm>
              <a:off x="1287398" y="3990014"/>
              <a:ext cx="3127728"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sp>
          <p:nvSpPr>
            <p:cNvPr id="79" name="object 535"/>
            <p:cNvSpPr txBox="1"/>
            <p:nvPr/>
          </p:nvSpPr>
          <p:spPr>
            <a:xfrm>
              <a:off x="1409700" y="4019767"/>
              <a:ext cx="2431827" cy="923330"/>
            </a:xfrm>
            <a:prstGeom prst="rect">
              <a:avLst/>
            </a:prstGeom>
          </p:spPr>
          <p:txBody>
            <a:bodyPr vert="horz" wrap="square" lIns="0" tIns="0" rIns="0" bIns="0" rtlCol="0">
              <a:spAutoFit/>
            </a:bodyPr>
            <a:lstStyle/>
            <a:p>
              <a:pPr defTabSz="561272" fontAlgn="auto">
                <a:spcBef>
                  <a:spcPts val="0"/>
                </a:spcBef>
                <a:spcAft>
                  <a:spcPts val="0"/>
                </a:spcAft>
                <a:buNone/>
              </a:pPr>
              <a:r>
                <a:rPr lang="en-US" sz="1200" b="1" dirty="0">
                  <a:solidFill>
                    <a:srgbClr val="000000">
                      <a:lumMod val="75000"/>
                      <a:lumOff val="25000"/>
                    </a:srgbClr>
                  </a:solidFill>
                  <a:ea typeface="Arial" charset="0"/>
                  <a:cs typeface="Arial" charset="0"/>
                </a:rPr>
                <a:t>IMPROVE</a:t>
              </a:r>
            </a:p>
            <a:p>
              <a:pPr marL="102806" indent="-102806" defTabSz="561272" fontAlgn="auto">
                <a:spcBef>
                  <a:spcPts val="0"/>
                </a:spcBef>
                <a:spcAft>
                  <a:spcPts val="0"/>
                </a:spcAft>
                <a:buFont typeface="Arial" charset="0"/>
                <a:buChar char="•"/>
              </a:pPr>
              <a:endParaRPr lang="en-US" sz="400" spc="-32" dirty="0">
                <a:solidFill>
                  <a:srgbClr val="FFFFFF"/>
                </a:solidFill>
                <a:latin typeface="Arial"/>
                <a:cs typeface="Arial"/>
              </a:endParaRP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Adapt roadmaps</a:t>
              </a: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Fill research pipeline</a:t>
              </a:r>
              <a:endParaRPr sz="1200" dirty="0">
                <a:solidFill>
                  <a:srgbClr val="000000"/>
                </a:solidFill>
                <a:latin typeface="Arial"/>
                <a:cs typeface="Arial"/>
              </a:endParaRPr>
            </a:p>
          </p:txBody>
        </p:sp>
      </p:grpSp>
      <p:grpSp>
        <p:nvGrpSpPr>
          <p:cNvPr id="22" name="Group 21"/>
          <p:cNvGrpSpPr/>
          <p:nvPr/>
        </p:nvGrpSpPr>
        <p:grpSpPr>
          <a:xfrm>
            <a:off x="746316" y="3693887"/>
            <a:ext cx="2246674" cy="744977"/>
            <a:chOff x="1287396" y="5219702"/>
            <a:chExt cx="3127730" cy="1117465"/>
          </a:xfrm>
        </p:grpSpPr>
        <p:sp>
          <p:nvSpPr>
            <p:cNvPr id="88" name="Rectangle 87"/>
            <p:cNvSpPr/>
            <p:nvPr/>
          </p:nvSpPr>
          <p:spPr>
            <a:xfrm>
              <a:off x="1287396" y="5403266"/>
              <a:ext cx="3127730" cy="933901"/>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100">
                <a:solidFill>
                  <a:srgbClr val="FFFFFF"/>
                </a:solidFill>
              </a:endParaRPr>
            </a:p>
          </p:txBody>
        </p:sp>
        <p:sp>
          <p:nvSpPr>
            <p:cNvPr id="89" name="Rounded Rectangle 88"/>
            <p:cNvSpPr/>
            <p:nvPr/>
          </p:nvSpPr>
          <p:spPr>
            <a:xfrm>
              <a:off x="1287398" y="5219702"/>
              <a:ext cx="3127728"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sp>
          <p:nvSpPr>
            <p:cNvPr id="84" name="object 535"/>
            <p:cNvSpPr txBox="1"/>
            <p:nvPr/>
          </p:nvSpPr>
          <p:spPr>
            <a:xfrm>
              <a:off x="1370910" y="5247564"/>
              <a:ext cx="2778397" cy="946413"/>
            </a:xfrm>
            <a:prstGeom prst="rect">
              <a:avLst/>
            </a:prstGeom>
          </p:spPr>
          <p:txBody>
            <a:bodyPr vert="horz" wrap="square" lIns="0" tIns="0" rIns="0" bIns="0" rtlCol="0">
              <a:spAutoFit/>
            </a:bodyPr>
            <a:lstStyle/>
            <a:p>
              <a:pPr defTabSz="561272" fontAlgn="auto">
                <a:spcBef>
                  <a:spcPts val="0"/>
                </a:spcBef>
                <a:spcAft>
                  <a:spcPts val="0"/>
                </a:spcAft>
                <a:buNone/>
              </a:pPr>
              <a:r>
                <a:rPr lang="en-US" sz="1200" b="1" dirty="0">
                  <a:solidFill>
                    <a:srgbClr val="000000">
                      <a:lumMod val="75000"/>
                      <a:lumOff val="25000"/>
                    </a:srgbClr>
                  </a:solidFill>
                  <a:ea typeface="Arial" charset="0"/>
                  <a:cs typeface="Arial" charset="0"/>
                </a:rPr>
                <a:t>EVALUATE</a:t>
              </a:r>
            </a:p>
            <a:p>
              <a:pPr marL="102806" indent="-102806" defTabSz="561272" fontAlgn="auto">
                <a:spcBef>
                  <a:spcPts val="0"/>
                </a:spcBef>
                <a:spcAft>
                  <a:spcPts val="0"/>
                </a:spcAft>
                <a:buFont typeface="Arial" charset="0"/>
                <a:buChar char="•"/>
              </a:pPr>
              <a:endParaRPr lang="en-US" sz="500" spc="-32" dirty="0">
                <a:solidFill>
                  <a:srgbClr val="FFFFFF"/>
                </a:solidFill>
                <a:latin typeface="Arial"/>
                <a:cs typeface="Arial"/>
              </a:endParaRP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Progress toward goals</a:t>
              </a: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Mitigation opportunities</a:t>
              </a:r>
              <a:endParaRPr sz="1200" dirty="0">
                <a:solidFill>
                  <a:srgbClr val="000000"/>
                </a:solidFill>
                <a:latin typeface="Arial"/>
                <a:cs typeface="Arial"/>
              </a:endParaRPr>
            </a:p>
          </p:txBody>
        </p:sp>
      </p:grpSp>
      <p:grpSp>
        <p:nvGrpSpPr>
          <p:cNvPr id="46" name="Group 45"/>
          <p:cNvGrpSpPr/>
          <p:nvPr/>
        </p:nvGrpSpPr>
        <p:grpSpPr>
          <a:xfrm>
            <a:off x="6035578" y="1161144"/>
            <a:ext cx="3312340" cy="1001319"/>
            <a:chOff x="10411372" y="2301299"/>
            <a:chExt cx="5713786" cy="1501979"/>
          </a:xfrm>
        </p:grpSpPr>
        <p:sp>
          <p:nvSpPr>
            <p:cNvPr id="107" name="Rectangle 106"/>
            <p:cNvSpPr/>
            <p:nvPr/>
          </p:nvSpPr>
          <p:spPr>
            <a:xfrm>
              <a:off x="10411372" y="2446712"/>
              <a:ext cx="5230582" cy="1356566"/>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100">
                <a:solidFill>
                  <a:srgbClr val="FFFFFF"/>
                </a:solidFill>
              </a:endParaRPr>
            </a:p>
          </p:txBody>
        </p:sp>
        <p:sp>
          <p:nvSpPr>
            <p:cNvPr id="108" name="Rounded Rectangle 107"/>
            <p:cNvSpPr/>
            <p:nvPr/>
          </p:nvSpPr>
          <p:spPr>
            <a:xfrm>
              <a:off x="10411374" y="2301299"/>
              <a:ext cx="5230579"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None/>
              </a:pPr>
              <a:endParaRPr lang="en-US" sz="1200">
                <a:solidFill>
                  <a:srgbClr val="FFFFFF"/>
                </a:solidFill>
              </a:endParaRPr>
            </a:p>
          </p:txBody>
        </p:sp>
        <p:sp>
          <p:nvSpPr>
            <p:cNvPr id="114" name="object 535"/>
            <p:cNvSpPr txBox="1"/>
            <p:nvPr/>
          </p:nvSpPr>
          <p:spPr>
            <a:xfrm>
              <a:off x="10609169" y="2345723"/>
              <a:ext cx="5515989" cy="1200329"/>
            </a:xfrm>
            <a:prstGeom prst="rect">
              <a:avLst/>
            </a:prstGeom>
          </p:spPr>
          <p:txBody>
            <a:bodyPr vert="horz" wrap="square" lIns="0" tIns="0" rIns="0" bIns="0" rtlCol="0">
              <a:spAutoFit/>
            </a:bodyPr>
            <a:lstStyle/>
            <a:p>
              <a:pPr defTabSz="561272" fontAlgn="auto">
                <a:spcBef>
                  <a:spcPts val="0"/>
                </a:spcBef>
                <a:spcAft>
                  <a:spcPts val="0"/>
                </a:spcAft>
                <a:buNone/>
              </a:pPr>
              <a:r>
                <a:rPr lang="en-US" sz="1200" b="1" dirty="0">
                  <a:solidFill>
                    <a:srgbClr val="000000">
                      <a:lumMod val="75000"/>
                      <a:lumOff val="25000"/>
                    </a:srgbClr>
                  </a:solidFill>
                  <a:ea typeface="Arial" charset="0"/>
                  <a:cs typeface="Arial" charset="0"/>
                </a:rPr>
                <a:t>PLAN</a:t>
              </a:r>
            </a:p>
            <a:p>
              <a:pPr marL="102806" indent="-102806" defTabSz="561272" fontAlgn="auto">
                <a:spcBef>
                  <a:spcPts val="0"/>
                </a:spcBef>
                <a:spcAft>
                  <a:spcPts val="0"/>
                </a:spcAft>
                <a:buFont typeface="Arial" charset="0"/>
                <a:buChar char="•"/>
              </a:pPr>
              <a:endParaRPr lang="en-US" sz="400" spc="-32" dirty="0">
                <a:solidFill>
                  <a:srgbClr val="FFFFFF"/>
                </a:solidFill>
                <a:latin typeface="Arial"/>
                <a:cs typeface="Arial"/>
              </a:endParaRP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Environment and energy policy statement </a:t>
              </a:r>
              <a:r>
                <a:rPr lang="en-US" sz="1200" spc="-32" baseline="30000" dirty="0">
                  <a:solidFill>
                    <a:srgbClr val="FFFFFF"/>
                  </a:solidFill>
                  <a:latin typeface="Arial"/>
                  <a:cs typeface="Arial"/>
                </a:rPr>
                <a:t>1</a:t>
              </a:r>
            </a:p>
            <a:p>
              <a:pPr marL="102806" indent="-102806" defTabSz="561272" fontAlgn="auto">
                <a:spcBef>
                  <a:spcPts val="0"/>
                </a:spcBef>
                <a:spcAft>
                  <a:spcPts val="0"/>
                </a:spcAft>
                <a:buFont typeface="Arial" charset="0"/>
                <a:buChar char="•"/>
              </a:pPr>
              <a:r>
                <a:rPr lang="en-US" sz="1200" spc="-32" dirty="0" smtClean="0">
                  <a:solidFill>
                    <a:srgbClr val="FFFFFF"/>
                  </a:solidFill>
                  <a:latin typeface="Arial"/>
                  <a:cs typeface="Arial"/>
                </a:rPr>
                <a:t>Aviation Emissions Reduction Plan </a:t>
              </a:r>
              <a:r>
                <a:rPr lang="en-US" sz="1200" spc="-32" baseline="30000" dirty="0">
                  <a:solidFill>
                    <a:srgbClr val="FFFFFF"/>
                  </a:solidFill>
                  <a:latin typeface="Arial"/>
                  <a:cs typeface="Arial"/>
                </a:rPr>
                <a:t>2</a:t>
              </a: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Research roadmaps </a:t>
              </a:r>
              <a:r>
                <a:rPr lang="en-US" sz="1200" spc="-32" baseline="30000" dirty="0">
                  <a:solidFill>
                    <a:srgbClr val="FFFFFF"/>
                  </a:solidFill>
                  <a:latin typeface="Arial"/>
                  <a:cs typeface="Arial"/>
                </a:rPr>
                <a:t>3</a:t>
              </a:r>
              <a:endParaRPr sz="1200" baseline="30000" dirty="0">
                <a:solidFill>
                  <a:srgbClr val="000000"/>
                </a:solidFill>
                <a:latin typeface="Arial"/>
                <a:cs typeface="Arial"/>
              </a:endParaRPr>
            </a:p>
          </p:txBody>
        </p:sp>
      </p:grpSp>
      <p:grpSp>
        <p:nvGrpSpPr>
          <p:cNvPr id="29" name="Group 28"/>
          <p:cNvGrpSpPr/>
          <p:nvPr/>
        </p:nvGrpSpPr>
        <p:grpSpPr>
          <a:xfrm>
            <a:off x="2603346" y="1397001"/>
            <a:ext cx="1714654" cy="1218479"/>
            <a:chOff x="4490772" y="2171700"/>
            <a:chExt cx="2957778" cy="1827718"/>
          </a:xfrm>
        </p:grpSpPr>
        <p:grpSp>
          <p:nvGrpSpPr>
            <p:cNvPr id="25" name="Group 24"/>
            <p:cNvGrpSpPr/>
            <p:nvPr/>
          </p:nvGrpSpPr>
          <p:grpSpPr>
            <a:xfrm>
              <a:off x="4490772" y="2171700"/>
              <a:ext cx="2957778" cy="1827718"/>
              <a:chOff x="4490772" y="2171700"/>
              <a:chExt cx="2957778" cy="1827718"/>
            </a:xfrm>
          </p:grpSpPr>
          <p:sp>
            <p:nvSpPr>
              <p:cNvPr id="100" name="Rectangle 99"/>
              <p:cNvSpPr/>
              <p:nvPr/>
            </p:nvSpPr>
            <p:spPr>
              <a:xfrm>
                <a:off x="4610100" y="2305709"/>
                <a:ext cx="1847237" cy="1693709"/>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None/>
                </a:pPr>
                <a:endParaRPr lang="en-US" sz="1100">
                  <a:solidFill>
                    <a:srgbClr val="FFFFFF"/>
                  </a:solidFill>
                </a:endParaRPr>
              </a:p>
            </p:txBody>
          </p:sp>
          <p:cxnSp>
            <p:nvCxnSpPr>
              <p:cNvPr id="103" name="Straight Arrow Connector 102"/>
              <p:cNvCxnSpPr>
                <a:stCxn id="104" idx="6"/>
              </p:cNvCxnSpPr>
              <p:nvPr/>
            </p:nvCxnSpPr>
            <p:spPr>
              <a:xfrm flipV="1">
                <a:off x="4806240" y="2305704"/>
                <a:ext cx="1814293" cy="3158"/>
              </a:xfrm>
              <a:prstGeom prst="straightConnector1">
                <a:avLst/>
              </a:prstGeom>
              <a:ln w="25400" cap="rnd">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4490772" y="2171700"/>
                <a:ext cx="315468" cy="27432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None/>
                </a:pPr>
                <a:endParaRPr lang="en-US" sz="1100">
                  <a:solidFill>
                    <a:srgbClr val="FFFFFF"/>
                  </a:solidFill>
                </a:endParaRPr>
              </a:p>
            </p:txBody>
          </p:sp>
          <p:cxnSp>
            <p:nvCxnSpPr>
              <p:cNvPr id="82" name="Straight Arrow Connector 81"/>
              <p:cNvCxnSpPr/>
              <p:nvPr/>
            </p:nvCxnSpPr>
            <p:spPr>
              <a:xfrm>
                <a:off x="6620533" y="2304922"/>
                <a:ext cx="828017" cy="1015015"/>
              </a:xfrm>
              <a:prstGeom prst="straightConnector1">
                <a:avLst/>
              </a:prstGeom>
              <a:ln w="25400"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5" name="object 535"/>
            <p:cNvSpPr txBox="1"/>
            <p:nvPr/>
          </p:nvSpPr>
          <p:spPr>
            <a:xfrm>
              <a:off x="4801294" y="2413281"/>
              <a:ext cx="2171006" cy="1384995"/>
            </a:xfrm>
            <a:prstGeom prst="rect">
              <a:avLst/>
            </a:prstGeom>
          </p:spPr>
          <p:txBody>
            <a:bodyPr vert="horz" wrap="square" lIns="0" tIns="0" rIns="0" bIns="0" rtlCol="0">
              <a:spAutoFit/>
            </a:bodyPr>
            <a:lstStyle/>
            <a:p>
              <a:pPr defTabSz="561272" fontAlgn="auto">
                <a:spcBef>
                  <a:spcPts val="0"/>
                </a:spcBef>
                <a:spcAft>
                  <a:spcPts val="0"/>
                </a:spcAft>
                <a:buNone/>
              </a:pPr>
              <a:r>
                <a:rPr lang="en-US" sz="1200" b="1" dirty="0">
                  <a:solidFill>
                    <a:srgbClr val="FFFFFF"/>
                  </a:solidFill>
                  <a:ea typeface="Arial" charset="0"/>
                  <a:cs typeface="Arial" charset="0"/>
                </a:rPr>
                <a:t>GOALS</a:t>
              </a:r>
              <a:endParaRPr lang="en-US" sz="1200" spc="-32" dirty="0">
                <a:solidFill>
                  <a:srgbClr val="FFFFFF"/>
                </a:solidFill>
                <a:latin typeface="Arial"/>
                <a:cs typeface="Arial"/>
              </a:endParaRPr>
            </a:p>
            <a:p>
              <a:pPr marL="100524" indent="-100524" defTabSz="561272" fontAlgn="auto">
                <a:spcBef>
                  <a:spcPts val="0"/>
                </a:spcBef>
                <a:spcAft>
                  <a:spcPts val="0"/>
                </a:spcAft>
                <a:buFont typeface="Arial" charset="0"/>
                <a:buChar char="•"/>
              </a:pPr>
              <a:r>
                <a:rPr lang="en-US" sz="1200" spc="-32" dirty="0">
                  <a:solidFill>
                    <a:srgbClr val="FFFFFF"/>
                  </a:solidFill>
                  <a:latin typeface="Arial"/>
                  <a:cs typeface="Arial"/>
                </a:rPr>
                <a:t>Noise</a:t>
              </a:r>
            </a:p>
            <a:p>
              <a:pPr marL="100524" indent="-100524" defTabSz="561272" fontAlgn="auto">
                <a:spcBef>
                  <a:spcPts val="0"/>
                </a:spcBef>
                <a:spcAft>
                  <a:spcPts val="0"/>
                </a:spcAft>
                <a:buFont typeface="Arial" charset="0"/>
                <a:buChar char="•"/>
              </a:pPr>
              <a:r>
                <a:rPr lang="en-US" sz="1200" spc="-32" dirty="0">
                  <a:solidFill>
                    <a:srgbClr val="FFFFFF"/>
                  </a:solidFill>
                  <a:latin typeface="Arial"/>
                  <a:cs typeface="Arial"/>
                </a:rPr>
                <a:t>Air Quality</a:t>
              </a:r>
            </a:p>
            <a:p>
              <a:pPr marL="100524" indent="-100524" defTabSz="561272" fontAlgn="auto">
                <a:spcBef>
                  <a:spcPts val="0"/>
                </a:spcBef>
                <a:spcAft>
                  <a:spcPts val="0"/>
                </a:spcAft>
                <a:buFont typeface="Arial" charset="0"/>
                <a:buChar char="•"/>
              </a:pPr>
              <a:r>
                <a:rPr lang="en-US" sz="1200" spc="-32" dirty="0">
                  <a:solidFill>
                    <a:srgbClr val="FFFFFF"/>
                  </a:solidFill>
                  <a:latin typeface="Arial"/>
                  <a:cs typeface="Arial"/>
                </a:rPr>
                <a:t>Climate</a:t>
              </a:r>
            </a:p>
            <a:p>
              <a:pPr marL="100524" indent="-100524" defTabSz="561272" fontAlgn="auto">
                <a:spcBef>
                  <a:spcPts val="0"/>
                </a:spcBef>
                <a:spcAft>
                  <a:spcPts val="0"/>
                </a:spcAft>
                <a:buFont typeface="Arial" charset="0"/>
                <a:buChar char="•"/>
              </a:pPr>
              <a:r>
                <a:rPr lang="en-US" sz="1200" spc="-32" dirty="0">
                  <a:solidFill>
                    <a:srgbClr val="FFFFFF"/>
                  </a:solidFill>
                  <a:latin typeface="Arial"/>
                  <a:cs typeface="Arial"/>
                </a:rPr>
                <a:t>Energy</a:t>
              </a:r>
              <a:endParaRPr sz="1200" dirty="0">
                <a:solidFill>
                  <a:srgbClr val="000000"/>
                </a:solidFill>
                <a:latin typeface="Arial"/>
                <a:cs typeface="Arial"/>
              </a:endParaRPr>
            </a:p>
          </p:txBody>
        </p:sp>
      </p:grpSp>
      <p:grpSp>
        <p:nvGrpSpPr>
          <p:cNvPr id="24" name="Group 23"/>
          <p:cNvGrpSpPr/>
          <p:nvPr/>
        </p:nvGrpSpPr>
        <p:grpSpPr>
          <a:xfrm>
            <a:off x="79463" y="1397001"/>
            <a:ext cx="2480030" cy="1207593"/>
            <a:chOff x="137074" y="2171700"/>
            <a:chExt cx="4278051" cy="1811389"/>
          </a:xfrm>
        </p:grpSpPr>
        <p:sp>
          <p:nvSpPr>
            <p:cNvPr id="93" name="Rectangle 92"/>
            <p:cNvSpPr/>
            <p:nvPr/>
          </p:nvSpPr>
          <p:spPr>
            <a:xfrm>
              <a:off x="277870" y="2289380"/>
              <a:ext cx="3722629" cy="1693709"/>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None/>
              </a:pPr>
              <a:endParaRPr lang="en-US" sz="1100">
                <a:solidFill>
                  <a:srgbClr val="FFFFFF"/>
                </a:solidFill>
              </a:endParaRPr>
            </a:p>
          </p:txBody>
        </p:sp>
        <p:cxnSp>
          <p:nvCxnSpPr>
            <p:cNvPr id="99" name="Straight Arrow Connector 98"/>
            <p:cNvCxnSpPr>
              <a:stCxn id="97" idx="6"/>
            </p:cNvCxnSpPr>
            <p:nvPr/>
          </p:nvCxnSpPr>
          <p:spPr>
            <a:xfrm flipV="1">
              <a:off x="452542" y="2304922"/>
              <a:ext cx="3962583" cy="3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137074" y="2171700"/>
              <a:ext cx="315468" cy="27432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None/>
              </a:pPr>
              <a:endParaRPr lang="en-US" sz="1100">
                <a:solidFill>
                  <a:srgbClr val="FFFFFF"/>
                </a:solidFill>
              </a:endParaRPr>
            </a:p>
          </p:txBody>
        </p:sp>
        <p:sp>
          <p:nvSpPr>
            <p:cNvPr id="127" name="object 535"/>
            <p:cNvSpPr txBox="1"/>
            <p:nvPr/>
          </p:nvSpPr>
          <p:spPr>
            <a:xfrm>
              <a:off x="559871" y="2400300"/>
              <a:ext cx="3364429" cy="1384995"/>
            </a:xfrm>
            <a:prstGeom prst="rect">
              <a:avLst/>
            </a:prstGeom>
            <a:solidFill>
              <a:srgbClr val="7F7F7F"/>
            </a:solidFill>
          </p:spPr>
          <p:txBody>
            <a:bodyPr vert="horz" wrap="square" lIns="0" tIns="0" rIns="0" bIns="0" rtlCol="0">
              <a:spAutoFit/>
            </a:bodyPr>
            <a:lstStyle/>
            <a:p>
              <a:pPr defTabSz="561272" fontAlgn="auto">
                <a:spcBef>
                  <a:spcPts val="0"/>
                </a:spcBef>
                <a:spcAft>
                  <a:spcPts val="0"/>
                </a:spcAft>
                <a:buNone/>
              </a:pPr>
              <a:r>
                <a:rPr lang="en-US" sz="1200" b="1" dirty="0">
                  <a:solidFill>
                    <a:srgbClr val="FFFFFF"/>
                  </a:solidFill>
                  <a:ea typeface="Arial" charset="0"/>
                  <a:cs typeface="Arial" charset="0"/>
                </a:rPr>
                <a:t>FAA VISION</a:t>
              </a:r>
            </a:p>
            <a:p>
              <a:pPr defTabSz="561272" fontAlgn="auto">
                <a:spcBef>
                  <a:spcPts val="0"/>
                </a:spcBef>
                <a:spcAft>
                  <a:spcPts val="0"/>
                </a:spcAft>
                <a:buNone/>
              </a:pPr>
              <a:r>
                <a:rPr lang="en-US" sz="1200" spc="-32" dirty="0">
                  <a:solidFill>
                    <a:srgbClr val="FFFFFF"/>
                  </a:solidFill>
                  <a:latin typeface="Arial"/>
                  <a:cs typeface="Arial"/>
                </a:rPr>
                <a:t>Reach the next level of safety, efficiency, environmental responsibility and global leadership</a:t>
              </a:r>
              <a:endParaRPr sz="1200" dirty="0">
                <a:solidFill>
                  <a:srgbClr val="000000"/>
                </a:solidFill>
                <a:latin typeface="Arial"/>
                <a:cs typeface="Arial"/>
              </a:endParaRPr>
            </a:p>
          </p:txBody>
        </p:sp>
      </p:grpSp>
      <p:sp>
        <p:nvSpPr>
          <p:cNvPr id="6" name="Freeform 6"/>
          <p:cNvSpPr>
            <a:spLocks/>
          </p:cNvSpPr>
          <p:nvPr/>
        </p:nvSpPr>
        <p:spPr bwMode="auto">
          <a:xfrm>
            <a:off x="5318357" y="2286586"/>
            <a:ext cx="157369" cy="156633"/>
          </a:xfrm>
          <a:custGeom>
            <a:avLst/>
            <a:gdLst>
              <a:gd name="T0" fmla="*/ 110 w 164"/>
              <a:gd name="T1" fmla="*/ 0 h 164"/>
              <a:gd name="T2" fmla="*/ 110 w 164"/>
              <a:gd name="T3" fmla="*/ 0 h 164"/>
              <a:gd name="T4" fmla="*/ 114 w 164"/>
              <a:gd name="T5" fmla="*/ 114 h 164"/>
              <a:gd name="T6" fmla="*/ 0 w 164"/>
              <a:gd name="T7" fmla="*/ 117 h 164"/>
              <a:gd name="T8" fmla="*/ 50 w 164"/>
              <a:gd name="T9" fmla="*/ 164 h 164"/>
              <a:gd name="T10" fmla="*/ 164 w 164"/>
              <a:gd name="T11" fmla="*/ 160 h 164"/>
              <a:gd name="T12" fmla="*/ 160 w 164"/>
              <a:gd name="T13" fmla="*/ 47 h 164"/>
              <a:gd name="T14" fmla="*/ 110 w 164"/>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64">
                <a:moveTo>
                  <a:pt x="110" y="0"/>
                </a:moveTo>
                <a:lnTo>
                  <a:pt x="110" y="0"/>
                </a:lnTo>
                <a:lnTo>
                  <a:pt x="114" y="114"/>
                </a:lnTo>
                <a:lnTo>
                  <a:pt x="0" y="117"/>
                </a:lnTo>
                <a:lnTo>
                  <a:pt x="50" y="164"/>
                </a:lnTo>
                <a:lnTo>
                  <a:pt x="164" y="160"/>
                </a:lnTo>
                <a:lnTo>
                  <a:pt x="160" y="47"/>
                </a:lnTo>
                <a:lnTo>
                  <a:pt x="110" y="0"/>
                </a:lnTo>
                <a:close/>
              </a:path>
            </a:pathLst>
          </a:custGeom>
          <a:solidFill>
            <a:schemeClr val="bg1">
              <a:lumMod val="50000"/>
            </a:schemeClr>
          </a:solidFill>
          <a:ln w="0">
            <a:solidFill>
              <a:srgbClr val="000000"/>
            </a:solidFill>
            <a:prstDash val="solid"/>
            <a:round/>
            <a:headEnd/>
            <a:tailEnd/>
          </a:ln>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None/>
            </a:pPr>
            <a:endParaRPr lang="en-US" sz="1100">
              <a:solidFill>
                <a:srgbClr val="000000"/>
              </a:solidFill>
              <a:latin typeface="Arial"/>
            </a:endParaRPr>
          </a:p>
        </p:txBody>
      </p:sp>
      <p:sp>
        <p:nvSpPr>
          <p:cNvPr id="7" name="Freeform 7"/>
          <p:cNvSpPr>
            <a:spLocks/>
          </p:cNvSpPr>
          <p:nvPr/>
        </p:nvSpPr>
        <p:spPr bwMode="auto">
          <a:xfrm>
            <a:off x="5596283" y="2591386"/>
            <a:ext cx="161050" cy="740833"/>
          </a:xfrm>
          <a:custGeom>
            <a:avLst/>
            <a:gdLst>
              <a:gd name="T0" fmla="*/ 66 w 168"/>
              <a:gd name="T1" fmla="*/ 774 h 774"/>
              <a:gd name="T2" fmla="*/ 66 w 168"/>
              <a:gd name="T3" fmla="*/ 774 h 774"/>
              <a:gd name="T4" fmla="*/ 0 w 168"/>
              <a:gd name="T5" fmla="*/ 0 h 774"/>
            </a:gdLst>
            <a:ahLst/>
            <a:cxnLst>
              <a:cxn ang="0">
                <a:pos x="T0" y="T1"/>
              </a:cxn>
              <a:cxn ang="0">
                <a:pos x="T2" y="T3"/>
              </a:cxn>
              <a:cxn ang="0">
                <a:pos x="T4" y="T5"/>
              </a:cxn>
            </a:cxnLst>
            <a:rect l="0" t="0" r="r" b="b"/>
            <a:pathLst>
              <a:path w="168" h="774">
                <a:moveTo>
                  <a:pt x="66" y="774"/>
                </a:moveTo>
                <a:lnTo>
                  <a:pt x="66" y="774"/>
                </a:lnTo>
                <a:cubicBezTo>
                  <a:pt x="168" y="520"/>
                  <a:pt x="142" y="231"/>
                  <a:pt x="0" y="0"/>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None/>
            </a:pPr>
            <a:endParaRPr lang="en-US" sz="1100">
              <a:solidFill>
                <a:srgbClr val="000000"/>
              </a:solidFill>
              <a:latin typeface="Arial"/>
            </a:endParaRPr>
          </a:p>
        </p:txBody>
      </p:sp>
      <p:sp>
        <p:nvSpPr>
          <p:cNvPr id="8" name="Freeform 8"/>
          <p:cNvSpPr>
            <a:spLocks/>
          </p:cNvSpPr>
          <p:nvPr/>
        </p:nvSpPr>
        <p:spPr bwMode="auto">
          <a:xfrm>
            <a:off x="5598125" y="3218978"/>
            <a:ext cx="167493" cy="160867"/>
          </a:xfrm>
          <a:custGeom>
            <a:avLst/>
            <a:gdLst>
              <a:gd name="T0" fmla="*/ 175 w 175"/>
              <a:gd name="T1" fmla="*/ 64 h 168"/>
              <a:gd name="T2" fmla="*/ 175 w 175"/>
              <a:gd name="T3" fmla="*/ 64 h 168"/>
              <a:gd name="T4" fmla="*/ 69 w 175"/>
              <a:gd name="T5" fmla="*/ 106 h 168"/>
              <a:gd name="T6" fmla="*/ 28 w 175"/>
              <a:gd name="T7" fmla="*/ 0 h 168"/>
              <a:gd name="T8" fmla="*/ 0 w 175"/>
              <a:gd name="T9" fmla="*/ 62 h 168"/>
              <a:gd name="T10" fmla="*/ 42 w 175"/>
              <a:gd name="T11" fmla="*/ 168 h 168"/>
              <a:gd name="T12" fmla="*/ 148 w 175"/>
              <a:gd name="T13" fmla="*/ 126 h 168"/>
              <a:gd name="T14" fmla="*/ 175 w 175"/>
              <a:gd name="T15" fmla="*/ 6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68">
                <a:moveTo>
                  <a:pt x="175" y="64"/>
                </a:moveTo>
                <a:lnTo>
                  <a:pt x="175" y="64"/>
                </a:lnTo>
                <a:lnTo>
                  <a:pt x="69" y="106"/>
                </a:lnTo>
                <a:lnTo>
                  <a:pt x="28" y="0"/>
                </a:lnTo>
                <a:lnTo>
                  <a:pt x="0" y="62"/>
                </a:lnTo>
                <a:lnTo>
                  <a:pt x="42" y="168"/>
                </a:lnTo>
                <a:lnTo>
                  <a:pt x="148" y="126"/>
                </a:lnTo>
                <a:lnTo>
                  <a:pt x="175" y="64"/>
                </a:lnTo>
                <a:close/>
              </a:path>
            </a:pathLst>
          </a:custGeom>
          <a:solidFill>
            <a:schemeClr val="bg1">
              <a:lumMod val="50000"/>
            </a:schemeClr>
          </a:solidFill>
          <a:ln w="0">
            <a:solidFill>
              <a:srgbClr val="000000"/>
            </a:solidFill>
            <a:prstDash val="solid"/>
            <a:round/>
            <a:headEnd/>
            <a:tailEnd/>
          </a:ln>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None/>
            </a:pPr>
            <a:endParaRPr lang="en-US" sz="1100">
              <a:solidFill>
                <a:srgbClr val="000000"/>
              </a:solidFill>
              <a:latin typeface="Arial"/>
            </a:endParaRPr>
          </a:p>
        </p:txBody>
      </p:sp>
      <p:sp>
        <p:nvSpPr>
          <p:cNvPr id="9" name="Freeform 9"/>
          <p:cNvSpPr>
            <a:spLocks/>
          </p:cNvSpPr>
          <p:nvPr/>
        </p:nvSpPr>
        <p:spPr bwMode="auto">
          <a:xfrm>
            <a:off x="4827841" y="3541768"/>
            <a:ext cx="709543" cy="329142"/>
          </a:xfrm>
          <a:custGeom>
            <a:avLst/>
            <a:gdLst>
              <a:gd name="T0" fmla="*/ 0 w 739"/>
              <a:gd name="T1" fmla="*/ 325 h 344"/>
              <a:gd name="T2" fmla="*/ 0 w 739"/>
              <a:gd name="T3" fmla="*/ 325 h 344"/>
              <a:gd name="T4" fmla="*/ 739 w 739"/>
              <a:gd name="T5" fmla="*/ 0 h 344"/>
            </a:gdLst>
            <a:ahLst/>
            <a:cxnLst>
              <a:cxn ang="0">
                <a:pos x="T0" y="T1"/>
              </a:cxn>
              <a:cxn ang="0">
                <a:pos x="T2" y="T3"/>
              </a:cxn>
              <a:cxn ang="0">
                <a:pos x="T4" y="T5"/>
              </a:cxn>
            </a:cxnLst>
            <a:rect l="0" t="0" r="r" b="b"/>
            <a:pathLst>
              <a:path w="739" h="344">
                <a:moveTo>
                  <a:pt x="0" y="325"/>
                </a:moveTo>
                <a:lnTo>
                  <a:pt x="0" y="325"/>
                </a:lnTo>
                <a:cubicBezTo>
                  <a:pt x="276" y="344"/>
                  <a:pt x="555" y="231"/>
                  <a:pt x="739" y="0"/>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None/>
            </a:pPr>
            <a:endParaRPr lang="en-US" sz="1100">
              <a:solidFill>
                <a:srgbClr val="000000"/>
              </a:solidFill>
              <a:latin typeface="Arial"/>
            </a:endParaRPr>
          </a:p>
        </p:txBody>
      </p:sp>
      <p:sp>
        <p:nvSpPr>
          <p:cNvPr id="10" name="Freeform 10"/>
          <p:cNvSpPr>
            <a:spLocks/>
          </p:cNvSpPr>
          <p:nvPr/>
        </p:nvSpPr>
        <p:spPr bwMode="auto">
          <a:xfrm>
            <a:off x="4776304" y="3778835"/>
            <a:ext cx="150007" cy="159809"/>
          </a:xfrm>
          <a:custGeom>
            <a:avLst/>
            <a:gdLst>
              <a:gd name="T0" fmla="*/ 141 w 156"/>
              <a:gd name="T1" fmla="*/ 167 h 167"/>
              <a:gd name="T2" fmla="*/ 141 w 156"/>
              <a:gd name="T3" fmla="*/ 167 h 167"/>
              <a:gd name="T4" fmla="*/ 68 w 156"/>
              <a:gd name="T5" fmla="*/ 79 h 167"/>
              <a:gd name="T6" fmla="*/ 156 w 156"/>
              <a:gd name="T7" fmla="*/ 6 h 167"/>
              <a:gd name="T8" fmla="*/ 88 w 156"/>
              <a:gd name="T9" fmla="*/ 0 h 167"/>
              <a:gd name="T10" fmla="*/ 0 w 156"/>
              <a:gd name="T11" fmla="*/ 72 h 167"/>
              <a:gd name="T12" fmla="*/ 73 w 156"/>
              <a:gd name="T13" fmla="*/ 160 h 167"/>
              <a:gd name="T14" fmla="*/ 141 w 156"/>
              <a:gd name="T15" fmla="*/ 167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67">
                <a:moveTo>
                  <a:pt x="141" y="167"/>
                </a:moveTo>
                <a:lnTo>
                  <a:pt x="141" y="167"/>
                </a:lnTo>
                <a:lnTo>
                  <a:pt x="68" y="79"/>
                </a:lnTo>
                <a:lnTo>
                  <a:pt x="156" y="6"/>
                </a:lnTo>
                <a:lnTo>
                  <a:pt x="88" y="0"/>
                </a:lnTo>
                <a:lnTo>
                  <a:pt x="0" y="72"/>
                </a:lnTo>
                <a:lnTo>
                  <a:pt x="73" y="160"/>
                </a:lnTo>
                <a:lnTo>
                  <a:pt x="141" y="167"/>
                </a:lnTo>
                <a:close/>
              </a:path>
            </a:pathLst>
          </a:custGeom>
          <a:solidFill>
            <a:schemeClr val="bg1">
              <a:lumMod val="50000"/>
            </a:schemeClr>
          </a:solidFill>
          <a:ln w="0">
            <a:solidFill>
              <a:srgbClr val="000000"/>
            </a:solidFill>
            <a:prstDash val="solid"/>
            <a:round/>
            <a:headEnd/>
            <a:tailEnd/>
          </a:ln>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None/>
            </a:pPr>
            <a:endParaRPr lang="en-US" sz="1100">
              <a:solidFill>
                <a:srgbClr val="000000"/>
              </a:solidFill>
              <a:latin typeface="Arial"/>
            </a:endParaRPr>
          </a:p>
        </p:txBody>
      </p:sp>
      <p:sp>
        <p:nvSpPr>
          <p:cNvPr id="12" name="Freeform 11"/>
          <p:cNvSpPr>
            <a:spLocks/>
          </p:cNvSpPr>
          <p:nvPr/>
        </p:nvSpPr>
        <p:spPr bwMode="auto">
          <a:xfrm>
            <a:off x="4081486" y="3233795"/>
            <a:ext cx="500638" cy="563033"/>
          </a:xfrm>
          <a:custGeom>
            <a:avLst/>
            <a:gdLst>
              <a:gd name="T0" fmla="*/ 0 w 522"/>
              <a:gd name="T1" fmla="*/ 0 h 589"/>
              <a:gd name="T2" fmla="*/ 0 w 522"/>
              <a:gd name="T3" fmla="*/ 0 h 589"/>
              <a:gd name="T4" fmla="*/ 312 w 522"/>
              <a:gd name="T5" fmla="*/ 470 h 589"/>
              <a:gd name="T6" fmla="*/ 522 w 522"/>
              <a:gd name="T7" fmla="*/ 589 h 589"/>
            </a:gdLst>
            <a:ahLst/>
            <a:cxnLst>
              <a:cxn ang="0">
                <a:pos x="T0" y="T1"/>
              </a:cxn>
              <a:cxn ang="0">
                <a:pos x="T2" y="T3"/>
              </a:cxn>
              <a:cxn ang="0">
                <a:pos x="T4" y="T5"/>
              </a:cxn>
              <a:cxn ang="0">
                <a:pos x="T6" y="T7"/>
              </a:cxn>
            </a:cxnLst>
            <a:rect l="0" t="0" r="r" b="b"/>
            <a:pathLst>
              <a:path w="522" h="589">
                <a:moveTo>
                  <a:pt x="0" y="0"/>
                </a:moveTo>
                <a:lnTo>
                  <a:pt x="0" y="0"/>
                </a:lnTo>
                <a:cubicBezTo>
                  <a:pt x="47" y="181"/>
                  <a:pt x="152" y="348"/>
                  <a:pt x="312" y="470"/>
                </a:cubicBezTo>
                <a:cubicBezTo>
                  <a:pt x="377" y="521"/>
                  <a:pt x="448" y="561"/>
                  <a:pt x="522" y="589"/>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None/>
            </a:pPr>
            <a:endParaRPr lang="en-US" sz="1100">
              <a:solidFill>
                <a:srgbClr val="000000"/>
              </a:solidFill>
              <a:latin typeface="Arial"/>
            </a:endParaRPr>
          </a:p>
        </p:txBody>
      </p:sp>
      <p:sp>
        <p:nvSpPr>
          <p:cNvPr id="13" name="Freeform 12"/>
          <p:cNvSpPr>
            <a:spLocks/>
          </p:cNvSpPr>
          <p:nvPr/>
        </p:nvSpPr>
        <p:spPr bwMode="auto">
          <a:xfrm>
            <a:off x="4013384" y="3182995"/>
            <a:ext cx="164732" cy="155575"/>
          </a:xfrm>
          <a:custGeom>
            <a:avLst/>
            <a:gdLst>
              <a:gd name="T0" fmla="*/ 15 w 172"/>
              <a:gd name="T1" fmla="*/ 163 h 163"/>
              <a:gd name="T2" fmla="*/ 15 w 172"/>
              <a:gd name="T3" fmla="*/ 163 h 163"/>
              <a:gd name="T4" fmla="*/ 75 w 172"/>
              <a:gd name="T5" fmla="*/ 66 h 163"/>
              <a:gd name="T6" fmla="*/ 172 w 172"/>
              <a:gd name="T7" fmla="*/ 126 h 163"/>
              <a:gd name="T8" fmla="*/ 156 w 172"/>
              <a:gd name="T9" fmla="*/ 59 h 163"/>
              <a:gd name="T10" fmla="*/ 59 w 172"/>
              <a:gd name="T11" fmla="*/ 0 h 163"/>
              <a:gd name="T12" fmla="*/ 0 w 172"/>
              <a:gd name="T13" fmla="*/ 97 h 163"/>
              <a:gd name="T14" fmla="*/ 15 w 172"/>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63">
                <a:moveTo>
                  <a:pt x="15" y="163"/>
                </a:moveTo>
                <a:lnTo>
                  <a:pt x="15" y="163"/>
                </a:lnTo>
                <a:lnTo>
                  <a:pt x="75" y="66"/>
                </a:lnTo>
                <a:lnTo>
                  <a:pt x="172" y="126"/>
                </a:lnTo>
                <a:lnTo>
                  <a:pt x="156" y="59"/>
                </a:lnTo>
                <a:lnTo>
                  <a:pt x="59" y="0"/>
                </a:lnTo>
                <a:lnTo>
                  <a:pt x="0" y="97"/>
                </a:lnTo>
                <a:lnTo>
                  <a:pt x="15" y="163"/>
                </a:lnTo>
                <a:close/>
              </a:path>
            </a:pathLst>
          </a:custGeom>
          <a:solidFill>
            <a:schemeClr val="bg1">
              <a:lumMod val="50000"/>
            </a:schemeClr>
          </a:solidFill>
          <a:ln w="0">
            <a:solidFill>
              <a:srgbClr val="000000"/>
            </a:solidFill>
            <a:prstDash val="solid"/>
            <a:round/>
            <a:headEnd/>
            <a:tailEnd/>
          </a:ln>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None/>
            </a:pPr>
            <a:endParaRPr lang="en-US" sz="1100">
              <a:solidFill>
                <a:srgbClr val="000000"/>
              </a:solidFill>
              <a:latin typeface="Arial"/>
            </a:endParaRPr>
          </a:p>
        </p:txBody>
      </p:sp>
      <p:sp>
        <p:nvSpPr>
          <p:cNvPr id="15" name="Freeform 14"/>
          <p:cNvSpPr>
            <a:spLocks/>
          </p:cNvSpPr>
          <p:nvPr/>
        </p:nvSpPr>
        <p:spPr bwMode="auto">
          <a:xfrm>
            <a:off x="4318001" y="2277060"/>
            <a:ext cx="161971" cy="165100"/>
          </a:xfrm>
          <a:custGeom>
            <a:avLst/>
            <a:gdLst>
              <a:gd name="T0" fmla="*/ 0 w 169"/>
              <a:gd name="T1" fmla="*/ 36 h 173"/>
              <a:gd name="T2" fmla="*/ 0 w 169"/>
              <a:gd name="T3" fmla="*/ 36 h 173"/>
              <a:gd name="T4" fmla="*/ 111 w 169"/>
              <a:gd name="T5" fmla="*/ 63 h 173"/>
              <a:gd name="T6" fmla="*/ 84 w 169"/>
              <a:gd name="T7" fmla="*/ 173 h 173"/>
              <a:gd name="T8" fmla="*/ 143 w 169"/>
              <a:gd name="T9" fmla="*/ 138 h 173"/>
              <a:gd name="T10" fmla="*/ 169 w 169"/>
              <a:gd name="T11" fmla="*/ 27 h 173"/>
              <a:gd name="T12" fmla="*/ 58 w 169"/>
              <a:gd name="T13" fmla="*/ 0 h 173"/>
              <a:gd name="T14" fmla="*/ 0 w 169"/>
              <a:gd name="T15" fmla="*/ 36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73">
                <a:moveTo>
                  <a:pt x="0" y="36"/>
                </a:moveTo>
                <a:lnTo>
                  <a:pt x="0" y="36"/>
                </a:lnTo>
                <a:lnTo>
                  <a:pt x="111" y="63"/>
                </a:lnTo>
                <a:lnTo>
                  <a:pt x="84" y="173"/>
                </a:lnTo>
                <a:lnTo>
                  <a:pt x="143" y="138"/>
                </a:lnTo>
                <a:lnTo>
                  <a:pt x="169" y="27"/>
                </a:lnTo>
                <a:lnTo>
                  <a:pt x="58" y="0"/>
                </a:lnTo>
                <a:lnTo>
                  <a:pt x="0" y="36"/>
                </a:lnTo>
                <a:close/>
              </a:path>
            </a:pathLst>
          </a:custGeom>
          <a:solidFill>
            <a:schemeClr val="bg1">
              <a:lumMod val="50000"/>
            </a:schemeClr>
          </a:solidFill>
          <a:ln w="0">
            <a:solidFill>
              <a:srgbClr val="000000"/>
            </a:solidFill>
            <a:prstDash val="solid"/>
            <a:round/>
            <a:headEnd/>
            <a:tailEnd/>
          </a:ln>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None/>
            </a:pPr>
            <a:endParaRPr lang="en-US" sz="1100">
              <a:solidFill>
                <a:srgbClr val="000000"/>
              </a:solidFill>
              <a:latin typeface="Arial"/>
            </a:endParaRPr>
          </a:p>
        </p:txBody>
      </p:sp>
      <p:sp>
        <p:nvSpPr>
          <p:cNvPr id="16" name="Title 15"/>
          <p:cNvSpPr>
            <a:spLocks noGrp="1"/>
          </p:cNvSpPr>
          <p:nvPr>
            <p:ph type="title"/>
          </p:nvPr>
        </p:nvSpPr>
        <p:spPr>
          <a:xfrm>
            <a:off x="181255" y="228600"/>
            <a:ext cx="8472488" cy="609600"/>
          </a:xfrm>
        </p:spPr>
        <p:txBody>
          <a:bodyPr/>
          <a:lstStyle/>
          <a:p>
            <a:r>
              <a:rPr lang="en-US" sz="3200" dirty="0"/>
              <a:t>Environmental &amp; Energy </a:t>
            </a:r>
            <a:r>
              <a:rPr lang="en-US" sz="3200" dirty="0" smtClean="0"/>
              <a:t>Strategy</a:t>
            </a:r>
            <a:endParaRPr lang="en-US" sz="3200" dirty="0"/>
          </a:p>
        </p:txBody>
      </p:sp>
      <p:cxnSp>
        <p:nvCxnSpPr>
          <p:cNvPr id="11" name="Elbow Connector 10"/>
          <p:cNvCxnSpPr>
            <a:endCxn id="108" idx="1"/>
          </p:cNvCxnSpPr>
          <p:nvPr/>
        </p:nvCxnSpPr>
        <p:spPr>
          <a:xfrm flipV="1">
            <a:off x="4632863" y="1279703"/>
            <a:ext cx="1402716" cy="930510"/>
          </a:xfrm>
          <a:prstGeom prst="bentConnector3">
            <a:avLst>
              <a:gd name="adj1" fmla="val -577"/>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89" idx="3"/>
          </p:cNvCxnSpPr>
          <p:nvPr/>
        </p:nvCxnSpPr>
        <p:spPr>
          <a:xfrm flipV="1">
            <a:off x="2992991" y="3812104"/>
            <a:ext cx="1617715" cy="342"/>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67" idx="3"/>
          </p:cNvCxnSpPr>
          <p:nvPr/>
        </p:nvCxnSpPr>
        <p:spPr>
          <a:xfrm flipV="1">
            <a:off x="2993050" y="3007171"/>
            <a:ext cx="1056225" cy="1"/>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bwMode="auto">
          <a:xfrm>
            <a:off x="45265" y="6218524"/>
            <a:ext cx="5966233" cy="59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139" tIns="28069" rIns="56139" bIns="28069" rtlCol="0">
            <a:spAutoFit/>
          </a:bodyPr>
          <a:lstStyle/>
          <a:p>
            <a:pPr defTabSz="561272" fontAlgn="auto">
              <a:spcBef>
                <a:spcPts val="0"/>
              </a:spcBef>
              <a:spcAft>
                <a:spcPts val="184"/>
              </a:spcAft>
              <a:buNone/>
            </a:pPr>
            <a:r>
              <a:rPr lang="en-US" sz="600" b="1" u="sng" dirty="0">
                <a:solidFill>
                  <a:srgbClr val="FFFFFF"/>
                </a:solidFill>
                <a:latin typeface="Arial"/>
              </a:rPr>
              <a:t>Notes:</a:t>
            </a:r>
          </a:p>
          <a:p>
            <a:pPr marL="140346" indent="-140346" defTabSz="561272" fontAlgn="auto">
              <a:spcBef>
                <a:spcPts val="0"/>
              </a:spcBef>
              <a:spcAft>
                <a:spcPts val="184"/>
              </a:spcAft>
              <a:buFont typeface="+mj-lt"/>
              <a:buAutoNum type="arabicPeriod"/>
            </a:pPr>
            <a:r>
              <a:rPr lang="it-IT" sz="600" b="1" dirty="0">
                <a:solidFill>
                  <a:srgbClr val="FFFFFF"/>
                </a:solidFill>
                <a:latin typeface="Arial"/>
              </a:rPr>
              <a:t>Aviation E&amp;E Policy Statement (Federal Register 77-141, 2012</a:t>
            </a:r>
            <a:r>
              <a:rPr lang="it-IT" sz="600" b="1" dirty="0" smtClean="0">
                <a:solidFill>
                  <a:srgbClr val="FFFFFF"/>
                </a:solidFill>
                <a:latin typeface="Arial"/>
              </a:rPr>
              <a:t>): </a:t>
            </a:r>
            <a:r>
              <a:rPr lang="it-IT" sz="600" b="1" dirty="0" smtClean="0">
                <a:solidFill>
                  <a:srgbClr val="FFFFFF"/>
                </a:solidFill>
                <a:latin typeface="Arial"/>
              </a:rPr>
              <a:t>http</a:t>
            </a:r>
            <a:r>
              <a:rPr lang="it-IT" sz="600" b="1" dirty="0">
                <a:solidFill>
                  <a:srgbClr val="FFFFFF"/>
                </a:solidFill>
                <a:latin typeface="Arial"/>
              </a:rPr>
              <a:t>://</a:t>
            </a:r>
            <a:r>
              <a:rPr lang="it-IT" sz="600" b="1" dirty="0" smtClean="0">
                <a:solidFill>
                  <a:srgbClr val="FFFFFF"/>
                </a:solidFill>
                <a:latin typeface="Arial"/>
              </a:rPr>
              <a:t>www.faa.gov/about/office_org/headquarters_offices/apl/environ_policy_guidance/policy/media/FAA_EE_Policy_Statement.pdf</a:t>
            </a:r>
            <a:endParaRPr lang="it-IT" sz="600" b="1" dirty="0">
              <a:solidFill>
                <a:srgbClr val="FFFFFF"/>
              </a:solidFill>
              <a:latin typeface="Arial"/>
            </a:endParaRPr>
          </a:p>
          <a:p>
            <a:pPr marL="140346" indent="-140346" defTabSz="561272" fontAlgn="auto">
              <a:spcBef>
                <a:spcPts val="0"/>
              </a:spcBef>
              <a:spcAft>
                <a:spcPts val="184"/>
              </a:spcAft>
              <a:buFont typeface="+mj-lt"/>
              <a:buAutoNum type="arabicPeriod"/>
            </a:pPr>
            <a:r>
              <a:rPr lang="en-US" sz="600" b="1" dirty="0">
                <a:solidFill>
                  <a:srgbClr val="FFFFFF"/>
                </a:solidFill>
                <a:latin typeface="Arial"/>
              </a:rPr>
              <a:t>U.S. Aviation GHG Emissions Reduction Plan: http://www.icao.int/environmental-protection/Pages/ClimateChange_ActionPlan.aspx</a:t>
            </a:r>
          </a:p>
          <a:p>
            <a:pPr marL="140346" indent="-140346" defTabSz="561272" fontAlgn="auto">
              <a:spcBef>
                <a:spcPts val="0"/>
              </a:spcBef>
              <a:spcAft>
                <a:spcPts val="184"/>
              </a:spcAft>
              <a:buFont typeface="+mj-lt"/>
              <a:buAutoNum type="arabicPeriod"/>
            </a:pPr>
            <a:r>
              <a:rPr lang="en-US" sz="600" b="1" dirty="0">
                <a:solidFill>
                  <a:srgbClr val="FFFFFF"/>
                </a:solidFill>
                <a:latin typeface="Arial"/>
              </a:rPr>
              <a:t>Environment and Energy Website: http://www.faa.gov/go/environment</a:t>
            </a:r>
          </a:p>
        </p:txBody>
      </p:sp>
      <p:sp>
        <p:nvSpPr>
          <p:cNvPr id="85" name="Slide Number Placeholder 2"/>
          <p:cNvSpPr>
            <a:spLocks noGrp="1"/>
          </p:cNvSpPr>
          <p:nvPr>
            <p:ph type="sldNum" sz="quarter" idx="12"/>
          </p:nvPr>
        </p:nvSpPr>
        <p:spPr>
          <a:xfrm>
            <a:off x="6636504" y="6248400"/>
            <a:ext cx="1905000" cy="457200"/>
          </a:xfrm>
        </p:spPr>
        <p:txBody>
          <a:bodyPr/>
          <a:lstStyle/>
          <a:p>
            <a:fld id="{F1F6FF14-FC6A-41B6-B2DC-884C6B7C3F2E}"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2599876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535"/>
          <p:cNvSpPr txBox="1"/>
          <p:nvPr/>
        </p:nvSpPr>
        <p:spPr>
          <a:xfrm>
            <a:off x="153665" y="1622760"/>
            <a:ext cx="2784334" cy="1384995"/>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000" dirty="0">
                <a:solidFill>
                  <a:srgbClr val="000000"/>
                </a:solidFill>
                <a:latin typeface="Arial"/>
                <a:cs typeface="Arial"/>
              </a:rPr>
              <a:t>PILLAR 1: Improved Scientific Knowledge and Integrated Modeling</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Decision-making based on solid scientific understanding</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Work with research community through the </a:t>
            </a:r>
            <a:r>
              <a:rPr lang="en-US" sz="1000" b="1" dirty="0">
                <a:solidFill>
                  <a:srgbClr val="000000"/>
                </a:solidFill>
                <a:latin typeface="Arial"/>
                <a:cs typeface="Arial"/>
              </a:rPr>
              <a:t>Aviation Sustainability Center (ASCENT)</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Understand public health and welfare impacts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Incorporate this knowledge within the Aviation Environmental Tool Suite</a:t>
            </a:r>
          </a:p>
        </p:txBody>
      </p:sp>
      <p:sp>
        <p:nvSpPr>
          <p:cNvPr id="25" name="Rounded Rectangle 24"/>
          <p:cNvSpPr/>
          <p:nvPr/>
        </p:nvSpPr>
        <p:spPr>
          <a:xfrm>
            <a:off x="76266" y="1153442"/>
            <a:ext cx="2881401" cy="405473"/>
          </a:xfrm>
          <a:prstGeom prst="roundRect">
            <a:avLst/>
          </a:prstGeom>
          <a:solidFill>
            <a:srgbClr val="7BA2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115649"/>
            <a:ext cx="457200" cy="457200"/>
          </a:xfrm>
          <a:prstGeom prst="rect">
            <a:avLst/>
          </a:prstGeom>
        </p:spPr>
      </p:pic>
      <p:sp>
        <p:nvSpPr>
          <p:cNvPr id="27" name="object 535"/>
          <p:cNvSpPr txBox="1"/>
          <p:nvPr/>
        </p:nvSpPr>
        <p:spPr>
          <a:xfrm>
            <a:off x="545733" y="1169244"/>
            <a:ext cx="2373128"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Science and Tools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28" name="object 477"/>
          <p:cNvSpPr txBox="1">
            <a:spLocks noChangeAspect="1"/>
          </p:cNvSpPr>
          <p:nvPr/>
        </p:nvSpPr>
        <p:spPr>
          <a:xfrm>
            <a:off x="225283" y="927260"/>
            <a:ext cx="8693434" cy="465570"/>
          </a:xfrm>
          <a:prstGeom prst="rect">
            <a:avLst/>
          </a:prstGeom>
        </p:spPr>
        <p:txBody>
          <a:bodyPr vert="horz" wrap="square" lIns="0" tIns="0" rIns="0" bIns="0" rtlCol="0">
            <a:noAutofit/>
          </a:bodyPr>
          <a:lstStyle/>
          <a:p>
            <a:pPr marL="331467" marR="7358" indent="-324475" defTabSz="561272" fontAlgn="auto">
              <a:lnSpc>
                <a:spcPct val="71900"/>
              </a:lnSpc>
              <a:spcBef>
                <a:spcPts val="0"/>
              </a:spcBef>
              <a:spcAft>
                <a:spcPts val="0"/>
              </a:spcAft>
              <a:buFontTx/>
              <a:buNone/>
            </a:pPr>
            <a:endParaRPr sz="5200" dirty="0">
              <a:solidFill>
                <a:srgbClr val="000000"/>
              </a:solidFill>
              <a:effectLst>
                <a:outerShdw blurRad="38100" dist="38100" dir="2700000" algn="tl">
                  <a:srgbClr val="000000">
                    <a:alpha val="43137"/>
                  </a:srgbClr>
                </a:outerShdw>
              </a:effectLst>
              <a:latin typeface="Arial"/>
              <a:cs typeface="Arial"/>
            </a:endParaRPr>
          </a:p>
        </p:txBody>
      </p:sp>
      <p:sp>
        <p:nvSpPr>
          <p:cNvPr id="30" name="object 535"/>
          <p:cNvSpPr txBox="1"/>
          <p:nvPr/>
        </p:nvSpPr>
        <p:spPr>
          <a:xfrm>
            <a:off x="3125467" y="1628457"/>
            <a:ext cx="2694001" cy="1384995"/>
          </a:xfrm>
          <a:prstGeom prst="rect">
            <a:avLst/>
          </a:prstGeom>
          <a:effectLst/>
        </p:spPr>
        <p:txBody>
          <a:bodyPr vert="horz" wrap="square" lIns="0" tIns="0" rIns="0" bIns="0" rtlCol="0">
            <a:spAutoFit/>
          </a:bodyPr>
          <a:lstStyle/>
          <a:p>
            <a:pPr defTabSz="561272" fontAlgn="auto">
              <a:spcBef>
                <a:spcPts val="0"/>
              </a:spcBef>
              <a:spcAft>
                <a:spcPts val="0"/>
              </a:spcAft>
              <a:buFontTx/>
              <a:buNone/>
            </a:pPr>
            <a:r>
              <a:rPr lang="en-US" sz="1000" dirty="0">
                <a:solidFill>
                  <a:srgbClr val="000000"/>
                </a:solidFill>
                <a:latin typeface="Arial"/>
                <a:cs typeface="Arial"/>
              </a:rPr>
              <a:t>PILLAR 2: New Aircraft Technologies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Offer the greatest opportunity to reduce environmental impacts </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Partner with industry, research community, NASA, and Department of Defense </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Mature new engine and airframe technologies through the </a:t>
            </a:r>
            <a:r>
              <a:rPr lang="en-US" sz="1000" b="1" dirty="0">
                <a:solidFill>
                  <a:srgbClr val="000000"/>
                </a:solidFill>
                <a:latin typeface="Arial"/>
                <a:cs typeface="Arial"/>
              </a:rPr>
              <a:t>Continuous Lower Energy, Emissions and Noise (CLEEN) Program</a:t>
            </a:r>
            <a:r>
              <a:rPr lang="en-US" sz="1000" dirty="0">
                <a:solidFill>
                  <a:srgbClr val="000000"/>
                </a:solidFill>
                <a:latin typeface="Arial"/>
                <a:cs typeface="Arial"/>
              </a:rPr>
              <a:t> </a:t>
            </a:r>
            <a:endParaRPr sz="1000" dirty="0">
              <a:solidFill>
                <a:srgbClr val="000000"/>
              </a:solidFill>
              <a:latin typeface="Arial"/>
              <a:cs typeface="Arial"/>
            </a:endParaRPr>
          </a:p>
        </p:txBody>
      </p:sp>
      <p:sp>
        <p:nvSpPr>
          <p:cNvPr id="31" name="Rounded Rectangle 30"/>
          <p:cNvSpPr/>
          <p:nvPr/>
        </p:nvSpPr>
        <p:spPr>
          <a:xfrm>
            <a:off x="3048006" y="1159145"/>
            <a:ext cx="2881401" cy="405473"/>
          </a:xfrm>
          <a:prstGeom prst="roundRect">
            <a:avLst/>
          </a:prstGeom>
          <a:solidFill>
            <a:srgbClr val="C4A845"/>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267" y="1121353"/>
            <a:ext cx="457200" cy="457200"/>
          </a:xfrm>
          <a:prstGeom prst="rect">
            <a:avLst/>
          </a:prstGeom>
        </p:spPr>
      </p:pic>
      <p:sp>
        <p:nvSpPr>
          <p:cNvPr id="33" name="object 535"/>
          <p:cNvSpPr txBox="1"/>
          <p:nvPr/>
        </p:nvSpPr>
        <p:spPr>
          <a:xfrm>
            <a:off x="3553166" y="1174946"/>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Technology</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35" name="object 535"/>
          <p:cNvSpPr txBox="1"/>
          <p:nvPr/>
        </p:nvSpPr>
        <p:spPr>
          <a:xfrm>
            <a:off x="6137534" y="1628462"/>
            <a:ext cx="2731118" cy="1692771"/>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000" dirty="0">
                <a:solidFill>
                  <a:srgbClr val="000000"/>
                </a:solidFill>
                <a:latin typeface="Arial"/>
                <a:cs typeface="Arial"/>
              </a:rPr>
              <a:t>PILLAR 3: Sustainable Alternative Aviation Fuels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Reduce environmental impacts, enhance energy security, and provide economic benefits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Collaborate with stakeholders through the </a:t>
            </a:r>
            <a:r>
              <a:rPr lang="en-US" sz="1000" b="1" dirty="0">
                <a:solidFill>
                  <a:srgbClr val="000000"/>
                </a:solidFill>
                <a:latin typeface="Arial"/>
                <a:cs typeface="Arial"/>
              </a:rPr>
              <a:t>Commercial Aviation Alternative Fuels Initiative (CAAFI)</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Test alternative jet fuels to ensure they are safe for use through </a:t>
            </a:r>
            <a:r>
              <a:rPr lang="en-US" sz="1000" b="1" dirty="0">
                <a:solidFill>
                  <a:srgbClr val="000000"/>
                </a:solidFill>
                <a:latin typeface="Arial"/>
                <a:cs typeface="Arial"/>
              </a:rPr>
              <a:t>ASCENT</a:t>
            </a:r>
            <a:r>
              <a:rPr lang="en-US" sz="1000" dirty="0">
                <a:solidFill>
                  <a:srgbClr val="000000"/>
                </a:solidFill>
                <a:latin typeface="Arial"/>
                <a:cs typeface="Arial"/>
              </a:rPr>
              <a:t> and </a:t>
            </a:r>
            <a:r>
              <a:rPr lang="en-US" sz="1000" b="1" dirty="0">
                <a:solidFill>
                  <a:srgbClr val="000000"/>
                </a:solidFill>
                <a:latin typeface="Arial"/>
                <a:cs typeface="Arial"/>
              </a:rPr>
              <a:t>CLEEN</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Analyze their potential for reducing the environmental impacts of aviation</a:t>
            </a:r>
            <a:endParaRPr sz="1000" dirty="0">
              <a:solidFill>
                <a:srgbClr val="000000"/>
              </a:solidFill>
              <a:latin typeface="Arial"/>
              <a:cs typeface="Arial"/>
            </a:endParaRPr>
          </a:p>
        </p:txBody>
      </p:sp>
      <p:sp>
        <p:nvSpPr>
          <p:cNvPr id="36" name="Rounded Rectangle 35"/>
          <p:cNvSpPr/>
          <p:nvPr/>
        </p:nvSpPr>
        <p:spPr>
          <a:xfrm>
            <a:off x="6060134" y="1159145"/>
            <a:ext cx="2881401" cy="405473"/>
          </a:xfrm>
          <a:prstGeom prst="roundRect">
            <a:avLst/>
          </a:prstGeom>
          <a:solidFill>
            <a:srgbClr val="3F94A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0068" y="1121353"/>
            <a:ext cx="457200" cy="457200"/>
          </a:xfrm>
          <a:prstGeom prst="rect">
            <a:avLst/>
          </a:prstGeom>
        </p:spPr>
      </p:pic>
      <p:sp>
        <p:nvSpPr>
          <p:cNvPr id="38" name="object 535"/>
          <p:cNvSpPr txBox="1"/>
          <p:nvPr/>
        </p:nvSpPr>
        <p:spPr>
          <a:xfrm>
            <a:off x="6529607" y="1174946"/>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Alternative Fuels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40" name="object 535"/>
          <p:cNvSpPr txBox="1"/>
          <p:nvPr/>
        </p:nvSpPr>
        <p:spPr>
          <a:xfrm>
            <a:off x="153667" y="3593364"/>
            <a:ext cx="2589535" cy="1846659"/>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000" dirty="0">
                <a:solidFill>
                  <a:srgbClr val="000000"/>
                </a:solidFill>
                <a:latin typeface="Arial"/>
                <a:cs typeface="Arial"/>
              </a:rPr>
              <a:t>PILLAR 4: Air Traffic Management Modernization and Operational Improvements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Increase efficiency of aircraft operations through the </a:t>
            </a:r>
            <a:r>
              <a:rPr lang="en-US" sz="1000" b="1" dirty="0">
                <a:solidFill>
                  <a:srgbClr val="000000"/>
                </a:solidFill>
                <a:latin typeface="Arial"/>
                <a:cs typeface="Arial"/>
              </a:rPr>
              <a:t>Next Generation Air Transportation System (</a:t>
            </a:r>
            <a:r>
              <a:rPr lang="en-US" sz="1000" b="1" dirty="0" err="1">
                <a:solidFill>
                  <a:srgbClr val="000000"/>
                </a:solidFill>
                <a:latin typeface="Arial"/>
                <a:cs typeface="Arial"/>
              </a:rPr>
              <a:t>NextGen</a:t>
            </a:r>
            <a:r>
              <a:rPr lang="en-US" sz="1000" b="1" dirty="0">
                <a:solidFill>
                  <a:srgbClr val="000000"/>
                </a:solidFill>
                <a:latin typeface="Arial"/>
                <a:cs typeface="Arial"/>
              </a:rPr>
              <a:t>)</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Engage with industry, research community, NASA, and Department of Defense </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Develop advanced operational procedures to optimize gate-to-gate operations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Integrate infrastructure enhancements to the National Airspace System (NAS), improving environmental performance</a:t>
            </a:r>
          </a:p>
        </p:txBody>
      </p:sp>
      <p:sp>
        <p:nvSpPr>
          <p:cNvPr id="41" name="Rounded Rectangle 40"/>
          <p:cNvSpPr/>
          <p:nvPr/>
        </p:nvSpPr>
        <p:spPr>
          <a:xfrm>
            <a:off x="76266" y="3124048"/>
            <a:ext cx="2881401" cy="405473"/>
          </a:xfrm>
          <a:prstGeom prst="roundRect">
            <a:avLst/>
          </a:prstGeom>
          <a:solidFill>
            <a:srgbClr val="A33F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17" y="3107460"/>
            <a:ext cx="457200" cy="414798"/>
          </a:xfrm>
          <a:prstGeom prst="rect">
            <a:avLst/>
          </a:prstGeom>
        </p:spPr>
      </p:pic>
      <p:sp>
        <p:nvSpPr>
          <p:cNvPr id="43" name="object 535"/>
          <p:cNvSpPr txBox="1"/>
          <p:nvPr/>
        </p:nvSpPr>
        <p:spPr>
          <a:xfrm>
            <a:off x="575556" y="3139852"/>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Operations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45" name="object 535"/>
          <p:cNvSpPr txBox="1"/>
          <p:nvPr/>
        </p:nvSpPr>
        <p:spPr>
          <a:xfrm>
            <a:off x="3125467" y="3603954"/>
            <a:ext cx="2694001" cy="2154436"/>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000" spc="-32" dirty="0">
                <a:solidFill>
                  <a:srgbClr val="000000"/>
                </a:solidFill>
                <a:latin typeface="Arial"/>
                <a:cs typeface="Arial"/>
              </a:rPr>
              <a:t>PILLAR 5: Policies, Environmental </a:t>
            </a:r>
            <a:r>
              <a:rPr lang="en-US" sz="1000" dirty="0">
                <a:solidFill>
                  <a:srgbClr val="000000"/>
                </a:solidFill>
                <a:latin typeface="Arial"/>
                <a:cs typeface="Arial"/>
              </a:rPr>
              <a:t>Standards</a:t>
            </a:r>
            <a:r>
              <a:rPr lang="en-US" sz="1000" spc="-32" dirty="0">
                <a:solidFill>
                  <a:srgbClr val="000000"/>
                </a:solidFill>
                <a:latin typeface="Arial"/>
                <a:cs typeface="Arial"/>
              </a:rPr>
              <a:t>, and Market Based Measures</a:t>
            </a:r>
          </a:p>
          <a:p>
            <a:pPr marL="171345" indent="-171345" defTabSz="561272" fontAlgn="auto">
              <a:spcBef>
                <a:spcPts val="0"/>
              </a:spcBef>
              <a:spcAft>
                <a:spcPts val="0"/>
              </a:spcAft>
              <a:buFont typeface="Arial" charset="0"/>
              <a:buChar char="•"/>
            </a:pPr>
            <a:r>
              <a:rPr lang="en-US" sz="1000" spc="-32" dirty="0">
                <a:solidFill>
                  <a:srgbClr val="000000"/>
                </a:solidFill>
                <a:latin typeface="Arial"/>
                <a:cs typeface="Arial"/>
              </a:rPr>
              <a:t>Implement domestic policies, programs, and mechanisms to support technology and operational innovation</a:t>
            </a:r>
          </a:p>
          <a:p>
            <a:pPr marL="171345" indent="-171345" defTabSz="561272" fontAlgn="auto">
              <a:spcBef>
                <a:spcPts val="0"/>
              </a:spcBef>
              <a:spcAft>
                <a:spcPts val="0"/>
              </a:spcAft>
              <a:buFont typeface="Arial" charset="0"/>
              <a:buChar char="•"/>
            </a:pPr>
            <a:r>
              <a:rPr lang="en-US" sz="1000" spc="-32" dirty="0">
                <a:solidFill>
                  <a:srgbClr val="000000"/>
                </a:solidFill>
                <a:latin typeface="Arial"/>
                <a:cs typeface="Arial"/>
              </a:rPr>
              <a:t>Develop and implement aircraft emissions and noise standards</a:t>
            </a:r>
          </a:p>
          <a:p>
            <a:pPr marL="171345" indent="-171345" defTabSz="561272" fontAlgn="auto">
              <a:spcBef>
                <a:spcPts val="0"/>
              </a:spcBef>
              <a:spcAft>
                <a:spcPts val="0"/>
              </a:spcAft>
              <a:buFont typeface="Arial" charset="0"/>
              <a:buChar char="•"/>
            </a:pPr>
            <a:r>
              <a:rPr lang="en-US" sz="1000" spc="-32" dirty="0">
                <a:solidFill>
                  <a:srgbClr val="000000"/>
                </a:solidFill>
                <a:latin typeface="Arial"/>
                <a:cs typeface="Arial"/>
              </a:rPr>
              <a:t>Work within the International Civil Aviation Organization (ICAO) to pursue a basket of measures to address emissions that affect climate, including a global market based measure as a gap filler</a:t>
            </a:r>
          </a:p>
          <a:p>
            <a:pPr marL="171345" indent="-171345" defTabSz="561272" fontAlgn="auto">
              <a:spcBef>
                <a:spcPts val="0"/>
              </a:spcBef>
              <a:spcAft>
                <a:spcPts val="0"/>
              </a:spcAft>
              <a:buFont typeface="Arial" charset="0"/>
              <a:buChar char="•"/>
            </a:pPr>
            <a:r>
              <a:rPr lang="en-US" sz="1000" spc="-32" dirty="0">
                <a:solidFill>
                  <a:srgbClr val="000000"/>
                </a:solidFill>
                <a:latin typeface="Arial"/>
                <a:cs typeface="Arial"/>
              </a:rPr>
              <a:t>Seek international partners to further our environmental and energy strategy</a:t>
            </a:r>
            <a:endParaRPr lang="en-US" sz="1000" dirty="0">
              <a:solidFill>
                <a:srgbClr val="000000"/>
              </a:solidFill>
              <a:latin typeface="Arial"/>
              <a:cs typeface="Arial"/>
            </a:endParaRPr>
          </a:p>
        </p:txBody>
      </p:sp>
      <p:sp>
        <p:nvSpPr>
          <p:cNvPr id="46" name="Rounded Rectangle 45"/>
          <p:cNvSpPr/>
          <p:nvPr/>
        </p:nvSpPr>
        <p:spPr>
          <a:xfrm>
            <a:off x="3048066" y="3134642"/>
            <a:ext cx="2881401" cy="405473"/>
          </a:xfrm>
          <a:prstGeom prst="roundRect">
            <a:avLst/>
          </a:prstGeom>
          <a:solidFill>
            <a:srgbClr val="865383"/>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3096849"/>
            <a:ext cx="457200" cy="457200"/>
          </a:xfrm>
          <a:prstGeom prst="rect">
            <a:avLst/>
          </a:prstGeom>
        </p:spPr>
      </p:pic>
      <p:sp>
        <p:nvSpPr>
          <p:cNvPr id="48" name="object 535"/>
          <p:cNvSpPr txBox="1"/>
          <p:nvPr/>
        </p:nvSpPr>
        <p:spPr>
          <a:xfrm>
            <a:off x="3517539" y="3150442"/>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Policy</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49" name="Rectangle 48"/>
          <p:cNvSpPr/>
          <p:nvPr/>
        </p:nvSpPr>
        <p:spPr>
          <a:xfrm>
            <a:off x="6064544" y="3630256"/>
            <a:ext cx="1040883" cy="1030051"/>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sp>
        <p:nvSpPr>
          <p:cNvPr id="50" name="object 535"/>
          <p:cNvSpPr txBox="1"/>
          <p:nvPr/>
        </p:nvSpPr>
        <p:spPr>
          <a:xfrm>
            <a:off x="6111560" y="4269140"/>
            <a:ext cx="965788" cy="307777"/>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000" spc="-32" dirty="0">
                <a:solidFill>
                  <a:srgbClr val="000000"/>
                </a:solidFill>
                <a:latin typeface="Arial"/>
                <a:cs typeface="Arial"/>
              </a:rPr>
              <a:t>http://</a:t>
            </a:r>
            <a:r>
              <a:rPr lang="en-US" sz="1000" spc="-32" dirty="0" smtClean="0">
                <a:solidFill>
                  <a:srgbClr val="000000"/>
                </a:solidFill>
                <a:latin typeface="Arial"/>
                <a:cs typeface="Arial"/>
              </a:rPr>
              <a:t>www.faa.gov/nextgen </a:t>
            </a:r>
            <a:endParaRPr sz="1000" dirty="0">
              <a:solidFill>
                <a:srgbClr val="000000"/>
              </a:solidFill>
              <a:latin typeface="Arial"/>
              <a:cs typeface="Arial"/>
            </a:endParaRPr>
          </a:p>
        </p:txBody>
      </p:sp>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802" y="3843161"/>
            <a:ext cx="1112335" cy="323721"/>
          </a:xfrm>
          <a:prstGeom prst="rect">
            <a:avLst/>
          </a:prstGeom>
        </p:spPr>
      </p:pic>
      <p:sp>
        <p:nvSpPr>
          <p:cNvPr id="52" name="Rectangle 51"/>
          <p:cNvSpPr/>
          <p:nvPr/>
        </p:nvSpPr>
        <p:spPr>
          <a:xfrm>
            <a:off x="7493741" y="3630256"/>
            <a:ext cx="1040883" cy="1030051"/>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sp>
        <p:nvSpPr>
          <p:cNvPr id="53" name="object 535"/>
          <p:cNvSpPr txBox="1"/>
          <p:nvPr/>
        </p:nvSpPr>
        <p:spPr>
          <a:xfrm>
            <a:off x="7523048" y="4392256"/>
            <a:ext cx="1087552" cy="153888"/>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000" spc="-32" dirty="0">
                <a:solidFill>
                  <a:srgbClr val="000000"/>
                </a:solidFill>
                <a:latin typeface="Arial"/>
                <a:cs typeface="Arial"/>
              </a:rPr>
              <a:t>http://</a:t>
            </a:r>
            <a:r>
              <a:rPr lang="en-US" sz="1000" spc="-32" dirty="0" err="1">
                <a:solidFill>
                  <a:srgbClr val="000000"/>
                </a:solidFill>
                <a:latin typeface="Arial"/>
                <a:cs typeface="Arial"/>
              </a:rPr>
              <a:t>www.caafi.org</a:t>
            </a:r>
            <a:endParaRPr sz="1000" dirty="0">
              <a:solidFill>
                <a:srgbClr val="000000"/>
              </a:solidFill>
              <a:latin typeface="Arial"/>
              <a:cs typeface="Arial"/>
            </a:endParaRPr>
          </a:p>
        </p:txBody>
      </p:sp>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2835" y="3705715"/>
            <a:ext cx="598613" cy="598613"/>
          </a:xfrm>
          <a:prstGeom prst="rect">
            <a:avLst/>
          </a:prstGeom>
        </p:spPr>
      </p:pic>
      <p:sp>
        <p:nvSpPr>
          <p:cNvPr id="55" name="Rectangle 54"/>
          <p:cNvSpPr/>
          <p:nvPr/>
        </p:nvSpPr>
        <p:spPr>
          <a:xfrm>
            <a:off x="6319279" y="4724602"/>
            <a:ext cx="1040883" cy="1030051"/>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sp>
        <p:nvSpPr>
          <p:cNvPr id="56" name="object 535"/>
          <p:cNvSpPr txBox="1"/>
          <p:nvPr/>
        </p:nvSpPr>
        <p:spPr>
          <a:xfrm>
            <a:off x="6166534" y="5563052"/>
            <a:ext cx="965788" cy="307777"/>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000" spc="-32" dirty="0">
                <a:solidFill>
                  <a:srgbClr val="000000"/>
                </a:solidFill>
                <a:latin typeface="Arial"/>
                <a:cs typeface="Arial"/>
              </a:rPr>
              <a:t>http://</a:t>
            </a:r>
            <a:r>
              <a:rPr lang="en-US" sz="1000" spc="-32" dirty="0" smtClean="0">
                <a:solidFill>
                  <a:srgbClr val="000000"/>
                </a:solidFill>
                <a:latin typeface="Arial"/>
                <a:cs typeface="Arial"/>
              </a:rPr>
              <a:t>www.faa.gov/go/cleen </a:t>
            </a:r>
            <a:endParaRPr sz="1000" dirty="0">
              <a:solidFill>
                <a:srgbClr val="000000"/>
              </a:solidFill>
              <a:latin typeface="Arial"/>
              <a:cs typeface="Arial"/>
            </a:endParaRPr>
          </a:p>
        </p:txBody>
      </p:sp>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9963" y="5382850"/>
            <a:ext cx="711746" cy="207138"/>
          </a:xfrm>
          <a:prstGeom prst="rect">
            <a:avLst/>
          </a:prstGeom>
        </p:spPr>
      </p:pic>
      <p:sp>
        <p:nvSpPr>
          <p:cNvPr id="58" name="Rectangle 57"/>
          <p:cNvSpPr/>
          <p:nvPr/>
        </p:nvSpPr>
        <p:spPr>
          <a:xfrm>
            <a:off x="7748476" y="4724602"/>
            <a:ext cx="1040883" cy="1030051"/>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000000"/>
              </a:solidFill>
            </a:endParaRPr>
          </a:p>
        </p:txBody>
      </p:sp>
      <p:sp>
        <p:nvSpPr>
          <p:cNvPr id="59" name="object 535"/>
          <p:cNvSpPr txBox="1"/>
          <p:nvPr/>
        </p:nvSpPr>
        <p:spPr>
          <a:xfrm>
            <a:off x="7595738" y="5563056"/>
            <a:ext cx="965787" cy="153888"/>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000" spc="-32" dirty="0">
                <a:solidFill>
                  <a:srgbClr val="000000">
                    <a:lumMod val="50000"/>
                    <a:lumOff val="50000"/>
                  </a:srgbClr>
                </a:solidFill>
                <a:latin typeface="Arial"/>
                <a:cs typeface="Arial"/>
              </a:rPr>
              <a:t>http://</a:t>
            </a:r>
            <a:r>
              <a:rPr lang="en-US" sz="1000" spc="-32" dirty="0" err="1">
                <a:solidFill>
                  <a:srgbClr val="000000">
                    <a:lumMod val="50000"/>
                    <a:lumOff val="50000"/>
                  </a:srgbClr>
                </a:solidFill>
                <a:latin typeface="Arial"/>
                <a:cs typeface="Arial"/>
              </a:rPr>
              <a:t>ascent.aero</a:t>
            </a:r>
            <a:endParaRPr sz="1000" dirty="0">
              <a:solidFill>
                <a:srgbClr val="000000">
                  <a:lumMod val="50000"/>
                  <a:lumOff val="50000"/>
                </a:srgbClr>
              </a:solidFill>
              <a:latin typeface="Arial"/>
              <a:cs typeface="Arial"/>
            </a:endParaRPr>
          </a:p>
        </p:txBody>
      </p:sp>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40651" y="4873939"/>
            <a:ext cx="875961" cy="539976"/>
          </a:xfrm>
          <a:prstGeom prst="rect">
            <a:avLst/>
          </a:prstGeom>
        </p:spPr>
      </p:pic>
      <p:pic>
        <p:nvPicPr>
          <p:cNvPr id="61" name="Picture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37925" y="4754395"/>
            <a:ext cx="623006" cy="620321"/>
          </a:xfrm>
          <a:prstGeom prst="rect">
            <a:avLst/>
          </a:prstGeom>
        </p:spPr>
      </p:pic>
      <p:sp>
        <p:nvSpPr>
          <p:cNvPr id="2" name="Title 1"/>
          <p:cNvSpPr>
            <a:spLocks noGrp="1"/>
          </p:cNvSpPr>
          <p:nvPr>
            <p:ph type="title"/>
          </p:nvPr>
        </p:nvSpPr>
        <p:spPr>
          <a:xfrm>
            <a:off x="76200" y="344488"/>
            <a:ext cx="8472488" cy="609600"/>
          </a:xfrm>
        </p:spPr>
        <p:txBody>
          <a:bodyPr/>
          <a:lstStyle/>
          <a:p>
            <a:r>
              <a:rPr lang="en-US" sz="3200" dirty="0"/>
              <a:t>The Five Pillar </a:t>
            </a:r>
            <a:r>
              <a:rPr lang="en-US" sz="3200" dirty="0" smtClean="0"/>
              <a:t>Approach</a:t>
            </a:r>
            <a:endParaRPr lang="en-US" sz="3200" dirty="0"/>
          </a:p>
        </p:txBody>
      </p:sp>
      <p:sp>
        <p:nvSpPr>
          <p:cNvPr id="39" name="Slide Number Placeholder 3"/>
          <p:cNvSpPr>
            <a:spLocks noGrp="1"/>
          </p:cNvSpPr>
          <p:nvPr>
            <p:ph type="sldNum" sz="quarter" idx="4294967295"/>
          </p:nvPr>
        </p:nvSpPr>
        <p:spPr>
          <a:xfrm>
            <a:off x="6636504" y="6248400"/>
            <a:ext cx="1905000" cy="457200"/>
          </a:xfrm>
          <a:prstGeom prst="rect">
            <a:avLst/>
          </a:prstGeom>
        </p:spPr>
        <p:txBody>
          <a:bodyPr/>
          <a:lstStyle/>
          <a:p>
            <a:pPr>
              <a:defRPr/>
            </a:pPr>
            <a:fld id="{B99443F9-19F2-424F-8F48-06655C11CA2B}" type="slidenum">
              <a:rPr lang="en-US" smtClean="0">
                <a:solidFill>
                  <a:srgbClr val="FFFFFF"/>
                </a:solidFill>
              </a:rPr>
              <a:pPr>
                <a:defRPr/>
              </a:pPr>
              <a:t>6</a:t>
            </a:fld>
            <a:endParaRPr lang="en-US">
              <a:solidFill>
                <a:srgbClr val="FFFFFF"/>
              </a:solidFill>
            </a:endParaRPr>
          </a:p>
        </p:txBody>
      </p:sp>
    </p:spTree>
    <p:extLst>
      <p:ext uri="{BB962C8B-B14F-4D97-AF65-F5344CB8AC3E}">
        <p14:creationId xmlns:p14="http://schemas.microsoft.com/office/powerpoint/2010/main" val="16554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71" y="76200"/>
            <a:ext cx="8472488" cy="609600"/>
          </a:xfrm>
        </p:spPr>
        <p:txBody>
          <a:bodyPr/>
          <a:lstStyle/>
          <a:p>
            <a:r>
              <a:rPr lang="en-US" dirty="0" smtClean="0"/>
              <a:t>Research Programs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998" y="2329785"/>
            <a:ext cx="1114767" cy="111476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609" y="3487481"/>
            <a:ext cx="1175543" cy="262769"/>
          </a:xfrm>
          <a:prstGeom prst="rect">
            <a:avLst/>
          </a:prstGeom>
        </p:spPr>
      </p:pic>
      <p:sp>
        <p:nvSpPr>
          <p:cNvPr id="7" name="Rectangle 6"/>
          <p:cNvSpPr/>
          <p:nvPr/>
        </p:nvSpPr>
        <p:spPr>
          <a:xfrm>
            <a:off x="1761914" y="2268331"/>
            <a:ext cx="7357369" cy="1569640"/>
          </a:xfrm>
          <a:prstGeom prst="rect">
            <a:avLst/>
          </a:prstGeom>
        </p:spPr>
        <p:txBody>
          <a:bodyPr wrap="square" lIns="91422" tIns="45710" rIns="91422" bIns="45710">
            <a:spAutoFit/>
          </a:bodyPr>
          <a:lstStyle/>
          <a:p>
            <a:pPr>
              <a:lnSpc>
                <a:spcPct val="80000"/>
              </a:lnSpc>
              <a:buNone/>
              <a:tabLst>
                <a:tab pos="3263241" algn="l"/>
              </a:tabLst>
            </a:pPr>
            <a:r>
              <a:rPr lang="en-US" sz="2000" b="1" dirty="0">
                <a:solidFill>
                  <a:srgbClr val="1D2F68"/>
                </a:solidFill>
                <a:ea typeface="ＭＳ Ｐゴシック" pitchFamily="-109" charset="-128"/>
              </a:rPr>
              <a:t>Continuous Lower Energy, Emissions and Noise (CLEEN)</a:t>
            </a:r>
            <a:r>
              <a:rPr lang="en-US" sz="2000" dirty="0">
                <a:solidFill>
                  <a:srgbClr val="000000"/>
                </a:solidFill>
              </a:rPr>
              <a:t> </a:t>
            </a:r>
          </a:p>
          <a:p>
            <a:pPr marL="285692" indent="-285692">
              <a:buFont typeface="Arial" pitchFamily="34" charset="0"/>
              <a:buChar char="•"/>
              <a:tabLst>
                <a:tab pos="3263241" algn="l"/>
              </a:tabLst>
            </a:pPr>
            <a:r>
              <a:rPr lang="en-US" sz="2000" dirty="0">
                <a:solidFill>
                  <a:srgbClr val="000000"/>
                </a:solidFill>
              </a:rPr>
              <a:t>Reduce aircraft fuel burn, emissions and noise through technology &amp; advance alternative jet fuels</a:t>
            </a:r>
          </a:p>
          <a:p>
            <a:pPr marL="285692" indent="-285692">
              <a:buFont typeface="Arial" pitchFamily="34" charset="0"/>
              <a:buChar char="•"/>
              <a:tabLst>
                <a:tab pos="3263241" algn="l"/>
              </a:tabLst>
            </a:pPr>
            <a:r>
              <a:rPr lang="en-US" sz="2000" dirty="0">
                <a:solidFill>
                  <a:srgbClr val="000000"/>
                </a:solidFill>
              </a:rPr>
              <a:t>Cost share partnership with </a:t>
            </a:r>
            <a:r>
              <a:rPr lang="en-US" sz="2000" dirty="0" smtClean="0">
                <a:solidFill>
                  <a:srgbClr val="000000"/>
                </a:solidFill>
              </a:rPr>
              <a:t>industry</a:t>
            </a:r>
            <a:endParaRPr lang="en-US" sz="2000" dirty="0">
              <a:solidFill>
                <a:srgbClr val="000000"/>
              </a:solidFill>
            </a:endParaRPr>
          </a:p>
        </p:txBody>
      </p:sp>
      <p:sp>
        <p:nvSpPr>
          <p:cNvPr id="8" name="Rectangle 7"/>
          <p:cNvSpPr/>
          <p:nvPr/>
        </p:nvSpPr>
        <p:spPr>
          <a:xfrm>
            <a:off x="1756732" y="811329"/>
            <a:ext cx="7010400" cy="1261864"/>
          </a:xfrm>
          <a:prstGeom prst="rect">
            <a:avLst/>
          </a:prstGeom>
        </p:spPr>
        <p:txBody>
          <a:bodyPr wrap="square" lIns="91422" tIns="45710" rIns="91422" bIns="45710">
            <a:spAutoFit/>
          </a:bodyPr>
          <a:lstStyle/>
          <a:p>
            <a:pPr>
              <a:lnSpc>
                <a:spcPct val="80000"/>
              </a:lnSpc>
              <a:buNone/>
              <a:tabLst>
                <a:tab pos="3263241" algn="l"/>
              </a:tabLst>
            </a:pPr>
            <a:r>
              <a:rPr lang="en-US" sz="2000" b="1" dirty="0" smtClean="0">
                <a:solidFill>
                  <a:srgbClr val="1D2F68"/>
                </a:solidFill>
                <a:ea typeface="ＭＳ Ｐゴシック" pitchFamily="-109" charset="-128"/>
              </a:rPr>
              <a:t>ASCENT Center </a:t>
            </a:r>
            <a:r>
              <a:rPr lang="en-US" sz="2000" b="1" dirty="0">
                <a:solidFill>
                  <a:srgbClr val="1D2F68"/>
                </a:solidFill>
                <a:ea typeface="ＭＳ Ｐゴシック" pitchFamily="-109" charset="-128"/>
              </a:rPr>
              <a:t>of Excellence (COE</a:t>
            </a:r>
            <a:r>
              <a:rPr lang="en-US" sz="2000" b="1" dirty="0" smtClean="0">
                <a:solidFill>
                  <a:srgbClr val="1D2F68"/>
                </a:solidFill>
                <a:ea typeface="ＭＳ Ｐゴシック" pitchFamily="-109" charset="-128"/>
              </a:rPr>
              <a:t>)</a:t>
            </a:r>
            <a:endParaRPr lang="en-US" sz="2000" dirty="0">
              <a:solidFill>
                <a:srgbClr val="000000"/>
              </a:solidFill>
            </a:endParaRPr>
          </a:p>
          <a:p>
            <a:pPr marL="285692" indent="-285692">
              <a:buFont typeface="Arial" pitchFamily="34" charset="0"/>
              <a:buChar char="•"/>
            </a:pPr>
            <a:r>
              <a:rPr lang="en-US" sz="2000" dirty="0" smtClean="0">
                <a:solidFill>
                  <a:srgbClr val="000000"/>
                </a:solidFill>
              </a:rPr>
              <a:t>COE for Alternative Jet Fuel and </a:t>
            </a:r>
            <a:r>
              <a:rPr lang="en-US" sz="2000" dirty="0" smtClean="0">
                <a:solidFill>
                  <a:srgbClr val="000000"/>
                </a:solidFill>
              </a:rPr>
              <a:t>Environment</a:t>
            </a:r>
          </a:p>
          <a:p>
            <a:pPr marL="285692" indent="-285692">
              <a:buFont typeface="Arial" pitchFamily="34" charset="0"/>
              <a:buChar char="•"/>
            </a:pPr>
            <a:r>
              <a:rPr lang="en-US" sz="2000" dirty="0" smtClean="0">
                <a:solidFill>
                  <a:srgbClr val="000000"/>
                </a:solidFill>
              </a:rPr>
              <a:t>Cost share research with universities </a:t>
            </a:r>
            <a:endParaRPr lang="en-US" sz="2000" dirty="0">
              <a:solidFill>
                <a:srgbClr val="000000"/>
              </a:solidFill>
            </a:endParaRPr>
          </a:p>
        </p:txBody>
      </p:sp>
      <p:sp>
        <p:nvSpPr>
          <p:cNvPr id="9"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solidFill>
              </a:rPr>
              <a:pPr/>
              <a:t>7</a:t>
            </a:fld>
            <a:endParaRPr lang="en-US" dirty="0">
              <a:solidFill>
                <a:srgbClr val="FFFFFF"/>
              </a:solidFill>
            </a:endParaRPr>
          </a:p>
        </p:txBody>
      </p:sp>
      <p:sp>
        <p:nvSpPr>
          <p:cNvPr id="11" name="Rectangle 10"/>
          <p:cNvSpPr/>
          <p:nvPr/>
        </p:nvSpPr>
        <p:spPr>
          <a:xfrm>
            <a:off x="1798126" y="4062743"/>
            <a:ext cx="7010400" cy="1723529"/>
          </a:xfrm>
          <a:prstGeom prst="rect">
            <a:avLst/>
          </a:prstGeom>
        </p:spPr>
        <p:txBody>
          <a:bodyPr wrap="square" lIns="91422" tIns="45710" rIns="91422" bIns="45710">
            <a:spAutoFit/>
          </a:bodyPr>
          <a:lstStyle/>
          <a:p>
            <a:pPr>
              <a:lnSpc>
                <a:spcPct val="80000"/>
              </a:lnSpc>
              <a:buNone/>
              <a:tabLst>
                <a:tab pos="3263241" algn="l"/>
              </a:tabLst>
            </a:pPr>
            <a:r>
              <a:rPr lang="en-US" sz="2000" b="1" dirty="0">
                <a:solidFill>
                  <a:srgbClr val="1D2F68"/>
                </a:solidFill>
                <a:ea typeface="ＭＳ Ｐゴシック" pitchFamily="-109" charset="-128"/>
              </a:rPr>
              <a:t>Additional </a:t>
            </a:r>
            <a:r>
              <a:rPr lang="en-US" sz="2000" b="1" dirty="0" smtClean="0">
                <a:solidFill>
                  <a:srgbClr val="1D2F68"/>
                </a:solidFill>
                <a:ea typeface="ＭＳ Ｐゴシック" pitchFamily="-109" charset="-128"/>
              </a:rPr>
              <a:t>Efforts</a:t>
            </a:r>
            <a:endParaRPr lang="en-US" sz="2000" dirty="0">
              <a:solidFill>
                <a:srgbClr val="000000"/>
              </a:solidFill>
            </a:endParaRPr>
          </a:p>
          <a:p>
            <a:pPr marL="285692" indent="-285692">
              <a:buFont typeface="Arial" pitchFamily="34" charset="0"/>
              <a:buChar char="•"/>
            </a:pPr>
            <a:r>
              <a:rPr lang="en-US" sz="2000" dirty="0" smtClean="0">
                <a:solidFill>
                  <a:srgbClr val="000000"/>
                </a:solidFill>
              </a:rPr>
              <a:t>Commercial Aviation Alternative Fuels Initiative (CAAFI)</a:t>
            </a:r>
            <a:endParaRPr lang="en-US" sz="2000" dirty="0">
              <a:solidFill>
                <a:srgbClr val="000000"/>
              </a:solidFill>
            </a:endParaRPr>
          </a:p>
          <a:p>
            <a:pPr marL="285692" indent="-285692">
              <a:buFont typeface="Arial" pitchFamily="34" charset="0"/>
              <a:buChar char="•"/>
            </a:pPr>
            <a:r>
              <a:rPr lang="en-US" sz="2000" dirty="0">
                <a:solidFill>
                  <a:srgbClr val="000000"/>
                </a:solidFill>
              </a:rPr>
              <a:t>Contract mechanisms (e.g., SEMRS, </a:t>
            </a:r>
            <a:r>
              <a:rPr lang="en-US" sz="2000" dirty="0" smtClean="0">
                <a:solidFill>
                  <a:srgbClr val="000000"/>
                </a:solidFill>
              </a:rPr>
              <a:t>PEARS, PEARS-II)</a:t>
            </a:r>
          </a:p>
          <a:p>
            <a:pPr marL="285692" indent="-285692">
              <a:buFont typeface="Arial" pitchFamily="34" charset="0"/>
              <a:buChar char="•"/>
            </a:pPr>
            <a:r>
              <a:rPr lang="en-US" sz="2000" dirty="0" smtClean="0">
                <a:solidFill>
                  <a:srgbClr val="000000"/>
                </a:solidFill>
              </a:rPr>
              <a:t>Volpe </a:t>
            </a:r>
            <a:r>
              <a:rPr lang="en-US" sz="2000" dirty="0">
                <a:solidFill>
                  <a:srgbClr val="000000"/>
                </a:solidFill>
              </a:rPr>
              <a:t>Transportation </a:t>
            </a:r>
            <a:r>
              <a:rPr lang="en-US" sz="2000" dirty="0" smtClean="0">
                <a:solidFill>
                  <a:srgbClr val="000000"/>
                </a:solidFill>
              </a:rPr>
              <a:t>Center</a:t>
            </a:r>
            <a:endParaRPr lang="en-US" sz="2000" dirty="0">
              <a:solidFill>
                <a:srgbClr val="000000"/>
              </a:solidFill>
            </a:endParaRPr>
          </a:p>
        </p:txBody>
      </p:sp>
      <p:pic>
        <p:nvPicPr>
          <p:cNvPr id="12" name="Picture 11" descr="main.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5871" y="896146"/>
            <a:ext cx="1031359" cy="639182"/>
          </a:xfrm>
          <a:prstGeom prst="rect">
            <a:avLst/>
          </a:prstGeom>
        </p:spPr>
      </p:pic>
      <p:pic>
        <p:nvPicPr>
          <p:cNvPr id="16" name="Picture 2" descr="H:\My Pictures\logos\volpe-logo.jpg"/>
          <p:cNvPicPr>
            <a:picLocks noChangeAspect="1" noChangeArrowheads="1"/>
          </p:cNvPicPr>
          <p:nvPr/>
        </p:nvPicPr>
        <p:blipFill rotWithShape="1">
          <a:blip r:embed="rId6">
            <a:extLst>
              <a:ext uri="{28A0092B-C50C-407E-A947-70E740481C1C}">
                <a14:useLocalDpi xmlns:a14="http://schemas.microsoft.com/office/drawing/2010/main" val="0"/>
              </a:ext>
            </a:extLst>
          </a:blip>
          <a:srcRect t="19304" b="26983"/>
          <a:stretch/>
        </p:blipFill>
        <p:spPr bwMode="auto">
          <a:xfrm>
            <a:off x="318238" y="5129543"/>
            <a:ext cx="1293826" cy="51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3429" y="3995527"/>
            <a:ext cx="1149632" cy="91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349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Addressing </a:t>
            </a:r>
            <a:r>
              <a:rPr lang="en-US" sz="2800" dirty="0" smtClean="0"/>
              <a:t>the Aircraft </a:t>
            </a:r>
            <a:r>
              <a:rPr lang="en-US" sz="2800" dirty="0" smtClean="0"/>
              <a:t>Noise</a:t>
            </a:r>
            <a:r>
              <a:rPr lang="en-US" sz="2800" dirty="0"/>
              <a:t> Challenge</a:t>
            </a:r>
          </a:p>
        </p:txBody>
      </p:sp>
      <p:sp>
        <p:nvSpPr>
          <p:cNvPr id="3" name="Content Placeholder 2"/>
          <p:cNvSpPr>
            <a:spLocks noGrp="1"/>
          </p:cNvSpPr>
          <p:nvPr>
            <p:ph idx="1"/>
          </p:nvPr>
        </p:nvSpPr>
        <p:spPr>
          <a:xfrm>
            <a:off x="289432" y="570178"/>
            <a:ext cx="8483173" cy="5102032"/>
          </a:xfrm>
        </p:spPr>
        <p:txBody>
          <a:bodyPr/>
          <a:lstStyle/>
          <a:p>
            <a:r>
              <a:rPr lang="en-US" sz="2400" dirty="0" smtClean="0"/>
              <a:t>Understanding Impact of Noise</a:t>
            </a:r>
          </a:p>
          <a:p>
            <a:pPr lvl="1"/>
            <a:r>
              <a:rPr lang="en-US" sz="2000" dirty="0" smtClean="0"/>
              <a:t>Noise impacts: annoyance, sleep, cardiovascular health and children’s learning</a:t>
            </a:r>
          </a:p>
          <a:p>
            <a:pPr lvl="1"/>
            <a:r>
              <a:rPr lang="en-US" sz="2000" dirty="0" smtClean="0"/>
              <a:t>Improving modeling capabilities</a:t>
            </a:r>
          </a:p>
          <a:p>
            <a:pPr lvl="1"/>
            <a:r>
              <a:rPr lang="en-US" sz="2000" dirty="0" smtClean="0"/>
              <a:t>Evaluating current aircraft, </a:t>
            </a:r>
            <a:r>
              <a:rPr lang="en-US" sz="2000" dirty="0"/>
              <a:t>helicopters, commercial </a:t>
            </a:r>
            <a:r>
              <a:rPr lang="en-US" sz="2000" dirty="0" smtClean="0"/>
              <a:t>supersonic aircraft</a:t>
            </a:r>
            <a:r>
              <a:rPr lang="en-US" sz="2000" dirty="0"/>
              <a:t>, </a:t>
            </a:r>
            <a:r>
              <a:rPr lang="en-US" sz="2000" dirty="0" smtClean="0"/>
              <a:t>unmanned aerial systems, and commercial space vehicles</a:t>
            </a:r>
          </a:p>
          <a:p>
            <a:endParaRPr lang="en-US" sz="800" dirty="0" smtClean="0"/>
          </a:p>
          <a:p>
            <a:r>
              <a:rPr lang="en-US" sz="2400" dirty="0" smtClean="0"/>
              <a:t>Outreach</a:t>
            </a:r>
          </a:p>
          <a:p>
            <a:pPr lvl="1"/>
            <a:r>
              <a:rPr lang="en-US" sz="2000" dirty="0" smtClean="0"/>
              <a:t>Increase public understanding</a:t>
            </a:r>
          </a:p>
          <a:p>
            <a:pPr lvl="1"/>
            <a:r>
              <a:rPr lang="en-US" sz="2000" dirty="0" smtClean="0"/>
              <a:t>Community outreach</a:t>
            </a:r>
            <a:endParaRPr lang="en-US" sz="2000" dirty="0"/>
          </a:p>
          <a:p>
            <a:endParaRPr lang="en-US" sz="800" dirty="0" smtClean="0"/>
          </a:p>
          <a:p>
            <a:r>
              <a:rPr lang="en-US" sz="2400" dirty="0" smtClean="0"/>
              <a:t>Mitigation</a:t>
            </a:r>
          </a:p>
          <a:p>
            <a:pPr lvl="1"/>
            <a:r>
              <a:rPr lang="en-US" sz="2000" dirty="0" smtClean="0"/>
              <a:t>Land use </a:t>
            </a:r>
            <a:r>
              <a:rPr lang="en-US" sz="2000" dirty="0" smtClean="0"/>
              <a:t>planning and related measures</a:t>
            </a:r>
            <a:endParaRPr lang="en-US" sz="2000" dirty="0" smtClean="0"/>
          </a:p>
          <a:p>
            <a:pPr lvl="1"/>
            <a:r>
              <a:rPr lang="en-US" sz="2000" dirty="0" smtClean="0"/>
              <a:t>Vehicle operations</a:t>
            </a:r>
          </a:p>
          <a:p>
            <a:pPr lvl="1"/>
            <a:r>
              <a:rPr lang="en-US" sz="2000" dirty="0" smtClean="0"/>
              <a:t>Airframe and engine technology</a:t>
            </a:r>
          </a:p>
          <a:p>
            <a:pPr lvl="1"/>
            <a:r>
              <a:rPr lang="en-US" sz="2000" dirty="0" smtClean="0"/>
              <a:t>Aircraft architecture</a:t>
            </a:r>
          </a:p>
        </p:txBody>
      </p:sp>
      <p:sp>
        <p:nvSpPr>
          <p:cNvPr id="5" name="TextBox 4"/>
          <p:cNvSpPr txBox="1"/>
          <p:nvPr/>
        </p:nvSpPr>
        <p:spPr bwMode="auto">
          <a:xfrm>
            <a:off x="5323464" y="2924273"/>
            <a:ext cx="3591048" cy="1384995"/>
          </a:xfrm>
          <a:prstGeom prst="rect">
            <a:avLst/>
          </a:prstGeom>
          <a:noFill/>
          <a:ln>
            <a:noFill/>
          </a:ln>
          <a:effectLst/>
          <a:extLst/>
        </p:spPr>
        <p:txBody>
          <a:bodyPr wrap="none" rtlCol="0">
            <a:spAutoFit/>
          </a:bodyPr>
          <a:lstStyle/>
          <a:p>
            <a:pPr>
              <a:buFontTx/>
              <a:buNone/>
            </a:pPr>
            <a:r>
              <a:rPr lang="en-US" sz="1200" b="1" i="1" u="sng" dirty="0" smtClean="0">
                <a:solidFill>
                  <a:srgbClr val="000066"/>
                </a:solidFill>
              </a:rPr>
              <a:t>In-Depth Briefings – later today and tomorrow:</a:t>
            </a:r>
          </a:p>
          <a:p>
            <a:pPr marL="171450" indent="-171450"/>
            <a:r>
              <a:rPr lang="en-US" sz="1200" b="1" i="1" dirty="0" smtClean="0">
                <a:solidFill>
                  <a:srgbClr val="000066"/>
                </a:solidFill>
              </a:rPr>
              <a:t>Impacts, helicopters and outreach</a:t>
            </a:r>
          </a:p>
          <a:p>
            <a:pPr marL="171450" indent="-171450"/>
            <a:r>
              <a:rPr lang="en-US" sz="1200" b="1" i="1" dirty="0" smtClean="0">
                <a:solidFill>
                  <a:srgbClr val="000066"/>
                </a:solidFill>
              </a:rPr>
              <a:t>Land use planning and related measures</a:t>
            </a:r>
          </a:p>
          <a:p>
            <a:pPr marL="171450" indent="-171450"/>
            <a:r>
              <a:rPr lang="en-US" sz="1200" b="1" i="1" dirty="0" smtClean="0">
                <a:solidFill>
                  <a:srgbClr val="000066"/>
                </a:solidFill>
              </a:rPr>
              <a:t>Commercial Supersonic aircraft</a:t>
            </a:r>
          </a:p>
          <a:p>
            <a:pPr>
              <a:buFontTx/>
              <a:buNone/>
            </a:pPr>
            <a:endParaRPr lang="en-US" sz="1200" b="1" i="1" dirty="0">
              <a:solidFill>
                <a:srgbClr val="000066"/>
              </a:solidFill>
            </a:endParaRPr>
          </a:p>
        </p:txBody>
      </p:sp>
      <p:sp>
        <p:nvSpPr>
          <p:cNvPr id="9"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buNone/>
            </a:pPr>
            <a:fld id="{B1C6B998-0A5D-4C92-A836-3DA03D7C074A}" type="slidenum">
              <a:rPr lang="en-US" sz="1400" smtClean="0">
                <a:solidFill>
                  <a:srgbClr val="FFFFFF"/>
                </a:solidFill>
                <a:latin typeface="Times New Roman" panose="02020603050405020304" pitchFamily="18" charset="0"/>
                <a:cs typeface="Times New Roman" panose="02020603050405020304" pitchFamily="18" charset="0"/>
              </a:rPr>
              <a:pPr algn="r" eaLnBrk="1" hangingPunct="1">
                <a:buNone/>
              </a:pPr>
              <a:t>8</a:t>
            </a:fld>
            <a:endParaRPr lang="en-US" sz="1400"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67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Technology Workshops</a:t>
            </a:r>
            <a:endParaRPr lang="en-US" dirty="0"/>
          </a:p>
        </p:txBody>
      </p:sp>
      <p:sp>
        <p:nvSpPr>
          <p:cNvPr id="3" name="Content Placeholder 2"/>
          <p:cNvSpPr>
            <a:spLocks noGrp="1"/>
          </p:cNvSpPr>
          <p:nvPr>
            <p:ph idx="1"/>
          </p:nvPr>
        </p:nvSpPr>
        <p:spPr/>
        <p:txBody>
          <a:bodyPr/>
          <a:lstStyle/>
          <a:p>
            <a:r>
              <a:rPr lang="en-US" sz="2000" b="0" dirty="0" smtClean="0"/>
              <a:t>FAA </a:t>
            </a:r>
            <a:r>
              <a:rPr lang="en-US" sz="2000" b="0" dirty="0" smtClean="0"/>
              <a:t>have been working </a:t>
            </a:r>
            <a:r>
              <a:rPr lang="en-US" sz="2000" b="0" dirty="0" smtClean="0"/>
              <a:t>with Institute </a:t>
            </a:r>
            <a:r>
              <a:rPr lang="en-US" sz="2000" b="0" dirty="0"/>
              <a:t>of Noise Control Engineering of the </a:t>
            </a:r>
            <a:r>
              <a:rPr lang="en-US" sz="2000" b="0" dirty="0" smtClean="0"/>
              <a:t>USA, National Academy of Engineering, NASA and Volpe Center</a:t>
            </a:r>
          </a:p>
          <a:p>
            <a:r>
              <a:rPr lang="en-US" sz="2000" b="0" dirty="0" smtClean="0"/>
              <a:t>Held workshop </a:t>
            </a:r>
            <a:r>
              <a:rPr lang="en-US" sz="2000" b="0" dirty="0" smtClean="0"/>
              <a:t>to highlight issues of commercial aviation noise and opportunities if new technologies were developed to address it</a:t>
            </a:r>
          </a:p>
          <a:p>
            <a:endParaRPr lang="en-US" sz="2000" b="0" dirty="0" smtClean="0"/>
          </a:p>
          <a:p>
            <a:r>
              <a:rPr lang="en-US" sz="2000" b="0" dirty="0" smtClean="0"/>
              <a:t>October 2016 - Engineering </a:t>
            </a:r>
            <a:r>
              <a:rPr lang="en-US" sz="2000" b="0" dirty="0"/>
              <a:t>Technology Transfer: Research and Development for Engineering a Quieter </a:t>
            </a:r>
            <a:r>
              <a:rPr lang="en-US" sz="2000" b="0" dirty="0" smtClean="0"/>
              <a:t>America</a:t>
            </a:r>
          </a:p>
          <a:p>
            <a:r>
              <a:rPr lang="en-US" sz="2000" b="0" dirty="0"/>
              <a:t>May 2017 - Technology for a Quieter </a:t>
            </a:r>
            <a:r>
              <a:rPr lang="en-US" sz="2000" b="0" dirty="0" smtClean="0"/>
              <a:t>America: Commercial Aviation, A New </a:t>
            </a:r>
            <a:r>
              <a:rPr lang="en-US" sz="2000" b="0" dirty="0" smtClean="0"/>
              <a:t>Era</a:t>
            </a:r>
          </a:p>
          <a:p>
            <a:endParaRPr lang="en-US" sz="2000" b="0" dirty="0"/>
          </a:p>
          <a:p>
            <a:r>
              <a:rPr lang="en-US" sz="2000" b="0" dirty="0" smtClean="0"/>
              <a:t>Currently developing the Meeting Report</a:t>
            </a:r>
            <a:endParaRPr lang="en-US" sz="2000" b="0" dirty="0" smtClean="0"/>
          </a:p>
          <a:p>
            <a:endParaRPr lang="en-US" sz="2000" b="0" dirty="0" smtClean="0"/>
          </a:p>
          <a:p>
            <a:endParaRPr lang="en-US" sz="2000" b="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3525915812"/>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40CECB-043C-458B-AE82-D8911F37C9AF}"/>
</file>

<file path=customXml/itemProps2.xml><?xml version="1.0" encoding="utf-8"?>
<ds:datastoreItem xmlns:ds="http://schemas.openxmlformats.org/officeDocument/2006/customXml" ds:itemID="{7A5B39A1-43B8-4A4B-9895-D269EB8B853E}"/>
</file>

<file path=customXml/itemProps3.xml><?xml version="1.0" encoding="utf-8"?>
<ds:datastoreItem xmlns:ds="http://schemas.openxmlformats.org/officeDocument/2006/customXml" ds:itemID="{C2DBDAB2-CB08-4271-A1DB-B174DFBDC2ED}"/>
</file>

<file path=docProps/app.xml><?xml version="1.0" encoding="utf-8"?>
<Properties xmlns="http://schemas.openxmlformats.org/officeDocument/2006/extended-properties" xmlns:vt="http://schemas.openxmlformats.org/officeDocument/2006/docPropsVTypes">
  <Template/>
  <TotalTime>28784</TotalTime>
  <Words>4193</Words>
  <Application>Microsoft Office PowerPoint</Application>
  <PresentationFormat>On-screen Show (4:3)</PresentationFormat>
  <Paragraphs>712</Paragraphs>
  <Slides>39</Slides>
  <Notes>12</Notes>
  <HiddenSlides>0</HiddenSlides>
  <MMClips>0</MMClips>
  <ScaleCrop>false</ScaleCrop>
  <HeadingPairs>
    <vt:vector size="4" baseType="variant">
      <vt:variant>
        <vt:lpstr>Theme</vt:lpstr>
      </vt:variant>
      <vt:variant>
        <vt:i4>9</vt:i4>
      </vt:variant>
      <vt:variant>
        <vt:lpstr>Slide Titles</vt:lpstr>
      </vt:variant>
      <vt:variant>
        <vt:i4>39</vt:i4>
      </vt:variant>
    </vt:vector>
  </HeadingPairs>
  <TitlesOfParts>
    <vt:vector size="48" baseType="lpstr">
      <vt:lpstr>1_Custom Design</vt:lpstr>
      <vt:lpstr>2_Custom Design</vt:lpstr>
      <vt:lpstr>3_Custom Design</vt:lpstr>
      <vt:lpstr>4_Custom Design</vt:lpstr>
      <vt:lpstr>7_Custom Design</vt:lpstr>
      <vt:lpstr>5_Custom Design</vt:lpstr>
      <vt:lpstr>6_Custom Design</vt:lpstr>
      <vt:lpstr>8_Custom Design</vt:lpstr>
      <vt:lpstr>9_Custom Design</vt:lpstr>
      <vt:lpstr>FAA Office of Environment and Energy (AEE) Research Overview</vt:lpstr>
      <vt:lpstr>Outline</vt:lpstr>
      <vt:lpstr>Aviation Environmental Challenges </vt:lpstr>
      <vt:lpstr>Environmental Protection that Allows Sustained Aviation Growth</vt:lpstr>
      <vt:lpstr>Environmental &amp; Energy Strategy</vt:lpstr>
      <vt:lpstr>The Five Pillar Approach</vt:lpstr>
      <vt:lpstr>Research Programs</vt:lpstr>
      <vt:lpstr>Addressing the Aircraft Noise Challenge</vt:lpstr>
      <vt:lpstr>Noise Technology Workshops</vt:lpstr>
      <vt:lpstr>Addressing Aircraft Emissions</vt:lpstr>
      <vt:lpstr>Improved Scientific Knowledge for Solution Development </vt:lpstr>
      <vt:lpstr>Aviation Environmental Tool Suite</vt:lpstr>
      <vt:lpstr>Front Line Staff Training</vt:lpstr>
      <vt:lpstr>Tools Update (1 of 2)</vt:lpstr>
      <vt:lpstr>Tools Update (2 of 2)</vt:lpstr>
      <vt:lpstr>In-House Modeling Update</vt:lpstr>
      <vt:lpstr>Continuous Lower Energy, Emissions &amp; Noise (CLEEN)</vt:lpstr>
      <vt:lpstr>CLEEN Highlights</vt:lpstr>
      <vt:lpstr>FAA Activities</vt:lpstr>
      <vt:lpstr>PowerPoint Presentation</vt:lpstr>
      <vt:lpstr>PowerPoint Presentation</vt:lpstr>
      <vt:lpstr>Clean, Quiet and Energy Efficient Operational Procedures</vt:lpstr>
      <vt:lpstr>Modeling Operational Improvements</vt:lpstr>
      <vt:lpstr>PowerPoint Presentation</vt:lpstr>
      <vt:lpstr>Science and Analysis to Support Decision-Making</vt:lpstr>
      <vt:lpstr>Noise Certification Standard</vt:lpstr>
      <vt:lpstr>ASCENT Center of Excellence (COE)</vt:lpstr>
      <vt:lpstr>ASCENT COE Update (1 of 2)</vt:lpstr>
      <vt:lpstr>ASCENT COE Update (2 of 2) </vt:lpstr>
      <vt:lpstr>Environment &amp; Energy Portfolio</vt:lpstr>
      <vt:lpstr>Airport Technology Research (ATR)</vt:lpstr>
      <vt:lpstr>Airport Environmental Research Projects</vt:lpstr>
      <vt:lpstr>FY14-19 Financial Summary</vt:lpstr>
      <vt:lpstr>FY17 Budget Allocation by Pillar &amp; Topic</vt:lpstr>
      <vt:lpstr>Environment and Energy Funding</vt:lpstr>
      <vt:lpstr>Recent Successes capabilities and solutions that are helping today</vt:lpstr>
      <vt:lpstr>Questions for Tomorrow:</vt:lpstr>
      <vt:lpstr>Online Materials</vt:lpstr>
      <vt:lpstr>2016 Alt Jet Fuel Advancements and Highlights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Ralph.Iovinelli@faa.gov</dc:creator>
  <cp:lastModifiedBy>Jim Hileman</cp:lastModifiedBy>
  <cp:revision>861</cp:revision>
  <cp:lastPrinted>2015-08-04T17:33:13Z</cp:lastPrinted>
  <dcterms:created xsi:type="dcterms:W3CDTF">2005-01-28T20:32:53Z</dcterms:created>
  <dcterms:modified xsi:type="dcterms:W3CDTF">2017-07-31T03:00:29Z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