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1"/>
    <p:sldMasterId id="2147483661" r:id="rId2"/>
    <p:sldMasterId id="2147483662" r:id="rId3"/>
  </p:sldMasterIdLst>
  <p:notesMasterIdLst>
    <p:notesMasterId r:id="rId17"/>
  </p:notesMasterIdLst>
  <p:handoutMasterIdLst>
    <p:handoutMasterId r:id="rId18"/>
  </p:handoutMasterIdLst>
  <p:sldIdLst>
    <p:sldId id="273" r:id="rId4"/>
    <p:sldId id="300" r:id="rId5"/>
    <p:sldId id="287" r:id="rId6"/>
    <p:sldId id="289" r:id="rId7"/>
    <p:sldId id="302" r:id="rId8"/>
    <p:sldId id="288" r:id="rId9"/>
    <p:sldId id="290" r:id="rId10"/>
    <p:sldId id="293" r:id="rId11"/>
    <p:sldId id="294" r:id="rId12"/>
    <p:sldId id="295" r:id="rId13"/>
    <p:sldId id="296" r:id="rId14"/>
    <p:sldId id="297" r:id="rId15"/>
    <p:sldId id="299" r:id="rId1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D0E1773-2C58-4A1C-9F4D-09A126D9EB70}">
          <p14:sldIdLst>
            <p14:sldId id="273"/>
            <p14:sldId id="300"/>
            <p14:sldId id="287"/>
            <p14:sldId id="289"/>
            <p14:sldId id="302"/>
            <p14:sldId id="288"/>
            <p14:sldId id="290"/>
            <p14:sldId id="293"/>
            <p14:sldId id="294"/>
            <p14:sldId id="295"/>
            <p14:sldId id="296"/>
            <p14:sldId id="297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536">
          <p15:clr>
            <a:srgbClr val="A4A3A4"/>
          </p15:clr>
        </p15:guide>
        <p15:guide id="2" pos="3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ointin, Rebecca (FAA)" initials="RC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99"/>
    <a:srgbClr val="FFCC00"/>
    <a:srgbClr val="DDDDDD"/>
    <a:srgbClr val="C0C0C0"/>
    <a:srgbClr val="1D2F68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79" autoAdjust="0"/>
    <p:restoredTop sz="74556" autoAdjust="0"/>
  </p:normalViewPr>
  <p:slideViewPr>
    <p:cSldViewPr snapToGrid="0">
      <p:cViewPr varScale="1">
        <p:scale>
          <a:sx n="87" d="100"/>
          <a:sy n="87" d="100"/>
        </p:scale>
        <p:origin x="678" y="90"/>
      </p:cViewPr>
      <p:guideLst>
        <p:guide orient="horz" pos="536"/>
        <p:guide pos="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customXml" Target="../customXml/item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87C48A99-3596-4E58-ABE8-9D998A9384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560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020" tIns="45510" rIns="91020" bIns="45510" numCol="1" anchor="b" anchorCtr="0" compatLnSpc="1">
            <a:prstTxWarp prst="textNoShape">
              <a:avLst/>
            </a:prstTxWarp>
          </a:bodyPr>
          <a:lstStyle>
            <a:lvl1pPr algn="r" defTabSz="911225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fld id="{55D68406-F15C-4303-97CE-0E3EE5988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67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338345-9CBA-4181-BEB7-82A779821C66}" type="slidenum">
              <a:rPr lang="en-US"/>
              <a:pPr/>
              <a:t>1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Training Class:</a:t>
            </a:r>
            <a:r>
              <a:rPr lang="en-US" baseline="0" dirty="0" smtClean="0"/>
              <a:t> </a:t>
            </a:r>
            <a:r>
              <a:rPr lang="en-US" sz="2000" dirty="0" smtClean="0"/>
              <a:t>Partnership: HAI led with NASA &amp; FAA/Volpe support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Attendees granted certification credit by FAA/WINGS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Animations used by operators for communication at public meetings (NY area, late March)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dirty="0" smtClean="0"/>
              <a:t>PBI airport is actively pursuing adoption of FN procedures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2000" dirty="0" smtClean="0"/>
          </a:p>
          <a:p>
            <a:r>
              <a:rPr lang="en-US" dirty="0" smtClean="0"/>
              <a:t>Pilot:</a:t>
            </a:r>
          </a:p>
          <a:p>
            <a:r>
              <a:rPr lang="en-US" sz="1200" dirty="0" smtClean="0"/>
              <a:t>Assess the program elements using metrics defined in the </a:t>
            </a:r>
            <a:r>
              <a:rPr lang="en-US" sz="1200" dirty="0" err="1" smtClean="0"/>
              <a:t>iFlyQuiet</a:t>
            </a:r>
            <a:r>
              <a:rPr lang="en-US" sz="1200" dirty="0" smtClean="0"/>
              <a:t> Strategy</a:t>
            </a:r>
          </a:p>
          <a:p>
            <a:r>
              <a:rPr lang="en-US" sz="1200" dirty="0" smtClean="0"/>
              <a:t>Noise Abatement Demonstration based on results of FAA/NASA test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15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4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Website:</a:t>
            </a:r>
          </a:p>
          <a:p>
            <a:r>
              <a:rPr lang="en-US" dirty="0" smtClean="0"/>
              <a:t>Using a transportation communications firm, just beginning</a:t>
            </a:r>
          </a:p>
          <a:p>
            <a:r>
              <a:rPr lang="en-US" dirty="0" smtClean="0"/>
              <a:t>NCI Purpose: to identify how the FAA can more efficiently and effectively respond to and address noise complaints in a clear, consistent and repeatable manner that is responsive to the public and applies the best use of FAA resources.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91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Research:</a:t>
            </a:r>
          </a:p>
          <a:p>
            <a:r>
              <a:rPr lang="en-US" dirty="0" smtClean="0"/>
              <a:t>First focus is Survey</a:t>
            </a:r>
          </a:p>
          <a:p>
            <a:pPr lvl="1"/>
            <a:r>
              <a:rPr lang="en-US" dirty="0" smtClean="0"/>
              <a:t>Methodology</a:t>
            </a:r>
          </a:p>
          <a:p>
            <a:pPr lvl="1"/>
            <a:r>
              <a:rPr lang="en-US" dirty="0" smtClean="0"/>
              <a:t>Results</a:t>
            </a:r>
          </a:p>
          <a:p>
            <a:r>
              <a:rPr lang="en-US" dirty="0" smtClean="0"/>
              <a:t>Will be expanded later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D68406-F15C-4303-97CE-0E3EE59880C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6450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779981" y="0"/>
            <a:ext cx="4374429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519544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490748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sp>
        <p:nvSpPr>
          <p:cNvPr id="63515" name="Text Box 1051"/>
          <p:cNvSpPr txBox="1">
            <a:spLocks noChangeArrowheads="1"/>
          </p:cNvSpPr>
          <p:nvPr userDrawn="1"/>
        </p:nvSpPr>
        <p:spPr bwMode="auto">
          <a:xfrm>
            <a:off x="270886" y="3393862"/>
            <a:ext cx="4455314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Presented to: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By:</a:t>
            </a:r>
          </a:p>
          <a:p>
            <a:pPr>
              <a:buFontTx/>
              <a:buNone/>
            </a:pPr>
            <a:r>
              <a:rPr lang="en-US" sz="1600" dirty="0">
                <a:solidFill>
                  <a:srgbClr val="1D2F68"/>
                </a:solidFill>
              </a:rPr>
              <a:t>Date: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6134004" y="5820327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7724" y="714615"/>
            <a:ext cx="4184276" cy="5184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284" y="714615"/>
            <a:ext cx="4210090" cy="51845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17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8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30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7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46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10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56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3339" y="6248400"/>
            <a:ext cx="1672032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96798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2332" y="6248400"/>
            <a:ext cx="879171" cy="457200"/>
          </a:xfrm>
        </p:spPr>
        <p:txBody>
          <a:bodyPr/>
          <a:lstStyle>
            <a:lvl1pPr>
              <a:defRPr/>
            </a:lvl1pPr>
          </a:lstStyle>
          <a:p>
            <a:fld id="{78D3ABA1-EA94-43C0-B992-7CBCC31144F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255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08125"/>
            <a:ext cx="3948113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95813" y="1508125"/>
            <a:ext cx="3949700" cy="4391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266C2-23C9-4679-9EA6-D74DA6C8C2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093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6FF14-FC6A-41B6-B2DC-884C6B7C3F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31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79F915-29B1-4ADF-B1F4-B910889950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371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7D554-CBC1-41AB-90CF-337CEC897EA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86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PT template photo_1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616" y="0"/>
            <a:ext cx="4813384" cy="6858000"/>
          </a:xfrm>
          <a:prstGeom prst="rect">
            <a:avLst/>
          </a:prstGeom>
        </p:spPr>
      </p:pic>
      <p:sp>
        <p:nvSpPr>
          <p:cNvPr id="63490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27476" y="354380"/>
            <a:ext cx="4134369" cy="1395412"/>
          </a:xfrm>
        </p:spPr>
        <p:txBody>
          <a:bodyPr anchor="t"/>
          <a:lstStyle>
            <a:lvl1pPr>
              <a:defRPr/>
            </a:lvl1pPr>
          </a:lstStyle>
          <a:p>
            <a:pPr lvl="0"/>
            <a:r>
              <a:rPr lang="en-US" noProof="0" dirty="0" smtClean="0"/>
              <a:t>Select to edit master title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0651" y="1795830"/>
            <a:ext cx="4108027" cy="1067092"/>
          </a:xfrm>
        </p:spPr>
        <p:txBody>
          <a:bodyPr/>
          <a:lstStyle>
            <a:lvl1pPr marL="0" indent="0">
              <a:buFontTx/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dirty="0" smtClean="0"/>
              <a:t>Select to edit master subtitle</a:t>
            </a:r>
          </a:p>
        </p:txBody>
      </p:sp>
      <p:grpSp>
        <p:nvGrpSpPr>
          <p:cNvPr id="63544" name="Group 1080"/>
          <p:cNvGrpSpPr>
            <a:grpSpLocks/>
          </p:cNvGrpSpPr>
          <p:nvPr userDrawn="1"/>
        </p:nvGrpSpPr>
        <p:grpSpPr bwMode="auto">
          <a:xfrm>
            <a:off x="5977852" y="177768"/>
            <a:ext cx="2895600" cy="909638"/>
            <a:chOff x="3700" y="171"/>
            <a:chExt cx="1824" cy="573"/>
          </a:xfrm>
        </p:grpSpPr>
        <p:pic>
          <p:nvPicPr>
            <p:cNvPr id="63543" name="Picture 1079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700" y="171"/>
              <a:ext cx="573" cy="5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535" name="Text Box 1071"/>
            <p:cNvSpPr txBox="1">
              <a:spLocks noChangeArrowheads="1"/>
            </p:cNvSpPr>
            <p:nvPr userDrawn="1"/>
          </p:nvSpPr>
          <p:spPr bwMode="ltGray">
            <a:xfrm>
              <a:off x="4288" y="288"/>
              <a:ext cx="1236" cy="3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800" b="1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3880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2"/>
          <p:cNvSpPr>
            <a:spLocks noChangeArrowheads="1"/>
          </p:cNvSpPr>
          <p:nvPr userDrawn="1"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4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1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12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2177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497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rgbClr val="002060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 Box 27"/>
          <p:cNvSpPr txBox="1">
            <a:spLocks noChangeArrowheads="1"/>
          </p:cNvSpPr>
          <p:nvPr userDrawn="1"/>
        </p:nvSpPr>
        <p:spPr bwMode="auto">
          <a:xfrm>
            <a:off x="6081713" y="6265858"/>
            <a:ext cx="1370013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002060"/>
                </a:solidFill>
              </a:rPr>
              <a:t>Federal Aviation</a:t>
            </a:r>
          </a:p>
          <a:p>
            <a:pPr>
              <a:lnSpc>
                <a:spcPct val="85000"/>
              </a:lnSpc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002060"/>
                </a:solidFill>
              </a:rPr>
              <a:t>Administration</a:t>
            </a:r>
          </a:p>
        </p:txBody>
      </p:sp>
    </p:spTree>
    <p:extLst>
      <p:ext uri="{BB962C8B-B14F-4D97-AF65-F5344CB8AC3E}">
        <p14:creationId xmlns:p14="http://schemas.microsoft.com/office/powerpoint/2010/main" val="1392875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solidFill>
            <a:srgbClr val="1D2F68"/>
          </a:solidFill>
          <a:ln w="9525">
            <a:solidFill>
              <a:srgbClr val="1D2F6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25267" y="6248400"/>
            <a:ext cx="11308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  <p:sldLayoutId id="2147483658" r:id="rId5"/>
    <p:sldLayoutId id="2147483660" r:id="rId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2" name="Rectangle 12"/>
          <p:cNvSpPr>
            <a:spLocks noChangeArrowheads="1"/>
          </p:cNvSpPr>
          <p:nvPr/>
        </p:nvSpPr>
        <p:spPr bwMode="auto">
          <a:xfrm>
            <a:off x="0" y="6035675"/>
            <a:ext cx="91440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344488"/>
            <a:ext cx="847248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08125"/>
            <a:ext cx="8050213" cy="439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42199" y="6248400"/>
            <a:ext cx="111396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accent6"/>
                </a:solidFill>
                <a:latin typeface="Helvetica Neue Medium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80041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accent6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988165268"/>
      </p:ext>
    </p:extLst>
  </p:cSld>
  <p:clrMap bg1="lt1" tx1="dk1" bg2="lt2" tx2="dk2" accent1="accent1" accent2="accent2" accent3="accent3" accent4="accent4" accent5="accent5" accent6="accent6" hlink="hlink" folHlink="folHlink"/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374837" y="98599"/>
            <a:ext cx="8492538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Select to edit master title</a:t>
            </a:r>
          </a:p>
        </p:txBody>
      </p:sp>
      <p:sp>
        <p:nvSpPr>
          <p:cNvPr id="563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6518" y="714615"/>
            <a:ext cx="8483173" cy="518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Select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9463" y="6248400"/>
            <a:ext cx="173736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14356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 b="0" i="0">
                <a:solidFill>
                  <a:schemeClr val="bg1">
                    <a:lumMod val="65000"/>
                  </a:schemeClr>
                </a:solidFill>
                <a:latin typeface="Helvetica Neue Medium"/>
                <a:cs typeface="Helvetica Neue Medium"/>
              </a:defRPr>
            </a:lvl1pPr>
          </a:lstStyle>
          <a:p>
            <a:endParaRPr lang="en-US" dirty="0"/>
          </a:p>
        </p:txBody>
      </p:sp>
      <p:sp>
        <p:nvSpPr>
          <p:cNvPr id="56331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454899" y="6248400"/>
            <a:ext cx="143552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 b="0" i="0">
                <a:solidFill>
                  <a:schemeClr val="bg1"/>
                </a:solidFill>
                <a:latin typeface="+mn-lt"/>
                <a:cs typeface="Helvetica Neue Medium"/>
              </a:defRPr>
            </a:lvl1pPr>
          </a:lstStyle>
          <a:p>
            <a:fld id="{74438B1A-AF1B-4C8B-993E-1BADE62A245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56345" name="Group 25"/>
          <p:cNvGrpSpPr>
            <a:grpSpLocks/>
          </p:cNvGrpSpPr>
          <p:nvPr userDrawn="1"/>
        </p:nvGrpSpPr>
        <p:grpSpPr bwMode="auto">
          <a:xfrm>
            <a:off x="5403850" y="6126158"/>
            <a:ext cx="2047875" cy="660400"/>
            <a:chOff x="3596" y="3859"/>
            <a:chExt cx="1290" cy="416"/>
          </a:xfrm>
        </p:grpSpPr>
        <p:pic>
          <p:nvPicPr>
            <p:cNvPr id="56346" name="Picture 26"/>
            <p:cNvPicPr>
              <a:picLocks noChangeAspect="1"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596" y="3859"/>
              <a:ext cx="416" cy="4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6347" name="Text Box 27"/>
            <p:cNvSpPr txBox="1">
              <a:spLocks noChangeArrowheads="1"/>
            </p:cNvSpPr>
            <p:nvPr userDrawn="1"/>
          </p:nvSpPr>
          <p:spPr bwMode="auto">
            <a:xfrm>
              <a:off x="4023" y="3947"/>
              <a:ext cx="863" cy="2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Federal Aviation</a:t>
              </a:r>
            </a:p>
            <a:p>
              <a:pPr>
                <a:lnSpc>
                  <a:spcPct val="85000"/>
                </a:lnSpc>
                <a:spcBef>
                  <a:spcPct val="0"/>
                </a:spcBef>
                <a:buFontTx/>
                <a:buNone/>
              </a:pPr>
              <a:r>
                <a:rPr lang="en-US" sz="1200" b="1" dirty="0">
                  <a:solidFill>
                    <a:schemeClr val="bg1"/>
                  </a:solidFill>
                </a:rPr>
                <a:t>Administration</a:t>
              </a:r>
            </a:p>
          </p:txBody>
        </p:sp>
      </p:grpSp>
      <p:sp>
        <p:nvSpPr>
          <p:cNvPr id="56349" name="Text Box 29" hidden="1"/>
          <p:cNvSpPr txBox="1">
            <a:spLocks noChangeArrowheads="1"/>
          </p:cNvSpPr>
          <p:nvPr userDrawn="1"/>
        </p:nvSpPr>
        <p:spPr bwMode="auto">
          <a:xfrm>
            <a:off x="449263" y="6205538"/>
            <a:ext cx="4784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b="1" dirty="0">
                <a:solidFill>
                  <a:srgbClr val="C0C0C0"/>
                </a:solidFill>
              </a:rPr>
              <a:t>&lt;Presentation Title – Change on Master Slide&gt;</a:t>
            </a:r>
            <a:endParaRPr lang="en-US" sz="1200" dirty="0">
              <a:solidFill>
                <a:srgbClr val="C0C0C0"/>
              </a:solidFill>
            </a:endParaRPr>
          </a:p>
        </p:txBody>
      </p:sp>
      <p:sp>
        <p:nvSpPr>
          <p:cNvPr id="56350" name="Text Box 30" hidden="1"/>
          <p:cNvSpPr txBox="1">
            <a:spLocks noChangeArrowheads="1"/>
          </p:cNvSpPr>
          <p:nvPr userDrawn="1"/>
        </p:nvSpPr>
        <p:spPr bwMode="auto">
          <a:xfrm>
            <a:off x="441325" y="6384925"/>
            <a:ext cx="374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200" dirty="0">
                <a:solidFill>
                  <a:srgbClr val="C0C0C0"/>
                </a:solidFill>
              </a:rPr>
              <a:t>&lt;Date of Presentation – Change on Master Slide&gt;</a:t>
            </a:r>
          </a:p>
        </p:txBody>
      </p:sp>
    </p:spTree>
    <p:extLst>
      <p:ext uri="{BB962C8B-B14F-4D97-AF65-F5344CB8AC3E}">
        <p14:creationId xmlns:p14="http://schemas.microsoft.com/office/powerpoint/2010/main" val="220206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1D2F6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rgbClr val="1D2F6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Rectangle 11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Noise Research</a:t>
            </a:r>
            <a:endParaRPr lang="en-US" dirty="0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85496" y="1220096"/>
            <a:ext cx="4533260" cy="1669859"/>
          </a:xfrm>
        </p:spPr>
        <p:txBody>
          <a:bodyPr/>
          <a:lstStyle/>
          <a:p>
            <a:r>
              <a:rPr lang="en-US" dirty="0" smtClean="0"/>
              <a:t>Research </a:t>
            </a:r>
            <a:r>
              <a:rPr lang="en-US" dirty="0"/>
              <a:t>Update with Focus on Helicopters </a:t>
            </a:r>
            <a:r>
              <a:rPr lang="en-US" dirty="0" smtClean="0"/>
              <a:t>and Communications</a:t>
            </a:r>
          </a:p>
        </p:txBody>
      </p:sp>
      <p:sp>
        <p:nvSpPr>
          <p:cNvPr id="32785" name="Text Box 17"/>
          <p:cNvSpPr txBox="1">
            <a:spLocks noChangeArrowheads="1"/>
          </p:cNvSpPr>
          <p:nvPr/>
        </p:nvSpPr>
        <p:spPr bwMode="auto">
          <a:xfrm>
            <a:off x="1856613" y="3374012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E&amp;E REDAC Subcommittee</a:t>
            </a:r>
            <a:endParaRPr lang="en-US" sz="1600" dirty="0"/>
          </a:p>
        </p:txBody>
      </p:sp>
      <p:sp>
        <p:nvSpPr>
          <p:cNvPr id="32786" name="Text Box 18"/>
          <p:cNvSpPr txBox="1">
            <a:spLocks noChangeArrowheads="1"/>
          </p:cNvSpPr>
          <p:nvPr/>
        </p:nvSpPr>
        <p:spPr bwMode="auto">
          <a:xfrm>
            <a:off x="1843970" y="3753874"/>
            <a:ext cx="34655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R. Cointin, AEE </a:t>
            </a:r>
            <a:endParaRPr lang="en-US" sz="1600" dirty="0"/>
          </a:p>
        </p:txBody>
      </p:sp>
      <p:sp>
        <p:nvSpPr>
          <p:cNvPr id="32787" name="Text Box 19"/>
          <p:cNvSpPr txBox="1">
            <a:spLocks noChangeArrowheads="1"/>
          </p:cNvSpPr>
          <p:nvPr/>
        </p:nvSpPr>
        <p:spPr bwMode="auto">
          <a:xfrm>
            <a:off x="1850253" y="4123610"/>
            <a:ext cx="34655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1600" dirty="0" smtClean="0"/>
              <a:t>August 1, 2017</a:t>
            </a:r>
            <a:endParaRPr lang="en-US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to AEE Noise 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3588" y="1160654"/>
            <a:ext cx="8050213" cy="4061052"/>
          </a:xfrm>
        </p:spPr>
        <p:txBody>
          <a:bodyPr/>
          <a:lstStyle/>
          <a:p>
            <a:r>
              <a:rPr lang="en-US" dirty="0" smtClean="0"/>
              <a:t>Homepage</a:t>
            </a:r>
          </a:p>
          <a:p>
            <a:r>
              <a:rPr lang="en-US" dirty="0" smtClean="0"/>
              <a:t>Introduction - brief summary of key points</a:t>
            </a:r>
          </a:p>
          <a:p>
            <a:r>
              <a:rPr lang="en-US" dirty="0" smtClean="0"/>
              <a:t>Historical background / overview</a:t>
            </a:r>
          </a:p>
          <a:p>
            <a:r>
              <a:rPr lang="en-US" dirty="0" smtClean="0"/>
              <a:t>Research</a:t>
            </a:r>
          </a:p>
          <a:p>
            <a:r>
              <a:rPr lang="en-US" dirty="0" smtClean="0"/>
              <a:t>FAQs</a:t>
            </a:r>
          </a:p>
          <a:p>
            <a:r>
              <a:rPr lang="en-US" dirty="0" smtClean="0"/>
              <a:t>Glossary / Acronym Guide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60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Noise Complaint Initiative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155198"/>
            <a:ext cx="8050213" cy="4391025"/>
          </a:xfrm>
        </p:spPr>
        <p:txBody>
          <a:bodyPr/>
          <a:lstStyle/>
          <a:p>
            <a:r>
              <a:rPr lang="en-US" dirty="0" smtClean="0"/>
              <a:t>Repository of information </a:t>
            </a:r>
          </a:p>
          <a:p>
            <a:pPr lvl="1"/>
            <a:r>
              <a:rPr lang="en-US" dirty="0" smtClean="0"/>
              <a:t>High profile projects </a:t>
            </a:r>
          </a:p>
          <a:p>
            <a:pPr lvl="1"/>
            <a:r>
              <a:rPr lang="en-US" dirty="0" smtClean="0"/>
              <a:t>Research</a:t>
            </a:r>
          </a:p>
          <a:p>
            <a:r>
              <a:rPr lang="en-US" dirty="0" smtClean="0"/>
              <a:t>Testing initiative in the Eastern Service Area</a:t>
            </a:r>
          </a:p>
          <a:p>
            <a:pPr lvl="1"/>
            <a:r>
              <a:rPr lang="en-US" dirty="0" smtClean="0"/>
              <a:t>Will roll it out across the U.S. in stages</a:t>
            </a:r>
          </a:p>
          <a:p>
            <a:r>
              <a:rPr lang="en-US" dirty="0" smtClean="0"/>
              <a:t>Noise Portal where all </a:t>
            </a:r>
            <a:br>
              <a:rPr lang="en-US" dirty="0" smtClean="0"/>
            </a:br>
            <a:r>
              <a:rPr lang="en-US" dirty="0" smtClean="0"/>
              <a:t>complaints are logged and </a:t>
            </a:r>
            <a:br>
              <a:rPr lang="en-US" dirty="0" smtClean="0"/>
            </a:br>
            <a:r>
              <a:rPr lang="en-US" dirty="0" smtClean="0"/>
              <a:t>coordinated</a:t>
            </a:r>
            <a:endParaRPr lang="en-US" dirty="0"/>
          </a:p>
          <a:p>
            <a:r>
              <a:rPr lang="en-US" dirty="0" smtClean="0"/>
              <a:t>Testing since June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647" y="3982453"/>
            <a:ext cx="3193052" cy="1861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86345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279" y="1179262"/>
            <a:ext cx="8050213" cy="4391025"/>
          </a:xfrm>
        </p:spPr>
        <p:txBody>
          <a:bodyPr/>
          <a:lstStyle/>
          <a:p>
            <a:r>
              <a:rPr lang="en-US" dirty="0" smtClean="0"/>
              <a:t>Noise continues to be a concern</a:t>
            </a:r>
          </a:p>
          <a:p>
            <a:r>
              <a:rPr lang="en-US" dirty="0" smtClean="0"/>
              <a:t>Many initiatives underway to address noise from multiple aircraft types </a:t>
            </a:r>
          </a:p>
          <a:p>
            <a:r>
              <a:rPr lang="en-US" dirty="0" smtClean="0"/>
              <a:t>Helicopter portfolio has blossomed in the last few years and foresee research continuing in that area</a:t>
            </a:r>
          </a:p>
          <a:p>
            <a:r>
              <a:rPr lang="en-US" dirty="0" smtClean="0"/>
              <a:t>Emphasis will be added on communicating noise to ensure FAA initiatives are known, understood, and supported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92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9443F9-19F2-424F-8F48-06655C11CA2B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13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5" descr="C:\Documents and Settings\Nathan Brown\USERDATA1\My Pictures\FAA\FAA_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947" y="2034210"/>
            <a:ext cx="1041068" cy="1085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20351" y="1755916"/>
            <a:ext cx="6188764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Rebecca Cointin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b="1" dirty="0" smtClean="0">
                <a:solidFill>
                  <a:srgbClr val="000000"/>
                </a:solidFill>
              </a:rPr>
              <a:t>Manager, Noise Division</a:t>
            </a:r>
            <a:endParaRPr lang="en-US" sz="2400" b="1" dirty="0">
              <a:solidFill>
                <a:srgbClr val="000000"/>
              </a:solidFill>
            </a:endParaRPr>
          </a:p>
          <a:p>
            <a:pPr>
              <a:spcBef>
                <a:spcPts val="600"/>
              </a:spcBef>
              <a:buNone/>
            </a:pPr>
            <a:r>
              <a:rPr lang="en-US" b="1" dirty="0">
                <a:solidFill>
                  <a:srgbClr val="000000"/>
                </a:solidFill>
              </a:rPr>
              <a:t>Federal Aviation Administration </a:t>
            </a:r>
            <a:br>
              <a:rPr lang="en-US" b="1" dirty="0">
                <a:solidFill>
                  <a:srgbClr val="000000"/>
                </a:solidFill>
              </a:rPr>
            </a:br>
            <a:r>
              <a:rPr lang="en-US" b="1" dirty="0" smtClean="0">
                <a:solidFill>
                  <a:srgbClr val="000000"/>
                </a:solidFill>
              </a:rPr>
              <a:t>Office </a:t>
            </a:r>
            <a:r>
              <a:rPr lang="en-US" sz="2400" b="1" dirty="0">
                <a:solidFill>
                  <a:srgbClr val="000000"/>
                </a:solidFill>
              </a:rPr>
              <a:t>of Environment and </a:t>
            </a:r>
            <a:r>
              <a:rPr lang="en-US" sz="2400" b="1" dirty="0" smtClean="0">
                <a:solidFill>
                  <a:srgbClr val="000000"/>
                </a:solidFill>
              </a:rPr>
              <a:t>Energy</a:t>
            </a:r>
          </a:p>
          <a:p>
            <a:pPr fontAlgn="base">
              <a:spcBef>
                <a:spcPts val="600"/>
              </a:spcBef>
              <a:spcAft>
                <a:spcPct val="0"/>
              </a:spcAft>
              <a:buNone/>
            </a:pPr>
            <a:r>
              <a:rPr lang="en-US" sz="2400" b="1" dirty="0" smtClean="0">
                <a:solidFill>
                  <a:srgbClr val="000000"/>
                </a:solidFill>
              </a:rPr>
              <a:t>Email: rebecca.cointin@faa.gov</a:t>
            </a:r>
            <a:endParaRPr lang="en-US" sz="2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923" y="69485"/>
            <a:ext cx="8706508" cy="609600"/>
          </a:xfrm>
        </p:spPr>
        <p:txBody>
          <a:bodyPr/>
          <a:lstStyle/>
          <a:p>
            <a:r>
              <a:rPr lang="en-US" sz="2400" dirty="0" smtClean="0"/>
              <a:t>Historical Trends: Source Noise and Noise Exposure</a:t>
            </a:r>
            <a:endParaRPr lang="en-US" sz="24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6775" y="634147"/>
            <a:ext cx="4115845" cy="258631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/>
              <a:t>A factor of 20 decrease in community noise exposure has been accompanied by increased community </a:t>
            </a:r>
            <a:r>
              <a:rPr lang="en-US" sz="2000" b="0" dirty="0" smtClean="0"/>
              <a:t>concerns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000" b="0" dirty="0" smtClean="0"/>
              <a:t>GAO Reports state environmental issues can cause delay in projects</a:t>
            </a:r>
            <a:r>
              <a:rPr lang="en-US" sz="2000" b="0" baseline="30000" dirty="0" smtClean="0">
                <a:ea typeface="ＭＳ Ｐゴシック" charset="-128"/>
                <a:cs typeface="ＭＳ Ｐゴシック" charset="-128"/>
              </a:rPr>
              <a:t>1,</a:t>
            </a:r>
            <a:r>
              <a:rPr lang="en-US" sz="2000" b="0" baseline="30000" dirty="0"/>
              <a:t> 2</a:t>
            </a:r>
            <a:endParaRPr lang="en-US" sz="2000" b="0" dirty="0"/>
          </a:p>
          <a:p>
            <a:endParaRPr lang="en-US" sz="1800" b="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TextBox 6"/>
          <p:cNvSpPr txBox="1"/>
          <p:nvPr/>
        </p:nvSpPr>
        <p:spPr bwMode="auto">
          <a:xfrm>
            <a:off x="46198" y="6140741"/>
            <a:ext cx="342709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tlCol="0">
            <a:spAutoFit/>
          </a:bodyPr>
          <a:lstStyle/>
          <a:p>
            <a:pPr>
              <a:spcBef>
                <a:spcPts val="0"/>
              </a:spcBef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Source: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1</a:t>
            </a:r>
            <a:r>
              <a:rPr lang="en-US" sz="1200" dirty="0">
                <a:solidFill>
                  <a:schemeClr val="bg1"/>
                </a:solidFill>
              </a:rPr>
              <a:t>. http://</a:t>
            </a:r>
            <a:r>
              <a:rPr lang="en-US" sz="1200" dirty="0" smtClean="0">
                <a:solidFill>
                  <a:schemeClr val="bg1"/>
                </a:solidFill>
              </a:rPr>
              <a:t>www.gao.gov/archive/2000/rc00153.pdf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sz="1200" dirty="0" smtClean="0">
                <a:solidFill>
                  <a:schemeClr val="bg1"/>
                </a:solidFill>
              </a:rPr>
              <a:t>2</a:t>
            </a:r>
            <a:r>
              <a:rPr lang="en-US" sz="1200" dirty="0">
                <a:solidFill>
                  <a:schemeClr val="bg1"/>
                </a:solidFill>
              </a:rPr>
              <a:t>. http://www.gao.gov/assets/310/309622.pdf</a:t>
            </a:r>
            <a:endParaRPr lang="en-US" sz="1200" dirty="0" smtClean="0">
              <a:solidFill>
                <a:schemeClr val="bg1"/>
              </a:solidFill>
            </a:endParaRPr>
          </a:p>
        </p:txBody>
      </p:sp>
      <p:sp>
        <p:nvSpPr>
          <p:cNvPr id="8" name="Content Placeholder 5"/>
          <p:cNvSpPr txBox="1">
            <a:spLocks/>
          </p:cNvSpPr>
          <p:nvPr/>
        </p:nvSpPr>
        <p:spPr bwMode="auto">
          <a:xfrm>
            <a:off x="5214257" y="3281081"/>
            <a:ext cx="4005943" cy="267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800" b="0" kern="0" dirty="0" smtClean="0">
              <a:ea typeface="ＭＳ Ｐゴシック" charset="-128"/>
              <a:cs typeface="ＭＳ Ｐゴシック" charset="-128"/>
            </a:endParaRPr>
          </a:p>
          <a:p>
            <a:r>
              <a:rPr lang="en-US" sz="2000" b="0" kern="0" dirty="0" smtClean="0">
                <a:ea typeface="ＭＳ Ｐゴシック" charset="-128"/>
                <a:cs typeface="ＭＳ Ｐゴシック" charset="-128"/>
              </a:rPr>
              <a:t>The implementation of precision aircraft navigation over the last few years has been accompanied by increased airport community concerns regarding noise</a:t>
            </a:r>
            <a:endParaRPr lang="en-US" sz="2000" b="0" kern="0" dirty="0"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60"/>
          <a:stretch/>
        </p:blipFill>
        <p:spPr bwMode="auto">
          <a:xfrm>
            <a:off x="4947652" y="602811"/>
            <a:ext cx="3933431" cy="27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23" y="2735248"/>
            <a:ext cx="5048333" cy="3432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62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Noise </a:t>
            </a:r>
            <a:r>
              <a:rPr lang="en-US" dirty="0"/>
              <a:t>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211179"/>
            <a:ext cx="8483173" cy="4757127"/>
          </a:xfrm>
        </p:spPr>
        <p:txBody>
          <a:bodyPr/>
          <a:lstStyle/>
          <a:p>
            <a:r>
              <a:rPr lang="en-US" sz="2400" b="0" dirty="0" smtClean="0"/>
              <a:t>Interest by the Public and Congress in re-evaluating NEPA Significance Levels</a:t>
            </a:r>
          </a:p>
          <a:p>
            <a:r>
              <a:rPr lang="en-US" sz="2400" b="0" dirty="0" smtClean="0"/>
              <a:t>Potential increase in noise provisions in Reauthorization</a:t>
            </a:r>
          </a:p>
          <a:p>
            <a:r>
              <a:rPr lang="en-US" sz="2400" b="0" dirty="0" smtClean="0"/>
              <a:t>Interest to accelerate the reintroduction of civil supersonic flight</a:t>
            </a:r>
          </a:p>
          <a:p>
            <a:r>
              <a:rPr lang="en-US" sz="2400" b="0" dirty="0"/>
              <a:t>E</a:t>
            </a:r>
            <a:r>
              <a:rPr lang="en-US" sz="2400" b="0" dirty="0" smtClean="0"/>
              <a:t>xpansion of the use of UAS</a:t>
            </a:r>
          </a:p>
          <a:p>
            <a:r>
              <a:rPr lang="en-US" sz="2400" b="0" dirty="0" smtClean="0"/>
              <a:t>Helicopter noise concerns</a:t>
            </a:r>
          </a:p>
          <a:p>
            <a:r>
              <a:rPr lang="en-US" sz="2400" b="0" dirty="0" smtClean="0"/>
              <a:t>Public interest in noise associated with new projects </a:t>
            </a:r>
          </a:p>
          <a:p>
            <a:r>
              <a:rPr lang="en-US" sz="2400" b="0" dirty="0" smtClean="0"/>
              <a:t>Public interest in reducing existing noise </a:t>
            </a:r>
          </a:p>
          <a:p>
            <a:r>
              <a:rPr lang="en-US" sz="2400" b="0" dirty="0" smtClean="0"/>
              <a:t>Interest in mitigation and abatement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54899" y="6248400"/>
            <a:ext cx="1101265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60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Addressing the Aircraft Noise</a:t>
            </a:r>
            <a:r>
              <a:rPr lang="en-US" dirty="0"/>
              <a:t> Challenge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518" y="1189822"/>
            <a:ext cx="8483173" cy="477848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400" b="0" dirty="0" smtClean="0"/>
              <a:t>Completion of Noise Survey and examining the related policy implications</a:t>
            </a:r>
          </a:p>
          <a:p>
            <a:pPr>
              <a:spcBef>
                <a:spcPts val="1200"/>
              </a:spcBef>
            </a:pPr>
            <a:r>
              <a:rPr lang="en-US" sz="2400" b="0" dirty="0" smtClean="0"/>
              <a:t>Beginning a National Sleep Study</a:t>
            </a:r>
          </a:p>
          <a:p>
            <a:pPr>
              <a:spcBef>
                <a:spcPts val="1200"/>
              </a:spcBef>
            </a:pPr>
            <a:r>
              <a:rPr lang="en-US" sz="2400" b="0" dirty="0" smtClean="0"/>
              <a:t>Continued work in Impacts of Cardiovascular Health</a:t>
            </a:r>
          </a:p>
          <a:p>
            <a:pPr>
              <a:spcBef>
                <a:spcPts val="1200"/>
              </a:spcBef>
            </a:pPr>
            <a:r>
              <a:rPr lang="en-US" sz="2400" b="0" dirty="0" smtClean="0"/>
              <a:t>Continuing Need to examine UAS noise</a:t>
            </a:r>
          </a:p>
          <a:p>
            <a:pPr>
              <a:spcBef>
                <a:spcPts val="1200"/>
              </a:spcBef>
            </a:pPr>
            <a:r>
              <a:rPr lang="en-US" sz="2400" b="0" dirty="0" smtClean="0"/>
              <a:t>Increase research related to Supersonic Flight</a:t>
            </a:r>
          </a:p>
          <a:p>
            <a:pPr>
              <a:spcBef>
                <a:spcPts val="1200"/>
              </a:spcBef>
            </a:pPr>
            <a:r>
              <a:rPr lang="en-US" sz="2400" b="0" dirty="0" smtClean="0"/>
              <a:t>Creating Increase public understanding</a:t>
            </a:r>
          </a:p>
          <a:p>
            <a:pPr>
              <a:spcBef>
                <a:spcPts val="1200"/>
              </a:spcBef>
            </a:pPr>
            <a:r>
              <a:rPr lang="en-US" sz="2400" b="0" dirty="0" smtClean="0"/>
              <a:t>Increased Community outreach</a:t>
            </a:r>
            <a:endParaRPr lang="en-US" sz="2400" b="0" dirty="0"/>
          </a:p>
          <a:p>
            <a:pPr>
              <a:spcBef>
                <a:spcPts val="1200"/>
              </a:spcBef>
            </a:pPr>
            <a:r>
              <a:rPr lang="en-US" sz="2400" b="0" dirty="0" smtClean="0"/>
              <a:t>Exploring Mitigation and Abatement Options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54899" y="6248400"/>
            <a:ext cx="1101265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8059" y="6466731"/>
            <a:ext cx="448552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sz="1000" dirty="0" smtClean="0">
                <a:solidFill>
                  <a:schemeClr val="bg1"/>
                </a:solidFill>
              </a:rPr>
              <a:t>Source: Hileman et al. 2013 http</a:t>
            </a:r>
            <a:r>
              <a:rPr lang="en-US" sz="1000" dirty="0">
                <a:solidFill>
                  <a:schemeClr val="bg1"/>
                </a:solidFill>
              </a:rPr>
              <a:t>://dx.doi.org/10.1016/j.paerosci.2013.07.003</a:t>
            </a:r>
            <a:r>
              <a:rPr lang="en-US" sz="1000" dirty="0" smtClean="0">
                <a:solidFill>
                  <a:schemeClr val="bg1"/>
                </a:solidFill>
              </a:rPr>
              <a:t>/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7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105887" y="53774"/>
            <a:ext cx="8492538" cy="609600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Research Areas on Noise Impacts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33349" y="525010"/>
            <a:ext cx="8905875" cy="548616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Annoyance</a:t>
            </a:r>
          </a:p>
          <a:p>
            <a:pPr lvl="1" eaLnBrk="1" hangingPunct="1"/>
            <a:r>
              <a:rPr lang="en-US" altLang="en-US" sz="1800" dirty="0" smtClean="0"/>
              <a:t>Conducted a community survey to provide scientific data to quantify the relationship between annoyance and DNL for communities around airports</a:t>
            </a:r>
          </a:p>
          <a:p>
            <a:pPr lvl="1" eaLnBrk="1" hangingPunct="1"/>
            <a:r>
              <a:rPr lang="en-US" altLang="en-US" sz="1800" dirty="0" smtClean="0"/>
              <a:t>Will be used to re-analyze the noise significance threshold criteria under the National Environmental Policy Act and federal land use guidelines</a:t>
            </a:r>
          </a:p>
          <a:p>
            <a:pPr eaLnBrk="1" hangingPunct="1"/>
            <a:r>
              <a:rPr lang="en-US" altLang="en-US" sz="2000" dirty="0" smtClean="0"/>
              <a:t>Sleep Disturbance</a:t>
            </a:r>
          </a:p>
          <a:p>
            <a:pPr lvl="1"/>
            <a:r>
              <a:rPr lang="en-US" altLang="en-US" sz="1800" dirty="0"/>
              <a:t>Conducted field studies to test different equipment </a:t>
            </a:r>
            <a:r>
              <a:rPr lang="en-US" altLang="en-US" sz="1800" dirty="0" smtClean="0"/>
              <a:t>viability</a:t>
            </a:r>
          </a:p>
          <a:p>
            <a:pPr lvl="1"/>
            <a:r>
              <a:rPr lang="en-US" altLang="en-US" sz="1800" dirty="0" smtClean="0"/>
              <a:t>Began contract to conduct a national sleep study. </a:t>
            </a:r>
            <a:endParaRPr lang="en-US" altLang="en-US" sz="1800" dirty="0"/>
          </a:p>
          <a:p>
            <a:pPr lvl="1" eaLnBrk="1" hangingPunct="1"/>
            <a:r>
              <a:rPr lang="en-US" altLang="en-US" sz="1800" dirty="0" smtClean="0"/>
              <a:t>Determine what, if any, impact aviation noise has on sleep</a:t>
            </a:r>
          </a:p>
          <a:p>
            <a:pPr eaLnBrk="1" hangingPunct="1"/>
            <a:r>
              <a:rPr lang="en-US" altLang="en-US" sz="2000" dirty="0" smtClean="0"/>
              <a:t>Cardiovascular Health</a:t>
            </a:r>
          </a:p>
          <a:p>
            <a:pPr lvl="1"/>
            <a:r>
              <a:rPr lang="en-US" altLang="en-US" sz="1800" dirty="0"/>
              <a:t>Associating </a:t>
            </a:r>
            <a:r>
              <a:rPr lang="en-US" altLang="en-US" sz="1800" dirty="0" smtClean="0"/>
              <a:t>historic, modeled noise </a:t>
            </a:r>
            <a:r>
              <a:rPr lang="en-US" altLang="en-US" sz="1800" dirty="0"/>
              <a:t>levels with existing epidemiological </a:t>
            </a:r>
            <a:r>
              <a:rPr lang="en-US" altLang="en-US" sz="1800" dirty="0" smtClean="0"/>
              <a:t>studies</a:t>
            </a:r>
            <a:endParaRPr lang="en-US" altLang="en-US" sz="1800" dirty="0"/>
          </a:p>
          <a:p>
            <a:pPr lvl="1" eaLnBrk="1" hangingPunct="1"/>
            <a:r>
              <a:rPr lang="en-US" altLang="en-US" sz="1800" dirty="0" smtClean="0"/>
              <a:t>Determine what, if any, correlation exists between cardiovascular disease and aviation noise</a:t>
            </a:r>
          </a:p>
          <a:p>
            <a:pPr eaLnBrk="1" hangingPunct="1"/>
            <a:r>
              <a:rPr lang="en-US" altLang="en-US" sz="2000" dirty="0" smtClean="0"/>
              <a:t>Children’s Learning</a:t>
            </a:r>
          </a:p>
          <a:p>
            <a:pPr lvl="1"/>
            <a:r>
              <a:rPr lang="en-US" altLang="en-US" sz="1800" dirty="0"/>
              <a:t>Have completed statistical analysis of standardized tests and finalizing a field study in classrooms to understand </a:t>
            </a:r>
            <a:r>
              <a:rPr lang="en-US" altLang="en-US" sz="1800" dirty="0" smtClean="0"/>
              <a:t>classroom reactions to aviation noise</a:t>
            </a:r>
            <a:endParaRPr lang="en-US" altLang="en-US" sz="1800" dirty="0"/>
          </a:p>
          <a:p>
            <a:pPr lvl="1" eaLnBrk="1" hangingPunct="1"/>
            <a:r>
              <a:rPr lang="en-US" altLang="en-US" sz="1800" dirty="0" smtClean="0"/>
              <a:t>Determine level in which aviation noise contributes to </a:t>
            </a:r>
            <a:r>
              <a:rPr lang="en-US" altLang="en-US" sz="1800" dirty="0"/>
              <a:t>cognitive learning delays </a:t>
            </a:r>
            <a:endParaRPr lang="en-US" altLang="en-US" sz="1800" dirty="0" smtClean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454899" y="6248400"/>
            <a:ext cx="14970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D3ABA1-EA94-43C0-B992-7CBCC31144F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 Medium"/>
                <a:ea typeface="+mn-ea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Helvetica Neue Medium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4088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023" y="33648"/>
            <a:ext cx="8867954" cy="609600"/>
          </a:xfrm>
        </p:spPr>
        <p:txBody>
          <a:bodyPr/>
          <a:lstStyle/>
          <a:p>
            <a:r>
              <a:rPr lang="en-US" dirty="0" smtClean="0"/>
              <a:t>Helicopter Research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176" y="777240"/>
            <a:ext cx="8683205" cy="521208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Understanding Impacts</a:t>
            </a:r>
          </a:p>
          <a:p>
            <a:pPr lvl="1"/>
            <a:r>
              <a:rPr lang="en-US" dirty="0" smtClean="0"/>
              <a:t>Building off ACRP and internal study to conduct a larger study to understand the relationship between helicopter noise and annoyance</a:t>
            </a:r>
          </a:p>
          <a:p>
            <a:r>
              <a:rPr lang="en-US" dirty="0" smtClean="0"/>
              <a:t>Noise Abatement Procedures</a:t>
            </a:r>
          </a:p>
          <a:p>
            <a:pPr lvl="1"/>
            <a:r>
              <a:rPr lang="en-US" dirty="0" smtClean="0"/>
              <a:t>ASCENT developed possible noise abatement procedures for classes of helicopters</a:t>
            </a:r>
          </a:p>
          <a:p>
            <a:pPr lvl="1"/>
            <a:r>
              <a:rPr lang="en-US" dirty="0" smtClean="0"/>
              <a:t>Test with NASA August and September 2017 to determine if benefits are realized</a:t>
            </a:r>
          </a:p>
          <a:p>
            <a:pPr lvl="1"/>
            <a:r>
              <a:rPr lang="en-US" dirty="0" smtClean="0"/>
              <a:t>Future work will involve additional modeling and validation</a:t>
            </a:r>
          </a:p>
          <a:p>
            <a:r>
              <a:rPr lang="en-US" dirty="0" err="1" smtClean="0"/>
              <a:t>IFly</a:t>
            </a:r>
            <a:r>
              <a:rPr lang="en-US" dirty="0" smtClean="0"/>
              <a:t> Neighborly/Fly Quiet</a:t>
            </a:r>
          </a:p>
          <a:p>
            <a:pPr lvl="1"/>
            <a:r>
              <a:rPr lang="en-US" dirty="0" smtClean="0"/>
              <a:t>Outreach and communication programs for operators</a:t>
            </a:r>
          </a:p>
          <a:p>
            <a:pPr marL="457200" lvl="1" indent="0">
              <a:buNone/>
            </a:pPr>
            <a:endParaRPr lang="en-US" sz="1800" dirty="0"/>
          </a:p>
          <a:p>
            <a:pPr lvl="1"/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454899" y="6248400"/>
            <a:ext cx="1101265" cy="457200"/>
          </a:xfrm>
          <a:prstGeom prst="rect">
            <a:avLst/>
          </a:prstGeom>
        </p:spPr>
        <p:txBody>
          <a:bodyPr/>
          <a:lstStyle/>
          <a:p>
            <a:fld id="{74438B1A-AF1B-4C8B-993E-1BADE62A245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5771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</a:t>
            </a:r>
            <a:r>
              <a:rPr lang="en-US" dirty="0" err="1" smtClean="0"/>
              <a:t>FLY</a:t>
            </a:r>
            <a:r>
              <a:rPr lang="en-US" dirty="0" smtClean="0"/>
              <a:t> Quiet/Fly Neighborly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868" y="1041781"/>
            <a:ext cx="8356092" cy="4517771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b="1" dirty="0" smtClean="0"/>
              <a:t>Goal is to have pilots consider </a:t>
            </a:r>
            <a:r>
              <a:rPr lang="en-US" b="1" dirty="0"/>
              <a:t>those on the ground when flying</a:t>
            </a:r>
          </a:p>
          <a:p>
            <a:r>
              <a:rPr lang="en-US" sz="2400" dirty="0" smtClean="0"/>
              <a:t>Training </a:t>
            </a:r>
            <a:r>
              <a:rPr lang="en-US" sz="2400" dirty="0"/>
              <a:t>Class </a:t>
            </a:r>
            <a:endParaRPr lang="en-US" sz="2400" dirty="0" smtClean="0"/>
          </a:p>
          <a:p>
            <a:pPr lvl="1"/>
            <a:r>
              <a:rPr lang="en-US" sz="2000" dirty="0" smtClean="0"/>
              <a:t>First Course Conducted </a:t>
            </a:r>
            <a:r>
              <a:rPr lang="en-US" sz="2000" dirty="0"/>
              <a:t>at </a:t>
            </a:r>
            <a:r>
              <a:rPr lang="en-US" sz="2000" dirty="0" err="1" smtClean="0"/>
              <a:t>HeliExpo</a:t>
            </a:r>
            <a:r>
              <a:rPr lang="en-US" sz="2000" dirty="0" smtClean="0"/>
              <a:t> 2017</a:t>
            </a:r>
            <a:endParaRPr lang="en-US" sz="1600" dirty="0"/>
          </a:p>
          <a:p>
            <a:pPr lvl="1"/>
            <a:r>
              <a:rPr lang="en-US" sz="2000" dirty="0" smtClean="0"/>
              <a:t>FAA/Volpe to support development of HAI </a:t>
            </a:r>
            <a:r>
              <a:rPr lang="en-US" sz="2000" dirty="0"/>
              <a:t>lead advanced (2018) &amp; expert (2019) FN </a:t>
            </a:r>
            <a:r>
              <a:rPr lang="en-US" sz="2000" dirty="0" err="1"/>
              <a:t>HeliExpo</a:t>
            </a:r>
            <a:r>
              <a:rPr lang="en-US" sz="2000" dirty="0"/>
              <a:t> classes</a:t>
            </a:r>
          </a:p>
          <a:p>
            <a:pPr lvl="1"/>
            <a:r>
              <a:rPr lang="en-US" sz="2000" dirty="0"/>
              <a:t>Online/on demand Basic FN WINGS course in planning stage</a:t>
            </a:r>
          </a:p>
          <a:p>
            <a:r>
              <a:rPr lang="en-US" sz="2400" dirty="0" smtClean="0"/>
              <a:t>Produce </a:t>
            </a:r>
            <a:r>
              <a:rPr lang="en-US" sz="2400" dirty="0"/>
              <a:t>materials for the </a:t>
            </a:r>
            <a:r>
              <a:rPr lang="en-US" sz="2400" dirty="0" err="1"/>
              <a:t>iFlyQuiet</a:t>
            </a:r>
            <a:r>
              <a:rPr lang="en-US" sz="2400" dirty="0"/>
              <a:t> campaign including the “How To Guide” for operators. </a:t>
            </a:r>
          </a:p>
          <a:p>
            <a:pPr lvl="1"/>
            <a:r>
              <a:rPr lang="en-US" sz="2000" dirty="0"/>
              <a:t>Engage HAI and AHS during the material development and leverage any provided material and expertise.</a:t>
            </a:r>
          </a:p>
          <a:p>
            <a:r>
              <a:rPr lang="en-US" sz="2400" dirty="0"/>
              <a:t>Design and conduct a pilot of the </a:t>
            </a:r>
            <a:r>
              <a:rPr lang="en-US" sz="2400" dirty="0" err="1"/>
              <a:t>iFlyQuiet</a:t>
            </a:r>
            <a:r>
              <a:rPr lang="en-US" sz="2400" dirty="0"/>
              <a:t> program in an area with an existing helicopter noise situation 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85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Communicating Noise Effectively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Desire for new and innovated ways to engage the public</a:t>
            </a:r>
          </a:p>
          <a:p>
            <a:r>
              <a:rPr lang="en-US" b="0" dirty="0" smtClean="0"/>
              <a:t>Critical given the need to disseminate results of the national survey</a:t>
            </a:r>
          </a:p>
          <a:p>
            <a:r>
              <a:rPr lang="en-US" b="0" dirty="0" smtClean="0"/>
              <a:t>Goal is a consistent message regarding aircraft noise across the agency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9788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012" y="1105789"/>
            <a:ext cx="8050213" cy="4391025"/>
          </a:xfrm>
        </p:spPr>
        <p:txBody>
          <a:bodyPr/>
          <a:lstStyle/>
          <a:p>
            <a:r>
              <a:rPr lang="en-US" dirty="0" smtClean="0"/>
              <a:t>Update AEE’s Noise webpage on the FAA website</a:t>
            </a:r>
          </a:p>
          <a:p>
            <a:pPr lvl="1"/>
            <a:r>
              <a:rPr lang="en-US" dirty="0" smtClean="0"/>
              <a:t>First focus is the Annoyance Survey</a:t>
            </a:r>
          </a:p>
          <a:p>
            <a:pPr lvl="1"/>
            <a:r>
              <a:rPr lang="en-US" dirty="0" smtClean="0"/>
              <a:t>Will include basic information regarding noise</a:t>
            </a:r>
          </a:p>
          <a:p>
            <a:r>
              <a:rPr lang="en-US" dirty="0" smtClean="0"/>
              <a:t>Development of materials for use within FAA</a:t>
            </a:r>
          </a:p>
          <a:p>
            <a:pPr lvl="1"/>
            <a:r>
              <a:rPr lang="en-US" dirty="0" smtClean="0"/>
              <a:t>Available for talking points, hand outs an public meetings,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Noise Complaint Initiative</a:t>
            </a:r>
          </a:p>
          <a:p>
            <a:pPr lvl="1"/>
            <a:r>
              <a:rPr lang="en-US" dirty="0" smtClean="0"/>
              <a:t>Efficiently </a:t>
            </a:r>
            <a:r>
              <a:rPr lang="en-US" dirty="0"/>
              <a:t>and effectively respond to and address noise </a:t>
            </a:r>
            <a:r>
              <a:rPr lang="en-US" dirty="0" smtClean="0"/>
              <a:t>complaints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D3ABA1-EA94-43C0-B992-7CBCC31144F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7079405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  <a:tx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>
        <a:spAutoFit/>
      </a:bodyPr>
      <a:lstStyle>
        <a:defPPr>
          <a:buFontTx/>
          <a:buNone/>
          <a:defRPr sz="1200" b="1" dirty="0">
            <a:solidFill>
              <a:srgbClr val="C0C0C0"/>
            </a:solidFill>
          </a:defRPr>
        </a:defPPr>
      </a:lstStyle>
    </a:tx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A7335E1805E44495268AE629753871" ma:contentTypeVersion="6" ma:contentTypeDescription="Create a new document." ma:contentTypeScope="" ma:versionID="bafd424518a3d855d9383cb3da8610d1">
  <xsd:schema xmlns:xsd="http://www.w3.org/2001/XMLSchema" xmlns:xs="http://www.w3.org/2001/XMLSchema" xmlns:p="http://schemas.microsoft.com/office/2006/metadata/properties" xmlns:ns2="a4c11e10-6fbc-43d3-ac72-3e5fce9ced22" targetNamespace="http://schemas.microsoft.com/office/2006/metadata/properties" ma:root="true" ma:fieldsID="c1e546dc03a8a1795afe111ee3498295" ns2:_="">
    <xsd:import namespace="a4c11e10-6fbc-43d3-ac72-3e5fce9ced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11e10-6fbc-43d3-ac72-3e5fce9ced2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449FB73-C68C-4F96-B8EF-6D335995872D}"/>
</file>

<file path=customXml/itemProps2.xml><?xml version="1.0" encoding="utf-8"?>
<ds:datastoreItem xmlns:ds="http://schemas.openxmlformats.org/officeDocument/2006/customXml" ds:itemID="{A809D8E2-C132-4634-AE4A-82420EEA9506}"/>
</file>

<file path=customXml/itemProps3.xml><?xml version="1.0" encoding="utf-8"?>
<ds:datastoreItem xmlns:ds="http://schemas.openxmlformats.org/officeDocument/2006/customXml" ds:itemID="{D6D9E50B-3622-418B-A056-DA17D96C966C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7344</TotalTime>
  <Words>854</Words>
  <Application>Microsoft Office PowerPoint</Application>
  <PresentationFormat>On-screen Show (4:3)</PresentationFormat>
  <Paragraphs>131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Ｐゴシック</vt:lpstr>
      <vt:lpstr>Arial</vt:lpstr>
      <vt:lpstr>Helvetica Neue Medium</vt:lpstr>
      <vt:lpstr>Times New Roman</vt:lpstr>
      <vt:lpstr>1_Custom Design</vt:lpstr>
      <vt:lpstr>2_Custom Design</vt:lpstr>
      <vt:lpstr>3_Custom Design</vt:lpstr>
      <vt:lpstr>Noise Research</vt:lpstr>
      <vt:lpstr>Historical Trends: Source Noise and Noise Exposure</vt:lpstr>
      <vt:lpstr>Current Noise Challenge</vt:lpstr>
      <vt:lpstr>Addressing the Aircraft Noise Challenge</vt:lpstr>
      <vt:lpstr>Research Areas on Noise Impacts</vt:lpstr>
      <vt:lpstr>Helicopter Research </vt:lpstr>
      <vt:lpstr>iFLY Quiet/Fly Neighborly</vt:lpstr>
      <vt:lpstr>Communicating Noise Effectively</vt:lpstr>
      <vt:lpstr>Initiatives</vt:lpstr>
      <vt:lpstr>Update to AEE Noise Website</vt:lpstr>
      <vt:lpstr>Noise Complaint Initiative</vt:lpstr>
      <vt:lpstr>Summary</vt:lpstr>
      <vt:lpstr>PowerPoint Presentation</vt:lpstr>
    </vt:vector>
  </TitlesOfParts>
  <Company>FAA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MTONEY</dc:creator>
  <cp:lastModifiedBy>Cointin, Rebecca (FAA)</cp:lastModifiedBy>
  <cp:revision>168</cp:revision>
  <dcterms:created xsi:type="dcterms:W3CDTF">2005-01-28T20:32:53Z</dcterms:created>
  <dcterms:modified xsi:type="dcterms:W3CDTF">2017-07-28T20:41:44Z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0x0101009DA7335E1805E44495268AE629753871</vt:lpwstr>
  </property>
</Properties>
</file>