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 id="2147483662" r:id="rId2"/>
  </p:sldMasterIdLst>
  <p:notesMasterIdLst>
    <p:notesMasterId r:id="rId13"/>
  </p:notesMasterIdLst>
  <p:handoutMasterIdLst>
    <p:handoutMasterId r:id="rId14"/>
  </p:handoutMasterIdLst>
  <p:sldIdLst>
    <p:sldId id="273" r:id="rId3"/>
    <p:sldId id="458" r:id="rId4"/>
    <p:sldId id="460" r:id="rId5"/>
    <p:sldId id="463" r:id="rId6"/>
    <p:sldId id="464" r:id="rId7"/>
    <p:sldId id="465" r:id="rId8"/>
    <p:sldId id="459" r:id="rId9"/>
    <p:sldId id="462" r:id="rId10"/>
    <p:sldId id="466" r:id="rId11"/>
    <p:sldId id="469" r:id="rId12"/>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458"/>
            <p14:sldId id="460"/>
            <p14:sldId id="463"/>
            <p14:sldId id="464"/>
            <p14:sldId id="465"/>
            <p14:sldId id="459"/>
            <p14:sldId id="462"/>
            <p14:sldId id="466"/>
            <p14:sldId id="46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intin, Rebecca (FAA)" initials="RC" lastIdx="17" clrIdx="0"/>
  <p:cmAuthor id="1" name="Sizov, Natalia (FAA)" initials="N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1D2F68"/>
    <a:srgbClr val="BA469C"/>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28" autoAdjust="0"/>
    <p:restoredTop sz="91027" autoAdjust="0"/>
  </p:normalViewPr>
  <p:slideViewPr>
    <p:cSldViewPr snapToGrid="0">
      <p:cViewPr varScale="1">
        <p:scale>
          <a:sx n="85" d="100"/>
          <a:sy n="85" d="100"/>
        </p:scale>
        <p:origin x="-1512" y="-8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snapToGrid="0">
      <p:cViewPr varScale="1">
        <p:scale>
          <a:sx n="81" d="100"/>
          <a:sy n="81" d="100"/>
        </p:scale>
        <p:origin x="-3156"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0616" y="0"/>
            <a:ext cx="4813384"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dirty="0" smtClean="0"/>
              <a:t>Sizov, PM meeting</a:t>
            </a:r>
          </a:p>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0133576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dirty="0" smtClean="0"/>
              <a:t>Sizov, PM meeting</a:t>
            </a:r>
          </a:p>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7887102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srgbClr val="FFFFFF">
                    <a:lumMod val="65000"/>
                  </a:srgbClr>
                </a:solidFill>
              </a:rPr>
              <a:t>July 13, 2016</a:t>
            </a:r>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p>
            <a:r>
              <a:rPr lang="en-US" dirty="0" smtClean="0">
                <a:solidFill>
                  <a:srgbClr val="FFFFFF">
                    <a:lumMod val="65000"/>
                  </a:srgbClr>
                </a:solidFill>
              </a:rPr>
              <a:t>Sizov, PM meeting</a:t>
            </a:r>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3922958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2" y="6248400"/>
            <a:ext cx="370079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dirty="0" smtClean="0"/>
              <a:t>Draft Deliberative – Do Not Disseminate</a:t>
            </a:r>
          </a:p>
          <a:p>
            <a:r>
              <a:rPr lang="en-US" dirty="0" smtClean="0"/>
              <a:t>For Official Use Only</a:t>
            </a:r>
          </a:p>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July 7, 2016</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Sizov, PM meeting</a:t>
            </a:r>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dirty="0" smtClean="0"/>
              <a:t>Sizov, PM meeting</a:t>
            </a:r>
          </a:p>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dirty="0" smtClean="0"/>
              <a:t>Sizov, PM meeting</a:t>
            </a:r>
          </a:p>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rPr>
                <a:t>Federal Aviation</a:t>
              </a:r>
            </a:p>
            <a:p>
              <a:pPr>
                <a:lnSpc>
                  <a:spcPct val="85000"/>
                </a:lnSpc>
                <a:spcBef>
                  <a:spcPct val="0"/>
                </a:spcBef>
                <a:buFontTx/>
                <a:buNone/>
              </a:pPr>
              <a:r>
                <a:rPr lang="en-US" sz="1800" b="1">
                  <a:solidFill>
                    <a:srgbClr val="FFFFFF"/>
                  </a:solidFill>
                </a:rPr>
                <a:t>Administration</a:t>
              </a:r>
            </a:p>
          </p:txBody>
        </p:sp>
      </p:grpSp>
    </p:spTree>
    <p:extLst>
      <p:ext uri="{BB962C8B-B14F-4D97-AF65-F5344CB8AC3E}">
        <p14:creationId xmlns:p14="http://schemas.microsoft.com/office/powerpoint/2010/main" val="2234239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o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dirty="0" smtClean="0"/>
              <a:t>Sizov, PM meeting</a:t>
            </a:r>
          </a:p>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solidFill>
                  <a:schemeClr val="bg1"/>
                </a:solidFill>
              </a:defRPr>
            </a:lvl1pPr>
          </a:lstStyle>
          <a:p>
            <a:fld id="{78D3ABA1-EA94-43C0-B992-7CBCC31144F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53728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dirty="0" smtClean="0"/>
              <a:t>Sizov, PM meeting</a:t>
            </a:r>
          </a:p>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045364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dirty="0" smtClean="0"/>
              <a:t>Sizov, PM meeting</a:t>
            </a:r>
          </a:p>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8286923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dirty="0" smtClean="0"/>
              <a:t>July 13, 2016</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dirty="0" smtClean="0"/>
              <a:t>Sizov, PM meeting</a:t>
            </a:r>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60" r:id="rId5"/>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dirty="0" smtClean="0"/>
              <a:t>Sizov, PM meeting</a:t>
            </a:r>
          </a:p>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rPr>
                <a:t>Federal Aviation</a:t>
              </a:r>
            </a:p>
            <a:p>
              <a:pPr>
                <a:lnSpc>
                  <a:spcPct val="85000"/>
                </a:lnSpc>
                <a:spcBef>
                  <a:spcPct val="0"/>
                </a:spcBef>
                <a:buFontTx/>
                <a:buNone/>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1909468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85725" y="364429"/>
            <a:ext cx="4166235" cy="1395412"/>
          </a:xfrm>
        </p:spPr>
        <p:txBody>
          <a:bodyPr/>
          <a:lstStyle/>
          <a:p>
            <a:r>
              <a:rPr lang="en-US" dirty="0"/>
              <a:t>Mitigation Measures Below DNL 65dB</a:t>
            </a:r>
          </a:p>
        </p:txBody>
      </p:sp>
      <p:sp>
        <p:nvSpPr>
          <p:cNvPr id="6" name="Text Box 1051"/>
          <p:cNvSpPr txBox="1">
            <a:spLocks noChangeArrowheads="1"/>
          </p:cNvSpPr>
          <p:nvPr/>
        </p:nvSpPr>
        <p:spPr bwMode="auto">
          <a:xfrm>
            <a:off x="85725" y="4097247"/>
            <a:ext cx="46404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50000"/>
              </a:spcBef>
              <a:spcAft>
                <a:spcPct val="0"/>
              </a:spcAft>
              <a:buNone/>
              <a:tabLst>
                <a:tab pos="1371600" algn="l"/>
              </a:tabLst>
            </a:pPr>
            <a:r>
              <a:rPr lang="en-US" sz="1600" dirty="0" smtClean="0">
                <a:solidFill>
                  <a:srgbClr val="1D2F68"/>
                </a:solidFill>
              </a:rPr>
              <a:t>Presented To:	REDAC </a:t>
            </a:r>
            <a:r>
              <a:rPr lang="en-US" sz="1600" dirty="0">
                <a:solidFill>
                  <a:srgbClr val="1D2F68"/>
                </a:solidFill>
              </a:rPr>
              <a:t>E&amp;E Subcommittee</a:t>
            </a:r>
          </a:p>
          <a:p>
            <a:pPr defTabSz="914400" fontAlgn="base">
              <a:spcBef>
                <a:spcPct val="50000"/>
              </a:spcBef>
              <a:spcAft>
                <a:spcPct val="0"/>
              </a:spcAft>
              <a:buNone/>
              <a:tabLst>
                <a:tab pos="1371600" algn="l"/>
              </a:tabLst>
            </a:pPr>
            <a:r>
              <a:rPr lang="en-US" sz="1600" dirty="0" smtClean="0">
                <a:solidFill>
                  <a:srgbClr val="1D2F68"/>
                </a:solidFill>
              </a:rPr>
              <a:t>By:</a:t>
            </a:r>
            <a:r>
              <a:rPr lang="en-US" sz="1600" dirty="0">
                <a:solidFill>
                  <a:srgbClr val="1D2F68"/>
                </a:solidFill>
              </a:rPr>
              <a:t>	</a:t>
            </a:r>
            <a:r>
              <a:rPr lang="en-US" sz="1600" dirty="0" smtClean="0">
                <a:solidFill>
                  <a:srgbClr val="1D2F68"/>
                </a:solidFill>
              </a:rPr>
              <a:t>Sean Doyle</a:t>
            </a:r>
            <a:br>
              <a:rPr lang="en-US" sz="1600" dirty="0" smtClean="0">
                <a:solidFill>
                  <a:srgbClr val="1D2F68"/>
                </a:solidFill>
              </a:rPr>
            </a:br>
            <a:r>
              <a:rPr lang="en-US" sz="1600" dirty="0" smtClean="0">
                <a:solidFill>
                  <a:srgbClr val="1D2F68"/>
                </a:solidFill>
              </a:rPr>
              <a:t>	AEE Noise Division (AEE-100)</a:t>
            </a:r>
          </a:p>
          <a:p>
            <a:pPr defTabSz="914400" fontAlgn="base">
              <a:spcBef>
                <a:spcPct val="50000"/>
              </a:spcBef>
              <a:spcAft>
                <a:spcPct val="0"/>
              </a:spcAft>
              <a:buNone/>
              <a:tabLst>
                <a:tab pos="1371600" algn="l"/>
              </a:tabLst>
            </a:pPr>
            <a:r>
              <a:rPr lang="en-US" sz="1600" dirty="0" smtClean="0">
                <a:solidFill>
                  <a:srgbClr val="1D2F68"/>
                </a:solidFill>
              </a:rPr>
              <a:t>Date: 	August 1, 2017</a:t>
            </a:r>
            <a:endParaRPr lang="en-US" sz="1600" dirty="0">
              <a:solidFill>
                <a:srgbClr val="1D2F68"/>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chemeClr val="bg1"/>
                </a:solidFill>
              </a:rPr>
              <a:pPr>
                <a:defRPr/>
              </a:pPr>
              <a:t>10</a:t>
            </a:fld>
            <a:endParaRPr lang="en-US" dirty="0">
              <a:solidFill>
                <a:schemeClr val="bg1"/>
              </a:solidFill>
            </a:endParaRPr>
          </a:p>
        </p:txBody>
      </p:sp>
      <p:pic>
        <p:nvPicPr>
          <p:cNvPr id="4" name="Picture 5" descr="C:\Documents and Settings\Nathan Brown\USERDATA1\My Pictures\FAA\FAA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947" y="2034210"/>
            <a:ext cx="1041068" cy="108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20351" y="1755916"/>
            <a:ext cx="6188764" cy="2169825"/>
          </a:xfrm>
          <a:prstGeom prst="rect">
            <a:avLst/>
          </a:prstGeom>
          <a:noFill/>
        </p:spPr>
        <p:txBody>
          <a:bodyPr wrap="square" rtlCol="0">
            <a:spAutoFit/>
          </a:bodyPr>
          <a:lstStyle/>
          <a:p>
            <a:pPr fontAlgn="base">
              <a:spcBef>
                <a:spcPts val="600"/>
              </a:spcBef>
              <a:spcAft>
                <a:spcPct val="0"/>
              </a:spcAft>
              <a:buNone/>
            </a:pPr>
            <a:r>
              <a:rPr lang="en-US" sz="2400" b="1" dirty="0" smtClean="0">
                <a:solidFill>
                  <a:srgbClr val="000000"/>
                </a:solidFill>
              </a:rPr>
              <a:t>Sean Doyle</a:t>
            </a:r>
          </a:p>
          <a:p>
            <a:pPr fontAlgn="base">
              <a:spcBef>
                <a:spcPts val="600"/>
              </a:spcBef>
              <a:spcAft>
                <a:spcPct val="0"/>
              </a:spcAft>
              <a:buNone/>
            </a:pPr>
            <a:r>
              <a:rPr lang="en-US" b="1" dirty="0" smtClean="0">
                <a:solidFill>
                  <a:srgbClr val="000000"/>
                </a:solidFill>
              </a:rPr>
              <a:t>Noise Division</a:t>
            </a:r>
            <a:endParaRPr lang="en-US" sz="2400" b="1" dirty="0">
              <a:solidFill>
                <a:srgbClr val="000000"/>
              </a:solidFill>
            </a:endParaRPr>
          </a:p>
          <a:p>
            <a:pPr>
              <a:spcBef>
                <a:spcPts val="600"/>
              </a:spcBef>
              <a:buNone/>
            </a:pPr>
            <a:r>
              <a:rPr lang="en-US" b="1" dirty="0">
                <a:solidFill>
                  <a:srgbClr val="000000"/>
                </a:solidFill>
              </a:rPr>
              <a:t>Federal Aviation Administration </a:t>
            </a:r>
            <a:br>
              <a:rPr lang="en-US" b="1" dirty="0">
                <a:solidFill>
                  <a:srgbClr val="000000"/>
                </a:solidFill>
              </a:rPr>
            </a:br>
            <a:r>
              <a:rPr lang="en-US" b="1" dirty="0" smtClean="0">
                <a:solidFill>
                  <a:srgbClr val="000000"/>
                </a:solidFill>
              </a:rPr>
              <a:t>Office </a:t>
            </a:r>
            <a:r>
              <a:rPr lang="en-US" sz="2400" b="1" dirty="0">
                <a:solidFill>
                  <a:srgbClr val="000000"/>
                </a:solidFill>
              </a:rPr>
              <a:t>of Environment and </a:t>
            </a:r>
            <a:r>
              <a:rPr lang="en-US" sz="2400" b="1" dirty="0" smtClean="0">
                <a:solidFill>
                  <a:srgbClr val="000000"/>
                </a:solidFill>
              </a:rPr>
              <a:t>Energy</a:t>
            </a:r>
          </a:p>
          <a:p>
            <a:pPr>
              <a:spcBef>
                <a:spcPts val="600"/>
              </a:spcBef>
              <a:buNone/>
            </a:pPr>
            <a:r>
              <a:rPr lang="en-US" sz="2400" b="1" dirty="0" smtClean="0">
                <a:solidFill>
                  <a:srgbClr val="000000"/>
                </a:solidFill>
              </a:rPr>
              <a:t>Email: </a:t>
            </a:r>
            <a:r>
              <a:rPr lang="en-US" b="1" dirty="0" smtClean="0">
                <a:solidFill>
                  <a:srgbClr val="000000"/>
                </a:solidFill>
              </a:rPr>
              <a:t>sean.doyle@faa.gov</a:t>
            </a:r>
            <a:endParaRPr lang="en-US" sz="2400" b="1" dirty="0">
              <a:solidFill>
                <a:srgbClr val="000000"/>
              </a:solidFill>
            </a:endParaRPr>
          </a:p>
        </p:txBody>
      </p:sp>
    </p:spTree>
    <p:extLst>
      <p:ext uri="{BB962C8B-B14F-4D97-AF65-F5344CB8AC3E}">
        <p14:creationId xmlns:p14="http://schemas.microsoft.com/office/powerpoint/2010/main" val="141118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505097" y="1001487"/>
            <a:ext cx="8040416" cy="4897664"/>
          </a:xfrm>
        </p:spPr>
        <p:txBody>
          <a:bodyPr/>
          <a:lstStyle/>
          <a:p>
            <a:r>
              <a:rPr lang="en-US" sz="2000" dirty="0"/>
              <a:t>If policy updates result in lowered noise thresholds, then </a:t>
            </a:r>
            <a:r>
              <a:rPr lang="en-US" sz="2000" dirty="0" smtClean="0"/>
              <a:t>strategies </a:t>
            </a:r>
            <a:r>
              <a:rPr lang="en-US" sz="2000" dirty="0"/>
              <a:t>for alternative mitigation options for noise levels below DNL 65dB </a:t>
            </a:r>
            <a:r>
              <a:rPr lang="en-US" sz="2000" dirty="0" smtClean="0"/>
              <a:t>may </a:t>
            </a:r>
            <a:r>
              <a:rPr lang="en-US" sz="2000" dirty="0"/>
              <a:t>be a key </a:t>
            </a:r>
            <a:r>
              <a:rPr lang="en-US" sz="2000" dirty="0" smtClean="0"/>
              <a:t>consideration</a:t>
            </a:r>
          </a:p>
          <a:p>
            <a:endParaRPr lang="en-US" sz="2000" dirty="0"/>
          </a:p>
          <a:p>
            <a:r>
              <a:rPr lang="en-US" sz="2000" dirty="0" smtClean="0"/>
              <a:t>As </a:t>
            </a:r>
            <a:r>
              <a:rPr lang="en-US" sz="2000" dirty="0"/>
              <a:t>part of FAA’s larger </a:t>
            </a:r>
            <a:r>
              <a:rPr lang="en-US" sz="2000" dirty="0" smtClean="0"/>
              <a:t>policy review process, research efforts are now engaged in:</a:t>
            </a:r>
          </a:p>
          <a:p>
            <a:pPr lvl="1"/>
            <a:r>
              <a:rPr lang="en-US" sz="1800" dirty="0" smtClean="0"/>
              <a:t>Supporting </a:t>
            </a:r>
            <a:r>
              <a:rPr lang="en-US" sz="1800" dirty="0"/>
              <a:t>FAA review and consideration of Noise Policy updates that will accompany findings from community noise and annoyance </a:t>
            </a:r>
            <a:r>
              <a:rPr lang="en-US" sz="1800" dirty="0" smtClean="0"/>
              <a:t>survey</a:t>
            </a:r>
          </a:p>
          <a:p>
            <a:pPr lvl="1"/>
            <a:r>
              <a:rPr lang="en-US" sz="1800" dirty="0"/>
              <a:t>Evaluating efficacy of existing noise mitigation programs and potential for alternative noise mitigation options </a:t>
            </a:r>
          </a:p>
          <a:p>
            <a:pPr lvl="1"/>
            <a:r>
              <a:rPr lang="en-US" sz="1800" dirty="0" smtClean="0"/>
              <a:t>Providing </a:t>
            </a:r>
            <a:r>
              <a:rPr lang="en-US" sz="1800" dirty="0"/>
              <a:t>concepts for mitigation at noise levels where existing mitigation techniques may not be as effective or appropriate </a:t>
            </a:r>
            <a:endParaRPr lang="en-US" sz="1800" dirty="0" smtClean="0"/>
          </a:p>
          <a:p>
            <a:pPr lvl="1"/>
            <a:r>
              <a:rPr lang="en-US" sz="1800" dirty="0" smtClean="0"/>
              <a:t>Considering </a:t>
            </a:r>
            <a:r>
              <a:rPr lang="en-US" sz="1800" dirty="0"/>
              <a:t>alternative mitigation options separate from standard </a:t>
            </a:r>
            <a:r>
              <a:rPr lang="en-US" sz="1800" dirty="0" smtClean="0"/>
              <a:t>physical treatments</a:t>
            </a:r>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73395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Existing Sound Insulation Treatments</a:t>
            </a:r>
            <a:endParaRPr lang="en-US" sz="3200" dirty="0"/>
          </a:p>
        </p:txBody>
      </p:sp>
      <p:sp>
        <p:nvSpPr>
          <p:cNvPr id="3" name="Content Placeholder 2"/>
          <p:cNvSpPr>
            <a:spLocks noGrp="1"/>
          </p:cNvSpPr>
          <p:nvPr>
            <p:ph idx="1"/>
          </p:nvPr>
        </p:nvSpPr>
        <p:spPr>
          <a:xfrm>
            <a:off x="486592" y="976902"/>
            <a:ext cx="8050213" cy="4391025"/>
          </a:xfrm>
        </p:spPr>
        <p:txBody>
          <a:bodyPr/>
          <a:lstStyle/>
          <a:p>
            <a:r>
              <a:rPr lang="en-US" sz="2400" dirty="0" smtClean="0"/>
              <a:t>Current aircraft noise mitigation focuses on Sound Insulation Programs</a:t>
            </a:r>
          </a:p>
          <a:p>
            <a:pPr lvl="1"/>
            <a:r>
              <a:rPr lang="en-US" sz="2000" dirty="0" smtClean="0"/>
              <a:t>For eligible residential homes*, funds are provided to replace exterior window and doors with those having better acoustic noise level reduction (NLR) properties.  HVAC systems may also be added as an incentive to reduce noise exposure by keeping doors and windows closed</a:t>
            </a:r>
          </a:p>
          <a:p>
            <a:pPr lvl="1"/>
            <a:r>
              <a:rPr lang="en-US" sz="2000" dirty="0" smtClean="0"/>
              <a:t>Current eligibility requires that homes experience an exterior noise level of DNL 65dB or greater and that treatments would be needed in order to obtain a DNL 45dB interior noise level.  Treatments must also be shown to result in at least a 5dB decrease in interior noise level</a:t>
            </a:r>
          </a:p>
          <a:p>
            <a:pPr lvl="1"/>
            <a:endParaRPr lang="en-US" sz="2000" dirty="0" smtClean="0"/>
          </a:p>
          <a:p>
            <a:pPr marL="457200" lvl="1" indent="0">
              <a:buNone/>
            </a:pPr>
            <a:r>
              <a:rPr lang="en-US" sz="1400" dirty="0" smtClean="0"/>
              <a:t>*Mitigation programs may also include non-residential structures like Schools with additional approval and requirements</a:t>
            </a:r>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195494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Mitigation Eligibility Beyond DNL 65dB</a:t>
            </a:r>
            <a:endParaRPr lang="en-US" sz="3200" dirty="0"/>
          </a:p>
        </p:txBody>
      </p:sp>
      <p:sp>
        <p:nvSpPr>
          <p:cNvPr id="3" name="Content Placeholder 2"/>
          <p:cNvSpPr>
            <a:spLocks noGrp="1"/>
          </p:cNvSpPr>
          <p:nvPr>
            <p:ph idx="1"/>
          </p:nvPr>
        </p:nvSpPr>
        <p:spPr>
          <a:xfrm>
            <a:off x="495300" y="1025525"/>
            <a:ext cx="8050213" cy="4391025"/>
          </a:xfrm>
        </p:spPr>
        <p:txBody>
          <a:bodyPr/>
          <a:lstStyle/>
          <a:p>
            <a:r>
              <a:rPr lang="en-US" sz="2000" dirty="0" smtClean="0"/>
              <a:t>Most homes experiencing less than DNL 65dB exterior noise, will already achieve an interior Noise Level of DNL 45dB without added treatments</a:t>
            </a:r>
          </a:p>
          <a:p>
            <a:pPr lvl="1"/>
            <a:r>
              <a:rPr lang="en-US" sz="1600" dirty="0" smtClean="0"/>
              <a:t>The DNL 45dB Interior criteria is supported as a “Natural Indoor Noise Floor” consistent with the ambient interior noise level of a typical indoor environment</a:t>
            </a:r>
          </a:p>
          <a:p>
            <a:pPr lvl="1"/>
            <a:r>
              <a:rPr lang="en-US" sz="1600" dirty="0" smtClean="0"/>
              <a:t>A typical NLR level for an un-treated home already exceeds 20 dB</a:t>
            </a:r>
          </a:p>
          <a:p>
            <a:pPr marL="457200" lvl="1" indent="0">
              <a:buNone/>
            </a:pPr>
            <a:endParaRPr lang="en-US" sz="1600" dirty="0"/>
          </a:p>
          <a:p>
            <a:r>
              <a:rPr lang="en-US" sz="2000" dirty="0" smtClean="0"/>
              <a:t>Sound Insulation treatments are therefore typically not required to achieve indoor noise levels below DNL 45 dB </a:t>
            </a:r>
          </a:p>
          <a:p>
            <a:endParaRPr lang="en-US" sz="2000" dirty="0" smtClean="0"/>
          </a:p>
          <a:p>
            <a:r>
              <a:rPr lang="en-US" sz="2000" dirty="0" smtClean="0"/>
              <a:t>The need for and eligibility requirements for alternative treatments below DNL 65 dB will therefore require additional consideration</a:t>
            </a:r>
            <a:endParaRPr lang="en-US" sz="1600" dirty="0"/>
          </a:p>
          <a:p>
            <a:pPr marL="457200" lvl="1" indent="0">
              <a:buNone/>
            </a:pPr>
            <a:endParaRPr lang="en-US" sz="1600"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Tree>
    <p:extLst>
      <p:ext uri="{BB962C8B-B14F-4D97-AF65-F5344CB8AC3E}">
        <p14:creationId xmlns:p14="http://schemas.microsoft.com/office/powerpoint/2010/main" val="191181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472488" cy="609600"/>
          </a:xfrm>
        </p:spPr>
        <p:txBody>
          <a:bodyPr/>
          <a:lstStyle/>
          <a:p>
            <a:r>
              <a:rPr lang="en-US" sz="3200" dirty="0" smtClean="0"/>
              <a:t>Noise Level Reduction Distribution</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470"/>
            <a:ext cx="9144000" cy="554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48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Potential Alternative Mitigation Options</a:t>
            </a:r>
            <a:endParaRPr lang="en-US" sz="3200" dirty="0"/>
          </a:p>
        </p:txBody>
      </p:sp>
      <p:sp>
        <p:nvSpPr>
          <p:cNvPr id="3" name="Content Placeholder 2"/>
          <p:cNvSpPr>
            <a:spLocks noGrp="1"/>
          </p:cNvSpPr>
          <p:nvPr>
            <p:ph idx="1"/>
          </p:nvPr>
        </p:nvSpPr>
        <p:spPr>
          <a:xfrm>
            <a:off x="487136" y="1001939"/>
            <a:ext cx="8050213" cy="4391025"/>
          </a:xfrm>
        </p:spPr>
        <p:txBody>
          <a:bodyPr/>
          <a:lstStyle/>
          <a:p>
            <a:r>
              <a:rPr lang="en-US" sz="2400" dirty="0" smtClean="0"/>
              <a:t>If land use compatibility noise thresholds are lowered below DNL 65dB an expectation of additional mitigation at the new thresholds may result</a:t>
            </a:r>
          </a:p>
          <a:p>
            <a:r>
              <a:rPr lang="en-US" sz="2400" dirty="0" smtClean="0"/>
              <a:t>To understand what type of possibilities may be of interest, two groups of stakeholders were polled</a:t>
            </a:r>
          </a:p>
          <a:p>
            <a:pPr lvl="1"/>
            <a:r>
              <a:rPr lang="en-US" sz="2000" dirty="0" smtClean="0"/>
              <a:t>Sound Insulation Program Managers: Industry experts who complete evaluation and analysis of homes for sound insulation eligibility</a:t>
            </a:r>
          </a:p>
          <a:p>
            <a:pPr lvl="1"/>
            <a:r>
              <a:rPr lang="en-US" sz="2000" dirty="0" smtClean="0"/>
              <a:t>Airport Operator Representatives: Airport Directors or Noise Office Directors who are aware of their communities’ perspective on noise exposure</a:t>
            </a:r>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270171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75155"/>
            <a:ext cx="8472488" cy="609600"/>
          </a:xfrm>
        </p:spPr>
        <p:txBody>
          <a:bodyPr/>
          <a:lstStyle/>
          <a:p>
            <a:r>
              <a:rPr lang="en-US" sz="3200" dirty="0" smtClean="0"/>
              <a:t>Program Manager Feedback</a:t>
            </a:r>
            <a:endParaRPr lang="en-US" sz="3200" dirty="0"/>
          </a:p>
        </p:txBody>
      </p:sp>
      <p:sp>
        <p:nvSpPr>
          <p:cNvPr id="3" name="Content Placeholder 2"/>
          <p:cNvSpPr>
            <a:spLocks noGrp="1"/>
          </p:cNvSpPr>
          <p:nvPr>
            <p:ph idx="1"/>
          </p:nvPr>
        </p:nvSpPr>
        <p:spPr>
          <a:xfrm>
            <a:off x="520700" y="922868"/>
            <a:ext cx="4042833" cy="5080000"/>
          </a:xfrm>
        </p:spPr>
        <p:txBody>
          <a:bodyPr/>
          <a:lstStyle/>
          <a:p>
            <a:pPr marL="0" indent="0">
              <a:buNone/>
            </a:pPr>
            <a:r>
              <a:rPr lang="en-US" sz="1600" u="sng" dirty="0" smtClean="0"/>
              <a:t>Structural</a:t>
            </a:r>
          </a:p>
          <a:p>
            <a:r>
              <a:rPr lang="en-US" sz="1400" b="0" dirty="0" smtClean="0"/>
              <a:t>HVAC Only</a:t>
            </a:r>
          </a:p>
          <a:p>
            <a:r>
              <a:rPr lang="en-US" sz="1400" b="0" dirty="0" smtClean="0"/>
              <a:t>Mitigate Exposed Façade Only</a:t>
            </a:r>
          </a:p>
          <a:p>
            <a:r>
              <a:rPr lang="en-US" sz="1400" b="0" dirty="0" smtClean="0"/>
              <a:t>Mitigate Eligible Rooms Only</a:t>
            </a:r>
          </a:p>
          <a:p>
            <a:r>
              <a:rPr lang="en-US" sz="1400" b="0" dirty="0" smtClean="0"/>
              <a:t>Mitigate Homeowner Room of Preference</a:t>
            </a:r>
          </a:p>
          <a:p>
            <a:r>
              <a:rPr lang="en-US" sz="1400" b="0" dirty="0" smtClean="0"/>
              <a:t>Secondary Treatment Package</a:t>
            </a:r>
          </a:p>
          <a:p>
            <a:r>
              <a:rPr lang="en-US" sz="1400" b="0" dirty="0" smtClean="0"/>
              <a:t>Allow Homeowner to Upgrade Non-Treatable room to Habitable Indoor Space</a:t>
            </a:r>
          </a:p>
          <a:p>
            <a:r>
              <a:rPr lang="en-US" sz="1400" b="0" dirty="0" smtClean="0"/>
              <a:t>Provide Acoustical Audit / DIY Guide</a:t>
            </a:r>
          </a:p>
          <a:p>
            <a:r>
              <a:rPr lang="en-US" sz="1400" b="0" dirty="0" smtClean="0"/>
              <a:t>Provide Focused Treatments</a:t>
            </a:r>
          </a:p>
          <a:p>
            <a:r>
              <a:rPr lang="en-US" sz="1400" b="0" dirty="0" smtClean="0"/>
              <a:t>Provide a Menu of Treatment Options</a:t>
            </a:r>
          </a:p>
          <a:p>
            <a:endParaRPr lang="en-US" sz="1600" dirty="0"/>
          </a:p>
          <a:p>
            <a:pPr marL="0" indent="0">
              <a:buNone/>
            </a:pPr>
            <a:r>
              <a:rPr lang="en-US" sz="1600" u="sng" dirty="0" smtClean="0"/>
              <a:t>Compensatory</a:t>
            </a:r>
          </a:p>
          <a:p>
            <a:r>
              <a:rPr lang="en-US" sz="1400" b="0" dirty="0" smtClean="0"/>
              <a:t>Monetary Compensation</a:t>
            </a:r>
          </a:p>
          <a:p>
            <a:r>
              <a:rPr lang="en-US" sz="1400" b="0" dirty="0" smtClean="0"/>
              <a:t>Local Property Tax Breaks</a:t>
            </a:r>
          </a:p>
          <a:p>
            <a:r>
              <a:rPr lang="en-US" sz="1400" b="0" dirty="0" smtClean="0"/>
              <a:t>Low Interest Bank Loans</a:t>
            </a:r>
          </a:p>
          <a:p>
            <a:r>
              <a:rPr lang="en-US" sz="1400" b="0" dirty="0" smtClean="0"/>
              <a:t>Grants for Sound Insulation Improvements</a:t>
            </a:r>
            <a:endParaRPr lang="en-US" sz="1400" b="0" dirty="0"/>
          </a:p>
          <a:p>
            <a:pPr marL="0" indent="0">
              <a:buNone/>
            </a:pPr>
            <a:endParaRPr lang="en-US" sz="16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
        <p:nvSpPr>
          <p:cNvPr id="6" name="TextBox 5"/>
          <p:cNvSpPr txBox="1"/>
          <p:nvPr/>
        </p:nvSpPr>
        <p:spPr bwMode="auto">
          <a:xfrm>
            <a:off x="4969930" y="903531"/>
            <a:ext cx="4047067"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indent="0">
              <a:buNone/>
            </a:pPr>
            <a:r>
              <a:rPr lang="en-US" sz="1600" b="1" u="sng" dirty="0">
                <a:latin typeface="+mn-lt"/>
              </a:rPr>
              <a:t>Other</a:t>
            </a:r>
          </a:p>
          <a:p>
            <a:pPr marL="171450" indent="-171450"/>
            <a:r>
              <a:rPr lang="en-US" sz="1400" dirty="0" smtClean="0"/>
              <a:t>Landscaping / Ground </a:t>
            </a:r>
            <a:r>
              <a:rPr lang="en-US" sz="1400" dirty="0" smtClean="0">
                <a:latin typeface="+mn-lt"/>
              </a:rPr>
              <a:t>Cover</a:t>
            </a:r>
          </a:p>
          <a:p>
            <a:pPr marL="171450" indent="-171450"/>
            <a:r>
              <a:rPr lang="en-US" sz="1400" dirty="0" smtClean="0">
                <a:latin typeface="+mn-lt"/>
              </a:rPr>
              <a:t>Active Noise Control</a:t>
            </a:r>
          </a:p>
          <a:p>
            <a:pPr marL="171450" indent="-171450"/>
            <a:r>
              <a:rPr lang="en-US" sz="1400" dirty="0" smtClean="0">
                <a:latin typeface="+mn-lt"/>
              </a:rPr>
              <a:t>Masking Noise / Soundscape System</a:t>
            </a:r>
          </a:p>
          <a:p>
            <a:pPr marL="171450" indent="-171450"/>
            <a:r>
              <a:rPr lang="en-US" sz="1400" dirty="0" smtClean="0">
                <a:latin typeface="+mn-lt"/>
              </a:rPr>
              <a:t>Exterior Roll-Down Shutters</a:t>
            </a:r>
          </a:p>
          <a:p>
            <a:pPr marL="171450" indent="-171450"/>
            <a:r>
              <a:rPr lang="en-US" sz="1400" dirty="0" smtClean="0">
                <a:latin typeface="+mn-lt"/>
              </a:rPr>
              <a:t>Mass Loaded /Leaded Vinyl Curtains</a:t>
            </a:r>
          </a:p>
          <a:p>
            <a:pPr marL="171450" indent="-171450"/>
            <a:r>
              <a:rPr lang="en-US" sz="1400" dirty="0" smtClean="0">
                <a:latin typeface="+mn-lt"/>
              </a:rPr>
              <a:t>Relocation / Sales Assistance</a:t>
            </a:r>
          </a:p>
          <a:p>
            <a:pPr marL="171450" indent="-171450"/>
            <a:r>
              <a:rPr lang="en-US" sz="1400" dirty="0" smtClean="0">
                <a:latin typeface="+mn-lt"/>
              </a:rPr>
              <a:t>Passenger Facility Charge Use </a:t>
            </a:r>
          </a:p>
          <a:p>
            <a:pPr marL="171450" indent="-171450"/>
            <a:r>
              <a:rPr lang="en-US" sz="1400" dirty="0" smtClean="0">
                <a:latin typeface="+mn-lt"/>
              </a:rPr>
              <a:t>Mitigate </a:t>
            </a:r>
            <a:r>
              <a:rPr lang="en-US" sz="1400" dirty="0" err="1" smtClean="0">
                <a:latin typeface="+mn-lt"/>
              </a:rPr>
              <a:t>NextGen</a:t>
            </a:r>
            <a:r>
              <a:rPr lang="en-US" sz="1400" dirty="0" smtClean="0">
                <a:latin typeface="+mn-lt"/>
              </a:rPr>
              <a:t> Corridors  </a:t>
            </a:r>
            <a:endParaRPr lang="en-US" sz="1400" dirty="0">
              <a:latin typeface="+mn-lt"/>
            </a:endParaRPr>
          </a:p>
        </p:txBody>
      </p:sp>
    </p:spTree>
    <p:extLst>
      <p:ext uri="{BB962C8B-B14F-4D97-AF65-F5344CB8AC3E}">
        <p14:creationId xmlns:p14="http://schemas.microsoft.com/office/powerpoint/2010/main" val="426640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Airport Operator Feedback</a:t>
            </a:r>
            <a:endParaRPr lang="en-US" sz="3200" dirty="0"/>
          </a:p>
        </p:txBody>
      </p:sp>
      <p:sp>
        <p:nvSpPr>
          <p:cNvPr id="3" name="Content Placeholder 2"/>
          <p:cNvSpPr>
            <a:spLocks noGrp="1"/>
          </p:cNvSpPr>
          <p:nvPr>
            <p:ph idx="1"/>
          </p:nvPr>
        </p:nvSpPr>
        <p:spPr/>
        <p:txBody>
          <a:bodyPr/>
          <a:lstStyle/>
          <a:p>
            <a:r>
              <a:rPr lang="en-US" sz="2400" dirty="0" smtClean="0"/>
              <a:t>Acoustical audit </a:t>
            </a:r>
            <a:r>
              <a:rPr lang="en-US" sz="2400" dirty="0"/>
              <a:t>of homes along with some </a:t>
            </a:r>
            <a:r>
              <a:rPr lang="en-US" sz="2400" dirty="0" smtClean="0"/>
              <a:t>subsidized  </a:t>
            </a:r>
            <a:r>
              <a:rPr lang="en-US" sz="2400" dirty="0"/>
              <a:t>mitigation or cost sharing between </a:t>
            </a:r>
            <a:r>
              <a:rPr lang="en-US" sz="2400" dirty="0" smtClean="0"/>
              <a:t>for home improvements</a:t>
            </a:r>
          </a:p>
          <a:p>
            <a:pPr marL="0" indent="0">
              <a:buNone/>
            </a:pPr>
            <a:endParaRPr lang="en-US" sz="2400" dirty="0" smtClean="0"/>
          </a:p>
          <a:p>
            <a:r>
              <a:rPr lang="en-US" sz="2400" dirty="0" smtClean="0"/>
              <a:t>Installation </a:t>
            </a:r>
            <a:r>
              <a:rPr lang="en-US" sz="2400" dirty="0"/>
              <a:t>of ventilation or central air conditioning (and not new doors/windows)</a:t>
            </a:r>
          </a:p>
          <a:p>
            <a:pPr marL="0" indent="0">
              <a:buNone/>
            </a:pPr>
            <a:endParaRPr lang="en-US" sz="2400" dirty="0"/>
          </a:p>
          <a:p>
            <a:r>
              <a:rPr lang="en-US" sz="2400" dirty="0" smtClean="0"/>
              <a:t>Input on Flight Procedure changes to reduce noise exposure</a:t>
            </a:r>
            <a:endParaRPr lang="en-US" sz="2400" dirty="0"/>
          </a:p>
          <a:p>
            <a:endParaRPr lang="en-US"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176567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Feasibility Estimates</a:t>
            </a:r>
            <a:endParaRPr lang="en-US" sz="3200" dirty="0"/>
          </a:p>
        </p:txBody>
      </p:sp>
      <p:sp>
        <p:nvSpPr>
          <p:cNvPr id="3" name="Content Placeholder 2"/>
          <p:cNvSpPr>
            <a:spLocks noGrp="1"/>
          </p:cNvSpPr>
          <p:nvPr>
            <p:ph idx="1"/>
          </p:nvPr>
        </p:nvSpPr>
        <p:spPr>
          <a:xfrm>
            <a:off x="485775" y="965200"/>
            <a:ext cx="8050213" cy="4391025"/>
          </a:xfrm>
        </p:spPr>
        <p:txBody>
          <a:bodyPr/>
          <a:lstStyle/>
          <a:p>
            <a:r>
              <a:rPr lang="en-US" sz="2000" dirty="0" smtClean="0"/>
              <a:t>From Program Manager and Airport Operator feedback, the suggested mitigation topics are being evaluated for feasibility</a:t>
            </a:r>
          </a:p>
          <a:p>
            <a:pPr lvl="1"/>
            <a:r>
              <a:rPr lang="en-US" sz="1800" dirty="0" smtClean="0"/>
              <a:t>Priority is being given to the Airport Operator feedback, but where applicable, elements from the Program Manager feedback is also being reviewed</a:t>
            </a:r>
          </a:p>
          <a:p>
            <a:pPr marL="457200" lvl="1" indent="0">
              <a:buNone/>
            </a:pPr>
            <a:endParaRPr lang="en-US" sz="2000" dirty="0" smtClean="0"/>
          </a:p>
          <a:p>
            <a:r>
              <a:rPr lang="en-US" sz="2000" dirty="0" smtClean="0"/>
              <a:t>The feasibility review will include:</a:t>
            </a:r>
          </a:p>
          <a:p>
            <a:pPr lvl="1"/>
            <a:r>
              <a:rPr lang="en-US" sz="1800" dirty="0"/>
              <a:t>E</a:t>
            </a:r>
            <a:r>
              <a:rPr lang="en-US" sz="1800" dirty="0" smtClean="0"/>
              <a:t>conomic estimates of application costs</a:t>
            </a:r>
          </a:p>
          <a:p>
            <a:pPr lvl="1"/>
            <a:r>
              <a:rPr lang="en-US" sz="1800" dirty="0" smtClean="0"/>
              <a:t>Consideration of eligibility criteria</a:t>
            </a:r>
          </a:p>
          <a:p>
            <a:pPr lvl="1"/>
            <a:r>
              <a:rPr lang="en-US" sz="1800" dirty="0" smtClean="0"/>
              <a:t>Identify areas needing additional consideration to determine how to implement alternative mitigation options</a:t>
            </a:r>
          </a:p>
          <a:p>
            <a:pPr lvl="1"/>
            <a:endParaRPr lang="en-US" sz="1600" dirty="0" smtClean="0"/>
          </a:p>
          <a:p>
            <a:r>
              <a:rPr lang="en-US" sz="2000" dirty="0" smtClean="0"/>
              <a:t>These finding will be used to support FAA deliberations on potential updates to current noise threshold and noise policy  </a:t>
            </a:r>
            <a:endParaRPr lang="en-US" sz="2000" dirty="0"/>
          </a:p>
          <a:p>
            <a:pPr lvl="1"/>
            <a:endParaRPr lang="en-US" sz="1600" dirty="0" smtClean="0"/>
          </a:p>
          <a:p>
            <a:pPr lvl="1"/>
            <a:endParaRPr lang="en-US" sz="2000" dirty="0" smtClean="0"/>
          </a:p>
          <a:p>
            <a:endParaRPr lang="en-US" sz="24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394435575"/>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0C9673-4CDB-4D09-8131-B577D50B2F2C}"/>
</file>

<file path=customXml/itemProps2.xml><?xml version="1.0" encoding="utf-8"?>
<ds:datastoreItem xmlns:ds="http://schemas.openxmlformats.org/officeDocument/2006/customXml" ds:itemID="{86B5B3C4-6F0C-4EDA-ACEA-B579EDAA2C22}"/>
</file>

<file path=customXml/itemProps3.xml><?xml version="1.0" encoding="utf-8"?>
<ds:datastoreItem xmlns:ds="http://schemas.openxmlformats.org/officeDocument/2006/customXml" ds:itemID="{6E29A2D3-756A-4210-A9C3-F2FE1DB9E752}"/>
</file>

<file path=docProps/app.xml><?xml version="1.0" encoding="utf-8"?>
<Properties xmlns="http://schemas.openxmlformats.org/officeDocument/2006/extended-properties" xmlns:vt="http://schemas.openxmlformats.org/officeDocument/2006/docPropsVTypes">
  <Template/>
  <TotalTime>11124</TotalTime>
  <Words>666</Words>
  <Application>Microsoft Office PowerPoint</Application>
  <PresentationFormat>On-screen Show (4:3)</PresentationFormat>
  <Paragraphs>89</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1_Custom Design</vt:lpstr>
      <vt:lpstr>3_Custom Design</vt:lpstr>
      <vt:lpstr>Mitigation Measures Below DNL 65dB</vt:lpstr>
      <vt:lpstr>Introduction</vt:lpstr>
      <vt:lpstr>Existing Sound Insulation Treatments</vt:lpstr>
      <vt:lpstr>Mitigation Eligibility Beyond DNL 65dB</vt:lpstr>
      <vt:lpstr>Noise Level Reduction Distribution</vt:lpstr>
      <vt:lpstr>Potential Alternative Mitigation Options</vt:lpstr>
      <vt:lpstr>Program Manager Feedback</vt:lpstr>
      <vt:lpstr>Airport Operator Feedback</vt:lpstr>
      <vt:lpstr>Feasibility Estimates</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Jim Hileman</cp:lastModifiedBy>
  <cp:revision>833</cp:revision>
  <dcterms:created xsi:type="dcterms:W3CDTF">2005-01-28T20:32:53Z</dcterms:created>
  <dcterms:modified xsi:type="dcterms:W3CDTF">2017-07-30T17:37:21Z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