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slides/slide50.xml" ContentType="application/vnd.openxmlformats-officedocument.presentationml.slide+xml"/>
  <Override PartName="/ppt/drawings/drawing1.xml" ContentType="application/vnd.openxmlformats-officedocument.drawingml.chartshapes+xml"/>
  <Override PartName="/ppt/slides/slide51.xml" ContentType="application/vnd.openxmlformats-officedocument.presentationml.slide+xml"/>
  <Override PartName="/ppt/presentation.xml" ContentType="application/vnd.openxmlformats-officedocument.presentationml.presentation.main+xml"/>
  <Override PartName="/ppt/slides/slide4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4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41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7" r:id="rId2"/>
    <p:sldMasterId id="2147483674" r:id="rId3"/>
    <p:sldMasterId id="2147483683" r:id="rId4"/>
    <p:sldMasterId id="2147483691" r:id="rId5"/>
    <p:sldMasterId id="2147483699" r:id="rId6"/>
    <p:sldMasterId id="2147483730" r:id="rId7"/>
  </p:sldMasterIdLst>
  <p:notesMasterIdLst>
    <p:notesMasterId r:id="rId59"/>
  </p:notesMasterIdLst>
  <p:handoutMasterIdLst>
    <p:handoutMasterId r:id="rId60"/>
  </p:handoutMasterIdLst>
  <p:sldIdLst>
    <p:sldId id="364" r:id="rId8"/>
    <p:sldId id="378" r:id="rId9"/>
    <p:sldId id="375" r:id="rId10"/>
    <p:sldId id="381" r:id="rId11"/>
    <p:sldId id="380" r:id="rId12"/>
    <p:sldId id="418" r:id="rId13"/>
    <p:sldId id="382" r:id="rId14"/>
    <p:sldId id="424" r:id="rId15"/>
    <p:sldId id="425" r:id="rId16"/>
    <p:sldId id="387" r:id="rId17"/>
    <p:sldId id="426" r:id="rId18"/>
    <p:sldId id="389" r:id="rId19"/>
    <p:sldId id="390" r:id="rId20"/>
    <p:sldId id="392" r:id="rId21"/>
    <p:sldId id="410" r:id="rId22"/>
    <p:sldId id="411" r:id="rId23"/>
    <p:sldId id="412" r:id="rId24"/>
    <p:sldId id="414" r:id="rId25"/>
    <p:sldId id="415" r:id="rId26"/>
    <p:sldId id="383" r:id="rId27"/>
    <p:sldId id="420" r:id="rId28"/>
    <p:sldId id="421" r:id="rId29"/>
    <p:sldId id="422" r:id="rId30"/>
    <p:sldId id="423" r:id="rId31"/>
    <p:sldId id="393" r:id="rId32"/>
    <p:sldId id="394" r:id="rId33"/>
    <p:sldId id="395" r:id="rId34"/>
    <p:sldId id="396" r:id="rId35"/>
    <p:sldId id="397" r:id="rId36"/>
    <p:sldId id="404" r:id="rId37"/>
    <p:sldId id="406" r:id="rId38"/>
    <p:sldId id="384" r:id="rId39"/>
    <p:sldId id="407" r:id="rId40"/>
    <p:sldId id="408" r:id="rId41"/>
    <p:sldId id="409" r:id="rId42"/>
    <p:sldId id="430" r:id="rId43"/>
    <p:sldId id="428" r:id="rId44"/>
    <p:sldId id="429" r:id="rId45"/>
    <p:sldId id="417" r:id="rId46"/>
    <p:sldId id="427" r:id="rId47"/>
    <p:sldId id="376" r:id="rId48"/>
    <p:sldId id="391" r:id="rId49"/>
    <p:sldId id="413" r:id="rId50"/>
    <p:sldId id="416" r:id="rId51"/>
    <p:sldId id="398" r:id="rId52"/>
    <p:sldId id="399" r:id="rId53"/>
    <p:sldId id="400" r:id="rId54"/>
    <p:sldId id="401" r:id="rId55"/>
    <p:sldId id="402" r:id="rId56"/>
    <p:sldId id="403" r:id="rId57"/>
    <p:sldId id="41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6" autoAdjust="0"/>
    <p:restoredTop sz="94289" autoAdjust="0"/>
  </p:normalViewPr>
  <p:slideViewPr>
    <p:cSldViewPr snapToGrid="0" snapToObjects="1">
      <p:cViewPr varScale="1">
        <p:scale>
          <a:sx n="99" d="100"/>
          <a:sy n="99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3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ljensen:Dropbox%20(MIT):A23%20Team%20Folder:Presentations:2015.03.12%20ASCENT%20Advisory%20Board:NPD_plo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Noise</a:t>
            </a:r>
            <a:r>
              <a:rPr lang="en-US" sz="1200" baseline="0" dirty="0"/>
              <a:t> Power Distance (NPD) Curves</a:t>
            </a:r>
          </a:p>
          <a:p>
            <a:pPr>
              <a:defRPr sz="1200"/>
            </a:pPr>
            <a:r>
              <a:rPr lang="en-US" sz="1200" baseline="0" dirty="0"/>
              <a:t>GE CF6-50 (Airbus A300)</a:t>
            </a:r>
            <a:endParaRPr lang="en-US" sz="1200" dirty="0"/>
          </a:p>
        </c:rich>
      </c:tx>
      <c:layout>
        <c:manualLayout>
          <c:xMode val="edge"/>
          <c:yMode val="edge"/>
          <c:x val="0.221162960558351"/>
          <c:y val="4.39510577770343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13607098414797"/>
          <c:y val="0.183118928486808"/>
          <c:w val="0.62518532963892903"/>
          <c:h val="0.57826768529178396"/>
        </c:manualLayout>
      </c:layout>
      <c:scatterChart>
        <c:scatterStyle val="smoothMarker"/>
        <c:varyColors val="0"/>
        <c:ser>
          <c:idx val="0"/>
          <c:order val="0"/>
          <c:tx>
            <c:v>40,000lb Departure</c:v>
          </c:tx>
          <c:xVal>
            <c:numRef>
              <c:f>NPD_data.csv!$E$1:$N$1</c:f>
              <c:numCache>
                <c:formatCode>General</c:formatCode>
                <c:ptCount val="10"/>
                <c:pt idx="0">
                  <c:v>200</c:v>
                </c:pt>
                <c:pt idx="1">
                  <c:v>400</c:v>
                </c:pt>
                <c:pt idx="2">
                  <c:v>630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  <c:pt idx="6">
                  <c:v>6300</c:v>
                </c:pt>
                <c:pt idx="7">
                  <c:v>10000</c:v>
                </c:pt>
                <c:pt idx="8">
                  <c:v>16000</c:v>
                </c:pt>
                <c:pt idx="9">
                  <c:v>25000</c:v>
                </c:pt>
              </c:numCache>
            </c:numRef>
          </c:xVal>
          <c:yVal>
            <c:numRef>
              <c:f>NPD_data.csv!$E$13:$N$13</c:f>
              <c:numCache>
                <c:formatCode>General</c:formatCode>
                <c:ptCount val="10"/>
                <c:pt idx="0">
                  <c:v>106.8</c:v>
                </c:pt>
                <c:pt idx="1">
                  <c:v>102.9</c:v>
                </c:pt>
                <c:pt idx="2">
                  <c:v>100.1</c:v>
                </c:pt>
                <c:pt idx="3">
                  <c:v>97.1</c:v>
                </c:pt>
                <c:pt idx="4">
                  <c:v>92</c:v>
                </c:pt>
                <c:pt idx="5">
                  <c:v>85.8</c:v>
                </c:pt>
                <c:pt idx="6">
                  <c:v>81</c:v>
                </c:pt>
                <c:pt idx="7">
                  <c:v>75.900000000000006</c:v>
                </c:pt>
                <c:pt idx="8">
                  <c:v>69.900000000000006</c:v>
                </c:pt>
                <c:pt idx="9">
                  <c:v>63.4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54F-4DD1-94BF-334199E302D4}"/>
            </c:ext>
          </c:extLst>
        </c:ser>
        <c:ser>
          <c:idx val="1"/>
          <c:order val="1"/>
          <c:tx>
            <c:v>25,000lb Departure</c:v>
          </c:tx>
          <c:xVal>
            <c:numRef>
              <c:f>NPD_data.csv!$E$1:$N$1</c:f>
              <c:numCache>
                <c:formatCode>General</c:formatCode>
                <c:ptCount val="10"/>
                <c:pt idx="0">
                  <c:v>200</c:v>
                </c:pt>
                <c:pt idx="1">
                  <c:v>400</c:v>
                </c:pt>
                <c:pt idx="2">
                  <c:v>630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  <c:pt idx="6">
                  <c:v>6300</c:v>
                </c:pt>
                <c:pt idx="7">
                  <c:v>10000</c:v>
                </c:pt>
                <c:pt idx="8">
                  <c:v>16000</c:v>
                </c:pt>
                <c:pt idx="9">
                  <c:v>25000</c:v>
                </c:pt>
              </c:numCache>
            </c:numRef>
          </c:xVal>
          <c:yVal>
            <c:numRef>
              <c:f>NPD_data.csv!$E$12:$N$12</c:f>
              <c:numCache>
                <c:formatCode>General</c:formatCode>
                <c:ptCount val="10"/>
                <c:pt idx="0">
                  <c:v>103.7</c:v>
                </c:pt>
                <c:pt idx="1">
                  <c:v>99.3</c:v>
                </c:pt>
                <c:pt idx="2">
                  <c:v>96.1</c:v>
                </c:pt>
                <c:pt idx="3">
                  <c:v>92.7</c:v>
                </c:pt>
                <c:pt idx="4">
                  <c:v>87.1</c:v>
                </c:pt>
                <c:pt idx="5">
                  <c:v>80.599999999999994</c:v>
                </c:pt>
                <c:pt idx="6">
                  <c:v>75.8</c:v>
                </c:pt>
                <c:pt idx="7">
                  <c:v>70.5</c:v>
                </c:pt>
                <c:pt idx="8">
                  <c:v>64.3</c:v>
                </c:pt>
                <c:pt idx="9">
                  <c:v>57.5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54F-4DD1-94BF-334199E302D4}"/>
            </c:ext>
          </c:extLst>
        </c:ser>
        <c:ser>
          <c:idx val="2"/>
          <c:order val="2"/>
          <c:tx>
            <c:v>10,000lb Arrival</c:v>
          </c:tx>
          <c:xVal>
            <c:numRef>
              <c:f>NPD_data.csv!$E$1:$N$1</c:f>
              <c:numCache>
                <c:formatCode>General</c:formatCode>
                <c:ptCount val="10"/>
                <c:pt idx="0">
                  <c:v>200</c:v>
                </c:pt>
                <c:pt idx="1">
                  <c:v>400</c:v>
                </c:pt>
                <c:pt idx="2">
                  <c:v>630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  <c:pt idx="6">
                  <c:v>6300</c:v>
                </c:pt>
                <c:pt idx="7">
                  <c:v>10000</c:v>
                </c:pt>
                <c:pt idx="8">
                  <c:v>16000</c:v>
                </c:pt>
                <c:pt idx="9">
                  <c:v>25000</c:v>
                </c:pt>
              </c:numCache>
            </c:numRef>
          </c:xVal>
          <c:yVal>
            <c:numRef>
              <c:f>NPD_data.csv!$E$10:$N$10</c:f>
              <c:numCache>
                <c:formatCode>General</c:formatCode>
                <c:ptCount val="10"/>
                <c:pt idx="0">
                  <c:v>99.9</c:v>
                </c:pt>
                <c:pt idx="1">
                  <c:v>95</c:v>
                </c:pt>
                <c:pt idx="2">
                  <c:v>91.4</c:v>
                </c:pt>
                <c:pt idx="3">
                  <c:v>87.5</c:v>
                </c:pt>
                <c:pt idx="4">
                  <c:v>81.3</c:v>
                </c:pt>
                <c:pt idx="5">
                  <c:v>74.599999999999994</c:v>
                </c:pt>
                <c:pt idx="6">
                  <c:v>69.7</c:v>
                </c:pt>
                <c:pt idx="7">
                  <c:v>64.2</c:v>
                </c:pt>
                <c:pt idx="8">
                  <c:v>57.7</c:v>
                </c:pt>
                <c:pt idx="9">
                  <c:v>50.7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4F-4DD1-94BF-334199E302D4}"/>
            </c:ext>
          </c:extLst>
        </c:ser>
        <c:ser>
          <c:idx val="3"/>
          <c:order val="3"/>
          <c:tx>
            <c:v>25,000lb Arrival</c:v>
          </c:tx>
          <c:spPr>
            <a:ln>
              <a:prstDash val="dash"/>
            </a:ln>
          </c:spPr>
          <c:xVal>
            <c:numRef>
              <c:f>NPD_data.csv!$E$1:$N$1</c:f>
              <c:numCache>
                <c:formatCode>General</c:formatCode>
                <c:ptCount val="10"/>
                <c:pt idx="0">
                  <c:v>200</c:v>
                </c:pt>
                <c:pt idx="1">
                  <c:v>400</c:v>
                </c:pt>
                <c:pt idx="2">
                  <c:v>630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  <c:pt idx="6">
                  <c:v>6300</c:v>
                </c:pt>
                <c:pt idx="7">
                  <c:v>10000</c:v>
                </c:pt>
                <c:pt idx="8">
                  <c:v>16000</c:v>
                </c:pt>
                <c:pt idx="9">
                  <c:v>25000</c:v>
                </c:pt>
              </c:numCache>
            </c:numRef>
          </c:xVal>
          <c:yVal>
            <c:numRef>
              <c:f>NPD_data.csv!$E$11:$N$11</c:f>
              <c:numCache>
                <c:formatCode>General</c:formatCode>
                <c:ptCount val="10"/>
                <c:pt idx="0">
                  <c:v>103.7</c:v>
                </c:pt>
                <c:pt idx="1">
                  <c:v>99.3</c:v>
                </c:pt>
                <c:pt idx="2">
                  <c:v>96.1</c:v>
                </c:pt>
                <c:pt idx="3">
                  <c:v>92.7</c:v>
                </c:pt>
                <c:pt idx="4">
                  <c:v>87.1</c:v>
                </c:pt>
                <c:pt idx="5">
                  <c:v>80.599999999999994</c:v>
                </c:pt>
                <c:pt idx="6">
                  <c:v>75.8</c:v>
                </c:pt>
                <c:pt idx="7">
                  <c:v>70.5</c:v>
                </c:pt>
                <c:pt idx="8">
                  <c:v>64.3</c:v>
                </c:pt>
                <c:pt idx="9">
                  <c:v>57.5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754F-4DD1-94BF-334199E30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67648"/>
        <c:axId val="134673920"/>
      </c:scatterChart>
      <c:valAx>
        <c:axId val="134667648"/>
        <c:scaling>
          <c:logBase val="10"/>
          <c:orientation val="minMax"/>
          <c:max val="25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/>
                  <a:t>Distance from Source (feet)</a:t>
                </a:r>
              </a:p>
            </c:rich>
          </c:tx>
          <c:layout>
            <c:manualLayout>
              <c:xMode val="edge"/>
              <c:yMode val="edge"/>
              <c:x val="0.27749905318400703"/>
              <c:y val="0.826792475621030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34673920"/>
        <c:crosses val="autoZero"/>
        <c:crossBetween val="midCat"/>
      </c:valAx>
      <c:valAx>
        <c:axId val="134673920"/>
        <c:scaling>
          <c:orientation val="minMax"/>
          <c:min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 dirty="0"/>
                  <a:t>Sound Exposure Level (dBA)</a:t>
                </a:r>
              </a:p>
            </c:rich>
          </c:tx>
          <c:layout>
            <c:manualLayout>
              <c:xMode val="edge"/>
              <c:yMode val="edge"/>
              <c:x val="0.109529567710869"/>
              <c:y val="0.189860330999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3466764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68124682140345205"/>
          <c:y val="0.19243752526167601"/>
          <c:w val="0.31420801880787702"/>
          <c:h val="0.13156544187220601"/>
        </c:manualLayout>
      </c:layout>
      <c:overlay val="1"/>
      <c:spPr>
        <a:noFill/>
      </c:spPr>
      <c:txPr>
        <a:bodyPr/>
        <a:lstStyle/>
        <a:p>
          <a:pPr>
            <a:defRPr sz="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0.18222</cdr:x>
      <cdr:y>0.87927</cdr:y>
    </cdr:from>
    <cdr:to>
      <cdr:x>0.92434</cdr:x>
      <cdr:y>0.95553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73603" y="2838903"/>
          <a:ext cx="2743321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 smtClean="0">
              <a:latin typeface="Tahoma"/>
              <a:cs typeface="Tahoma"/>
            </a:rPr>
            <a:t>NPD Curve-Based Noise Computation Method</a:t>
          </a:r>
          <a:endParaRPr lang="en-US" sz="1000" dirty="0">
            <a:latin typeface="Tahoma"/>
            <a:cs typeface="Tahoma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893B-7840-924E-B2FE-29D5B1DBEE08}" type="datetimeFigureOut">
              <a:rPr lang="en-US" smtClean="0"/>
              <a:t>7/17/2017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9A78B-1CE5-FE4B-9E53-92C5A72F4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44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968FD-A1E3-E54B-B3EE-92EB65F568F7}" type="datetimeFigureOut">
              <a:rPr lang="en-US" smtClean="0"/>
              <a:t>7/17/2017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C4753-A842-A645-A15D-05E24D37F1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53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MOU </a:t>
            </a:r>
            <a:r>
              <a:rPr lang="en-US" sz="1400" dirty="0"/>
              <a:t>establishes a framework for cooperation between </a:t>
            </a:r>
            <a:r>
              <a:rPr lang="en-US" sz="1400" dirty="0" err="1"/>
              <a:t>Massport</a:t>
            </a:r>
            <a:r>
              <a:rPr lang="en-US" sz="1400" dirty="0"/>
              <a:t> &amp; FAA to explore operational changes to mitigate noise impacts</a:t>
            </a:r>
          </a:p>
          <a:p>
            <a:r>
              <a:rPr lang="en-US" sz="1400" dirty="0"/>
              <a:t>This is a BOS specific case study; </a:t>
            </a:r>
            <a:r>
              <a:rPr lang="en-US" sz="1400" dirty="0" err="1"/>
              <a:t>Massport</a:t>
            </a:r>
            <a:r>
              <a:rPr lang="en-US" sz="1400" dirty="0"/>
              <a:t> is providing funding to MIT (&amp; HMMH) to help them with this</a:t>
            </a:r>
          </a:p>
          <a:p>
            <a:r>
              <a:rPr lang="en-US" sz="1400" dirty="0"/>
              <a:t>FAA side of this MOU is a collaborative effort across LOBs to provide expertise and to evaluate proposed changes</a:t>
            </a:r>
          </a:p>
          <a:p>
            <a:endParaRPr lang="en-US" sz="1400" dirty="0"/>
          </a:p>
          <a:p>
            <a:r>
              <a:rPr lang="en-US" sz="1400" dirty="0" err="1" smtClean="0"/>
              <a:t>Massport</a:t>
            </a:r>
            <a:r>
              <a:rPr lang="en-US" sz="1400" dirty="0" smtClean="0"/>
              <a:t> </a:t>
            </a:r>
            <a:r>
              <a:rPr lang="en-US" sz="1400" dirty="0"/>
              <a:t>has enlisted MIT; basis for that is </a:t>
            </a:r>
            <a:r>
              <a:rPr lang="en-US" sz="1400" dirty="0" smtClean="0"/>
              <a:t>AEE work </a:t>
            </a:r>
            <a:r>
              <a:rPr lang="en-US" sz="1400" dirty="0"/>
              <a:t>w/MIT to develop analytical framework for assessing operational </a:t>
            </a:r>
            <a:r>
              <a:rPr lang="en-US" sz="1400" dirty="0" err="1"/>
              <a:t>procs</a:t>
            </a:r>
            <a:r>
              <a:rPr lang="en-US" sz="1400" dirty="0"/>
              <a:t> under ASCENT-23</a:t>
            </a:r>
          </a:p>
          <a:p>
            <a:endParaRPr lang="en-US" sz="1400" dirty="0"/>
          </a:p>
          <a:p>
            <a:r>
              <a:rPr lang="en-US" sz="1400" dirty="0"/>
              <a:t>RTTs ensure NASA research needed for NextGen is identified, conducted, and effectively transferred to the FAA</a:t>
            </a:r>
          </a:p>
          <a:p>
            <a:endParaRPr lang="en-US" sz="1400" dirty="0"/>
          </a:p>
          <a:p>
            <a:r>
              <a:rPr lang="en-US" sz="1400" dirty="0"/>
              <a:t>FMS </a:t>
            </a:r>
            <a:r>
              <a:rPr lang="en-US" sz="1400" dirty="0" smtClean="0"/>
              <a:t>– May </a:t>
            </a:r>
            <a:r>
              <a:rPr lang="en-US" sz="1400" dirty="0"/>
              <a:t>be opportunity there to leverage FMS development work to pursue noise benefit, and may also be a necessity as we look at </a:t>
            </a:r>
            <a:r>
              <a:rPr lang="en-US" sz="1400" dirty="0" err="1"/>
              <a:t>procs</a:t>
            </a:r>
            <a:r>
              <a:rPr lang="en-US" sz="1400" dirty="0"/>
              <a:t> to incorporate FMS considerations, and CLEEN is a mechanism to do that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F28C5-E781-3042-AF63-03E8379D8C1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3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Physics-Based Noise Analysis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4753-A842-A645-A15D-05E24D37F15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762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Representatives from multiple FAA offices (AEE, AJV, ANG, AFS) traveled with the MIT researches to meet with three of UPS's chief test pilots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4753-A842-A645-A15D-05E24D37F15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2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0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8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5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831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9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9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39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8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2" y="1508126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6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3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3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6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6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2C6A-CDC5-43B3-82E2-A956377D50BC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9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5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52DED-2112-4C1D-A464-2CF9CBDA8C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99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photo_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16" y="0"/>
            <a:ext cx="4813384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72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2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38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rgbClr val="002060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Box 27"/>
          <p:cNvSpPr txBox="1">
            <a:spLocks noChangeArrowheads="1"/>
          </p:cNvSpPr>
          <p:nvPr userDrawn="1"/>
        </p:nvSpPr>
        <p:spPr bwMode="auto">
          <a:xfrm>
            <a:off x="6081713" y="6265858"/>
            <a:ext cx="1370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</a:rPr>
              <a:t>Federal Aviation</a:t>
            </a:r>
          </a:p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</a:rPr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730518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24" y="714615"/>
            <a:ext cx="4184276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84" y="714615"/>
            <a:ext cx="4210090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7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8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9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7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5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photo_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16" y="0"/>
            <a:ext cx="4813384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01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2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41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2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rgbClr val="002060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Box 27"/>
          <p:cNvSpPr txBox="1">
            <a:spLocks noChangeArrowheads="1"/>
          </p:cNvSpPr>
          <p:nvPr userDrawn="1"/>
        </p:nvSpPr>
        <p:spPr bwMode="auto">
          <a:xfrm>
            <a:off x="6081713" y="6265858"/>
            <a:ext cx="1370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</a:rPr>
              <a:t>Federal Aviation</a:t>
            </a:r>
          </a:p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</a:rPr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97608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24" y="714615"/>
            <a:ext cx="4184276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84" y="714615"/>
            <a:ext cx="4210090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86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8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9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7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6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51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8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5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2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6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82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6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0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5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4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5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0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7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7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9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2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26397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4164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7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2942" y="106495"/>
            <a:ext cx="881832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728" y="919403"/>
            <a:ext cx="8773960" cy="503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2" y="6126162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5" y="6205539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6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7577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4837" y="98599"/>
            <a:ext cx="8492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518" y="714615"/>
            <a:ext cx="8483173" cy="51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35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+mn-lt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0566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4837" y="98599"/>
            <a:ext cx="8492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518" y="714615"/>
            <a:ext cx="8483173" cy="51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35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+mn-lt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2931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13326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 defTabSz="9144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38263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boeing.com/resources/boeingdotcom/company/about_bca/pdf/statsum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38771" y="821105"/>
            <a:ext cx="4519544" cy="18293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Departure and Arrival Concepts to Reduce Noise</a:t>
            </a:r>
            <a:endParaRPr lang="en-US" sz="3600" dirty="0"/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85725" y="4097247"/>
            <a:ext cx="46404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1D2F68"/>
                </a:solidFill>
              </a:rPr>
              <a:t>Presented To</a:t>
            </a:r>
            <a:r>
              <a:rPr lang="en-US" sz="1600" dirty="0">
                <a:solidFill>
                  <a:srgbClr val="1D2F68"/>
                </a:solidFill>
              </a:rPr>
              <a:t>:	</a:t>
            </a:r>
            <a:r>
              <a:rPr lang="en-US" sz="1600" dirty="0" smtClean="0">
                <a:solidFill>
                  <a:srgbClr val="1D2F68"/>
                </a:solidFill>
              </a:rPr>
              <a:t>REDAC </a:t>
            </a:r>
            <a:r>
              <a:rPr lang="en-US" sz="1600" dirty="0">
                <a:solidFill>
                  <a:srgbClr val="1D2F68"/>
                </a:solidFill>
              </a:rPr>
              <a:t>E&amp;E Subcommittee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1D2F68"/>
                </a:solidFill>
              </a:rPr>
              <a:t>By:		Office of Environment &amp; 		Energy (AEE)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1D2F68"/>
                </a:solidFill>
              </a:rPr>
              <a:t>		Joe DiPardo, AEE-100</a:t>
            </a:r>
            <a:br>
              <a:rPr lang="en-US" sz="1600" dirty="0" smtClean="0">
                <a:solidFill>
                  <a:srgbClr val="1D2F68"/>
                </a:solidFill>
              </a:rPr>
            </a:br>
            <a:r>
              <a:rPr lang="en-US" sz="1600" dirty="0" smtClean="0">
                <a:solidFill>
                  <a:srgbClr val="1D2F68"/>
                </a:solidFill>
              </a:rPr>
              <a:t>		Chris Dorbian, AEE-4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1D2F68"/>
                </a:solidFill>
              </a:rPr>
              <a:t>Date: 		August 1, 2017</a:t>
            </a:r>
            <a:endParaRPr lang="en-US" sz="1600" dirty="0">
              <a:solidFill>
                <a:srgbClr val="1D2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02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5940" y="1756892"/>
            <a:ext cx="3729990" cy="3523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050" marR="5080" indent="-514350" defTabSz="914400">
              <a:buFontTx/>
              <a:buAutoNum type="arabicPeriod"/>
              <a:tabLst>
                <a:tab pos="526415" algn="l"/>
                <a:tab pos="527050" algn="l"/>
              </a:tabLst>
            </a:pP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Reduced</a:t>
            </a:r>
            <a:r>
              <a:rPr sz="28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separation 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Rwy 27 arrival 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flow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527050" marR="319405" indent="-514350" defTabSz="914400">
              <a:spcBef>
                <a:spcPts val="670"/>
              </a:spcBef>
              <a:buFontTx/>
              <a:buAutoNum type="arabicPeriod"/>
              <a:tabLst>
                <a:tab pos="526415" algn="l"/>
                <a:tab pos="527050" algn="l"/>
              </a:tabLst>
            </a:pP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Early turn after 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takeoff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reduce  noise at Castle  Island and  surrounding</a:t>
            </a:r>
            <a:r>
              <a:rPr sz="28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prstClr val="black"/>
                </a:solidFill>
                <a:latin typeface="Arial"/>
                <a:cs typeface="Arial"/>
              </a:rPr>
              <a:t>areas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Runway 22R and 22L Departure</a:t>
            </a:r>
            <a:r>
              <a:rPr lang="en-US" sz="3600" spc="-125" dirty="0"/>
              <a:t> </a:t>
            </a:r>
            <a:r>
              <a:rPr lang="en-US" sz="3600" dirty="0"/>
              <a:t>Procedure  Concepts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48200" y="1888363"/>
            <a:ext cx="4038600" cy="342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38339" y="2727020"/>
            <a:ext cx="540385" cy="1705610"/>
          </a:xfrm>
          <a:custGeom>
            <a:avLst/>
            <a:gdLst/>
            <a:ahLst/>
            <a:cxnLst/>
            <a:rect l="l" t="t" r="r" b="b"/>
            <a:pathLst>
              <a:path w="540384" h="1705610">
                <a:moveTo>
                  <a:pt x="76256" y="115087"/>
                </a:moveTo>
                <a:lnTo>
                  <a:pt x="36588" y="115087"/>
                </a:lnTo>
                <a:lnTo>
                  <a:pt x="466648" y="1600746"/>
                </a:lnTo>
                <a:lnTo>
                  <a:pt x="430047" y="1611337"/>
                </a:lnTo>
                <a:lnTo>
                  <a:pt x="516724" y="1705241"/>
                </a:lnTo>
                <a:lnTo>
                  <a:pt x="537890" y="1590154"/>
                </a:lnTo>
                <a:lnTo>
                  <a:pt x="503237" y="1590154"/>
                </a:lnTo>
                <a:lnTo>
                  <a:pt x="76256" y="115087"/>
                </a:lnTo>
                <a:close/>
              </a:path>
              <a:path w="540384" h="1705610">
                <a:moveTo>
                  <a:pt x="539838" y="1579562"/>
                </a:moveTo>
                <a:lnTo>
                  <a:pt x="503237" y="1590154"/>
                </a:lnTo>
                <a:lnTo>
                  <a:pt x="537890" y="1590154"/>
                </a:lnTo>
                <a:lnTo>
                  <a:pt x="539838" y="1579562"/>
                </a:lnTo>
                <a:close/>
              </a:path>
              <a:path w="540384" h="1705610">
                <a:moveTo>
                  <a:pt x="23114" y="0"/>
                </a:moveTo>
                <a:lnTo>
                  <a:pt x="0" y="125679"/>
                </a:lnTo>
                <a:lnTo>
                  <a:pt x="36588" y="115087"/>
                </a:lnTo>
                <a:lnTo>
                  <a:pt x="76256" y="115087"/>
                </a:lnTo>
                <a:lnTo>
                  <a:pt x="73190" y="104495"/>
                </a:lnTo>
                <a:lnTo>
                  <a:pt x="109791" y="93903"/>
                </a:lnTo>
                <a:lnTo>
                  <a:pt x="23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02869" y="4558233"/>
            <a:ext cx="457923" cy="191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35939" y="2679331"/>
            <a:ext cx="450850" cy="1449705"/>
          </a:xfrm>
          <a:custGeom>
            <a:avLst/>
            <a:gdLst/>
            <a:ahLst/>
            <a:cxnLst/>
            <a:rect l="l" t="t" r="r" b="b"/>
            <a:pathLst>
              <a:path w="450850" h="1449704">
                <a:moveTo>
                  <a:pt x="47278" y="75844"/>
                </a:moveTo>
                <a:lnTo>
                  <a:pt x="27444" y="75844"/>
                </a:lnTo>
                <a:lnTo>
                  <a:pt x="404647" y="1378915"/>
                </a:lnTo>
                <a:lnTo>
                  <a:pt x="377190" y="1386852"/>
                </a:lnTo>
                <a:lnTo>
                  <a:pt x="434975" y="1449463"/>
                </a:lnTo>
                <a:lnTo>
                  <a:pt x="448930" y="1373619"/>
                </a:lnTo>
                <a:lnTo>
                  <a:pt x="422948" y="1373619"/>
                </a:lnTo>
                <a:lnTo>
                  <a:pt x="47278" y="75844"/>
                </a:lnTo>
                <a:close/>
              </a:path>
              <a:path w="450850" h="1449704">
                <a:moveTo>
                  <a:pt x="450392" y="1365669"/>
                </a:moveTo>
                <a:lnTo>
                  <a:pt x="422948" y="1373619"/>
                </a:lnTo>
                <a:lnTo>
                  <a:pt x="448930" y="1373619"/>
                </a:lnTo>
                <a:lnTo>
                  <a:pt x="450392" y="1365669"/>
                </a:lnTo>
                <a:close/>
              </a:path>
              <a:path w="450850" h="1449704">
                <a:moveTo>
                  <a:pt x="15405" y="0"/>
                </a:moveTo>
                <a:lnTo>
                  <a:pt x="0" y="83794"/>
                </a:lnTo>
                <a:lnTo>
                  <a:pt x="27444" y="75844"/>
                </a:lnTo>
                <a:lnTo>
                  <a:pt x="47278" y="75844"/>
                </a:lnTo>
                <a:lnTo>
                  <a:pt x="45745" y="70548"/>
                </a:lnTo>
                <a:lnTo>
                  <a:pt x="73190" y="62598"/>
                </a:lnTo>
                <a:lnTo>
                  <a:pt x="15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85582" y="2609976"/>
            <a:ext cx="379095" cy="1203325"/>
          </a:xfrm>
          <a:custGeom>
            <a:avLst/>
            <a:gdLst/>
            <a:ahLst/>
            <a:cxnLst/>
            <a:rect l="l" t="t" r="r" b="b"/>
            <a:pathLst>
              <a:path w="379095" h="1203325">
                <a:moveTo>
                  <a:pt x="47278" y="75844"/>
                </a:moveTo>
                <a:lnTo>
                  <a:pt x="27444" y="75844"/>
                </a:lnTo>
                <a:lnTo>
                  <a:pt x="333311" y="1132509"/>
                </a:lnTo>
                <a:lnTo>
                  <a:pt x="305866" y="1140460"/>
                </a:lnTo>
                <a:lnTo>
                  <a:pt x="363651" y="1203058"/>
                </a:lnTo>
                <a:lnTo>
                  <a:pt x="377595" y="1127213"/>
                </a:lnTo>
                <a:lnTo>
                  <a:pt x="351612" y="1127213"/>
                </a:lnTo>
                <a:lnTo>
                  <a:pt x="47278" y="75844"/>
                </a:lnTo>
                <a:close/>
              </a:path>
              <a:path w="379095" h="1203325">
                <a:moveTo>
                  <a:pt x="379056" y="1119263"/>
                </a:moveTo>
                <a:lnTo>
                  <a:pt x="351612" y="1127213"/>
                </a:lnTo>
                <a:lnTo>
                  <a:pt x="377595" y="1127213"/>
                </a:lnTo>
                <a:lnTo>
                  <a:pt x="379056" y="1119263"/>
                </a:lnTo>
                <a:close/>
              </a:path>
              <a:path w="379095" h="1203325">
                <a:moveTo>
                  <a:pt x="15405" y="0"/>
                </a:moveTo>
                <a:lnTo>
                  <a:pt x="0" y="83794"/>
                </a:lnTo>
                <a:lnTo>
                  <a:pt x="27444" y="75844"/>
                </a:lnTo>
                <a:lnTo>
                  <a:pt x="47278" y="75844"/>
                </a:lnTo>
                <a:lnTo>
                  <a:pt x="45745" y="70548"/>
                </a:lnTo>
                <a:lnTo>
                  <a:pt x="73190" y="62598"/>
                </a:lnTo>
                <a:lnTo>
                  <a:pt x="15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42960" y="2551620"/>
            <a:ext cx="309880" cy="962660"/>
          </a:xfrm>
          <a:custGeom>
            <a:avLst/>
            <a:gdLst/>
            <a:ahLst/>
            <a:cxnLst/>
            <a:rect l="l" t="t" r="r" b="b"/>
            <a:pathLst>
              <a:path w="309879" h="962660">
                <a:moveTo>
                  <a:pt x="47278" y="75844"/>
                </a:moveTo>
                <a:lnTo>
                  <a:pt x="27444" y="75844"/>
                </a:lnTo>
                <a:lnTo>
                  <a:pt x="263677" y="891895"/>
                </a:lnTo>
                <a:lnTo>
                  <a:pt x="236220" y="899833"/>
                </a:lnTo>
                <a:lnTo>
                  <a:pt x="294005" y="962444"/>
                </a:lnTo>
                <a:lnTo>
                  <a:pt x="307960" y="886599"/>
                </a:lnTo>
                <a:lnTo>
                  <a:pt x="281965" y="886599"/>
                </a:lnTo>
                <a:lnTo>
                  <a:pt x="47278" y="75844"/>
                </a:lnTo>
                <a:close/>
              </a:path>
              <a:path w="309879" h="962660">
                <a:moveTo>
                  <a:pt x="309422" y="878649"/>
                </a:moveTo>
                <a:lnTo>
                  <a:pt x="281965" y="886599"/>
                </a:lnTo>
                <a:lnTo>
                  <a:pt x="307960" y="886599"/>
                </a:lnTo>
                <a:lnTo>
                  <a:pt x="309422" y="878649"/>
                </a:lnTo>
                <a:close/>
              </a:path>
              <a:path w="309879" h="962660">
                <a:moveTo>
                  <a:pt x="15417" y="0"/>
                </a:moveTo>
                <a:lnTo>
                  <a:pt x="0" y="83781"/>
                </a:lnTo>
                <a:lnTo>
                  <a:pt x="27444" y="75844"/>
                </a:lnTo>
                <a:lnTo>
                  <a:pt x="47278" y="75844"/>
                </a:lnTo>
                <a:lnTo>
                  <a:pt x="45745" y="70548"/>
                </a:lnTo>
                <a:lnTo>
                  <a:pt x="73202" y="62598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00352" y="2482189"/>
            <a:ext cx="240029" cy="721995"/>
          </a:xfrm>
          <a:custGeom>
            <a:avLst/>
            <a:gdLst/>
            <a:ahLst/>
            <a:cxnLst/>
            <a:rect l="l" t="t" r="r" b="b"/>
            <a:pathLst>
              <a:path w="240029" h="721994">
                <a:moveTo>
                  <a:pt x="47281" y="75844"/>
                </a:moveTo>
                <a:lnTo>
                  <a:pt x="27444" y="75844"/>
                </a:lnTo>
                <a:lnTo>
                  <a:pt x="194017" y="651281"/>
                </a:lnTo>
                <a:lnTo>
                  <a:pt x="166560" y="659218"/>
                </a:lnTo>
                <a:lnTo>
                  <a:pt x="224345" y="721829"/>
                </a:lnTo>
                <a:lnTo>
                  <a:pt x="238300" y="645985"/>
                </a:lnTo>
                <a:lnTo>
                  <a:pt x="212305" y="645985"/>
                </a:lnTo>
                <a:lnTo>
                  <a:pt x="47281" y="75844"/>
                </a:lnTo>
                <a:close/>
              </a:path>
              <a:path w="240029" h="721994">
                <a:moveTo>
                  <a:pt x="239763" y="638035"/>
                </a:moveTo>
                <a:lnTo>
                  <a:pt x="212305" y="645985"/>
                </a:lnTo>
                <a:lnTo>
                  <a:pt x="238300" y="645985"/>
                </a:lnTo>
                <a:lnTo>
                  <a:pt x="239763" y="638035"/>
                </a:lnTo>
                <a:close/>
              </a:path>
              <a:path w="240029" h="721994">
                <a:moveTo>
                  <a:pt x="15405" y="0"/>
                </a:moveTo>
                <a:lnTo>
                  <a:pt x="0" y="83781"/>
                </a:lnTo>
                <a:lnTo>
                  <a:pt x="27444" y="75844"/>
                </a:lnTo>
                <a:lnTo>
                  <a:pt x="47281" y="75844"/>
                </a:lnTo>
                <a:lnTo>
                  <a:pt x="45745" y="70535"/>
                </a:lnTo>
                <a:lnTo>
                  <a:pt x="73190" y="62598"/>
                </a:lnTo>
                <a:lnTo>
                  <a:pt x="15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59171" y="2368626"/>
            <a:ext cx="3117850" cy="739140"/>
          </a:xfrm>
          <a:custGeom>
            <a:avLst/>
            <a:gdLst/>
            <a:ahLst/>
            <a:cxnLst/>
            <a:rect l="l" t="t" r="r" b="b"/>
            <a:pathLst>
              <a:path w="3117850" h="739139">
                <a:moveTo>
                  <a:pt x="85864" y="625208"/>
                </a:moveTo>
                <a:lnTo>
                  <a:pt x="0" y="704684"/>
                </a:lnTo>
                <a:lnTo>
                  <a:pt x="106438" y="738708"/>
                </a:lnTo>
                <a:lnTo>
                  <a:pt x="108140" y="738873"/>
                </a:lnTo>
                <a:lnTo>
                  <a:pt x="114706" y="738276"/>
                </a:lnTo>
                <a:lnTo>
                  <a:pt x="119125" y="734949"/>
                </a:lnTo>
                <a:lnTo>
                  <a:pt x="122872" y="723252"/>
                </a:lnTo>
                <a:lnTo>
                  <a:pt x="119176" y="716114"/>
                </a:lnTo>
                <a:lnTo>
                  <a:pt x="73215" y="701421"/>
                </a:lnTo>
                <a:lnTo>
                  <a:pt x="184747" y="676630"/>
                </a:lnTo>
                <a:lnTo>
                  <a:pt x="67703" y="676630"/>
                </a:lnTo>
                <a:lnTo>
                  <a:pt x="103124" y="643851"/>
                </a:lnTo>
                <a:lnTo>
                  <a:pt x="103428" y="635812"/>
                </a:lnTo>
                <a:lnTo>
                  <a:pt x="93903" y="625513"/>
                </a:lnTo>
                <a:lnTo>
                  <a:pt x="85864" y="625208"/>
                </a:lnTo>
                <a:close/>
              </a:path>
              <a:path w="3117850" h="739139">
                <a:moveTo>
                  <a:pt x="3111804" y="0"/>
                </a:moveTo>
                <a:lnTo>
                  <a:pt x="67703" y="676630"/>
                </a:lnTo>
                <a:lnTo>
                  <a:pt x="184747" y="676630"/>
                </a:lnTo>
                <a:lnTo>
                  <a:pt x="3117316" y="24803"/>
                </a:lnTo>
                <a:lnTo>
                  <a:pt x="31118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10222" y="4176481"/>
            <a:ext cx="1877060" cy="454025"/>
          </a:xfrm>
          <a:custGeom>
            <a:avLst/>
            <a:gdLst/>
            <a:ahLst/>
            <a:cxnLst/>
            <a:rect l="l" t="t" r="r" b="b"/>
            <a:pathLst>
              <a:path w="1877059" h="454025">
                <a:moveTo>
                  <a:pt x="0" y="453633"/>
                </a:moveTo>
                <a:lnTo>
                  <a:pt x="1876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11404" y="3950040"/>
            <a:ext cx="2209800" cy="534670"/>
          </a:xfrm>
          <a:custGeom>
            <a:avLst/>
            <a:gdLst/>
            <a:ahLst/>
            <a:cxnLst/>
            <a:rect l="l" t="t" r="r" b="b"/>
            <a:pathLst>
              <a:path w="2209800" h="534670">
                <a:moveTo>
                  <a:pt x="0" y="534177"/>
                </a:moveTo>
                <a:lnTo>
                  <a:pt x="22097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48793" y="3681665"/>
            <a:ext cx="2620010" cy="628650"/>
          </a:xfrm>
          <a:custGeom>
            <a:avLst/>
            <a:gdLst/>
            <a:ahLst/>
            <a:cxnLst/>
            <a:rect l="l" t="t" r="r" b="b"/>
            <a:pathLst>
              <a:path w="2620009" h="628650">
                <a:moveTo>
                  <a:pt x="0" y="628092"/>
                </a:moveTo>
                <a:lnTo>
                  <a:pt x="261958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05017" y="3405178"/>
            <a:ext cx="2986405" cy="721995"/>
          </a:xfrm>
          <a:custGeom>
            <a:avLst/>
            <a:gdLst/>
            <a:ahLst/>
            <a:cxnLst/>
            <a:rect l="l" t="t" r="r" b="b"/>
            <a:pathLst>
              <a:path w="2986404" h="721995">
                <a:moveTo>
                  <a:pt x="0" y="721889"/>
                </a:moveTo>
                <a:lnTo>
                  <a:pt x="298628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93359" y="3136799"/>
            <a:ext cx="3172460" cy="767080"/>
          </a:xfrm>
          <a:custGeom>
            <a:avLst/>
            <a:gdLst/>
            <a:ahLst/>
            <a:cxnLst/>
            <a:rect l="l" t="t" r="r" b="b"/>
            <a:pathLst>
              <a:path w="3172459" h="767079">
                <a:moveTo>
                  <a:pt x="0" y="766863"/>
                </a:moveTo>
                <a:lnTo>
                  <a:pt x="317233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67766" y="4070019"/>
            <a:ext cx="459320" cy="443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34047" y="3809720"/>
            <a:ext cx="458470" cy="194310"/>
          </a:xfrm>
          <a:custGeom>
            <a:avLst/>
            <a:gdLst/>
            <a:ahLst/>
            <a:cxnLst/>
            <a:rect l="l" t="t" r="r" b="b"/>
            <a:pathLst>
              <a:path w="458470" h="194310">
                <a:moveTo>
                  <a:pt x="70541" y="96113"/>
                </a:moveTo>
                <a:lnTo>
                  <a:pt x="32143" y="96113"/>
                </a:lnTo>
                <a:lnTo>
                  <a:pt x="35991" y="96570"/>
                </a:lnTo>
                <a:lnTo>
                  <a:pt x="37693" y="97142"/>
                </a:lnTo>
                <a:lnTo>
                  <a:pt x="46405" y="115582"/>
                </a:lnTo>
                <a:lnTo>
                  <a:pt x="46189" y="118262"/>
                </a:lnTo>
                <a:lnTo>
                  <a:pt x="36525" y="144665"/>
                </a:lnTo>
                <a:lnTo>
                  <a:pt x="23240" y="169887"/>
                </a:lnTo>
                <a:lnTo>
                  <a:pt x="20332" y="178485"/>
                </a:lnTo>
                <a:lnTo>
                  <a:pt x="20345" y="179743"/>
                </a:lnTo>
                <a:lnTo>
                  <a:pt x="26809" y="193776"/>
                </a:lnTo>
                <a:lnTo>
                  <a:pt x="28727" y="193738"/>
                </a:lnTo>
                <a:lnTo>
                  <a:pt x="93916" y="176098"/>
                </a:lnTo>
                <a:lnTo>
                  <a:pt x="95387" y="171361"/>
                </a:lnTo>
                <a:lnTo>
                  <a:pt x="95208" y="170129"/>
                </a:lnTo>
                <a:lnTo>
                  <a:pt x="45440" y="170129"/>
                </a:lnTo>
                <a:lnTo>
                  <a:pt x="54559" y="153708"/>
                </a:lnTo>
                <a:lnTo>
                  <a:pt x="71805" y="112877"/>
                </a:lnTo>
                <a:lnTo>
                  <a:pt x="72162" y="109207"/>
                </a:lnTo>
                <a:lnTo>
                  <a:pt x="72055" y="106794"/>
                </a:lnTo>
                <a:lnTo>
                  <a:pt x="71691" y="101650"/>
                </a:lnTo>
                <a:lnTo>
                  <a:pt x="71081" y="98094"/>
                </a:lnTo>
                <a:lnTo>
                  <a:pt x="70541" y="96113"/>
                </a:lnTo>
                <a:close/>
              </a:path>
              <a:path w="458470" h="194310">
                <a:moveTo>
                  <a:pt x="88722" y="158343"/>
                </a:moveTo>
                <a:lnTo>
                  <a:pt x="45440" y="170129"/>
                </a:lnTo>
                <a:lnTo>
                  <a:pt x="95208" y="170129"/>
                </a:lnTo>
                <a:lnTo>
                  <a:pt x="88722" y="158343"/>
                </a:lnTo>
                <a:close/>
              </a:path>
              <a:path w="458470" h="194310">
                <a:moveTo>
                  <a:pt x="39560" y="73164"/>
                </a:moveTo>
                <a:lnTo>
                  <a:pt x="2684" y="90550"/>
                </a:lnTo>
                <a:lnTo>
                  <a:pt x="0" y="95250"/>
                </a:lnTo>
                <a:lnTo>
                  <a:pt x="36" y="98094"/>
                </a:lnTo>
                <a:lnTo>
                  <a:pt x="6121" y="111658"/>
                </a:lnTo>
                <a:lnTo>
                  <a:pt x="7340" y="111315"/>
                </a:lnTo>
                <a:lnTo>
                  <a:pt x="8229" y="110616"/>
                </a:lnTo>
                <a:lnTo>
                  <a:pt x="10325" y="108178"/>
                </a:lnTo>
                <a:lnTo>
                  <a:pt x="11683" y="106794"/>
                </a:lnTo>
                <a:lnTo>
                  <a:pt x="32143" y="96113"/>
                </a:lnTo>
                <a:lnTo>
                  <a:pt x="70541" y="96113"/>
                </a:lnTo>
                <a:lnTo>
                  <a:pt x="69006" y="90512"/>
                </a:lnTo>
                <a:lnTo>
                  <a:pt x="48767" y="73710"/>
                </a:lnTo>
                <a:lnTo>
                  <a:pt x="39560" y="73164"/>
                </a:lnTo>
                <a:close/>
              </a:path>
              <a:path w="458470" h="194310">
                <a:moveTo>
                  <a:pt x="128384" y="141008"/>
                </a:moveTo>
                <a:lnTo>
                  <a:pt x="124942" y="141008"/>
                </a:lnTo>
                <a:lnTo>
                  <a:pt x="115557" y="143560"/>
                </a:lnTo>
                <a:lnTo>
                  <a:pt x="112522" y="145351"/>
                </a:lnTo>
                <a:lnTo>
                  <a:pt x="109867" y="149910"/>
                </a:lnTo>
                <a:lnTo>
                  <a:pt x="109918" y="153682"/>
                </a:lnTo>
                <a:lnTo>
                  <a:pt x="112687" y="163842"/>
                </a:lnTo>
                <a:lnTo>
                  <a:pt x="114490" y="166941"/>
                </a:lnTo>
                <a:lnTo>
                  <a:pt x="119011" y="169481"/>
                </a:lnTo>
                <a:lnTo>
                  <a:pt x="122491" y="169481"/>
                </a:lnTo>
                <a:lnTo>
                  <a:pt x="131876" y="166916"/>
                </a:lnTo>
                <a:lnTo>
                  <a:pt x="134886" y="165138"/>
                </a:lnTo>
                <a:lnTo>
                  <a:pt x="137540" y="160578"/>
                </a:lnTo>
                <a:lnTo>
                  <a:pt x="137502" y="156844"/>
                </a:lnTo>
                <a:lnTo>
                  <a:pt x="134734" y="146672"/>
                </a:lnTo>
                <a:lnTo>
                  <a:pt x="132918" y="143560"/>
                </a:lnTo>
                <a:lnTo>
                  <a:pt x="128384" y="141008"/>
                </a:lnTo>
                <a:close/>
              </a:path>
              <a:path w="458470" h="194310">
                <a:moveTo>
                  <a:pt x="178409" y="35940"/>
                </a:moveTo>
                <a:lnTo>
                  <a:pt x="142748" y="51333"/>
                </a:lnTo>
                <a:lnTo>
                  <a:pt x="135416" y="75082"/>
                </a:lnTo>
                <a:lnTo>
                  <a:pt x="136334" y="89141"/>
                </a:lnTo>
                <a:lnTo>
                  <a:pt x="151218" y="135267"/>
                </a:lnTo>
                <a:lnTo>
                  <a:pt x="179044" y="153606"/>
                </a:lnTo>
                <a:lnTo>
                  <a:pt x="185534" y="153200"/>
                </a:lnTo>
                <a:lnTo>
                  <a:pt x="200278" y="149186"/>
                </a:lnTo>
                <a:lnTo>
                  <a:pt x="206108" y="146189"/>
                </a:lnTo>
                <a:lnTo>
                  <a:pt x="214782" y="138188"/>
                </a:lnTo>
                <a:lnTo>
                  <a:pt x="217227" y="134315"/>
                </a:lnTo>
                <a:lnTo>
                  <a:pt x="183476" y="134315"/>
                </a:lnTo>
                <a:lnTo>
                  <a:pt x="178701" y="133032"/>
                </a:lnTo>
                <a:lnTo>
                  <a:pt x="160274" y="92303"/>
                </a:lnTo>
                <a:lnTo>
                  <a:pt x="157238" y="72732"/>
                </a:lnTo>
                <a:lnTo>
                  <a:pt x="158026" y="65684"/>
                </a:lnTo>
                <a:lnTo>
                  <a:pt x="172008" y="55295"/>
                </a:lnTo>
                <a:lnTo>
                  <a:pt x="206772" y="55295"/>
                </a:lnTo>
                <a:lnTo>
                  <a:pt x="206298" y="54254"/>
                </a:lnTo>
                <a:lnTo>
                  <a:pt x="202730" y="48958"/>
                </a:lnTo>
                <a:lnTo>
                  <a:pt x="194436" y="40957"/>
                </a:lnTo>
                <a:lnTo>
                  <a:pt x="189572" y="38353"/>
                </a:lnTo>
                <a:lnTo>
                  <a:pt x="178409" y="35940"/>
                </a:lnTo>
                <a:close/>
              </a:path>
              <a:path w="458470" h="194310">
                <a:moveTo>
                  <a:pt x="206772" y="55295"/>
                </a:moveTo>
                <a:lnTo>
                  <a:pt x="172008" y="55295"/>
                </a:lnTo>
                <a:lnTo>
                  <a:pt x="175399" y="55448"/>
                </a:lnTo>
                <a:lnTo>
                  <a:pt x="177037" y="55930"/>
                </a:lnTo>
                <a:lnTo>
                  <a:pt x="196608" y="95173"/>
                </a:lnTo>
                <a:lnTo>
                  <a:pt x="200037" y="117995"/>
                </a:lnTo>
                <a:lnTo>
                  <a:pt x="199516" y="122694"/>
                </a:lnTo>
                <a:lnTo>
                  <a:pt x="183476" y="134315"/>
                </a:lnTo>
                <a:lnTo>
                  <a:pt x="217227" y="134315"/>
                </a:lnTo>
                <a:lnTo>
                  <a:pt x="217868" y="133299"/>
                </a:lnTo>
                <a:lnTo>
                  <a:pt x="221500" y="121754"/>
                </a:lnTo>
                <a:lnTo>
                  <a:pt x="222130" y="115354"/>
                </a:lnTo>
                <a:lnTo>
                  <a:pt x="222099" y="114452"/>
                </a:lnTo>
                <a:lnTo>
                  <a:pt x="221145" y="100456"/>
                </a:lnTo>
                <a:lnTo>
                  <a:pt x="219709" y="92456"/>
                </a:lnTo>
                <a:lnTo>
                  <a:pt x="214972" y="75082"/>
                </a:lnTo>
                <a:lnTo>
                  <a:pt x="212293" y="67437"/>
                </a:lnTo>
                <a:lnTo>
                  <a:pt x="206772" y="55295"/>
                </a:lnTo>
                <a:close/>
              </a:path>
              <a:path w="458470" h="194310">
                <a:moveTo>
                  <a:pt x="240537" y="49606"/>
                </a:moveTo>
                <a:lnTo>
                  <a:pt x="226542" y="56032"/>
                </a:lnTo>
                <a:lnTo>
                  <a:pt x="247205" y="131876"/>
                </a:lnTo>
                <a:lnTo>
                  <a:pt x="247510" y="132308"/>
                </a:lnTo>
                <a:lnTo>
                  <a:pt x="248411" y="132969"/>
                </a:lnTo>
                <a:lnTo>
                  <a:pt x="249072" y="133159"/>
                </a:lnTo>
                <a:lnTo>
                  <a:pt x="251980" y="133197"/>
                </a:lnTo>
                <a:lnTo>
                  <a:pt x="254736" y="132740"/>
                </a:lnTo>
                <a:lnTo>
                  <a:pt x="268312" y="126123"/>
                </a:lnTo>
                <a:lnTo>
                  <a:pt x="254634" y="75895"/>
                </a:lnTo>
                <a:lnTo>
                  <a:pt x="256585" y="71335"/>
                </a:lnTo>
                <a:lnTo>
                  <a:pt x="258648" y="67716"/>
                </a:lnTo>
                <a:lnTo>
                  <a:pt x="263055" y="62318"/>
                </a:lnTo>
                <a:lnTo>
                  <a:pt x="265493" y="60604"/>
                </a:lnTo>
                <a:lnTo>
                  <a:pt x="266565" y="60312"/>
                </a:lnTo>
                <a:lnTo>
                  <a:pt x="247065" y="60312"/>
                </a:lnTo>
                <a:lnTo>
                  <a:pt x="244563" y="51130"/>
                </a:lnTo>
                <a:lnTo>
                  <a:pt x="244284" y="50685"/>
                </a:lnTo>
                <a:lnTo>
                  <a:pt x="243497" y="49999"/>
                </a:lnTo>
                <a:lnTo>
                  <a:pt x="242938" y="49771"/>
                </a:lnTo>
                <a:lnTo>
                  <a:pt x="240537" y="49606"/>
                </a:lnTo>
                <a:close/>
              </a:path>
              <a:path w="458470" h="194310">
                <a:moveTo>
                  <a:pt x="303954" y="59194"/>
                </a:moveTo>
                <a:lnTo>
                  <a:pt x="272262" y="59194"/>
                </a:lnTo>
                <a:lnTo>
                  <a:pt x="275882" y="59943"/>
                </a:lnTo>
                <a:lnTo>
                  <a:pt x="277495" y="60744"/>
                </a:lnTo>
                <a:lnTo>
                  <a:pt x="297548" y="118160"/>
                </a:lnTo>
                <a:lnTo>
                  <a:pt x="297853" y="118605"/>
                </a:lnTo>
                <a:lnTo>
                  <a:pt x="298754" y="119252"/>
                </a:lnTo>
                <a:lnTo>
                  <a:pt x="299402" y="119456"/>
                </a:lnTo>
                <a:lnTo>
                  <a:pt x="302247" y="119506"/>
                </a:lnTo>
                <a:lnTo>
                  <a:pt x="305066" y="119037"/>
                </a:lnTo>
                <a:lnTo>
                  <a:pt x="318579" y="112433"/>
                </a:lnTo>
                <a:lnTo>
                  <a:pt x="304380" y="60299"/>
                </a:lnTo>
                <a:lnTo>
                  <a:pt x="303954" y="59194"/>
                </a:lnTo>
                <a:close/>
              </a:path>
              <a:path w="458470" h="194310">
                <a:moveTo>
                  <a:pt x="332447" y="24561"/>
                </a:moveTo>
                <a:lnTo>
                  <a:pt x="318452" y="30479"/>
                </a:lnTo>
                <a:lnTo>
                  <a:pt x="318452" y="31000"/>
                </a:lnTo>
                <a:lnTo>
                  <a:pt x="339115" y="106832"/>
                </a:lnTo>
                <a:lnTo>
                  <a:pt x="343877" y="108165"/>
                </a:lnTo>
                <a:lnTo>
                  <a:pt x="346633" y="107708"/>
                </a:lnTo>
                <a:lnTo>
                  <a:pt x="360222" y="101079"/>
                </a:lnTo>
                <a:lnTo>
                  <a:pt x="346642" y="51257"/>
                </a:lnTo>
                <a:lnTo>
                  <a:pt x="346602" y="50685"/>
                </a:lnTo>
                <a:lnTo>
                  <a:pt x="358452" y="35280"/>
                </a:lnTo>
                <a:lnTo>
                  <a:pt x="338962" y="35280"/>
                </a:lnTo>
                <a:lnTo>
                  <a:pt x="336461" y="26098"/>
                </a:lnTo>
                <a:lnTo>
                  <a:pt x="336181" y="25641"/>
                </a:lnTo>
                <a:lnTo>
                  <a:pt x="335394" y="24955"/>
                </a:lnTo>
                <a:lnTo>
                  <a:pt x="334848" y="24739"/>
                </a:lnTo>
                <a:lnTo>
                  <a:pt x="332447" y="24561"/>
                </a:lnTo>
                <a:close/>
              </a:path>
              <a:path w="458470" h="194310">
                <a:moveTo>
                  <a:pt x="396742" y="34391"/>
                </a:moveTo>
                <a:lnTo>
                  <a:pt x="363283" y="34391"/>
                </a:lnTo>
                <a:lnTo>
                  <a:pt x="366737" y="35191"/>
                </a:lnTo>
                <a:lnTo>
                  <a:pt x="368287" y="36004"/>
                </a:lnTo>
                <a:lnTo>
                  <a:pt x="388023" y="93510"/>
                </a:lnTo>
                <a:lnTo>
                  <a:pt x="388327" y="93954"/>
                </a:lnTo>
                <a:lnTo>
                  <a:pt x="389229" y="94602"/>
                </a:lnTo>
                <a:lnTo>
                  <a:pt x="389889" y="94792"/>
                </a:lnTo>
                <a:lnTo>
                  <a:pt x="392798" y="94830"/>
                </a:lnTo>
                <a:lnTo>
                  <a:pt x="395554" y="94386"/>
                </a:lnTo>
                <a:lnTo>
                  <a:pt x="409054" y="87782"/>
                </a:lnTo>
                <a:lnTo>
                  <a:pt x="395519" y="38125"/>
                </a:lnTo>
                <a:lnTo>
                  <a:pt x="395430" y="37401"/>
                </a:lnTo>
                <a:lnTo>
                  <a:pt x="396742" y="34391"/>
                </a:lnTo>
                <a:close/>
              </a:path>
              <a:path w="458470" h="194310">
                <a:moveTo>
                  <a:pt x="443337" y="21069"/>
                </a:moveTo>
                <a:lnTo>
                  <a:pt x="412191" y="21069"/>
                </a:lnTo>
                <a:lnTo>
                  <a:pt x="415594" y="21882"/>
                </a:lnTo>
                <a:lnTo>
                  <a:pt x="417131" y="22694"/>
                </a:lnTo>
                <a:lnTo>
                  <a:pt x="436943" y="80175"/>
                </a:lnTo>
                <a:lnTo>
                  <a:pt x="437235" y="80632"/>
                </a:lnTo>
                <a:lnTo>
                  <a:pt x="438073" y="81292"/>
                </a:lnTo>
                <a:lnTo>
                  <a:pt x="438721" y="81495"/>
                </a:lnTo>
                <a:lnTo>
                  <a:pt x="441629" y="81533"/>
                </a:lnTo>
                <a:lnTo>
                  <a:pt x="444385" y="81076"/>
                </a:lnTo>
                <a:lnTo>
                  <a:pt x="457974" y="74447"/>
                </a:lnTo>
                <a:lnTo>
                  <a:pt x="443610" y="21767"/>
                </a:lnTo>
                <a:lnTo>
                  <a:pt x="443337" y="21069"/>
                </a:lnTo>
                <a:close/>
              </a:path>
              <a:path w="458470" h="194310">
                <a:moveTo>
                  <a:pt x="278968" y="38125"/>
                </a:moveTo>
                <a:lnTo>
                  <a:pt x="247065" y="60312"/>
                </a:lnTo>
                <a:lnTo>
                  <a:pt x="266612" y="60299"/>
                </a:lnTo>
                <a:lnTo>
                  <a:pt x="270294" y="59296"/>
                </a:lnTo>
                <a:lnTo>
                  <a:pt x="272262" y="59194"/>
                </a:lnTo>
                <a:lnTo>
                  <a:pt x="303954" y="59194"/>
                </a:lnTo>
                <a:lnTo>
                  <a:pt x="302640" y="55791"/>
                </a:lnTo>
                <a:lnTo>
                  <a:pt x="298640" y="48602"/>
                </a:lnTo>
                <a:lnTo>
                  <a:pt x="296176" y="45669"/>
                </a:lnTo>
                <a:lnTo>
                  <a:pt x="290309" y="41084"/>
                </a:lnTo>
                <a:lnTo>
                  <a:pt x="286867" y="39573"/>
                </a:lnTo>
                <a:lnTo>
                  <a:pt x="278968" y="38125"/>
                </a:lnTo>
                <a:close/>
              </a:path>
              <a:path w="458470" h="194310">
                <a:moveTo>
                  <a:pt x="371703" y="13690"/>
                </a:moveTo>
                <a:lnTo>
                  <a:pt x="338962" y="35280"/>
                </a:lnTo>
                <a:lnTo>
                  <a:pt x="358452" y="35280"/>
                </a:lnTo>
                <a:lnTo>
                  <a:pt x="361416" y="34467"/>
                </a:lnTo>
                <a:lnTo>
                  <a:pt x="363283" y="34391"/>
                </a:lnTo>
                <a:lnTo>
                  <a:pt x="396742" y="34391"/>
                </a:lnTo>
                <a:lnTo>
                  <a:pt x="397357" y="32981"/>
                </a:lnTo>
                <a:lnTo>
                  <a:pt x="399376" y="29375"/>
                </a:lnTo>
                <a:lnTo>
                  <a:pt x="403453" y="24066"/>
                </a:lnTo>
                <a:lnTo>
                  <a:pt x="405726" y="22402"/>
                </a:lnTo>
                <a:lnTo>
                  <a:pt x="406101" y="22301"/>
                </a:lnTo>
                <a:lnTo>
                  <a:pt x="387616" y="22301"/>
                </a:lnTo>
                <a:lnTo>
                  <a:pt x="374154" y="14008"/>
                </a:lnTo>
                <a:lnTo>
                  <a:pt x="371703" y="13690"/>
                </a:lnTo>
                <a:close/>
              </a:path>
              <a:path w="458470" h="194310">
                <a:moveTo>
                  <a:pt x="418909" y="0"/>
                </a:moveTo>
                <a:lnTo>
                  <a:pt x="387616" y="22301"/>
                </a:lnTo>
                <a:lnTo>
                  <a:pt x="406101" y="22301"/>
                </a:lnTo>
                <a:lnTo>
                  <a:pt x="410311" y="21158"/>
                </a:lnTo>
                <a:lnTo>
                  <a:pt x="412191" y="21069"/>
                </a:lnTo>
                <a:lnTo>
                  <a:pt x="443337" y="21069"/>
                </a:lnTo>
                <a:lnTo>
                  <a:pt x="442061" y="17805"/>
                </a:lnTo>
                <a:lnTo>
                  <a:pt x="438175" y="10591"/>
                </a:lnTo>
                <a:lnTo>
                  <a:pt x="435762" y="7632"/>
                </a:lnTo>
                <a:lnTo>
                  <a:pt x="430009" y="3022"/>
                </a:lnTo>
                <a:lnTo>
                  <a:pt x="426631" y="1498"/>
                </a:lnTo>
                <a:lnTo>
                  <a:pt x="4189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829653" y="3606431"/>
            <a:ext cx="89535" cy="120014"/>
          </a:xfrm>
          <a:custGeom>
            <a:avLst/>
            <a:gdLst/>
            <a:ahLst/>
            <a:cxnLst/>
            <a:rect l="l" t="t" r="r" b="b"/>
            <a:pathLst>
              <a:path w="89534" h="120014">
                <a:moveTo>
                  <a:pt x="47496" y="26568"/>
                </a:moveTo>
                <a:lnTo>
                  <a:pt x="23926" y="26568"/>
                </a:lnTo>
                <a:lnTo>
                  <a:pt x="43141" y="97104"/>
                </a:lnTo>
                <a:lnTo>
                  <a:pt x="22453" y="102730"/>
                </a:lnTo>
                <a:lnTo>
                  <a:pt x="22047" y="103009"/>
                </a:lnTo>
                <a:lnTo>
                  <a:pt x="21437" y="103835"/>
                </a:lnTo>
                <a:lnTo>
                  <a:pt x="21221" y="104419"/>
                </a:lnTo>
                <a:lnTo>
                  <a:pt x="20980" y="106870"/>
                </a:lnTo>
                <a:lnTo>
                  <a:pt x="21297" y="109118"/>
                </a:lnTo>
                <a:lnTo>
                  <a:pt x="26682" y="119697"/>
                </a:lnTo>
                <a:lnTo>
                  <a:pt x="27584" y="119608"/>
                </a:lnTo>
                <a:lnTo>
                  <a:pt x="87896" y="103174"/>
                </a:lnTo>
                <a:lnTo>
                  <a:pt x="89420" y="99199"/>
                </a:lnTo>
                <a:lnTo>
                  <a:pt x="89166" y="96926"/>
                </a:lnTo>
                <a:lnTo>
                  <a:pt x="88887" y="95580"/>
                </a:lnTo>
                <a:lnTo>
                  <a:pt x="88023" y="92405"/>
                </a:lnTo>
                <a:lnTo>
                  <a:pt x="87596" y="91122"/>
                </a:lnTo>
                <a:lnTo>
                  <a:pt x="65087" y="91122"/>
                </a:lnTo>
                <a:lnTo>
                  <a:pt x="47496" y="26568"/>
                </a:lnTo>
                <a:close/>
              </a:path>
              <a:path w="89534" h="120014">
                <a:moveTo>
                  <a:pt x="83261" y="86169"/>
                </a:moveTo>
                <a:lnTo>
                  <a:pt x="65087" y="91122"/>
                </a:lnTo>
                <a:lnTo>
                  <a:pt x="87596" y="91122"/>
                </a:lnTo>
                <a:lnTo>
                  <a:pt x="83261" y="86169"/>
                </a:lnTo>
                <a:close/>
              </a:path>
              <a:path w="89534" h="120014">
                <a:moveTo>
                  <a:pt x="39179" y="0"/>
                </a:moveTo>
                <a:lnTo>
                  <a:pt x="20929" y="5346"/>
                </a:lnTo>
                <a:lnTo>
                  <a:pt x="1752" y="26758"/>
                </a:lnTo>
                <a:lnTo>
                  <a:pt x="0" y="31661"/>
                </a:lnTo>
                <a:lnTo>
                  <a:pt x="355" y="33426"/>
                </a:lnTo>
                <a:lnTo>
                  <a:pt x="4838" y="43306"/>
                </a:lnTo>
                <a:lnTo>
                  <a:pt x="5524" y="43294"/>
                </a:lnTo>
                <a:lnTo>
                  <a:pt x="7061" y="42570"/>
                </a:lnTo>
                <a:lnTo>
                  <a:pt x="8057" y="41871"/>
                </a:lnTo>
                <a:lnTo>
                  <a:pt x="9131" y="40944"/>
                </a:lnTo>
                <a:lnTo>
                  <a:pt x="23926" y="26568"/>
                </a:lnTo>
                <a:lnTo>
                  <a:pt x="47496" y="26568"/>
                </a:lnTo>
                <a:lnTo>
                  <a:pt x="40544" y="1066"/>
                </a:lnTo>
                <a:lnTo>
                  <a:pt x="40335" y="685"/>
                </a:lnTo>
                <a:lnTo>
                  <a:pt x="39700" y="139"/>
                </a:lnTo>
                <a:lnTo>
                  <a:pt x="39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34466" y="3533241"/>
            <a:ext cx="348615" cy="169545"/>
          </a:xfrm>
          <a:custGeom>
            <a:avLst/>
            <a:gdLst/>
            <a:ahLst/>
            <a:cxnLst/>
            <a:rect l="l" t="t" r="r" b="b"/>
            <a:pathLst>
              <a:path w="348615" h="169545">
                <a:moveTo>
                  <a:pt x="15074" y="141008"/>
                </a:moveTo>
                <a:lnTo>
                  <a:pt x="5702" y="143560"/>
                </a:lnTo>
                <a:lnTo>
                  <a:pt x="2654" y="145351"/>
                </a:lnTo>
                <a:lnTo>
                  <a:pt x="0" y="149910"/>
                </a:lnTo>
                <a:lnTo>
                  <a:pt x="12" y="150875"/>
                </a:lnTo>
                <a:lnTo>
                  <a:pt x="137" y="154000"/>
                </a:lnTo>
                <a:lnTo>
                  <a:pt x="2819" y="163842"/>
                </a:lnTo>
                <a:lnTo>
                  <a:pt x="4622" y="166941"/>
                </a:lnTo>
                <a:lnTo>
                  <a:pt x="9156" y="169481"/>
                </a:lnTo>
                <a:lnTo>
                  <a:pt x="12636" y="169481"/>
                </a:lnTo>
                <a:lnTo>
                  <a:pt x="22021" y="166928"/>
                </a:lnTo>
                <a:lnTo>
                  <a:pt x="25031" y="165150"/>
                </a:lnTo>
                <a:lnTo>
                  <a:pt x="27686" y="160578"/>
                </a:lnTo>
                <a:lnTo>
                  <a:pt x="27647" y="156844"/>
                </a:lnTo>
                <a:lnTo>
                  <a:pt x="24866" y="146684"/>
                </a:lnTo>
                <a:lnTo>
                  <a:pt x="23063" y="143560"/>
                </a:lnTo>
                <a:lnTo>
                  <a:pt x="18529" y="141020"/>
                </a:lnTo>
                <a:lnTo>
                  <a:pt x="15074" y="141008"/>
                </a:lnTo>
                <a:close/>
              </a:path>
              <a:path w="348615" h="169545">
                <a:moveTo>
                  <a:pt x="45516" y="135864"/>
                </a:moveTo>
                <a:lnTo>
                  <a:pt x="43408" y="140093"/>
                </a:lnTo>
                <a:lnTo>
                  <a:pt x="43800" y="142430"/>
                </a:lnTo>
                <a:lnTo>
                  <a:pt x="61544" y="155359"/>
                </a:lnTo>
                <a:lnTo>
                  <a:pt x="64389" y="155155"/>
                </a:lnTo>
                <a:lnTo>
                  <a:pt x="102514" y="138798"/>
                </a:lnTo>
                <a:lnTo>
                  <a:pt x="103427" y="137464"/>
                </a:lnTo>
                <a:lnTo>
                  <a:pt x="54965" y="137464"/>
                </a:lnTo>
                <a:lnTo>
                  <a:pt x="50800" y="136918"/>
                </a:lnTo>
                <a:lnTo>
                  <a:pt x="49098" y="136613"/>
                </a:lnTo>
                <a:lnTo>
                  <a:pt x="46456" y="135953"/>
                </a:lnTo>
                <a:lnTo>
                  <a:pt x="45516" y="135864"/>
                </a:lnTo>
                <a:close/>
              </a:path>
              <a:path w="348615" h="169545">
                <a:moveTo>
                  <a:pt x="108394" y="99656"/>
                </a:moveTo>
                <a:lnTo>
                  <a:pt x="73304" y="99656"/>
                </a:lnTo>
                <a:lnTo>
                  <a:pt x="75907" y="100114"/>
                </a:lnTo>
                <a:lnTo>
                  <a:pt x="80276" y="102044"/>
                </a:lnTo>
                <a:lnTo>
                  <a:pt x="87769" y="118084"/>
                </a:lnTo>
                <a:lnTo>
                  <a:pt x="86969" y="123101"/>
                </a:lnTo>
                <a:lnTo>
                  <a:pt x="54965" y="137464"/>
                </a:lnTo>
                <a:lnTo>
                  <a:pt x="103427" y="137464"/>
                </a:lnTo>
                <a:lnTo>
                  <a:pt x="108216" y="130467"/>
                </a:lnTo>
                <a:lnTo>
                  <a:pt x="110045" y="125806"/>
                </a:lnTo>
                <a:lnTo>
                  <a:pt x="111607" y="115481"/>
                </a:lnTo>
                <a:lnTo>
                  <a:pt x="111201" y="109969"/>
                </a:lnTo>
                <a:lnTo>
                  <a:pt x="108394" y="99656"/>
                </a:lnTo>
                <a:close/>
              </a:path>
              <a:path w="348615" h="169545">
                <a:moveTo>
                  <a:pt x="80708" y="33515"/>
                </a:moveTo>
                <a:lnTo>
                  <a:pt x="26441" y="48120"/>
                </a:lnTo>
                <a:lnTo>
                  <a:pt x="24002" y="53124"/>
                </a:lnTo>
                <a:lnTo>
                  <a:pt x="38023" y="104609"/>
                </a:lnTo>
                <a:lnTo>
                  <a:pt x="38785" y="106019"/>
                </a:lnTo>
                <a:lnTo>
                  <a:pt x="40627" y="107251"/>
                </a:lnTo>
                <a:lnTo>
                  <a:pt x="41884" y="107340"/>
                </a:lnTo>
                <a:lnTo>
                  <a:pt x="45859" y="106260"/>
                </a:lnTo>
                <a:lnTo>
                  <a:pt x="48310" y="105409"/>
                </a:lnTo>
                <a:lnTo>
                  <a:pt x="53428" y="103301"/>
                </a:lnTo>
                <a:lnTo>
                  <a:pt x="56324" y="102323"/>
                </a:lnTo>
                <a:lnTo>
                  <a:pt x="63639" y="100329"/>
                </a:lnTo>
                <a:lnTo>
                  <a:pt x="67208" y="99758"/>
                </a:lnTo>
                <a:lnTo>
                  <a:pt x="73304" y="99656"/>
                </a:lnTo>
                <a:lnTo>
                  <a:pt x="108394" y="99656"/>
                </a:lnTo>
                <a:lnTo>
                  <a:pt x="108191" y="98907"/>
                </a:lnTo>
                <a:lnTo>
                  <a:pt x="106133" y="94564"/>
                </a:lnTo>
                <a:lnTo>
                  <a:pt x="100749" y="87566"/>
                </a:lnTo>
                <a:lnTo>
                  <a:pt x="99014" y="86156"/>
                </a:lnTo>
                <a:lnTo>
                  <a:pt x="52616" y="86156"/>
                </a:lnTo>
                <a:lnTo>
                  <a:pt x="46291" y="62953"/>
                </a:lnTo>
                <a:lnTo>
                  <a:pt x="85940" y="52146"/>
                </a:lnTo>
                <a:lnTo>
                  <a:pt x="86588" y="51168"/>
                </a:lnTo>
                <a:lnTo>
                  <a:pt x="86944" y="47828"/>
                </a:lnTo>
                <a:lnTo>
                  <a:pt x="86563" y="45326"/>
                </a:lnTo>
                <a:lnTo>
                  <a:pt x="81788" y="33934"/>
                </a:lnTo>
                <a:lnTo>
                  <a:pt x="80708" y="33515"/>
                </a:lnTo>
                <a:close/>
              </a:path>
              <a:path w="348615" h="169545">
                <a:moveTo>
                  <a:pt x="75628" y="80073"/>
                </a:moveTo>
                <a:lnTo>
                  <a:pt x="52616" y="86156"/>
                </a:lnTo>
                <a:lnTo>
                  <a:pt x="99014" y="86156"/>
                </a:lnTo>
                <a:lnTo>
                  <a:pt x="97497" y="84924"/>
                </a:lnTo>
                <a:lnTo>
                  <a:pt x="89852" y="81305"/>
                </a:lnTo>
                <a:lnTo>
                  <a:pt x="85471" y="80340"/>
                </a:lnTo>
                <a:lnTo>
                  <a:pt x="75628" y="80073"/>
                </a:lnTo>
                <a:close/>
              </a:path>
              <a:path w="348615" h="169545">
                <a:moveTo>
                  <a:pt x="130683" y="49606"/>
                </a:moveTo>
                <a:lnTo>
                  <a:pt x="116687" y="56045"/>
                </a:lnTo>
                <a:lnTo>
                  <a:pt x="137350" y="131876"/>
                </a:lnTo>
                <a:lnTo>
                  <a:pt x="137655" y="132321"/>
                </a:lnTo>
                <a:lnTo>
                  <a:pt x="138544" y="132968"/>
                </a:lnTo>
                <a:lnTo>
                  <a:pt x="139217" y="133172"/>
                </a:lnTo>
                <a:lnTo>
                  <a:pt x="142125" y="133197"/>
                </a:lnTo>
                <a:lnTo>
                  <a:pt x="144881" y="132753"/>
                </a:lnTo>
                <a:lnTo>
                  <a:pt x="158457" y="126123"/>
                </a:lnTo>
                <a:lnTo>
                  <a:pt x="144767" y="75895"/>
                </a:lnTo>
                <a:lnTo>
                  <a:pt x="146717" y="71335"/>
                </a:lnTo>
                <a:lnTo>
                  <a:pt x="148780" y="67716"/>
                </a:lnTo>
                <a:lnTo>
                  <a:pt x="153200" y="62318"/>
                </a:lnTo>
                <a:lnTo>
                  <a:pt x="155638" y="60604"/>
                </a:lnTo>
                <a:lnTo>
                  <a:pt x="156663" y="60325"/>
                </a:lnTo>
                <a:lnTo>
                  <a:pt x="137198" y="60325"/>
                </a:lnTo>
                <a:lnTo>
                  <a:pt x="134696" y="51130"/>
                </a:lnTo>
                <a:lnTo>
                  <a:pt x="134429" y="50685"/>
                </a:lnTo>
                <a:lnTo>
                  <a:pt x="133642" y="49999"/>
                </a:lnTo>
                <a:lnTo>
                  <a:pt x="133083" y="49771"/>
                </a:lnTo>
                <a:lnTo>
                  <a:pt x="130683" y="49606"/>
                </a:lnTo>
                <a:close/>
              </a:path>
              <a:path w="348615" h="169545">
                <a:moveTo>
                  <a:pt x="194085" y="59194"/>
                </a:moveTo>
                <a:lnTo>
                  <a:pt x="162407" y="59194"/>
                </a:lnTo>
                <a:lnTo>
                  <a:pt x="166027" y="59943"/>
                </a:lnTo>
                <a:lnTo>
                  <a:pt x="167640" y="60744"/>
                </a:lnTo>
                <a:lnTo>
                  <a:pt x="187693" y="118160"/>
                </a:lnTo>
                <a:lnTo>
                  <a:pt x="187998" y="118605"/>
                </a:lnTo>
                <a:lnTo>
                  <a:pt x="188887" y="119252"/>
                </a:lnTo>
                <a:lnTo>
                  <a:pt x="189547" y="119456"/>
                </a:lnTo>
                <a:lnTo>
                  <a:pt x="192392" y="119506"/>
                </a:lnTo>
                <a:lnTo>
                  <a:pt x="195199" y="119037"/>
                </a:lnTo>
                <a:lnTo>
                  <a:pt x="208711" y="112433"/>
                </a:lnTo>
                <a:lnTo>
                  <a:pt x="194513" y="60299"/>
                </a:lnTo>
                <a:lnTo>
                  <a:pt x="194085" y="59194"/>
                </a:lnTo>
                <a:close/>
              </a:path>
              <a:path w="348615" h="169545">
                <a:moveTo>
                  <a:pt x="222580" y="24561"/>
                </a:moveTo>
                <a:lnTo>
                  <a:pt x="208584" y="31000"/>
                </a:lnTo>
                <a:lnTo>
                  <a:pt x="229247" y="106832"/>
                </a:lnTo>
                <a:lnTo>
                  <a:pt x="229552" y="107276"/>
                </a:lnTo>
                <a:lnTo>
                  <a:pt x="230454" y="107937"/>
                </a:lnTo>
                <a:lnTo>
                  <a:pt x="231114" y="108127"/>
                </a:lnTo>
                <a:lnTo>
                  <a:pt x="234022" y="108165"/>
                </a:lnTo>
                <a:lnTo>
                  <a:pt x="236778" y="107708"/>
                </a:lnTo>
                <a:lnTo>
                  <a:pt x="250355" y="101091"/>
                </a:lnTo>
                <a:lnTo>
                  <a:pt x="236787" y="51257"/>
                </a:lnTo>
                <a:lnTo>
                  <a:pt x="236747" y="50685"/>
                </a:lnTo>
                <a:lnTo>
                  <a:pt x="248614" y="35280"/>
                </a:lnTo>
                <a:lnTo>
                  <a:pt x="229108" y="35280"/>
                </a:lnTo>
                <a:lnTo>
                  <a:pt x="226593" y="26098"/>
                </a:lnTo>
                <a:lnTo>
                  <a:pt x="226326" y="25641"/>
                </a:lnTo>
                <a:lnTo>
                  <a:pt x="225539" y="24955"/>
                </a:lnTo>
                <a:lnTo>
                  <a:pt x="224980" y="24739"/>
                </a:lnTo>
                <a:lnTo>
                  <a:pt x="222580" y="24561"/>
                </a:lnTo>
                <a:close/>
              </a:path>
              <a:path w="348615" h="169545">
                <a:moveTo>
                  <a:pt x="286886" y="34404"/>
                </a:moveTo>
                <a:lnTo>
                  <a:pt x="253428" y="34404"/>
                </a:lnTo>
                <a:lnTo>
                  <a:pt x="256882" y="35204"/>
                </a:lnTo>
                <a:lnTo>
                  <a:pt x="258419" y="36004"/>
                </a:lnTo>
                <a:lnTo>
                  <a:pt x="278168" y="93510"/>
                </a:lnTo>
                <a:lnTo>
                  <a:pt x="278472" y="93954"/>
                </a:lnTo>
                <a:lnTo>
                  <a:pt x="279361" y="94614"/>
                </a:lnTo>
                <a:lnTo>
                  <a:pt x="280035" y="94805"/>
                </a:lnTo>
                <a:lnTo>
                  <a:pt x="282943" y="94830"/>
                </a:lnTo>
                <a:lnTo>
                  <a:pt x="285699" y="94386"/>
                </a:lnTo>
                <a:lnTo>
                  <a:pt x="299199" y="87782"/>
                </a:lnTo>
                <a:lnTo>
                  <a:pt x="285664" y="38125"/>
                </a:lnTo>
                <a:lnTo>
                  <a:pt x="285575" y="37401"/>
                </a:lnTo>
                <a:lnTo>
                  <a:pt x="286886" y="34404"/>
                </a:lnTo>
                <a:close/>
              </a:path>
              <a:path w="348615" h="169545">
                <a:moveTo>
                  <a:pt x="333486" y="21081"/>
                </a:moveTo>
                <a:lnTo>
                  <a:pt x="302336" y="21081"/>
                </a:lnTo>
                <a:lnTo>
                  <a:pt x="305727" y="21894"/>
                </a:lnTo>
                <a:lnTo>
                  <a:pt x="307276" y="22694"/>
                </a:lnTo>
                <a:lnTo>
                  <a:pt x="327088" y="80187"/>
                </a:lnTo>
                <a:lnTo>
                  <a:pt x="327367" y="80632"/>
                </a:lnTo>
                <a:lnTo>
                  <a:pt x="328218" y="81305"/>
                </a:lnTo>
                <a:lnTo>
                  <a:pt x="328866" y="81495"/>
                </a:lnTo>
                <a:lnTo>
                  <a:pt x="331774" y="81533"/>
                </a:lnTo>
                <a:lnTo>
                  <a:pt x="334530" y="81076"/>
                </a:lnTo>
                <a:lnTo>
                  <a:pt x="348107" y="74460"/>
                </a:lnTo>
                <a:lnTo>
                  <a:pt x="333756" y="21767"/>
                </a:lnTo>
                <a:lnTo>
                  <a:pt x="333486" y="21081"/>
                </a:lnTo>
                <a:close/>
              </a:path>
              <a:path w="348615" h="169545">
                <a:moveTo>
                  <a:pt x="169113" y="38125"/>
                </a:moveTo>
                <a:lnTo>
                  <a:pt x="137198" y="60325"/>
                </a:lnTo>
                <a:lnTo>
                  <a:pt x="156663" y="60325"/>
                </a:lnTo>
                <a:lnTo>
                  <a:pt x="160439" y="59296"/>
                </a:lnTo>
                <a:lnTo>
                  <a:pt x="162407" y="59194"/>
                </a:lnTo>
                <a:lnTo>
                  <a:pt x="194085" y="59194"/>
                </a:lnTo>
                <a:lnTo>
                  <a:pt x="192773" y="55803"/>
                </a:lnTo>
                <a:lnTo>
                  <a:pt x="188772" y="48602"/>
                </a:lnTo>
                <a:lnTo>
                  <a:pt x="186309" y="45669"/>
                </a:lnTo>
                <a:lnTo>
                  <a:pt x="180441" y="41084"/>
                </a:lnTo>
                <a:lnTo>
                  <a:pt x="176999" y="39573"/>
                </a:lnTo>
                <a:lnTo>
                  <a:pt x="169113" y="38125"/>
                </a:lnTo>
                <a:close/>
              </a:path>
              <a:path w="348615" h="169545">
                <a:moveTo>
                  <a:pt x="261848" y="13690"/>
                </a:moveTo>
                <a:lnTo>
                  <a:pt x="229108" y="35280"/>
                </a:lnTo>
                <a:lnTo>
                  <a:pt x="248614" y="35280"/>
                </a:lnTo>
                <a:lnTo>
                  <a:pt x="251561" y="34480"/>
                </a:lnTo>
                <a:lnTo>
                  <a:pt x="253428" y="34404"/>
                </a:lnTo>
                <a:lnTo>
                  <a:pt x="286886" y="34404"/>
                </a:lnTo>
                <a:lnTo>
                  <a:pt x="287502" y="32994"/>
                </a:lnTo>
                <a:lnTo>
                  <a:pt x="289521" y="29375"/>
                </a:lnTo>
                <a:lnTo>
                  <a:pt x="293598" y="24066"/>
                </a:lnTo>
                <a:lnTo>
                  <a:pt x="295871" y="22402"/>
                </a:lnTo>
                <a:lnTo>
                  <a:pt x="296245" y="22301"/>
                </a:lnTo>
                <a:lnTo>
                  <a:pt x="277749" y="22301"/>
                </a:lnTo>
                <a:lnTo>
                  <a:pt x="264299" y="14008"/>
                </a:lnTo>
                <a:lnTo>
                  <a:pt x="261848" y="13690"/>
                </a:lnTo>
                <a:close/>
              </a:path>
              <a:path w="348615" h="169545">
                <a:moveTo>
                  <a:pt x="309054" y="0"/>
                </a:moveTo>
                <a:lnTo>
                  <a:pt x="277749" y="22301"/>
                </a:lnTo>
                <a:lnTo>
                  <a:pt x="296245" y="22301"/>
                </a:lnTo>
                <a:lnTo>
                  <a:pt x="300443" y="21158"/>
                </a:lnTo>
                <a:lnTo>
                  <a:pt x="302336" y="21081"/>
                </a:lnTo>
                <a:lnTo>
                  <a:pt x="333486" y="21081"/>
                </a:lnTo>
                <a:lnTo>
                  <a:pt x="332206" y="17818"/>
                </a:lnTo>
                <a:lnTo>
                  <a:pt x="328307" y="10591"/>
                </a:lnTo>
                <a:lnTo>
                  <a:pt x="325907" y="7632"/>
                </a:lnTo>
                <a:lnTo>
                  <a:pt x="320141" y="3022"/>
                </a:lnTo>
                <a:lnTo>
                  <a:pt x="316776" y="1498"/>
                </a:lnTo>
                <a:lnTo>
                  <a:pt x="309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46705" y="2460929"/>
            <a:ext cx="1007038" cy="3027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47507" y="4533798"/>
            <a:ext cx="372745" cy="236220"/>
          </a:xfrm>
          <a:custGeom>
            <a:avLst/>
            <a:gdLst/>
            <a:ahLst/>
            <a:cxnLst/>
            <a:rect l="l" t="t" r="r" b="b"/>
            <a:pathLst>
              <a:path w="372745" h="236220">
                <a:moveTo>
                  <a:pt x="22085" y="91224"/>
                </a:moveTo>
                <a:lnTo>
                  <a:pt x="0" y="100545"/>
                </a:lnTo>
                <a:lnTo>
                  <a:pt x="35077" y="233895"/>
                </a:lnTo>
                <a:lnTo>
                  <a:pt x="35483" y="234480"/>
                </a:lnTo>
                <a:lnTo>
                  <a:pt x="36715" y="235381"/>
                </a:lnTo>
                <a:lnTo>
                  <a:pt x="37617" y="235648"/>
                </a:lnTo>
                <a:lnTo>
                  <a:pt x="41503" y="235699"/>
                </a:lnTo>
                <a:lnTo>
                  <a:pt x="43395" y="235445"/>
                </a:lnTo>
                <a:lnTo>
                  <a:pt x="63461" y="226428"/>
                </a:lnTo>
                <a:lnTo>
                  <a:pt x="48425" y="169252"/>
                </a:lnTo>
                <a:lnTo>
                  <a:pt x="100672" y="155498"/>
                </a:lnTo>
                <a:lnTo>
                  <a:pt x="131029" y="155498"/>
                </a:lnTo>
                <a:lnTo>
                  <a:pt x="128286" y="145072"/>
                </a:lnTo>
                <a:lnTo>
                  <a:pt x="42062" y="145072"/>
                </a:lnTo>
                <a:lnTo>
                  <a:pt x="28384" y="93078"/>
                </a:lnTo>
                <a:lnTo>
                  <a:pt x="28003" y="92481"/>
                </a:lnTo>
                <a:lnTo>
                  <a:pt x="26835" y="91554"/>
                </a:lnTo>
                <a:lnTo>
                  <a:pt x="25958" y="91287"/>
                </a:lnTo>
                <a:lnTo>
                  <a:pt x="22085" y="91224"/>
                </a:lnTo>
                <a:close/>
              </a:path>
              <a:path w="372745" h="236220">
                <a:moveTo>
                  <a:pt x="131029" y="155498"/>
                </a:moveTo>
                <a:lnTo>
                  <a:pt x="100672" y="155498"/>
                </a:lnTo>
                <a:lnTo>
                  <a:pt x="115709" y="212674"/>
                </a:lnTo>
                <a:lnTo>
                  <a:pt x="116116" y="213271"/>
                </a:lnTo>
                <a:lnTo>
                  <a:pt x="117360" y="214172"/>
                </a:lnTo>
                <a:lnTo>
                  <a:pt x="118237" y="214439"/>
                </a:lnTo>
                <a:lnTo>
                  <a:pt x="122021" y="214515"/>
                </a:lnTo>
                <a:lnTo>
                  <a:pt x="125806" y="213982"/>
                </a:lnTo>
                <a:lnTo>
                  <a:pt x="144106" y="205206"/>
                </a:lnTo>
                <a:lnTo>
                  <a:pt x="131029" y="155498"/>
                </a:lnTo>
                <a:close/>
              </a:path>
              <a:path w="372745" h="236220">
                <a:moveTo>
                  <a:pt x="102616" y="70040"/>
                </a:moveTo>
                <a:lnTo>
                  <a:pt x="80632" y="79324"/>
                </a:lnTo>
                <a:lnTo>
                  <a:pt x="94310" y="131318"/>
                </a:lnTo>
                <a:lnTo>
                  <a:pt x="42062" y="145072"/>
                </a:lnTo>
                <a:lnTo>
                  <a:pt x="128286" y="145072"/>
                </a:lnTo>
                <a:lnTo>
                  <a:pt x="109029" y="71856"/>
                </a:lnTo>
                <a:lnTo>
                  <a:pt x="108623" y="71272"/>
                </a:lnTo>
                <a:lnTo>
                  <a:pt x="107378" y="70370"/>
                </a:lnTo>
                <a:lnTo>
                  <a:pt x="106476" y="70104"/>
                </a:lnTo>
                <a:lnTo>
                  <a:pt x="102616" y="70040"/>
                </a:lnTo>
                <a:close/>
              </a:path>
              <a:path w="372745" h="236220">
                <a:moveTo>
                  <a:pt x="167944" y="91313"/>
                </a:moveTo>
                <a:lnTo>
                  <a:pt x="146977" y="100190"/>
                </a:lnTo>
                <a:lnTo>
                  <a:pt x="164584" y="167119"/>
                </a:lnTo>
                <a:lnTo>
                  <a:pt x="196951" y="196189"/>
                </a:lnTo>
                <a:lnTo>
                  <a:pt x="202793" y="195808"/>
                </a:lnTo>
                <a:lnTo>
                  <a:pt x="237625" y="169151"/>
                </a:lnTo>
                <a:lnTo>
                  <a:pt x="205917" y="169151"/>
                </a:lnTo>
                <a:lnTo>
                  <a:pt x="201269" y="168148"/>
                </a:lnTo>
                <a:lnTo>
                  <a:pt x="174066" y="93065"/>
                </a:lnTo>
                <a:lnTo>
                  <a:pt x="173685" y="92494"/>
                </a:lnTo>
                <a:lnTo>
                  <a:pt x="172542" y="91643"/>
                </a:lnTo>
                <a:lnTo>
                  <a:pt x="171678" y="91389"/>
                </a:lnTo>
                <a:lnTo>
                  <a:pt x="167944" y="91313"/>
                </a:lnTo>
                <a:close/>
              </a:path>
              <a:path w="372745" h="236220">
                <a:moveTo>
                  <a:pt x="263043" y="168021"/>
                </a:moveTo>
                <a:lnTo>
                  <a:pt x="238226" y="168021"/>
                </a:lnTo>
                <a:lnTo>
                  <a:pt x="241338" y="179857"/>
                </a:lnTo>
                <a:lnTo>
                  <a:pt x="241681" y="180441"/>
                </a:lnTo>
                <a:lnTo>
                  <a:pt x="242684" y="181330"/>
                </a:lnTo>
                <a:lnTo>
                  <a:pt x="243420" y="181622"/>
                </a:lnTo>
                <a:lnTo>
                  <a:pt x="245338" y="181889"/>
                </a:lnTo>
                <a:lnTo>
                  <a:pt x="246570" y="181851"/>
                </a:lnTo>
                <a:lnTo>
                  <a:pt x="264541" y="173748"/>
                </a:lnTo>
                <a:lnTo>
                  <a:pt x="263043" y="168021"/>
                </a:lnTo>
                <a:close/>
              </a:path>
              <a:path w="372745" h="236220">
                <a:moveTo>
                  <a:pt x="232829" y="74244"/>
                </a:moveTo>
                <a:lnTo>
                  <a:pt x="211848" y="83121"/>
                </a:lnTo>
                <a:lnTo>
                  <a:pt x="228755" y="147383"/>
                </a:lnTo>
                <a:lnTo>
                  <a:pt x="228803" y="148018"/>
                </a:lnTo>
                <a:lnTo>
                  <a:pt x="205917" y="169151"/>
                </a:lnTo>
                <a:lnTo>
                  <a:pt x="237625" y="169151"/>
                </a:lnTo>
                <a:lnTo>
                  <a:pt x="238226" y="168021"/>
                </a:lnTo>
                <a:lnTo>
                  <a:pt x="263043" y="168021"/>
                </a:lnTo>
                <a:lnTo>
                  <a:pt x="238836" y="76022"/>
                </a:lnTo>
                <a:lnTo>
                  <a:pt x="238455" y="75450"/>
                </a:lnTo>
                <a:lnTo>
                  <a:pt x="237312" y="74599"/>
                </a:lnTo>
                <a:lnTo>
                  <a:pt x="236474" y="74345"/>
                </a:lnTo>
                <a:lnTo>
                  <a:pt x="232829" y="74244"/>
                </a:lnTo>
                <a:close/>
              </a:path>
              <a:path w="372745" h="236220">
                <a:moveTo>
                  <a:pt x="274739" y="14135"/>
                </a:moveTo>
                <a:lnTo>
                  <a:pt x="253720" y="23291"/>
                </a:lnTo>
                <a:lnTo>
                  <a:pt x="291439" y="166674"/>
                </a:lnTo>
                <a:lnTo>
                  <a:pt x="291820" y="167246"/>
                </a:lnTo>
                <a:lnTo>
                  <a:pt x="292963" y="168109"/>
                </a:lnTo>
                <a:lnTo>
                  <a:pt x="293827" y="168363"/>
                </a:lnTo>
                <a:lnTo>
                  <a:pt x="297561" y="168440"/>
                </a:lnTo>
                <a:lnTo>
                  <a:pt x="301104" y="167881"/>
                </a:lnTo>
                <a:lnTo>
                  <a:pt x="318643" y="159524"/>
                </a:lnTo>
                <a:lnTo>
                  <a:pt x="280911" y="16129"/>
                </a:lnTo>
                <a:lnTo>
                  <a:pt x="280530" y="15544"/>
                </a:lnTo>
                <a:lnTo>
                  <a:pt x="279361" y="14617"/>
                </a:lnTo>
                <a:lnTo>
                  <a:pt x="278498" y="14325"/>
                </a:lnTo>
                <a:lnTo>
                  <a:pt x="274739" y="14135"/>
                </a:lnTo>
                <a:close/>
              </a:path>
              <a:path w="372745" h="236220">
                <a:moveTo>
                  <a:pt x="328472" y="0"/>
                </a:moveTo>
                <a:lnTo>
                  <a:pt x="307454" y="9156"/>
                </a:lnTo>
                <a:lnTo>
                  <a:pt x="345173" y="152539"/>
                </a:lnTo>
                <a:lnTo>
                  <a:pt x="345554" y="153111"/>
                </a:lnTo>
                <a:lnTo>
                  <a:pt x="346697" y="153974"/>
                </a:lnTo>
                <a:lnTo>
                  <a:pt x="347560" y="154228"/>
                </a:lnTo>
                <a:lnTo>
                  <a:pt x="351294" y="154305"/>
                </a:lnTo>
                <a:lnTo>
                  <a:pt x="354954" y="153720"/>
                </a:lnTo>
                <a:lnTo>
                  <a:pt x="372376" y="145389"/>
                </a:lnTo>
                <a:lnTo>
                  <a:pt x="334657" y="1993"/>
                </a:lnTo>
                <a:lnTo>
                  <a:pt x="334264" y="1409"/>
                </a:lnTo>
                <a:lnTo>
                  <a:pt x="333095" y="482"/>
                </a:lnTo>
                <a:lnTo>
                  <a:pt x="332232" y="190"/>
                </a:lnTo>
                <a:lnTo>
                  <a:pt x="3284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"/>
          <p:cNvSpPr/>
          <p:nvPr/>
        </p:nvSpPr>
        <p:spPr>
          <a:xfrm>
            <a:off x="0" y="510821"/>
            <a:ext cx="9144000" cy="559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5"/>
          <p:cNvSpPr txBox="1">
            <a:spLocks/>
          </p:cNvSpPr>
          <p:nvPr/>
        </p:nvSpPr>
        <p:spPr>
          <a:xfrm>
            <a:off x="1598613" y="15130"/>
            <a:ext cx="5946775" cy="450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99765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22R, 22L,</a:t>
            </a:r>
            <a:r>
              <a:rPr kumimoji="0" lang="en-US" sz="2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en-US" sz="2800" b="0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15R	Departure</a:t>
            </a:r>
            <a:r>
              <a:rPr kumimoji="0" lang="en-US" sz="2800" b="0" i="0" u="none" strike="noStrike" kern="0" cap="none" spc="-13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Tracks</a:t>
            </a:r>
            <a:endParaRPr kumimoji="0" lang="en-US" sz="2800" b="0" i="0" u="none" strike="noStrike" kern="0" cap="none" spc="-1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3" name="object 6"/>
          <p:cNvSpPr/>
          <p:nvPr/>
        </p:nvSpPr>
        <p:spPr>
          <a:xfrm>
            <a:off x="4616157" y="4616013"/>
            <a:ext cx="2639695" cy="495300"/>
          </a:xfrm>
          <a:custGeom>
            <a:avLst/>
            <a:gdLst/>
            <a:ahLst/>
            <a:cxnLst/>
            <a:rect l="l" t="t" r="r" b="b"/>
            <a:pathLst>
              <a:path w="2639695" h="495300">
                <a:moveTo>
                  <a:pt x="1610080" y="0"/>
                </a:moveTo>
                <a:lnTo>
                  <a:pt x="0" y="0"/>
                </a:lnTo>
                <a:lnTo>
                  <a:pt x="0" y="495274"/>
                </a:lnTo>
                <a:lnTo>
                  <a:pt x="1610080" y="495274"/>
                </a:lnTo>
                <a:lnTo>
                  <a:pt x="1610080" y="412724"/>
                </a:lnTo>
                <a:lnTo>
                  <a:pt x="2639542" y="345744"/>
                </a:lnTo>
                <a:lnTo>
                  <a:pt x="1610080" y="288912"/>
                </a:lnTo>
                <a:lnTo>
                  <a:pt x="161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7"/>
          <p:cNvSpPr/>
          <p:nvPr/>
        </p:nvSpPr>
        <p:spPr>
          <a:xfrm>
            <a:off x="4616157" y="4616013"/>
            <a:ext cx="2639695" cy="495300"/>
          </a:xfrm>
          <a:custGeom>
            <a:avLst/>
            <a:gdLst/>
            <a:ahLst/>
            <a:cxnLst/>
            <a:rect l="l" t="t" r="r" b="b"/>
            <a:pathLst>
              <a:path w="2639695" h="495300">
                <a:moveTo>
                  <a:pt x="0" y="0"/>
                </a:moveTo>
                <a:lnTo>
                  <a:pt x="939210" y="0"/>
                </a:lnTo>
                <a:lnTo>
                  <a:pt x="1341730" y="0"/>
                </a:lnTo>
                <a:lnTo>
                  <a:pt x="1610070" y="0"/>
                </a:lnTo>
                <a:lnTo>
                  <a:pt x="1610070" y="288909"/>
                </a:lnTo>
                <a:lnTo>
                  <a:pt x="2639541" y="345749"/>
                </a:lnTo>
                <a:lnTo>
                  <a:pt x="1610070" y="412728"/>
                </a:lnTo>
                <a:lnTo>
                  <a:pt x="1610070" y="495273"/>
                </a:lnTo>
                <a:lnTo>
                  <a:pt x="1341730" y="495273"/>
                </a:lnTo>
                <a:lnTo>
                  <a:pt x="939210" y="495273"/>
                </a:lnTo>
                <a:lnTo>
                  <a:pt x="0" y="495273"/>
                </a:lnTo>
                <a:lnTo>
                  <a:pt x="0" y="412728"/>
                </a:lnTo>
                <a:lnTo>
                  <a:pt x="0" y="28890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8"/>
          <p:cNvSpPr/>
          <p:nvPr/>
        </p:nvSpPr>
        <p:spPr>
          <a:xfrm>
            <a:off x="6226238" y="3589828"/>
            <a:ext cx="1635760" cy="1079500"/>
          </a:xfrm>
          <a:custGeom>
            <a:avLst/>
            <a:gdLst/>
            <a:ahLst/>
            <a:cxnLst/>
            <a:rect l="l" t="t" r="r" b="b"/>
            <a:pathLst>
              <a:path w="1635759" h="1079500">
                <a:moveTo>
                  <a:pt x="1363065" y="525970"/>
                </a:moveTo>
                <a:lnTo>
                  <a:pt x="954138" y="525970"/>
                </a:lnTo>
                <a:lnTo>
                  <a:pt x="1156220" y="1079106"/>
                </a:lnTo>
                <a:lnTo>
                  <a:pt x="1363065" y="525970"/>
                </a:lnTo>
                <a:close/>
              </a:path>
              <a:path w="1635759" h="1079500">
                <a:moveTo>
                  <a:pt x="1635671" y="0"/>
                </a:moveTo>
                <a:lnTo>
                  <a:pt x="0" y="0"/>
                </a:lnTo>
                <a:lnTo>
                  <a:pt x="0" y="525970"/>
                </a:lnTo>
                <a:lnTo>
                  <a:pt x="1635671" y="525970"/>
                </a:lnTo>
                <a:lnTo>
                  <a:pt x="1635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9"/>
          <p:cNvSpPr/>
          <p:nvPr/>
        </p:nvSpPr>
        <p:spPr>
          <a:xfrm>
            <a:off x="6226238" y="3589828"/>
            <a:ext cx="1635760" cy="1079500"/>
          </a:xfrm>
          <a:custGeom>
            <a:avLst/>
            <a:gdLst/>
            <a:ahLst/>
            <a:cxnLst/>
            <a:rect l="l" t="t" r="r" b="b"/>
            <a:pathLst>
              <a:path w="1635759" h="1079500">
                <a:moveTo>
                  <a:pt x="0" y="0"/>
                </a:moveTo>
                <a:lnTo>
                  <a:pt x="954147" y="0"/>
                </a:lnTo>
                <a:lnTo>
                  <a:pt x="1363070" y="0"/>
                </a:lnTo>
                <a:lnTo>
                  <a:pt x="1635680" y="0"/>
                </a:lnTo>
                <a:lnTo>
                  <a:pt x="1635680" y="306819"/>
                </a:lnTo>
                <a:lnTo>
                  <a:pt x="1635680" y="438313"/>
                </a:lnTo>
                <a:lnTo>
                  <a:pt x="1635680" y="525975"/>
                </a:lnTo>
                <a:lnTo>
                  <a:pt x="1363070" y="525975"/>
                </a:lnTo>
                <a:lnTo>
                  <a:pt x="1156230" y="1079110"/>
                </a:lnTo>
                <a:lnTo>
                  <a:pt x="954147" y="525975"/>
                </a:lnTo>
                <a:lnTo>
                  <a:pt x="0" y="525975"/>
                </a:lnTo>
                <a:lnTo>
                  <a:pt x="0" y="438313"/>
                </a:lnTo>
                <a:lnTo>
                  <a:pt x="0" y="30681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0"/>
          <p:cNvSpPr txBox="1"/>
          <p:nvPr/>
        </p:nvSpPr>
        <p:spPr>
          <a:xfrm>
            <a:off x="6355892" y="3626760"/>
            <a:ext cx="137668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400" spc="-5" dirty="0">
                <a:solidFill>
                  <a:prstClr val="black"/>
                </a:solidFill>
                <a:latin typeface="Calibri"/>
                <a:cs typeface="Calibri"/>
              </a:rPr>
              <a:t>*2,100ft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(15R</a:t>
            </a:r>
            <a:r>
              <a:rPr sz="1400" spc="-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dep)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defTabSz="914400">
              <a:spcBef>
                <a:spcPts val="20"/>
              </a:spcBef>
            </a:pPr>
            <a:r>
              <a:rPr sz="1400" spc="-5" dirty="0">
                <a:solidFill>
                  <a:prstClr val="black"/>
                </a:solidFill>
                <a:latin typeface="Calibri"/>
                <a:cs typeface="Calibri"/>
              </a:rPr>
              <a:t>†2,900ft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(15R</a:t>
            </a:r>
            <a:r>
              <a:rPr sz="1400" spc="-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dep)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11"/>
          <p:cNvSpPr/>
          <p:nvPr/>
        </p:nvSpPr>
        <p:spPr>
          <a:xfrm>
            <a:off x="0" y="5444788"/>
            <a:ext cx="3931920" cy="584835"/>
          </a:xfrm>
          <a:custGeom>
            <a:avLst/>
            <a:gdLst/>
            <a:ahLst/>
            <a:cxnLst/>
            <a:rect l="l" t="t" r="r" b="b"/>
            <a:pathLst>
              <a:path w="3931920" h="584835">
                <a:moveTo>
                  <a:pt x="0" y="584775"/>
                </a:moveTo>
                <a:lnTo>
                  <a:pt x="3931577" y="584775"/>
                </a:lnTo>
                <a:lnTo>
                  <a:pt x="3931577" y="0"/>
                </a:lnTo>
                <a:lnTo>
                  <a:pt x="0" y="0"/>
                </a:lnTo>
                <a:lnTo>
                  <a:pt x="0" y="5847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2"/>
          <p:cNvSpPr txBox="1"/>
          <p:nvPr/>
        </p:nvSpPr>
        <p:spPr>
          <a:xfrm>
            <a:off x="78739" y="4637590"/>
            <a:ext cx="6030595" cy="135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 defTabSz="914400"/>
            <a:r>
              <a:rPr sz="1400" spc="-5" dirty="0">
                <a:solidFill>
                  <a:prstClr val="black"/>
                </a:solidFill>
                <a:latin typeface="Calibri"/>
                <a:cs typeface="Calibri"/>
              </a:rPr>
              <a:t>*2,500ft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(22R</a:t>
            </a:r>
            <a:r>
              <a:rPr sz="1400" spc="-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dep)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  <a:p>
            <a:pPr marR="5080" algn="r" defTabSz="914400">
              <a:spcBef>
                <a:spcPts val="20"/>
              </a:spcBef>
            </a:pPr>
            <a:r>
              <a:rPr sz="1400" spc="-5" dirty="0">
                <a:solidFill>
                  <a:prstClr val="black"/>
                </a:solidFill>
                <a:latin typeface="Calibri"/>
                <a:cs typeface="Calibri"/>
              </a:rPr>
              <a:t>†4,000ft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(22R</a:t>
            </a:r>
            <a:r>
              <a:rPr sz="1400" spc="-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dep)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400"/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defTabSz="914400">
              <a:spcBef>
                <a:spcPts val="1280"/>
              </a:spcBef>
            </a:pP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*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Lowest Observed A320 Departure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160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FOXXX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defTabSz="914400">
              <a:spcBef>
                <a:spcPts val="10"/>
              </a:spcBef>
            </a:pP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†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Median A320 Departure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1600" spc="-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FOXXX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13"/>
          <p:cNvSpPr/>
          <p:nvPr/>
        </p:nvSpPr>
        <p:spPr>
          <a:xfrm>
            <a:off x="7249541" y="5458873"/>
            <a:ext cx="661670" cy="466090"/>
          </a:xfrm>
          <a:custGeom>
            <a:avLst/>
            <a:gdLst/>
            <a:ahLst/>
            <a:cxnLst/>
            <a:rect l="l" t="t" r="r" b="b"/>
            <a:pathLst>
              <a:path w="661670" h="466089">
                <a:moveTo>
                  <a:pt x="573341" y="0"/>
                </a:moveTo>
                <a:lnTo>
                  <a:pt x="0" y="170672"/>
                </a:lnTo>
                <a:lnTo>
                  <a:pt x="87807" y="465658"/>
                </a:lnTo>
                <a:lnTo>
                  <a:pt x="661149" y="294985"/>
                </a:lnTo>
                <a:lnTo>
                  <a:pt x="573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4"/>
          <p:cNvSpPr/>
          <p:nvPr/>
        </p:nvSpPr>
        <p:spPr>
          <a:xfrm>
            <a:off x="7249541" y="5458873"/>
            <a:ext cx="661670" cy="466090"/>
          </a:xfrm>
          <a:custGeom>
            <a:avLst/>
            <a:gdLst/>
            <a:ahLst/>
            <a:cxnLst/>
            <a:rect l="l" t="t" r="r" b="b"/>
            <a:pathLst>
              <a:path w="661670" h="466089">
                <a:moveTo>
                  <a:pt x="0" y="170672"/>
                </a:moveTo>
                <a:lnTo>
                  <a:pt x="573341" y="0"/>
                </a:lnTo>
                <a:lnTo>
                  <a:pt x="661152" y="294984"/>
                </a:lnTo>
                <a:lnTo>
                  <a:pt x="87811" y="465657"/>
                </a:lnTo>
                <a:lnTo>
                  <a:pt x="0" y="17067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5"/>
          <p:cNvSpPr/>
          <p:nvPr/>
        </p:nvSpPr>
        <p:spPr>
          <a:xfrm>
            <a:off x="7441565" y="5594322"/>
            <a:ext cx="278765" cy="188595"/>
          </a:xfrm>
          <a:custGeom>
            <a:avLst/>
            <a:gdLst/>
            <a:ahLst/>
            <a:cxnLst/>
            <a:rect l="l" t="t" r="r" b="b"/>
            <a:pathLst>
              <a:path w="278765" h="188595">
                <a:moveTo>
                  <a:pt x="10833" y="77420"/>
                </a:moveTo>
                <a:lnTo>
                  <a:pt x="0" y="83167"/>
                </a:lnTo>
                <a:lnTo>
                  <a:pt x="30899" y="186955"/>
                </a:lnTo>
                <a:lnTo>
                  <a:pt x="31127" y="187311"/>
                </a:lnTo>
                <a:lnTo>
                  <a:pt x="31762" y="187844"/>
                </a:lnTo>
                <a:lnTo>
                  <a:pt x="32232" y="187991"/>
                </a:lnTo>
                <a:lnTo>
                  <a:pt x="34260" y="187991"/>
                </a:lnTo>
                <a:lnTo>
                  <a:pt x="45084" y="182251"/>
                </a:lnTo>
                <a:lnTo>
                  <a:pt x="30860" y="134490"/>
                </a:lnTo>
                <a:lnTo>
                  <a:pt x="72788" y="122008"/>
                </a:lnTo>
                <a:lnTo>
                  <a:pt x="27139" y="122008"/>
                </a:lnTo>
                <a:lnTo>
                  <a:pt x="14185" y="78463"/>
                </a:lnTo>
                <a:lnTo>
                  <a:pt x="13957" y="78107"/>
                </a:lnTo>
                <a:lnTo>
                  <a:pt x="13322" y="77574"/>
                </a:lnTo>
                <a:lnTo>
                  <a:pt x="12852" y="77426"/>
                </a:lnTo>
                <a:lnTo>
                  <a:pt x="10833" y="77420"/>
                </a:lnTo>
                <a:close/>
              </a:path>
              <a:path w="278765" h="188595">
                <a:moveTo>
                  <a:pt x="95360" y="119900"/>
                </a:moveTo>
                <a:lnTo>
                  <a:pt x="79870" y="119900"/>
                </a:lnTo>
                <a:lnTo>
                  <a:pt x="94221" y="168106"/>
                </a:lnTo>
                <a:lnTo>
                  <a:pt x="94449" y="168460"/>
                </a:lnTo>
                <a:lnTo>
                  <a:pt x="95084" y="168995"/>
                </a:lnTo>
                <a:lnTo>
                  <a:pt x="95554" y="169142"/>
                </a:lnTo>
                <a:lnTo>
                  <a:pt x="97624" y="169142"/>
                </a:lnTo>
                <a:lnTo>
                  <a:pt x="108457" y="164291"/>
                </a:lnTo>
                <a:lnTo>
                  <a:pt x="108318" y="163426"/>
                </a:lnTo>
                <a:lnTo>
                  <a:pt x="95360" y="119900"/>
                </a:lnTo>
                <a:close/>
              </a:path>
              <a:path w="278765" h="188595">
                <a:moveTo>
                  <a:pt x="74079" y="58595"/>
                </a:moveTo>
                <a:lnTo>
                  <a:pt x="63182" y="63453"/>
                </a:lnTo>
                <a:lnTo>
                  <a:pt x="63322" y="64317"/>
                </a:lnTo>
                <a:lnTo>
                  <a:pt x="76149" y="107419"/>
                </a:lnTo>
                <a:lnTo>
                  <a:pt x="27139" y="122008"/>
                </a:lnTo>
                <a:lnTo>
                  <a:pt x="72788" y="122008"/>
                </a:lnTo>
                <a:lnTo>
                  <a:pt x="79870" y="119900"/>
                </a:lnTo>
                <a:lnTo>
                  <a:pt x="95360" y="119900"/>
                </a:lnTo>
                <a:lnTo>
                  <a:pt x="77419" y="59637"/>
                </a:lnTo>
                <a:lnTo>
                  <a:pt x="77190" y="59283"/>
                </a:lnTo>
                <a:lnTo>
                  <a:pt x="76555" y="58748"/>
                </a:lnTo>
                <a:lnTo>
                  <a:pt x="76085" y="58601"/>
                </a:lnTo>
                <a:lnTo>
                  <a:pt x="74079" y="58595"/>
                </a:lnTo>
                <a:close/>
              </a:path>
              <a:path w="278765" h="188595">
                <a:moveTo>
                  <a:pt x="123431" y="74914"/>
                </a:moveTo>
                <a:lnTo>
                  <a:pt x="112864" y="79749"/>
                </a:lnTo>
                <a:lnTo>
                  <a:pt x="113004" y="80596"/>
                </a:lnTo>
                <a:lnTo>
                  <a:pt x="128155" y="131465"/>
                </a:lnTo>
                <a:lnTo>
                  <a:pt x="153746" y="153074"/>
                </a:lnTo>
                <a:lnTo>
                  <a:pt x="158191" y="152655"/>
                </a:lnTo>
                <a:lnTo>
                  <a:pt x="167449" y="149898"/>
                </a:lnTo>
                <a:lnTo>
                  <a:pt x="171348" y="147561"/>
                </a:lnTo>
                <a:lnTo>
                  <a:pt x="178384" y="140757"/>
                </a:lnTo>
                <a:lnTo>
                  <a:pt x="179248" y="139485"/>
                </a:lnTo>
                <a:lnTo>
                  <a:pt x="157352" y="139485"/>
                </a:lnTo>
                <a:lnTo>
                  <a:pt x="152742" y="138621"/>
                </a:lnTo>
                <a:lnTo>
                  <a:pt x="126695" y="76041"/>
                </a:lnTo>
                <a:lnTo>
                  <a:pt x="126466" y="75699"/>
                </a:lnTo>
                <a:lnTo>
                  <a:pt x="125844" y="75222"/>
                </a:lnTo>
                <a:lnTo>
                  <a:pt x="125387" y="75055"/>
                </a:lnTo>
                <a:lnTo>
                  <a:pt x="123431" y="74914"/>
                </a:lnTo>
                <a:close/>
              </a:path>
              <a:path w="278765" h="188595">
                <a:moveTo>
                  <a:pt x="198030" y="130077"/>
                </a:moveTo>
                <a:lnTo>
                  <a:pt x="184442" y="130077"/>
                </a:lnTo>
                <a:lnTo>
                  <a:pt x="187515" y="140422"/>
                </a:lnTo>
                <a:lnTo>
                  <a:pt x="187718" y="140771"/>
                </a:lnTo>
                <a:lnTo>
                  <a:pt x="188226" y="141283"/>
                </a:lnTo>
                <a:lnTo>
                  <a:pt x="188633" y="141451"/>
                </a:lnTo>
                <a:lnTo>
                  <a:pt x="190385" y="141591"/>
                </a:lnTo>
                <a:lnTo>
                  <a:pt x="192062" y="141334"/>
                </a:lnTo>
                <a:lnTo>
                  <a:pt x="200012" y="137110"/>
                </a:lnTo>
                <a:lnTo>
                  <a:pt x="199872" y="136263"/>
                </a:lnTo>
                <a:lnTo>
                  <a:pt x="198030" y="130077"/>
                </a:lnTo>
                <a:close/>
              </a:path>
              <a:path w="278765" h="188595">
                <a:moveTo>
                  <a:pt x="174180" y="59805"/>
                </a:moveTo>
                <a:lnTo>
                  <a:pt x="163614" y="64640"/>
                </a:lnTo>
                <a:lnTo>
                  <a:pt x="163766" y="65487"/>
                </a:lnTo>
                <a:lnTo>
                  <a:pt x="179194" y="117304"/>
                </a:lnTo>
                <a:lnTo>
                  <a:pt x="179243" y="118080"/>
                </a:lnTo>
                <a:lnTo>
                  <a:pt x="157352" y="139485"/>
                </a:lnTo>
                <a:lnTo>
                  <a:pt x="179248" y="139485"/>
                </a:lnTo>
                <a:lnTo>
                  <a:pt x="181571" y="136063"/>
                </a:lnTo>
                <a:lnTo>
                  <a:pt x="184442" y="130077"/>
                </a:lnTo>
                <a:lnTo>
                  <a:pt x="198030" y="130077"/>
                </a:lnTo>
                <a:lnTo>
                  <a:pt x="177444" y="60932"/>
                </a:lnTo>
                <a:lnTo>
                  <a:pt x="177215" y="60595"/>
                </a:lnTo>
                <a:lnTo>
                  <a:pt x="176529" y="60133"/>
                </a:lnTo>
                <a:lnTo>
                  <a:pt x="176072" y="59968"/>
                </a:lnTo>
                <a:lnTo>
                  <a:pt x="174180" y="59805"/>
                </a:lnTo>
                <a:close/>
              </a:path>
              <a:path w="278765" h="188595">
                <a:moveTo>
                  <a:pt x="202806" y="11775"/>
                </a:moveTo>
                <a:lnTo>
                  <a:pt x="192239" y="16611"/>
                </a:lnTo>
                <a:lnTo>
                  <a:pt x="192392" y="17471"/>
                </a:lnTo>
                <a:lnTo>
                  <a:pt x="225615" y="129081"/>
                </a:lnTo>
                <a:lnTo>
                  <a:pt x="228777" y="130163"/>
                </a:lnTo>
                <a:lnTo>
                  <a:pt x="230619" y="129857"/>
                </a:lnTo>
                <a:lnTo>
                  <a:pt x="239344" y="125402"/>
                </a:lnTo>
                <a:lnTo>
                  <a:pt x="239344" y="124994"/>
                </a:lnTo>
                <a:lnTo>
                  <a:pt x="205993" y="12941"/>
                </a:lnTo>
                <a:lnTo>
                  <a:pt x="202806" y="11775"/>
                </a:lnTo>
                <a:close/>
              </a:path>
              <a:path w="278765" h="188595">
                <a:moveTo>
                  <a:pt x="242366" y="0"/>
                </a:moveTo>
                <a:lnTo>
                  <a:pt x="231825" y="5251"/>
                </a:lnTo>
                <a:lnTo>
                  <a:pt x="265175" y="117304"/>
                </a:lnTo>
                <a:lnTo>
                  <a:pt x="265391" y="117651"/>
                </a:lnTo>
                <a:lnTo>
                  <a:pt x="265950" y="118145"/>
                </a:lnTo>
                <a:lnTo>
                  <a:pt x="266395" y="118301"/>
                </a:lnTo>
                <a:lnTo>
                  <a:pt x="268338" y="118388"/>
                </a:lnTo>
                <a:lnTo>
                  <a:pt x="270179" y="118080"/>
                </a:lnTo>
                <a:lnTo>
                  <a:pt x="278777" y="112774"/>
                </a:lnTo>
                <a:lnTo>
                  <a:pt x="245554" y="1164"/>
                </a:lnTo>
                <a:lnTo>
                  <a:pt x="245325" y="810"/>
                </a:lnTo>
                <a:lnTo>
                  <a:pt x="244678" y="276"/>
                </a:lnTo>
                <a:lnTo>
                  <a:pt x="244246" y="106"/>
                </a:lnTo>
                <a:lnTo>
                  <a:pt x="242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16"/>
          <p:cNvSpPr/>
          <p:nvPr/>
        </p:nvSpPr>
        <p:spPr>
          <a:xfrm>
            <a:off x="5602058" y="710293"/>
            <a:ext cx="1978660" cy="827405"/>
          </a:xfrm>
          <a:custGeom>
            <a:avLst/>
            <a:gdLst/>
            <a:ahLst/>
            <a:cxnLst/>
            <a:rect l="l" t="t" r="r" b="b"/>
            <a:pathLst>
              <a:path w="1978659" h="827405">
                <a:moveTo>
                  <a:pt x="1978063" y="300964"/>
                </a:moveTo>
                <a:lnTo>
                  <a:pt x="342379" y="300964"/>
                </a:lnTo>
                <a:lnTo>
                  <a:pt x="342379" y="826935"/>
                </a:lnTo>
                <a:lnTo>
                  <a:pt x="1978063" y="826935"/>
                </a:lnTo>
                <a:lnTo>
                  <a:pt x="1978063" y="300964"/>
                </a:lnTo>
                <a:close/>
              </a:path>
              <a:path w="1978659" h="827405">
                <a:moveTo>
                  <a:pt x="0" y="0"/>
                </a:moveTo>
                <a:lnTo>
                  <a:pt x="614997" y="300964"/>
                </a:lnTo>
                <a:lnTo>
                  <a:pt x="1023912" y="3009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17"/>
          <p:cNvSpPr/>
          <p:nvPr/>
        </p:nvSpPr>
        <p:spPr>
          <a:xfrm>
            <a:off x="5602058" y="710295"/>
            <a:ext cx="1978660" cy="827405"/>
          </a:xfrm>
          <a:custGeom>
            <a:avLst/>
            <a:gdLst/>
            <a:ahLst/>
            <a:cxnLst/>
            <a:rect l="l" t="t" r="r" b="b"/>
            <a:pathLst>
              <a:path w="1978659" h="827405">
                <a:moveTo>
                  <a:pt x="342380" y="300963"/>
                </a:moveTo>
                <a:lnTo>
                  <a:pt x="614994" y="300963"/>
                </a:lnTo>
                <a:lnTo>
                  <a:pt x="0" y="0"/>
                </a:lnTo>
                <a:lnTo>
                  <a:pt x="1023914" y="300963"/>
                </a:lnTo>
                <a:lnTo>
                  <a:pt x="1978061" y="300963"/>
                </a:lnTo>
                <a:lnTo>
                  <a:pt x="1978061" y="388625"/>
                </a:lnTo>
                <a:lnTo>
                  <a:pt x="1978061" y="520118"/>
                </a:lnTo>
                <a:lnTo>
                  <a:pt x="1978061" y="826938"/>
                </a:lnTo>
                <a:lnTo>
                  <a:pt x="1023914" y="826938"/>
                </a:lnTo>
                <a:lnTo>
                  <a:pt x="614994" y="826938"/>
                </a:lnTo>
                <a:lnTo>
                  <a:pt x="342380" y="826938"/>
                </a:lnTo>
                <a:lnTo>
                  <a:pt x="342380" y="520118"/>
                </a:lnTo>
                <a:lnTo>
                  <a:pt x="342380" y="388625"/>
                </a:lnTo>
                <a:lnTo>
                  <a:pt x="342380" y="30096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18"/>
          <p:cNvSpPr txBox="1"/>
          <p:nvPr/>
        </p:nvSpPr>
        <p:spPr>
          <a:xfrm>
            <a:off x="6136805" y="1154857"/>
            <a:ext cx="1250950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400" spc="-5" dirty="0">
                <a:solidFill>
                  <a:prstClr val="black"/>
                </a:solidFill>
                <a:latin typeface="Calibri"/>
                <a:cs typeface="Calibri"/>
              </a:rPr>
              <a:t>ILS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Altitude:</a:t>
            </a:r>
            <a:r>
              <a:rPr sz="1400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950’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51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83838" y="1388122"/>
            <a:ext cx="3138170" cy="420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22R </a:t>
            </a:r>
            <a:r>
              <a:rPr sz="2200" spc="-5" dirty="0">
                <a:solidFill>
                  <a:prstClr val="black"/>
                </a:solidFill>
                <a:latin typeface="Arial"/>
                <a:cs typeface="Arial"/>
              </a:rPr>
              <a:t>Early</a:t>
            </a:r>
            <a:r>
              <a:rPr sz="2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turn: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755650" lvl="1" indent="-285750" defTabSz="914400">
              <a:lnSpc>
                <a:spcPts val="2275"/>
              </a:lnSpc>
              <a:spcBef>
                <a:spcPts val="25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Initial turn at 500’</a:t>
            </a:r>
            <a:r>
              <a:rPr sz="1900" spc="-2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AGL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 marL="755650" marR="234950" lvl="1" indent="-285750" defTabSz="914400">
              <a:lnSpc>
                <a:spcPct val="79900"/>
              </a:lnSpc>
              <a:spcBef>
                <a:spcPts val="450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Direct-to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initial  waypoint located</a:t>
            </a:r>
            <a:r>
              <a:rPr sz="19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on  target departure  corridor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1001394" indent="-342900" defTabSz="914400">
              <a:lnSpc>
                <a:spcPts val="2130"/>
              </a:lnSpc>
              <a:spcBef>
                <a:spcPts val="48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prstClr val="black"/>
                </a:solidFill>
                <a:latin typeface="Arial"/>
                <a:cs typeface="Arial"/>
              </a:rPr>
              <a:t>Runway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15R  </a:t>
            </a:r>
            <a:r>
              <a:rPr sz="2200" spc="-5" dirty="0">
                <a:solidFill>
                  <a:prstClr val="black"/>
                </a:solidFill>
                <a:latin typeface="Arial"/>
                <a:cs typeface="Arial"/>
              </a:rPr>
              <a:t>Departure</a:t>
            </a:r>
            <a:r>
              <a:rPr sz="2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Fix: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755650" marR="74295" lvl="1" indent="-285750" defTabSz="914400">
              <a:lnSpc>
                <a:spcPct val="79900"/>
              </a:lnSpc>
              <a:spcBef>
                <a:spcPts val="459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Current procedure  uses same departure  </a:t>
            </a: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fix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as 22R</a:t>
            </a:r>
            <a:r>
              <a:rPr sz="19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departures  </a:t>
            </a: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(FOXXX)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 marL="755650" marR="88265" lvl="1" indent="-285750" defTabSz="914400">
              <a:lnSpc>
                <a:spcPct val="79900"/>
              </a:lnSpc>
              <a:spcBef>
                <a:spcPts val="475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Potential benefit</a:t>
            </a:r>
            <a:r>
              <a:rPr sz="19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from  changing departures  </a:t>
            </a: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use </a:t>
            </a:r>
            <a:r>
              <a:rPr sz="1900" spc="-5" dirty="0">
                <a:solidFill>
                  <a:prstClr val="black"/>
                </a:solidFill>
                <a:latin typeface="Arial"/>
                <a:cs typeface="Arial"/>
              </a:rPr>
              <a:t>fix </a:t>
            </a:r>
            <a:r>
              <a:rPr sz="1900" spc="-10" dirty="0">
                <a:solidFill>
                  <a:prstClr val="black"/>
                </a:solidFill>
                <a:latin typeface="Arial"/>
                <a:cs typeface="Arial"/>
              </a:rPr>
              <a:t>offset </a:t>
            </a: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from  Hull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8146" y="4613450"/>
            <a:ext cx="3325177" cy="2156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65067" y="938136"/>
            <a:ext cx="5302542" cy="3644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43184" y="1989239"/>
            <a:ext cx="685165" cy="826769"/>
          </a:xfrm>
          <a:custGeom>
            <a:avLst/>
            <a:gdLst/>
            <a:ahLst/>
            <a:cxnLst/>
            <a:rect l="l" t="t" r="r" b="b"/>
            <a:pathLst>
              <a:path w="685164" h="826769">
                <a:moveTo>
                  <a:pt x="0" y="0"/>
                </a:moveTo>
                <a:lnTo>
                  <a:pt x="684959" y="0"/>
                </a:lnTo>
                <a:lnTo>
                  <a:pt x="684959" y="826265"/>
                </a:lnTo>
                <a:lnTo>
                  <a:pt x="0" y="82626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51674" y="1531340"/>
            <a:ext cx="465455" cy="1724025"/>
          </a:xfrm>
          <a:custGeom>
            <a:avLst/>
            <a:gdLst/>
            <a:ahLst/>
            <a:cxnLst/>
            <a:rect l="l" t="t" r="r" b="b"/>
            <a:pathLst>
              <a:path w="465454" h="1724025">
                <a:moveTo>
                  <a:pt x="465226" y="1640522"/>
                </a:moveTo>
                <a:lnTo>
                  <a:pt x="391274" y="1658886"/>
                </a:lnTo>
                <a:lnTo>
                  <a:pt x="446608" y="1723656"/>
                </a:lnTo>
                <a:lnTo>
                  <a:pt x="465226" y="1640522"/>
                </a:lnTo>
                <a:close/>
              </a:path>
              <a:path w="465454" h="1724025">
                <a:moveTo>
                  <a:pt x="428790" y="1612379"/>
                </a:moveTo>
                <a:lnTo>
                  <a:pt x="410298" y="1616964"/>
                </a:lnTo>
                <a:lnTo>
                  <a:pt x="414896" y="1635455"/>
                </a:lnTo>
                <a:lnTo>
                  <a:pt x="433387" y="1630870"/>
                </a:lnTo>
                <a:lnTo>
                  <a:pt x="428790" y="1612379"/>
                </a:lnTo>
                <a:close/>
              </a:path>
              <a:path w="465454" h="1724025">
                <a:moveTo>
                  <a:pt x="419608" y="1575396"/>
                </a:moveTo>
                <a:lnTo>
                  <a:pt x="401116" y="1579994"/>
                </a:lnTo>
                <a:lnTo>
                  <a:pt x="405714" y="1598472"/>
                </a:lnTo>
                <a:lnTo>
                  <a:pt x="424205" y="1593888"/>
                </a:lnTo>
                <a:lnTo>
                  <a:pt x="419608" y="1575396"/>
                </a:lnTo>
                <a:close/>
              </a:path>
              <a:path w="465454" h="1724025">
                <a:moveTo>
                  <a:pt x="410425" y="1538427"/>
                </a:moveTo>
                <a:lnTo>
                  <a:pt x="391934" y="1543011"/>
                </a:lnTo>
                <a:lnTo>
                  <a:pt x="396532" y="1561503"/>
                </a:lnTo>
                <a:lnTo>
                  <a:pt x="415023" y="1556905"/>
                </a:lnTo>
                <a:lnTo>
                  <a:pt x="410425" y="1538427"/>
                </a:lnTo>
                <a:close/>
              </a:path>
              <a:path w="465454" h="1724025">
                <a:moveTo>
                  <a:pt x="401243" y="1501444"/>
                </a:moveTo>
                <a:lnTo>
                  <a:pt x="382752" y="1506029"/>
                </a:lnTo>
                <a:lnTo>
                  <a:pt x="387350" y="1524520"/>
                </a:lnTo>
                <a:lnTo>
                  <a:pt x="405841" y="1519936"/>
                </a:lnTo>
                <a:lnTo>
                  <a:pt x="401243" y="1501444"/>
                </a:lnTo>
                <a:close/>
              </a:path>
              <a:path w="465454" h="1724025">
                <a:moveTo>
                  <a:pt x="392061" y="1464462"/>
                </a:moveTo>
                <a:lnTo>
                  <a:pt x="373583" y="1469059"/>
                </a:lnTo>
                <a:lnTo>
                  <a:pt x="378167" y="1487551"/>
                </a:lnTo>
                <a:lnTo>
                  <a:pt x="396659" y="1482953"/>
                </a:lnTo>
                <a:lnTo>
                  <a:pt x="392061" y="1464462"/>
                </a:lnTo>
                <a:close/>
              </a:path>
              <a:path w="465454" h="1724025">
                <a:moveTo>
                  <a:pt x="382879" y="1427492"/>
                </a:moveTo>
                <a:lnTo>
                  <a:pt x="364388" y="1432077"/>
                </a:lnTo>
                <a:lnTo>
                  <a:pt x="368985" y="1450568"/>
                </a:lnTo>
                <a:lnTo>
                  <a:pt x="387476" y="1445983"/>
                </a:lnTo>
                <a:lnTo>
                  <a:pt x="382879" y="1427492"/>
                </a:lnTo>
                <a:close/>
              </a:path>
              <a:path w="465454" h="1724025">
                <a:moveTo>
                  <a:pt x="373697" y="1390510"/>
                </a:moveTo>
                <a:lnTo>
                  <a:pt x="355206" y="1395107"/>
                </a:lnTo>
                <a:lnTo>
                  <a:pt x="359803" y="1413586"/>
                </a:lnTo>
                <a:lnTo>
                  <a:pt x="378294" y="1409001"/>
                </a:lnTo>
                <a:lnTo>
                  <a:pt x="373697" y="1390510"/>
                </a:lnTo>
                <a:close/>
              </a:path>
              <a:path w="465454" h="1724025">
                <a:moveTo>
                  <a:pt x="364515" y="1353540"/>
                </a:moveTo>
                <a:lnTo>
                  <a:pt x="346024" y="1358125"/>
                </a:lnTo>
                <a:lnTo>
                  <a:pt x="350621" y="1376616"/>
                </a:lnTo>
                <a:lnTo>
                  <a:pt x="369112" y="1372019"/>
                </a:lnTo>
                <a:lnTo>
                  <a:pt x="364515" y="1353540"/>
                </a:lnTo>
                <a:close/>
              </a:path>
              <a:path w="465454" h="1724025">
                <a:moveTo>
                  <a:pt x="355333" y="1316558"/>
                </a:moveTo>
                <a:lnTo>
                  <a:pt x="336854" y="1321155"/>
                </a:lnTo>
                <a:lnTo>
                  <a:pt x="341439" y="1339634"/>
                </a:lnTo>
                <a:lnTo>
                  <a:pt x="359930" y="1335049"/>
                </a:lnTo>
                <a:lnTo>
                  <a:pt x="355333" y="1316558"/>
                </a:lnTo>
                <a:close/>
              </a:path>
              <a:path w="465454" h="1724025">
                <a:moveTo>
                  <a:pt x="346151" y="1279575"/>
                </a:moveTo>
                <a:lnTo>
                  <a:pt x="327672" y="1284173"/>
                </a:lnTo>
                <a:lnTo>
                  <a:pt x="332257" y="1302664"/>
                </a:lnTo>
                <a:lnTo>
                  <a:pt x="350748" y="1298067"/>
                </a:lnTo>
                <a:lnTo>
                  <a:pt x="346151" y="1279575"/>
                </a:lnTo>
                <a:close/>
              </a:path>
              <a:path w="465454" h="1724025">
                <a:moveTo>
                  <a:pt x="336969" y="1242606"/>
                </a:moveTo>
                <a:lnTo>
                  <a:pt x="318490" y="1247190"/>
                </a:lnTo>
                <a:lnTo>
                  <a:pt x="323075" y="1265682"/>
                </a:lnTo>
                <a:lnTo>
                  <a:pt x="341566" y="1261097"/>
                </a:lnTo>
                <a:lnTo>
                  <a:pt x="336969" y="1242606"/>
                </a:lnTo>
                <a:close/>
              </a:path>
              <a:path w="465454" h="1724025">
                <a:moveTo>
                  <a:pt x="327787" y="1205623"/>
                </a:moveTo>
                <a:lnTo>
                  <a:pt x="309308" y="1210221"/>
                </a:lnTo>
                <a:lnTo>
                  <a:pt x="313893" y="1228712"/>
                </a:lnTo>
                <a:lnTo>
                  <a:pt x="332384" y="1224114"/>
                </a:lnTo>
                <a:lnTo>
                  <a:pt x="327787" y="1205623"/>
                </a:lnTo>
                <a:close/>
              </a:path>
              <a:path w="465454" h="1724025">
                <a:moveTo>
                  <a:pt x="318604" y="1168654"/>
                </a:moveTo>
                <a:lnTo>
                  <a:pt x="300126" y="1173238"/>
                </a:lnTo>
                <a:lnTo>
                  <a:pt x="304711" y="1191729"/>
                </a:lnTo>
                <a:lnTo>
                  <a:pt x="323202" y="1187145"/>
                </a:lnTo>
                <a:lnTo>
                  <a:pt x="318604" y="1168654"/>
                </a:lnTo>
                <a:close/>
              </a:path>
              <a:path w="465454" h="1724025">
                <a:moveTo>
                  <a:pt x="309422" y="1131671"/>
                </a:moveTo>
                <a:lnTo>
                  <a:pt x="290944" y="1136269"/>
                </a:lnTo>
                <a:lnTo>
                  <a:pt x="295529" y="1154747"/>
                </a:lnTo>
                <a:lnTo>
                  <a:pt x="314020" y="1150162"/>
                </a:lnTo>
                <a:lnTo>
                  <a:pt x="309422" y="1131671"/>
                </a:lnTo>
                <a:close/>
              </a:path>
              <a:path w="465454" h="1724025">
                <a:moveTo>
                  <a:pt x="300253" y="1094701"/>
                </a:moveTo>
                <a:lnTo>
                  <a:pt x="281762" y="1099286"/>
                </a:lnTo>
                <a:lnTo>
                  <a:pt x="286346" y="1117777"/>
                </a:lnTo>
                <a:lnTo>
                  <a:pt x="304838" y="1113180"/>
                </a:lnTo>
                <a:lnTo>
                  <a:pt x="300253" y="1094701"/>
                </a:lnTo>
                <a:close/>
              </a:path>
              <a:path w="465454" h="1724025">
                <a:moveTo>
                  <a:pt x="291071" y="1057719"/>
                </a:moveTo>
                <a:lnTo>
                  <a:pt x="272580" y="1062316"/>
                </a:lnTo>
                <a:lnTo>
                  <a:pt x="277164" y="1080795"/>
                </a:lnTo>
                <a:lnTo>
                  <a:pt x="295656" y="1076210"/>
                </a:lnTo>
                <a:lnTo>
                  <a:pt x="291071" y="1057719"/>
                </a:lnTo>
                <a:close/>
              </a:path>
              <a:path w="465454" h="1724025">
                <a:moveTo>
                  <a:pt x="281876" y="1020737"/>
                </a:moveTo>
                <a:lnTo>
                  <a:pt x="263398" y="1025334"/>
                </a:lnTo>
                <a:lnTo>
                  <a:pt x="267982" y="1043825"/>
                </a:lnTo>
                <a:lnTo>
                  <a:pt x="286473" y="1039228"/>
                </a:lnTo>
                <a:lnTo>
                  <a:pt x="281876" y="1020737"/>
                </a:lnTo>
                <a:close/>
              </a:path>
              <a:path w="465454" h="1724025">
                <a:moveTo>
                  <a:pt x="272707" y="983767"/>
                </a:moveTo>
                <a:lnTo>
                  <a:pt x="254215" y="988352"/>
                </a:lnTo>
                <a:lnTo>
                  <a:pt x="258800" y="1006843"/>
                </a:lnTo>
                <a:lnTo>
                  <a:pt x="277291" y="1002258"/>
                </a:lnTo>
                <a:lnTo>
                  <a:pt x="272707" y="983767"/>
                </a:lnTo>
                <a:close/>
              </a:path>
              <a:path w="465454" h="1724025">
                <a:moveTo>
                  <a:pt x="263525" y="946785"/>
                </a:moveTo>
                <a:lnTo>
                  <a:pt x="245033" y="951382"/>
                </a:lnTo>
                <a:lnTo>
                  <a:pt x="249618" y="969860"/>
                </a:lnTo>
                <a:lnTo>
                  <a:pt x="268109" y="965276"/>
                </a:lnTo>
                <a:lnTo>
                  <a:pt x="263525" y="946785"/>
                </a:lnTo>
                <a:close/>
              </a:path>
              <a:path w="465454" h="1724025">
                <a:moveTo>
                  <a:pt x="254342" y="909815"/>
                </a:moveTo>
                <a:lnTo>
                  <a:pt x="235851" y="914400"/>
                </a:lnTo>
                <a:lnTo>
                  <a:pt x="240436" y="932891"/>
                </a:lnTo>
                <a:lnTo>
                  <a:pt x="258927" y="928306"/>
                </a:lnTo>
                <a:lnTo>
                  <a:pt x="254342" y="909815"/>
                </a:lnTo>
                <a:close/>
              </a:path>
              <a:path w="465454" h="1724025">
                <a:moveTo>
                  <a:pt x="245160" y="872832"/>
                </a:moveTo>
                <a:lnTo>
                  <a:pt x="226669" y="877430"/>
                </a:lnTo>
                <a:lnTo>
                  <a:pt x="231254" y="895908"/>
                </a:lnTo>
                <a:lnTo>
                  <a:pt x="249745" y="891324"/>
                </a:lnTo>
                <a:lnTo>
                  <a:pt x="245160" y="872832"/>
                </a:lnTo>
                <a:close/>
              </a:path>
              <a:path w="465454" h="1724025">
                <a:moveTo>
                  <a:pt x="235978" y="835863"/>
                </a:moveTo>
                <a:lnTo>
                  <a:pt x="217487" y="840447"/>
                </a:lnTo>
                <a:lnTo>
                  <a:pt x="222072" y="858939"/>
                </a:lnTo>
                <a:lnTo>
                  <a:pt x="240563" y="854341"/>
                </a:lnTo>
                <a:lnTo>
                  <a:pt x="235978" y="835863"/>
                </a:lnTo>
                <a:close/>
              </a:path>
              <a:path w="465454" h="1724025">
                <a:moveTo>
                  <a:pt x="226796" y="798880"/>
                </a:moveTo>
                <a:lnTo>
                  <a:pt x="208305" y="803465"/>
                </a:lnTo>
                <a:lnTo>
                  <a:pt x="212890" y="821956"/>
                </a:lnTo>
                <a:lnTo>
                  <a:pt x="231381" y="817372"/>
                </a:lnTo>
                <a:lnTo>
                  <a:pt x="226796" y="798880"/>
                </a:lnTo>
                <a:close/>
              </a:path>
              <a:path w="465454" h="1724025">
                <a:moveTo>
                  <a:pt x="217614" y="761898"/>
                </a:moveTo>
                <a:lnTo>
                  <a:pt x="199123" y="766495"/>
                </a:lnTo>
                <a:lnTo>
                  <a:pt x="203708" y="784987"/>
                </a:lnTo>
                <a:lnTo>
                  <a:pt x="222199" y="780389"/>
                </a:lnTo>
                <a:lnTo>
                  <a:pt x="217614" y="761898"/>
                </a:lnTo>
                <a:close/>
              </a:path>
              <a:path w="465454" h="1724025">
                <a:moveTo>
                  <a:pt x="208432" y="724928"/>
                </a:moveTo>
                <a:lnTo>
                  <a:pt x="189941" y="729513"/>
                </a:lnTo>
                <a:lnTo>
                  <a:pt x="194525" y="748004"/>
                </a:lnTo>
                <a:lnTo>
                  <a:pt x="213017" y="743419"/>
                </a:lnTo>
                <a:lnTo>
                  <a:pt x="208432" y="724928"/>
                </a:lnTo>
                <a:close/>
              </a:path>
              <a:path w="465454" h="1724025">
                <a:moveTo>
                  <a:pt x="199250" y="687946"/>
                </a:moveTo>
                <a:lnTo>
                  <a:pt x="180759" y="692543"/>
                </a:lnTo>
                <a:lnTo>
                  <a:pt x="185343" y="711022"/>
                </a:lnTo>
                <a:lnTo>
                  <a:pt x="203835" y="706437"/>
                </a:lnTo>
                <a:lnTo>
                  <a:pt x="199250" y="687946"/>
                </a:lnTo>
                <a:close/>
              </a:path>
              <a:path w="465454" h="1724025">
                <a:moveTo>
                  <a:pt x="190068" y="650976"/>
                </a:moveTo>
                <a:lnTo>
                  <a:pt x="171576" y="655561"/>
                </a:lnTo>
                <a:lnTo>
                  <a:pt x="176161" y="674052"/>
                </a:lnTo>
                <a:lnTo>
                  <a:pt x="194652" y="669455"/>
                </a:lnTo>
                <a:lnTo>
                  <a:pt x="190068" y="650976"/>
                </a:lnTo>
                <a:close/>
              </a:path>
              <a:path w="465454" h="1724025">
                <a:moveTo>
                  <a:pt x="180886" y="613994"/>
                </a:moveTo>
                <a:lnTo>
                  <a:pt x="162394" y="618591"/>
                </a:lnTo>
                <a:lnTo>
                  <a:pt x="166979" y="637070"/>
                </a:lnTo>
                <a:lnTo>
                  <a:pt x="185470" y="632485"/>
                </a:lnTo>
                <a:lnTo>
                  <a:pt x="180886" y="613994"/>
                </a:lnTo>
                <a:close/>
              </a:path>
              <a:path w="465454" h="1724025">
                <a:moveTo>
                  <a:pt x="171704" y="577011"/>
                </a:moveTo>
                <a:lnTo>
                  <a:pt x="153212" y="581609"/>
                </a:lnTo>
                <a:lnTo>
                  <a:pt x="157810" y="600100"/>
                </a:lnTo>
                <a:lnTo>
                  <a:pt x="176288" y="595503"/>
                </a:lnTo>
                <a:lnTo>
                  <a:pt x="171704" y="577011"/>
                </a:lnTo>
                <a:close/>
              </a:path>
              <a:path w="465454" h="1724025">
                <a:moveTo>
                  <a:pt x="162521" y="540042"/>
                </a:moveTo>
                <a:lnTo>
                  <a:pt x="144030" y="544626"/>
                </a:lnTo>
                <a:lnTo>
                  <a:pt x="148628" y="563118"/>
                </a:lnTo>
                <a:lnTo>
                  <a:pt x="167106" y="558533"/>
                </a:lnTo>
                <a:lnTo>
                  <a:pt x="162521" y="540042"/>
                </a:lnTo>
                <a:close/>
              </a:path>
              <a:path w="465454" h="1724025">
                <a:moveTo>
                  <a:pt x="153339" y="503059"/>
                </a:moveTo>
                <a:lnTo>
                  <a:pt x="134848" y="507657"/>
                </a:lnTo>
                <a:lnTo>
                  <a:pt x="139446" y="526148"/>
                </a:lnTo>
                <a:lnTo>
                  <a:pt x="157924" y="521550"/>
                </a:lnTo>
                <a:lnTo>
                  <a:pt x="153339" y="503059"/>
                </a:lnTo>
                <a:close/>
              </a:path>
              <a:path w="465454" h="1724025">
                <a:moveTo>
                  <a:pt x="144157" y="466090"/>
                </a:moveTo>
                <a:lnTo>
                  <a:pt x="125666" y="470674"/>
                </a:lnTo>
                <a:lnTo>
                  <a:pt x="130263" y="489165"/>
                </a:lnTo>
                <a:lnTo>
                  <a:pt x="148742" y="484568"/>
                </a:lnTo>
                <a:lnTo>
                  <a:pt x="144157" y="466090"/>
                </a:lnTo>
                <a:close/>
              </a:path>
              <a:path w="465454" h="1724025">
                <a:moveTo>
                  <a:pt x="134975" y="429107"/>
                </a:moveTo>
                <a:lnTo>
                  <a:pt x="116484" y="433705"/>
                </a:lnTo>
                <a:lnTo>
                  <a:pt x="121081" y="452183"/>
                </a:lnTo>
                <a:lnTo>
                  <a:pt x="139560" y="447598"/>
                </a:lnTo>
                <a:lnTo>
                  <a:pt x="134975" y="429107"/>
                </a:lnTo>
                <a:close/>
              </a:path>
              <a:path w="465454" h="1724025">
                <a:moveTo>
                  <a:pt x="125793" y="392137"/>
                </a:moveTo>
                <a:lnTo>
                  <a:pt x="107302" y="396722"/>
                </a:lnTo>
                <a:lnTo>
                  <a:pt x="111899" y="415213"/>
                </a:lnTo>
                <a:lnTo>
                  <a:pt x="130378" y="410616"/>
                </a:lnTo>
                <a:lnTo>
                  <a:pt x="125793" y="392137"/>
                </a:lnTo>
                <a:close/>
              </a:path>
              <a:path w="465454" h="1724025">
                <a:moveTo>
                  <a:pt x="116611" y="355155"/>
                </a:moveTo>
                <a:lnTo>
                  <a:pt x="98120" y="359740"/>
                </a:lnTo>
                <a:lnTo>
                  <a:pt x="102717" y="378231"/>
                </a:lnTo>
                <a:lnTo>
                  <a:pt x="121196" y="373646"/>
                </a:lnTo>
                <a:lnTo>
                  <a:pt x="116611" y="355155"/>
                </a:lnTo>
                <a:close/>
              </a:path>
              <a:path w="465454" h="1724025">
                <a:moveTo>
                  <a:pt x="107429" y="318173"/>
                </a:moveTo>
                <a:lnTo>
                  <a:pt x="88938" y="322770"/>
                </a:lnTo>
                <a:lnTo>
                  <a:pt x="93535" y="341261"/>
                </a:lnTo>
                <a:lnTo>
                  <a:pt x="112014" y="336664"/>
                </a:lnTo>
                <a:lnTo>
                  <a:pt x="107429" y="318173"/>
                </a:lnTo>
                <a:close/>
              </a:path>
              <a:path w="465454" h="1724025">
                <a:moveTo>
                  <a:pt x="98247" y="281203"/>
                </a:moveTo>
                <a:lnTo>
                  <a:pt x="79756" y="285788"/>
                </a:lnTo>
                <a:lnTo>
                  <a:pt x="84353" y="304279"/>
                </a:lnTo>
                <a:lnTo>
                  <a:pt x="102831" y="299694"/>
                </a:lnTo>
                <a:lnTo>
                  <a:pt x="98247" y="281203"/>
                </a:lnTo>
                <a:close/>
              </a:path>
              <a:path w="465454" h="1724025">
                <a:moveTo>
                  <a:pt x="89065" y="244221"/>
                </a:moveTo>
                <a:lnTo>
                  <a:pt x="70573" y="248818"/>
                </a:lnTo>
                <a:lnTo>
                  <a:pt x="75171" y="267296"/>
                </a:lnTo>
                <a:lnTo>
                  <a:pt x="93649" y="262712"/>
                </a:lnTo>
                <a:lnTo>
                  <a:pt x="89065" y="244221"/>
                </a:lnTo>
                <a:close/>
              </a:path>
              <a:path w="465454" h="1724025">
                <a:moveTo>
                  <a:pt x="79883" y="207251"/>
                </a:moveTo>
                <a:lnTo>
                  <a:pt x="61391" y="211836"/>
                </a:lnTo>
                <a:lnTo>
                  <a:pt x="65989" y="230327"/>
                </a:lnTo>
                <a:lnTo>
                  <a:pt x="84480" y="225729"/>
                </a:lnTo>
                <a:lnTo>
                  <a:pt x="79883" y="207251"/>
                </a:lnTo>
                <a:close/>
              </a:path>
              <a:path w="465454" h="1724025">
                <a:moveTo>
                  <a:pt x="70700" y="170268"/>
                </a:moveTo>
                <a:lnTo>
                  <a:pt x="52209" y="174853"/>
                </a:lnTo>
                <a:lnTo>
                  <a:pt x="56807" y="193344"/>
                </a:lnTo>
                <a:lnTo>
                  <a:pt x="75298" y="188760"/>
                </a:lnTo>
                <a:lnTo>
                  <a:pt x="70700" y="170268"/>
                </a:lnTo>
                <a:close/>
              </a:path>
              <a:path w="465454" h="1724025">
                <a:moveTo>
                  <a:pt x="61518" y="133286"/>
                </a:moveTo>
                <a:lnTo>
                  <a:pt x="43027" y="137883"/>
                </a:lnTo>
                <a:lnTo>
                  <a:pt x="47625" y="156375"/>
                </a:lnTo>
                <a:lnTo>
                  <a:pt x="66116" y="151777"/>
                </a:lnTo>
                <a:lnTo>
                  <a:pt x="61518" y="133286"/>
                </a:lnTo>
                <a:close/>
              </a:path>
              <a:path w="465454" h="1724025">
                <a:moveTo>
                  <a:pt x="52336" y="96316"/>
                </a:moveTo>
                <a:lnTo>
                  <a:pt x="33845" y="100901"/>
                </a:lnTo>
                <a:lnTo>
                  <a:pt x="38442" y="119392"/>
                </a:lnTo>
                <a:lnTo>
                  <a:pt x="56934" y="114808"/>
                </a:lnTo>
                <a:lnTo>
                  <a:pt x="52336" y="96316"/>
                </a:lnTo>
                <a:close/>
              </a:path>
              <a:path w="465454" h="1724025">
                <a:moveTo>
                  <a:pt x="18605" y="0"/>
                </a:moveTo>
                <a:lnTo>
                  <a:pt x="0" y="83146"/>
                </a:lnTo>
                <a:lnTo>
                  <a:pt x="27724" y="76250"/>
                </a:lnTo>
                <a:lnTo>
                  <a:pt x="47359" y="76250"/>
                </a:lnTo>
                <a:lnTo>
                  <a:pt x="46215" y="71666"/>
                </a:lnTo>
                <a:lnTo>
                  <a:pt x="73952" y="64782"/>
                </a:lnTo>
                <a:lnTo>
                  <a:pt x="18605" y="0"/>
                </a:lnTo>
                <a:close/>
              </a:path>
              <a:path w="465454" h="1724025">
                <a:moveTo>
                  <a:pt x="47359" y="76250"/>
                </a:moveTo>
                <a:lnTo>
                  <a:pt x="27724" y="76250"/>
                </a:lnTo>
                <a:lnTo>
                  <a:pt x="29260" y="82423"/>
                </a:lnTo>
                <a:lnTo>
                  <a:pt x="47751" y="77825"/>
                </a:lnTo>
                <a:lnTo>
                  <a:pt x="47359" y="76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2075" y="1987384"/>
            <a:ext cx="795020" cy="429895"/>
          </a:xfrm>
          <a:custGeom>
            <a:avLst/>
            <a:gdLst/>
            <a:ahLst/>
            <a:cxnLst/>
            <a:rect l="l" t="t" r="r" b="b"/>
            <a:pathLst>
              <a:path w="795020" h="429894">
                <a:moveTo>
                  <a:pt x="733501" y="0"/>
                </a:moveTo>
                <a:lnTo>
                  <a:pt x="0" y="183172"/>
                </a:lnTo>
                <a:lnTo>
                  <a:pt x="61518" y="429513"/>
                </a:lnTo>
                <a:lnTo>
                  <a:pt x="795020" y="246341"/>
                </a:lnTo>
                <a:lnTo>
                  <a:pt x="733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62075" y="1987384"/>
            <a:ext cx="795020" cy="429895"/>
          </a:xfrm>
          <a:custGeom>
            <a:avLst/>
            <a:gdLst/>
            <a:ahLst/>
            <a:cxnLst/>
            <a:rect l="l" t="t" r="r" b="b"/>
            <a:pathLst>
              <a:path w="795020" h="429894">
                <a:moveTo>
                  <a:pt x="0" y="183172"/>
                </a:moveTo>
                <a:lnTo>
                  <a:pt x="733500" y="0"/>
                </a:lnTo>
                <a:lnTo>
                  <a:pt x="795019" y="246350"/>
                </a:lnTo>
                <a:lnTo>
                  <a:pt x="61519" y="429522"/>
                </a:lnTo>
                <a:lnTo>
                  <a:pt x="0" y="18317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77518" y="2140407"/>
            <a:ext cx="367030" cy="145415"/>
          </a:xfrm>
          <a:custGeom>
            <a:avLst/>
            <a:gdLst/>
            <a:ahLst/>
            <a:cxnLst/>
            <a:rect l="l" t="t" r="r" b="b"/>
            <a:pathLst>
              <a:path w="367029" h="145414">
                <a:moveTo>
                  <a:pt x="47272" y="65036"/>
                </a:moveTo>
                <a:lnTo>
                  <a:pt x="24739" y="65036"/>
                </a:lnTo>
                <a:lnTo>
                  <a:pt x="28524" y="65633"/>
                </a:lnTo>
                <a:lnTo>
                  <a:pt x="30187" y="66268"/>
                </a:lnTo>
                <a:lnTo>
                  <a:pt x="38488" y="84962"/>
                </a:lnTo>
                <a:lnTo>
                  <a:pt x="38341" y="86690"/>
                </a:lnTo>
                <a:lnTo>
                  <a:pt x="16535" y="133311"/>
                </a:lnTo>
                <a:lnTo>
                  <a:pt x="16167" y="133997"/>
                </a:lnTo>
                <a:lnTo>
                  <a:pt x="15875" y="134620"/>
                </a:lnTo>
                <a:lnTo>
                  <a:pt x="15481" y="135762"/>
                </a:lnTo>
                <a:lnTo>
                  <a:pt x="15341" y="136321"/>
                </a:lnTo>
                <a:lnTo>
                  <a:pt x="15151" y="138010"/>
                </a:lnTo>
                <a:lnTo>
                  <a:pt x="15354" y="139331"/>
                </a:lnTo>
                <a:lnTo>
                  <a:pt x="19977" y="144995"/>
                </a:lnTo>
                <a:lnTo>
                  <a:pt x="66852" y="133286"/>
                </a:lnTo>
                <a:lnTo>
                  <a:pt x="67182" y="133108"/>
                </a:lnTo>
                <a:lnTo>
                  <a:pt x="27927" y="133057"/>
                </a:lnTo>
                <a:lnTo>
                  <a:pt x="37655" y="116039"/>
                </a:lnTo>
                <a:lnTo>
                  <a:pt x="50914" y="81876"/>
                </a:lnTo>
                <a:lnTo>
                  <a:pt x="50523" y="76238"/>
                </a:lnTo>
                <a:lnTo>
                  <a:pt x="50082" y="73545"/>
                </a:lnTo>
                <a:lnTo>
                  <a:pt x="48694" y="68021"/>
                </a:lnTo>
                <a:lnTo>
                  <a:pt x="47536" y="65417"/>
                </a:lnTo>
                <a:lnTo>
                  <a:pt x="47272" y="65036"/>
                </a:lnTo>
                <a:close/>
              </a:path>
              <a:path w="367029" h="145414">
                <a:moveTo>
                  <a:pt x="64058" y="124028"/>
                </a:moveTo>
                <a:lnTo>
                  <a:pt x="27927" y="133057"/>
                </a:lnTo>
                <a:lnTo>
                  <a:pt x="67233" y="133057"/>
                </a:lnTo>
                <a:lnTo>
                  <a:pt x="67729" y="132562"/>
                </a:lnTo>
                <a:lnTo>
                  <a:pt x="67906" y="132194"/>
                </a:lnTo>
                <a:lnTo>
                  <a:pt x="68072" y="130124"/>
                </a:lnTo>
                <a:lnTo>
                  <a:pt x="67906" y="128803"/>
                </a:lnTo>
                <a:lnTo>
                  <a:pt x="64058" y="124028"/>
                </a:lnTo>
                <a:close/>
              </a:path>
              <a:path w="367029" h="145414">
                <a:moveTo>
                  <a:pt x="27749" y="54140"/>
                </a:moveTo>
                <a:lnTo>
                  <a:pt x="0" y="71170"/>
                </a:lnTo>
                <a:lnTo>
                  <a:pt x="237" y="72402"/>
                </a:lnTo>
                <a:lnTo>
                  <a:pt x="3149" y="77406"/>
                </a:lnTo>
                <a:lnTo>
                  <a:pt x="3962" y="77203"/>
                </a:lnTo>
                <a:lnTo>
                  <a:pt x="4648" y="76644"/>
                </a:lnTo>
                <a:lnTo>
                  <a:pt x="6388" y="74663"/>
                </a:lnTo>
                <a:lnTo>
                  <a:pt x="7493" y="73545"/>
                </a:lnTo>
                <a:lnTo>
                  <a:pt x="24739" y="65036"/>
                </a:lnTo>
                <a:lnTo>
                  <a:pt x="47272" y="65036"/>
                </a:lnTo>
                <a:lnTo>
                  <a:pt x="44259" y="60680"/>
                </a:lnTo>
                <a:lnTo>
                  <a:pt x="42202" y="58762"/>
                </a:lnTo>
                <a:lnTo>
                  <a:pt x="37236" y="55829"/>
                </a:lnTo>
                <a:lnTo>
                  <a:pt x="34353" y="54902"/>
                </a:lnTo>
                <a:lnTo>
                  <a:pt x="27749" y="54140"/>
                </a:lnTo>
                <a:close/>
              </a:path>
              <a:path w="367029" h="145414">
                <a:moveTo>
                  <a:pt x="91490" y="111861"/>
                </a:moveTo>
                <a:lnTo>
                  <a:pt x="86271" y="113169"/>
                </a:lnTo>
                <a:lnTo>
                  <a:pt x="84569" y="114122"/>
                </a:lnTo>
                <a:lnTo>
                  <a:pt x="83057" y="116636"/>
                </a:lnTo>
                <a:lnTo>
                  <a:pt x="83070" y="118783"/>
                </a:lnTo>
                <a:lnTo>
                  <a:pt x="84556" y="124777"/>
                </a:lnTo>
                <a:lnTo>
                  <a:pt x="85547" y="126618"/>
                </a:lnTo>
                <a:lnTo>
                  <a:pt x="87998" y="128092"/>
                </a:lnTo>
                <a:lnTo>
                  <a:pt x="89903" y="128142"/>
                </a:lnTo>
                <a:lnTo>
                  <a:pt x="95123" y="126847"/>
                </a:lnTo>
                <a:lnTo>
                  <a:pt x="96824" y="125882"/>
                </a:lnTo>
                <a:lnTo>
                  <a:pt x="98336" y="123367"/>
                </a:lnTo>
                <a:lnTo>
                  <a:pt x="98336" y="121221"/>
                </a:lnTo>
                <a:lnTo>
                  <a:pt x="96837" y="115227"/>
                </a:lnTo>
                <a:lnTo>
                  <a:pt x="95846" y="113385"/>
                </a:lnTo>
                <a:lnTo>
                  <a:pt x="93395" y="111912"/>
                </a:lnTo>
                <a:lnTo>
                  <a:pt x="91490" y="111861"/>
                </a:lnTo>
                <a:close/>
              </a:path>
              <a:path w="367029" h="145414">
                <a:moveTo>
                  <a:pt x="113690" y="107746"/>
                </a:moveTo>
                <a:lnTo>
                  <a:pt x="112115" y="110769"/>
                </a:lnTo>
                <a:lnTo>
                  <a:pt x="112331" y="112026"/>
                </a:lnTo>
                <a:lnTo>
                  <a:pt x="126542" y="118706"/>
                </a:lnTo>
                <a:lnTo>
                  <a:pt x="131343" y="118287"/>
                </a:lnTo>
                <a:lnTo>
                  <a:pt x="152754" y="109334"/>
                </a:lnTo>
                <a:lnTo>
                  <a:pt x="127990" y="109334"/>
                </a:lnTo>
                <a:lnTo>
                  <a:pt x="121183" y="109232"/>
                </a:lnTo>
                <a:lnTo>
                  <a:pt x="117843" y="108750"/>
                </a:lnTo>
                <a:lnTo>
                  <a:pt x="116484" y="108470"/>
                </a:lnTo>
                <a:lnTo>
                  <a:pt x="114426" y="107848"/>
                </a:lnTo>
                <a:lnTo>
                  <a:pt x="113690" y="107746"/>
                </a:lnTo>
                <a:close/>
              </a:path>
              <a:path w="367029" h="145414">
                <a:moveTo>
                  <a:pt x="156967" y="73304"/>
                </a:moveTo>
                <a:lnTo>
                  <a:pt x="136359" y="73304"/>
                </a:lnTo>
                <a:lnTo>
                  <a:pt x="138810" y="73761"/>
                </a:lnTo>
                <a:lnTo>
                  <a:pt x="142951" y="75590"/>
                </a:lnTo>
                <a:lnTo>
                  <a:pt x="149974" y="91478"/>
                </a:lnTo>
                <a:lnTo>
                  <a:pt x="149098" y="96380"/>
                </a:lnTo>
                <a:lnTo>
                  <a:pt x="127990" y="109334"/>
                </a:lnTo>
                <a:lnTo>
                  <a:pt x="152754" y="109334"/>
                </a:lnTo>
                <a:lnTo>
                  <a:pt x="154825" y="107403"/>
                </a:lnTo>
                <a:lnTo>
                  <a:pt x="159118" y="101282"/>
                </a:lnTo>
                <a:lnTo>
                  <a:pt x="160515" y="97828"/>
                </a:lnTo>
                <a:lnTo>
                  <a:pt x="161772" y="90157"/>
                </a:lnTo>
                <a:lnTo>
                  <a:pt x="161531" y="86004"/>
                </a:lnTo>
                <a:lnTo>
                  <a:pt x="159543" y="78041"/>
                </a:lnTo>
                <a:lnTo>
                  <a:pt x="158102" y="74841"/>
                </a:lnTo>
                <a:lnTo>
                  <a:pt x="156967" y="73304"/>
                </a:lnTo>
                <a:close/>
              </a:path>
              <a:path w="367029" h="145414">
                <a:moveTo>
                  <a:pt x="138772" y="27101"/>
                </a:moveTo>
                <a:lnTo>
                  <a:pt x="100761" y="36601"/>
                </a:lnTo>
                <a:lnTo>
                  <a:pt x="99898" y="37172"/>
                </a:lnTo>
                <a:lnTo>
                  <a:pt x="98920" y="38874"/>
                </a:lnTo>
                <a:lnTo>
                  <a:pt x="98844" y="40004"/>
                </a:lnTo>
                <a:lnTo>
                  <a:pt x="108038" y="76822"/>
                </a:lnTo>
                <a:lnTo>
                  <a:pt x="108559" y="77825"/>
                </a:lnTo>
                <a:lnTo>
                  <a:pt x="109867" y="78689"/>
                </a:lnTo>
                <a:lnTo>
                  <a:pt x="110794" y="78752"/>
                </a:lnTo>
                <a:lnTo>
                  <a:pt x="113614" y="78041"/>
                </a:lnTo>
                <a:lnTo>
                  <a:pt x="115341" y="77482"/>
                </a:lnTo>
                <a:lnTo>
                  <a:pt x="118973" y="76022"/>
                </a:lnTo>
                <a:lnTo>
                  <a:pt x="121183" y="75336"/>
                </a:lnTo>
                <a:lnTo>
                  <a:pt x="127482" y="73761"/>
                </a:lnTo>
                <a:lnTo>
                  <a:pt x="130721" y="73304"/>
                </a:lnTo>
                <a:lnTo>
                  <a:pt x="156967" y="73304"/>
                </a:lnTo>
                <a:lnTo>
                  <a:pt x="154190" y="69545"/>
                </a:lnTo>
                <a:lnTo>
                  <a:pt x="152094" y="67767"/>
                </a:lnTo>
                <a:lnTo>
                  <a:pt x="116001" y="67767"/>
                </a:lnTo>
                <a:lnTo>
                  <a:pt x="110185" y="44475"/>
                </a:lnTo>
                <a:lnTo>
                  <a:pt x="141947" y="36537"/>
                </a:lnTo>
                <a:lnTo>
                  <a:pt x="142443" y="35966"/>
                </a:lnTo>
                <a:lnTo>
                  <a:pt x="142875" y="34036"/>
                </a:lnTo>
                <a:lnTo>
                  <a:pt x="142786" y="32791"/>
                </a:lnTo>
                <a:lnTo>
                  <a:pt x="140220" y="27254"/>
                </a:lnTo>
                <a:lnTo>
                  <a:pt x="138772" y="27101"/>
                </a:lnTo>
                <a:close/>
              </a:path>
              <a:path w="367029" h="145414">
                <a:moveTo>
                  <a:pt x="134950" y="63157"/>
                </a:moveTo>
                <a:lnTo>
                  <a:pt x="116001" y="67767"/>
                </a:lnTo>
                <a:lnTo>
                  <a:pt x="152094" y="67767"/>
                </a:lnTo>
                <a:lnTo>
                  <a:pt x="151764" y="67487"/>
                </a:lnTo>
                <a:lnTo>
                  <a:pt x="145973" y="64515"/>
                </a:lnTo>
                <a:lnTo>
                  <a:pt x="142608" y="63652"/>
                </a:lnTo>
                <a:lnTo>
                  <a:pt x="134950" y="63157"/>
                </a:lnTo>
                <a:close/>
              </a:path>
              <a:path w="367029" h="145414">
                <a:moveTo>
                  <a:pt x="205981" y="33540"/>
                </a:moveTo>
                <a:lnTo>
                  <a:pt x="198704" y="36131"/>
                </a:lnTo>
                <a:lnTo>
                  <a:pt x="198723" y="37541"/>
                </a:lnTo>
                <a:lnTo>
                  <a:pt x="213121" y="95211"/>
                </a:lnTo>
                <a:lnTo>
                  <a:pt x="215544" y="96342"/>
                </a:lnTo>
                <a:lnTo>
                  <a:pt x="216954" y="96164"/>
                </a:lnTo>
                <a:lnTo>
                  <a:pt x="223672" y="92417"/>
                </a:lnTo>
                <a:lnTo>
                  <a:pt x="213601" y="52057"/>
                </a:lnTo>
                <a:lnTo>
                  <a:pt x="215595" y="47688"/>
                </a:lnTo>
                <a:lnTo>
                  <a:pt x="217690" y="44234"/>
                </a:lnTo>
                <a:lnTo>
                  <a:pt x="219132" y="42557"/>
                </a:lnTo>
                <a:lnTo>
                  <a:pt x="210134" y="42557"/>
                </a:lnTo>
                <a:lnTo>
                  <a:pt x="208140" y="34582"/>
                </a:lnTo>
                <a:lnTo>
                  <a:pt x="208000" y="34302"/>
                </a:lnTo>
                <a:lnTo>
                  <a:pt x="207581" y="33909"/>
                </a:lnTo>
                <a:lnTo>
                  <a:pt x="207276" y="33756"/>
                </a:lnTo>
                <a:lnTo>
                  <a:pt x="205981" y="33540"/>
                </a:lnTo>
                <a:close/>
              </a:path>
              <a:path w="367029" h="145414">
                <a:moveTo>
                  <a:pt x="249906" y="36309"/>
                </a:moveTo>
                <a:lnTo>
                  <a:pt x="231076" y="36309"/>
                </a:lnTo>
                <a:lnTo>
                  <a:pt x="234594" y="37058"/>
                </a:lnTo>
                <a:lnTo>
                  <a:pt x="236143" y="37858"/>
                </a:lnTo>
                <a:lnTo>
                  <a:pt x="252272" y="85432"/>
                </a:lnTo>
                <a:lnTo>
                  <a:pt x="252352" y="85686"/>
                </a:lnTo>
                <a:lnTo>
                  <a:pt x="252475" y="85902"/>
                </a:lnTo>
                <a:lnTo>
                  <a:pt x="252933" y="86283"/>
                </a:lnTo>
                <a:lnTo>
                  <a:pt x="253263" y="86410"/>
                </a:lnTo>
                <a:lnTo>
                  <a:pt x="254685" y="86563"/>
                </a:lnTo>
                <a:lnTo>
                  <a:pt x="256095" y="86398"/>
                </a:lnTo>
                <a:lnTo>
                  <a:pt x="262826" y="82651"/>
                </a:lnTo>
                <a:lnTo>
                  <a:pt x="252996" y="43307"/>
                </a:lnTo>
                <a:lnTo>
                  <a:pt x="251764" y="39877"/>
                </a:lnTo>
                <a:lnTo>
                  <a:pt x="249906" y="36309"/>
                </a:lnTo>
                <a:close/>
              </a:path>
              <a:path w="367029" h="145414">
                <a:moveTo>
                  <a:pt x="234264" y="26047"/>
                </a:moveTo>
                <a:lnTo>
                  <a:pt x="210134" y="42557"/>
                </a:lnTo>
                <a:lnTo>
                  <a:pt x="219132" y="42557"/>
                </a:lnTo>
                <a:lnTo>
                  <a:pt x="222059" y="39154"/>
                </a:lnTo>
                <a:lnTo>
                  <a:pt x="224472" y="37541"/>
                </a:lnTo>
                <a:lnTo>
                  <a:pt x="229171" y="36372"/>
                </a:lnTo>
                <a:lnTo>
                  <a:pt x="231076" y="36309"/>
                </a:lnTo>
                <a:lnTo>
                  <a:pt x="249906" y="36309"/>
                </a:lnTo>
                <a:lnTo>
                  <a:pt x="248894" y="34366"/>
                </a:lnTo>
                <a:lnTo>
                  <a:pt x="247091" y="32105"/>
                </a:lnTo>
                <a:lnTo>
                  <a:pt x="242747" y="28549"/>
                </a:lnTo>
                <a:lnTo>
                  <a:pt x="240182" y="27343"/>
                </a:lnTo>
                <a:lnTo>
                  <a:pt x="234264" y="26047"/>
                </a:lnTo>
                <a:close/>
              </a:path>
              <a:path w="367029" h="145414">
                <a:moveTo>
                  <a:pt x="273748" y="16611"/>
                </a:moveTo>
                <a:lnTo>
                  <a:pt x="266484" y="19202"/>
                </a:lnTo>
                <a:lnTo>
                  <a:pt x="266531" y="20777"/>
                </a:lnTo>
                <a:lnTo>
                  <a:pt x="280885" y="78282"/>
                </a:lnTo>
                <a:lnTo>
                  <a:pt x="283311" y="79413"/>
                </a:lnTo>
                <a:lnTo>
                  <a:pt x="284721" y="79248"/>
                </a:lnTo>
                <a:lnTo>
                  <a:pt x="291439" y="75501"/>
                </a:lnTo>
                <a:lnTo>
                  <a:pt x="281368" y="35128"/>
                </a:lnTo>
                <a:lnTo>
                  <a:pt x="283362" y="30772"/>
                </a:lnTo>
                <a:lnTo>
                  <a:pt x="285369" y="27330"/>
                </a:lnTo>
                <a:lnTo>
                  <a:pt x="286738" y="25628"/>
                </a:lnTo>
                <a:lnTo>
                  <a:pt x="277901" y="25628"/>
                </a:lnTo>
                <a:lnTo>
                  <a:pt x="275907" y="17652"/>
                </a:lnTo>
                <a:lnTo>
                  <a:pt x="275767" y="17386"/>
                </a:lnTo>
                <a:lnTo>
                  <a:pt x="275348" y="16992"/>
                </a:lnTo>
                <a:lnTo>
                  <a:pt x="275043" y="16840"/>
                </a:lnTo>
                <a:lnTo>
                  <a:pt x="273748" y="16611"/>
                </a:lnTo>
                <a:close/>
              </a:path>
              <a:path w="367029" h="145414">
                <a:moveTo>
                  <a:pt x="321982" y="19634"/>
                </a:moveTo>
                <a:lnTo>
                  <a:pt x="297827" y="19634"/>
                </a:lnTo>
                <a:lnTo>
                  <a:pt x="301078" y="20459"/>
                </a:lnTo>
                <a:lnTo>
                  <a:pt x="302539" y="21272"/>
                </a:lnTo>
                <a:lnTo>
                  <a:pt x="318443" y="68922"/>
                </a:lnTo>
                <a:lnTo>
                  <a:pt x="318530" y="69189"/>
                </a:lnTo>
                <a:lnTo>
                  <a:pt x="318630" y="69380"/>
                </a:lnTo>
                <a:lnTo>
                  <a:pt x="319049" y="69773"/>
                </a:lnTo>
                <a:lnTo>
                  <a:pt x="319379" y="69913"/>
                </a:lnTo>
                <a:lnTo>
                  <a:pt x="320865" y="70040"/>
                </a:lnTo>
                <a:lnTo>
                  <a:pt x="322313" y="69850"/>
                </a:lnTo>
                <a:lnTo>
                  <a:pt x="328993" y="66116"/>
                </a:lnTo>
                <a:lnTo>
                  <a:pt x="318909" y="25755"/>
                </a:lnTo>
                <a:lnTo>
                  <a:pt x="320954" y="21386"/>
                </a:lnTo>
                <a:lnTo>
                  <a:pt x="321982" y="19634"/>
                </a:lnTo>
                <a:close/>
              </a:path>
              <a:path w="367029" h="145414">
                <a:moveTo>
                  <a:pt x="353622" y="10261"/>
                </a:moveTo>
                <a:lnTo>
                  <a:pt x="335381" y="10261"/>
                </a:lnTo>
                <a:lnTo>
                  <a:pt x="338670" y="11074"/>
                </a:lnTo>
                <a:lnTo>
                  <a:pt x="340144" y="11887"/>
                </a:lnTo>
                <a:lnTo>
                  <a:pt x="355990" y="59791"/>
                </a:lnTo>
                <a:lnTo>
                  <a:pt x="356120" y="60020"/>
                </a:lnTo>
                <a:lnTo>
                  <a:pt x="356577" y="60401"/>
                </a:lnTo>
                <a:lnTo>
                  <a:pt x="356920" y="60528"/>
                </a:lnTo>
                <a:lnTo>
                  <a:pt x="358394" y="60667"/>
                </a:lnTo>
                <a:lnTo>
                  <a:pt x="359803" y="60490"/>
                </a:lnTo>
                <a:lnTo>
                  <a:pt x="366534" y="56743"/>
                </a:lnTo>
                <a:lnTo>
                  <a:pt x="356593" y="16954"/>
                </a:lnTo>
                <a:lnTo>
                  <a:pt x="355498" y="13970"/>
                </a:lnTo>
                <a:lnTo>
                  <a:pt x="353622" y="10261"/>
                </a:lnTo>
                <a:close/>
              </a:path>
              <a:path w="367029" h="145414">
                <a:moveTo>
                  <a:pt x="298627" y="9575"/>
                </a:moveTo>
                <a:lnTo>
                  <a:pt x="277901" y="25628"/>
                </a:lnTo>
                <a:lnTo>
                  <a:pt x="286738" y="25628"/>
                </a:lnTo>
                <a:lnTo>
                  <a:pt x="289394" y="22326"/>
                </a:lnTo>
                <a:lnTo>
                  <a:pt x="291617" y="20777"/>
                </a:lnTo>
                <a:lnTo>
                  <a:pt x="296024" y="19672"/>
                </a:lnTo>
                <a:lnTo>
                  <a:pt x="297827" y="19634"/>
                </a:lnTo>
                <a:lnTo>
                  <a:pt x="321982" y="19634"/>
                </a:lnTo>
                <a:lnTo>
                  <a:pt x="322973" y="17945"/>
                </a:lnTo>
                <a:lnTo>
                  <a:pt x="323398" y="17411"/>
                </a:lnTo>
                <a:lnTo>
                  <a:pt x="314642" y="17411"/>
                </a:lnTo>
                <a:lnTo>
                  <a:pt x="313537" y="15875"/>
                </a:lnTo>
                <a:lnTo>
                  <a:pt x="302717" y="9728"/>
                </a:lnTo>
                <a:lnTo>
                  <a:pt x="298627" y="9575"/>
                </a:lnTo>
                <a:close/>
              </a:path>
              <a:path w="367029" h="145414">
                <a:moveTo>
                  <a:pt x="338569" y="0"/>
                </a:moveTo>
                <a:lnTo>
                  <a:pt x="314642" y="17411"/>
                </a:lnTo>
                <a:lnTo>
                  <a:pt x="323398" y="17411"/>
                </a:lnTo>
                <a:lnTo>
                  <a:pt x="326948" y="12953"/>
                </a:lnTo>
                <a:lnTo>
                  <a:pt x="329158" y="11404"/>
                </a:lnTo>
                <a:lnTo>
                  <a:pt x="333565" y="10299"/>
                </a:lnTo>
                <a:lnTo>
                  <a:pt x="335381" y="10261"/>
                </a:lnTo>
                <a:lnTo>
                  <a:pt x="353622" y="10261"/>
                </a:lnTo>
                <a:lnTo>
                  <a:pt x="352704" y="8445"/>
                </a:lnTo>
                <a:lnTo>
                  <a:pt x="350951" y="6159"/>
                </a:lnTo>
                <a:lnTo>
                  <a:pt x="346748" y="2578"/>
                </a:lnTo>
                <a:lnTo>
                  <a:pt x="344258" y="1346"/>
                </a:lnTo>
                <a:lnTo>
                  <a:pt x="338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62130" y="1987384"/>
            <a:ext cx="432434" cy="1318260"/>
          </a:xfrm>
          <a:custGeom>
            <a:avLst/>
            <a:gdLst/>
            <a:ahLst/>
            <a:cxnLst/>
            <a:rect l="l" t="t" r="r" b="b"/>
            <a:pathLst>
              <a:path w="432435" h="1318260">
                <a:moveTo>
                  <a:pt x="432092" y="1233652"/>
                </a:moveTo>
                <a:lnTo>
                  <a:pt x="359244" y="1255991"/>
                </a:lnTo>
                <a:lnTo>
                  <a:pt x="417995" y="1317675"/>
                </a:lnTo>
                <a:lnTo>
                  <a:pt x="432092" y="1233652"/>
                </a:lnTo>
                <a:close/>
              </a:path>
              <a:path w="432435" h="1318260">
                <a:moveTo>
                  <a:pt x="399122" y="1223581"/>
                </a:moveTo>
                <a:lnTo>
                  <a:pt x="380911" y="1229169"/>
                </a:lnTo>
                <a:lnTo>
                  <a:pt x="386486" y="1247381"/>
                </a:lnTo>
                <a:lnTo>
                  <a:pt x="404698" y="1241793"/>
                </a:lnTo>
                <a:lnTo>
                  <a:pt x="399122" y="1223581"/>
                </a:lnTo>
                <a:close/>
              </a:path>
              <a:path w="432435" h="1318260">
                <a:moveTo>
                  <a:pt x="387959" y="1187157"/>
                </a:moveTo>
                <a:lnTo>
                  <a:pt x="369735" y="1192733"/>
                </a:lnTo>
                <a:lnTo>
                  <a:pt x="375323" y="1210944"/>
                </a:lnTo>
                <a:lnTo>
                  <a:pt x="393534" y="1205369"/>
                </a:lnTo>
                <a:lnTo>
                  <a:pt x="387959" y="1187157"/>
                </a:lnTo>
                <a:close/>
              </a:path>
              <a:path w="432435" h="1318260">
                <a:moveTo>
                  <a:pt x="376783" y="1150721"/>
                </a:moveTo>
                <a:lnTo>
                  <a:pt x="358571" y="1156309"/>
                </a:lnTo>
                <a:lnTo>
                  <a:pt x="364159" y="1174521"/>
                </a:lnTo>
                <a:lnTo>
                  <a:pt x="382371" y="1168946"/>
                </a:lnTo>
                <a:lnTo>
                  <a:pt x="376783" y="1150721"/>
                </a:lnTo>
                <a:close/>
              </a:path>
              <a:path w="432435" h="1318260">
                <a:moveTo>
                  <a:pt x="365620" y="1114297"/>
                </a:moveTo>
                <a:lnTo>
                  <a:pt x="347408" y="1119885"/>
                </a:lnTo>
                <a:lnTo>
                  <a:pt x="352996" y="1138097"/>
                </a:lnTo>
                <a:lnTo>
                  <a:pt x="371208" y="1132509"/>
                </a:lnTo>
                <a:lnTo>
                  <a:pt x="365620" y="1114297"/>
                </a:lnTo>
                <a:close/>
              </a:path>
              <a:path w="432435" h="1318260">
                <a:moveTo>
                  <a:pt x="354457" y="1077874"/>
                </a:moveTo>
                <a:lnTo>
                  <a:pt x="336245" y="1083449"/>
                </a:lnTo>
                <a:lnTo>
                  <a:pt x="341820" y="1101674"/>
                </a:lnTo>
                <a:lnTo>
                  <a:pt x="360045" y="1096086"/>
                </a:lnTo>
                <a:lnTo>
                  <a:pt x="354457" y="1077874"/>
                </a:lnTo>
                <a:close/>
              </a:path>
              <a:path w="432435" h="1318260">
                <a:moveTo>
                  <a:pt x="343293" y="1041450"/>
                </a:moveTo>
                <a:lnTo>
                  <a:pt x="325081" y="1047026"/>
                </a:lnTo>
                <a:lnTo>
                  <a:pt x="330657" y="1065237"/>
                </a:lnTo>
                <a:lnTo>
                  <a:pt x="348869" y="1059662"/>
                </a:lnTo>
                <a:lnTo>
                  <a:pt x="343293" y="1041450"/>
                </a:lnTo>
                <a:close/>
              </a:path>
              <a:path w="432435" h="1318260">
                <a:moveTo>
                  <a:pt x="332130" y="1005014"/>
                </a:moveTo>
                <a:lnTo>
                  <a:pt x="313905" y="1010602"/>
                </a:lnTo>
                <a:lnTo>
                  <a:pt x="319493" y="1028814"/>
                </a:lnTo>
                <a:lnTo>
                  <a:pt x="337705" y="1023226"/>
                </a:lnTo>
                <a:lnTo>
                  <a:pt x="332130" y="1005014"/>
                </a:lnTo>
                <a:close/>
              </a:path>
              <a:path w="432435" h="1318260">
                <a:moveTo>
                  <a:pt x="320954" y="968590"/>
                </a:moveTo>
                <a:lnTo>
                  <a:pt x="302742" y="974178"/>
                </a:lnTo>
                <a:lnTo>
                  <a:pt x="308330" y="992390"/>
                </a:lnTo>
                <a:lnTo>
                  <a:pt x="326542" y="986802"/>
                </a:lnTo>
                <a:lnTo>
                  <a:pt x="320954" y="968590"/>
                </a:lnTo>
                <a:close/>
              </a:path>
              <a:path w="432435" h="1318260">
                <a:moveTo>
                  <a:pt x="309791" y="932167"/>
                </a:moveTo>
                <a:lnTo>
                  <a:pt x="291579" y="937742"/>
                </a:lnTo>
                <a:lnTo>
                  <a:pt x="297167" y="955954"/>
                </a:lnTo>
                <a:lnTo>
                  <a:pt x="315379" y="950379"/>
                </a:lnTo>
                <a:lnTo>
                  <a:pt x="309791" y="932167"/>
                </a:lnTo>
                <a:close/>
              </a:path>
              <a:path w="432435" h="1318260">
                <a:moveTo>
                  <a:pt x="298627" y="895730"/>
                </a:moveTo>
                <a:lnTo>
                  <a:pt x="280416" y="901318"/>
                </a:lnTo>
                <a:lnTo>
                  <a:pt x="285991" y="919530"/>
                </a:lnTo>
                <a:lnTo>
                  <a:pt x="304215" y="913955"/>
                </a:lnTo>
                <a:lnTo>
                  <a:pt x="298627" y="895730"/>
                </a:lnTo>
                <a:close/>
              </a:path>
              <a:path w="432435" h="1318260">
                <a:moveTo>
                  <a:pt x="287464" y="859307"/>
                </a:moveTo>
                <a:lnTo>
                  <a:pt x="269252" y="864895"/>
                </a:lnTo>
                <a:lnTo>
                  <a:pt x="274828" y="883107"/>
                </a:lnTo>
                <a:lnTo>
                  <a:pt x="293039" y="877519"/>
                </a:lnTo>
                <a:lnTo>
                  <a:pt x="287464" y="859307"/>
                </a:lnTo>
                <a:close/>
              </a:path>
              <a:path w="432435" h="1318260">
                <a:moveTo>
                  <a:pt x="276301" y="822883"/>
                </a:moveTo>
                <a:lnTo>
                  <a:pt x="258089" y="828471"/>
                </a:lnTo>
                <a:lnTo>
                  <a:pt x="263664" y="846683"/>
                </a:lnTo>
                <a:lnTo>
                  <a:pt x="281876" y="841095"/>
                </a:lnTo>
                <a:lnTo>
                  <a:pt x="276301" y="822883"/>
                </a:lnTo>
                <a:close/>
              </a:path>
              <a:path w="432435" h="1318260">
                <a:moveTo>
                  <a:pt x="265125" y="786460"/>
                </a:moveTo>
                <a:lnTo>
                  <a:pt x="246913" y="792035"/>
                </a:lnTo>
                <a:lnTo>
                  <a:pt x="252501" y="810247"/>
                </a:lnTo>
                <a:lnTo>
                  <a:pt x="270713" y="804671"/>
                </a:lnTo>
                <a:lnTo>
                  <a:pt x="265125" y="786460"/>
                </a:lnTo>
                <a:close/>
              </a:path>
              <a:path w="432435" h="1318260">
                <a:moveTo>
                  <a:pt x="253961" y="750023"/>
                </a:moveTo>
                <a:lnTo>
                  <a:pt x="235750" y="755611"/>
                </a:lnTo>
                <a:lnTo>
                  <a:pt x="241338" y="773823"/>
                </a:lnTo>
                <a:lnTo>
                  <a:pt x="259549" y="768248"/>
                </a:lnTo>
                <a:lnTo>
                  <a:pt x="253961" y="750023"/>
                </a:lnTo>
                <a:close/>
              </a:path>
              <a:path w="432435" h="1318260">
                <a:moveTo>
                  <a:pt x="242798" y="713600"/>
                </a:moveTo>
                <a:lnTo>
                  <a:pt x="224586" y="719188"/>
                </a:lnTo>
                <a:lnTo>
                  <a:pt x="230174" y="737400"/>
                </a:lnTo>
                <a:lnTo>
                  <a:pt x="248386" y="731812"/>
                </a:lnTo>
                <a:lnTo>
                  <a:pt x="242798" y="713600"/>
                </a:lnTo>
                <a:close/>
              </a:path>
              <a:path w="432435" h="1318260">
                <a:moveTo>
                  <a:pt x="231635" y="677176"/>
                </a:moveTo>
                <a:lnTo>
                  <a:pt x="213423" y="682751"/>
                </a:lnTo>
                <a:lnTo>
                  <a:pt x="218998" y="700976"/>
                </a:lnTo>
                <a:lnTo>
                  <a:pt x="237210" y="695388"/>
                </a:lnTo>
                <a:lnTo>
                  <a:pt x="231635" y="677176"/>
                </a:lnTo>
                <a:close/>
              </a:path>
              <a:path w="432435" h="1318260">
                <a:moveTo>
                  <a:pt x="220472" y="640753"/>
                </a:moveTo>
                <a:lnTo>
                  <a:pt x="202260" y="646328"/>
                </a:lnTo>
                <a:lnTo>
                  <a:pt x="207835" y="664540"/>
                </a:lnTo>
                <a:lnTo>
                  <a:pt x="226047" y="658964"/>
                </a:lnTo>
                <a:lnTo>
                  <a:pt x="220472" y="640753"/>
                </a:lnTo>
                <a:close/>
              </a:path>
              <a:path w="432435" h="1318260">
                <a:moveTo>
                  <a:pt x="209296" y="604316"/>
                </a:moveTo>
                <a:lnTo>
                  <a:pt x="191084" y="609904"/>
                </a:lnTo>
                <a:lnTo>
                  <a:pt x="196672" y="628116"/>
                </a:lnTo>
                <a:lnTo>
                  <a:pt x="214884" y="622528"/>
                </a:lnTo>
                <a:lnTo>
                  <a:pt x="209296" y="604316"/>
                </a:lnTo>
                <a:close/>
              </a:path>
              <a:path w="432435" h="1318260">
                <a:moveTo>
                  <a:pt x="198132" y="567893"/>
                </a:moveTo>
                <a:lnTo>
                  <a:pt x="179920" y="573481"/>
                </a:lnTo>
                <a:lnTo>
                  <a:pt x="185508" y="591692"/>
                </a:lnTo>
                <a:lnTo>
                  <a:pt x="203720" y="586104"/>
                </a:lnTo>
                <a:lnTo>
                  <a:pt x="198132" y="567893"/>
                </a:lnTo>
                <a:close/>
              </a:path>
              <a:path w="432435" h="1318260">
                <a:moveTo>
                  <a:pt x="186969" y="531469"/>
                </a:moveTo>
                <a:lnTo>
                  <a:pt x="168757" y="537044"/>
                </a:lnTo>
                <a:lnTo>
                  <a:pt x="174345" y="555256"/>
                </a:lnTo>
                <a:lnTo>
                  <a:pt x="192557" y="549681"/>
                </a:lnTo>
                <a:lnTo>
                  <a:pt x="186969" y="531469"/>
                </a:lnTo>
                <a:close/>
              </a:path>
              <a:path w="432435" h="1318260">
                <a:moveTo>
                  <a:pt x="175806" y="495033"/>
                </a:moveTo>
                <a:lnTo>
                  <a:pt x="157594" y="500621"/>
                </a:lnTo>
                <a:lnTo>
                  <a:pt x="163169" y="518833"/>
                </a:lnTo>
                <a:lnTo>
                  <a:pt x="181381" y="513257"/>
                </a:lnTo>
                <a:lnTo>
                  <a:pt x="175806" y="495033"/>
                </a:lnTo>
                <a:close/>
              </a:path>
              <a:path w="432435" h="1318260">
                <a:moveTo>
                  <a:pt x="164642" y="458609"/>
                </a:moveTo>
                <a:lnTo>
                  <a:pt x="146431" y="464197"/>
                </a:lnTo>
                <a:lnTo>
                  <a:pt x="152006" y="482409"/>
                </a:lnTo>
                <a:lnTo>
                  <a:pt x="170218" y="476821"/>
                </a:lnTo>
                <a:lnTo>
                  <a:pt x="164642" y="458609"/>
                </a:lnTo>
                <a:close/>
              </a:path>
              <a:path w="432435" h="1318260">
                <a:moveTo>
                  <a:pt x="153466" y="422186"/>
                </a:moveTo>
                <a:lnTo>
                  <a:pt x="135255" y="427761"/>
                </a:lnTo>
                <a:lnTo>
                  <a:pt x="140843" y="445985"/>
                </a:lnTo>
                <a:lnTo>
                  <a:pt x="159054" y="440397"/>
                </a:lnTo>
                <a:lnTo>
                  <a:pt x="153466" y="422186"/>
                </a:lnTo>
                <a:close/>
              </a:path>
              <a:path w="432435" h="1318260">
                <a:moveTo>
                  <a:pt x="142303" y="385762"/>
                </a:moveTo>
                <a:lnTo>
                  <a:pt x="124091" y="391337"/>
                </a:lnTo>
                <a:lnTo>
                  <a:pt x="129679" y="409549"/>
                </a:lnTo>
                <a:lnTo>
                  <a:pt x="147891" y="403974"/>
                </a:lnTo>
                <a:lnTo>
                  <a:pt x="142303" y="385762"/>
                </a:lnTo>
                <a:close/>
              </a:path>
              <a:path w="432435" h="1318260">
                <a:moveTo>
                  <a:pt x="131140" y="349326"/>
                </a:moveTo>
                <a:lnTo>
                  <a:pt x="112928" y="354914"/>
                </a:lnTo>
                <a:lnTo>
                  <a:pt x="118516" y="373125"/>
                </a:lnTo>
                <a:lnTo>
                  <a:pt x="136728" y="367538"/>
                </a:lnTo>
                <a:lnTo>
                  <a:pt x="131140" y="349326"/>
                </a:lnTo>
                <a:close/>
              </a:path>
              <a:path w="432435" h="1318260">
                <a:moveTo>
                  <a:pt x="119976" y="312902"/>
                </a:moveTo>
                <a:lnTo>
                  <a:pt x="101765" y="318490"/>
                </a:lnTo>
                <a:lnTo>
                  <a:pt x="107340" y="336702"/>
                </a:lnTo>
                <a:lnTo>
                  <a:pt x="125564" y="331114"/>
                </a:lnTo>
                <a:lnTo>
                  <a:pt x="119976" y="312902"/>
                </a:lnTo>
                <a:close/>
              </a:path>
              <a:path w="432435" h="1318260">
                <a:moveTo>
                  <a:pt x="108813" y="276478"/>
                </a:moveTo>
                <a:lnTo>
                  <a:pt x="90601" y="282054"/>
                </a:lnTo>
                <a:lnTo>
                  <a:pt x="96177" y="300266"/>
                </a:lnTo>
                <a:lnTo>
                  <a:pt x="114388" y="294690"/>
                </a:lnTo>
                <a:lnTo>
                  <a:pt x="108813" y="276478"/>
                </a:lnTo>
                <a:close/>
              </a:path>
              <a:path w="432435" h="1318260">
                <a:moveTo>
                  <a:pt x="97650" y="240042"/>
                </a:moveTo>
                <a:lnTo>
                  <a:pt x="79425" y="245630"/>
                </a:lnTo>
                <a:lnTo>
                  <a:pt x="85013" y="263842"/>
                </a:lnTo>
                <a:lnTo>
                  <a:pt x="103225" y="258267"/>
                </a:lnTo>
                <a:lnTo>
                  <a:pt x="97650" y="240042"/>
                </a:lnTo>
                <a:close/>
              </a:path>
              <a:path w="432435" h="1318260">
                <a:moveTo>
                  <a:pt x="86474" y="203619"/>
                </a:moveTo>
                <a:lnTo>
                  <a:pt x="68262" y="209207"/>
                </a:lnTo>
                <a:lnTo>
                  <a:pt x="73850" y="227418"/>
                </a:lnTo>
                <a:lnTo>
                  <a:pt x="92062" y="221830"/>
                </a:lnTo>
                <a:lnTo>
                  <a:pt x="86474" y="203619"/>
                </a:lnTo>
                <a:close/>
              </a:path>
              <a:path w="432435" h="1318260">
                <a:moveTo>
                  <a:pt x="75311" y="167195"/>
                </a:moveTo>
                <a:lnTo>
                  <a:pt x="57099" y="172783"/>
                </a:lnTo>
                <a:lnTo>
                  <a:pt x="62687" y="190995"/>
                </a:lnTo>
                <a:lnTo>
                  <a:pt x="80899" y="185407"/>
                </a:lnTo>
                <a:lnTo>
                  <a:pt x="75311" y="167195"/>
                </a:lnTo>
                <a:close/>
              </a:path>
              <a:path w="432435" h="1318260">
                <a:moveTo>
                  <a:pt x="64147" y="130771"/>
                </a:moveTo>
                <a:lnTo>
                  <a:pt x="45935" y="136347"/>
                </a:lnTo>
                <a:lnTo>
                  <a:pt x="51511" y="154558"/>
                </a:lnTo>
                <a:lnTo>
                  <a:pt x="69735" y="148983"/>
                </a:lnTo>
                <a:lnTo>
                  <a:pt x="64147" y="130771"/>
                </a:lnTo>
                <a:close/>
              </a:path>
              <a:path w="432435" h="1318260">
                <a:moveTo>
                  <a:pt x="52984" y="94335"/>
                </a:moveTo>
                <a:lnTo>
                  <a:pt x="34772" y="99923"/>
                </a:lnTo>
                <a:lnTo>
                  <a:pt x="40347" y="118135"/>
                </a:lnTo>
                <a:lnTo>
                  <a:pt x="58559" y="112547"/>
                </a:lnTo>
                <a:lnTo>
                  <a:pt x="52984" y="94335"/>
                </a:lnTo>
                <a:close/>
              </a:path>
              <a:path w="432435" h="1318260">
                <a:moveTo>
                  <a:pt x="14097" y="0"/>
                </a:moveTo>
                <a:lnTo>
                  <a:pt x="0" y="84010"/>
                </a:lnTo>
                <a:lnTo>
                  <a:pt x="27330" y="75641"/>
                </a:lnTo>
                <a:lnTo>
                  <a:pt x="47248" y="75641"/>
                </a:lnTo>
                <a:lnTo>
                  <a:pt x="45542" y="70053"/>
                </a:lnTo>
                <a:lnTo>
                  <a:pt x="72859" y="61683"/>
                </a:lnTo>
                <a:lnTo>
                  <a:pt x="14097" y="0"/>
                </a:lnTo>
                <a:close/>
              </a:path>
              <a:path w="432435" h="1318260">
                <a:moveTo>
                  <a:pt x="47248" y="75641"/>
                </a:moveTo>
                <a:lnTo>
                  <a:pt x="27330" y="75641"/>
                </a:lnTo>
                <a:lnTo>
                  <a:pt x="29184" y="81711"/>
                </a:lnTo>
                <a:lnTo>
                  <a:pt x="47396" y="76123"/>
                </a:lnTo>
                <a:lnTo>
                  <a:pt x="47248" y="756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83948" y="2279497"/>
            <a:ext cx="794385" cy="418465"/>
          </a:xfrm>
          <a:custGeom>
            <a:avLst/>
            <a:gdLst/>
            <a:ahLst/>
            <a:cxnLst/>
            <a:rect l="l" t="t" r="r" b="b"/>
            <a:pathLst>
              <a:path w="794385" h="418464">
                <a:moveTo>
                  <a:pt x="736434" y="0"/>
                </a:moveTo>
                <a:lnTo>
                  <a:pt x="0" y="171005"/>
                </a:lnTo>
                <a:lnTo>
                  <a:pt x="57442" y="418338"/>
                </a:lnTo>
                <a:lnTo>
                  <a:pt x="793876" y="247345"/>
                </a:lnTo>
                <a:lnTo>
                  <a:pt x="736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83948" y="2279500"/>
            <a:ext cx="794385" cy="418465"/>
          </a:xfrm>
          <a:custGeom>
            <a:avLst/>
            <a:gdLst/>
            <a:ahLst/>
            <a:cxnLst/>
            <a:rect l="l" t="t" r="r" b="b"/>
            <a:pathLst>
              <a:path w="794385" h="418464">
                <a:moveTo>
                  <a:pt x="0" y="171002"/>
                </a:moveTo>
                <a:lnTo>
                  <a:pt x="736432" y="0"/>
                </a:lnTo>
                <a:lnTo>
                  <a:pt x="793864" y="247335"/>
                </a:lnTo>
                <a:lnTo>
                  <a:pt x="57432" y="418337"/>
                </a:lnTo>
                <a:lnTo>
                  <a:pt x="0" y="17100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98701" y="2429535"/>
            <a:ext cx="367030" cy="139700"/>
          </a:xfrm>
          <a:custGeom>
            <a:avLst/>
            <a:gdLst/>
            <a:ahLst/>
            <a:cxnLst/>
            <a:rect l="l" t="t" r="r" b="b"/>
            <a:pathLst>
              <a:path w="367029" h="139700">
                <a:moveTo>
                  <a:pt x="47116" y="59829"/>
                </a:moveTo>
                <a:lnTo>
                  <a:pt x="24832" y="59829"/>
                </a:lnTo>
                <a:lnTo>
                  <a:pt x="28604" y="60490"/>
                </a:lnTo>
                <a:lnTo>
                  <a:pt x="30268" y="61150"/>
                </a:lnTo>
                <a:lnTo>
                  <a:pt x="38225" y="80187"/>
                </a:lnTo>
                <a:lnTo>
                  <a:pt x="38065" y="81699"/>
                </a:lnTo>
                <a:lnTo>
                  <a:pt x="15441" y="128054"/>
                </a:lnTo>
                <a:lnTo>
                  <a:pt x="14812" y="129260"/>
                </a:lnTo>
                <a:lnTo>
                  <a:pt x="14405" y="130390"/>
                </a:lnTo>
                <a:lnTo>
                  <a:pt x="14253" y="130949"/>
                </a:lnTo>
                <a:lnTo>
                  <a:pt x="14037" y="132638"/>
                </a:lnTo>
                <a:lnTo>
                  <a:pt x="14215" y="133959"/>
                </a:lnTo>
                <a:lnTo>
                  <a:pt x="18749" y="139700"/>
                </a:lnTo>
                <a:lnTo>
                  <a:pt x="65421" y="128866"/>
                </a:lnTo>
                <a:lnTo>
                  <a:pt x="65802" y="128765"/>
                </a:lnTo>
                <a:lnTo>
                  <a:pt x="66132" y="128587"/>
                </a:lnTo>
                <a:lnTo>
                  <a:pt x="66691" y="128054"/>
                </a:lnTo>
                <a:lnTo>
                  <a:pt x="66780" y="127888"/>
                </a:lnTo>
                <a:lnTo>
                  <a:pt x="26889" y="127888"/>
                </a:lnTo>
                <a:lnTo>
                  <a:pt x="36897" y="111036"/>
                </a:lnTo>
                <a:lnTo>
                  <a:pt x="50506" y="79171"/>
                </a:lnTo>
                <a:lnTo>
                  <a:pt x="50412" y="71348"/>
                </a:lnTo>
                <a:lnTo>
                  <a:pt x="50067" y="68884"/>
                </a:lnTo>
                <a:lnTo>
                  <a:pt x="48759" y="63258"/>
                </a:lnTo>
                <a:lnTo>
                  <a:pt x="47616" y="60578"/>
                </a:lnTo>
                <a:lnTo>
                  <a:pt x="47116" y="59829"/>
                </a:lnTo>
                <a:close/>
              </a:path>
              <a:path w="367029" h="139700">
                <a:moveTo>
                  <a:pt x="63173" y="119468"/>
                </a:moveTo>
                <a:lnTo>
                  <a:pt x="26889" y="127888"/>
                </a:lnTo>
                <a:lnTo>
                  <a:pt x="66780" y="127888"/>
                </a:lnTo>
                <a:lnTo>
                  <a:pt x="66882" y="127698"/>
                </a:lnTo>
                <a:lnTo>
                  <a:pt x="67072" y="125628"/>
                </a:lnTo>
                <a:lnTo>
                  <a:pt x="66933" y="124294"/>
                </a:lnTo>
                <a:lnTo>
                  <a:pt x="63173" y="119468"/>
                </a:lnTo>
                <a:close/>
              </a:path>
              <a:path w="367029" h="139700">
                <a:moveTo>
                  <a:pt x="28020" y="48983"/>
                </a:moveTo>
                <a:lnTo>
                  <a:pt x="0" y="65608"/>
                </a:lnTo>
                <a:lnTo>
                  <a:pt x="169" y="66598"/>
                </a:lnTo>
                <a:lnTo>
                  <a:pt x="3039" y="71843"/>
                </a:lnTo>
                <a:lnTo>
                  <a:pt x="3852" y="71653"/>
                </a:lnTo>
                <a:lnTo>
                  <a:pt x="4550" y="71107"/>
                </a:lnTo>
                <a:lnTo>
                  <a:pt x="6394" y="69075"/>
                </a:lnTo>
                <a:lnTo>
                  <a:pt x="7446" y="68059"/>
                </a:lnTo>
                <a:lnTo>
                  <a:pt x="24832" y="59829"/>
                </a:lnTo>
                <a:lnTo>
                  <a:pt x="47116" y="59829"/>
                </a:lnTo>
                <a:lnTo>
                  <a:pt x="44428" y="55803"/>
                </a:lnTo>
                <a:lnTo>
                  <a:pt x="42396" y="53847"/>
                </a:lnTo>
                <a:lnTo>
                  <a:pt x="37481" y="50825"/>
                </a:lnTo>
                <a:lnTo>
                  <a:pt x="34611" y="49847"/>
                </a:lnTo>
                <a:lnTo>
                  <a:pt x="28020" y="48983"/>
                </a:lnTo>
                <a:close/>
              </a:path>
              <a:path w="367029" h="139700">
                <a:moveTo>
                  <a:pt x="90809" y="107759"/>
                </a:moveTo>
                <a:lnTo>
                  <a:pt x="85563" y="108965"/>
                </a:lnTo>
                <a:lnTo>
                  <a:pt x="83836" y="109905"/>
                </a:lnTo>
                <a:lnTo>
                  <a:pt x="82287" y="112394"/>
                </a:lnTo>
                <a:lnTo>
                  <a:pt x="82261" y="114541"/>
                </a:lnTo>
                <a:lnTo>
                  <a:pt x="83658" y="120548"/>
                </a:lnTo>
                <a:lnTo>
                  <a:pt x="84611" y="122415"/>
                </a:lnTo>
                <a:lnTo>
                  <a:pt x="87049" y="123926"/>
                </a:lnTo>
                <a:lnTo>
                  <a:pt x="88942" y="124015"/>
                </a:lnTo>
                <a:lnTo>
                  <a:pt x="94187" y="122796"/>
                </a:lnTo>
                <a:lnTo>
                  <a:pt x="95901" y="121856"/>
                </a:lnTo>
                <a:lnTo>
                  <a:pt x="97451" y="119379"/>
                </a:lnTo>
                <a:lnTo>
                  <a:pt x="97489" y="117233"/>
                </a:lnTo>
                <a:lnTo>
                  <a:pt x="96092" y="111213"/>
                </a:lnTo>
                <a:lnTo>
                  <a:pt x="95139" y="109346"/>
                </a:lnTo>
                <a:lnTo>
                  <a:pt x="92701" y="107835"/>
                </a:lnTo>
                <a:lnTo>
                  <a:pt x="90809" y="107759"/>
                </a:lnTo>
                <a:close/>
              </a:path>
              <a:path w="367029" h="139700">
                <a:moveTo>
                  <a:pt x="131868" y="25260"/>
                </a:moveTo>
                <a:lnTo>
                  <a:pt x="100207" y="48221"/>
                </a:lnTo>
                <a:lnTo>
                  <a:pt x="99682" y="55829"/>
                </a:lnTo>
                <a:lnTo>
                  <a:pt x="99991" y="64262"/>
                </a:lnTo>
                <a:lnTo>
                  <a:pt x="112678" y="103708"/>
                </a:lnTo>
                <a:lnTo>
                  <a:pt x="130318" y="114096"/>
                </a:lnTo>
                <a:lnTo>
                  <a:pt x="134941" y="114007"/>
                </a:lnTo>
                <a:lnTo>
                  <a:pt x="145723" y="111505"/>
                </a:lnTo>
                <a:lnTo>
                  <a:pt x="150143" y="109385"/>
                </a:lnTo>
                <a:lnTo>
                  <a:pt x="155817" y="104279"/>
                </a:lnTo>
                <a:lnTo>
                  <a:pt x="132846" y="104266"/>
                </a:lnTo>
                <a:lnTo>
                  <a:pt x="127931" y="102781"/>
                </a:lnTo>
                <a:lnTo>
                  <a:pt x="111611" y="64122"/>
                </a:lnTo>
                <a:lnTo>
                  <a:pt x="110694" y="55918"/>
                </a:lnTo>
                <a:lnTo>
                  <a:pt x="110807" y="51854"/>
                </a:lnTo>
                <a:lnTo>
                  <a:pt x="127372" y="35166"/>
                </a:lnTo>
                <a:lnTo>
                  <a:pt x="149027" y="35166"/>
                </a:lnTo>
                <a:lnTo>
                  <a:pt x="143437" y="29400"/>
                </a:lnTo>
                <a:lnTo>
                  <a:pt x="139907" y="27330"/>
                </a:lnTo>
                <a:lnTo>
                  <a:pt x="131868" y="25260"/>
                </a:lnTo>
                <a:close/>
              </a:path>
              <a:path w="367029" h="139700">
                <a:moveTo>
                  <a:pt x="149027" y="35166"/>
                </a:moveTo>
                <a:lnTo>
                  <a:pt x="127372" y="35166"/>
                </a:lnTo>
                <a:lnTo>
                  <a:pt x="130941" y="35471"/>
                </a:lnTo>
                <a:lnTo>
                  <a:pt x="132604" y="35991"/>
                </a:lnTo>
                <a:lnTo>
                  <a:pt x="150029" y="72288"/>
                </a:lnTo>
                <a:lnTo>
                  <a:pt x="151321" y="86182"/>
                </a:lnTo>
                <a:lnTo>
                  <a:pt x="151172" y="88353"/>
                </a:lnTo>
                <a:lnTo>
                  <a:pt x="135627" y="104279"/>
                </a:lnTo>
                <a:lnTo>
                  <a:pt x="155831" y="104266"/>
                </a:lnTo>
                <a:lnTo>
                  <a:pt x="156734" y="103454"/>
                </a:lnTo>
                <a:lnTo>
                  <a:pt x="159109" y="99809"/>
                </a:lnTo>
                <a:lnTo>
                  <a:pt x="162030" y="91109"/>
                </a:lnTo>
                <a:lnTo>
                  <a:pt x="162652" y="86182"/>
                </a:lnTo>
                <a:lnTo>
                  <a:pt x="162221" y="75145"/>
                </a:lnTo>
                <a:lnTo>
                  <a:pt x="149495" y="35648"/>
                </a:lnTo>
                <a:lnTo>
                  <a:pt x="149027" y="35166"/>
                </a:lnTo>
                <a:close/>
              </a:path>
              <a:path w="367029" h="139700">
                <a:moveTo>
                  <a:pt x="206569" y="31330"/>
                </a:moveTo>
                <a:lnTo>
                  <a:pt x="199254" y="33807"/>
                </a:lnTo>
                <a:lnTo>
                  <a:pt x="199270" y="35331"/>
                </a:lnTo>
                <a:lnTo>
                  <a:pt x="212724" y="93243"/>
                </a:lnTo>
                <a:lnTo>
                  <a:pt x="215091" y="94284"/>
                </a:lnTo>
                <a:lnTo>
                  <a:pt x="216568" y="94132"/>
                </a:lnTo>
                <a:lnTo>
                  <a:pt x="223282" y="90500"/>
                </a:lnTo>
                <a:lnTo>
                  <a:pt x="213872" y="49974"/>
                </a:lnTo>
                <a:lnTo>
                  <a:pt x="215954" y="45643"/>
                </a:lnTo>
                <a:lnTo>
                  <a:pt x="218101" y="42227"/>
                </a:lnTo>
                <a:lnTo>
                  <a:pt x="219699" y="40424"/>
                </a:lnTo>
                <a:lnTo>
                  <a:pt x="210570" y="40424"/>
                </a:lnTo>
                <a:lnTo>
                  <a:pt x="207471" y="31470"/>
                </a:lnTo>
                <a:lnTo>
                  <a:pt x="206569" y="31330"/>
                </a:lnTo>
                <a:close/>
              </a:path>
              <a:path w="367029" h="139700">
                <a:moveTo>
                  <a:pt x="250278" y="34518"/>
                </a:moveTo>
                <a:lnTo>
                  <a:pt x="231626" y="34518"/>
                </a:lnTo>
                <a:lnTo>
                  <a:pt x="235119" y="35331"/>
                </a:lnTo>
                <a:lnTo>
                  <a:pt x="236655" y="36156"/>
                </a:lnTo>
                <a:lnTo>
                  <a:pt x="252020" y="84124"/>
                </a:lnTo>
                <a:lnTo>
                  <a:pt x="252187" y="84467"/>
                </a:lnTo>
                <a:lnTo>
                  <a:pt x="252645" y="84848"/>
                </a:lnTo>
                <a:lnTo>
                  <a:pt x="252975" y="84988"/>
                </a:lnTo>
                <a:lnTo>
                  <a:pt x="254397" y="85166"/>
                </a:lnTo>
                <a:lnTo>
                  <a:pt x="255807" y="85013"/>
                </a:lnTo>
                <a:lnTo>
                  <a:pt x="262589" y="81381"/>
                </a:lnTo>
                <a:lnTo>
                  <a:pt x="253419" y="41884"/>
                </a:lnTo>
                <a:lnTo>
                  <a:pt x="252238" y="38430"/>
                </a:lnTo>
                <a:lnTo>
                  <a:pt x="250278" y="34518"/>
                </a:lnTo>
                <a:close/>
              </a:path>
              <a:path w="367029" h="139700">
                <a:moveTo>
                  <a:pt x="234979" y="24307"/>
                </a:moveTo>
                <a:lnTo>
                  <a:pt x="210570" y="40424"/>
                </a:lnTo>
                <a:lnTo>
                  <a:pt x="219699" y="40424"/>
                </a:lnTo>
                <a:lnTo>
                  <a:pt x="222546" y="37211"/>
                </a:lnTo>
                <a:lnTo>
                  <a:pt x="224984" y="35648"/>
                </a:lnTo>
                <a:lnTo>
                  <a:pt x="229721" y="34556"/>
                </a:lnTo>
                <a:lnTo>
                  <a:pt x="231626" y="34518"/>
                </a:lnTo>
                <a:lnTo>
                  <a:pt x="250278" y="34518"/>
                </a:lnTo>
                <a:lnTo>
                  <a:pt x="249457" y="32880"/>
                </a:lnTo>
                <a:lnTo>
                  <a:pt x="247692" y="30581"/>
                </a:lnTo>
                <a:lnTo>
                  <a:pt x="243412" y="26962"/>
                </a:lnTo>
                <a:lnTo>
                  <a:pt x="240872" y="25704"/>
                </a:lnTo>
                <a:lnTo>
                  <a:pt x="234979" y="24307"/>
                </a:lnTo>
                <a:close/>
              </a:path>
              <a:path w="367029" h="139700">
                <a:moveTo>
                  <a:pt x="274616" y="15532"/>
                </a:moveTo>
                <a:lnTo>
                  <a:pt x="267224" y="19189"/>
                </a:lnTo>
                <a:lnTo>
                  <a:pt x="280757" y="77444"/>
                </a:lnTo>
                <a:lnTo>
                  <a:pt x="280915" y="77787"/>
                </a:lnTo>
                <a:lnTo>
                  <a:pt x="281334" y="78193"/>
                </a:lnTo>
                <a:lnTo>
                  <a:pt x="281651" y="78333"/>
                </a:lnTo>
                <a:lnTo>
                  <a:pt x="283125" y="78486"/>
                </a:lnTo>
                <a:lnTo>
                  <a:pt x="284613" y="78333"/>
                </a:lnTo>
                <a:lnTo>
                  <a:pt x="291392" y="75361"/>
                </a:lnTo>
                <a:lnTo>
                  <a:pt x="291329" y="74701"/>
                </a:lnTo>
                <a:lnTo>
                  <a:pt x="281918" y="34175"/>
                </a:lnTo>
                <a:lnTo>
                  <a:pt x="283988" y="29844"/>
                </a:lnTo>
                <a:lnTo>
                  <a:pt x="286058" y="26454"/>
                </a:lnTo>
                <a:lnTo>
                  <a:pt x="287577" y="24625"/>
                </a:lnTo>
                <a:lnTo>
                  <a:pt x="278616" y="24625"/>
                </a:lnTo>
                <a:lnTo>
                  <a:pt x="275517" y="15671"/>
                </a:lnTo>
                <a:lnTo>
                  <a:pt x="274616" y="15532"/>
                </a:lnTo>
                <a:close/>
              </a:path>
              <a:path w="367029" h="139700">
                <a:moveTo>
                  <a:pt x="323023" y="18961"/>
                </a:moveTo>
                <a:lnTo>
                  <a:pt x="298631" y="18961"/>
                </a:lnTo>
                <a:lnTo>
                  <a:pt x="301870" y="19837"/>
                </a:lnTo>
                <a:lnTo>
                  <a:pt x="303318" y="20675"/>
                </a:lnTo>
                <a:lnTo>
                  <a:pt x="318454" y="68706"/>
                </a:lnTo>
                <a:lnTo>
                  <a:pt x="318608" y="69037"/>
                </a:lnTo>
                <a:lnTo>
                  <a:pt x="319015" y="69443"/>
                </a:lnTo>
                <a:lnTo>
                  <a:pt x="319345" y="69583"/>
                </a:lnTo>
                <a:lnTo>
                  <a:pt x="320831" y="69735"/>
                </a:lnTo>
                <a:lnTo>
                  <a:pt x="322291" y="69570"/>
                </a:lnTo>
                <a:lnTo>
                  <a:pt x="329022" y="65951"/>
                </a:lnTo>
                <a:lnTo>
                  <a:pt x="319612" y="25425"/>
                </a:lnTo>
                <a:lnTo>
                  <a:pt x="321720" y="21081"/>
                </a:lnTo>
                <a:lnTo>
                  <a:pt x="323023" y="18961"/>
                </a:lnTo>
                <a:close/>
              </a:path>
              <a:path w="367029" h="139700">
                <a:moveTo>
                  <a:pt x="354425" y="10198"/>
                </a:moveTo>
                <a:lnTo>
                  <a:pt x="336338" y="10198"/>
                </a:lnTo>
                <a:lnTo>
                  <a:pt x="339614" y="11074"/>
                </a:lnTo>
                <a:lnTo>
                  <a:pt x="341075" y="11912"/>
                </a:lnTo>
                <a:lnTo>
                  <a:pt x="356078" y="59943"/>
                </a:lnTo>
                <a:lnTo>
                  <a:pt x="356251" y="60299"/>
                </a:lnTo>
                <a:lnTo>
                  <a:pt x="356708" y="60693"/>
                </a:lnTo>
                <a:lnTo>
                  <a:pt x="357039" y="60832"/>
                </a:lnTo>
                <a:lnTo>
                  <a:pt x="358512" y="60985"/>
                </a:lnTo>
                <a:lnTo>
                  <a:pt x="359922" y="60832"/>
                </a:lnTo>
                <a:lnTo>
                  <a:pt x="366716" y="57200"/>
                </a:lnTo>
                <a:lnTo>
                  <a:pt x="357445" y="17271"/>
                </a:lnTo>
                <a:lnTo>
                  <a:pt x="356391" y="14249"/>
                </a:lnTo>
                <a:lnTo>
                  <a:pt x="354425" y="10198"/>
                </a:lnTo>
                <a:close/>
              </a:path>
              <a:path w="367029" h="139700">
                <a:moveTo>
                  <a:pt x="299597" y="8902"/>
                </a:moveTo>
                <a:lnTo>
                  <a:pt x="278616" y="24625"/>
                </a:lnTo>
                <a:lnTo>
                  <a:pt x="287577" y="24625"/>
                </a:lnTo>
                <a:lnTo>
                  <a:pt x="290160" y="21513"/>
                </a:lnTo>
                <a:lnTo>
                  <a:pt x="292408" y="19989"/>
                </a:lnTo>
                <a:lnTo>
                  <a:pt x="296828" y="18973"/>
                </a:lnTo>
                <a:lnTo>
                  <a:pt x="323023" y="18961"/>
                </a:lnTo>
                <a:lnTo>
                  <a:pt x="323803" y="17691"/>
                </a:lnTo>
                <a:lnTo>
                  <a:pt x="324356" y="17017"/>
                </a:lnTo>
                <a:lnTo>
                  <a:pt x="315484" y="17017"/>
                </a:lnTo>
                <a:lnTo>
                  <a:pt x="314392" y="15455"/>
                </a:lnTo>
                <a:lnTo>
                  <a:pt x="303686" y="9143"/>
                </a:lnTo>
                <a:lnTo>
                  <a:pt x="299597" y="8902"/>
                </a:lnTo>
                <a:close/>
              </a:path>
              <a:path w="367029" h="139700">
                <a:moveTo>
                  <a:pt x="339690" y="0"/>
                </a:moveTo>
                <a:lnTo>
                  <a:pt x="315484" y="17017"/>
                </a:lnTo>
                <a:lnTo>
                  <a:pt x="324356" y="17017"/>
                </a:lnTo>
                <a:lnTo>
                  <a:pt x="327854" y="12763"/>
                </a:lnTo>
                <a:lnTo>
                  <a:pt x="330102" y="11239"/>
                </a:lnTo>
                <a:lnTo>
                  <a:pt x="334522" y="10210"/>
                </a:lnTo>
                <a:lnTo>
                  <a:pt x="354425" y="10198"/>
                </a:lnTo>
                <a:lnTo>
                  <a:pt x="353686" y="8674"/>
                </a:lnTo>
                <a:lnTo>
                  <a:pt x="351971" y="6362"/>
                </a:lnTo>
                <a:lnTo>
                  <a:pt x="347818" y="2717"/>
                </a:lnTo>
                <a:lnTo>
                  <a:pt x="345367" y="1435"/>
                </a:lnTo>
                <a:lnTo>
                  <a:pt x="3396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pc="-5" dirty="0"/>
              <a:t>22R/22L Departure Spacing with </a:t>
            </a:r>
            <a:r>
              <a:rPr lang="en-US" sz="2800" dirty="0"/>
              <a:t>27 </a:t>
            </a:r>
            <a:r>
              <a:rPr lang="en-US" sz="2800" spc="-5" dirty="0"/>
              <a:t>Arrivals</a:t>
            </a:r>
            <a:r>
              <a:rPr lang="en-US" sz="2800" spc="-155" dirty="0"/>
              <a:t> </a:t>
            </a:r>
            <a:r>
              <a:rPr lang="en-US" sz="2800" spc="-5" dirty="0"/>
              <a:t>(Early  </a:t>
            </a:r>
            <a:r>
              <a:rPr lang="en-US" sz="2800" spc="-20" dirty="0"/>
              <a:t>Turn) </a:t>
            </a:r>
            <a:r>
              <a:rPr lang="en-US" sz="2800" dirty="0"/>
              <a:t>and 15R </a:t>
            </a:r>
            <a:r>
              <a:rPr lang="en-US" sz="2800" spc="-5" dirty="0"/>
              <a:t>Departure </a:t>
            </a:r>
            <a:r>
              <a:rPr lang="en-US" sz="2800" spc="-15" dirty="0"/>
              <a:t>Waypoint</a:t>
            </a:r>
            <a:r>
              <a:rPr lang="en-US" sz="2800" spc="20" dirty="0"/>
              <a:t> </a:t>
            </a:r>
            <a:r>
              <a:rPr lang="en-US" sz="2800" spc="-5" dirty="0"/>
              <a:t>Relocation</a:t>
            </a:r>
            <a:endParaRPr lang="en-US" sz="2800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203701" y="573520"/>
            <a:ext cx="5596077" cy="5455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77616" y="2999283"/>
            <a:ext cx="5136591" cy="2655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 rot="16320000">
            <a:off x="4908251" y="3312678"/>
            <a:ext cx="217211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1200000">
            <a:off x="5542542" y="4759420"/>
            <a:ext cx="218160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18000000">
            <a:off x="7139339" y="4946196"/>
            <a:ext cx="217685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40000">
            <a:off x="5505773" y="5549738"/>
            <a:ext cx="218160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60000">
            <a:off x="3955421" y="4698429"/>
            <a:ext cx="217685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18420000">
            <a:off x="4115068" y="3239804"/>
            <a:ext cx="218160" cy="1428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25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16680000">
            <a:off x="4738061" y="3997909"/>
            <a:ext cx="217685" cy="1435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4380000">
            <a:off x="5903759" y="5157559"/>
            <a:ext cx="217211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920000">
            <a:off x="4380662" y="4799366"/>
            <a:ext cx="216738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9440000">
            <a:off x="4116685" y="3434456"/>
            <a:ext cx="217685" cy="1428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25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6980000">
            <a:off x="4634952" y="3969584"/>
            <a:ext cx="216738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860000">
            <a:off x="4565834" y="4779027"/>
            <a:ext cx="217685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8720000">
            <a:off x="4223436" y="3468579"/>
            <a:ext cx="218160" cy="1428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25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7280000">
            <a:off x="4892796" y="3389988"/>
            <a:ext cx="217211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60000">
            <a:off x="6173654" y="4197974"/>
            <a:ext cx="217685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9200000">
            <a:off x="7698867" y="4604234"/>
            <a:ext cx="217685" cy="1428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25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1240000">
            <a:off x="5960658" y="4976652"/>
            <a:ext cx="216738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1020000">
            <a:off x="4222639" y="4683243"/>
            <a:ext cx="218160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8540000">
            <a:off x="4105518" y="3255564"/>
            <a:ext cx="217211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3120000">
            <a:off x="4944687" y="3996057"/>
            <a:ext cx="216738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6403750" y="4634944"/>
            <a:ext cx="217685" cy="14351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defTabSz="914400">
              <a:lnSpc>
                <a:spcPts val="1130"/>
              </a:lnSpc>
              <a:spcBef>
                <a:spcPts val="5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020000">
            <a:off x="4707043" y="4634216"/>
            <a:ext cx="217211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9320000">
            <a:off x="4108954" y="3447193"/>
            <a:ext cx="216738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3660000">
            <a:off x="4765923" y="3941733"/>
            <a:ext cx="217211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260000">
            <a:off x="4894335" y="4591886"/>
            <a:ext cx="217211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135"/>
              </a:lnSpc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8660000">
            <a:off x="4224276" y="3468934"/>
            <a:ext cx="218160" cy="1428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defTabSz="914400">
              <a:lnSpc>
                <a:spcPts val="1125"/>
              </a:lnSpc>
              <a:spcBef>
                <a:spcPts val="10"/>
              </a:spcBef>
            </a:pPr>
            <a:r>
              <a:rPr sz="1100" b="1" spc="2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56805" y="1121542"/>
            <a:ext cx="1570355" cy="560070"/>
          </a:xfrm>
          <a:custGeom>
            <a:avLst/>
            <a:gdLst/>
            <a:ahLst/>
            <a:cxnLst/>
            <a:rect l="l" t="t" r="r" b="b"/>
            <a:pathLst>
              <a:path w="1570354" h="560069">
                <a:moveTo>
                  <a:pt x="0" y="559468"/>
                </a:moveTo>
                <a:lnTo>
                  <a:pt x="1570126" y="559468"/>
                </a:lnTo>
                <a:lnTo>
                  <a:pt x="1570126" y="0"/>
                </a:lnTo>
                <a:lnTo>
                  <a:pt x="0" y="0"/>
                </a:lnTo>
                <a:lnTo>
                  <a:pt x="0" y="5594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185685" y="1200950"/>
            <a:ext cx="217170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6568" y="0"/>
                </a:lnTo>
              </a:path>
            </a:pathLst>
          </a:custGeom>
          <a:ln w="288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85931" y="1284357"/>
            <a:ext cx="216535" cy="100330"/>
          </a:xfrm>
          <a:custGeom>
            <a:avLst/>
            <a:gdLst/>
            <a:ahLst/>
            <a:cxnLst/>
            <a:rect l="l" t="t" r="r" b="b"/>
            <a:pathLst>
              <a:path w="216534" h="100330">
                <a:moveTo>
                  <a:pt x="216322" y="50142"/>
                </a:moveTo>
                <a:lnTo>
                  <a:pt x="193020" y="19050"/>
                </a:lnTo>
                <a:lnTo>
                  <a:pt x="146956" y="3320"/>
                </a:lnTo>
                <a:lnTo>
                  <a:pt x="104422" y="0"/>
                </a:lnTo>
                <a:lnTo>
                  <a:pt x="90027" y="671"/>
                </a:lnTo>
                <a:lnTo>
                  <a:pt x="49774" y="7854"/>
                </a:lnTo>
                <a:lnTo>
                  <a:pt x="11391" y="27511"/>
                </a:lnTo>
                <a:lnTo>
                  <a:pt x="0" y="46793"/>
                </a:lnTo>
                <a:lnTo>
                  <a:pt x="0" y="53492"/>
                </a:lnTo>
                <a:lnTo>
                  <a:pt x="27727" y="83797"/>
                </a:lnTo>
                <a:lnTo>
                  <a:pt x="75957" y="98062"/>
                </a:lnTo>
                <a:lnTo>
                  <a:pt x="104422" y="100285"/>
                </a:lnTo>
                <a:lnTo>
                  <a:pt x="118874" y="100061"/>
                </a:lnTo>
                <a:lnTo>
                  <a:pt x="160080" y="94142"/>
                </a:lnTo>
                <a:lnTo>
                  <a:pt x="201206" y="75712"/>
                </a:lnTo>
                <a:lnTo>
                  <a:pt x="216322" y="50142"/>
                </a:lnTo>
              </a:path>
            </a:pathLst>
          </a:custGeom>
          <a:ln w="216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21939" y="1301069"/>
            <a:ext cx="144780" cy="67310"/>
          </a:xfrm>
          <a:custGeom>
            <a:avLst/>
            <a:gdLst/>
            <a:ahLst/>
            <a:cxnLst/>
            <a:rect l="l" t="t" r="r" b="b"/>
            <a:pathLst>
              <a:path w="144779" h="67309">
                <a:moveTo>
                  <a:pt x="144220" y="33430"/>
                </a:moveTo>
                <a:lnTo>
                  <a:pt x="114853" y="6504"/>
                </a:lnTo>
                <a:lnTo>
                  <a:pt x="69619" y="0"/>
                </a:lnTo>
                <a:lnTo>
                  <a:pt x="60025" y="447"/>
                </a:lnTo>
                <a:lnTo>
                  <a:pt x="18487" y="10994"/>
                </a:lnTo>
                <a:lnTo>
                  <a:pt x="0" y="31200"/>
                </a:lnTo>
                <a:lnTo>
                  <a:pt x="0" y="35661"/>
                </a:lnTo>
                <a:lnTo>
                  <a:pt x="33185" y="61620"/>
                </a:lnTo>
                <a:lnTo>
                  <a:pt x="69619" y="66861"/>
                </a:lnTo>
                <a:lnTo>
                  <a:pt x="79256" y="66710"/>
                </a:lnTo>
                <a:lnTo>
                  <a:pt x="122216" y="57477"/>
                </a:lnTo>
                <a:lnTo>
                  <a:pt x="144220" y="33430"/>
                </a:lnTo>
              </a:path>
            </a:pathLst>
          </a:custGeom>
          <a:ln w="216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257954" y="1317788"/>
            <a:ext cx="72390" cy="33655"/>
          </a:xfrm>
          <a:custGeom>
            <a:avLst/>
            <a:gdLst/>
            <a:ahLst/>
            <a:cxnLst/>
            <a:rect l="l" t="t" r="r" b="b"/>
            <a:pathLst>
              <a:path w="72390" h="33655">
                <a:moveTo>
                  <a:pt x="72110" y="16711"/>
                </a:moveTo>
                <a:lnTo>
                  <a:pt x="34809" y="0"/>
                </a:lnTo>
                <a:lnTo>
                  <a:pt x="30009" y="223"/>
                </a:lnTo>
                <a:lnTo>
                  <a:pt x="0" y="15592"/>
                </a:lnTo>
                <a:lnTo>
                  <a:pt x="0" y="17830"/>
                </a:lnTo>
                <a:lnTo>
                  <a:pt x="34809" y="33423"/>
                </a:lnTo>
                <a:lnTo>
                  <a:pt x="39624" y="33351"/>
                </a:lnTo>
                <a:lnTo>
                  <a:pt x="72110" y="16711"/>
                </a:lnTo>
              </a:path>
            </a:pathLst>
          </a:custGeom>
          <a:ln w="216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85685" y="1468051"/>
            <a:ext cx="217170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6568" y="0"/>
                </a:lnTo>
              </a:path>
            </a:pathLst>
          </a:custGeom>
          <a:ln w="28875">
            <a:solidFill>
              <a:srgbClr val="808080"/>
            </a:solidFill>
            <a:prstDash val="lgDash"/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56809" y="1121541"/>
            <a:ext cx="1570355" cy="560070"/>
          </a:xfrm>
          <a:prstGeom prst="rect">
            <a:avLst/>
          </a:prstGeom>
          <a:ln w="3609">
            <a:solidFill>
              <a:srgbClr val="26262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64795" marR="17780" defTabSz="914400">
              <a:lnSpc>
                <a:spcPct val="103099"/>
              </a:lnSpc>
              <a:spcBef>
                <a:spcPts val="40"/>
              </a:spcBef>
            </a:pPr>
            <a:r>
              <a:rPr sz="850" dirty="0">
                <a:solidFill>
                  <a:prstClr val="black"/>
                </a:solidFill>
                <a:latin typeface="Arial"/>
                <a:cs typeface="Arial"/>
              </a:rPr>
              <a:t>Baseline Flight Track  Baseline Noise Contours  Early Turn Flight Track  Early Turn Noise</a:t>
            </a:r>
            <a:r>
              <a:rPr sz="85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prstClr val="black"/>
                </a:solidFill>
                <a:latin typeface="Arial"/>
                <a:cs typeface="Arial"/>
              </a:rPr>
              <a:t>Contours</a:t>
            </a:r>
            <a:endParaRPr sz="8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85931" y="1551458"/>
            <a:ext cx="216535" cy="100330"/>
          </a:xfrm>
          <a:custGeom>
            <a:avLst/>
            <a:gdLst/>
            <a:ahLst/>
            <a:cxnLst/>
            <a:rect l="l" t="t" r="r" b="b"/>
            <a:pathLst>
              <a:path w="216534" h="100330">
                <a:moveTo>
                  <a:pt x="216322" y="50142"/>
                </a:moveTo>
                <a:lnTo>
                  <a:pt x="193020" y="19050"/>
                </a:lnTo>
                <a:lnTo>
                  <a:pt x="146956" y="3320"/>
                </a:lnTo>
                <a:lnTo>
                  <a:pt x="104422" y="0"/>
                </a:lnTo>
                <a:lnTo>
                  <a:pt x="90027" y="671"/>
                </a:lnTo>
                <a:lnTo>
                  <a:pt x="49774" y="7854"/>
                </a:lnTo>
                <a:lnTo>
                  <a:pt x="11391" y="27511"/>
                </a:lnTo>
                <a:lnTo>
                  <a:pt x="0" y="46793"/>
                </a:lnTo>
                <a:lnTo>
                  <a:pt x="0" y="53492"/>
                </a:lnTo>
                <a:lnTo>
                  <a:pt x="27727" y="83797"/>
                </a:lnTo>
                <a:lnTo>
                  <a:pt x="75957" y="98062"/>
                </a:lnTo>
                <a:lnTo>
                  <a:pt x="104422" y="100285"/>
                </a:lnTo>
                <a:lnTo>
                  <a:pt x="118874" y="100061"/>
                </a:lnTo>
                <a:lnTo>
                  <a:pt x="160080" y="94142"/>
                </a:lnTo>
                <a:lnTo>
                  <a:pt x="201206" y="75712"/>
                </a:lnTo>
                <a:lnTo>
                  <a:pt x="216322" y="50142"/>
                </a:lnTo>
              </a:path>
            </a:pathLst>
          </a:custGeom>
          <a:ln w="216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221939" y="1568170"/>
            <a:ext cx="144780" cy="67310"/>
          </a:xfrm>
          <a:custGeom>
            <a:avLst/>
            <a:gdLst/>
            <a:ahLst/>
            <a:cxnLst/>
            <a:rect l="l" t="t" r="r" b="b"/>
            <a:pathLst>
              <a:path w="144779" h="67310">
                <a:moveTo>
                  <a:pt x="144220" y="33430"/>
                </a:moveTo>
                <a:lnTo>
                  <a:pt x="114853" y="6504"/>
                </a:lnTo>
                <a:lnTo>
                  <a:pt x="69619" y="0"/>
                </a:lnTo>
                <a:lnTo>
                  <a:pt x="60025" y="447"/>
                </a:lnTo>
                <a:lnTo>
                  <a:pt x="18487" y="10994"/>
                </a:lnTo>
                <a:lnTo>
                  <a:pt x="0" y="31200"/>
                </a:lnTo>
                <a:lnTo>
                  <a:pt x="0" y="35661"/>
                </a:lnTo>
                <a:lnTo>
                  <a:pt x="33185" y="61620"/>
                </a:lnTo>
                <a:lnTo>
                  <a:pt x="69619" y="66861"/>
                </a:lnTo>
                <a:lnTo>
                  <a:pt x="79256" y="66710"/>
                </a:lnTo>
                <a:lnTo>
                  <a:pt x="122216" y="57477"/>
                </a:lnTo>
                <a:lnTo>
                  <a:pt x="144220" y="33430"/>
                </a:lnTo>
              </a:path>
            </a:pathLst>
          </a:custGeom>
          <a:ln w="216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57954" y="1584889"/>
            <a:ext cx="72390" cy="33655"/>
          </a:xfrm>
          <a:custGeom>
            <a:avLst/>
            <a:gdLst/>
            <a:ahLst/>
            <a:cxnLst/>
            <a:rect l="l" t="t" r="r" b="b"/>
            <a:pathLst>
              <a:path w="72390" h="33655">
                <a:moveTo>
                  <a:pt x="72110" y="16711"/>
                </a:moveTo>
                <a:lnTo>
                  <a:pt x="34809" y="0"/>
                </a:lnTo>
                <a:lnTo>
                  <a:pt x="30009" y="223"/>
                </a:lnTo>
                <a:lnTo>
                  <a:pt x="0" y="15592"/>
                </a:lnTo>
                <a:lnTo>
                  <a:pt x="0" y="17830"/>
                </a:lnTo>
                <a:lnTo>
                  <a:pt x="34809" y="33423"/>
                </a:lnTo>
                <a:lnTo>
                  <a:pt x="39624" y="33351"/>
                </a:lnTo>
                <a:lnTo>
                  <a:pt x="72110" y="16711"/>
                </a:lnTo>
              </a:path>
            </a:pathLst>
          </a:custGeom>
          <a:ln w="216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28625" y="-49972"/>
            <a:ext cx="8472488" cy="609600"/>
          </a:xfrm>
        </p:spPr>
        <p:txBody>
          <a:bodyPr>
            <a:normAutofit/>
          </a:bodyPr>
          <a:lstStyle/>
          <a:p>
            <a:r>
              <a:rPr lang="en-US" sz="2800" dirty="0"/>
              <a:t>Noise </a:t>
            </a:r>
            <a:r>
              <a:rPr lang="en-US" sz="2800" spc="-5" dirty="0"/>
              <a:t>Exposure: </a:t>
            </a:r>
            <a:r>
              <a:rPr lang="en-US" sz="2800" dirty="0"/>
              <a:t>22R/22L </a:t>
            </a:r>
            <a:r>
              <a:rPr lang="en-US" sz="2800" spc="-5" dirty="0"/>
              <a:t>Early</a:t>
            </a:r>
            <a:r>
              <a:rPr lang="en-US" sz="2800" spc="-180" dirty="0"/>
              <a:t> </a:t>
            </a:r>
            <a:r>
              <a:rPr lang="en-US" sz="2800" spc="-25" dirty="0"/>
              <a:t>Turn</a:t>
            </a:r>
            <a:endParaRPr lang="en-US" sz="2800" dirty="0"/>
          </a:p>
        </p:txBody>
      </p: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367393" y="3614483"/>
          <a:ext cx="2525680" cy="1808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020"/>
                <a:gridCol w="564550"/>
                <a:gridCol w="564560"/>
                <a:gridCol w="564550"/>
              </a:tblGrid>
              <a:tr h="452165">
                <a:tc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65dB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70dB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452165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Baseline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36,807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11,698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2,649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45217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Early</a:t>
                      </a:r>
                      <a:r>
                        <a:rPr sz="12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Turn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26,821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6,517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45216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Difference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9,986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5,181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2,139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44" name="object 44"/>
          <p:cNvSpPr txBox="1"/>
          <p:nvPr/>
        </p:nvSpPr>
        <p:spPr>
          <a:xfrm>
            <a:off x="254176" y="1013904"/>
            <a:ext cx="2362835" cy="2536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810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22R/22L Early</a:t>
            </a:r>
            <a:r>
              <a:rPr spc="-1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prstClr val="black"/>
                </a:solidFill>
                <a:latin typeface="Arial"/>
                <a:cs typeface="Arial"/>
              </a:rPr>
              <a:t>Turn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Waypoint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Relocation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4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Aircraft: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B737-800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39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Metric: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LAMAX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05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Noise Model:</a:t>
            </a:r>
            <a:r>
              <a:rPr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AEDT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0870" defTabSz="914400">
              <a:spcBef>
                <a:spcPts val="1535"/>
              </a:spcBef>
            </a:pPr>
            <a:r>
              <a:rPr sz="1400" b="1" spc="-5" dirty="0">
                <a:solidFill>
                  <a:prstClr val="black"/>
                </a:solidFill>
                <a:cs typeface="Calibri"/>
              </a:rPr>
              <a:t>Population</a:t>
            </a:r>
            <a:r>
              <a:rPr sz="1400" b="1" spc="-100" dirty="0">
                <a:solidFill>
                  <a:prstClr val="black"/>
                </a:solidFill>
                <a:cs typeface="Calibri"/>
              </a:rPr>
              <a:t> </a:t>
            </a:r>
            <a:r>
              <a:rPr sz="1400" b="1" spc="-5" dirty="0">
                <a:solidFill>
                  <a:prstClr val="black"/>
                </a:solidFill>
                <a:cs typeface="Calibri"/>
              </a:rPr>
              <a:t>Exposure</a:t>
            </a:r>
            <a:endParaRPr sz="1400">
              <a:solidFill>
                <a:prstClr val="black"/>
              </a:solidFill>
              <a:cs typeface="Calibri"/>
            </a:endParaRPr>
          </a:p>
        </p:txBody>
      </p:sp>
      <p:sp>
        <p:nvSpPr>
          <p:cNvPr id="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6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Points with ATO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3204" indent="-230504">
              <a:tabLst>
                <a:tab pos="243204" algn="l"/>
              </a:tabLst>
            </a:pPr>
            <a:r>
              <a:rPr lang="en-US" sz="2400" dirty="0">
                <a:cs typeface="Arial"/>
              </a:rPr>
              <a:t>Reduced procedural </a:t>
            </a:r>
            <a:r>
              <a:rPr lang="en-US" sz="2400" spc="-5" dirty="0">
                <a:cs typeface="Arial"/>
              </a:rPr>
              <a:t>separation with </a:t>
            </a:r>
            <a:r>
              <a:rPr lang="en-US" sz="2400" dirty="0">
                <a:cs typeface="Arial"/>
              </a:rPr>
              <a:t>27</a:t>
            </a:r>
            <a:r>
              <a:rPr lang="en-US" sz="2400" spc="-5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arrivals</a:t>
            </a:r>
          </a:p>
          <a:p>
            <a:pPr marL="643255" lvl="1" indent="-230504">
              <a:lnSpc>
                <a:spcPct val="100000"/>
              </a:lnSpc>
              <a:spcBef>
                <a:spcPts val="484"/>
              </a:spcBef>
              <a:buChar char="•"/>
              <a:tabLst>
                <a:tab pos="642620" algn="l"/>
                <a:tab pos="643255" algn="l"/>
              </a:tabLst>
            </a:pPr>
            <a:r>
              <a:rPr lang="en-US" sz="2000" spc="-5" dirty="0">
                <a:cs typeface="Arial"/>
              </a:rPr>
              <a:t>Procedural separation</a:t>
            </a:r>
            <a:r>
              <a:rPr lang="en-US" sz="2000" spc="20" dirty="0">
                <a:cs typeface="Arial"/>
              </a:rPr>
              <a:t> </a:t>
            </a:r>
            <a:r>
              <a:rPr lang="en-US" sz="2000" spc="-5" dirty="0">
                <a:cs typeface="Arial"/>
              </a:rPr>
              <a:t>requirements?</a:t>
            </a:r>
            <a:endParaRPr lang="en-US" sz="2000" dirty="0">
              <a:cs typeface="Arial"/>
            </a:endParaRPr>
          </a:p>
          <a:p>
            <a:pPr marL="643255" lvl="1" indent="-230504">
              <a:lnSpc>
                <a:spcPct val="100000"/>
              </a:lnSpc>
              <a:spcBef>
                <a:spcPts val="464"/>
              </a:spcBef>
              <a:buChar char="•"/>
              <a:tabLst>
                <a:tab pos="642620" algn="l"/>
                <a:tab pos="643255" algn="l"/>
              </a:tabLst>
            </a:pPr>
            <a:r>
              <a:rPr lang="en-US" sz="2000" dirty="0">
                <a:cs typeface="Arial"/>
              </a:rPr>
              <a:t>Early </a:t>
            </a:r>
            <a:r>
              <a:rPr lang="en-US" sz="2000" spc="-5" dirty="0">
                <a:cs typeface="Arial"/>
              </a:rPr>
              <a:t>turn option </a:t>
            </a:r>
            <a:r>
              <a:rPr lang="en-US" sz="2000" dirty="0">
                <a:cs typeface="Arial"/>
              </a:rPr>
              <a:t>when 27 arrivals not in</a:t>
            </a:r>
            <a:r>
              <a:rPr lang="en-US" sz="2000" spc="-135" dirty="0">
                <a:cs typeface="Arial"/>
              </a:rPr>
              <a:t> </a:t>
            </a:r>
            <a:r>
              <a:rPr lang="en-US" sz="2000" dirty="0">
                <a:cs typeface="Arial"/>
              </a:rPr>
              <a:t>use</a:t>
            </a:r>
          </a:p>
          <a:p>
            <a:pPr marL="643255" lvl="1" indent="-230504">
              <a:lnSpc>
                <a:spcPct val="100000"/>
              </a:lnSpc>
              <a:spcBef>
                <a:spcPts val="500"/>
              </a:spcBef>
              <a:buChar char="•"/>
              <a:tabLst>
                <a:tab pos="642620" algn="l"/>
                <a:tab pos="643255" algn="l"/>
              </a:tabLst>
            </a:pPr>
            <a:r>
              <a:rPr lang="en-US" sz="2000" dirty="0">
                <a:cs typeface="Arial"/>
              </a:rPr>
              <a:t>Multiple </a:t>
            </a:r>
            <a:r>
              <a:rPr lang="en-US" sz="2000" spc="-5" dirty="0">
                <a:cs typeface="Arial"/>
              </a:rPr>
              <a:t>SIDs for </a:t>
            </a:r>
            <a:r>
              <a:rPr lang="en-US" sz="2000" dirty="0">
                <a:cs typeface="Arial"/>
              </a:rPr>
              <a:t>use in varying runway</a:t>
            </a:r>
            <a:r>
              <a:rPr lang="en-US" sz="2000" spc="-80" dirty="0">
                <a:cs typeface="Arial"/>
              </a:rPr>
              <a:t> </a:t>
            </a:r>
            <a:r>
              <a:rPr lang="en-US" sz="2000" spc="-5" dirty="0">
                <a:cs typeface="Arial"/>
              </a:rPr>
              <a:t>configurations</a:t>
            </a:r>
            <a:endParaRPr lang="en-US" sz="2000" dirty="0">
              <a:cs typeface="Arial"/>
            </a:endParaRPr>
          </a:p>
          <a:p>
            <a:pPr marL="1043305" lvl="2" indent="-230504">
              <a:spcBef>
                <a:spcPts val="430"/>
              </a:spcBef>
              <a:tabLst>
                <a:tab pos="1042669" algn="l"/>
                <a:tab pos="1043305" algn="l"/>
              </a:tabLst>
            </a:pPr>
            <a:r>
              <a:rPr lang="en-US" sz="1800" spc="-5" dirty="0">
                <a:cs typeface="Arial"/>
              </a:rPr>
              <a:t>Procedural </a:t>
            </a:r>
            <a:r>
              <a:rPr lang="en-US" sz="1800" spc="-5" dirty="0" err="1">
                <a:cs typeface="Arial"/>
              </a:rPr>
              <a:t>deconfliction</a:t>
            </a:r>
            <a:r>
              <a:rPr lang="en-US" sz="1800" spc="-20" dirty="0">
                <a:cs typeface="Arial"/>
              </a:rPr>
              <a:t> </a:t>
            </a:r>
            <a:r>
              <a:rPr lang="en-US" sz="1800" spc="-5" dirty="0">
                <a:cs typeface="Arial"/>
              </a:rPr>
              <a:t>requirements</a:t>
            </a:r>
            <a:endParaRPr lang="en-US" sz="1800" dirty="0">
              <a:cs typeface="Arial"/>
            </a:endParaRPr>
          </a:p>
          <a:p>
            <a:pPr marL="243204" indent="-230504">
              <a:spcBef>
                <a:spcPts val="535"/>
              </a:spcBef>
              <a:tabLst>
                <a:tab pos="243204" algn="l"/>
              </a:tabLst>
            </a:pPr>
            <a:r>
              <a:rPr lang="en-US" sz="2400" spc="-5" dirty="0">
                <a:cs typeface="Arial"/>
              </a:rPr>
              <a:t>Implementation</a:t>
            </a:r>
            <a:r>
              <a:rPr lang="en-US" sz="2400" spc="-4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issues</a:t>
            </a:r>
          </a:p>
          <a:p>
            <a:pPr marL="643255" lvl="1" indent="-230504">
              <a:lnSpc>
                <a:spcPct val="100000"/>
              </a:lnSpc>
              <a:spcBef>
                <a:spcPts val="515"/>
              </a:spcBef>
              <a:buChar char="•"/>
              <a:tabLst>
                <a:tab pos="642620" algn="l"/>
                <a:tab pos="643255" algn="l"/>
              </a:tabLst>
            </a:pPr>
            <a:r>
              <a:rPr lang="en-US" sz="2000" dirty="0">
                <a:cs typeface="Arial"/>
              </a:rPr>
              <a:t>Minimum </a:t>
            </a:r>
            <a:r>
              <a:rPr lang="en-US" sz="2000" spc="-5" dirty="0">
                <a:cs typeface="Arial"/>
              </a:rPr>
              <a:t>turn</a:t>
            </a:r>
            <a:r>
              <a:rPr lang="en-US" sz="2000" spc="-80" dirty="0">
                <a:cs typeface="Arial"/>
              </a:rPr>
              <a:t> </a:t>
            </a:r>
            <a:r>
              <a:rPr lang="en-US" sz="2000" spc="-5" dirty="0">
                <a:cs typeface="Arial"/>
              </a:rPr>
              <a:t>altitude?</a:t>
            </a:r>
            <a:endParaRPr lang="en-US" sz="2000" dirty="0">
              <a:cs typeface="Arial"/>
            </a:endParaRPr>
          </a:p>
          <a:p>
            <a:pPr marL="643255" marR="5080" lvl="1" indent="-230504">
              <a:lnSpc>
                <a:spcPct val="100000"/>
              </a:lnSpc>
              <a:spcBef>
                <a:spcPts val="459"/>
              </a:spcBef>
              <a:buChar char="•"/>
              <a:tabLst>
                <a:tab pos="642620" algn="l"/>
                <a:tab pos="643255" algn="l"/>
              </a:tabLst>
            </a:pPr>
            <a:r>
              <a:rPr lang="en-US" sz="2000" dirty="0">
                <a:cs typeface="Arial"/>
              </a:rPr>
              <a:t>ARINC 424 leg </a:t>
            </a:r>
            <a:r>
              <a:rPr lang="en-US" sz="2000" spc="-5" dirty="0">
                <a:cs typeface="Arial"/>
              </a:rPr>
              <a:t>types to </a:t>
            </a:r>
            <a:r>
              <a:rPr lang="en-US" sz="2000" dirty="0">
                <a:cs typeface="Arial"/>
              </a:rPr>
              <a:t>best </a:t>
            </a:r>
            <a:r>
              <a:rPr lang="en-US" sz="2000" spc="-5" dirty="0">
                <a:cs typeface="Arial"/>
              </a:rPr>
              <a:t>capture </a:t>
            </a:r>
            <a:r>
              <a:rPr lang="en-US" sz="2000" spc="-5" dirty="0" err="1">
                <a:cs typeface="Arial"/>
              </a:rPr>
              <a:t>narrowbody</a:t>
            </a:r>
            <a:r>
              <a:rPr lang="en-US" sz="2000" spc="-5" dirty="0">
                <a:cs typeface="Arial"/>
              </a:rPr>
              <a:t> </a:t>
            </a:r>
            <a:r>
              <a:rPr lang="en-US" sz="2000" dirty="0">
                <a:cs typeface="Arial"/>
              </a:rPr>
              <a:t>&amp;</a:t>
            </a:r>
            <a:r>
              <a:rPr lang="en-US" sz="2000" spc="-75" dirty="0">
                <a:cs typeface="Arial"/>
              </a:rPr>
              <a:t> </a:t>
            </a:r>
            <a:r>
              <a:rPr lang="en-US" sz="2000" dirty="0">
                <a:cs typeface="Arial"/>
              </a:rPr>
              <a:t>heavy  </a:t>
            </a:r>
            <a:r>
              <a:rPr lang="en-US" sz="2000" spc="-5" dirty="0">
                <a:cs typeface="Arial"/>
              </a:rPr>
              <a:t>departures</a:t>
            </a:r>
            <a:endParaRPr lang="en-US" sz="2000" dirty="0">
              <a:cs typeface="Arial"/>
            </a:endParaRPr>
          </a:p>
          <a:p>
            <a:pPr marL="1043305" lvl="2" indent="-230504">
              <a:spcBef>
                <a:spcPts val="430"/>
              </a:spcBef>
              <a:tabLst>
                <a:tab pos="1042669" algn="l"/>
                <a:tab pos="1043305" algn="l"/>
              </a:tabLst>
            </a:pPr>
            <a:r>
              <a:rPr lang="en-US" sz="1800" spc="-15" dirty="0">
                <a:cs typeface="Arial"/>
              </a:rPr>
              <a:t>Track </a:t>
            </a:r>
            <a:r>
              <a:rPr lang="en-US" sz="1800" dirty="0">
                <a:cs typeface="Arial"/>
              </a:rPr>
              <a:t>to fix (TF), </a:t>
            </a:r>
            <a:r>
              <a:rPr lang="en-US" sz="1800" spc="-5" dirty="0">
                <a:cs typeface="Arial"/>
              </a:rPr>
              <a:t>Course </a:t>
            </a:r>
            <a:r>
              <a:rPr lang="en-US" sz="1800" dirty="0">
                <a:cs typeface="Arial"/>
              </a:rPr>
              <a:t>to fix (CF), </a:t>
            </a:r>
            <a:r>
              <a:rPr lang="en-US" sz="1800" spc="-5" dirty="0">
                <a:cs typeface="Arial"/>
              </a:rPr>
              <a:t>Direct </a:t>
            </a:r>
            <a:r>
              <a:rPr lang="en-US" sz="1800" dirty="0">
                <a:cs typeface="Arial"/>
              </a:rPr>
              <a:t>to Fix</a:t>
            </a:r>
            <a:r>
              <a:rPr lang="en-US" sz="1800" spc="-60" dirty="0">
                <a:cs typeface="Arial"/>
              </a:rPr>
              <a:t> </a:t>
            </a:r>
            <a:r>
              <a:rPr lang="en-US" sz="1800" dirty="0">
                <a:cs typeface="Arial"/>
              </a:rPr>
              <a:t>(DF)</a:t>
            </a:r>
          </a:p>
          <a:p>
            <a:pPr marL="243204" indent="-230504">
              <a:spcBef>
                <a:spcPts val="570"/>
              </a:spcBef>
              <a:tabLst>
                <a:tab pos="243204" algn="l"/>
              </a:tabLst>
            </a:pPr>
            <a:r>
              <a:rPr lang="en-US" sz="2400" spc="-5" dirty="0">
                <a:cs typeface="Arial"/>
              </a:rPr>
              <a:t>Process for </a:t>
            </a:r>
            <a:r>
              <a:rPr lang="en-US" sz="2400" dirty="0">
                <a:cs typeface="Arial"/>
              </a:rPr>
              <a:t>new waypoint</a:t>
            </a:r>
            <a:r>
              <a:rPr lang="en-US" sz="2400" spc="-30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definition</a:t>
            </a:r>
            <a:endParaRPr lang="en-US" sz="24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7" y="891285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2010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165194"/>
            <a:ext cx="8472488" cy="609600"/>
          </a:xfrm>
        </p:spPr>
        <p:txBody>
          <a:bodyPr>
            <a:normAutofit/>
          </a:bodyPr>
          <a:lstStyle/>
          <a:p>
            <a:r>
              <a:rPr lang="en-US" sz="2800" dirty="0"/>
              <a:t>Runway 4R Arrivals:</a:t>
            </a:r>
            <a:r>
              <a:rPr lang="en-US" sz="2800" spc="-245" dirty="0"/>
              <a:t> </a:t>
            </a:r>
            <a:r>
              <a:rPr lang="en-US" sz="2800" spc="5" dirty="0"/>
              <a:t>2010-2015</a:t>
            </a:r>
            <a:endParaRPr lang="en-US" sz="280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5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6" y="891284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2015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428625" y="165194"/>
            <a:ext cx="8472488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800" kern="0" smtClean="0"/>
              <a:t>Runway 4R Arrivals:</a:t>
            </a:r>
            <a:r>
              <a:rPr lang="en-US" sz="2800" kern="0" spc="-245" smtClean="0"/>
              <a:t> </a:t>
            </a:r>
            <a:r>
              <a:rPr lang="en-US" sz="2800" kern="0" spc="5" smtClean="0"/>
              <a:t>2010-2015</a:t>
            </a:r>
            <a:endParaRPr lang="en-US" sz="2800" kern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24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9974" y="1880349"/>
            <a:ext cx="3708400" cy="2129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Standard steep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approaches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50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2-segment steep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approaches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65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Late turn to</a:t>
            </a:r>
            <a:r>
              <a:rPr sz="20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final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755650" marR="5080" lvl="1" indent="-285750" defTabSz="914400">
              <a:lnSpc>
                <a:spcPts val="1900"/>
              </a:lnSpc>
              <a:spcBef>
                <a:spcPts val="475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600" spc="-40" dirty="0">
                <a:solidFill>
                  <a:prstClr val="black"/>
                </a:solidFill>
                <a:latin typeface="Arial"/>
                <a:cs typeface="Arial"/>
              </a:rPr>
              <a:t>RNAV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(Lighthouse-like approach  paths)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755650" marR="363220" lvl="1" indent="-285750" defTabSz="914400">
              <a:lnSpc>
                <a:spcPts val="1900"/>
              </a:lnSpc>
              <a:spcBef>
                <a:spcPts val="430"/>
              </a:spcBef>
              <a:buFontTx/>
              <a:buChar char="–"/>
              <a:tabLst>
                <a:tab pos="755015" algn="l"/>
                <a:tab pos="755650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RNP(Canarsie-like</a:t>
            </a:r>
            <a:r>
              <a:rPr sz="16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approach  paths)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74" y="4052049"/>
            <a:ext cx="3513454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Overflight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areas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  ambient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noise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7173" y="4712449"/>
            <a:ext cx="277304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tabLst>
                <a:tab pos="297815" algn="l"/>
              </a:tabLst>
            </a:pP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–	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(i.e. Expressway</a:t>
            </a:r>
            <a:r>
              <a:rPr sz="16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approach)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Runway 4R Arrival Noise</a:t>
            </a:r>
            <a:r>
              <a:rPr sz="3200" spc="-175" dirty="0"/>
              <a:t> </a:t>
            </a:r>
            <a:r>
              <a:rPr sz="3200" spc="-5" dirty="0"/>
              <a:t>Mitigations</a:t>
            </a:r>
          </a:p>
        </p:txBody>
      </p:sp>
      <p:sp>
        <p:nvSpPr>
          <p:cNvPr id="8" name="object 8"/>
          <p:cNvSpPr/>
          <p:nvPr/>
        </p:nvSpPr>
        <p:spPr>
          <a:xfrm>
            <a:off x="4722084" y="1467777"/>
            <a:ext cx="4038600" cy="342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82709" y="4161840"/>
            <a:ext cx="786765" cy="244475"/>
          </a:xfrm>
          <a:custGeom>
            <a:avLst/>
            <a:gdLst/>
            <a:ahLst/>
            <a:cxnLst/>
            <a:rect l="l" t="t" r="r" b="b"/>
            <a:pathLst>
              <a:path w="786765" h="244475">
                <a:moveTo>
                  <a:pt x="0" y="0"/>
                </a:moveTo>
                <a:lnTo>
                  <a:pt x="245694" y="114134"/>
                </a:lnTo>
                <a:lnTo>
                  <a:pt x="245694" y="244005"/>
                </a:lnTo>
                <a:lnTo>
                  <a:pt x="786383" y="244005"/>
                </a:lnTo>
                <a:lnTo>
                  <a:pt x="786383" y="58483"/>
                </a:lnTo>
                <a:lnTo>
                  <a:pt x="245694" y="58483"/>
                </a:lnTo>
                <a:lnTo>
                  <a:pt x="0" y="0"/>
                </a:lnTo>
                <a:close/>
              </a:path>
              <a:path w="786765" h="244475">
                <a:moveTo>
                  <a:pt x="786383" y="21374"/>
                </a:moveTo>
                <a:lnTo>
                  <a:pt x="245694" y="21374"/>
                </a:lnTo>
                <a:lnTo>
                  <a:pt x="245694" y="58483"/>
                </a:lnTo>
                <a:lnTo>
                  <a:pt x="786383" y="58483"/>
                </a:lnTo>
                <a:lnTo>
                  <a:pt x="786383" y="213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82703" y="4161837"/>
            <a:ext cx="786765" cy="244475"/>
          </a:xfrm>
          <a:custGeom>
            <a:avLst/>
            <a:gdLst/>
            <a:ahLst/>
            <a:cxnLst/>
            <a:rect l="l" t="t" r="r" b="b"/>
            <a:pathLst>
              <a:path w="786765" h="244475">
                <a:moveTo>
                  <a:pt x="245700" y="21377"/>
                </a:moveTo>
                <a:lnTo>
                  <a:pt x="335814" y="21377"/>
                </a:lnTo>
                <a:lnTo>
                  <a:pt x="470987" y="21377"/>
                </a:lnTo>
                <a:lnTo>
                  <a:pt x="786388" y="21377"/>
                </a:lnTo>
                <a:lnTo>
                  <a:pt x="786388" y="58483"/>
                </a:lnTo>
                <a:lnTo>
                  <a:pt x="786388" y="114142"/>
                </a:lnTo>
                <a:lnTo>
                  <a:pt x="786388" y="244013"/>
                </a:lnTo>
                <a:lnTo>
                  <a:pt x="470987" y="244013"/>
                </a:lnTo>
                <a:lnTo>
                  <a:pt x="335814" y="244013"/>
                </a:lnTo>
                <a:lnTo>
                  <a:pt x="245700" y="244013"/>
                </a:lnTo>
                <a:lnTo>
                  <a:pt x="245700" y="114142"/>
                </a:lnTo>
                <a:lnTo>
                  <a:pt x="0" y="0"/>
                </a:lnTo>
                <a:lnTo>
                  <a:pt x="245700" y="58483"/>
                </a:lnTo>
                <a:lnTo>
                  <a:pt x="245700" y="21377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5386" y="4209884"/>
            <a:ext cx="367030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000" spc="-5" dirty="0">
                <a:solidFill>
                  <a:prstClr val="black"/>
                </a:solidFill>
                <a:cs typeface="Calibri"/>
              </a:rPr>
              <a:t>Mil</a:t>
            </a:r>
            <a:r>
              <a:rPr sz="1000" dirty="0">
                <a:solidFill>
                  <a:prstClr val="black"/>
                </a:solidFill>
                <a:cs typeface="Calibri"/>
              </a:rPr>
              <a:t>t</a:t>
            </a:r>
            <a:r>
              <a:rPr sz="1000" spc="-5" dirty="0">
                <a:solidFill>
                  <a:prstClr val="black"/>
                </a:solidFill>
                <a:cs typeface="Calibri"/>
              </a:rPr>
              <a:t>o</a:t>
            </a:r>
            <a:r>
              <a:rPr sz="1000" dirty="0">
                <a:solidFill>
                  <a:prstClr val="black"/>
                </a:solidFill>
                <a:cs typeface="Calibri"/>
              </a:rPr>
              <a:t>n</a:t>
            </a:r>
            <a:endParaRPr sz="100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05743" y="1644338"/>
            <a:ext cx="4166260" cy="40627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74869" y="1644331"/>
            <a:ext cx="4166260" cy="1699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73434" y="3343385"/>
            <a:ext cx="4369130" cy="2291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527563"/>
            <a:ext cx="8780780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 defTabSz="914400">
              <a:buFontTx/>
              <a:buChar char="•"/>
              <a:tabLst>
                <a:tab pos="297815" algn="l"/>
                <a:tab pos="298450" algn="l"/>
              </a:tabLst>
            </a:pP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BADA-4 model indicates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that steeper </a:t>
            </a: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glideslopes may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be </a:t>
            </a: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feasible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some aircraft</a:t>
            </a:r>
            <a:r>
              <a:rPr sz="1700" spc="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types</a:t>
            </a:r>
          </a:p>
          <a:p>
            <a:pPr marL="298450" marR="481965" indent="-285750" defTabSz="914400">
              <a:spcBef>
                <a:spcPts val="25"/>
              </a:spcBef>
              <a:buFontTx/>
              <a:buChar char="•"/>
              <a:tabLst>
                <a:tab pos="297815" algn="l"/>
                <a:tab pos="298450" algn="l"/>
              </a:tabLst>
            </a:pP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Feedback from operators: Airbus aircraft in planned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descent </a:t>
            </a: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autoflight mode 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cannot  exceed 3.77° </a:t>
            </a:r>
            <a:r>
              <a:rPr sz="1700" spc="-5" dirty="0">
                <a:solidFill>
                  <a:prstClr val="black"/>
                </a:solidFill>
                <a:latin typeface="Arial"/>
                <a:cs typeface="Arial"/>
              </a:rPr>
              <a:t>glideslope</a:t>
            </a:r>
            <a:r>
              <a:rPr sz="17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00" spc="-5" dirty="0" smtClean="0">
                <a:solidFill>
                  <a:prstClr val="black"/>
                </a:solidFill>
                <a:latin typeface="Arial"/>
                <a:cs typeface="Arial"/>
              </a:rPr>
              <a:t>angle</a:t>
            </a:r>
            <a:endParaRPr sz="2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39850" defTabSz="914400"/>
            <a:r>
              <a:rPr b="1" spc="-5" dirty="0" smtClean="0">
                <a:solidFill>
                  <a:prstClr val="black"/>
                </a:solidFill>
                <a:cs typeface="Calibri"/>
              </a:rPr>
              <a:t>B757-200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Steep</a:t>
            </a:r>
            <a:r>
              <a:rPr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Approach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7063" y="5770693"/>
            <a:ext cx="7929880" cy="21672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algn="ctr" defTabSz="914400">
              <a:spcBef>
                <a:spcPts val="10"/>
              </a:spcBef>
            </a:pPr>
            <a:r>
              <a:rPr sz="1400" b="1" spc="-10" dirty="0">
                <a:solidFill>
                  <a:srgbClr val="FF0000"/>
                </a:solidFill>
                <a:cs typeface="Calibri"/>
              </a:rPr>
              <a:t>Significant Concerns from </a:t>
            </a:r>
            <a:r>
              <a:rPr sz="1400" b="1" spc="-5" dirty="0">
                <a:solidFill>
                  <a:srgbClr val="FF0000"/>
                </a:solidFill>
                <a:cs typeface="Calibri"/>
              </a:rPr>
              <a:t>Airline </a:t>
            </a:r>
            <a:r>
              <a:rPr sz="1400" b="1" spc="-25" dirty="0">
                <a:solidFill>
                  <a:srgbClr val="FF0000"/>
                </a:solidFill>
                <a:cs typeface="Calibri"/>
              </a:rPr>
              <a:t>Technical </a:t>
            </a:r>
            <a:r>
              <a:rPr sz="1400" b="1" spc="-5" dirty="0">
                <a:solidFill>
                  <a:srgbClr val="FF0000"/>
                </a:solidFill>
                <a:cs typeface="Calibri"/>
              </a:rPr>
              <a:t>Pilots and </a:t>
            </a:r>
            <a:r>
              <a:rPr sz="1400" b="1" spc="-65" dirty="0">
                <a:solidFill>
                  <a:srgbClr val="FF0000"/>
                </a:solidFill>
                <a:cs typeface="Calibri"/>
              </a:rPr>
              <a:t>ATC </a:t>
            </a:r>
            <a:r>
              <a:rPr sz="1400" b="1" spc="-10" dirty="0">
                <a:solidFill>
                  <a:srgbClr val="FF0000"/>
                </a:solidFill>
                <a:cs typeface="Calibri"/>
              </a:rPr>
              <a:t>for Operational</a:t>
            </a:r>
            <a:r>
              <a:rPr sz="1400" b="1" spc="215" dirty="0">
                <a:solidFill>
                  <a:srgbClr val="FF0000"/>
                </a:solidFill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cs typeface="Calibri"/>
              </a:rPr>
              <a:t>Feasibility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05743" y="0"/>
            <a:ext cx="8472488" cy="609600"/>
          </a:xfrm>
        </p:spPr>
        <p:txBody>
          <a:bodyPr>
            <a:noAutofit/>
          </a:bodyPr>
          <a:lstStyle/>
          <a:p>
            <a:r>
              <a:rPr lang="en-US" sz="2400" dirty="0"/>
              <a:t>3° and 3.77° Continuous Descent</a:t>
            </a:r>
            <a:r>
              <a:rPr lang="en-US" sz="2400" spc="-195" dirty="0"/>
              <a:t> </a:t>
            </a:r>
            <a:r>
              <a:rPr lang="en-US" sz="2400" dirty="0"/>
              <a:t>Approach  Comparison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4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999240" y="303849"/>
            <a:ext cx="4096385" cy="1703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676" y="507509"/>
            <a:ext cx="411099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B757-200 </a:t>
            </a:r>
            <a:r>
              <a:rPr sz="1600" b="1" spc="-40" dirty="0">
                <a:solidFill>
                  <a:prstClr val="black"/>
                </a:solidFill>
                <a:latin typeface="Arial"/>
                <a:cs typeface="Arial"/>
              </a:rPr>
              <a:t>Two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Segment Steep</a:t>
            </a:r>
            <a:r>
              <a:rPr sz="16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Approaches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422" y="51385"/>
            <a:ext cx="847248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/>
              <a:t>Two-Segment </a:t>
            </a:r>
            <a:r>
              <a:rPr sz="2400" dirty="0"/>
              <a:t>Approach</a:t>
            </a:r>
            <a:r>
              <a:rPr sz="2400" spc="-170" dirty="0"/>
              <a:t> </a:t>
            </a:r>
            <a:r>
              <a:rPr sz="2400" dirty="0"/>
              <a:t>Concept</a:t>
            </a:r>
          </a:p>
        </p:txBody>
      </p:sp>
      <p:sp>
        <p:nvSpPr>
          <p:cNvPr id="6" name="object 6"/>
          <p:cNvSpPr/>
          <p:nvPr/>
        </p:nvSpPr>
        <p:spPr>
          <a:xfrm>
            <a:off x="123486" y="766648"/>
            <a:ext cx="4916843" cy="457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29123" y="1986103"/>
            <a:ext cx="4084040" cy="1630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59946" y="3616735"/>
            <a:ext cx="3897388" cy="2131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7060" y="5793442"/>
            <a:ext cx="7929880" cy="21672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algn="ctr" defTabSz="914400">
              <a:spcBef>
                <a:spcPts val="10"/>
              </a:spcBef>
            </a:pPr>
            <a:r>
              <a:rPr sz="1400" b="1" spc="-10" dirty="0">
                <a:solidFill>
                  <a:srgbClr val="FF0000"/>
                </a:solidFill>
                <a:cs typeface="Calibri"/>
              </a:rPr>
              <a:t>Significant Concerns from </a:t>
            </a:r>
            <a:r>
              <a:rPr sz="1400" b="1" spc="-5" dirty="0">
                <a:solidFill>
                  <a:srgbClr val="FF0000"/>
                </a:solidFill>
                <a:cs typeface="Calibri"/>
              </a:rPr>
              <a:t>Airline </a:t>
            </a:r>
            <a:r>
              <a:rPr sz="1400" b="1" spc="-25" dirty="0">
                <a:solidFill>
                  <a:srgbClr val="FF0000"/>
                </a:solidFill>
                <a:cs typeface="Calibri"/>
              </a:rPr>
              <a:t>Technical </a:t>
            </a:r>
            <a:r>
              <a:rPr sz="1400" b="1" spc="-5" dirty="0">
                <a:solidFill>
                  <a:srgbClr val="FF0000"/>
                </a:solidFill>
                <a:cs typeface="Calibri"/>
              </a:rPr>
              <a:t>Pilots and </a:t>
            </a:r>
            <a:r>
              <a:rPr sz="1400" b="1" spc="-65" dirty="0">
                <a:solidFill>
                  <a:srgbClr val="FF0000"/>
                </a:solidFill>
                <a:cs typeface="Calibri"/>
              </a:rPr>
              <a:t>ATC </a:t>
            </a:r>
            <a:r>
              <a:rPr sz="1400" b="1" spc="-10" dirty="0">
                <a:solidFill>
                  <a:srgbClr val="FF0000"/>
                </a:solidFill>
                <a:cs typeface="Calibri"/>
              </a:rPr>
              <a:t>for Operational</a:t>
            </a:r>
            <a:r>
              <a:rPr sz="1400" b="1" spc="215" dirty="0">
                <a:solidFill>
                  <a:srgbClr val="FF0000"/>
                </a:solidFill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cs typeface="Calibri"/>
              </a:rPr>
              <a:t>Feasibility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97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Challenge – Noise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6516" y="946243"/>
            <a:ext cx="4335222" cy="4898147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 smtClean="0"/>
              <a:t>Despite traffic growth, community noise exposure has decreased by a factor of 20</a:t>
            </a:r>
          </a:p>
          <a:p>
            <a:r>
              <a:rPr lang="en-US" b="0" dirty="0" smtClean="0"/>
              <a:t>Yet, implementation </a:t>
            </a:r>
            <a:r>
              <a:rPr lang="en-US" b="0" dirty="0"/>
              <a:t>of precision aircraft navigation over last few years has been accompanied by increased airport community concerns regarding </a:t>
            </a:r>
            <a:r>
              <a:rPr lang="en-US" b="0" dirty="0" smtClean="0"/>
              <a:t>noise</a:t>
            </a:r>
          </a:p>
          <a:p>
            <a:r>
              <a:rPr lang="en-US" b="0" dirty="0" smtClean="0"/>
              <a:t>A/C already much quieter – what can be done operationally?</a:t>
            </a:r>
          </a:p>
          <a:p>
            <a:r>
              <a:rPr lang="en-US" b="0" dirty="0" smtClean="0"/>
              <a:t>AEE is working </a:t>
            </a:r>
            <a:r>
              <a:rPr lang="en-US" b="0" dirty="0"/>
              <a:t>to ensure that airspace planners have the best tools and </a:t>
            </a:r>
            <a:r>
              <a:rPr lang="en-US" b="0" dirty="0" smtClean="0"/>
              <a:t>toolbox </a:t>
            </a:r>
            <a:r>
              <a:rPr lang="en-US" b="0" dirty="0"/>
              <a:t>to enable low noise procedures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07" y="288825"/>
            <a:ext cx="4567175" cy="310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 descr="Screen Shot 2016-04-27 at 7.17.0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76" r="-19776"/>
          <a:stretch>
            <a:fillRect/>
          </a:stretch>
        </p:blipFill>
        <p:spPr bwMode="auto">
          <a:xfrm>
            <a:off x="4950047" y="3395316"/>
            <a:ext cx="3994893" cy="242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53885" y="5820567"/>
            <a:ext cx="2787218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Image Source: Massport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37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731" y="2697419"/>
            <a:ext cx="8492538" cy="609600"/>
          </a:xfrm>
        </p:spPr>
        <p:txBody>
          <a:bodyPr/>
          <a:lstStyle/>
          <a:p>
            <a:pPr algn="ctr"/>
            <a:r>
              <a:rPr lang="en-US" dirty="0" smtClean="0"/>
              <a:t>Changing the Noise Signature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9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7" y="891286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9956"/>
            <a:ext cx="8472488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tabLst>
                <a:tab pos="1258570" algn="l"/>
              </a:tabLst>
            </a:pPr>
            <a:r>
              <a:rPr lang="en-US" sz="2400" spc="-5" dirty="0"/>
              <a:t>Runway 33L Departures: 2010-2015</a:t>
            </a:r>
            <a:br>
              <a:rPr lang="en-US" sz="2400" spc="-5" dirty="0"/>
            </a:br>
            <a:endParaRPr lang="en-US" sz="2400"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2010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37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6" y="891285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2015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428625" y="279956"/>
            <a:ext cx="84724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marL="12700" defTabSz="914400">
              <a:tabLst>
                <a:tab pos="1258570" algn="l"/>
              </a:tabLst>
            </a:pPr>
            <a:r>
              <a:rPr lang="en-US" sz="2400" kern="0" spc="-5" smtClean="0"/>
              <a:t>Runway 33L Departures: 2010-2015</a:t>
            </a:r>
            <a:br>
              <a:rPr lang="en-US" sz="2400" kern="0" spc="-5" smtClean="0"/>
            </a:br>
            <a:endParaRPr lang="en-US" sz="2400" kern="0" spc="-5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00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4176" y="802282"/>
            <a:ext cx="8568690" cy="1106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Standard departure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procedures vary by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airline</a:t>
            </a:r>
          </a:p>
          <a:p>
            <a:pPr marL="355600" marR="5080" indent="-342900" defTabSz="914400">
              <a:lnSpc>
                <a:spcPts val="2870"/>
              </a:lnSpc>
              <a:spcBef>
                <a:spcPts val="69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Typical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profile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includes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thrust reduction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1,000’ AGL  followed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by an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acceleration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250 kt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climb speed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flap  retraction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625" y="129044"/>
            <a:ext cx="847248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/>
              <a:t>Standard Departure</a:t>
            </a:r>
            <a:r>
              <a:rPr sz="2800" spc="-70" dirty="0"/>
              <a:t> </a:t>
            </a:r>
            <a:r>
              <a:rPr sz="2800" spc="-5" dirty="0"/>
              <a:t>Definition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1055476" y="1909060"/>
            <a:ext cx="7033044" cy="4004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62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4816" y="3502014"/>
            <a:ext cx="8229598" cy="2617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816" y="859802"/>
            <a:ext cx="8229598" cy="26172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115" y="519262"/>
            <a:ext cx="882777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speed increases, airframe noise becomes as 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loud or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louder than engine</a:t>
            </a:r>
            <a:r>
              <a:rPr sz="1600" b="1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noise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8690" y="5599819"/>
            <a:ext cx="956310" cy="2774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23825" defTabSz="9144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250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KTAS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3890" y="5599819"/>
            <a:ext cx="956310" cy="2774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23825" defTabSz="9144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220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KTAS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8690" y="2959874"/>
            <a:ext cx="956310" cy="2774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23825" defTabSz="9144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190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KTAS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3890" y="2959874"/>
            <a:ext cx="956310" cy="2774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23825" defTabSz="9144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160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KTAS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36038" y="917808"/>
            <a:ext cx="611402" cy="5176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64550" y="2236952"/>
            <a:ext cx="314325" cy="9525"/>
          </a:xfrm>
          <a:custGeom>
            <a:avLst/>
            <a:gdLst/>
            <a:ahLst/>
            <a:cxnLst/>
            <a:rect l="l" t="t" r="r" b="b"/>
            <a:pathLst>
              <a:path w="314325" h="9525">
                <a:moveTo>
                  <a:pt x="314325" y="9525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58250" y="1136560"/>
            <a:ext cx="103505" cy="1092835"/>
          </a:xfrm>
          <a:custGeom>
            <a:avLst/>
            <a:gdLst/>
            <a:ahLst/>
            <a:cxnLst/>
            <a:rect l="l" t="t" r="r" b="b"/>
            <a:pathLst>
              <a:path w="103504" h="1092835">
                <a:moveTo>
                  <a:pt x="58051" y="36093"/>
                </a:moveTo>
                <a:lnTo>
                  <a:pt x="45351" y="36093"/>
                </a:lnTo>
                <a:lnTo>
                  <a:pt x="45351" y="1092365"/>
                </a:lnTo>
                <a:lnTo>
                  <a:pt x="58051" y="1092365"/>
                </a:lnTo>
                <a:lnTo>
                  <a:pt x="58051" y="36093"/>
                </a:lnTo>
                <a:close/>
              </a:path>
              <a:path w="103504" h="1092835">
                <a:moveTo>
                  <a:pt x="51701" y="0"/>
                </a:moveTo>
                <a:lnTo>
                  <a:pt x="0" y="88633"/>
                </a:lnTo>
                <a:lnTo>
                  <a:pt x="1016" y="92519"/>
                </a:lnTo>
                <a:lnTo>
                  <a:pt x="7073" y="96050"/>
                </a:lnTo>
                <a:lnTo>
                  <a:pt x="10972" y="95034"/>
                </a:lnTo>
                <a:lnTo>
                  <a:pt x="45351" y="36093"/>
                </a:lnTo>
                <a:lnTo>
                  <a:pt x="72755" y="36093"/>
                </a:lnTo>
                <a:lnTo>
                  <a:pt x="51701" y="0"/>
                </a:lnTo>
                <a:close/>
              </a:path>
              <a:path w="103504" h="1092835">
                <a:moveTo>
                  <a:pt x="72755" y="36093"/>
                </a:moveTo>
                <a:lnTo>
                  <a:pt x="58051" y="36093"/>
                </a:lnTo>
                <a:lnTo>
                  <a:pt x="92430" y="95034"/>
                </a:lnTo>
                <a:lnTo>
                  <a:pt x="96316" y="96050"/>
                </a:lnTo>
                <a:lnTo>
                  <a:pt x="102374" y="92519"/>
                </a:lnTo>
                <a:lnTo>
                  <a:pt x="103403" y="88633"/>
                </a:lnTo>
                <a:lnTo>
                  <a:pt x="72755" y="360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05542" y="1125035"/>
            <a:ext cx="152400" cy="10115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>
              <a:lnSpc>
                <a:spcPts val="1070"/>
              </a:lnSpc>
            </a:pP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000" b="1" spc="-5" dirty="0">
                <a:solidFill>
                  <a:prstClr val="black"/>
                </a:solidFill>
                <a:latin typeface="Arial"/>
                <a:cs typeface="Arial"/>
              </a:rPr>
              <a:t>ir</a:t>
            </a:r>
            <a:r>
              <a:rPr sz="1000" b="1" spc="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000"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0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000"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Loud</a:t>
            </a:r>
            <a:r>
              <a:rPr sz="1000"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658250" y="2257678"/>
            <a:ext cx="103505" cy="1136015"/>
          </a:xfrm>
          <a:custGeom>
            <a:avLst/>
            <a:gdLst/>
            <a:ahLst/>
            <a:cxnLst/>
            <a:rect l="l" t="t" r="r" b="b"/>
            <a:pathLst>
              <a:path w="103504" h="1136014">
                <a:moveTo>
                  <a:pt x="7073" y="1039952"/>
                </a:moveTo>
                <a:lnTo>
                  <a:pt x="1016" y="1043482"/>
                </a:lnTo>
                <a:lnTo>
                  <a:pt x="0" y="1047369"/>
                </a:lnTo>
                <a:lnTo>
                  <a:pt x="51701" y="1136002"/>
                </a:lnTo>
                <a:lnTo>
                  <a:pt x="72755" y="1099908"/>
                </a:lnTo>
                <a:lnTo>
                  <a:pt x="45351" y="1099908"/>
                </a:lnTo>
                <a:lnTo>
                  <a:pt x="10972" y="1040968"/>
                </a:lnTo>
                <a:lnTo>
                  <a:pt x="7073" y="1039952"/>
                </a:lnTo>
                <a:close/>
              </a:path>
              <a:path w="103504" h="1136014">
                <a:moveTo>
                  <a:pt x="58051" y="0"/>
                </a:moveTo>
                <a:lnTo>
                  <a:pt x="45351" y="0"/>
                </a:lnTo>
                <a:lnTo>
                  <a:pt x="45351" y="1099908"/>
                </a:lnTo>
                <a:lnTo>
                  <a:pt x="58051" y="1099908"/>
                </a:lnTo>
                <a:lnTo>
                  <a:pt x="58051" y="0"/>
                </a:lnTo>
                <a:close/>
              </a:path>
              <a:path w="103504" h="1136014">
                <a:moveTo>
                  <a:pt x="96316" y="1039952"/>
                </a:moveTo>
                <a:lnTo>
                  <a:pt x="92430" y="1040968"/>
                </a:lnTo>
                <a:lnTo>
                  <a:pt x="58051" y="1099908"/>
                </a:lnTo>
                <a:lnTo>
                  <a:pt x="72755" y="1099908"/>
                </a:lnTo>
                <a:lnTo>
                  <a:pt x="103403" y="1047369"/>
                </a:lnTo>
                <a:lnTo>
                  <a:pt x="102374" y="1043482"/>
                </a:lnTo>
                <a:lnTo>
                  <a:pt x="96316" y="10399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05542" y="2359525"/>
            <a:ext cx="152400" cy="913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>
              <a:lnSpc>
                <a:spcPts val="1070"/>
              </a:lnSpc>
            </a:pPr>
            <a:r>
              <a:rPr sz="1000"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sz="10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ne</a:t>
            </a:r>
            <a:r>
              <a:rPr sz="1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Loud</a:t>
            </a:r>
            <a:r>
              <a:rPr sz="1000"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000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26644" y="-15484"/>
            <a:ext cx="8472488" cy="609600"/>
          </a:xfrm>
        </p:spPr>
        <p:txBody>
          <a:bodyPr>
            <a:noAutofit/>
          </a:bodyPr>
          <a:lstStyle/>
          <a:p>
            <a:r>
              <a:rPr lang="en-US" sz="2400" dirty="0"/>
              <a:t>Increasing Speed </a:t>
            </a:r>
            <a:r>
              <a:rPr lang="en-US" sz="2400" dirty="0" smtClean="0"/>
              <a:t>Causes </a:t>
            </a:r>
            <a:r>
              <a:rPr lang="en-US" sz="2400" dirty="0"/>
              <a:t>Increased</a:t>
            </a:r>
            <a:r>
              <a:rPr lang="en-US" sz="2400" spc="-180" dirty="0"/>
              <a:t> </a:t>
            </a:r>
            <a:r>
              <a:rPr lang="en-US" sz="2400" dirty="0"/>
              <a:t>Airframe  Noise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164346" y="2041689"/>
            <a:ext cx="166370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6559" marR="5080" indent="-404495" defTabSz="914400">
              <a:lnSpc>
                <a:spcPct val="101000"/>
              </a:lnSpc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Engine Noise Dominates  (Low</a:t>
            </a:r>
            <a:r>
              <a:rPr sz="1100" b="1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Speed)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63665" y="4669713"/>
            <a:ext cx="17691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025" marR="5080" indent="-441325" defTabSz="914400">
              <a:lnSpc>
                <a:spcPct val="101000"/>
              </a:lnSpc>
            </a:pP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Airframe Noise</a:t>
            </a:r>
            <a:r>
              <a:rPr sz="11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Dominates  (High</a:t>
            </a:r>
            <a:r>
              <a:rPr sz="11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Speed)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69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4176" y="846484"/>
            <a:ext cx="8380730" cy="112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lnSpc>
                <a:spcPct val="100099"/>
              </a:lnSpc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Thrust reduction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1,000’ AGL followed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by an</a:t>
            </a:r>
            <a:r>
              <a:rPr sz="2400" spc="-2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acceleration 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200 kt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or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220 kt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climb speed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and appropriate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flap  retraction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secondary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acceleration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TBD</a:t>
            </a:r>
            <a:r>
              <a:rPr sz="24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altitude</a:t>
            </a:r>
          </a:p>
        </p:txBody>
      </p:sp>
      <p:sp>
        <p:nvSpPr>
          <p:cNvPr id="6" name="object 6"/>
          <p:cNvSpPr/>
          <p:nvPr/>
        </p:nvSpPr>
        <p:spPr>
          <a:xfrm>
            <a:off x="1055476" y="1967259"/>
            <a:ext cx="7033044" cy="4004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8625" y="39688"/>
            <a:ext cx="8472488" cy="609600"/>
          </a:xfrm>
        </p:spPr>
        <p:txBody>
          <a:bodyPr>
            <a:normAutofit/>
          </a:bodyPr>
          <a:lstStyle/>
          <a:p>
            <a:r>
              <a:rPr lang="en-US" sz="3200" dirty="0"/>
              <a:t>Delayed </a:t>
            </a:r>
            <a:r>
              <a:rPr lang="en-US" sz="3200" dirty="0" smtClean="0"/>
              <a:t>Acceleration Climbs</a:t>
            </a:r>
            <a:endParaRPr lang="en-US" sz="32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86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4712"/>
            <a:ext cx="4215384" cy="445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180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335757" y="131885"/>
            <a:ext cx="8472487" cy="609600"/>
          </a:xfrm>
        </p:spPr>
        <p:txBody>
          <a:bodyPr>
            <a:noAutofit/>
          </a:bodyPr>
          <a:lstStyle/>
          <a:p>
            <a:r>
              <a:rPr lang="en-US" sz="2400" spc="-5" dirty="0"/>
              <a:t>737-800: Delayed Acceleration </a:t>
            </a:r>
            <a:r>
              <a:rPr lang="en-US" sz="2400" dirty="0"/>
              <a:t>Climb –</a:t>
            </a:r>
            <a:r>
              <a:rPr lang="en-US" sz="2400" spc="-210" dirty="0"/>
              <a:t> </a:t>
            </a:r>
            <a:r>
              <a:rPr lang="en-US" sz="2400" spc="-5" dirty="0" smtClean="0"/>
              <a:t>180 </a:t>
            </a:r>
            <a:r>
              <a:rPr lang="en-US" sz="2400" spc="-5" dirty="0"/>
              <a:t>knots</a:t>
            </a:r>
            <a:endParaRPr lang="en-US" sz="2400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237,952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105,869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172,598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59,392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24,025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65,354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46,477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14,574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26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58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588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4712"/>
            <a:ext cx="4215384" cy="4455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200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237,952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105,869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169,124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66,585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26,811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68,828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39,285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11,788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6" name="Title 13"/>
          <p:cNvSpPr txBox="1">
            <a:spLocks/>
          </p:cNvSpPr>
          <p:nvPr/>
        </p:nvSpPr>
        <p:spPr bwMode="auto">
          <a:xfrm>
            <a:off x="335757" y="131885"/>
            <a:ext cx="8472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spc="-5" dirty="0" smtClean="0"/>
              <a:t>737-800: Delayed Acceleration </a:t>
            </a:r>
            <a:r>
              <a:rPr lang="en-US" sz="2400" kern="0" dirty="0" smtClean="0"/>
              <a:t>Climb –</a:t>
            </a:r>
            <a:r>
              <a:rPr lang="en-US" sz="2400" kern="0" spc="-210" dirty="0" smtClean="0"/>
              <a:t> </a:t>
            </a:r>
            <a:r>
              <a:rPr lang="en-US" sz="2400" kern="0" spc="-5" dirty="0" smtClean="0"/>
              <a:t>200 knots</a:t>
            </a:r>
            <a:endParaRPr lang="en-US" sz="2400" kern="0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27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40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6007"/>
            <a:ext cx="4215384" cy="445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220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237,952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105,869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190,128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75,469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28,239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47,824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30,401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10,359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4" name="Title 13"/>
          <p:cNvSpPr txBox="1">
            <a:spLocks/>
          </p:cNvSpPr>
          <p:nvPr/>
        </p:nvSpPr>
        <p:spPr bwMode="auto">
          <a:xfrm>
            <a:off x="335757" y="131885"/>
            <a:ext cx="8472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spc="-5" dirty="0" smtClean="0"/>
              <a:t>737-800: Delayed Acceleration </a:t>
            </a:r>
            <a:r>
              <a:rPr lang="en-US" sz="2400" kern="0" dirty="0" smtClean="0"/>
              <a:t>Climb –</a:t>
            </a:r>
            <a:r>
              <a:rPr lang="en-US" sz="2400" kern="0" spc="-210" dirty="0" smtClean="0"/>
              <a:t> </a:t>
            </a:r>
            <a:r>
              <a:rPr lang="en-US" sz="2400" kern="0" spc="-5" dirty="0" smtClean="0"/>
              <a:t>220 knots</a:t>
            </a:r>
            <a:endParaRPr lang="en-US" sz="2400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28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80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4712"/>
            <a:ext cx="4215384" cy="4455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240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237,952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105,869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220,781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91,525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31,007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17,171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14,345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7,592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4" name="Title 13"/>
          <p:cNvSpPr txBox="1">
            <a:spLocks/>
          </p:cNvSpPr>
          <p:nvPr/>
        </p:nvSpPr>
        <p:spPr bwMode="auto">
          <a:xfrm>
            <a:off x="335757" y="131885"/>
            <a:ext cx="8472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spc="-5" dirty="0" smtClean="0"/>
              <a:t>737-800: Delayed Acceleration </a:t>
            </a:r>
            <a:r>
              <a:rPr lang="en-US" sz="2400" kern="0" dirty="0" smtClean="0"/>
              <a:t>Climb –</a:t>
            </a:r>
            <a:r>
              <a:rPr lang="en-US" sz="2400" kern="0" spc="-210" dirty="0" smtClean="0"/>
              <a:t> </a:t>
            </a:r>
            <a:r>
              <a:rPr lang="en-US" sz="2400" kern="0" spc="-5" dirty="0" smtClean="0"/>
              <a:t>240 knots</a:t>
            </a:r>
            <a:endParaRPr lang="en-US" sz="2400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29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8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Multiple Efforts Underway to Develop Noise-Mitigating Operational Procedures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738998" y="2099228"/>
            <a:ext cx="2315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FAA–</a:t>
            </a:r>
            <a:r>
              <a:rPr lang="en-US" sz="1200" b="1" dirty="0" err="1" smtClean="0">
                <a:solidFill>
                  <a:srgbClr val="000000"/>
                </a:solidFill>
              </a:rPr>
              <a:t>Massport</a:t>
            </a:r>
            <a:r>
              <a:rPr lang="en-US" sz="1200" b="1" dirty="0" smtClean="0">
                <a:solidFill>
                  <a:srgbClr val="000000"/>
                </a:solidFill>
              </a:rPr>
              <a:t> MOU</a:t>
            </a:r>
            <a:br>
              <a:rPr lang="en-US" sz="1200" b="1" dirty="0" smtClean="0">
                <a:solidFill>
                  <a:srgbClr val="000000"/>
                </a:solidFill>
              </a:rPr>
            </a:br>
            <a:r>
              <a:rPr lang="en-US" sz="1200" b="1" dirty="0" smtClean="0">
                <a:solidFill>
                  <a:srgbClr val="000000"/>
                </a:solidFill>
              </a:rPr>
              <a:t>(BOS case study; FAA</a:t>
            </a:r>
            <a:br>
              <a:rPr lang="en-US" sz="1200" b="1" dirty="0" smtClean="0">
                <a:solidFill>
                  <a:srgbClr val="000000"/>
                </a:solidFill>
              </a:rPr>
            </a:br>
            <a:r>
              <a:rPr lang="en-US" sz="1200" b="1" dirty="0" smtClean="0">
                <a:solidFill>
                  <a:srgbClr val="000000"/>
                </a:solidFill>
              </a:rPr>
              <a:t>collaborative effort on Noise)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95442" y="2980901"/>
            <a:ext cx="2645656" cy="92333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“Toolbox” of procedures &amp; procedural changes to mitigate noise</a:t>
            </a:r>
          </a:p>
        </p:txBody>
      </p:sp>
      <p:sp>
        <p:nvSpPr>
          <p:cNvPr id="13" name="Flowchart: Alternate Process 12"/>
          <p:cNvSpPr/>
          <p:nvPr/>
        </p:nvSpPr>
        <p:spPr bwMode="auto">
          <a:xfrm>
            <a:off x="1173185" y="890978"/>
            <a:ext cx="2190921" cy="1838801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000000"/>
                </a:solidFill>
              </a:rPr>
              <a:t>ASCENT-23</a:t>
            </a:r>
            <a:r>
              <a:rPr lang="en-US" sz="1200" b="1" dirty="0">
                <a:solidFill>
                  <a:srgbClr val="000000"/>
                </a:solidFill>
              </a:rPr>
              <a:t/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 smtClean="0">
                <a:solidFill>
                  <a:srgbClr val="000000"/>
                </a:solidFill>
              </a:rPr>
              <a:t>Developed analytical framework for assessing operational procedures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000000"/>
                </a:solidFill>
              </a:rPr>
              <a:t>AEDT</a:t>
            </a:r>
            <a:br>
              <a:rPr lang="en-US" sz="1200" b="1" u="sng" dirty="0" smtClean="0">
                <a:solidFill>
                  <a:srgbClr val="000000"/>
                </a:solidFill>
              </a:rPr>
            </a:br>
            <a:r>
              <a:rPr lang="en-US" sz="1200" b="1" dirty="0" smtClean="0">
                <a:solidFill>
                  <a:srgbClr val="000000"/>
                </a:solidFill>
              </a:rPr>
              <a:t>Development efforts underway to improve modeling capabilities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011" r="53988" b="41339"/>
          <a:stretch/>
        </p:blipFill>
        <p:spPr bwMode="auto">
          <a:xfrm>
            <a:off x="5565658" y="663705"/>
            <a:ext cx="2661718" cy="1435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Flowchart: Alternate Process 16"/>
          <p:cNvSpPr/>
          <p:nvPr/>
        </p:nvSpPr>
        <p:spPr bwMode="auto">
          <a:xfrm>
            <a:off x="96716" y="2945373"/>
            <a:ext cx="2022230" cy="1532334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000000"/>
                </a:solidFill>
              </a:rPr>
              <a:t>Industry/Gov’t. Collaboration</a:t>
            </a:r>
          </a:p>
          <a:p>
            <a:pPr marL="171450" indent="-171450" defTabSz="914400" fontAlgn="base"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0000"/>
                </a:solidFill>
              </a:rPr>
              <a:t>Potential industry collaboration</a:t>
            </a:r>
          </a:p>
          <a:p>
            <a:pPr marL="171450" indent="-171450" defTabSz="914400" fontAlgn="base"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0000"/>
                </a:solidFill>
              </a:rPr>
              <a:t>Potential NASA Research Transition Team (RTT)</a:t>
            </a:r>
          </a:p>
        </p:txBody>
      </p:sp>
      <p:sp>
        <p:nvSpPr>
          <p:cNvPr id="18" name="Flowchart: Alternate Process 17"/>
          <p:cNvSpPr/>
          <p:nvPr/>
        </p:nvSpPr>
        <p:spPr bwMode="auto">
          <a:xfrm>
            <a:off x="2440010" y="4783265"/>
            <a:ext cx="1658112" cy="1123712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Airport Technology Research Projects (ARP-AEE collaboration)</a:t>
            </a:r>
          </a:p>
        </p:txBody>
      </p:sp>
      <p:sp>
        <p:nvSpPr>
          <p:cNvPr id="19" name="Flowchart: Alternate Process 18"/>
          <p:cNvSpPr/>
          <p:nvPr/>
        </p:nvSpPr>
        <p:spPr bwMode="auto">
          <a:xfrm>
            <a:off x="5213976" y="4987577"/>
            <a:ext cx="2028893" cy="715089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Flight Management System enhancements (CLEEN)</a:t>
            </a:r>
          </a:p>
        </p:txBody>
      </p:sp>
      <p:sp>
        <p:nvSpPr>
          <p:cNvPr id="20" name="Flowchart: Alternate Process 19"/>
          <p:cNvSpPr/>
          <p:nvPr/>
        </p:nvSpPr>
        <p:spPr bwMode="auto">
          <a:xfrm>
            <a:off x="7090946" y="3143311"/>
            <a:ext cx="1963926" cy="1123712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ATO Mission Support Services (AJV) “Low Altitude PBN” Research (performed by MITRE)</a:t>
            </a:r>
          </a:p>
        </p:txBody>
      </p:sp>
      <p:sp>
        <p:nvSpPr>
          <p:cNvPr id="16" name="Circular Arrow 15"/>
          <p:cNvSpPr/>
          <p:nvPr/>
        </p:nvSpPr>
        <p:spPr bwMode="auto">
          <a:xfrm>
            <a:off x="2598344" y="1690001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699624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2" name="Circular Arrow 21"/>
          <p:cNvSpPr/>
          <p:nvPr/>
        </p:nvSpPr>
        <p:spPr bwMode="auto">
          <a:xfrm flipH="1">
            <a:off x="4618270" y="1690000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699624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>
            <a:off x="3657601" y="1126078"/>
            <a:ext cx="1674890" cy="55024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MIT</a:t>
            </a:r>
          </a:p>
        </p:txBody>
      </p:sp>
      <p:sp>
        <p:nvSpPr>
          <p:cNvPr id="27" name="Circular Arrow 26"/>
          <p:cNvSpPr/>
          <p:nvPr/>
        </p:nvSpPr>
        <p:spPr bwMode="auto">
          <a:xfrm rot="17243337">
            <a:off x="2171038" y="2986728"/>
            <a:ext cx="1471445" cy="19485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05513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" name="Circular Arrow 27"/>
          <p:cNvSpPr/>
          <p:nvPr/>
        </p:nvSpPr>
        <p:spPr bwMode="auto">
          <a:xfrm rot="13489099">
            <a:off x="3413259" y="3498491"/>
            <a:ext cx="1528248" cy="205527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536838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0" name="Circular Arrow 29"/>
          <p:cNvSpPr/>
          <p:nvPr/>
        </p:nvSpPr>
        <p:spPr bwMode="auto">
          <a:xfrm rot="7063857" flipH="1">
            <a:off x="4469826" y="3567060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87816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" name="Circular Arrow 30"/>
          <p:cNvSpPr/>
          <p:nvPr/>
        </p:nvSpPr>
        <p:spPr bwMode="auto">
          <a:xfrm rot="4513024" flipH="1">
            <a:off x="5405518" y="2964125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722768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4176" y="1124978"/>
            <a:ext cx="8388350" cy="1179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lnSpc>
                <a:spcPts val="2870"/>
              </a:lnSpc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Reduced speed climb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profiles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impact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total trip fuel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burn and 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flight</a:t>
            </a:r>
            <a:r>
              <a:rPr sz="24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time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9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Magnitude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varies by speed and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aircraft</a:t>
            </a:r>
            <a:r>
              <a:rPr sz="2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type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Preliminary Fuel Burn and </a:t>
            </a:r>
            <a:r>
              <a:rPr sz="3200" spc="-35" dirty="0"/>
              <a:t>Time</a:t>
            </a:r>
            <a:r>
              <a:rPr sz="3200" spc="-100" dirty="0"/>
              <a:t> </a:t>
            </a:r>
            <a:r>
              <a:rPr sz="3200" spc="-5" dirty="0"/>
              <a:t>Impact</a:t>
            </a:r>
            <a:endParaRPr sz="3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5089" y="2840037"/>
          <a:ext cx="8961120" cy="22250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280160"/>
                <a:gridCol w="1280160"/>
                <a:gridCol w="1280160"/>
                <a:gridCol w="1280160"/>
                <a:gridCol w="1280160"/>
                <a:gridCol w="1280160"/>
              </a:tblGrid>
              <a:tr h="353578">
                <a:tc>
                  <a:txBody>
                    <a:bodyPr/>
                    <a:lstStyle/>
                    <a:p>
                      <a:endParaRPr sz="3200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B738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E170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B773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1816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Climb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4139" marR="108585" indent="132080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Fuel Burn  Increase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(kg)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45415" indent="273685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Time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Increase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(s)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4139" marR="108585" indent="132080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Fuel Burn  Increase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(kg)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45415" indent="273685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Time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Increase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(s)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4139" marR="108585" indent="132080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Fuel Burn  Increase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(kg)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58115" indent="273685">
                        <a:lnSpc>
                          <a:spcPts val="1670"/>
                        </a:lnSpc>
                        <a:spcBef>
                          <a:spcPts val="240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Time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Increase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(s)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30480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180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kts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141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92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674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178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kts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43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220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kts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160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240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kts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927350" y="5054485"/>
            <a:ext cx="32899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Preliminary: </a:t>
            </a: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Do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Distribute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74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Points with ATO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marR="5080">
              <a:lnSpc>
                <a:spcPts val="2870"/>
              </a:lnSpc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prstClr val="black"/>
                </a:solidFill>
                <a:cs typeface="Arial"/>
              </a:rPr>
              <a:t>Implications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and precedent </a:t>
            </a:r>
            <a:r>
              <a:rPr lang="en-US" sz="2400" spc="-5" dirty="0">
                <a:solidFill>
                  <a:prstClr val="black"/>
                </a:solidFill>
                <a:cs typeface="Arial"/>
              </a:rPr>
              <a:t>for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speed </a:t>
            </a:r>
            <a:r>
              <a:rPr lang="en-US" sz="2400" spc="-5" dirty="0">
                <a:solidFill>
                  <a:prstClr val="black"/>
                </a:solidFill>
                <a:cs typeface="Arial"/>
              </a:rPr>
              <a:t>restrictions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on </a:t>
            </a:r>
            <a:r>
              <a:rPr lang="en-US" sz="2400" spc="-45" dirty="0">
                <a:solidFill>
                  <a:prstClr val="black"/>
                </a:solidFill>
                <a:cs typeface="Arial"/>
              </a:rPr>
              <a:t>RNAV  </a:t>
            </a:r>
            <a:r>
              <a:rPr lang="en-US" sz="2400" spc="-5" dirty="0">
                <a:solidFill>
                  <a:prstClr val="black"/>
                </a:solidFill>
                <a:cs typeface="Arial"/>
              </a:rPr>
              <a:t>SIDs</a:t>
            </a:r>
            <a:endParaRPr lang="en-US" sz="2400" dirty="0">
              <a:solidFill>
                <a:prstClr val="black"/>
              </a:solidFill>
              <a:cs typeface="Arial"/>
            </a:endParaRPr>
          </a:p>
          <a:p>
            <a:pPr marL="355600">
              <a:spcBef>
                <a:spcPts val="490"/>
              </a:spcBef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prstClr val="black"/>
                </a:solidFill>
                <a:cs typeface="Arial"/>
              </a:rPr>
              <a:t>Speed restriction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on </a:t>
            </a:r>
            <a:r>
              <a:rPr lang="en-US" sz="2400" spc="-5" dirty="0">
                <a:solidFill>
                  <a:prstClr val="black"/>
                </a:solidFill>
                <a:cs typeface="Arial"/>
              </a:rPr>
              <a:t>SID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vs. </a:t>
            </a:r>
            <a:r>
              <a:rPr lang="en-US" sz="2400" spc="-20" dirty="0">
                <a:solidFill>
                  <a:prstClr val="black"/>
                </a:solidFill>
                <a:cs typeface="Arial"/>
              </a:rPr>
              <a:t>ATC-cleared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speed</a:t>
            </a:r>
            <a:r>
              <a:rPr lang="en-US" sz="2400" spc="-80" dirty="0">
                <a:solidFill>
                  <a:prstClr val="black"/>
                </a:solidFill>
                <a:cs typeface="Arial"/>
              </a:rPr>
              <a:t> </a:t>
            </a:r>
            <a:r>
              <a:rPr lang="en-US" sz="2400" spc="-5" dirty="0">
                <a:solidFill>
                  <a:prstClr val="black"/>
                </a:solidFill>
                <a:cs typeface="Arial"/>
              </a:rPr>
              <a:t>restriction</a:t>
            </a:r>
            <a:endParaRPr lang="en-US" sz="2400" dirty="0">
              <a:solidFill>
                <a:prstClr val="black"/>
              </a:solidFill>
              <a:cs typeface="Arial"/>
            </a:endParaRPr>
          </a:p>
          <a:p>
            <a:pPr marL="355600">
              <a:spcBef>
                <a:spcPts val="585"/>
              </a:spcBef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prstClr val="black"/>
                </a:solidFill>
                <a:cs typeface="Arial"/>
              </a:rPr>
              <a:t>Questions:</a:t>
            </a:r>
            <a:endParaRPr lang="en-US" sz="2400" dirty="0">
              <a:solidFill>
                <a:prstClr val="black"/>
              </a:solidFill>
              <a:cs typeface="Arial"/>
            </a:endParaRPr>
          </a:p>
          <a:p>
            <a:pPr marL="755650" lvl="1">
              <a:spcBef>
                <a:spcPts val="484"/>
              </a:spcBef>
              <a:tabLst>
                <a:tab pos="755015" algn="l"/>
                <a:tab pos="755650" algn="l"/>
              </a:tabLst>
            </a:pPr>
            <a:r>
              <a:rPr lang="en-US" sz="2000" dirty="0">
                <a:solidFill>
                  <a:prstClr val="black"/>
                </a:solidFill>
                <a:cs typeface="Arial"/>
              </a:rPr>
              <a:t>Airspace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conflicts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given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steeper</a:t>
            </a:r>
            <a:r>
              <a:rPr lang="en-US" sz="2000" spc="-65" dirty="0">
                <a:solidFill>
                  <a:prstClr val="black"/>
                </a:solidFill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climbs</a:t>
            </a:r>
          </a:p>
          <a:p>
            <a:pPr marL="755650" lvl="1">
              <a:spcBef>
                <a:spcPts val="464"/>
              </a:spcBef>
              <a:tabLst>
                <a:tab pos="755015" algn="l"/>
                <a:tab pos="755650" algn="l"/>
              </a:tabLst>
            </a:pPr>
            <a:r>
              <a:rPr lang="en-US" sz="2000" spc="-5" dirty="0">
                <a:solidFill>
                  <a:prstClr val="black"/>
                </a:solidFill>
                <a:cs typeface="Arial"/>
              </a:rPr>
              <a:t>Altitude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limit on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SIDs (current</a:t>
            </a:r>
            <a:r>
              <a:rPr lang="en-US" sz="2000" spc="-65" dirty="0">
                <a:solidFill>
                  <a:prstClr val="black"/>
                </a:solidFill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5000’)</a:t>
            </a:r>
          </a:p>
          <a:p>
            <a:pPr marL="755650" lvl="1">
              <a:spcBef>
                <a:spcPts val="500"/>
              </a:spcBef>
              <a:tabLst>
                <a:tab pos="755015" algn="l"/>
                <a:tab pos="755650" algn="l"/>
              </a:tabLst>
            </a:pPr>
            <a:r>
              <a:rPr lang="en-US" sz="2000" spc="-5" dirty="0">
                <a:solidFill>
                  <a:prstClr val="black"/>
                </a:solidFill>
                <a:cs typeface="Arial"/>
              </a:rPr>
              <a:t>What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should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altitude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limit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for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speed </a:t>
            </a:r>
            <a:r>
              <a:rPr lang="en-US" sz="2000" spc="-5" dirty="0">
                <a:solidFill>
                  <a:prstClr val="black"/>
                </a:solidFill>
                <a:cs typeface="Arial"/>
              </a:rPr>
              <a:t>constraint</a:t>
            </a:r>
            <a:r>
              <a:rPr lang="en-US" sz="2000" spc="-65" dirty="0">
                <a:solidFill>
                  <a:prstClr val="black"/>
                </a:solidFill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Arial"/>
              </a:rPr>
              <a:t>be?</a:t>
            </a:r>
          </a:p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06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731" y="2697419"/>
            <a:ext cx="8492538" cy="609600"/>
          </a:xfrm>
        </p:spPr>
        <p:txBody>
          <a:bodyPr/>
          <a:lstStyle/>
          <a:p>
            <a:pPr algn="ctr"/>
            <a:r>
              <a:rPr lang="en-US" dirty="0" smtClean="0"/>
              <a:t>Dispersing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94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8625" y="131630"/>
            <a:ext cx="8472488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Runway 33L Departures:</a:t>
            </a:r>
            <a:r>
              <a:rPr sz="3200" spc="-190" dirty="0"/>
              <a:t> </a:t>
            </a:r>
            <a:r>
              <a:rPr sz="3200" spc="-5" dirty="0"/>
              <a:t>2010-2015</a:t>
            </a:r>
            <a:endParaRPr sz="3200" dirty="0"/>
          </a:p>
        </p:txBody>
      </p:sp>
      <p:sp>
        <p:nvSpPr>
          <p:cNvPr id="16" name="object 5"/>
          <p:cNvSpPr/>
          <p:nvPr/>
        </p:nvSpPr>
        <p:spPr>
          <a:xfrm>
            <a:off x="-484" y="1875805"/>
            <a:ext cx="9144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6482866" y="1402202"/>
            <a:ext cx="749300" cy="46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2015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1414130" y="713265"/>
            <a:ext cx="6313805" cy="46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dirty="0">
                <a:solidFill>
                  <a:prstClr val="black"/>
                </a:solidFill>
                <a:latin typeface="Calibri"/>
                <a:cs typeface="Calibri"/>
              </a:rPr>
              <a:t>Using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Open SIDs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to Re-introduce</a:t>
            </a:r>
            <a:r>
              <a:rPr sz="2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Dispersion</a:t>
            </a:r>
            <a:endParaRPr sz="2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1910866" y="1382314"/>
            <a:ext cx="749300" cy="46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spc="5" dirty="0">
                <a:solidFill>
                  <a:prstClr val="black"/>
                </a:solidFill>
                <a:latin typeface="Calibri"/>
                <a:cs typeface="Calibri"/>
              </a:rPr>
              <a:t>2010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794821" y="5585836"/>
            <a:ext cx="7553325" cy="46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spc="-10" dirty="0">
                <a:solidFill>
                  <a:prstClr val="black"/>
                </a:solidFill>
                <a:latin typeface="Calibri"/>
                <a:cs typeface="Calibri"/>
              </a:rPr>
              <a:t>What 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were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design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constraints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existing </a:t>
            </a:r>
            <a:r>
              <a:rPr sz="2800" spc="-30" dirty="0">
                <a:solidFill>
                  <a:prstClr val="black"/>
                </a:solidFill>
                <a:latin typeface="Calibri"/>
                <a:cs typeface="Calibri"/>
              </a:rPr>
              <a:t>RNAV</a:t>
            </a:r>
            <a:r>
              <a:rPr sz="2800" spc="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Calibri"/>
                <a:cs typeface="Calibri"/>
              </a:rPr>
              <a:t>SID?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94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625" y="0"/>
            <a:ext cx="8472488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Introducing Open SID</a:t>
            </a:r>
            <a:r>
              <a:rPr sz="3200" spc="-65" dirty="0"/>
              <a:t> </a:t>
            </a:r>
            <a:r>
              <a:rPr sz="3200" spc="-5" dirty="0"/>
              <a:t>Concept</a:t>
            </a:r>
            <a:endParaRPr sz="3200" dirty="0"/>
          </a:p>
        </p:txBody>
      </p:sp>
      <p:sp>
        <p:nvSpPr>
          <p:cNvPr id="30" name="object 4"/>
          <p:cNvSpPr txBox="1"/>
          <p:nvPr/>
        </p:nvSpPr>
        <p:spPr>
          <a:xfrm>
            <a:off x="254176" y="879589"/>
            <a:ext cx="4386580" cy="171386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55600" marR="15875" indent="-342900" algn="just" defTabSz="914400">
              <a:lnSpc>
                <a:spcPts val="1630"/>
              </a:lnSpc>
              <a:spcBef>
                <a:spcPts val="395"/>
              </a:spcBef>
              <a:buFontTx/>
              <a:buChar char="•"/>
              <a:tabLst>
                <a:tab pos="355600" algn="l"/>
              </a:tabLst>
            </a:pPr>
            <a:r>
              <a:rPr sz="1700" dirty="0">
                <a:solidFill>
                  <a:prstClr val="black"/>
                </a:solidFill>
                <a:cs typeface="Arial"/>
              </a:rPr>
              <a:t>Open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SIDs are </a:t>
            </a:r>
            <a:r>
              <a:rPr sz="1700" spc="-35" dirty="0">
                <a:solidFill>
                  <a:prstClr val="black"/>
                </a:solidFill>
                <a:cs typeface="Arial"/>
              </a:rPr>
              <a:t>RNAV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departure  procedures </a:t>
            </a:r>
            <a:r>
              <a:rPr sz="1700" dirty="0">
                <a:solidFill>
                  <a:prstClr val="black"/>
                </a:solidFill>
                <a:cs typeface="Arial"/>
              </a:rPr>
              <a:t>that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allow </a:t>
            </a:r>
            <a:r>
              <a:rPr sz="1700" dirty="0">
                <a:solidFill>
                  <a:prstClr val="black"/>
                </a:solidFill>
                <a:cs typeface="Arial"/>
              </a:rPr>
              <a:t>for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embedded </a:t>
            </a:r>
            <a:r>
              <a:rPr sz="1700" spc="-45" dirty="0">
                <a:solidFill>
                  <a:prstClr val="black"/>
                </a:solidFill>
                <a:cs typeface="Arial"/>
              </a:rPr>
              <a:t>ATC 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radar </a:t>
            </a:r>
            <a:r>
              <a:rPr sz="1700" dirty="0">
                <a:solidFill>
                  <a:prstClr val="black"/>
                </a:solidFill>
                <a:cs typeface="Arial"/>
              </a:rPr>
              <a:t>vector</a:t>
            </a:r>
            <a:r>
              <a:rPr sz="1700" spc="-45" dirty="0">
                <a:solidFill>
                  <a:prstClr val="black"/>
                </a:solidFill>
                <a:cs typeface="Arial"/>
              </a:rPr>
              <a:t>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segments.</a:t>
            </a:r>
            <a:endParaRPr sz="1700">
              <a:solidFill>
                <a:prstClr val="black"/>
              </a:solidFill>
              <a:cs typeface="Arial"/>
            </a:endParaRPr>
          </a:p>
          <a:p>
            <a:pPr marL="755650" marR="15240" indent="-285750" algn="just" defTabSz="914400">
              <a:lnSpc>
                <a:spcPct val="79400"/>
              </a:lnSpc>
              <a:spcBef>
                <a:spcPts val="385"/>
              </a:spcBef>
            </a:pPr>
            <a:r>
              <a:rPr sz="1400" dirty="0">
                <a:solidFill>
                  <a:prstClr val="black"/>
                </a:solidFill>
                <a:cs typeface="Arial"/>
              </a:rPr>
              <a:t>– </a:t>
            </a:r>
            <a:r>
              <a:rPr sz="1400" spc="-15" dirty="0">
                <a:solidFill>
                  <a:prstClr val="black"/>
                </a:solidFill>
                <a:cs typeface="Arial"/>
              </a:rPr>
              <a:t>Vectoring </a:t>
            </a:r>
            <a:r>
              <a:rPr sz="1400" spc="-5" dirty="0">
                <a:solidFill>
                  <a:prstClr val="black"/>
                </a:solidFill>
                <a:cs typeface="Arial"/>
              </a:rPr>
              <a:t>can be used to guide an aircraft to  join an </a:t>
            </a:r>
            <a:r>
              <a:rPr sz="1400" spc="-25" dirty="0">
                <a:solidFill>
                  <a:prstClr val="black"/>
                </a:solidFill>
                <a:cs typeface="Arial"/>
              </a:rPr>
              <a:t>RNAV </a:t>
            </a:r>
            <a:r>
              <a:rPr sz="1400" spc="-5" dirty="0">
                <a:solidFill>
                  <a:prstClr val="black"/>
                </a:solidFill>
                <a:cs typeface="Arial"/>
              </a:rPr>
              <a:t>track, remove an aircraft from  an </a:t>
            </a:r>
            <a:r>
              <a:rPr sz="1400" spc="-25" dirty="0">
                <a:solidFill>
                  <a:prstClr val="black"/>
                </a:solidFill>
                <a:cs typeface="Arial"/>
              </a:rPr>
              <a:t>RNAV </a:t>
            </a:r>
            <a:r>
              <a:rPr sz="1400" spc="-5" dirty="0">
                <a:solidFill>
                  <a:prstClr val="black"/>
                </a:solidFill>
                <a:cs typeface="Arial"/>
              </a:rPr>
              <a:t>track, or </a:t>
            </a:r>
            <a:r>
              <a:rPr sz="1400" dirty="0">
                <a:solidFill>
                  <a:prstClr val="black"/>
                </a:solidFill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cs typeface="Arial"/>
              </a:rPr>
              <a:t>combination of</a:t>
            </a:r>
            <a:r>
              <a:rPr sz="1400" spc="-45" dirty="0">
                <a:solidFill>
                  <a:prstClr val="black"/>
                </a:solidFill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cs typeface="Arial"/>
              </a:rPr>
              <a:t>both.</a:t>
            </a:r>
            <a:endParaRPr sz="1400">
              <a:solidFill>
                <a:prstClr val="black"/>
              </a:solidFill>
              <a:cs typeface="Arial"/>
            </a:endParaRPr>
          </a:p>
          <a:p>
            <a:pPr marL="355600" marR="5080" indent="-342900" algn="just" defTabSz="914400">
              <a:lnSpc>
                <a:spcPts val="1630"/>
              </a:lnSpc>
              <a:spcBef>
                <a:spcPts val="380"/>
              </a:spcBef>
              <a:buFontTx/>
              <a:buChar char="•"/>
              <a:tabLst>
                <a:tab pos="355600" algn="l"/>
              </a:tabLst>
            </a:pPr>
            <a:r>
              <a:rPr sz="1700" dirty="0">
                <a:solidFill>
                  <a:prstClr val="black"/>
                </a:solidFill>
                <a:cs typeface="Arial"/>
              </a:rPr>
              <a:t>Open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SIDs were authorized </a:t>
            </a:r>
            <a:r>
              <a:rPr sz="1700" dirty="0">
                <a:solidFill>
                  <a:prstClr val="black"/>
                </a:solidFill>
                <a:cs typeface="Arial"/>
              </a:rPr>
              <a:t>by an </a:t>
            </a:r>
            <a:r>
              <a:rPr sz="1700" spc="-35" dirty="0">
                <a:solidFill>
                  <a:prstClr val="black"/>
                </a:solidFill>
                <a:cs typeface="Arial"/>
              </a:rPr>
              <a:t>FAA  </a:t>
            </a:r>
            <a:r>
              <a:rPr sz="1700" spc="-5" dirty="0">
                <a:solidFill>
                  <a:prstClr val="black"/>
                </a:solidFill>
                <a:cs typeface="Arial"/>
              </a:rPr>
              <a:t>memo signed in</a:t>
            </a:r>
            <a:r>
              <a:rPr sz="1700" spc="-35" dirty="0">
                <a:solidFill>
                  <a:prstClr val="black"/>
                </a:solidFill>
                <a:cs typeface="Arial"/>
              </a:rPr>
              <a:t> </a:t>
            </a:r>
            <a:r>
              <a:rPr sz="1700" dirty="0">
                <a:solidFill>
                  <a:prstClr val="black"/>
                </a:solidFill>
                <a:cs typeface="Arial"/>
              </a:rPr>
              <a:t>2015.</a:t>
            </a:r>
            <a:endParaRPr sz="1700">
              <a:solidFill>
                <a:prstClr val="black"/>
              </a:solidFill>
              <a:cs typeface="Arial"/>
            </a:endParaRPr>
          </a:p>
        </p:txBody>
      </p:sp>
      <p:sp>
        <p:nvSpPr>
          <p:cNvPr id="31" name="object 6"/>
          <p:cNvSpPr/>
          <p:nvPr/>
        </p:nvSpPr>
        <p:spPr>
          <a:xfrm>
            <a:off x="5349519" y="784758"/>
            <a:ext cx="3243110" cy="2069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7"/>
          <p:cNvSpPr/>
          <p:nvPr/>
        </p:nvSpPr>
        <p:spPr>
          <a:xfrm>
            <a:off x="176389" y="3093623"/>
            <a:ext cx="3928706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8"/>
          <p:cNvSpPr txBox="1"/>
          <p:nvPr/>
        </p:nvSpPr>
        <p:spPr>
          <a:xfrm>
            <a:off x="1572005" y="2818574"/>
            <a:ext cx="143002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2,000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foot</a:t>
            </a:r>
            <a:r>
              <a:rPr spc="-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turn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9"/>
          <p:cNvSpPr/>
          <p:nvPr/>
        </p:nvSpPr>
        <p:spPr>
          <a:xfrm>
            <a:off x="4245902" y="3093623"/>
            <a:ext cx="4582528" cy="365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5845276" y="2803245"/>
            <a:ext cx="143002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4,000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foot</a:t>
            </a:r>
            <a:r>
              <a:rPr spc="-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turn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34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Points with ATO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55600"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Arial"/>
              </a:rPr>
              <a:t>Compatibility with </a:t>
            </a:r>
            <a:r>
              <a:rPr lang="en-US" sz="2400" dirty="0">
                <a:cs typeface="Arial"/>
              </a:rPr>
              <a:t>current </a:t>
            </a:r>
            <a:r>
              <a:rPr lang="en-US" sz="2400" spc="-5" dirty="0">
                <a:cs typeface="Arial"/>
              </a:rPr>
              <a:t>Open SID</a:t>
            </a:r>
            <a:r>
              <a:rPr lang="en-US" sz="2400" spc="-2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procedures</a:t>
            </a:r>
          </a:p>
          <a:p>
            <a:pPr marL="755650" lvl="1">
              <a:spcBef>
                <a:spcPts val="484"/>
              </a:spcBef>
              <a:tabLst>
                <a:tab pos="755015" algn="l"/>
                <a:tab pos="755650" algn="l"/>
              </a:tabLst>
            </a:pPr>
            <a:r>
              <a:rPr lang="en-US" sz="2000" spc="-50" dirty="0">
                <a:cs typeface="Arial"/>
              </a:rPr>
              <a:t>CLT</a:t>
            </a:r>
            <a:r>
              <a:rPr lang="en-US" sz="2000" spc="-95" dirty="0">
                <a:cs typeface="Arial"/>
              </a:rPr>
              <a:t> </a:t>
            </a:r>
            <a:r>
              <a:rPr lang="en-US" sz="2000" spc="-5" dirty="0">
                <a:cs typeface="Arial"/>
              </a:rPr>
              <a:t>procedures</a:t>
            </a:r>
            <a:endParaRPr lang="en-US" sz="2000" dirty="0">
              <a:cs typeface="Arial"/>
            </a:endParaRPr>
          </a:p>
          <a:p>
            <a:pPr marL="755650" lvl="1">
              <a:spcBef>
                <a:spcPts val="464"/>
              </a:spcBef>
              <a:tabLst>
                <a:tab pos="755015" algn="l"/>
                <a:tab pos="755650" algn="l"/>
              </a:tabLst>
            </a:pPr>
            <a:r>
              <a:rPr lang="en-US" sz="2000" spc="-10" dirty="0">
                <a:cs typeface="Arial"/>
              </a:rPr>
              <a:t>Other </a:t>
            </a:r>
            <a:r>
              <a:rPr lang="en-US" sz="2000" dirty="0">
                <a:cs typeface="Arial"/>
              </a:rPr>
              <a:t>PBN </a:t>
            </a:r>
            <a:r>
              <a:rPr lang="en-US" sz="2000" spc="-5" dirty="0">
                <a:cs typeface="Arial"/>
              </a:rPr>
              <a:t>SID</a:t>
            </a:r>
            <a:r>
              <a:rPr lang="en-US" sz="2000" spc="-75" dirty="0">
                <a:cs typeface="Arial"/>
              </a:rPr>
              <a:t> </a:t>
            </a:r>
            <a:r>
              <a:rPr lang="en-US" sz="2000" dirty="0">
                <a:cs typeface="Arial"/>
              </a:rPr>
              <a:t>examples</a:t>
            </a:r>
          </a:p>
          <a:p>
            <a:pPr marL="1155700" lvl="2">
              <a:spcBef>
                <a:spcPts val="465"/>
              </a:spcBef>
              <a:tabLst>
                <a:tab pos="1155065" algn="l"/>
                <a:tab pos="1155700" algn="l"/>
              </a:tabLst>
            </a:pPr>
            <a:r>
              <a:rPr lang="en-US" sz="1800" spc="-5" dirty="0">
                <a:cs typeface="Arial"/>
              </a:rPr>
              <a:t>i.e. LAX</a:t>
            </a:r>
            <a:r>
              <a:rPr lang="en-US" sz="1800" spc="-80" dirty="0">
                <a:cs typeface="Arial"/>
              </a:rPr>
              <a:t> </a:t>
            </a:r>
            <a:r>
              <a:rPr lang="en-US" sz="1800" dirty="0">
                <a:cs typeface="Arial"/>
              </a:rPr>
              <a:t>ORCKA1</a:t>
            </a:r>
          </a:p>
          <a:p>
            <a:pPr marL="355600">
              <a:spcBef>
                <a:spcPts val="535"/>
              </a:spcBef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Arial"/>
              </a:rPr>
              <a:t>Options for initiating</a:t>
            </a:r>
            <a:r>
              <a:rPr lang="en-US" sz="2400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direct-to</a:t>
            </a:r>
            <a:endParaRPr lang="en-US" sz="2400" dirty="0">
              <a:cs typeface="Arial"/>
            </a:endParaRPr>
          </a:p>
          <a:p>
            <a:pPr marL="755650" lvl="1">
              <a:spcBef>
                <a:spcPts val="480"/>
              </a:spcBef>
              <a:tabLst>
                <a:tab pos="755015" algn="l"/>
                <a:tab pos="755650" algn="l"/>
              </a:tabLst>
            </a:pPr>
            <a:r>
              <a:rPr lang="en-US" sz="2000" spc="-5" dirty="0">
                <a:cs typeface="Arial"/>
              </a:rPr>
              <a:t>Altitude</a:t>
            </a:r>
            <a:endParaRPr lang="en-US" sz="2000" dirty="0">
              <a:cs typeface="Arial"/>
            </a:endParaRPr>
          </a:p>
          <a:p>
            <a:pPr marL="1155700" lvl="2">
              <a:spcBef>
                <a:spcPts val="430"/>
              </a:spcBef>
              <a:tabLst>
                <a:tab pos="1155065" algn="l"/>
                <a:tab pos="1155700" algn="l"/>
              </a:tabLst>
            </a:pPr>
            <a:r>
              <a:rPr lang="en-US" sz="1800" spc="-5" dirty="0">
                <a:cs typeface="Arial"/>
              </a:rPr>
              <a:t>Precedent/concerns for direct-to on</a:t>
            </a:r>
            <a:r>
              <a:rPr lang="en-US" sz="1800" spc="-10" dirty="0">
                <a:cs typeface="Arial"/>
              </a:rPr>
              <a:t> </a:t>
            </a:r>
            <a:r>
              <a:rPr lang="en-US" sz="1800" spc="-5" dirty="0">
                <a:cs typeface="Arial"/>
              </a:rPr>
              <a:t>altitude</a:t>
            </a:r>
            <a:endParaRPr lang="en-US" sz="1800" dirty="0">
              <a:cs typeface="Arial"/>
            </a:endParaRPr>
          </a:p>
          <a:p>
            <a:pPr marL="755650" lvl="1">
              <a:spcBef>
                <a:spcPts val="470"/>
              </a:spcBef>
              <a:tabLst>
                <a:tab pos="755015" algn="l"/>
                <a:tab pos="755650" algn="l"/>
              </a:tabLst>
            </a:pPr>
            <a:r>
              <a:rPr lang="en-US" sz="2000" dirty="0">
                <a:cs typeface="Arial"/>
              </a:rPr>
              <a:t>Controller</a:t>
            </a:r>
            <a:r>
              <a:rPr lang="en-US" sz="2000" spc="-90" dirty="0">
                <a:cs typeface="Arial"/>
              </a:rPr>
              <a:t> </a:t>
            </a:r>
            <a:r>
              <a:rPr lang="en-US" sz="2000" spc="-5" dirty="0">
                <a:cs typeface="Arial"/>
              </a:rPr>
              <a:t>vectors</a:t>
            </a:r>
            <a:endParaRPr lang="en-US" sz="2000" dirty="0">
              <a:cs typeface="Arial"/>
            </a:endParaRPr>
          </a:p>
          <a:p>
            <a:pPr marL="755650" lvl="1">
              <a:spcBef>
                <a:spcPts val="495"/>
              </a:spcBef>
              <a:tabLst>
                <a:tab pos="755015" algn="l"/>
                <a:tab pos="755650" algn="l"/>
              </a:tabLst>
            </a:pPr>
            <a:r>
              <a:rPr lang="en-US" sz="2000" spc="-10" dirty="0">
                <a:cs typeface="Arial"/>
              </a:rPr>
              <a:t>Other</a:t>
            </a:r>
            <a:endParaRPr lang="en-US" sz="2000" dirty="0">
              <a:cs typeface="Arial"/>
            </a:endParaRPr>
          </a:p>
          <a:p>
            <a:pPr marL="355600" marR="103505">
              <a:lnSpc>
                <a:spcPts val="2870"/>
              </a:lnSpc>
              <a:spcBef>
                <a:spcPts val="670"/>
              </a:spcBef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Arial"/>
              </a:rPr>
              <a:t>Method for maintaining </a:t>
            </a:r>
            <a:r>
              <a:rPr lang="en-US" sz="2400" dirty="0">
                <a:cs typeface="Arial"/>
              </a:rPr>
              <a:t>procedural </a:t>
            </a:r>
            <a:r>
              <a:rPr lang="en-US" sz="2400" spc="-5" dirty="0">
                <a:cs typeface="Arial"/>
              </a:rPr>
              <a:t>separation (e.g. </a:t>
            </a:r>
            <a:r>
              <a:rPr lang="en-US" sz="2400" dirty="0">
                <a:cs typeface="Arial"/>
              </a:rPr>
              <a:t>Rwy27  </a:t>
            </a:r>
            <a:r>
              <a:rPr lang="en-US" sz="2400" spc="-5" dirty="0">
                <a:cs typeface="Arial"/>
              </a:rPr>
              <a:t>departures) </a:t>
            </a:r>
            <a:r>
              <a:rPr lang="en-US" sz="2400" dirty="0">
                <a:cs typeface="Arial"/>
              </a:rPr>
              <a:t>under </a:t>
            </a:r>
            <a:r>
              <a:rPr lang="en-US" sz="2400" spc="-5" dirty="0">
                <a:cs typeface="Arial"/>
              </a:rPr>
              <a:t>Open</a:t>
            </a:r>
            <a:r>
              <a:rPr lang="en-US" sz="2400" spc="-4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SID</a:t>
            </a:r>
            <a:endParaRPr lang="en-US" sz="2400" dirty="0">
              <a:cs typeface="Arial"/>
            </a:endParaRPr>
          </a:p>
          <a:p>
            <a:pPr marL="355600">
              <a:spcBef>
                <a:spcPts val="490"/>
              </a:spcBef>
              <a:tabLst>
                <a:tab pos="354965" algn="l"/>
                <a:tab pos="355600" algn="l"/>
              </a:tabLst>
            </a:pPr>
            <a:r>
              <a:rPr lang="en-US" sz="2400" spc="-5" dirty="0">
                <a:cs typeface="Arial"/>
              </a:rPr>
              <a:t>Other methods for introducing track </a:t>
            </a:r>
            <a:r>
              <a:rPr lang="en-US" sz="2400" dirty="0">
                <a:cs typeface="Arial"/>
              </a:rPr>
              <a:t>dispersion using</a:t>
            </a:r>
            <a:r>
              <a:rPr lang="en-US" sz="2400" spc="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PBN?</a:t>
            </a:r>
            <a:endParaRPr lang="en-US" sz="24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454899" y="6248400"/>
            <a:ext cx="1497000" cy="457200"/>
          </a:xfrm>
          <a:prstGeom prst="rect">
            <a:avLst/>
          </a:prstGeom>
        </p:spPr>
        <p:txBody>
          <a:bodyPr/>
          <a:lstStyle/>
          <a:p>
            <a:fld id="{F1F6FF14-FC6A-41B6-B2DC-884C6B7C3F2E}" type="slidenum">
              <a:rPr lang="en-US" smtClean="0">
                <a:solidFill>
                  <a:srgbClr val="FFFFFF"/>
                </a:solidFill>
              </a:rPr>
              <a:pPr/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29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731" y="2697419"/>
            <a:ext cx="8492538" cy="609600"/>
          </a:xfrm>
        </p:spPr>
        <p:txBody>
          <a:bodyPr/>
          <a:lstStyle/>
          <a:p>
            <a:pPr algn="ctr"/>
            <a:r>
              <a:rPr lang="en-US" dirty="0" smtClean="0"/>
              <a:t>Current Status of FAA Noise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8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FAA Coordination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37" y="1089519"/>
            <a:ext cx="8483173" cy="4177425"/>
          </a:xfrm>
        </p:spPr>
        <p:txBody>
          <a:bodyPr/>
          <a:lstStyle/>
          <a:p>
            <a:r>
              <a:rPr lang="en-US" dirty="0" smtClean="0"/>
              <a:t>Monthly “Noise Operations Research Meeting” to coordinate activities</a:t>
            </a:r>
          </a:p>
          <a:p>
            <a:pPr lvl="1"/>
            <a:r>
              <a:rPr lang="en-US" dirty="0" smtClean="0"/>
              <a:t>Reps from AEE, AJV, ANG, ARP, AVS</a:t>
            </a:r>
          </a:p>
          <a:p>
            <a:r>
              <a:rPr lang="en-US" dirty="0" smtClean="0"/>
              <a:t>Short Term Initiative on Noise (shared across FAA LOBs/SOs)</a:t>
            </a:r>
          </a:p>
          <a:p>
            <a:r>
              <a:rPr lang="en-US" dirty="0" smtClean="0"/>
              <a:t>ATO input on FAA-</a:t>
            </a:r>
            <a:r>
              <a:rPr lang="en-US" dirty="0" err="1" smtClean="0"/>
              <a:t>Massport</a:t>
            </a:r>
            <a:r>
              <a:rPr lang="en-US" dirty="0" smtClean="0"/>
              <a:t> MOU coming in from local facilities, New England Region (ANE), and FAA </a:t>
            </a:r>
            <a:r>
              <a:rPr lang="en-US" dirty="0" smtClean="0"/>
              <a:t>HQ (AJV, AFS, ARP,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21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Collaboration - UPS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18" y="714615"/>
            <a:ext cx="4414938" cy="553378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FAA/MIT </a:t>
            </a:r>
            <a:r>
              <a:rPr lang="en-US" dirty="0" smtClean="0"/>
              <a:t>visited UPS Louisville </a:t>
            </a:r>
            <a:r>
              <a:rPr lang="en-US" dirty="0" smtClean="0"/>
              <a:t>facility in July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UPS </a:t>
            </a:r>
            <a:r>
              <a:rPr lang="en-US" dirty="0"/>
              <a:t>reviewed two of their </a:t>
            </a:r>
            <a:r>
              <a:rPr lang="en-US" dirty="0" smtClean="0"/>
              <a:t>projects:</a:t>
            </a: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en-US" dirty="0" smtClean="0"/>
              <a:t>CDA developed </a:t>
            </a:r>
            <a:r>
              <a:rPr lang="en-US" dirty="0"/>
              <a:t>and now </a:t>
            </a:r>
            <a:r>
              <a:rPr lang="en-US" dirty="0" smtClean="0"/>
              <a:t>in regular operation </a:t>
            </a:r>
            <a:r>
              <a:rPr lang="en-US" dirty="0"/>
              <a:t>at Sacramento Mather </a:t>
            </a:r>
            <a:r>
              <a:rPr lang="en-US" dirty="0" smtClean="0"/>
              <a:t>Airport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3-7 </a:t>
            </a:r>
            <a:r>
              <a:rPr lang="en-US" dirty="0"/>
              <a:t>dB </a:t>
            </a:r>
            <a:r>
              <a:rPr lang="en-US" dirty="0" smtClean="0"/>
              <a:t>reduction </a:t>
            </a:r>
            <a:r>
              <a:rPr lang="en-US" dirty="0" smtClean="0"/>
              <a:t>in target </a:t>
            </a:r>
            <a:r>
              <a:rPr lang="en-US" dirty="0"/>
              <a:t>area </a:t>
            </a:r>
            <a:r>
              <a:rPr lang="en-US" dirty="0" smtClean="0"/>
              <a:t>10 </a:t>
            </a:r>
            <a:r>
              <a:rPr lang="en-US" dirty="0"/>
              <a:t>miles from the </a:t>
            </a:r>
            <a:r>
              <a:rPr lang="en-US" dirty="0" smtClean="0"/>
              <a:t>airport</a:t>
            </a: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en-US" dirty="0" smtClean="0"/>
              <a:t>Trial </a:t>
            </a:r>
            <a:r>
              <a:rPr lang="en-US" dirty="0"/>
              <a:t>of </a:t>
            </a:r>
            <a:r>
              <a:rPr lang="en-US" dirty="0" smtClean="0"/>
              <a:t>dual-segment </a:t>
            </a:r>
            <a:r>
              <a:rPr lang="en-US" dirty="0"/>
              <a:t>steeper approaches at </a:t>
            </a:r>
            <a:r>
              <a:rPr lang="en-US" dirty="0" smtClean="0"/>
              <a:t>Cologne Bonn Airport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observed benefit </a:t>
            </a:r>
            <a:r>
              <a:rPr lang="en-US" dirty="0"/>
              <a:t>on the order of 1 dB, though </a:t>
            </a:r>
            <a:r>
              <a:rPr lang="en-US" dirty="0" smtClean="0"/>
              <a:t>some </a:t>
            </a:r>
            <a:r>
              <a:rPr lang="en-US" dirty="0"/>
              <a:t>question of the reliability of their noise </a:t>
            </a:r>
            <a:r>
              <a:rPr lang="en-US" dirty="0" smtClean="0"/>
              <a:t>measurements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~</a:t>
            </a:r>
            <a:r>
              <a:rPr lang="en-US" dirty="0" smtClean="0"/>
              <a:t>3.5 </a:t>
            </a:r>
            <a:r>
              <a:rPr lang="en-US" dirty="0"/>
              <a:t>hours in </a:t>
            </a:r>
            <a:r>
              <a:rPr lang="en-US" dirty="0" smtClean="0"/>
              <a:t>simulator</a:t>
            </a:r>
            <a:r>
              <a:rPr lang="en-US" dirty="0"/>
              <a:t>, during </a:t>
            </a:r>
            <a:r>
              <a:rPr lang="en-US" dirty="0" smtClean="0"/>
              <a:t>which MIT flew many of </a:t>
            </a:r>
            <a:r>
              <a:rPr lang="en-US" dirty="0" smtClean="0"/>
              <a:t>the </a:t>
            </a:r>
            <a:r>
              <a:rPr lang="en-US" dirty="0" err="1" smtClean="0"/>
              <a:t>Massport</a:t>
            </a:r>
            <a:r>
              <a:rPr lang="en-US" dirty="0" smtClean="0"/>
              <a:t> concepts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MIT can run </a:t>
            </a:r>
            <a:r>
              <a:rPr lang="en-US" dirty="0" err="1" smtClean="0"/>
              <a:t>sim</a:t>
            </a:r>
            <a:r>
              <a:rPr lang="en-US" dirty="0" smtClean="0"/>
              <a:t> trajectory data through noise model – use it to validate their flight profile generator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UPS offered to fly additional procedures if needed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UPS </a:t>
            </a:r>
            <a:r>
              <a:rPr lang="en-US" dirty="0" smtClean="0"/>
              <a:t>also looking into sharing noise </a:t>
            </a:r>
            <a:r>
              <a:rPr lang="en-US" dirty="0"/>
              <a:t>measurement data </a:t>
            </a:r>
            <a:r>
              <a:rPr lang="en-US" dirty="0" smtClean="0"/>
              <a:t>for use in developing </a:t>
            </a:r>
            <a:r>
              <a:rPr lang="en-US" dirty="0"/>
              <a:t>relationships between noise footprint and speed/flap/slat </a:t>
            </a:r>
            <a:r>
              <a:rPr lang="en-US" dirty="0" smtClean="0"/>
              <a:t>settings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Potentially reach out to Boeing for 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6" y="3299411"/>
            <a:ext cx="3595273" cy="269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87" y="629068"/>
            <a:ext cx="3454950" cy="259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905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explore operational concepts with the potential to reduce noise</a:t>
            </a:r>
          </a:p>
          <a:p>
            <a:r>
              <a:rPr lang="en-US" dirty="0" smtClean="0"/>
              <a:t>Work with ATO/ARP/AVS to identify/mitigate implementation barriers and constraints</a:t>
            </a:r>
          </a:p>
          <a:p>
            <a:r>
              <a:rPr lang="en-US" dirty="0" smtClean="0"/>
              <a:t>Determine path forward for deploying concepts and </a:t>
            </a:r>
            <a:r>
              <a:rPr lang="en-US" dirty="0" smtClean="0">
                <a:solidFill>
                  <a:srgbClr val="000000"/>
                </a:solidFill>
              </a:rPr>
              <a:t>integrating </a:t>
            </a:r>
            <a:r>
              <a:rPr lang="en-US" dirty="0">
                <a:solidFill>
                  <a:srgbClr val="000000"/>
                </a:solidFill>
              </a:rPr>
              <a:t>noise considerations into ATC / pilot </a:t>
            </a:r>
            <a:r>
              <a:rPr lang="en-US" dirty="0" smtClean="0">
                <a:solidFill>
                  <a:srgbClr val="000000"/>
                </a:solidFill>
              </a:rPr>
              <a:t>decision-making, leveraging research and noise evaluation framework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2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509" y="1246555"/>
            <a:ext cx="4850757" cy="53969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Current noise analysis method: Noise</a:t>
            </a:r>
            <a:r>
              <a:rPr lang="en-US" sz="2000" dirty="0"/>
              <a:t>-Power-Distance (NPD) based computations </a:t>
            </a:r>
            <a:r>
              <a:rPr lang="en-US" sz="2000" dirty="0" smtClean="0"/>
              <a:t>(AEDT, INM)</a:t>
            </a:r>
            <a:endParaRPr lang="en-US" sz="2000" dirty="0"/>
          </a:p>
          <a:p>
            <a:pPr marL="679450" lvl="1" indent="-225425"/>
            <a:r>
              <a:rPr lang="en-US" sz="1800" dirty="0"/>
              <a:t>Requires thrust and distance interpolation from flight test data </a:t>
            </a:r>
          </a:p>
          <a:p>
            <a:pPr marL="679450" lvl="1" indent="-225425"/>
            <a:r>
              <a:rPr lang="en-US" sz="1800" dirty="0"/>
              <a:t>Crude accounting of noise effects</a:t>
            </a:r>
            <a:r>
              <a:rPr lang="en-US" sz="1800" dirty="0" smtClean="0"/>
              <a:t> </a:t>
            </a:r>
            <a:r>
              <a:rPr lang="en-US" sz="1800" dirty="0"/>
              <a:t>for different flap/gear settings &amp; operational procedures</a:t>
            </a:r>
          </a:p>
          <a:p>
            <a:pPr algn="just"/>
            <a:r>
              <a:rPr lang="en-US" sz="2000" dirty="0" smtClean="0"/>
              <a:t>Two options for improving noise analysis method:</a:t>
            </a:r>
          </a:p>
          <a:p>
            <a:pPr lvl="1"/>
            <a:r>
              <a:rPr lang="en-US" sz="1800" dirty="0" smtClean="0"/>
              <a:t>Expand database of NPD curves to include advanced configuration/thrust settings</a:t>
            </a:r>
          </a:p>
          <a:p>
            <a:pPr lvl="1"/>
            <a:r>
              <a:rPr lang="en-US" sz="1800" dirty="0" smtClean="0"/>
              <a:t>Compute noise directly using a physics-based approach</a:t>
            </a:r>
            <a:endParaRPr lang="en-US" sz="1800" dirty="0"/>
          </a:p>
          <a:p>
            <a:pPr lvl="1" algn="just"/>
            <a:endParaRPr lang="en-US" dirty="0" smtClean="0"/>
          </a:p>
          <a:p>
            <a:pPr lvl="1" algn="just">
              <a:lnSpc>
                <a:spcPct val="120000"/>
              </a:lnSpc>
            </a:pPr>
            <a:endParaRPr lang="en-US" dirty="0"/>
          </a:p>
          <a:p>
            <a:pPr lvl="1" algn="just">
              <a:lnSpc>
                <a:spcPct val="120000"/>
              </a:lnSpc>
            </a:pPr>
            <a:endParaRPr lang="en-US" dirty="0" smtClean="0"/>
          </a:p>
          <a:p>
            <a:pPr lvl="1" algn="just">
              <a:lnSpc>
                <a:spcPct val="120000"/>
              </a:lnSpc>
            </a:pPr>
            <a:endParaRPr lang="en-US" dirty="0"/>
          </a:p>
          <a:p>
            <a:pPr lvl="1" algn="just">
              <a:lnSpc>
                <a:spcPct val="120000"/>
              </a:lnSpc>
            </a:pPr>
            <a:endParaRPr lang="en-US" dirty="0" smtClean="0"/>
          </a:p>
          <a:p>
            <a:pPr lvl="1" algn="just">
              <a:lnSpc>
                <a:spcPct val="120000"/>
              </a:lnSpc>
            </a:pPr>
            <a:endParaRPr lang="en-US" dirty="0"/>
          </a:p>
          <a:p>
            <a:endParaRPr lang="en-US" dirty="0"/>
          </a:p>
          <a:p>
            <a:pPr algn="just">
              <a:lnSpc>
                <a:spcPct val="120000"/>
              </a:lnSpc>
            </a:pPr>
            <a:endParaRPr lang="en-US" sz="2000" dirty="0" smtClean="0"/>
          </a:p>
          <a:p>
            <a:pPr lvl="1" algn="just">
              <a:lnSpc>
                <a:spcPct val="120000"/>
              </a:lnSpc>
            </a:pPr>
            <a:endParaRPr lang="en-US" dirty="0"/>
          </a:p>
          <a:p>
            <a:pPr marL="457200" lvl="1" indent="0" algn="just">
              <a:lnSpc>
                <a:spcPct val="120000"/>
              </a:lnSpc>
              <a:buNone/>
            </a:pPr>
            <a:endParaRPr lang="en-US" dirty="0"/>
          </a:p>
          <a:p>
            <a:endParaRPr lang="en-US" sz="20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924865"/>
              </p:ext>
            </p:extLst>
          </p:nvPr>
        </p:nvGraphicFramePr>
        <p:xfrm>
          <a:off x="5265959" y="154275"/>
          <a:ext cx="3696600" cy="322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 descr="Screen Shot 2015-04-14 at 12.30.5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8622"/>
          <a:stretch/>
        </p:blipFill>
        <p:spPr>
          <a:xfrm>
            <a:off x="6235782" y="4465311"/>
            <a:ext cx="1899016" cy="1380437"/>
          </a:xfrm>
          <a:prstGeom prst="rect">
            <a:avLst/>
          </a:prstGeom>
        </p:spPr>
      </p:pic>
      <p:pic>
        <p:nvPicPr>
          <p:cNvPr id="15" name="Picture 14" descr="Screen Shot 2015-04-18 at 3.00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67" y="3399062"/>
            <a:ext cx="3532549" cy="12344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97764" y="5845748"/>
            <a:ext cx="25291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Tahoma"/>
                <a:cs typeface="Tahoma"/>
              </a:rPr>
              <a:t>Physics-Based Noise Computation Method</a:t>
            </a:r>
            <a:endParaRPr lang="en-US" sz="1000" dirty="0">
              <a:latin typeface="Tahoma"/>
              <a:cs typeface="Tahoma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92433" y="284215"/>
            <a:ext cx="5595546" cy="704850"/>
          </a:xfrm>
        </p:spPr>
        <p:txBody>
          <a:bodyPr>
            <a:normAutofit fontScale="90000"/>
          </a:bodyPr>
          <a:lstStyle/>
          <a:p>
            <a:r>
              <a:rPr lang="en-US" dirty="0"/>
              <a:t>Limitations of Industry-Standard Noise Analysis Method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454899" y="6248400"/>
            <a:ext cx="1497000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625" y="2888396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40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57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817891"/>
              </p:ext>
            </p:extLst>
          </p:nvPr>
        </p:nvGraphicFramePr>
        <p:xfrm>
          <a:off x="570066" y="990989"/>
          <a:ext cx="8006577" cy="382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136"/>
                <a:gridCol w="3713356"/>
                <a:gridCol w="3730085"/>
              </a:tblGrid>
              <a:tr h="54635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C66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6600"/>
                          </a:solidFill>
                        </a:rPr>
                        <a:t>Noise exposure due</a:t>
                      </a:r>
                      <a:r>
                        <a:rPr lang="en-US" sz="1600" b="1" baseline="0" dirty="0" smtClean="0">
                          <a:solidFill>
                            <a:srgbClr val="CC6600"/>
                          </a:solidFill>
                        </a:rPr>
                        <a:t> to </a:t>
                      </a:r>
                      <a:br>
                        <a:rPr lang="en-US" sz="1600" b="1" baseline="0" dirty="0" smtClean="0">
                          <a:solidFill>
                            <a:srgbClr val="CC6600"/>
                          </a:solidFill>
                        </a:rPr>
                      </a:br>
                      <a:r>
                        <a:rPr lang="en-US" sz="1600" b="1" baseline="0" dirty="0" smtClean="0">
                          <a:solidFill>
                            <a:srgbClr val="CC6600"/>
                          </a:solidFill>
                        </a:rPr>
                        <a:t>flight concentration</a:t>
                      </a:r>
                      <a:endParaRPr lang="en-US" sz="1600" b="1" dirty="0">
                        <a:solidFill>
                          <a:srgbClr val="CC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Noise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</a:rPr>
                        <a:t> exposure due to </a:t>
                      </a:r>
                      <a:br>
                        <a:rPr lang="en-US" sz="1600" b="1" baseline="0" dirty="0" smtClean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</a:rPr>
                        <a:t>“off-peak” operations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750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80"/>
                          </a:solidFill>
                        </a:rPr>
                        <a:t>Potential</a:t>
                      </a:r>
                      <a:r>
                        <a:rPr lang="en-US" sz="1600" b="1" baseline="0" dirty="0" smtClean="0">
                          <a:solidFill>
                            <a:srgbClr val="008080"/>
                          </a:solidFill>
                        </a:rPr>
                        <a:t> Noise Mitigation</a:t>
                      </a:r>
                      <a:endParaRPr lang="en-US" sz="1600" b="1" dirty="0">
                        <a:solidFill>
                          <a:srgbClr val="008080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2802277" y="3909242"/>
            <a:ext cx="4083707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“Equitable” distribution (fanning, respite, etc.)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304510" y="1711151"/>
            <a:ext cx="3349391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Airspace Planning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304510" y="2128173"/>
            <a:ext cx="334939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Change high density operational procedures (limited tools in toolbox)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2802276" y="4347423"/>
            <a:ext cx="4083707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Sound Insulation / Land Use Planning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036001" y="2789081"/>
            <a:ext cx="3349391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Operating Restrictions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036001" y="3198398"/>
            <a:ext cx="334939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Change low density operational procedures (more tools in toolbox)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28625" y="187999"/>
            <a:ext cx="8472488" cy="609600"/>
          </a:xfrm>
        </p:spPr>
        <p:txBody>
          <a:bodyPr/>
          <a:lstStyle/>
          <a:p>
            <a:r>
              <a:rPr lang="en-US" sz="2400" dirty="0"/>
              <a:t>Solution set </a:t>
            </a:r>
            <a:r>
              <a:rPr lang="en-US" sz="2400" dirty="0" smtClean="0"/>
              <a:t>could be defined by </a:t>
            </a:r>
            <a:br>
              <a:rPr lang="en-US" sz="2400" dirty="0" smtClean="0"/>
            </a:br>
            <a:r>
              <a:rPr lang="en-US" sz="2400" dirty="0" smtClean="0"/>
              <a:t>type </a:t>
            </a:r>
            <a:r>
              <a:rPr lang="en-US" sz="2400" dirty="0"/>
              <a:t>of noise </a:t>
            </a:r>
            <a:r>
              <a:rPr lang="en-US" sz="2400" dirty="0" smtClean="0"/>
              <a:t>impact and density of operations</a:t>
            </a:r>
            <a:endParaRPr lang="en-US" sz="2400" dirty="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570058" y="5009182"/>
            <a:ext cx="8014266" cy="37457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Is it possible to integrate noise considerations into ATC / pilot decision-making?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F1F6FF14-FC6A-41B6-B2DC-884C6B7C3F2E}" type="slidenum">
              <a:rPr lang="en-US" smtClean="0">
                <a:solidFill>
                  <a:srgbClr val="FFFFFF"/>
                </a:solidFill>
              </a:rPr>
              <a:pPr/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185794" y="569036"/>
            <a:ext cx="5634977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176" y="1013904"/>
            <a:ext cx="2456180" cy="155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15R Departure  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Waypoint</a:t>
            </a:r>
            <a:r>
              <a:rPr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Relocation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39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Aircraft: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B737-800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4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Metric: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LAMAX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defTabSz="914400">
              <a:spcBef>
                <a:spcPts val="405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Noise Model:</a:t>
            </a:r>
            <a:r>
              <a:rPr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AEDT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8625" y="0"/>
            <a:ext cx="8472488" cy="609600"/>
          </a:xfrm>
        </p:spPr>
        <p:txBody>
          <a:bodyPr/>
          <a:lstStyle/>
          <a:p>
            <a:r>
              <a:rPr lang="en-US" sz="2800" spc="-5" dirty="0"/>
              <a:t>15R </a:t>
            </a:r>
            <a:r>
              <a:rPr lang="en-US" sz="2800" spc="-20" dirty="0"/>
              <a:t>Waypoint</a:t>
            </a:r>
            <a:r>
              <a:rPr lang="en-US" sz="2800" spc="-45" dirty="0"/>
              <a:t> </a:t>
            </a:r>
            <a:r>
              <a:rPr lang="en-US" sz="2800" spc="-5" dirty="0"/>
              <a:t>Relocation</a:t>
            </a:r>
            <a:endParaRPr lang="en-US" sz="2800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67393" y="3614483"/>
          <a:ext cx="2525680" cy="1808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020"/>
                <a:gridCol w="564550"/>
                <a:gridCol w="564560"/>
                <a:gridCol w="564550"/>
              </a:tblGrid>
              <a:tr h="452165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65dB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70dB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452165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Baseline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14,367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1,765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45217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Early</a:t>
                      </a:r>
                      <a:r>
                        <a:rPr sz="12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Turn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13,140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1,781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45216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Difference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1,227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-63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52424" y="3312236"/>
            <a:ext cx="185793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400" b="1" spc="-5" dirty="0">
                <a:solidFill>
                  <a:prstClr val="black"/>
                </a:solidFill>
                <a:cs typeface="Calibri"/>
              </a:rPr>
              <a:t>Population</a:t>
            </a:r>
            <a:r>
              <a:rPr sz="1400" b="1" spc="-100" dirty="0">
                <a:solidFill>
                  <a:prstClr val="black"/>
                </a:solidFill>
                <a:cs typeface="Calibri"/>
              </a:rPr>
              <a:t> </a:t>
            </a:r>
            <a:r>
              <a:rPr sz="1400" b="1" spc="-5" dirty="0">
                <a:solidFill>
                  <a:prstClr val="black"/>
                </a:solidFill>
                <a:cs typeface="Calibri"/>
              </a:rPr>
              <a:t>Exposure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4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4176" y="5000483"/>
            <a:ext cx="8547100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lnSpc>
                <a:spcPts val="2600"/>
              </a:lnSpc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According to JetBlue pilots, the Airbus A320 FMS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will also  not allow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for the computation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spc="-50" dirty="0">
                <a:solidFill>
                  <a:prstClr val="black"/>
                </a:solidFill>
                <a:latin typeface="Arial"/>
                <a:cs typeface="Arial"/>
              </a:rPr>
              <a:t>VNAV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paths that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steeper  than</a:t>
            </a:r>
            <a:r>
              <a:rPr sz="24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prstClr val="black"/>
                </a:solidFill>
                <a:latin typeface="Arial"/>
                <a:cs typeface="Arial"/>
              </a:rPr>
              <a:t>3.77</a:t>
            </a:r>
            <a:r>
              <a:rPr lang="en-US" sz="2400" spc="-5" dirty="0" smtClean="0">
                <a:solidFill>
                  <a:prstClr val="black"/>
                </a:solidFill>
                <a:latin typeface="Arial"/>
                <a:cs typeface="Arial"/>
              </a:rPr>
              <a:t>°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625" y="308339"/>
            <a:ext cx="847248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/>
              <a:t>Limitations in the Design of Steep</a:t>
            </a:r>
            <a:r>
              <a:rPr sz="2800" spc="-210" dirty="0"/>
              <a:t> </a:t>
            </a:r>
            <a:r>
              <a:rPr sz="2800" dirty="0"/>
              <a:t>Approaches</a:t>
            </a:r>
          </a:p>
        </p:txBody>
      </p:sp>
      <p:sp>
        <p:nvSpPr>
          <p:cNvPr id="6" name="object 6"/>
          <p:cNvSpPr/>
          <p:nvPr/>
        </p:nvSpPr>
        <p:spPr>
          <a:xfrm>
            <a:off x="1536700" y="2752165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60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4176" y="873009"/>
            <a:ext cx="8221345" cy="184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defTabSz="914400">
              <a:lnSpc>
                <a:spcPts val="2600"/>
              </a:lnSpc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According to TERPS, the following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the standard 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maximum approach angles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authorized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on a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final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approach 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segment: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15665" defTabSz="914400">
              <a:spcBef>
                <a:spcPts val="1045"/>
              </a:spcBef>
            </a:pP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Precision</a:t>
            </a:r>
            <a:r>
              <a:rPr sz="2000" i="1" spc="-1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prstClr val="black"/>
                </a:solidFill>
                <a:latin typeface="Arial"/>
                <a:cs typeface="Arial"/>
              </a:rPr>
              <a:t>Approach: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497330" defTabSz="914400">
              <a:spcBef>
                <a:spcPts val="925"/>
              </a:spcBef>
              <a:tabLst>
                <a:tab pos="5059045" algn="l"/>
              </a:tabLst>
            </a:pPr>
            <a:r>
              <a:rPr b="1" spc="-5" dirty="0">
                <a:solidFill>
                  <a:prstClr val="black"/>
                </a:solidFill>
                <a:latin typeface="Tw Cen MT"/>
                <a:cs typeface="Tw Cen MT"/>
              </a:rPr>
              <a:t>Aircraft</a:t>
            </a:r>
            <a:r>
              <a:rPr b="1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Approach</a:t>
            </a:r>
            <a:r>
              <a:rPr b="1" spc="-5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spc="10" dirty="0">
                <a:solidFill>
                  <a:prstClr val="black"/>
                </a:solidFill>
                <a:latin typeface="Tw Cen MT"/>
                <a:cs typeface="Tw Cen MT"/>
              </a:rPr>
              <a:t>Category	</a:t>
            </a:r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Maximum</a:t>
            </a:r>
            <a:r>
              <a:rPr b="1" spc="-6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Angle</a:t>
            </a:r>
            <a:endParaRPr dirty="0"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78937" y="2691164"/>
            <a:ext cx="16383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>
              <a:lnSpc>
                <a:spcPct val="135200"/>
              </a:lnSpc>
            </a:pP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C  D</a:t>
            </a:r>
            <a:endParaRPr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82060" y="2787724"/>
            <a:ext cx="2991485" cy="107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 defTabSz="914400"/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3</a:t>
            </a:r>
            <a:r>
              <a:rPr spc="5" dirty="0" smtClean="0">
                <a:solidFill>
                  <a:prstClr val="black"/>
                </a:solidFill>
                <a:latin typeface="Tw Cen MT"/>
                <a:cs typeface="Tw Cen MT"/>
              </a:rPr>
              <a:t>.</a:t>
            </a: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60</a:t>
            </a:r>
            <a:r>
              <a:rPr lang="en-US" baseline="25462" dirty="0">
                <a:solidFill>
                  <a:prstClr val="black"/>
                </a:solidFill>
                <a:latin typeface="Tw Cen MT"/>
                <a:cs typeface="Tw Cen MT"/>
              </a:rPr>
              <a:t>°</a:t>
            </a:r>
            <a:endParaRPr baseline="25462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R="5080" algn="r" defTabSz="914400">
              <a:spcBef>
                <a:spcPts val="760"/>
              </a:spcBef>
            </a:pP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3</a:t>
            </a:r>
            <a:r>
              <a:rPr spc="5" dirty="0" smtClean="0">
                <a:solidFill>
                  <a:prstClr val="black"/>
                </a:solidFill>
                <a:latin typeface="Tw Cen MT"/>
                <a:cs typeface="Tw Cen MT"/>
              </a:rPr>
              <a:t>.</a:t>
            </a: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10</a:t>
            </a:r>
            <a:r>
              <a:rPr lang="en-US" baseline="25462" dirty="0">
                <a:solidFill>
                  <a:prstClr val="black"/>
                </a:solidFill>
                <a:latin typeface="Tw Cen MT"/>
                <a:cs typeface="Tw Cen MT"/>
              </a:rPr>
              <a:t>°</a:t>
            </a:r>
            <a:endParaRPr baseline="25462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12700" defTabSz="914400">
              <a:spcBef>
                <a:spcPts val="819"/>
              </a:spcBef>
            </a:pP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Non-Precision</a:t>
            </a:r>
            <a:r>
              <a:rPr sz="2000" i="1" spc="-1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prstClr val="black"/>
                </a:solidFill>
                <a:latin typeface="Arial"/>
                <a:cs typeface="Arial"/>
              </a:rPr>
              <a:t>Approach: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4160671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60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6463" y="3827931"/>
            <a:ext cx="264350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b="1" spc="-5" dirty="0">
                <a:solidFill>
                  <a:prstClr val="black"/>
                </a:solidFill>
                <a:latin typeface="Tw Cen MT"/>
                <a:cs typeface="Tw Cen MT"/>
              </a:rPr>
              <a:t>Aircraft </a:t>
            </a:r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Approach</a:t>
            </a:r>
            <a:r>
              <a:rPr b="1" spc="-7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spc="10" dirty="0">
                <a:solidFill>
                  <a:prstClr val="black"/>
                </a:solidFill>
                <a:latin typeface="Tw Cen MT"/>
                <a:cs typeface="Tw Cen MT"/>
              </a:rPr>
              <a:t>Category</a:t>
            </a:r>
            <a:endParaRPr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87962" y="3827931"/>
            <a:ext cx="161607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Maximum</a:t>
            </a:r>
            <a:r>
              <a:rPr b="1" spc="-60" dirty="0">
                <a:solidFill>
                  <a:prstClr val="black"/>
                </a:solidFill>
                <a:latin typeface="Tw Cen MT"/>
                <a:cs typeface="Tw Cen MT"/>
              </a:rPr>
              <a:t> </a:t>
            </a:r>
            <a:r>
              <a:rPr b="1" spc="-10" dirty="0">
                <a:solidFill>
                  <a:prstClr val="black"/>
                </a:solidFill>
                <a:latin typeface="Tw Cen MT"/>
                <a:cs typeface="Tw Cen MT"/>
              </a:rPr>
              <a:t>Angle</a:t>
            </a:r>
            <a:endParaRPr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66237" y="4099670"/>
            <a:ext cx="16383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>
              <a:lnSpc>
                <a:spcPct val="135200"/>
              </a:lnSpc>
            </a:pPr>
            <a:r>
              <a:rPr dirty="0">
                <a:solidFill>
                  <a:prstClr val="black"/>
                </a:solidFill>
                <a:latin typeface="Tw Cen MT"/>
                <a:cs typeface="Tw Cen MT"/>
              </a:rPr>
              <a:t>C  D</a:t>
            </a:r>
            <a:endParaRPr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1675" y="4196231"/>
            <a:ext cx="528955" cy="665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3</a:t>
            </a:r>
            <a:r>
              <a:rPr spc="5" dirty="0" smtClean="0">
                <a:solidFill>
                  <a:prstClr val="black"/>
                </a:solidFill>
                <a:latin typeface="Tw Cen MT"/>
                <a:cs typeface="Tw Cen MT"/>
              </a:rPr>
              <a:t>.</a:t>
            </a: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77</a:t>
            </a:r>
            <a:r>
              <a:rPr lang="en-US" baseline="25462" dirty="0">
                <a:solidFill>
                  <a:prstClr val="black"/>
                </a:solidFill>
                <a:latin typeface="Tw Cen MT"/>
                <a:cs typeface="Tw Cen MT"/>
              </a:rPr>
              <a:t>°</a:t>
            </a:r>
            <a:endParaRPr baseline="25462" dirty="0">
              <a:solidFill>
                <a:prstClr val="black"/>
              </a:solidFill>
              <a:latin typeface="Tw Cen MT"/>
              <a:cs typeface="Tw Cen MT"/>
            </a:endParaRPr>
          </a:p>
          <a:p>
            <a:pPr marL="12700" defTabSz="914400">
              <a:spcBef>
                <a:spcPts val="760"/>
              </a:spcBef>
            </a:pP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3</a:t>
            </a:r>
            <a:r>
              <a:rPr spc="5" dirty="0" smtClean="0">
                <a:solidFill>
                  <a:prstClr val="black"/>
                </a:solidFill>
                <a:latin typeface="Tw Cen MT"/>
                <a:cs typeface="Tw Cen MT"/>
              </a:rPr>
              <a:t>.</a:t>
            </a:r>
            <a:r>
              <a:rPr spc="-10" dirty="0" smtClean="0">
                <a:solidFill>
                  <a:prstClr val="black"/>
                </a:solidFill>
                <a:latin typeface="Tw Cen MT"/>
                <a:cs typeface="Tw Cen MT"/>
              </a:rPr>
              <a:t>50</a:t>
            </a:r>
            <a:r>
              <a:rPr lang="en-US" baseline="25462" dirty="0">
                <a:solidFill>
                  <a:prstClr val="black"/>
                </a:solidFill>
                <a:latin typeface="Tw Cen MT"/>
                <a:cs typeface="Tw Cen MT"/>
              </a:rPr>
              <a:t>°</a:t>
            </a:r>
            <a:endParaRPr baseline="25462" dirty="0">
              <a:solidFill>
                <a:prstClr val="black"/>
              </a:solidFill>
              <a:latin typeface="Tw Cen MT"/>
              <a:cs typeface="Tw Cen MT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64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95869" y="470741"/>
            <a:ext cx="7651127" cy="5599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625" y="60175"/>
            <a:ext cx="847248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58570" algn="l"/>
              </a:tabLst>
            </a:pPr>
            <a:r>
              <a:rPr sz="2400" spc="-5" dirty="0" smtClean="0"/>
              <a:t>Safety</a:t>
            </a:r>
            <a:r>
              <a:rPr lang="en-US" sz="2400" spc="-5" dirty="0" smtClean="0"/>
              <a:t> </a:t>
            </a:r>
            <a:r>
              <a:rPr sz="2400" spc="-5" dirty="0" smtClean="0"/>
              <a:t>Concerns </a:t>
            </a:r>
            <a:r>
              <a:rPr sz="2400" dirty="0"/>
              <a:t>- </a:t>
            </a:r>
            <a:r>
              <a:rPr sz="2400" spc="-5" dirty="0"/>
              <a:t>High-Energy</a:t>
            </a:r>
            <a:r>
              <a:rPr sz="2400" spc="-220" dirty="0"/>
              <a:t> </a:t>
            </a:r>
            <a:r>
              <a:rPr sz="2400" spc="-5" dirty="0"/>
              <a:t>Approaches</a:t>
            </a:r>
            <a:endParaRPr sz="2400" dirty="0"/>
          </a:p>
        </p:txBody>
      </p:sp>
      <p:sp>
        <p:nvSpPr>
          <p:cNvPr id="6" name="object 6"/>
          <p:cNvSpPr/>
          <p:nvPr/>
        </p:nvSpPr>
        <p:spPr>
          <a:xfrm>
            <a:off x="1845729" y="3323928"/>
            <a:ext cx="728132" cy="140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21929" y="3374728"/>
            <a:ext cx="575945" cy="1261745"/>
          </a:xfrm>
          <a:custGeom>
            <a:avLst/>
            <a:gdLst/>
            <a:ahLst/>
            <a:cxnLst/>
            <a:rect l="l" t="t" r="r" b="b"/>
            <a:pathLst>
              <a:path w="575944" h="1261745">
                <a:moveTo>
                  <a:pt x="0" y="0"/>
                </a:moveTo>
                <a:lnTo>
                  <a:pt x="575733" y="0"/>
                </a:lnTo>
                <a:lnTo>
                  <a:pt x="575733" y="1261530"/>
                </a:lnTo>
                <a:lnTo>
                  <a:pt x="0" y="1261530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90610" y="2765674"/>
            <a:ext cx="1257300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/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Runway 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Excursions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97" y="6262086"/>
            <a:ext cx="7148830" cy="3443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defTabSz="914400">
              <a:spcBef>
                <a:spcPts val="45"/>
              </a:spcBef>
            </a:pPr>
            <a:r>
              <a:rPr sz="1100" spc="-5" dirty="0">
                <a:solidFill>
                  <a:schemeClr val="bg1"/>
                </a:solidFill>
                <a:cs typeface="Calibri"/>
              </a:rPr>
              <a:t>Figure source: The Boeing Company</a:t>
            </a:r>
            <a:r>
              <a:rPr sz="1100" spc="-20" dirty="0">
                <a:solidFill>
                  <a:schemeClr val="bg1"/>
                </a:solidFill>
                <a:cs typeface="Calibri"/>
              </a:rPr>
              <a:t> </a:t>
            </a:r>
            <a:r>
              <a:rPr sz="1100" u="sng" spc="-5" dirty="0">
                <a:solidFill>
                  <a:srgbClr val="0000FF"/>
                </a:solidFill>
                <a:cs typeface="Calibri"/>
                <a:hlinkClick r:id="rId4"/>
              </a:rPr>
              <a:t>http://www.boeing.com/resources/boeingdotcom/company/about_bca/pdf/statsum.pdf</a:t>
            </a:r>
            <a:endParaRPr sz="11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32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4"/>
            <a:ext cx="4552086" cy="443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6007"/>
            <a:ext cx="4215384" cy="445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B777-300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220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455,746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275,879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118,685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437,415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262,310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105,182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18,331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13,569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13,502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4" name="Title 13"/>
          <p:cNvSpPr txBox="1">
            <a:spLocks/>
          </p:cNvSpPr>
          <p:nvPr/>
        </p:nvSpPr>
        <p:spPr bwMode="auto">
          <a:xfrm>
            <a:off x="335757" y="131885"/>
            <a:ext cx="8472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spc="-5" dirty="0" smtClean="0"/>
              <a:t>777-300: Delayed Acceleration </a:t>
            </a:r>
            <a:r>
              <a:rPr lang="en-US" sz="2400" kern="0" dirty="0" smtClean="0"/>
              <a:t>Climb –</a:t>
            </a:r>
            <a:r>
              <a:rPr lang="en-US" sz="2400" kern="0" spc="-210" dirty="0" smtClean="0"/>
              <a:t> </a:t>
            </a:r>
            <a:r>
              <a:rPr lang="en-US" sz="2400" kern="0" spc="-5" dirty="0" smtClean="0"/>
              <a:t>220 knots</a:t>
            </a:r>
            <a:endParaRPr lang="en-US" sz="2400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45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85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4"/>
            <a:ext cx="4552086" cy="443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6007"/>
            <a:ext cx="4215384" cy="445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E-170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90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33L: Maintain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Standard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Climb  Thrust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220 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147,222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58,441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10,437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97,728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33,306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9,298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49,493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25,135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1,139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4" name="Title 13"/>
          <p:cNvSpPr txBox="1">
            <a:spLocks/>
          </p:cNvSpPr>
          <p:nvPr/>
        </p:nvSpPr>
        <p:spPr bwMode="auto">
          <a:xfrm>
            <a:off x="335757" y="131885"/>
            <a:ext cx="8472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2400" kern="0" spc="-5" dirty="0" smtClean="0"/>
              <a:t>E-170: Delayed Acceleration </a:t>
            </a:r>
            <a:r>
              <a:rPr lang="en-US" sz="2400" kern="0" dirty="0" smtClean="0"/>
              <a:t>Climb –</a:t>
            </a:r>
            <a:r>
              <a:rPr lang="en-US" sz="2400" kern="0" spc="-210" dirty="0" smtClean="0"/>
              <a:t> </a:t>
            </a:r>
            <a:r>
              <a:rPr lang="en-US" sz="2400" kern="0" spc="-5" dirty="0" smtClean="0"/>
              <a:t>220 knots</a:t>
            </a:r>
            <a:endParaRPr lang="en-US" sz="2400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46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22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8" y="891285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Runway 27 Departures: </a:t>
            </a:r>
            <a:r>
              <a:rPr lang="en-US" dirty="0" smtClean="0"/>
              <a:t>2010-2015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2010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2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32868" y="891285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2015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Runway 27 Departures: </a:t>
            </a:r>
            <a:r>
              <a:rPr lang="en-US" dirty="0" smtClean="0"/>
              <a:t>2010-2015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7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588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4712"/>
            <a:ext cx="4215384" cy="4455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1028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27: Maintain Standard Climb Thrust 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200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200,576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102,274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37,078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181,206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67,635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14,375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19,370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34,639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22,703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28625" y="203566"/>
            <a:ext cx="8472488" cy="609600"/>
          </a:xfrm>
        </p:spPr>
        <p:txBody>
          <a:bodyPr>
            <a:normAutofit/>
          </a:bodyPr>
          <a:lstStyle/>
          <a:p>
            <a:r>
              <a:rPr lang="en-US" sz="3200" spc="-5" dirty="0"/>
              <a:t>Delayed Acceleration Climb </a:t>
            </a:r>
            <a:r>
              <a:rPr lang="en-US" sz="3200" dirty="0"/>
              <a:t>– </a:t>
            </a:r>
            <a:r>
              <a:rPr lang="en-US" sz="3200" spc="-5" dirty="0"/>
              <a:t>200</a:t>
            </a:r>
            <a:r>
              <a:rPr lang="en-US" sz="3200" spc="-220" dirty="0"/>
              <a:t> </a:t>
            </a:r>
            <a:r>
              <a:rPr lang="en-US" sz="3200" spc="-5" dirty="0"/>
              <a:t>knots</a:t>
            </a:r>
            <a:endParaRPr lang="en-US" sz="32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49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3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6363"/>
            <a:ext cx="8472488" cy="609600"/>
          </a:xfrm>
        </p:spPr>
        <p:txBody>
          <a:bodyPr/>
          <a:lstStyle/>
          <a:p>
            <a:r>
              <a:rPr lang="en-US" sz="2400" dirty="0" smtClean="0"/>
              <a:t>Physics-Based Noise Modeling Framework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736763"/>
            <a:ext cx="8412163" cy="52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454899" y="6248400"/>
            <a:ext cx="1497000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04042" y="2270385"/>
            <a:ext cx="4552086" cy="4434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76007"/>
            <a:ext cx="4215384" cy="445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185196" y="936434"/>
          <a:ext cx="478106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010"/>
                <a:gridCol w="3187051"/>
              </a:tblGrid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Aircraft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B737-800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Metric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800" spc="-7" baseline="1157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A,MAX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Noise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ANOPP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1028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Runway 27: Maintain Standard Climb Thrust 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220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KIAS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10,000’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87830" y="5369433"/>
            <a:ext cx="15538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r>
              <a:rPr sz="12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Exposure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45094" y="5576201"/>
          <a:ext cx="354167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6670"/>
                <a:gridCol w="643470"/>
                <a:gridCol w="635000"/>
                <a:gridCol w="626530"/>
              </a:tblGrid>
              <a:tr h="274320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65dB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70dB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Departure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200,576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102,274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37,078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Delayed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Acceleration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187,400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76,261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21,066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Difference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13,177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26,014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16,011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935129" y="6282266"/>
            <a:ext cx="1570570" cy="529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66370" y="6385991"/>
            <a:ext cx="1270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845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itle 13"/>
          <p:cNvSpPr txBox="1">
            <a:spLocks/>
          </p:cNvSpPr>
          <p:nvPr/>
        </p:nvSpPr>
        <p:spPr>
          <a:xfrm>
            <a:off x="428625" y="203566"/>
            <a:ext cx="8472488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defTabSz="914400"/>
            <a:r>
              <a:rPr lang="en-US" sz="3200" kern="0" spc="-5" dirty="0" smtClean="0"/>
              <a:t>Delayed Acceleration Climb </a:t>
            </a:r>
            <a:r>
              <a:rPr lang="en-US" sz="3200" kern="0" dirty="0" smtClean="0"/>
              <a:t>– </a:t>
            </a:r>
            <a:r>
              <a:rPr lang="en-US" sz="3200" kern="0" spc="-5" dirty="0" smtClean="0"/>
              <a:t>220</a:t>
            </a:r>
            <a:r>
              <a:rPr lang="en-US" sz="3200" kern="0" spc="-220" dirty="0" smtClean="0"/>
              <a:t> </a:t>
            </a:r>
            <a:r>
              <a:rPr lang="en-US" sz="3200" kern="0" spc="-5" dirty="0" smtClean="0"/>
              <a:t>knots</a:t>
            </a:r>
            <a:endParaRPr lang="en-US" sz="3200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26056" y="6307991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z="1200" smtClean="0">
                <a:solidFill>
                  <a:srgbClr val="FFFFFF"/>
                </a:solidFill>
              </a:rPr>
              <a:pPr/>
              <a:t>50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19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7433"/>
            <a:ext cx="8472488" cy="609600"/>
          </a:xfrm>
        </p:spPr>
        <p:txBody>
          <a:bodyPr/>
          <a:lstStyle/>
          <a:p>
            <a:r>
              <a:rPr lang="en-US" sz="3200" dirty="0" smtClean="0"/>
              <a:t>AJV Low Altitude PBN Research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3605"/>
            <a:ext cx="3326812" cy="472469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AEE is monitoring and coordinating with AJV project being conducted by MITRE</a:t>
            </a:r>
          </a:p>
          <a:p>
            <a:r>
              <a:rPr lang="en-US" sz="2400" dirty="0" smtClean="0"/>
              <a:t>Site-specific concept development using near-term candidate concepts (primarily dispersion techniques)</a:t>
            </a:r>
          </a:p>
          <a:p>
            <a:r>
              <a:rPr lang="en-US" sz="2400" dirty="0" smtClean="0"/>
              <a:t>Also exploring applicability of Equivalent Lateral Spacing Operations (ELSO) standard for noise dispersal (ATR funded)</a:t>
            </a:r>
          </a:p>
          <a:p>
            <a:pPr lvl="1"/>
            <a:r>
              <a:rPr lang="en-US" sz="2000" dirty="0" smtClean="0"/>
              <a:t>Examine operational scenarios for ELSO</a:t>
            </a:r>
          </a:p>
          <a:p>
            <a:pPr lvl="1"/>
            <a:r>
              <a:rPr lang="en-US" sz="2000" dirty="0" smtClean="0"/>
              <a:t>Develop process for identifying noise-optimal headings</a:t>
            </a:r>
          </a:p>
          <a:p>
            <a:pPr lvl="1"/>
            <a:r>
              <a:rPr lang="en-US" sz="2000" dirty="0" smtClean="0"/>
              <a:t>Assess noise, fuel, emissions, and throughput tradeoffs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692838" y="5736685"/>
            <a:ext cx="16754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00"/>
                </a:solidFill>
              </a:rPr>
              <a:t>Source: MITRE CAASD</a:t>
            </a:r>
            <a:endParaRPr lang="en-US" sz="1100" i="1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6660" r="69180" b="58105"/>
          <a:stretch/>
        </p:blipFill>
        <p:spPr bwMode="auto">
          <a:xfrm>
            <a:off x="4235775" y="4497975"/>
            <a:ext cx="2294792" cy="12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27051" r="57930" b="57714"/>
          <a:stretch/>
        </p:blipFill>
        <p:spPr bwMode="auto">
          <a:xfrm>
            <a:off x="6530567" y="4497974"/>
            <a:ext cx="2294792" cy="12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246" r="54453" b="49089"/>
          <a:stretch/>
        </p:blipFill>
        <p:spPr bwMode="auto">
          <a:xfrm>
            <a:off x="3326812" y="1414021"/>
            <a:ext cx="5817187" cy="272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1717668" y="1383374"/>
            <a:ext cx="6285604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sz="2800" b="1" i="0" dirty="0" smtClean="0">
                <a:solidFill>
                  <a:srgbClr val="000000"/>
                </a:solidFill>
                <a:latin typeface="+mn-lt"/>
              </a:rPr>
              <a:t>Concepts for Mitigating Aviation Noise Impacts</a:t>
            </a:r>
          </a:p>
          <a:p>
            <a:pPr marL="381000" indent="-381000">
              <a:spcBef>
                <a:spcPts val="600"/>
              </a:spcBef>
              <a:buFontTx/>
              <a:buNone/>
            </a:pPr>
            <a:endParaRPr lang="en-US" i="0" dirty="0" smtClean="0">
              <a:solidFill>
                <a:srgbClr val="000000"/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dirty="0" smtClean="0"/>
              <a:t>Moving Noise Away from People</a:t>
            </a:r>
          </a:p>
          <a:p>
            <a:pPr marL="381000" indent="-381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Changing the Noise Signature</a:t>
            </a:r>
          </a:p>
          <a:p>
            <a:pPr marL="381000" indent="-381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Dispersing Noise</a:t>
            </a:r>
            <a:endParaRPr lang="en-US" sz="2400" dirty="0"/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578188" y="2614480"/>
            <a:ext cx="63142" cy="1404846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731" y="2697419"/>
            <a:ext cx="8492538" cy="609600"/>
          </a:xfrm>
        </p:spPr>
        <p:txBody>
          <a:bodyPr/>
          <a:lstStyle/>
          <a:p>
            <a:pPr algn="ctr"/>
            <a:r>
              <a:rPr lang="en-US" dirty="0" smtClean="0"/>
              <a:t>Moving Noise Away from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2868" y="891286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6398" y="189306"/>
            <a:ext cx="5831205" cy="450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Runway 22R Departures:</a:t>
            </a:r>
            <a:r>
              <a:rPr sz="28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prstClr val="black"/>
                </a:solidFill>
                <a:latin typeface="Arial"/>
                <a:cs typeface="Arial"/>
              </a:rPr>
              <a:t>2010-2015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2010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4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656398" y="189306"/>
            <a:ext cx="5831205" cy="450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Runway 22R Departures:</a:t>
            </a:r>
            <a:r>
              <a:rPr sz="28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prstClr val="black"/>
                </a:solidFill>
                <a:latin typeface="Arial"/>
                <a:cs typeface="Arial"/>
              </a:rPr>
              <a:t>2010-2015</a:t>
            </a:r>
            <a:endParaRPr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868" y="891285"/>
            <a:ext cx="7871599" cy="5903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519" y="984008"/>
            <a:ext cx="1129665" cy="52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89865" defTabSz="914400">
              <a:spcBef>
                <a:spcPts val="90"/>
              </a:spcBef>
            </a:pPr>
            <a:r>
              <a:rPr sz="2800" spc="5" dirty="0">
                <a:solidFill>
                  <a:prstClr val="black"/>
                </a:solidFill>
                <a:cs typeface="Calibri"/>
              </a:rPr>
              <a:t>2015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4899" y="6248400"/>
            <a:ext cx="1435528" cy="457200"/>
          </a:xfrm>
        </p:spPr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119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IT ICAT (new)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915B12-8986-4AA3-98F9-4AAFF956073B}"/>
</file>

<file path=customXml/itemProps2.xml><?xml version="1.0" encoding="utf-8"?>
<ds:datastoreItem xmlns:ds="http://schemas.openxmlformats.org/officeDocument/2006/customXml" ds:itemID="{7A1A02AB-18AC-4D99-BA71-C5E22662FDF3}"/>
</file>

<file path=customXml/itemProps3.xml><?xml version="1.0" encoding="utf-8"?>
<ds:datastoreItem xmlns:ds="http://schemas.openxmlformats.org/officeDocument/2006/customXml" ds:itemID="{B2F897FA-5D43-424F-BE87-19BC71E9EBB6}"/>
</file>

<file path=docProps/app.xml><?xml version="1.0" encoding="utf-8"?>
<Properties xmlns="http://schemas.openxmlformats.org/officeDocument/2006/extended-properties" xmlns:vt="http://schemas.openxmlformats.org/officeDocument/2006/docPropsVTypes">
  <Template>ascent-template-clean.potx</Template>
  <TotalTime>6257</TotalTime>
  <Words>2272</Words>
  <Application>Microsoft Office PowerPoint</Application>
  <PresentationFormat>On-screen Show (4:3)</PresentationFormat>
  <Paragraphs>608</Paragraphs>
  <Slides>51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Departure and Arrival Concepts to Reduce Noise</vt:lpstr>
      <vt:lpstr>Current Challenge – Noise</vt:lpstr>
      <vt:lpstr>Multiple Efforts Underway to Develop Noise-Mitigating Operational Procedures</vt:lpstr>
      <vt:lpstr>Limitations of Industry-Standard Noise Analysis Method</vt:lpstr>
      <vt:lpstr>Physics-Based Noise Modeling Framework</vt:lpstr>
      <vt:lpstr>PowerPoint Presentation</vt:lpstr>
      <vt:lpstr>Moving Noise Away from People</vt:lpstr>
      <vt:lpstr>PowerPoint Presentation</vt:lpstr>
      <vt:lpstr>PowerPoint Presentation</vt:lpstr>
      <vt:lpstr>Runway 22R and 22L Departure Procedure  Concepts</vt:lpstr>
      <vt:lpstr>PowerPoint Presentation</vt:lpstr>
      <vt:lpstr>22R/22L Departure Spacing with 27 Arrivals (Early  Turn) and 15R Departure Waypoint Relocation</vt:lpstr>
      <vt:lpstr>Noise Exposure: 22R/22L Early Turn</vt:lpstr>
      <vt:lpstr>Discussion Points with ATO</vt:lpstr>
      <vt:lpstr>Runway 4R Arrivals: 2010-2015</vt:lpstr>
      <vt:lpstr>PowerPoint Presentation</vt:lpstr>
      <vt:lpstr>Runway 4R Arrival Noise Mitigations</vt:lpstr>
      <vt:lpstr>3° and 3.77° Continuous Descent Approach  Comparison</vt:lpstr>
      <vt:lpstr>Two-Segment Approach Concept</vt:lpstr>
      <vt:lpstr>Changing the Noise Signature</vt:lpstr>
      <vt:lpstr>Runway 33L Departures: 2010-2015 </vt:lpstr>
      <vt:lpstr>PowerPoint Presentation</vt:lpstr>
      <vt:lpstr>Standard Departure Definition</vt:lpstr>
      <vt:lpstr>Increasing Speed Causes Increased Airframe  Noise</vt:lpstr>
      <vt:lpstr>Delayed Acceleration Climbs</vt:lpstr>
      <vt:lpstr>737-800: Delayed Acceleration Climb – 180 knots</vt:lpstr>
      <vt:lpstr>PowerPoint Presentation</vt:lpstr>
      <vt:lpstr>PowerPoint Presentation</vt:lpstr>
      <vt:lpstr>PowerPoint Presentation</vt:lpstr>
      <vt:lpstr>Preliminary Fuel Burn and Time Impact</vt:lpstr>
      <vt:lpstr>Discussion Points with ATO</vt:lpstr>
      <vt:lpstr>Dispersing Noise</vt:lpstr>
      <vt:lpstr>Runway 33L Departures: 2010-2015</vt:lpstr>
      <vt:lpstr>Introducing Open SID Concept</vt:lpstr>
      <vt:lpstr>Discussion Points with ATO</vt:lpstr>
      <vt:lpstr>Current Status of FAA Noise Research</vt:lpstr>
      <vt:lpstr>Extensive FAA Coordination</vt:lpstr>
      <vt:lpstr>Industry Collaboration - UPS Visit</vt:lpstr>
      <vt:lpstr>Next Steps</vt:lpstr>
      <vt:lpstr>Backup Slides</vt:lpstr>
      <vt:lpstr>Solution set could be defined by  type of noise impact and density of operations</vt:lpstr>
      <vt:lpstr>15R Waypoint Relocation</vt:lpstr>
      <vt:lpstr>Limitations in the Design of Steep Approaches</vt:lpstr>
      <vt:lpstr>Safety Concerns - High-Energy Approaches</vt:lpstr>
      <vt:lpstr>PowerPoint Presentation</vt:lpstr>
      <vt:lpstr>PowerPoint Presentation</vt:lpstr>
      <vt:lpstr>Runway 27 Departures: 2010-2015</vt:lpstr>
      <vt:lpstr>Runway 27 Departures: 2010-2015</vt:lpstr>
      <vt:lpstr>Delayed Acceleration Climb – 200 knots</vt:lpstr>
      <vt:lpstr>PowerPoint Presentation</vt:lpstr>
      <vt:lpstr>AJV Low Altitude PBN Research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Jensen</dc:creator>
  <cp:lastModifiedBy>Dorbian, Christopher</cp:lastModifiedBy>
  <cp:revision>248</cp:revision>
  <cp:lastPrinted>2017-01-27T16:27:17Z</cp:lastPrinted>
  <dcterms:created xsi:type="dcterms:W3CDTF">2015-02-23T17:40:34Z</dcterms:created>
  <dcterms:modified xsi:type="dcterms:W3CDTF">2017-07-18T16:05:34Z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