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notesSlides/notesSlide9.xml" ContentType="application/vnd.openxmlformats-officedocument.presentationml.notesSlide+xml"/>
  <Override PartName="/ppt/notesSlides/notesSlide8.xml" ContentType="application/vnd.openxmlformats-officedocument.presentationml.notesSlide+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 id="2147483661" r:id="rId2"/>
  </p:sldMasterIdLst>
  <p:notesMasterIdLst>
    <p:notesMasterId r:id="rId14"/>
  </p:notesMasterIdLst>
  <p:handoutMasterIdLst>
    <p:handoutMasterId r:id="rId15"/>
  </p:handoutMasterIdLst>
  <p:sldIdLst>
    <p:sldId id="273" r:id="rId3"/>
    <p:sldId id="275" r:id="rId4"/>
    <p:sldId id="278" r:id="rId5"/>
    <p:sldId id="276" r:id="rId6"/>
    <p:sldId id="274" r:id="rId7"/>
    <p:sldId id="279" r:id="rId8"/>
    <p:sldId id="277" r:id="rId9"/>
    <p:sldId id="280" r:id="rId10"/>
    <p:sldId id="283" r:id="rId11"/>
    <p:sldId id="281" r:id="rId12"/>
    <p:sldId id="284" r:id="rId13"/>
  </p:sldIdLst>
  <p:sldSz cx="9144000" cy="6858000" type="screen4x3"/>
  <p:notesSz cx="68580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0D0E1773-2C58-4A1C-9F4D-09A126D9EB70}">
          <p14:sldIdLst>
            <p14:sldId id="273"/>
            <p14:sldId id="275"/>
            <p14:sldId id="278"/>
            <p14:sldId id="276"/>
            <p14:sldId id="274"/>
            <p14:sldId id="279"/>
            <p14:sldId id="277"/>
            <p14:sldId id="280"/>
            <p14:sldId id="283"/>
            <p14:sldId id="281"/>
            <p14:sldId id="284"/>
          </p14:sldIdLst>
        </p14:section>
      </p14:sectionLst>
    </p:ext>
    <p:ext uri="{EFAFB233-063F-42B5-8137-9DF3F51BA10A}">
      <p15:sldGuideLst xmlns:p15="http://schemas.microsoft.com/office/powerpoint/2012/main">
        <p15:guide id="1" orient="horz" pos="536">
          <p15:clr>
            <a:srgbClr val="A4A3A4"/>
          </p15:clr>
        </p15:guide>
        <p15:guide id="2" pos="3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99"/>
    <a:srgbClr val="FFCC00"/>
    <a:srgbClr val="DDDDDD"/>
    <a:srgbClr val="C0C0C0"/>
    <a:srgbClr val="1D2F68"/>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1181" autoAdjust="0"/>
    <p:restoredTop sz="83550" autoAdjust="0"/>
  </p:normalViewPr>
  <p:slideViewPr>
    <p:cSldViewPr snapToGrid="0">
      <p:cViewPr varScale="1">
        <p:scale>
          <a:sx n="89" d="100"/>
          <a:sy n="89" d="100"/>
        </p:scale>
        <p:origin x="1068" y="84"/>
      </p:cViewPr>
      <p:guideLst>
        <p:guide orient="horz" pos="536"/>
        <p:guide pos="3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customXml" Target="../customXml/item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4579" name="Rectangle 3"/>
          <p:cNvSpPr>
            <a:spLocks noGrp="1" noChangeArrowheads="1"/>
          </p:cNvSpPr>
          <p:nvPr>
            <p:ph type="dt" sz="quarter" idx="1"/>
          </p:nvPr>
        </p:nvSpPr>
        <p:spPr bwMode="auto">
          <a:xfrm>
            <a:off x="388620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algn="r" defTabSz="911225">
              <a:spcBef>
                <a:spcPct val="0"/>
              </a:spcBef>
              <a:buFontTx/>
              <a:buNone/>
              <a:defRPr sz="1200">
                <a:latin typeface="Times New Roman" pitchFamily="18" charset="0"/>
              </a:defRPr>
            </a:lvl1pPr>
          </a:lstStyle>
          <a:p>
            <a:endParaRPr lang="en-US"/>
          </a:p>
        </p:txBody>
      </p:sp>
      <p:sp>
        <p:nvSpPr>
          <p:cNvPr id="24580" name="Rectangle 4"/>
          <p:cNvSpPr>
            <a:spLocks noGrp="1" noChangeArrowheads="1"/>
          </p:cNvSpPr>
          <p:nvPr>
            <p:ph type="ftr" sz="quarter" idx="2"/>
          </p:nvPr>
        </p:nvSpPr>
        <p:spPr bwMode="auto">
          <a:xfrm>
            <a:off x="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4581" name="Rectangle 5"/>
          <p:cNvSpPr>
            <a:spLocks noGrp="1" noChangeArrowheads="1"/>
          </p:cNvSpPr>
          <p:nvPr>
            <p:ph type="sldNum" sz="quarter" idx="3"/>
          </p:nvPr>
        </p:nvSpPr>
        <p:spPr bwMode="auto">
          <a:xfrm>
            <a:off x="388620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algn="r" defTabSz="911225">
              <a:spcBef>
                <a:spcPct val="0"/>
              </a:spcBef>
              <a:buFontTx/>
              <a:buNone/>
              <a:defRPr sz="1200">
                <a:latin typeface="Times New Roman" pitchFamily="18" charset="0"/>
              </a:defRPr>
            </a:lvl1pPr>
          </a:lstStyle>
          <a:p>
            <a:fld id="{87C48A99-3596-4E58-ABE8-9D998A9384AB}" type="slidenum">
              <a:rPr lang="en-US"/>
              <a:pPr/>
              <a:t>‹#›</a:t>
            </a:fld>
            <a:endParaRPr lang="en-US"/>
          </a:p>
        </p:txBody>
      </p:sp>
    </p:spTree>
    <p:extLst>
      <p:ext uri="{BB962C8B-B14F-4D97-AF65-F5344CB8AC3E}">
        <p14:creationId xmlns:p14="http://schemas.microsoft.com/office/powerpoint/2010/main" val="2309560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1507" name="Rectangle 3"/>
          <p:cNvSpPr>
            <a:spLocks noGrp="1" noChangeArrowheads="1"/>
          </p:cNvSpPr>
          <p:nvPr>
            <p:ph type="dt" idx="1"/>
          </p:nvPr>
        </p:nvSpPr>
        <p:spPr bwMode="auto">
          <a:xfrm>
            <a:off x="388620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algn="r" defTabSz="911225">
              <a:spcBef>
                <a:spcPct val="0"/>
              </a:spcBef>
              <a:buFontTx/>
              <a:buNone/>
              <a:defRPr sz="1200">
                <a:latin typeface="Times New Roman" pitchFamily="18" charset="0"/>
              </a:defRPr>
            </a:lvl1pPr>
          </a:lstStyle>
          <a:p>
            <a:endParaRPr lang="en-US"/>
          </a:p>
        </p:txBody>
      </p:sp>
      <p:sp>
        <p:nvSpPr>
          <p:cNvPr id="21508" name="Rectangle 4"/>
          <p:cNvSpPr>
            <a:spLocks noGrp="1" noRot="1" noChangeAspect="1" noChangeArrowheads="1" noTextEdit="1"/>
          </p:cNvSpPr>
          <p:nvPr>
            <p:ph type="sldImg" idx="2"/>
          </p:nvPr>
        </p:nvSpPr>
        <p:spPr bwMode="auto">
          <a:xfrm>
            <a:off x="1106488"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10" name="Rectangle 6"/>
          <p:cNvSpPr>
            <a:spLocks noGrp="1" noChangeArrowheads="1"/>
          </p:cNvSpPr>
          <p:nvPr>
            <p:ph type="ftr" sz="quarter" idx="4"/>
          </p:nvPr>
        </p:nvSpPr>
        <p:spPr bwMode="auto">
          <a:xfrm>
            <a:off x="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1511" name="Rectangle 7"/>
          <p:cNvSpPr>
            <a:spLocks noGrp="1" noChangeArrowheads="1"/>
          </p:cNvSpPr>
          <p:nvPr>
            <p:ph type="sldNum" sz="quarter" idx="5"/>
          </p:nvPr>
        </p:nvSpPr>
        <p:spPr bwMode="auto">
          <a:xfrm>
            <a:off x="388620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algn="r" defTabSz="911225">
              <a:spcBef>
                <a:spcPct val="0"/>
              </a:spcBef>
              <a:buFontTx/>
              <a:buNone/>
              <a:defRPr sz="1200">
                <a:latin typeface="Times New Roman" pitchFamily="18" charset="0"/>
              </a:defRPr>
            </a:lvl1pPr>
          </a:lstStyle>
          <a:p>
            <a:fld id="{55D68406-F15C-4303-97CE-0E3EE59880C4}" type="slidenum">
              <a:rPr lang="en-US"/>
              <a:pPr/>
              <a:t>‹#›</a:t>
            </a:fld>
            <a:endParaRPr lang="en-US"/>
          </a:p>
        </p:txBody>
      </p:sp>
    </p:spTree>
    <p:extLst>
      <p:ext uri="{BB962C8B-B14F-4D97-AF65-F5344CB8AC3E}">
        <p14:creationId xmlns:p14="http://schemas.microsoft.com/office/powerpoint/2010/main" val="3440067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31338345-9CBA-4181-BEB7-82A779821C66}" type="slidenum">
              <a:rPr lang="en-US"/>
              <a:pPr/>
              <a:t>1</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Noise and Vibration were considered to be unacceptable because it could disrupt human activity and potentially damage property. </a:t>
            </a:r>
          </a:p>
          <a:p>
            <a:r>
              <a:rPr lang="en-US" dirty="0" smtClean="0"/>
              <a:t>1969:</a:t>
            </a:r>
            <a:r>
              <a:rPr lang="en-US" baseline="0" dirty="0" smtClean="0"/>
              <a:t> </a:t>
            </a:r>
            <a:r>
              <a:rPr lang="en-US" dirty="0" smtClean="0"/>
              <a:t>49 U.S.C. 44715.</a:t>
            </a:r>
          </a:p>
          <a:p>
            <a:pPr marL="0" marR="0" lvl="1" indent="0" algn="l" defTabSz="914400" rtl="0" eaLnBrk="1" fontAlgn="base" latinLnBrk="0" hangingPunct="1">
              <a:lnSpc>
                <a:spcPct val="100000"/>
              </a:lnSpc>
              <a:spcBef>
                <a:spcPct val="30000"/>
              </a:spcBef>
              <a:spcAft>
                <a:spcPct val="0"/>
              </a:spcAft>
              <a:buClrTx/>
              <a:buSzTx/>
              <a:buFontTx/>
              <a:buNone/>
              <a:tabLst/>
              <a:defRPr/>
            </a:pPr>
            <a:r>
              <a:rPr lang="en-US" dirty="0" smtClean="0"/>
              <a:t>1973: 14 CFR § 91.817. </a:t>
            </a:r>
          </a:p>
        </p:txBody>
      </p:sp>
      <p:sp>
        <p:nvSpPr>
          <p:cNvPr id="4" name="Slide Number Placeholder 3"/>
          <p:cNvSpPr>
            <a:spLocks noGrp="1"/>
          </p:cNvSpPr>
          <p:nvPr>
            <p:ph type="sldNum" sz="quarter" idx="10"/>
          </p:nvPr>
        </p:nvSpPr>
        <p:spPr/>
        <p:txBody>
          <a:bodyPr/>
          <a:lstStyle/>
          <a:p>
            <a:fld id="{55D68406-F15C-4303-97CE-0E3EE59880C4}" type="slidenum">
              <a:rPr lang="en-US" smtClean="0"/>
              <a:pPr/>
              <a:t>2</a:t>
            </a:fld>
            <a:endParaRPr lang="en-US"/>
          </a:p>
        </p:txBody>
      </p:sp>
    </p:spTree>
    <p:extLst>
      <p:ext uri="{BB962C8B-B14F-4D97-AF65-F5344CB8AC3E}">
        <p14:creationId xmlns:p14="http://schemas.microsoft.com/office/powerpoint/2010/main" val="4037515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Times New Roman" pitchFamily="18" charset="0"/>
                <a:ea typeface="+mn-ea"/>
                <a:cs typeface="+mn-cs"/>
              </a:rPr>
              <a:t>since 2008 the policy on noise produced in the vicinity of an airport (i.e. during landing and takeoff) is that any future supersonic airplane produces no greater noise impact on a community than a subsonic airplane.</a:t>
            </a:r>
            <a:endParaRPr lang="en-US" dirty="0"/>
          </a:p>
        </p:txBody>
      </p:sp>
      <p:sp>
        <p:nvSpPr>
          <p:cNvPr id="4" name="Slide Number Placeholder 3"/>
          <p:cNvSpPr>
            <a:spLocks noGrp="1"/>
          </p:cNvSpPr>
          <p:nvPr>
            <p:ph type="sldNum" sz="quarter" idx="10"/>
          </p:nvPr>
        </p:nvSpPr>
        <p:spPr/>
        <p:txBody>
          <a:bodyPr/>
          <a:lstStyle/>
          <a:p>
            <a:fld id="{55D68406-F15C-4303-97CE-0E3EE59880C4}" type="slidenum">
              <a:rPr lang="en-US" smtClean="0"/>
              <a:pPr/>
              <a:t>3</a:t>
            </a:fld>
            <a:endParaRPr lang="en-US"/>
          </a:p>
        </p:txBody>
      </p:sp>
    </p:spTree>
    <p:extLst>
      <p:ext uri="{BB962C8B-B14F-4D97-AF65-F5344CB8AC3E}">
        <p14:creationId xmlns:p14="http://schemas.microsoft.com/office/powerpoint/2010/main" val="4037515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all are traditional aircraft manufacturers (i.e. Boom,</a:t>
            </a:r>
            <a:r>
              <a:rPr lang="en-US" baseline="0" dirty="0" smtClean="0"/>
              <a:t> </a:t>
            </a:r>
            <a:r>
              <a:rPr lang="en-US" baseline="0" dirty="0" err="1" smtClean="0"/>
              <a:t>Aerion</a:t>
            </a:r>
            <a:r>
              <a:rPr lang="en-US" baseline="0" dirty="0" smtClean="0"/>
              <a:t> and Spike)</a:t>
            </a:r>
          </a:p>
          <a:p>
            <a:r>
              <a:rPr lang="en-US" dirty="0" smtClean="0"/>
              <a:t>Types of aircraft: over</a:t>
            </a:r>
            <a:r>
              <a:rPr lang="en-US" baseline="0" dirty="0" smtClean="0"/>
              <a:t> Mach1 and shape boom over land; Mach cut-off; Mach 2.2 over water</a:t>
            </a:r>
          </a:p>
          <a:p>
            <a:pPr marL="0" marR="0" lvl="1" indent="0" algn="l" defTabSz="914400" rtl="0" eaLnBrk="1" fontAlgn="base" latinLnBrk="0" hangingPunct="1">
              <a:lnSpc>
                <a:spcPct val="100000"/>
              </a:lnSpc>
              <a:spcBef>
                <a:spcPct val="30000"/>
              </a:spcBef>
              <a:spcAft>
                <a:spcPct val="0"/>
              </a:spcAft>
              <a:buClrTx/>
              <a:buSzTx/>
              <a:buFontTx/>
              <a:buNone/>
              <a:tabLst/>
              <a:defRPr/>
            </a:pPr>
            <a:r>
              <a:rPr lang="en-US" dirty="0" smtClean="0"/>
              <a:t>We are working</a:t>
            </a:r>
            <a:r>
              <a:rPr lang="en-US" baseline="0" dirty="0" smtClean="0"/>
              <a:t> with NASA and ICAO to develop international certification standards, but also working domestically to collect data to re-consider </a:t>
            </a:r>
            <a:r>
              <a:rPr lang="en-US" dirty="0" smtClean="0"/>
              <a:t>14 CFR § 91.817</a:t>
            </a:r>
          </a:p>
          <a:p>
            <a:r>
              <a:rPr lang="en-US" dirty="0" smtClean="0"/>
              <a:t>We are also seeing</a:t>
            </a:r>
            <a:r>
              <a:rPr lang="en-US" baseline="0" dirty="0" smtClean="0"/>
              <a:t> growing interest by Congress and some in this Administration to allow civil supersonic flight</a:t>
            </a:r>
            <a:endParaRPr lang="en-US" dirty="0"/>
          </a:p>
        </p:txBody>
      </p:sp>
      <p:sp>
        <p:nvSpPr>
          <p:cNvPr id="4" name="Slide Number Placeholder 3"/>
          <p:cNvSpPr>
            <a:spLocks noGrp="1"/>
          </p:cNvSpPr>
          <p:nvPr>
            <p:ph type="sldNum" sz="quarter" idx="10"/>
          </p:nvPr>
        </p:nvSpPr>
        <p:spPr/>
        <p:txBody>
          <a:bodyPr/>
          <a:lstStyle/>
          <a:p>
            <a:fld id="{55D68406-F15C-4303-97CE-0E3EE59880C4}" type="slidenum">
              <a:rPr lang="en-US" smtClean="0"/>
              <a:pPr/>
              <a:t>4</a:t>
            </a:fld>
            <a:endParaRPr lang="en-US"/>
          </a:p>
        </p:txBody>
      </p:sp>
    </p:spTree>
    <p:extLst>
      <p:ext uri="{BB962C8B-B14F-4D97-AF65-F5344CB8AC3E}">
        <p14:creationId xmlns:p14="http://schemas.microsoft.com/office/powerpoint/2010/main" val="1203966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C9A895D-F1B2-4238-92B1-93B3C1FCF0B4}" type="slidenum">
              <a:rPr lang="en-US"/>
              <a:pPr/>
              <a:t>5</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r>
              <a:rPr lang="en-US" dirty="0" smtClean="0"/>
              <a:t>Ralph leads WG3 (Emissions</a:t>
            </a:r>
            <a:r>
              <a:rPr lang="en-US" baseline="0" dirty="0" smtClean="0"/>
              <a:t> Technical workgroup)</a:t>
            </a:r>
            <a:r>
              <a:rPr lang="en-US" dirty="0" smtClean="0"/>
              <a:t>, Becky WG1 (Noise Technical workgroup)</a:t>
            </a:r>
          </a:p>
          <a:p>
            <a:r>
              <a:rPr lang="en-US" dirty="0" smtClean="0"/>
              <a:t>We</a:t>
            </a:r>
            <a:r>
              <a:rPr lang="en-US" baseline="0" dirty="0" smtClean="0"/>
              <a:t> have:</a:t>
            </a:r>
          </a:p>
          <a:p>
            <a:pPr marL="171450" indent="-171450">
              <a:buFont typeface="Arial" panose="020B0604020202020204" pitchFamily="34" charset="0"/>
              <a:buChar char="•"/>
            </a:pPr>
            <a:r>
              <a:rPr lang="en-US" baseline="0" dirty="0" smtClean="0"/>
              <a:t>FAA individual as the focal for supersonic for noise.</a:t>
            </a:r>
          </a:p>
          <a:p>
            <a:pPr marL="171450" indent="-171450">
              <a:buFont typeface="Arial" panose="020B0604020202020204" pitchFamily="34" charset="0"/>
              <a:buChar char="•"/>
            </a:pPr>
            <a:r>
              <a:rPr lang="en-US" baseline="0" dirty="0" smtClean="0"/>
              <a:t>NASA individual as the research focal regarding supersonics in noise.</a:t>
            </a:r>
          </a:p>
          <a:p>
            <a:pPr marL="171450" indent="-171450">
              <a:buFont typeface="Arial" panose="020B0604020202020204" pitchFamily="34" charset="0"/>
              <a:buChar char="•"/>
            </a:pPr>
            <a:r>
              <a:rPr lang="en-US" baseline="0" dirty="0" smtClean="0"/>
              <a:t>FAA  individual leading a group regarding emissions certification for supersonic engines.</a:t>
            </a:r>
            <a:endParaRPr lang="en-US" baseline="0" dirty="0"/>
          </a:p>
          <a:p>
            <a:pPr marL="0" indent="0">
              <a:buFont typeface="Arial" panose="020B0604020202020204" pitchFamily="34" charset="0"/>
              <a:buNone/>
            </a:pPr>
            <a:r>
              <a:rPr lang="en-US" baseline="0" dirty="0" smtClean="0"/>
              <a:t>Working towards a single set of requirements for certification, which would allow international flight</a:t>
            </a:r>
          </a:p>
          <a:p>
            <a:pPr marL="0" indent="0">
              <a:buFont typeface="Arial" panose="020B0604020202020204" pitchFamily="34" charset="0"/>
              <a:buNone/>
            </a:pPr>
            <a:r>
              <a:rPr lang="en-US" baseline="0" dirty="0" smtClean="0"/>
              <a:t>All interested stakeholders are able to participate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low level sonic boom noise: evaluate the use of single event metrics, the removal of turbulence effects from measurements, and the optimal locations of microphones during measurement. The team will also continue to conduct research and identify methods  for future testing to evaluate the impact of low level sonic booms on communities.</a:t>
            </a:r>
          </a:p>
          <a:p>
            <a:r>
              <a:rPr lang="en-US" dirty="0" smtClean="0"/>
              <a:t>Re-evaluation of 91.817 will be</a:t>
            </a:r>
            <a:r>
              <a:rPr lang="en-US" baseline="0" dirty="0" smtClean="0"/>
              <a:t> in conjunction with ICAO’s work to create an en route noise standard</a:t>
            </a:r>
          </a:p>
          <a:p>
            <a:r>
              <a:rPr lang="en-US" baseline="0" dirty="0" smtClean="0"/>
              <a:t>With no current noise regulations, we would need to pursue public notice and comment on any approach that we take if we have an applicant before new rules are established</a:t>
            </a:r>
            <a:endParaRPr lang="en-US" dirty="0"/>
          </a:p>
        </p:txBody>
      </p:sp>
      <p:sp>
        <p:nvSpPr>
          <p:cNvPr id="4" name="Slide Number Placeholder 3"/>
          <p:cNvSpPr>
            <a:spLocks noGrp="1"/>
          </p:cNvSpPr>
          <p:nvPr>
            <p:ph type="sldNum" sz="quarter" idx="10"/>
          </p:nvPr>
        </p:nvSpPr>
        <p:spPr/>
        <p:txBody>
          <a:bodyPr/>
          <a:lstStyle/>
          <a:p>
            <a:fld id="{55D68406-F15C-4303-97CE-0E3EE59880C4}" type="slidenum">
              <a:rPr lang="en-US" smtClean="0"/>
              <a:pPr/>
              <a:t>6</a:t>
            </a:fld>
            <a:endParaRPr lang="en-US"/>
          </a:p>
        </p:txBody>
      </p:sp>
    </p:spTree>
    <p:extLst>
      <p:ext uri="{BB962C8B-B14F-4D97-AF65-F5344CB8AC3E}">
        <p14:creationId xmlns:p14="http://schemas.microsoft.com/office/powerpoint/2010/main" val="3962163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NASA LBFD will provide FAA with data</a:t>
            </a:r>
            <a:r>
              <a:rPr lang="en-US" baseline="0" dirty="0" smtClean="0"/>
              <a:t> to inform FAA’s reconsideration of 91.817</a:t>
            </a:r>
          </a:p>
          <a:p>
            <a:r>
              <a:rPr lang="en-US" baseline="0" dirty="0" smtClean="0"/>
              <a:t>The STCA has allowed both FAA and CAEP examine limitations of supersonic aircraft with respect to current standards and understand trade-offs between noise and emissions</a:t>
            </a:r>
          </a:p>
          <a:p>
            <a:r>
              <a:rPr lang="en-US" baseline="0" dirty="0" smtClean="0"/>
              <a:t>Given limited data from industry, the STCA has provided a way to move forward. NASA has developed a single aircraft type and is looking for variants – it would be beneficial to have additional STCAs representing the different missions we are hearing about.</a:t>
            </a:r>
          </a:p>
          <a:p>
            <a:endParaRPr lang="en-US" dirty="0"/>
          </a:p>
        </p:txBody>
      </p:sp>
      <p:sp>
        <p:nvSpPr>
          <p:cNvPr id="4" name="Slide Number Placeholder 3"/>
          <p:cNvSpPr>
            <a:spLocks noGrp="1"/>
          </p:cNvSpPr>
          <p:nvPr>
            <p:ph type="sldNum" sz="quarter" idx="10"/>
          </p:nvPr>
        </p:nvSpPr>
        <p:spPr/>
        <p:txBody>
          <a:bodyPr/>
          <a:lstStyle/>
          <a:p>
            <a:fld id="{55D68406-F15C-4303-97CE-0E3EE59880C4}" type="slidenum">
              <a:rPr lang="en-US" smtClean="0"/>
              <a:pPr/>
              <a:t>8</a:t>
            </a:fld>
            <a:endParaRPr lang="en-US"/>
          </a:p>
        </p:txBody>
      </p:sp>
    </p:spTree>
    <p:extLst>
      <p:ext uri="{BB962C8B-B14F-4D97-AF65-F5344CB8AC3E}">
        <p14:creationId xmlns:p14="http://schemas.microsoft.com/office/powerpoint/2010/main" val="2274259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NASA LBFD will provide FAA with data</a:t>
            </a:r>
            <a:r>
              <a:rPr lang="en-US" baseline="0" dirty="0" smtClean="0"/>
              <a:t> to inform FAA’s reconsideration of 91.817</a:t>
            </a:r>
          </a:p>
          <a:p>
            <a:r>
              <a:rPr lang="en-US" baseline="0" dirty="0" smtClean="0"/>
              <a:t>The STCA has allowed both FAA and CAEP examine limitations of supersonic aircraft with respect to current standards and understand trade-offs between noise and emissions</a:t>
            </a:r>
          </a:p>
          <a:p>
            <a:r>
              <a:rPr lang="en-US" baseline="0" dirty="0" smtClean="0"/>
              <a:t>Given limited data from industry, the STCA has provided a way to move forward. NASA has developed a single aircraft type and is looking for variants – it would be beneficial to have additional STCAs representing the different missions we are hearing about.</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Goal of “Gold Standard” code work: Explore existing Sonic Boom Codes and boil down the fundamental elements that would be essential to support of a Noise Certification</a:t>
            </a:r>
          </a:p>
          <a:p>
            <a:endParaRPr lang="en-US" dirty="0"/>
          </a:p>
        </p:txBody>
      </p:sp>
      <p:sp>
        <p:nvSpPr>
          <p:cNvPr id="4" name="Slide Number Placeholder 3"/>
          <p:cNvSpPr>
            <a:spLocks noGrp="1"/>
          </p:cNvSpPr>
          <p:nvPr>
            <p:ph type="sldNum" sz="quarter" idx="10"/>
          </p:nvPr>
        </p:nvSpPr>
        <p:spPr/>
        <p:txBody>
          <a:bodyPr/>
          <a:lstStyle/>
          <a:p>
            <a:fld id="{55D68406-F15C-4303-97CE-0E3EE59880C4}" type="slidenum">
              <a:rPr lang="en-US" smtClean="0"/>
              <a:pPr/>
              <a:t>9</a:t>
            </a:fld>
            <a:endParaRPr lang="en-US"/>
          </a:p>
        </p:txBody>
      </p:sp>
    </p:spTree>
    <p:extLst>
      <p:ext uri="{BB962C8B-B14F-4D97-AF65-F5344CB8AC3E}">
        <p14:creationId xmlns:p14="http://schemas.microsoft.com/office/powerpoint/2010/main" val="22742591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10</a:t>
            </a:fld>
            <a:endParaRPr lang="en-US"/>
          </a:p>
        </p:txBody>
      </p:sp>
    </p:spTree>
    <p:extLst>
      <p:ext uri="{BB962C8B-B14F-4D97-AF65-F5344CB8AC3E}">
        <p14:creationId xmlns:p14="http://schemas.microsoft.com/office/powerpoint/2010/main" val="2706630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2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80959" y="2794959"/>
            <a:ext cx="4063041" cy="40630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3490" name="Rectangle 1026"/>
          <p:cNvSpPr>
            <a:spLocks noGrp="1" noChangeArrowheads="1"/>
          </p:cNvSpPr>
          <p:nvPr>
            <p:ph type="ctrTitle"/>
          </p:nvPr>
        </p:nvSpPr>
        <p:spPr>
          <a:xfrm>
            <a:off x="227476" y="354380"/>
            <a:ext cx="4519544" cy="1395412"/>
          </a:xfrm>
        </p:spPr>
        <p:txBody>
          <a:bodyPr anchor="t"/>
          <a:lstStyle>
            <a:lvl1pPr>
              <a:defRPr/>
            </a:lvl1pPr>
          </a:lstStyle>
          <a:p>
            <a:pPr lvl="0"/>
            <a:r>
              <a:rPr lang="en-US" noProof="0" dirty="0" smtClean="0"/>
              <a:t>Select to edit master title</a:t>
            </a:r>
          </a:p>
        </p:txBody>
      </p:sp>
      <p:sp>
        <p:nvSpPr>
          <p:cNvPr id="63491" name="Rectangle 1027"/>
          <p:cNvSpPr>
            <a:spLocks noGrp="1" noChangeArrowheads="1"/>
          </p:cNvSpPr>
          <p:nvPr>
            <p:ph type="subTitle" idx="1"/>
          </p:nvPr>
        </p:nvSpPr>
        <p:spPr>
          <a:xfrm>
            <a:off x="230651" y="1795830"/>
            <a:ext cx="4490748" cy="1067092"/>
          </a:xfrm>
        </p:spPr>
        <p:txBody>
          <a:bodyPr/>
          <a:lstStyle>
            <a:lvl1pPr marL="0" indent="0">
              <a:buFontTx/>
              <a:buNone/>
              <a:defRPr sz="3200">
                <a:solidFill>
                  <a:schemeClr val="bg2"/>
                </a:solidFill>
              </a:defRPr>
            </a:lvl1pPr>
          </a:lstStyle>
          <a:p>
            <a:pPr lvl="0"/>
            <a:r>
              <a:rPr lang="en-US" noProof="0" dirty="0" smtClean="0"/>
              <a:t>Select to edit master subtitle</a:t>
            </a:r>
          </a:p>
        </p:txBody>
      </p:sp>
      <p:sp>
        <p:nvSpPr>
          <p:cNvPr id="63515" name="Text Box 1051"/>
          <p:cNvSpPr txBox="1">
            <a:spLocks noChangeArrowheads="1"/>
          </p:cNvSpPr>
          <p:nvPr userDrawn="1"/>
        </p:nvSpPr>
        <p:spPr bwMode="auto">
          <a:xfrm>
            <a:off x="270886" y="5024176"/>
            <a:ext cx="4455314"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en-US" sz="1600" dirty="0">
                <a:solidFill>
                  <a:srgbClr val="1D2F68"/>
                </a:solidFill>
              </a:rPr>
              <a:t>Presented to:</a:t>
            </a:r>
          </a:p>
          <a:p>
            <a:pPr>
              <a:buFontTx/>
              <a:buNone/>
            </a:pPr>
            <a:r>
              <a:rPr lang="en-US" sz="1600" dirty="0">
                <a:solidFill>
                  <a:srgbClr val="1D2F68"/>
                </a:solidFill>
              </a:rPr>
              <a:t>By:</a:t>
            </a:r>
          </a:p>
          <a:p>
            <a:pPr>
              <a:buFontTx/>
              <a:buNone/>
            </a:pPr>
            <a:r>
              <a:rPr lang="en-US" sz="1600" dirty="0">
                <a:solidFill>
                  <a:srgbClr val="1D2F68"/>
                </a:solidFill>
              </a:rPr>
              <a:t>Date:</a:t>
            </a:r>
          </a:p>
        </p:txBody>
      </p:sp>
      <p:grpSp>
        <p:nvGrpSpPr>
          <p:cNvPr id="63544" name="Group 1080"/>
          <p:cNvGrpSpPr>
            <a:grpSpLocks/>
          </p:cNvGrpSpPr>
          <p:nvPr userDrawn="1"/>
        </p:nvGrpSpPr>
        <p:grpSpPr bwMode="auto">
          <a:xfrm>
            <a:off x="6134004" y="5820327"/>
            <a:ext cx="2895600" cy="909638"/>
            <a:chOff x="3700" y="171"/>
            <a:chExt cx="1824" cy="573"/>
          </a:xfrm>
        </p:grpSpPr>
        <p:pic>
          <p:nvPicPr>
            <p:cNvPr id="63543" name="Picture 107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800" b="1">
                  <a:solidFill>
                    <a:schemeClr val="bg1"/>
                  </a:solidFill>
                </a:rPr>
                <a:t>Federal Aviation</a:t>
              </a:r>
            </a:p>
            <a:p>
              <a:pPr>
                <a:lnSpc>
                  <a:spcPct val="85000"/>
                </a:lnSpc>
                <a:spcBef>
                  <a:spcPct val="0"/>
                </a:spcBef>
                <a:buFontTx/>
                <a:buNone/>
              </a:pPr>
              <a:r>
                <a:rPr lang="en-US" sz="1800" b="1">
                  <a:solidFill>
                    <a:schemeClr val="bg1"/>
                  </a:solidFill>
                </a:rPr>
                <a:t>Administration</a:t>
              </a:r>
            </a:p>
          </p:txBody>
        </p:sp>
      </p:grpSp>
      <p:pic>
        <p:nvPicPr>
          <p:cNvPr id="1026"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885754" y="1"/>
            <a:ext cx="4258246" cy="27949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200"/>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83339" y="6248400"/>
            <a:ext cx="1672032" cy="457200"/>
          </a:xfrm>
        </p:spPr>
        <p:txBody>
          <a:bodyPr/>
          <a:lstStyle>
            <a:lvl1pPr>
              <a:defRPr>
                <a:solidFill>
                  <a:schemeClr val="bg1">
                    <a:lumMod val="75000"/>
                  </a:schemeClr>
                </a:solidFill>
              </a:defRPr>
            </a:lvl1pPr>
          </a:lstStyle>
          <a:p>
            <a:endParaRPr lang="en-US" dirty="0"/>
          </a:p>
        </p:txBody>
      </p:sp>
      <p:sp>
        <p:nvSpPr>
          <p:cNvPr id="5" name="Footer Placeholder 4"/>
          <p:cNvSpPr>
            <a:spLocks noGrp="1"/>
          </p:cNvSpPr>
          <p:nvPr>
            <p:ph type="ftr" sz="quarter" idx="11"/>
          </p:nvPr>
        </p:nvSpPr>
        <p:spPr>
          <a:xfrm>
            <a:off x="2196798" y="6248400"/>
            <a:ext cx="2895600" cy="457200"/>
          </a:xfrm>
        </p:spPr>
        <p:txBody>
          <a:bodyPr/>
          <a:lstStyle>
            <a:lvl1pPr>
              <a:defRPr>
                <a:solidFill>
                  <a:schemeClr val="bg1">
                    <a:lumMod val="75000"/>
                  </a:schemeClr>
                </a:solidFill>
              </a:defRPr>
            </a:lvl1pPr>
          </a:lstStyle>
          <a:p>
            <a:endParaRPr lang="en-US" dirty="0"/>
          </a:p>
        </p:txBody>
      </p:sp>
      <p:sp>
        <p:nvSpPr>
          <p:cNvPr id="6" name="Slide Number Placeholder 5"/>
          <p:cNvSpPr>
            <a:spLocks noGrp="1"/>
          </p:cNvSpPr>
          <p:nvPr>
            <p:ph type="sldNum" sz="quarter" idx="12"/>
          </p:nvPr>
        </p:nvSpPr>
        <p:spPr>
          <a:xfrm>
            <a:off x="7662332" y="6248400"/>
            <a:ext cx="879171" cy="457200"/>
          </a:xfrm>
        </p:spPr>
        <p:txBody>
          <a:bodyPr/>
          <a:lstStyle>
            <a:lvl1pPr>
              <a:defRPr/>
            </a:lvl1pPr>
          </a:lstStyle>
          <a:p>
            <a:fld id="{78D3ABA1-EA94-43C0-B992-7CBCC31144F1}" type="slidenum">
              <a:rPr lang="en-US"/>
              <a:pPr/>
              <a:t>‹#›</a:t>
            </a:fld>
            <a:endParaRPr lang="en-US" dirty="0"/>
          </a:p>
        </p:txBody>
      </p:sp>
    </p:spTree>
    <p:extLst>
      <p:ext uri="{BB962C8B-B14F-4D97-AF65-F5344CB8AC3E}">
        <p14:creationId xmlns:p14="http://schemas.microsoft.com/office/powerpoint/2010/main" val="29082553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pPr/>
              <a:t>‹#›</a:t>
            </a:fld>
            <a:endParaRPr lang="en-US"/>
          </a:p>
        </p:txBody>
      </p:sp>
    </p:spTree>
    <p:extLst>
      <p:ext uri="{BB962C8B-B14F-4D97-AF65-F5344CB8AC3E}">
        <p14:creationId xmlns:p14="http://schemas.microsoft.com/office/powerpoint/2010/main" val="31410093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pPr/>
              <a:t>‹#›</a:t>
            </a:fld>
            <a:endParaRPr lang="en-US"/>
          </a:p>
        </p:txBody>
      </p:sp>
    </p:spTree>
    <p:extLst>
      <p:ext uri="{BB962C8B-B14F-4D97-AF65-F5344CB8AC3E}">
        <p14:creationId xmlns:p14="http://schemas.microsoft.com/office/powerpoint/2010/main" val="24066315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pPr/>
              <a:t>‹#›</a:t>
            </a:fld>
            <a:endParaRPr lang="en-US"/>
          </a:p>
        </p:txBody>
      </p:sp>
    </p:spTree>
    <p:extLst>
      <p:ext uri="{BB962C8B-B14F-4D97-AF65-F5344CB8AC3E}">
        <p14:creationId xmlns:p14="http://schemas.microsoft.com/office/powerpoint/2010/main" val="9393718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pPr/>
              <a:t>‹#›</a:t>
            </a:fld>
            <a:endParaRPr lang="en-US"/>
          </a:p>
        </p:txBody>
      </p:sp>
    </p:spTree>
    <p:extLst>
      <p:ext uri="{BB962C8B-B14F-4D97-AF65-F5344CB8AC3E}">
        <p14:creationId xmlns:p14="http://schemas.microsoft.com/office/powerpoint/2010/main" val="29799863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Select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b="0" i="0">
                <a:solidFill>
                  <a:schemeClr val="bg1">
                    <a:lumMod val="65000"/>
                  </a:schemeClr>
                </a:solidFill>
                <a:latin typeface="Helvetica Neue Medium"/>
                <a:cs typeface="Helvetica Neue Medium"/>
              </a:defRPr>
            </a:lvl1pPr>
          </a:lstStyle>
          <a:p>
            <a:endParaRPr lang="en-US" dirty="0"/>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b="0" i="0">
                <a:solidFill>
                  <a:schemeClr val="bg1">
                    <a:lumMod val="65000"/>
                  </a:schemeClr>
                </a:solidFill>
                <a:latin typeface="Helvetica Neue Medium"/>
                <a:cs typeface="Helvetica Neue Medium"/>
              </a:defRPr>
            </a:lvl1pPr>
          </a:lstStyle>
          <a:p>
            <a:endParaRPr lang="en-US" dirty="0"/>
          </a:p>
        </p:txBody>
      </p:sp>
      <p:sp>
        <p:nvSpPr>
          <p:cNvPr id="56331" name="Rectangle 11"/>
          <p:cNvSpPr>
            <a:spLocks noGrp="1" noChangeArrowheads="1"/>
          </p:cNvSpPr>
          <p:nvPr>
            <p:ph type="sldNum" sz="quarter" idx="4"/>
          </p:nvPr>
        </p:nvSpPr>
        <p:spPr bwMode="auto">
          <a:xfrm>
            <a:off x="7425267" y="6248400"/>
            <a:ext cx="113089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b="0" i="0">
                <a:solidFill>
                  <a:schemeClr val="bg1">
                    <a:lumMod val="65000"/>
                  </a:schemeClr>
                </a:solidFill>
                <a:latin typeface="Helvetica Neue Medium"/>
                <a:cs typeface="Helvetica Neue Medium"/>
              </a:defRPr>
            </a:lvl1pPr>
          </a:lstStyle>
          <a:p>
            <a:fld id="{74438B1A-AF1B-4C8B-993E-1BADE62A2451}" type="slidenum">
              <a:rPr lang="en-US" smtClean="0"/>
              <a:pPr/>
              <a:t>‹#›</a:t>
            </a:fld>
            <a:endParaRPr lang="en-US" dirty="0"/>
          </a:p>
        </p:txBody>
      </p:sp>
      <p:grpSp>
        <p:nvGrpSpPr>
          <p:cNvPr id="56345" name="Group 25"/>
          <p:cNvGrpSpPr>
            <a:grpSpLocks/>
          </p:cNvGrpSpPr>
          <p:nvPr userDrawn="1"/>
        </p:nvGrpSpPr>
        <p:grpSpPr bwMode="auto">
          <a:xfrm>
            <a:off x="5480041" y="6126158"/>
            <a:ext cx="2047875" cy="660400"/>
            <a:chOff x="3596" y="3859"/>
            <a:chExt cx="1290" cy="416"/>
          </a:xfrm>
        </p:grpSpPr>
        <p:pic>
          <p:nvPicPr>
            <p:cNvPr id="56346" name="Picture 26"/>
            <p:cNvPicPr>
              <a:picLocks noChangeAspect="1" noChangeArrowheads="1"/>
            </p:cNvPicPr>
            <p:nvPr userDrawn="1"/>
          </p:nvPicPr>
          <p:blipFill>
            <a:blip r:embed="rId8"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bg1"/>
                  </a:solidFill>
                </a:rPr>
                <a:t>Federal Aviation</a:t>
              </a:r>
            </a:p>
            <a:p>
              <a:pPr>
                <a:lnSpc>
                  <a:spcPct val="85000"/>
                </a:lnSpc>
                <a:spcBef>
                  <a:spcPct val="0"/>
                </a:spcBef>
                <a:buFontTx/>
                <a:buNone/>
              </a:pPr>
              <a:r>
                <a:rPr lang="en-US" sz="1200" b="1" dirty="0">
                  <a:solidFill>
                    <a:schemeClr val="bg1"/>
                  </a:solidFil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b="1" dirty="0">
                <a:solidFill>
                  <a:srgbClr val="C0C0C0"/>
                </a:solidFill>
              </a:rPr>
              <a:t>&lt;Presentation Title – Change on Master Slide&gt;</a:t>
            </a:r>
            <a:endParaRPr lang="en-US" sz="1200" dirty="0">
              <a:solidFill>
                <a:srgbClr val="C0C0C0"/>
              </a:solidFil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a:solidFill>
                  <a:srgbClr val="C0C0C0"/>
                </a:solidFill>
              </a:rPr>
              <a:t>&lt;Date of Presentation – Change on Master Slide&gt;</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7" r:id="rId4"/>
    <p:sldLayoutId id="2147483658" r:id="rId5"/>
    <p:sldLayoutId id="2147483660" r:id="rId6"/>
  </p:sldLayoutIdLst>
  <p:timing>
    <p:tnLst>
      <p:par>
        <p:cTn id="1" dur="indefinite" restart="never" nodeType="tmRoot"/>
      </p:par>
    </p:tnLst>
  </p:timing>
  <p:hf hdr="0" ftr="0" dt="0"/>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noFill/>
          <a:ln w="9525">
            <a:noFill/>
            <a:miter lim="800000"/>
            <a:headEnd/>
            <a:tailEnd/>
          </a:ln>
          <a:effectLst/>
          <a:extLst/>
        </p:spPr>
        <p:txBody>
          <a:bodyPr wrap="none" anchor="ctr"/>
          <a:lstStyle/>
          <a:p>
            <a:endParaRPr lang="en-US"/>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Select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b="0" i="0">
                <a:solidFill>
                  <a:schemeClr val="accent6"/>
                </a:solidFill>
                <a:latin typeface="Helvetica Neue Medium"/>
                <a:cs typeface="Helvetica Neue Medium"/>
              </a:defRPr>
            </a:lvl1pPr>
          </a:lstStyle>
          <a:p>
            <a:endParaRPr lang="en-US" dirty="0"/>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b="0" i="0">
                <a:solidFill>
                  <a:schemeClr val="accent6"/>
                </a:solidFill>
                <a:latin typeface="Helvetica Neue Medium"/>
                <a:cs typeface="Helvetica Neue Medium"/>
              </a:defRPr>
            </a:lvl1pPr>
          </a:lstStyle>
          <a:p>
            <a:endParaRPr lang="en-US" dirty="0"/>
          </a:p>
        </p:txBody>
      </p:sp>
      <p:sp>
        <p:nvSpPr>
          <p:cNvPr id="56331" name="Rectangle 11"/>
          <p:cNvSpPr>
            <a:spLocks noGrp="1" noChangeArrowheads="1"/>
          </p:cNvSpPr>
          <p:nvPr>
            <p:ph type="sldNum" sz="quarter" idx="4"/>
          </p:nvPr>
        </p:nvSpPr>
        <p:spPr bwMode="auto">
          <a:xfrm>
            <a:off x="7442199" y="6248400"/>
            <a:ext cx="111396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b="0" i="0">
                <a:solidFill>
                  <a:schemeClr val="accent6"/>
                </a:solidFill>
                <a:latin typeface="Helvetica Neue Medium"/>
                <a:cs typeface="Helvetica Neue Medium"/>
              </a:defRPr>
            </a:lvl1pPr>
          </a:lstStyle>
          <a:p>
            <a:fld id="{74438B1A-AF1B-4C8B-993E-1BADE62A2451}" type="slidenum">
              <a:rPr lang="en-US" smtClean="0"/>
              <a:pPr/>
              <a:t>‹#›</a:t>
            </a:fld>
            <a:endParaRPr lang="en-US" dirty="0"/>
          </a:p>
        </p:txBody>
      </p:sp>
      <p:grpSp>
        <p:nvGrpSpPr>
          <p:cNvPr id="56345" name="Group 25"/>
          <p:cNvGrpSpPr>
            <a:grpSpLocks/>
          </p:cNvGrpSpPr>
          <p:nvPr userDrawn="1"/>
        </p:nvGrpSpPr>
        <p:grpSpPr bwMode="auto">
          <a:xfrm>
            <a:off x="5480041" y="6126158"/>
            <a:ext cx="2047875" cy="660400"/>
            <a:chOff x="3596" y="3859"/>
            <a:chExt cx="1290" cy="416"/>
          </a:xfrm>
        </p:grpSpPr>
        <p:pic>
          <p:nvPicPr>
            <p:cNvPr id="56346" name="Picture 26"/>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accent6"/>
                  </a:solidFill>
                </a:rPr>
                <a:t>Federal Aviation</a:t>
              </a:r>
            </a:p>
            <a:p>
              <a:pPr>
                <a:lnSpc>
                  <a:spcPct val="85000"/>
                </a:lnSpc>
                <a:spcBef>
                  <a:spcPct val="0"/>
                </a:spcBef>
                <a:buFontTx/>
                <a:buNone/>
              </a:pPr>
              <a:r>
                <a:rPr lang="en-US" sz="1200" b="1" dirty="0">
                  <a:solidFill>
                    <a:schemeClr val="accent6"/>
                  </a:solidFil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b="1" dirty="0">
                <a:solidFill>
                  <a:srgbClr val="C0C0C0"/>
                </a:solidFill>
              </a:rPr>
              <a:t>&lt;Presentation Title – Change on Master Slide&gt;</a:t>
            </a:r>
            <a:endParaRPr lang="en-US" sz="1200" dirty="0">
              <a:solidFill>
                <a:srgbClr val="C0C0C0"/>
              </a:solidFil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a:solidFill>
                  <a:srgbClr val="C0C0C0"/>
                </a:solidFill>
              </a:rPr>
              <a:t>&lt;Date of Presentation – Change on Master Slide&gt;</a:t>
            </a:r>
          </a:p>
        </p:txBody>
      </p:sp>
    </p:spTree>
    <p:extLst>
      <p:ext uri="{BB962C8B-B14F-4D97-AF65-F5344CB8AC3E}">
        <p14:creationId xmlns:p14="http://schemas.microsoft.com/office/powerpoint/2010/main" val="2988165268"/>
      </p:ext>
    </p:extLst>
  </p:cSld>
  <p:clrMap bg1="lt1" tx1="dk1" bg2="lt2" tx2="dk2" accent1="accent1" accent2="accent2" accent3="accent3" accent4="accent4" accent5="accent5" accent6="accent6" hlink="hlink" folHlink="folHlink"/>
  <p:timing>
    <p:tnLst>
      <p:par>
        <p:cTn id="1" dur="indefinite" restart="never" nodeType="tmRoot"/>
      </p:par>
    </p:tnLst>
  </p:timing>
  <p:hf hdr="0" ftr="0" dt="0"/>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9" name="Rectangle 11"/>
          <p:cNvSpPr>
            <a:spLocks noGrp="1" noChangeArrowheads="1"/>
          </p:cNvSpPr>
          <p:nvPr>
            <p:ph type="ctrTitle"/>
          </p:nvPr>
        </p:nvSpPr>
        <p:spPr/>
        <p:txBody>
          <a:bodyPr/>
          <a:lstStyle/>
          <a:p>
            <a:r>
              <a:rPr lang="en-US" dirty="0" smtClean="0"/>
              <a:t>Civil Supersonic Aircraft</a:t>
            </a:r>
            <a:endParaRPr lang="en-US" dirty="0"/>
          </a:p>
        </p:txBody>
      </p:sp>
      <p:sp>
        <p:nvSpPr>
          <p:cNvPr id="32780" name="Rectangle 12"/>
          <p:cNvSpPr>
            <a:spLocks noGrp="1" noChangeArrowheads="1"/>
          </p:cNvSpPr>
          <p:nvPr>
            <p:ph type="subTitle" idx="1"/>
          </p:nvPr>
        </p:nvSpPr>
        <p:spPr>
          <a:xfrm>
            <a:off x="230651" y="1953480"/>
            <a:ext cx="4490748" cy="1067092"/>
          </a:xfrm>
        </p:spPr>
        <p:txBody>
          <a:bodyPr/>
          <a:lstStyle/>
          <a:p>
            <a:r>
              <a:rPr lang="en-US" dirty="0" smtClean="0"/>
              <a:t>Environmental Considerations</a:t>
            </a:r>
            <a:endParaRPr lang="en-US" dirty="0">
              <a:solidFill>
                <a:srgbClr val="FF0000"/>
              </a:solidFill>
            </a:endParaRPr>
          </a:p>
        </p:txBody>
      </p:sp>
      <p:sp>
        <p:nvSpPr>
          <p:cNvPr id="32785" name="Text Box 17"/>
          <p:cNvSpPr txBox="1">
            <a:spLocks noChangeArrowheads="1"/>
          </p:cNvSpPr>
          <p:nvPr/>
        </p:nvSpPr>
        <p:spPr bwMode="auto">
          <a:xfrm>
            <a:off x="1635903" y="5034592"/>
            <a:ext cx="34655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600" dirty="0" smtClean="0"/>
              <a:t>E&amp;E REDAC Subcommittee</a:t>
            </a:r>
            <a:endParaRPr lang="en-US" sz="1600" dirty="0"/>
          </a:p>
        </p:txBody>
      </p:sp>
      <p:sp>
        <p:nvSpPr>
          <p:cNvPr id="32786" name="Text Box 18"/>
          <p:cNvSpPr txBox="1">
            <a:spLocks noChangeArrowheads="1"/>
          </p:cNvSpPr>
          <p:nvPr/>
        </p:nvSpPr>
        <p:spPr bwMode="auto">
          <a:xfrm>
            <a:off x="1623260" y="5414454"/>
            <a:ext cx="34655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600" dirty="0" smtClean="0"/>
              <a:t>R. Cointin and R. Iovinelli, AEE </a:t>
            </a:r>
            <a:endParaRPr lang="en-US" sz="1600" dirty="0"/>
          </a:p>
        </p:txBody>
      </p:sp>
      <p:sp>
        <p:nvSpPr>
          <p:cNvPr id="32787" name="Text Box 19"/>
          <p:cNvSpPr txBox="1">
            <a:spLocks noChangeArrowheads="1"/>
          </p:cNvSpPr>
          <p:nvPr/>
        </p:nvSpPr>
        <p:spPr bwMode="auto">
          <a:xfrm>
            <a:off x="1629543" y="5784190"/>
            <a:ext cx="34655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600" dirty="0" smtClean="0"/>
              <a:t>August 1, 2017</a:t>
            </a:r>
            <a:endParaRPr lang="en-US" sz="16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a:xfrm>
            <a:off x="474035" y="914400"/>
            <a:ext cx="8050213" cy="4909672"/>
          </a:xfrm>
        </p:spPr>
        <p:txBody>
          <a:bodyPr/>
          <a:lstStyle/>
          <a:p>
            <a:r>
              <a:rPr lang="en-US" sz="2400" dirty="0" smtClean="0"/>
              <a:t>Data is needed</a:t>
            </a:r>
          </a:p>
          <a:p>
            <a:pPr lvl="1"/>
            <a:r>
              <a:rPr lang="en-US" sz="2000" dirty="0" smtClean="0"/>
              <a:t>NASA Supersonic </a:t>
            </a:r>
            <a:r>
              <a:rPr lang="en-US" sz="2000" dirty="0"/>
              <a:t>Technology Concept Aircraft </a:t>
            </a:r>
            <a:r>
              <a:rPr lang="en-US" sz="2000" dirty="0" smtClean="0"/>
              <a:t>is crucial </a:t>
            </a:r>
          </a:p>
          <a:p>
            <a:pPr lvl="1"/>
            <a:r>
              <a:rPr lang="en-US" sz="2000" dirty="0" smtClean="0"/>
              <a:t>Industry must provide data on their specific aircraft</a:t>
            </a:r>
          </a:p>
          <a:p>
            <a:pPr lvl="1"/>
            <a:r>
              <a:rPr lang="en-US" sz="2000" dirty="0" smtClean="0"/>
              <a:t>A demonstrator with community response data is essential</a:t>
            </a:r>
          </a:p>
          <a:p>
            <a:pPr lvl="1"/>
            <a:endParaRPr lang="en-US" sz="1000" dirty="0" smtClean="0"/>
          </a:p>
          <a:p>
            <a:r>
              <a:rPr lang="en-US" sz="2400" dirty="0" smtClean="0"/>
              <a:t>Continue collaboration with NASA</a:t>
            </a:r>
          </a:p>
          <a:p>
            <a:pPr lvl="1"/>
            <a:r>
              <a:rPr lang="en-US" sz="2000" dirty="0" smtClean="0"/>
              <a:t>Leveraging expertise regarding supersonic aircraft and trade-offs between noise and emissions</a:t>
            </a:r>
          </a:p>
          <a:p>
            <a:pPr marL="342900" lvl="1" indent="-342900">
              <a:buFontTx/>
              <a:buChar char="•"/>
            </a:pPr>
            <a:endParaRPr lang="en-US" sz="1000" dirty="0"/>
          </a:p>
          <a:p>
            <a:r>
              <a:rPr lang="en-US" sz="2400" dirty="0" smtClean="0"/>
              <a:t>Continue working through ICAO CAEP</a:t>
            </a:r>
          </a:p>
          <a:p>
            <a:pPr marL="342900" lvl="1" indent="-342900">
              <a:buFontTx/>
              <a:buChar char="•"/>
            </a:pPr>
            <a:endParaRPr lang="en-US" sz="1000" dirty="0"/>
          </a:p>
          <a:p>
            <a:r>
              <a:rPr lang="en-US" sz="2400" dirty="0" smtClean="0"/>
              <a:t>Continue ASCENT Supersonic Transport research portfolio</a:t>
            </a:r>
          </a:p>
          <a:p>
            <a:pPr lvl="1"/>
            <a:endParaRPr lang="en-US" sz="2000"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10</a:t>
            </a:fld>
            <a:endParaRPr lang="en-US" dirty="0"/>
          </a:p>
        </p:txBody>
      </p:sp>
    </p:spTree>
    <p:extLst>
      <p:ext uri="{BB962C8B-B14F-4D97-AF65-F5344CB8AC3E}">
        <p14:creationId xmlns:p14="http://schemas.microsoft.com/office/powerpoint/2010/main" val="2187909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fld id="{B99443F9-19F2-424F-8F48-06655C11CA2B}" type="slidenum">
              <a:rPr lang="en-US"/>
              <a:pPr/>
              <a:t>11</a:t>
            </a:fld>
            <a:endParaRPr lang="en-US" dirty="0"/>
          </a:p>
        </p:txBody>
      </p:sp>
      <p:pic>
        <p:nvPicPr>
          <p:cNvPr id="4" name="Picture 5" descr="C:\Documents and Settings\Nathan Brown\USERDATA1\My Pictures\FAA\FAA_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5947" y="2034210"/>
            <a:ext cx="1041068" cy="108570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120351" y="898666"/>
            <a:ext cx="6188764" cy="4770537"/>
          </a:xfrm>
          <a:prstGeom prst="rect">
            <a:avLst/>
          </a:prstGeom>
          <a:noFill/>
        </p:spPr>
        <p:txBody>
          <a:bodyPr wrap="square" rtlCol="0">
            <a:spAutoFit/>
          </a:bodyPr>
          <a:lstStyle/>
          <a:p>
            <a:pPr fontAlgn="base">
              <a:spcBef>
                <a:spcPts val="600"/>
              </a:spcBef>
              <a:spcAft>
                <a:spcPct val="0"/>
              </a:spcAft>
              <a:buNone/>
            </a:pPr>
            <a:r>
              <a:rPr lang="en-US" sz="2400" b="1" dirty="0" smtClean="0">
                <a:solidFill>
                  <a:srgbClr val="000000"/>
                </a:solidFill>
              </a:rPr>
              <a:t>Rebecca Cointin</a:t>
            </a:r>
          </a:p>
          <a:p>
            <a:pPr fontAlgn="base">
              <a:spcBef>
                <a:spcPts val="600"/>
              </a:spcBef>
              <a:spcAft>
                <a:spcPct val="0"/>
              </a:spcAft>
              <a:buNone/>
            </a:pPr>
            <a:r>
              <a:rPr lang="en-US" b="1" dirty="0" smtClean="0">
                <a:solidFill>
                  <a:srgbClr val="000000"/>
                </a:solidFill>
              </a:rPr>
              <a:t>Manager, Noise Division</a:t>
            </a:r>
            <a:endParaRPr lang="en-US" sz="2400" b="1" dirty="0">
              <a:solidFill>
                <a:srgbClr val="000000"/>
              </a:solidFill>
            </a:endParaRPr>
          </a:p>
          <a:p>
            <a:pPr>
              <a:spcBef>
                <a:spcPts val="600"/>
              </a:spcBef>
              <a:buNone/>
            </a:pPr>
            <a:r>
              <a:rPr lang="en-US" b="1" dirty="0">
                <a:solidFill>
                  <a:srgbClr val="000000"/>
                </a:solidFill>
              </a:rPr>
              <a:t>Federal Aviation Administration </a:t>
            </a:r>
            <a:br>
              <a:rPr lang="en-US" b="1" dirty="0">
                <a:solidFill>
                  <a:srgbClr val="000000"/>
                </a:solidFill>
              </a:rPr>
            </a:br>
            <a:r>
              <a:rPr lang="en-US" b="1" dirty="0" smtClean="0">
                <a:solidFill>
                  <a:srgbClr val="000000"/>
                </a:solidFill>
              </a:rPr>
              <a:t>Office </a:t>
            </a:r>
            <a:r>
              <a:rPr lang="en-US" sz="2400" b="1" dirty="0">
                <a:solidFill>
                  <a:srgbClr val="000000"/>
                </a:solidFill>
              </a:rPr>
              <a:t>of Environment and </a:t>
            </a:r>
            <a:r>
              <a:rPr lang="en-US" sz="2400" b="1" dirty="0" smtClean="0">
                <a:solidFill>
                  <a:srgbClr val="000000"/>
                </a:solidFill>
              </a:rPr>
              <a:t>Energy</a:t>
            </a:r>
          </a:p>
          <a:p>
            <a:pPr fontAlgn="base">
              <a:spcBef>
                <a:spcPts val="600"/>
              </a:spcBef>
              <a:spcAft>
                <a:spcPct val="0"/>
              </a:spcAft>
              <a:buNone/>
            </a:pPr>
            <a:r>
              <a:rPr lang="en-US" sz="2400" b="1" dirty="0" smtClean="0">
                <a:solidFill>
                  <a:srgbClr val="000000"/>
                </a:solidFill>
              </a:rPr>
              <a:t>Email: rebecca.cointin@faa.gov</a:t>
            </a:r>
          </a:p>
          <a:p>
            <a:pPr>
              <a:spcBef>
                <a:spcPts val="600"/>
              </a:spcBef>
              <a:buNone/>
            </a:pPr>
            <a:endParaRPr lang="en-US" b="1" dirty="0" smtClean="0">
              <a:solidFill>
                <a:srgbClr val="000000"/>
              </a:solidFill>
            </a:endParaRPr>
          </a:p>
          <a:p>
            <a:pPr>
              <a:spcBef>
                <a:spcPts val="600"/>
              </a:spcBef>
              <a:buNone/>
            </a:pPr>
            <a:r>
              <a:rPr lang="en-US" b="1" dirty="0" smtClean="0">
                <a:solidFill>
                  <a:srgbClr val="000000"/>
                </a:solidFill>
              </a:rPr>
              <a:t>Ralph Iovinelli</a:t>
            </a:r>
            <a:endParaRPr lang="en-US" b="1" dirty="0">
              <a:solidFill>
                <a:srgbClr val="000000"/>
              </a:solidFill>
            </a:endParaRPr>
          </a:p>
          <a:p>
            <a:pPr>
              <a:spcBef>
                <a:spcPts val="600"/>
              </a:spcBef>
              <a:buNone/>
            </a:pPr>
            <a:r>
              <a:rPr lang="en-US" b="1" dirty="0">
                <a:solidFill>
                  <a:srgbClr val="000000"/>
                </a:solidFill>
              </a:rPr>
              <a:t>Manager, </a:t>
            </a:r>
            <a:r>
              <a:rPr lang="en-US" b="1" dirty="0" smtClean="0">
                <a:solidFill>
                  <a:srgbClr val="000000"/>
                </a:solidFill>
              </a:rPr>
              <a:t>Emissions </a:t>
            </a:r>
            <a:r>
              <a:rPr lang="en-US" b="1" dirty="0">
                <a:solidFill>
                  <a:srgbClr val="000000"/>
                </a:solidFill>
              </a:rPr>
              <a:t>Division</a:t>
            </a:r>
          </a:p>
          <a:p>
            <a:pPr>
              <a:spcBef>
                <a:spcPts val="600"/>
              </a:spcBef>
              <a:buNone/>
            </a:pPr>
            <a:r>
              <a:rPr lang="en-US" b="1" dirty="0">
                <a:solidFill>
                  <a:srgbClr val="000000"/>
                </a:solidFill>
              </a:rPr>
              <a:t>Federal Aviation Administration </a:t>
            </a:r>
            <a:br>
              <a:rPr lang="en-US" b="1" dirty="0">
                <a:solidFill>
                  <a:srgbClr val="000000"/>
                </a:solidFill>
              </a:rPr>
            </a:br>
            <a:r>
              <a:rPr lang="en-US" b="1" dirty="0">
                <a:solidFill>
                  <a:srgbClr val="000000"/>
                </a:solidFill>
              </a:rPr>
              <a:t>Office of Environment and Energy</a:t>
            </a:r>
          </a:p>
          <a:p>
            <a:pPr>
              <a:spcBef>
                <a:spcPts val="600"/>
              </a:spcBef>
              <a:buNone/>
            </a:pPr>
            <a:r>
              <a:rPr lang="en-US" b="1" dirty="0">
                <a:solidFill>
                  <a:srgbClr val="000000"/>
                </a:solidFill>
              </a:rPr>
              <a:t>Email: </a:t>
            </a:r>
            <a:r>
              <a:rPr lang="en-US" b="1" dirty="0" smtClean="0">
                <a:solidFill>
                  <a:srgbClr val="000000"/>
                </a:solidFill>
              </a:rPr>
              <a:t>ralph.iovinelli@faa.gov</a:t>
            </a:r>
            <a:endParaRPr lang="en-US" b="1" dirty="0">
              <a:solidFill>
                <a:srgbClr val="000000"/>
              </a:solidFill>
            </a:endParaRPr>
          </a:p>
        </p:txBody>
      </p:sp>
    </p:spTree>
    <p:extLst>
      <p:ext uri="{BB962C8B-B14F-4D97-AF65-F5344CB8AC3E}">
        <p14:creationId xmlns:p14="http://schemas.microsoft.com/office/powerpoint/2010/main" val="2663378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Supersonic Aircraft</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2</a:t>
            </a:fld>
            <a:endParaRPr lang="en-US" dirty="0"/>
          </a:p>
        </p:txBody>
      </p:sp>
      <p:sp>
        <p:nvSpPr>
          <p:cNvPr id="5" name="Content Placeholder 2"/>
          <p:cNvSpPr txBox="1">
            <a:spLocks/>
          </p:cNvSpPr>
          <p:nvPr/>
        </p:nvSpPr>
        <p:spPr bwMode="auto">
          <a:xfrm>
            <a:off x="495300" y="10890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dirty="0"/>
              <a:t>Noise considered unacceptable </a:t>
            </a:r>
          </a:p>
          <a:p>
            <a:pPr lvl="1"/>
            <a:r>
              <a:rPr lang="en-US" dirty="0"/>
              <a:t>In 1968, Congress granted the FAA statutory authority to regulate noise caused by supersonic air </a:t>
            </a:r>
            <a:r>
              <a:rPr lang="en-US" dirty="0" smtClean="0"/>
              <a:t>travel</a:t>
            </a:r>
            <a:endParaRPr lang="en-US" dirty="0"/>
          </a:p>
          <a:p>
            <a:pPr lvl="1"/>
            <a:r>
              <a:rPr lang="en-US" dirty="0"/>
              <a:t>In 1973, FAA published a final rule prohibiting civil aircraft from traveling at a speed greater than Mach 1 over the United </a:t>
            </a:r>
            <a:r>
              <a:rPr lang="en-US" dirty="0" smtClean="0"/>
              <a:t>States</a:t>
            </a:r>
            <a:endParaRPr lang="en-US" dirty="0"/>
          </a:p>
          <a:p>
            <a:r>
              <a:rPr lang="en-US" dirty="0"/>
              <a:t>A procedure under which supersonic aircraft may operate for research and regulatory compliance purposes exists</a:t>
            </a:r>
          </a:p>
        </p:txBody>
      </p:sp>
    </p:spTree>
    <p:extLst>
      <p:ext uri="{BB962C8B-B14F-4D97-AF65-F5344CB8AC3E}">
        <p14:creationId xmlns:p14="http://schemas.microsoft.com/office/powerpoint/2010/main" val="2815651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Supersonic Aircraft</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3</a:t>
            </a:fld>
            <a:endParaRPr lang="en-US" dirty="0"/>
          </a:p>
        </p:txBody>
      </p:sp>
      <p:sp>
        <p:nvSpPr>
          <p:cNvPr id="5" name="Content Placeholder 2"/>
          <p:cNvSpPr txBox="1">
            <a:spLocks/>
          </p:cNvSpPr>
          <p:nvPr/>
        </p:nvSpPr>
        <p:spPr bwMode="auto">
          <a:xfrm>
            <a:off x="495300" y="1136650"/>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dirty="0"/>
              <a:t>Any future supersonic airplane cannot produce greater noise impact on an airport community than a subsonic airplane</a:t>
            </a:r>
          </a:p>
          <a:p>
            <a:r>
              <a:rPr lang="en-US" dirty="0" smtClean="0"/>
              <a:t>In 2011</a:t>
            </a:r>
            <a:r>
              <a:rPr lang="en-US" dirty="0"/>
              <a:t>, the FAA held a series of public meetings </a:t>
            </a:r>
            <a:endParaRPr lang="en-US" dirty="0" smtClean="0"/>
          </a:p>
          <a:p>
            <a:pPr lvl="1"/>
            <a:r>
              <a:rPr lang="en-US" dirty="0" smtClean="0"/>
              <a:t>Engage public </a:t>
            </a:r>
          </a:p>
          <a:p>
            <a:pPr lvl="1"/>
            <a:r>
              <a:rPr lang="en-US" dirty="0" smtClean="0"/>
              <a:t>Raise awareness of current state of technology </a:t>
            </a:r>
          </a:p>
          <a:p>
            <a:pPr lvl="1"/>
            <a:r>
              <a:rPr lang="en-US" dirty="0" smtClean="0"/>
              <a:t>Discuss challenges </a:t>
            </a:r>
            <a:r>
              <a:rPr lang="en-US" dirty="0"/>
              <a:t>associated with a future change in regulations to allow supersonic air travel over land</a:t>
            </a:r>
          </a:p>
        </p:txBody>
      </p:sp>
    </p:spTree>
    <p:extLst>
      <p:ext uri="{BB962C8B-B14F-4D97-AF65-F5344CB8AC3E}">
        <p14:creationId xmlns:p14="http://schemas.microsoft.com/office/powerpoint/2010/main" val="681458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State of the Industry</a:t>
            </a:r>
            <a:endParaRPr lang="en-US" dirty="0"/>
          </a:p>
        </p:txBody>
      </p:sp>
      <p:sp>
        <p:nvSpPr>
          <p:cNvPr id="3" name="Content Placeholder 2"/>
          <p:cNvSpPr>
            <a:spLocks noGrp="1"/>
          </p:cNvSpPr>
          <p:nvPr>
            <p:ph idx="1"/>
          </p:nvPr>
        </p:nvSpPr>
        <p:spPr>
          <a:xfrm>
            <a:off x="495300" y="1031875"/>
            <a:ext cx="8050213" cy="4391025"/>
          </a:xfrm>
        </p:spPr>
        <p:txBody>
          <a:bodyPr/>
          <a:lstStyle/>
          <a:p>
            <a:r>
              <a:rPr lang="en-US" dirty="0"/>
              <a:t>Private </a:t>
            </a:r>
            <a:r>
              <a:rPr lang="en-US" dirty="0" smtClean="0"/>
              <a:t>companies are </a:t>
            </a:r>
            <a:r>
              <a:rPr lang="en-US" dirty="0"/>
              <a:t>working to develop </a:t>
            </a:r>
            <a:r>
              <a:rPr lang="en-US" dirty="0" smtClean="0"/>
              <a:t>civil supersonic aircraft</a:t>
            </a:r>
          </a:p>
          <a:p>
            <a:pPr lvl="1"/>
            <a:r>
              <a:rPr lang="en-US" dirty="0" smtClean="0"/>
              <a:t>Some companies have announced orders and/or timing for an aircraft type certificate application</a:t>
            </a:r>
          </a:p>
          <a:p>
            <a:pPr lvl="1"/>
            <a:r>
              <a:rPr lang="en-US" dirty="0" smtClean="0"/>
              <a:t>Multiple aircraft designs accounting for different missions being discussed</a:t>
            </a:r>
          </a:p>
          <a:p>
            <a:r>
              <a:rPr lang="en-US" dirty="0" smtClean="0"/>
              <a:t>FAA collaborating both nationally and internationally regarding developing necessary certification standards and processes</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4</a:t>
            </a:fld>
            <a:endParaRPr lang="en-US" dirty="0"/>
          </a:p>
        </p:txBody>
      </p:sp>
    </p:spTree>
    <p:extLst>
      <p:ext uri="{BB962C8B-B14F-4D97-AF65-F5344CB8AC3E}">
        <p14:creationId xmlns:p14="http://schemas.microsoft.com/office/powerpoint/2010/main" val="2361078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dirty="0" smtClean="0"/>
              <a:t>Standard Setting Process</a:t>
            </a:r>
            <a:endParaRPr lang="en-US" dirty="0"/>
          </a:p>
        </p:txBody>
      </p:sp>
      <p:sp>
        <p:nvSpPr>
          <p:cNvPr id="80899" name="Rectangle 3"/>
          <p:cNvSpPr>
            <a:spLocks noGrp="1" noChangeArrowheads="1"/>
          </p:cNvSpPr>
          <p:nvPr>
            <p:ph idx="1"/>
          </p:nvPr>
        </p:nvSpPr>
        <p:spPr>
          <a:xfrm>
            <a:off x="495300" y="1250950"/>
            <a:ext cx="8050213" cy="4391025"/>
          </a:xfrm>
        </p:spPr>
        <p:txBody>
          <a:bodyPr/>
          <a:lstStyle/>
          <a:p>
            <a:r>
              <a:rPr lang="en-US" dirty="0" smtClean="0"/>
              <a:t>Collaboration through the International </a:t>
            </a:r>
            <a:r>
              <a:rPr lang="en-US" dirty="0"/>
              <a:t>Civil Aviation Organization (ICAO)’s Committee on Aviation Environmental Protection (CAEP) </a:t>
            </a:r>
            <a:endParaRPr lang="en-US" dirty="0" smtClean="0"/>
          </a:p>
          <a:p>
            <a:r>
              <a:rPr lang="en-US" dirty="0" smtClean="0"/>
              <a:t>Allows for agreement by all National Aviation Authorities on a singe process for manufacturers</a:t>
            </a:r>
          </a:p>
          <a:p>
            <a:r>
              <a:rPr lang="en-US" dirty="0" smtClean="0"/>
              <a:t>Includes contribution by industry, airports, and non-governmental organizations</a:t>
            </a:r>
          </a:p>
          <a:p>
            <a:endParaRPr lang="en-US" dirty="0"/>
          </a:p>
        </p:txBody>
      </p:sp>
      <p:sp>
        <p:nvSpPr>
          <p:cNvPr id="4" name="Slide Number Placeholder 5"/>
          <p:cNvSpPr>
            <a:spLocks noGrp="1"/>
          </p:cNvSpPr>
          <p:nvPr>
            <p:ph type="sldNum" sz="quarter" idx="12"/>
          </p:nvPr>
        </p:nvSpPr>
        <p:spPr/>
        <p:txBody>
          <a:bodyPr/>
          <a:lstStyle/>
          <a:p>
            <a:fld id="{B3B1794D-CE01-4982-8A1C-98D478D9AB49}" type="slidenum">
              <a:rPr lang="en-US"/>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Noise Standard Setting - Status</a:t>
            </a:r>
            <a:endParaRPr lang="en-US" dirty="0"/>
          </a:p>
        </p:txBody>
      </p:sp>
      <p:sp>
        <p:nvSpPr>
          <p:cNvPr id="3" name="Content Placeholder 2"/>
          <p:cNvSpPr>
            <a:spLocks noGrp="1"/>
          </p:cNvSpPr>
          <p:nvPr>
            <p:ph idx="1"/>
          </p:nvPr>
        </p:nvSpPr>
        <p:spPr>
          <a:xfrm>
            <a:off x="495300" y="1174750"/>
            <a:ext cx="8050213" cy="4391025"/>
          </a:xfrm>
        </p:spPr>
        <p:txBody>
          <a:bodyPr/>
          <a:lstStyle/>
          <a:p>
            <a:r>
              <a:rPr lang="en-US" dirty="0" smtClean="0"/>
              <a:t>Assessing possible procedures to measure en route noise</a:t>
            </a:r>
          </a:p>
          <a:p>
            <a:r>
              <a:rPr lang="en-US" dirty="0" smtClean="0"/>
              <a:t>Exploring subsonic landing/take-off </a:t>
            </a:r>
            <a:r>
              <a:rPr lang="en-US" dirty="0"/>
              <a:t>regime procedures </a:t>
            </a:r>
            <a:r>
              <a:rPr lang="en-US" dirty="0" smtClean="0"/>
              <a:t>for applicability to supersonic aircraft</a:t>
            </a:r>
          </a:p>
          <a:p>
            <a:r>
              <a:rPr lang="en-US" dirty="0" smtClean="0"/>
              <a:t>No current noise regulations</a:t>
            </a:r>
          </a:p>
        </p:txBody>
      </p:sp>
      <p:sp>
        <p:nvSpPr>
          <p:cNvPr id="4" name="Slide Number Placeholder 3"/>
          <p:cNvSpPr>
            <a:spLocks noGrp="1"/>
          </p:cNvSpPr>
          <p:nvPr>
            <p:ph type="sldNum" sz="quarter" idx="12"/>
          </p:nvPr>
        </p:nvSpPr>
        <p:spPr/>
        <p:txBody>
          <a:bodyPr/>
          <a:lstStyle/>
          <a:p>
            <a:fld id="{78D3ABA1-EA94-43C0-B992-7CBCC31144F1}" type="slidenum">
              <a:rPr lang="en-US" smtClean="0"/>
              <a:pPr/>
              <a:t>6</a:t>
            </a:fld>
            <a:endParaRPr lang="en-US" dirty="0"/>
          </a:p>
        </p:txBody>
      </p:sp>
    </p:spTree>
    <p:extLst>
      <p:ext uri="{BB962C8B-B14F-4D97-AF65-F5344CB8AC3E}">
        <p14:creationId xmlns:p14="http://schemas.microsoft.com/office/powerpoint/2010/main" val="2845638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Emissions Standard </a:t>
            </a:r>
            <a:r>
              <a:rPr lang="en-US" dirty="0"/>
              <a:t>Setting </a:t>
            </a:r>
            <a:r>
              <a:rPr lang="en-US" dirty="0" smtClean="0"/>
              <a:t>– Status</a:t>
            </a:r>
            <a:endParaRPr lang="en-US" dirty="0">
              <a:solidFill>
                <a:srgbClr val="FF0000"/>
              </a:solidFill>
            </a:endParaRPr>
          </a:p>
        </p:txBody>
      </p:sp>
      <p:sp>
        <p:nvSpPr>
          <p:cNvPr id="3" name="Content Placeholder 2"/>
          <p:cNvSpPr>
            <a:spLocks noGrp="1"/>
          </p:cNvSpPr>
          <p:nvPr>
            <p:ph idx="1"/>
          </p:nvPr>
        </p:nvSpPr>
        <p:spPr>
          <a:xfrm>
            <a:off x="484668" y="1072190"/>
            <a:ext cx="8050213" cy="4391025"/>
          </a:xfrm>
        </p:spPr>
        <p:txBody>
          <a:bodyPr/>
          <a:lstStyle/>
          <a:p>
            <a:r>
              <a:rPr lang="en-US" dirty="0" smtClean="0"/>
              <a:t>We have outdated international &amp; domestic emissions regulations for </a:t>
            </a:r>
            <a:r>
              <a:rPr lang="en-US" dirty="0"/>
              <a:t>Supersonic Transport </a:t>
            </a:r>
            <a:r>
              <a:rPr lang="en-US" dirty="0" smtClean="0"/>
              <a:t>engine certification</a:t>
            </a:r>
          </a:p>
          <a:p>
            <a:pPr lvl="1"/>
            <a:r>
              <a:rPr lang="en-US" dirty="0" smtClean="0"/>
              <a:t>Concorde’s Olympus 593 w/ afterburner</a:t>
            </a:r>
          </a:p>
          <a:p>
            <a:r>
              <a:rPr lang="en-US" dirty="0" smtClean="0"/>
              <a:t>No afterburners for modern Supersonic Transport  engines</a:t>
            </a:r>
          </a:p>
          <a:p>
            <a:r>
              <a:rPr lang="en-US" dirty="0" smtClean="0"/>
              <a:t>Interim emissions certification approach</a:t>
            </a:r>
          </a:p>
          <a:p>
            <a:pPr lvl="1"/>
            <a:r>
              <a:rPr lang="en-US" dirty="0" smtClean="0"/>
              <a:t>Demonstrate compliance with outdated regulation</a:t>
            </a:r>
          </a:p>
          <a:p>
            <a:pPr lvl="1"/>
            <a:r>
              <a:rPr lang="en-US" dirty="0" smtClean="0"/>
              <a:t>Supplemental certification data based on current subsonic engine requirements</a:t>
            </a:r>
          </a:p>
          <a:p>
            <a:pPr lvl="2"/>
            <a:r>
              <a:rPr lang="en-US" dirty="0" smtClean="0"/>
              <a:t>NOx, CO, HC, nvPM </a:t>
            </a:r>
            <a:r>
              <a:rPr lang="en-US" dirty="0" err="1" smtClean="0"/>
              <a:t>mass+number</a:t>
            </a:r>
            <a:r>
              <a:rPr lang="en-US" dirty="0" smtClean="0"/>
              <a:t>, Smoke, Fuel Venting</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7</a:t>
            </a:fld>
            <a:endParaRPr lang="en-US" dirty="0"/>
          </a:p>
        </p:txBody>
      </p:sp>
    </p:spTree>
    <p:extLst>
      <p:ext uri="{BB962C8B-B14F-4D97-AF65-F5344CB8AC3E}">
        <p14:creationId xmlns:p14="http://schemas.microsoft.com/office/powerpoint/2010/main" val="2723593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Initiatives (1 of 2)</a:t>
            </a:r>
            <a:endParaRPr lang="en-US" dirty="0"/>
          </a:p>
        </p:txBody>
      </p:sp>
      <p:sp>
        <p:nvSpPr>
          <p:cNvPr id="3" name="Content Placeholder 2"/>
          <p:cNvSpPr>
            <a:spLocks noGrp="1"/>
          </p:cNvSpPr>
          <p:nvPr>
            <p:ph idx="1"/>
          </p:nvPr>
        </p:nvSpPr>
        <p:spPr>
          <a:xfrm>
            <a:off x="495300" y="1117600"/>
            <a:ext cx="8050213" cy="4391025"/>
          </a:xfrm>
        </p:spPr>
        <p:txBody>
          <a:bodyPr/>
          <a:lstStyle/>
          <a:p>
            <a:r>
              <a:rPr lang="en-US" dirty="0" smtClean="0"/>
              <a:t>Collaborating with NASA </a:t>
            </a:r>
            <a:r>
              <a:rPr lang="en-US" dirty="0"/>
              <a:t>R&amp;D </a:t>
            </a:r>
            <a:r>
              <a:rPr lang="en-US" dirty="0" smtClean="0"/>
              <a:t>Programs</a:t>
            </a:r>
            <a:endParaRPr lang="en-US" dirty="0"/>
          </a:p>
          <a:p>
            <a:pPr lvl="1"/>
            <a:r>
              <a:rPr lang="en-US" dirty="0" smtClean="0"/>
              <a:t>Low boom flight demonstrator and human response survey planning</a:t>
            </a:r>
          </a:p>
          <a:p>
            <a:pPr lvl="1"/>
            <a:r>
              <a:rPr lang="en-US" dirty="0" smtClean="0"/>
              <a:t>Supersonic technology concept aircraft development</a:t>
            </a:r>
          </a:p>
          <a:p>
            <a:pPr lvl="1"/>
            <a:r>
              <a:rPr lang="en-US" dirty="0" smtClean="0"/>
              <a:t>Supersonic transport engine cycle data analysis</a:t>
            </a:r>
          </a:p>
          <a:p>
            <a:pPr lvl="1"/>
            <a:r>
              <a:rPr lang="en-US" dirty="0" smtClean="0"/>
              <a:t>Investigate applicability of modern combustor architecture to supersonic transport</a:t>
            </a:r>
          </a:p>
          <a:p>
            <a:pPr lvl="2"/>
            <a:r>
              <a:rPr lang="en-US" dirty="0" smtClean="0"/>
              <a:t>Lean burn</a:t>
            </a:r>
          </a:p>
          <a:p>
            <a:pPr lvl="2"/>
            <a:r>
              <a:rPr lang="en-US" dirty="0" smtClean="0"/>
              <a:t>Rich Quench Lean (RQL) technology</a:t>
            </a:r>
          </a:p>
        </p:txBody>
      </p:sp>
      <p:sp>
        <p:nvSpPr>
          <p:cNvPr id="4" name="Slide Number Placeholder 3"/>
          <p:cNvSpPr>
            <a:spLocks noGrp="1"/>
          </p:cNvSpPr>
          <p:nvPr>
            <p:ph type="sldNum" sz="quarter" idx="12"/>
          </p:nvPr>
        </p:nvSpPr>
        <p:spPr/>
        <p:txBody>
          <a:bodyPr/>
          <a:lstStyle/>
          <a:p>
            <a:fld id="{78D3ABA1-EA94-43C0-B992-7CBCC31144F1}" type="slidenum">
              <a:rPr lang="en-US" smtClean="0"/>
              <a:pPr/>
              <a:t>8</a:t>
            </a:fld>
            <a:endParaRPr lang="en-US" dirty="0"/>
          </a:p>
        </p:txBody>
      </p:sp>
    </p:spTree>
    <p:extLst>
      <p:ext uri="{BB962C8B-B14F-4D97-AF65-F5344CB8AC3E}">
        <p14:creationId xmlns:p14="http://schemas.microsoft.com/office/powerpoint/2010/main" val="1341687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Initiatives (2 of 2)</a:t>
            </a:r>
            <a:endParaRPr lang="en-US" dirty="0"/>
          </a:p>
        </p:txBody>
      </p:sp>
      <p:sp>
        <p:nvSpPr>
          <p:cNvPr id="3" name="Content Placeholder 2"/>
          <p:cNvSpPr>
            <a:spLocks noGrp="1"/>
          </p:cNvSpPr>
          <p:nvPr>
            <p:ph idx="1"/>
          </p:nvPr>
        </p:nvSpPr>
        <p:spPr>
          <a:xfrm>
            <a:off x="210377" y="954088"/>
            <a:ext cx="8847562" cy="5070194"/>
          </a:xfrm>
        </p:spPr>
        <p:txBody>
          <a:bodyPr/>
          <a:lstStyle/>
          <a:p>
            <a:r>
              <a:rPr lang="en-US" dirty="0" smtClean="0"/>
              <a:t>ASCENT COE Projects:</a:t>
            </a:r>
          </a:p>
          <a:p>
            <a:pPr lvl="1"/>
            <a:r>
              <a:rPr lang="en-US" dirty="0" smtClean="0"/>
              <a:t>P41: Role of turbulence and </a:t>
            </a:r>
            <a:r>
              <a:rPr lang="en-US" dirty="0"/>
              <a:t>r</a:t>
            </a:r>
            <a:r>
              <a:rPr lang="en-US" dirty="0" smtClean="0"/>
              <a:t>eference day for noise certification</a:t>
            </a:r>
          </a:p>
          <a:p>
            <a:pPr lvl="1"/>
            <a:r>
              <a:rPr lang="en-US" dirty="0"/>
              <a:t>P41: Determine needs for re-evaluation of 14 CFR § 91.817</a:t>
            </a:r>
          </a:p>
          <a:p>
            <a:pPr lvl="1"/>
            <a:r>
              <a:rPr lang="en-US" dirty="0" smtClean="0"/>
              <a:t>P42: Determine </a:t>
            </a:r>
            <a:r>
              <a:rPr lang="en-US" dirty="0"/>
              <a:t>technical viability of Mach Cut-off </a:t>
            </a:r>
          </a:p>
          <a:p>
            <a:pPr lvl="1"/>
            <a:r>
              <a:rPr lang="en-US" dirty="0" smtClean="0"/>
              <a:t>P10: Identify potential demand and performance for supersonic transport travel</a:t>
            </a:r>
          </a:p>
          <a:p>
            <a:pPr lvl="2"/>
            <a:r>
              <a:rPr lang="en-US" dirty="0" smtClean="0"/>
              <a:t>Includes fleet analysis to estimate fuel burn, emissions and noise</a:t>
            </a:r>
          </a:p>
          <a:p>
            <a:pPr lvl="2"/>
            <a:r>
              <a:rPr lang="en-US" dirty="0" smtClean="0"/>
              <a:t>Evaluate ability of AEDT to model supersonic aircraft</a:t>
            </a:r>
          </a:p>
          <a:p>
            <a:r>
              <a:rPr lang="en-US" dirty="0"/>
              <a:t>Contract to:</a:t>
            </a:r>
          </a:p>
          <a:p>
            <a:pPr lvl="1"/>
            <a:r>
              <a:rPr lang="en-US" dirty="0" smtClean="0"/>
              <a:t>“</a:t>
            </a:r>
            <a:r>
              <a:rPr lang="en-US" dirty="0"/>
              <a:t>Gold Standard” sonic boom code prediction methodology </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9</a:t>
            </a:fld>
            <a:endParaRPr lang="en-US" dirty="0"/>
          </a:p>
        </p:txBody>
      </p:sp>
    </p:spTree>
    <p:extLst>
      <p:ext uri="{BB962C8B-B14F-4D97-AF65-F5344CB8AC3E}">
        <p14:creationId xmlns:p14="http://schemas.microsoft.com/office/powerpoint/2010/main" val="759603625"/>
      </p:ext>
    </p:extLst>
  </p:cSld>
  <p:clrMapOvr>
    <a:masterClrMapping/>
  </p:clrMapOvr>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FCC9B17-6A87-43CB-B651-F7CA59325D51}"/>
</file>

<file path=customXml/itemProps2.xml><?xml version="1.0" encoding="utf-8"?>
<ds:datastoreItem xmlns:ds="http://schemas.openxmlformats.org/officeDocument/2006/customXml" ds:itemID="{B7549D80-E00B-487A-9B15-5988B913D965}"/>
</file>

<file path=customXml/itemProps3.xml><?xml version="1.0" encoding="utf-8"?>
<ds:datastoreItem xmlns:ds="http://schemas.openxmlformats.org/officeDocument/2006/customXml" ds:itemID="{88706423-0A6B-405D-8903-4AD13B408B8A}"/>
</file>

<file path=docProps/app.xml><?xml version="1.0" encoding="utf-8"?>
<Properties xmlns="http://schemas.openxmlformats.org/officeDocument/2006/extended-properties" xmlns:vt="http://schemas.openxmlformats.org/officeDocument/2006/docPropsVTypes">
  <Template/>
  <TotalTime>3520</TotalTime>
  <Words>1070</Words>
  <Application>Microsoft Office PowerPoint</Application>
  <PresentationFormat>On-screen Show (4:3)</PresentationFormat>
  <Paragraphs>120</Paragraphs>
  <Slides>11</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Helvetica Neue Medium</vt:lpstr>
      <vt:lpstr>Times New Roman</vt:lpstr>
      <vt:lpstr>1_Custom Design</vt:lpstr>
      <vt:lpstr>2_Custom Design</vt:lpstr>
      <vt:lpstr>Civil Supersonic Aircraft</vt:lpstr>
      <vt:lpstr>History Of Supersonic Aircraft</vt:lpstr>
      <vt:lpstr>History Of Supersonic Aircraft</vt:lpstr>
      <vt:lpstr>Current State of the Industry</vt:lpstr>
      <vt:lpstr>Standard Setting Process</vt:lpstr>
      <vt:lpstr>Noise Standard Setting - Status</vt:lpstr>
      <vt:lpstr>Emissions Standard Setting – Status</vt:lpstr>
      <vt:lpstr>Current Initiatives (1 of 2)</vt:lpstr>
      <vt:lpstr>Current Initiatives (2 of 2)</vt:lpstr>
      <vt:lpstr>Next Steps</vt:lpstr>
      <vt:lpstr>PowerPoint Presentation</vt:lpstr>
    </vt:vector>
  </TitlesOfParts>
  <Company>FAA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MTONEY</dc:creator>
  <cp:lastModifiedBy>Cointin, Rebecca (FAA)</cp:lastModifiedBy>
  <cp:revision>165</cp:revision>
  <dcterms:created xsi:type="dcterms:W3CDTF">2005-01-28T20:32:53Z</dcterms:created>
  <dcterms:modified xsi:type="dcterms:W3CDTF">2017-07-28T20:14:06Z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