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jpg" ContentType="image/jpg"/>
  <Override PartName="/ppt/slides/slide3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s/slide3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s/slide36.xml" ContentType="application/vnd.openxmlformats-officedocument.presentationml.slide+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8.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4.xml" ContentType="application/vnd.openxmlformats-officedocument.presentationml.slideLayout+xml"/>
  <Override PartName="/ppt/slideLayouts/slideLayout3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37.xml" ContentType="application/vnd.openxmlformats-officedocument.presentationml.slideLayout+xml"/>
  <Override PartName="/ppt/slideLayouts/slideLayout24.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5.xml" ContentType="application/vnd.openxmlformats-officedocument.presentationml.notesSlide+xml"/>
  <Override PartName="/ppt/slideLayouts/slideLayout14.xml" ContentType="application/vnd.openxmlformats-officedocument.presentationml.slideLayout+xml"/>
  <Override PartName="/ppt/notesSlides/notesSlide14.xml" ContentType="application/vnd.openxmlformats-officedocument.presentationml.notesSlide+xml"/>
  <Override PartName="/ppt/slideLayouts/slideLayout8.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3.xml" ContentType="application/vnd.openxmlformats-officedocument.presentationml.notesSlide+xml"/>
  <Override PartName="/ppt/slideLayouts/slideLayout13.xml" ContentType="application/vnd.openxmlformats-officedocument.presentationml.slideLayout+xml"/>
  <Override PartName="/ppt/notesSlides/notesSlide11.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2.xml" ContentType="application/vnd.openxmlformats-officedocument.presentationml.notesSl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6.xml" ContentType="application/vnd.openxmlformats-officedocument.presentationml.notesSlide+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7.xml" ContentType="application/vnd.openxmlformats-officedocument.presentationml.notesSlide+xml"/>
  <Override PartName="/ppt/notesSlides/notesSlide9.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75" r:id="rId2"/>
    <p:sldMasterId id="2147483795" r:id="rId3"/>
    <p:sldMasterId id="2147483820" r:id="rId4"/>
    <p:sldMasterId id="2147483829" r:id="rId5"/>
    <p:sldMasterId id="2147483841" r:id="rId6"/>
  </p:sldMasterIdLst>
  <p:notesMasterIdLst>
    <p:notesMasterId r:id="rId46"/>
  </p:notesMasterIdLst>
  <p:handoutMasterIdLst>
    <p:handoutMasterId r:id="rId47"/>
  </p:handoutMasterIdLst>
  <p:sldIdLst>
    <p:sldId id="493" r:id="rId7"/>
    <p:sldId id="495" r:id="rId8"/>
    <p:sldId id="524" r:id="rId9"/>
    <p:sldId id="535" r:id="rId10"/>
    <p:sldId id="525" r:id="rId11"/>
    <p:sldId id="526" r:id="rId12"/>
    <p:sldId id="527" r:id="rId13"/>
    <p:sldId id="536" r:id="rId14"/>
    <p:sldId id="528" r:id="rId15"/>
    <p:sldId id="542" r:id="rId16"/>
    <p:sldId id="543" r:id="rId17"/>
    <p:sldId id="537" r:id="rId18"/>
    <p:sldId id="538" r:id="rId19"/>
    <p:sldId id="539" r:id="rId20"/>
    <p:sldId id="540" r:id="rId21"/>
    <p:sldId id="541" r:id="rId22"/>
    <p:sldId id="529" r:id="rId23"/>
    <p:sldId id="517" r:id="rId24"/>
    <p:sldId id="518" r:id="rId25"/>
    <p:sldId id="520" r:id="rId26"/>
    <p:sldId id="521" r:id="rId27"/>
    <p:sldId id="484" r:id="rId28"/>
    <p:sldId id="544" r:id="rId29"/>
    <p:sldId id="532" r:id="rId30"/>
    <p:sldId id="547" r:id="rId31"/>
    <p:sldId id="548" r:id="rId32"/>
    <p:sldId id="546" r:id="rId33"/>
    <p:sldId id="545" r:id="rId34"/>
    <p:sldId id="549" r:id="rId35"/>
    <p:sldId id="550" r:id="rId36"/>
    <p:sldId id="551" r:id="rId37"/>
    <p:sldId id="552" r:id="rId38"/>
    <p:sldId id="556" r:id="rId39"/>
    <p:sldId id="553" r:id="rId40"/>
    <p:sldId id="558" r:id="rId41"/>
    <p:sldId id="554" r:id="rId42"/>
    <p:sldId id="555" r:id="rId43"/>
    <p:sldId id="557" r:id="rId44"/>
    <p:sldId id="522" r:id="rId45"/>
  </p:sldIdLst>
  <p:sldSz cx="9144000" cy="6858000" type="screen4x3"/>
  <p:notesSz cx="7313613" cy="9599613"/>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D2F68"/>
    <a:srgbClr val="339933"/>
    <a:srgbClr val="FF0000"/>
    <a:srgbClr val="FFCC00"/>
    <a:srgbClr val="FFFF99"/>
    <a:srgbClr val="35C142"/>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66" autoAdjust="0"/>
    <p:restoredTop sz="89085" autoAdjust="0"/>
  </p:normalViewPr>
  <p:slideViewPr>
    <p:cSldViewPr snapToGrid="0">
      <p:cViewPr varScale="1">
        <p:scale>
          <a:sx n="111" d="100"/>
          <a:sy n="111" d="100"/>
        </p:scale>
        <p:origin x="-715" y="-67"/>
      </p:cViewPr>
      <p:guideLst>
        <p:guide orient="horz" pos="550"/>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t" anchorCtr="0" compatLnSpc="1">
            <a:prstTxWarp prst="textNoShape">
              <a:avLst/>
            </a:prstTxWarp>
          </a:bodyPr>
          <a:lstStyle>
            <a:lvl1pPr defTabSz="945031">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t" anchorCtr="0" compatLnSpc="1">
            <a:prstTxWarp prst="textNoShape">
              <a:avLst/>
            </a:prstTxWarp>
          </a:bodyPr>
          <a:lstStyle>
            <a:lvl1pPr algn="r" defTabSz="945031">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b" anchorCtr="0" compatLnSpc="1">
            <a:prstTxWarp prst="textNoShape">
              <a:avLst/>
            </a:prstTxWarp>
          </a:bodyPr>
          <a:lstStyle>
            <a:lvl1pPr defTabSz="945031">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b" anchorCtr="0" compatLnSpc="1">
            <a:prstTxWarp prst="textNoShape">
              <a:avLst/>
            </a:prstTxWarp>
          </a:bodyPr>
          <a:lstStyle>
            <a:lvl1pPr algn="r" defTabSz="945031">
              <a:spcBef>
                <a:spcPct val="0"/>
              </a:spcBef>
              <a:buFontTx/>
              <a:buNone/>
              <a:defRPr sz="1200">
                <a:latin typeface="Times New Roman" pitchFamily="18" charset="0"/>
              </a:defRPr>
            </a:lvl1pPr>
          </a:lstStyle>
          <a:p>
            <a:pPr>
              <a:defRPr/>
            </a:pPr>
            <a:fld id="{2CA0A7AD-A10E-4B22-8DCB-B59069A7026D}" type="slidenum">
              <a:rPr lang="en-US"/>
              <a:pPr>
                <a:defRPr/>
              </a:pPr>
              <a:t>‹#›</a:t>
            </a:fld>
            <a:endParaRPr lang="en-US"/>
          </a:p>
        </p:txBody>
      </p:sp>
    </p:spTree>
    <p:extLst>
      <p:ext uri="{BB962C8B-B14F-4D97-AF65-F5344CB8AC3E}">
        <p14:creationId xmlns:p14="http://schemas.microsoft.com/office/powerpoint/2010/main" val="3658845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t" anchorCtr="0" compatLnSpc="1">
            <a:prstTxWarp prst="textNoShape">
              <a:avLst/>
            </a:prstTxWarp>
          </a:bodyPr>
          <a:lstStyle>
            <a:lvl1pPr defTabSz="945031">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t" anchorCtr="0" compatLnSpc="1">
            <a:prstTxWarp prst="textNoShape">
              <a:avLst/>
            </a:prstTxWarp>
          </a:bodyPr>
          <a:lstStyle>
            <a:lvl1pPr algn="r" defTabSz="945031">
              <a:spcBef>
                <a:spcPct val="0"/>
              </a:spcBef>
              <a:buFontTx/>
              <a:buNone/>
              <a:defRPr sz="1200">
                <a:latin typeface="Times New Roman" pitchFamily="18"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74725" y="4560888"/>
            <a:ext cx="53641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b" anchorCtr="0" compatLnSpc="1">
            <a:prstTxWarp prst="textNoShape">
              <a:avLst/>
            </a:prstTxWarp>
          </a:bodyPr>
          <a:lstStyle>
            <a:lvl1pPr defTabSz="945031">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97" tIns="47198" rIns="94397" bIns="47198" numCol="1" anchor="b" anchorCtr="0" compatLnSpc="1">
            <a:prstTxWarp prst="textNoShape">
              <a:avLst/>
            </a:prstTxWarp>
          </a:bodyPr>
          <a:lstStyle>
            <a:lvl1pPr algn="r" defTabSz="945031">
              <a:spcBef>
                <a:spcPct val="0"/>
              </a:spcBef>
              <a:buFontTx/>
              <a:buNone/>
              <a:defRPr sz="1200">
                <a:latin typeface="Times New Roman" pitchFamily="18" charset="0"/>
              </a:defRPr>
            </a:lvl1pPr>
          </a:lstStyle>
          <a:p>
            <a:pPr>
              <a:defRPr/>
            </a:pPr>
            <a:fld id="{27F8901F-014B-4D87-911B-F348841F6DDF}" type="slidenum">
              <a:rPr lang="en-US"/>
              <a:pPr>
                <a:defRPr/>
              </a:pPr>
              <a:t>‹#›</a:t>
            </a:fld>
            <a:endParaRPr lang="en-US"/>
          </a:p>
        </p:txBody>
      </p:sp>
    </p:spTree>
    <p:extLst>
      <p:ext uri="{BB962C8B-B14F-4D97-AF65-F5344CB8AC3E}">
        <p14:creationId xmlns:p14="http://schemas.microsoft.com/office/powerpoint/2010/main" val="33163193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ceholder 2"/>
          <p:cNvSpPr>
            <a:spLocks noGrp="1" noRot="1" noChangeAspect="1" noChangeArrowheads="1" noTextEdit="1"/>
          </p:cNvSpPr>
          <p:nvPr>
            <p:ph type="sldImg"/>
          </p:nvPr>
        </p:nvSpPr>
        <p:spPr>
          <a:ln/>
        </p:spPr>
      </p:sp>
      <p:sp>
        <p:nvSpPr>
          <p:cNvPr id="40963" name="Placeholder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pPr>
                <a:defRPr/>
              </a:pPr>
              <a:t>18</a:t>
            </a:fld>
            <a:endParaRPr lang="en-US"/>
          </a:p>
        </p:txBody>
      </p:sp>
    </p:spTree>
    <p:extLst>
      <p:ext uri="{BB962C8B-B14F-4D97-AF65-F5344CB8AC3E}">
        <p14:creationId xmlns:p14="http://schemas.microsoft.com/office/powerpoint/2010/main" val="1505135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pPr>
                <a:defRPr/>
              </a:pPr>
              <a:t>19</a:t>
            </a:fld>
            <a:endParaRPr lang="en-US"/>
          </a:p>
        </p:txBody>
      </p:sp>
    </p:spTree>
    <p:extLst>
      <p:ext uri="{BB962C8B-B14F-4D97-AF65-F5344CB8AC3E}">
        <p14:creationId xmlns:p14="http://schemas.microsoft.com/office/powerpoint/2010/main" val="150513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pPr>
                <a:defRPr/>
              </a:pPr>
              <a:t>20</a:t>
            </a:fld>
            <a:endParaRPr lang="en-US"/>
          </a:p>
        </p:txBody>
      </p:sp>
    </p:spTree>
    <p:extLst>
      <p:ext uri="{BB962C8B-B14F-4D97-AF65-F5344CB8AC3E}">
        <p14:creationId xmlns:p14="http://schemas.microsoft.com/office/powerpoint/2010/main" val="150513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pPr>
                <a:defRPr/>
              </a:pPr>
              <a:t>21</a:t>
            </a:fld>
            <a:endParaRPr lang="en-US"/>
          </a:p>
        </p:txBody>
      </p:sp>
    </p:spTree>
    <p:extLst>
      <p:ext uri="{BB962C8B-B14F-4D97-AF65-F5344CB8AC3E}">
        <p14:creationId xmlns:p14="http://schemas.microsoft.com/office/powerpoint/2010/main" val="150513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pPr>
                <a:defRPr/>
              </a:pPr>
              <a:t>22</a:t>
            </a:fld>
            <a:endParaRPr lang="en-US"/>
          </a:p>
        </p:txBody>
      </p:sp>
    </p:spTree>
    <p:extLst>
      <p:ext uri="{BB962C8B-B14F-4D97-AF65-F5344CB8AC3E}">
        <p14:creationId xmlns:p14="http://schemas.microsoft.com/office/powerpoint/2010/main" val="1505135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50513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0414" indent="-296313">
              <a:defRPr>
                <a:solidFill>
                  <a:schemeClr val="tx1"/>
                </a:solidFill>
                <a:latin typeface="Calibri" pitchFamily="34" charset="0"/>
              </a:defRPr>
            </a:lvl2pPr>
            <a:lvl3pPr marL="1185251" indent="-237051">
              <a:defRPr>
                <a:solidFill>
                  <a:schemeClr val="tx1"/>
                </a:solidFill>
                <a:latin typeface="Calibri" pitchFamily="34" charset="0"/>
              </a:defRPr>
            </a:lvl3pPr>
            <a:lvl4pPr marL="1659350" indent="-237051">
              <a:defRPr>
                <a:solidFill>
                  <a:schemeClr val="tx1"/>
                </a:solidFill>
                <a:latin typeface="Calibri" pitchFamily="34" charset="0"/>
              </a:defRPr>
            </a:lvl4pPr>
            <a:lvl5pPr marL="2133451" indent="-237051">
              <a:defRPr>
                <a:solidFill>
                  <a:schemeClr val="tx1"/>
                </a:solidFill>
                <a:latin typeface="Calibri" pitchFamily="34" charset="0"/>
              </a:defRPr>
            </a:lvl5pPr>
            <a:lvl6pPr marL="2607550" indent="-237051" fontAlgn="base">
              <a:spcBef>
                <a:spcPct val="0"/>
              </a:spcBef>
              <a:spcAft>
                <a:spcPct val="0"/>
              </a:spcAft>
              <a:defRPr>
                <a:solidFill>
                  <a:schemeClr val="tx1"/>
                </a:solidFill>
                <a:latin typeface="Calibri" pitchFamily="34" charset="0"/>
              </a:defRPr>
            </a:lvl6pPr>
            <a:lvl7pPr marL="3081651" indent="-237051" fontAlgn="base">
              <a:spcBef>
                <a:spcPct val="0"/>
              </a:spcBef>
              <a:spcAft>
                <a:spcPct val="0"/>
              </a:spcAft>
              <a:defRPr>
                <a:solidFill>
                  <a:schemeClr val="tx1"/>
                </a:solidFill>
                <a:latin typeface="Calibri" pitchFamily="34" charset="0"/>
              </a:defRPr>
            </a:lvl7pPr>
            <a:lvl8pPr marL="3555752" indent="-237051" fontAlgn="base">
              <a:spcBef>
                <a:spcPct val="0"/>
              </a:spcBef>
              <a:spcAft>
                <a:spcPct val="0"/>
              </a:spcAft>
              <a:defRPr>
                <a:solidFill>
                  <a:schemeClr val="tx1"/>
                </a:solidFill>
                <a:latin typeface="Calibri" pitchFamily="34" charset="0"/>
              </a:defRPr>
            </a:lvl8pPr>
            <a:lvl9pPr marL="4029851" indent="-237051" fontAlgn="base">
              <a:spcBef>
                <a:spcPct val="0"/>
              </a:spcBef>
              <a:spcAft>
                <a:spcPct val="0"/>
              </a:spcAft>
              <a:defRPr>
                <a:solidFill>
                  <a:schemeClr val="tx1"/>
                </a:solidFill>
                <a:latin typeface="Calibri" pitchFamily="34" charset="0"/>
              </a:defRPr>
            </a:lvl9pPr>
          </a:lstStyle>
          <a:p>
            <a:pPr>
              <a:defRPr/>
            </a:pPr>
            <a:fld id="{477808D5-ADD5-4AFA-9C6A-42E36B06D448}" type="slidenum">
              <a:rPr lang="en-US" altLang="en-US" smtClean="0">
                <a:solidFill>
                  <a:prstClr val="black"/>
                </a:solidFill>
              </a:rPr>
              <a:pPr>
                <a:defRPr/>
              </a:pPr>
              <a:t>35</a:t>
            </a:fld>
            <a:endParaRPr lang="en-US" alt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178377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ceholder 2"/>
          <p:cNvSpPr>
            <a:spLocks noGrp="1" noRot="1" noChangeAspect="1" noChangeArrowheads="1" noTextEdit="1"/>
          </p:cNvSpPr>
          <p:nvPr>
            <p:ph type="sldImg"/>
          </p:nvPr>
        </p:nvSpPr>
        <p:spPr>
          <a:ln/>
        </p:spPr>
      </p:sp>
      <p:sp>
        <p:nvSpPr>
          <p:cNvPr id="40963" name="Placeholder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a:t>
            </a:r>
            <a:r>
              <a:rPr lang="en-US" baseline="0" dirty="0" smtClean="0"/>
              <a:t> is well known that there is no PM standard for aircraft engines. The first order approximation is used to estimate PM mass concentrations from certification smoke number measurements. It should be noted that the smoke number standard was developed originally as a visibility standard.</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67211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923725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2954210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505135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505135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8901F-014B-4D87-911B-F348841F6DDF}"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505135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7" descr="title_image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71"/>
          <p:cNvSpPr txBox="1">
            <a:spLocks noChangeArrowheads="1"/>
          </p:cNvSpPr>
          <p:nvPr/>
        </p:nvSpPr>
        <p:spPr bwMode="ltGray">
          <a:xfrm>
            <a:off x="6807200" y="457200"/>
            <a:ext cx="196215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800" b="1">
                <a:solidFill>
                  <a:schemeClr val="bg1"/>
                </a:solidFill>
              </a:rPr>
              <a:t>Federal Aviation</a:t>
            </a:r>
          </a:p>
          <a:p>
            <a:pPr eaLnBrk="1" hangingPunct="1">
              <a:lnSpc>
                <a:spcPct val="85000"/>
              </a:lnSpc>
              <a:defRPr/>
            </a:pPr>
            <a:r>
              <a:rPr lang="en-US" sz="1800" b="1">
                <a:solidFill>
                  <a:schemeClr val="bg1"/>
                </a:solidFill>
              </a:rPr>
              <a:t>Administration</a:t>
            </a:r>
          </a:p>
        </p:txBody>
      </p:sp>
      <p:sp>
        <p:nvSpPr>
          <p:cNvPr id="63490" name="Rectangle 1026"/>
          <p:cNvSpPr>
            <a:spLocks noGrp="1" noChangeArrowheads="1"/>
          </p:cNvSpPr>
          <p:nvPr>
            <p:ph type="ctrTitle"/>
          </p:nvPr>
        </p:nvSpPr>
        <p:spPr bwMode="auto">
          <a:xfrm>
            <a:off x="446088" y="312738"/>
            <a:ext cx="4983162" cy="13954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bwMode="auto">
          <a:xfrm>
            <a:off x="449263" y="1754188"/>
            <a:ext cx="4951412"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771507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D552A7DA-D17C-4119-B1CF-6EFB7D95A9CF}" type="slidenum">
              <a:rPr lang="en-US"/>
              <a:pPr>
                <a:defRPr/>
              </a:pPr>
              <a:t>‹#›</a:t>
            </a:fld>
            <a:endParaRPr lang="en-US"/>
          </a:p>
        </p:txBody>
      </p:sp>
    </p:spTree>
    <p:extLst>
      <p:ext uri="{BB962C8B-B14F-4D97-AF65-F5344CB8AC3E}">
        <p14:creationId xmlns:p14="http://schemas.microsoft.com/office/powerpoint/2010/main" val="131545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80980D-3857-468F-A530-2D8FFE7EA952}" type="slidenum">
              <a:rPr lang="en-US"/>
              <a:pPr>
                <a:defRPr/>
              </a:pPr>
              <a:t>‹#›</a:t>
            </a:fld>
            <a:endParaRPr lang="en-US"/>
          </a:p>
        </p:txBody>
      </p:sp>
    </p:spTree>
    <p:extLst>
      <p:ext uri="{BB962C8B-B14F-4D97-AF65-F5344CB8AC3E}">
        <p14:creationId xmlns:p14="http://schemas.microsoft.com/office/powerpoint/2010/main" val="831197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81" descr="sunrise_plane_powerpo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8000" y="0"/>
            <a:ext cx="355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51"/>
          <p:cNvSpPr txBox="1">
            <a:spLocks noChangeArrowheads="1"/>
          </p:cNvSpPr>
          <p:nvPr userDrawn="1"/>
        </p:nvSpPr>
        <p:spPr bwMode="auto">
          <a:xfrm>
            <a:off x="427038" y="4497388"/>
            <a:ext cx="4822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50000"/>
              </a:spcBef>
              <a:buChar char="•"/>
              <a:defRPr sz="2400">
                <a:solidFill>
                  <a:schemeClr val="tx1"/>
                </a:solidFill>
                <a:latin typeface="Arial" pitchFamily="34" charset="0"/>
              </a:defRPr>
            </a:lvl1pPr>
            <a:lvl2pPr marL="742950" indent="-285750" eaLnBrk="0" hangingPunct="0">
              <a:spcBef>
                <a:spcPct val="50000"/>
              </a:spcBef>
              <a:buChar char="•"/>
              <a:defRPr sz="2400">
                <a:solidFill>
                  <a:schemeClr val="tx1"/>
                </a:solidFill>
                <a:latin typeface="Arial" pitchFamily="34" charset="0"/>
              </a:defRPr>
            </a:lvl2pPr>
            <a:lvl3pPr marL="1143000" indent="-228600" eaLnBrk="0" hangingPunct="0">
              <a:spcBef>
                <a:spcPct val="50000"/>
              </a:spcBef>
              <a:buChar char="•"/>
              <a:defRPr sz="2400">
                <a:solidFill>
                  <a:schemeClr val="tx1"/>
                </a:solidFill>
                <a:latin typeface="Arial" pitchFamily="34" charset="0"/>
              </a:defRPr>
            </a:lvl3pPr>
            <a:lvl4pPr marL="1600200" indent="-228600" eaLnBrk="0" hangingPunct="0">
              <a:spcBef>
                <a:spcPct val="50000"/>
              </a:spcBef>
              <a:buChar char="•"/>
              <a:defRPr sz="2400">
                <a:solidFill>
                  <a:schemeClr val="tx1"/>
                </a:solidFill>
                <a:latin typeface="Arial" pitchFamily="34" charset="0"/>
              </a:defRPr>
            </a:lvl4pPr>
            <a:lvl5pPr marL="2057400" indent="-228600" eaLnBrk="0" hangingPunct="0">
              <a:spcBef>
                <a:spcPct val="50000"/>
              </a:spcBef>
              <a:buChar char="•"/>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buFontTx/>
              <a:buNone/>
              <a:defRPr/>
            </a:pPr>
            <a:r>
              <a:rPr lang="en-US" sz="1600" b="1" dirty="0" smtClean="0">
                <a:solidFill>
                  <a:srgbClr val="FFFFFF"/>
                </a:solidFill>
              </a:rPr>
              <a:t>Presented to:</a:t>
            </a:r>
          </a:p>
          <a:p>
            <a:pPr eaLnBrk="1" hangingPunct="1">
              <a:buFontTx/>
              <a:buNone/>
              <a:defRPr/>
            </a:pPr>
            <a:r>
              <a:rPr lang="en-US" sz="1600" b="1" dirty="0" smtClean="0">
                <a:solidFill>
                  <a:srgbClr val="FFFFFF"/>
                </a:solidFill>
              </a:rPr>
              <a:t>By:</a:t>
            </a:r>
          </a:p>
          <a:p>
            <a:pPr eaLnBrk="1" hangingPunct="1">
              <a:buFontTx/>
              <a:buNone/>
              <a:defRPr/>
            </a:pPr>
            <a:r>
              <a:rPr lang="en-US" sz="1600" b="1" dirty="0" smtClean="0">
                <a:solidFill>
                  <a:srgbClr val="FFFFFF"/>
                </a:solidFill>
              </a:rPr>
              <a:t>Date:</a:t>
            </a:r>
          </a:p>
        </p:txBody>
      </p:sp>
      <p:grpSp>
        <p:nvGrpSpPr>
          <p:cNvPr id="6" name="Group 1080"/>
          <p:cNvGrpSpPr>
            <a:grpSpLocks/>
          </p:cNvGrpSpPr>
          <p:nvPr userDrawn="1"/>
        </p:nvGrpSpPr>
        <p:grpSpPr bwMode="auto">
          <a:xfrm>
            <a:off x="5873750" y="269875"/>
            <a:ext cx="2895600" cy="911225"/>
            <a:chOff x="3700" y="170"/>
            <a:chExt cx="1824" cy="574"/>
          </a:xfrm>
        </p:grpSpPr>
        <p:pic>
          <p:nvPicPr>
            <p:cNvPr id="7" name="Picture 1079" descr="NEW FAA LOGO"/>
            <p:cNvPicPr>
              <a:picLocks noChangeAspect="1" noChangeArrowheads="1"/>
            </p:cNvPicPr>
            <p:nvPr userDrawn="1"/>
          </p:nvPicPr>
          <p:blipFill>
            <a:blip r:embed="rId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50000"/>
                </a:spcBef>
                <a:buChar char="•"/>
                <a:defRPr sz="2400">
                  <a:solidFill>
                    <a:schemeClr val="tx1"/>
                  </a:solidFill>
                  <a:latin typeface="Arial" pitchFamily="34" charset="0"/>
                </a:defRPr>
              </a:lvl1pPr>
              <a:lvl2pPr marL="742950" indent="-285750" eaLnBrk="0" hangingPunct="0">
                <a:spcBef>
                  <a:spcPct val="50000"/>
                </a:spcBef>
                <a:buChar char="•"/>
                <a:defRPr sz="2400">
                  <a:solidFill>
                    <a:schemeClr val="tx1"/>
                  </a:solidFill>
                  <a:latin typeface="Arial" pitchFamily="34" charset="0"/>
                </a:defRPr>
              </a:lvl2pPr>
              <a:lvl3pPr marL="1143000" indent="-228600" eaLnBrk="0" hangingPunct="0">
                <a:spcBef>
                  <a:spcPct val="50000"/>
                </a:spcBef>
                <a:buChar char="•"/>
                <a:defRPr sz="2400">
                  <a:solidFill>
                    <a:schemeClr val="tx1"/>
                  </a:solidFill>
                  <a:latin typeface="Arial" pitchFamily="34" charset="0"/>
                </a:defRPr>
              </a:lvl3pPr>
              <a:lvl4pPr marL="1600200" indent="-228600" eaLnBrk="0" hangingPunct="0">
                <a:spcBef>
                  <a:spcPct val="50000"/>
                </a:spcBef>
                <a:buChar char="•"/>
                <a:defRPr sz="2400">
                  <a:solidFill>
                    <a:schemeClr val="tx1"/>
                  </a:solidFill>
                  <a:latin typeface="Arial" pitchFamily="34" charset="0"/>
                </a:defRPr>
              </a:lvl4pPr>
              <a:lvl5pPr marL="2057400" indent="-228600" eaLnBrk="0" hangingPunct="0">
                <a:spcBef>
                  <a:spcPct val="50000"/>
                </a:spcBef>
                <a:buChar char="•"/>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lnSpc>
                  <a:spcPct val="85000"/>
                </a:lnSpc>
                <a:spcBef>
                  <a:spcPct val="0"/>
                </a:spcBef>
                <a:buFontTx/>
                <a:buNone/>
                <a:defRPr/>
              </a:pPr>
              <a:r>
                <a:rPr lang="en-US" sz="1800" b="1" smtClean="0">
                  <a:solidFill>
                    <a:srgbClr val="FFFFFF"/>
                  </a:solidFill>
                </a:rPr>
                <a:t>Federal Aviation</a:t>
              </a:r>
            </a:p>
            <a:p>
              <a:pPr eaLnBrk="1" hangingPunct="1">
                <a:lnSpc>
                  <a:spcPct val="85000"/>
                </a:lnSpc>
                <a:spcBef>
                  <a:spcPct val="0"/>
                </a:spcBef>
                <a:buFontTx/>
                <a:buNone/>
                <a:defRPr/>
              </a:pPr>
              <a:r>
                <a:rPr lang="en-US" sz="1800" b="1" smtClean="0">
                  <a:solidFill>
                    <a:srgbClr val="FFFFFF"/>
                  </a:solidFill>
                </a:rPr>
                <a:t>Administration</a:t>
              </a:r>
            </a:p>
          </p:txBody>
        </p:sp>
      </p:grpSp>
      <p:sp>
        <p:nvSpPr>
          <p:cNvPr id="63490" name="Rectangle 1026"/>
          <p:cNvSpPr>
            <a:spLocks noGrp="1" noChangeArrowheads="1"/>
          </p:cNvSpPr>
          <p:nvPr>
            <p:ph type="ctrTitle"/>
          </p:nvPr>
        </p:nvSpPr>
        <p:spPr>
          <a:xfrm>
            <a:off x="446088" y="312738"/>
            <a:ext cx="4983162" cy="1395412"/>
          </a:xfrm>
        </p:spPr>
        <p:txBody>
          <a:bodyPr anchor="t"/>
          <a:lstStyle>
            <a:lvl1pPr>
              <a:defRPr>
                <a:solidFill>
                  <a:schemeClr val="bg1"/>
                </a:solidFill>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600">
                <a:solidFill>
                  <a:schemeClr val="bg2"/>
                </a:solidFill>
              </a:defRPr>
            </a:lvl1pPr>
          </a:lstStyle>
          <a:p>
            <a:pPr lvl="0"/>
            <a:r>
              <a:rPr lang="en-US" noProof="0" dirty="0" smtClean="0"/>
              <a:t>Select to edit master subtitle</a:t>
            </a:r>
          </a:p>
        </p:txBody>
      </p:sp>
      <p:sp>
        <p:nvSpPr>
          <p:cNvPr id="9" name="Rectangle 1026"/>
          <p:cNvSpPr txBox="1">
            <a:spLocks noChangeArrowheads="1"/>
          </p:cNvSpPr>
          <p:nvPr userDrawn="1"/>
        </p:nvSpPr>
        <p:spPr bwMode="auto">
          <a:xfrm>
            <a:off x="1813405" y="4497388"/>
            <a:ext cx="3774595" cy="44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r>
              <a:rPr lang="en-US" sz="1600" kern="0" baseline="0" dirty="0" smtClean="0"/>
              <a:t>REDAC Subcommittee Meeting</a:t>
            </a:r>
            <a:endParaRPr lang="en-US" sz="1600" kern="0" dirty="0" smtClean="0"/>
          </a:p>
        </p:txBody>
      </p:sp>
      <p:sp>
        <p:nvSpPr>
          <p:cNvPr id="10" name="Rectangle 1026"/>
          <p:cNvSpPr txBox="1">
            <a:spLocks noChangeArrowheads="1"/>
          </p:cNvSpPr>
          <p:nvPr userDrawn="1"/>
        </p:nvSpPr>
        <p:spPr bwMode="auto">
          <a:xfrm>
            <a:off x="1813405" y="4851524"/>
            <a:ext cx="3774595" cy="44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r>
              <a:rPr lang="en-US" sz="1600" kern="0" baseline="0" dirty="0" smtClean="0"/>
              <a:t>S. Daniel Jacob, Ph.D.</a:t>
            </a:r>
            <a:endParaRPr lang="en-US" sz="1600" kern="0" dirty="0" smtClean="0"/>
          </a:p>
        </p:txBody>
      </p:sp>
      <p:sp>
        <p:nvSpPr>
          <p:cNvPr id="11" name="Rectangle 1026"/>
          <p:cNvSpPr txBox="1">
            <a:spLocks noChangeArrowheads="1"/>
          </p:cNvSpPr>
          <p:nvPr userDrawn="1"/>
        </p:nvSpPr>
        <p:spPr bwMode="auto">
          <a:xfrm>
            <a:off x="1806310" y="5202704"/>
            <a:ext cx="3774595" cy="44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bg1"/>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r>
              <a:rPr lang="en-US" sz="1600" kern="0" dirty="0" smtClean="0"/>
              <a:t>August</a:t>
            </a:r>
            <a:r>
              <a:rPr lang="en-US" sz="1600" kern="0" baseline="0" dirty="0" smtClean="0"/>
              <a:t> 2, 2017</a:t>
            </a:r>
          </a:p>
        </p:txBody>
      </p:sp>
    </p:spTree>
    <p:extLst>
      <p:ext uri="{BB962C8B-B14F-4D97-AF65-F5344CB8AC3E}">
        <p14:creationId xmlns:p14="http://schemas.microsoft.com/office/powerpoint/2010/main" val="28431861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D03FE67-45D1-4D1C-BAA5-7BEC4D5ED5B9}" type="slidenum">
              <a:rPr lang="en-US"/>
              <a:pPr>
                <a:defRPr/>
              </a:pPr>
              <a:t>‹#›</a:t>
            </a:fld>
            <a:endParaRPr lang="en-US"/>
          </a:p>
        </p:txBody>
      </p:sp>
    </p:spTree>
    <p:extLst>
      <p:ext uri="{BB962C8B-B14F-4D97-AF65-F5344CB8AC3E}">
        <p14:creationId xmlns:p14="http://schemas.microsoft.com/office/powerpoint/2010/main" val="22539988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2C2AF1D-611C-494D-B621-22C75856F74C}" type="slidenum">
              <a:rPr lang="en-US"/>
              <a:pPr>
                <a:defRPr/>
              </a:pPr>
              <a:t>‹#›</a:t>
            </a:fld>
            <a:endParaRPr lang="en-US"/>
          </a:p>
        </p:txBody>
      </p:sp>
    </p:spTree>
    <p:extLst>
      <p:ext uri="{BB962C8B-B14F-4D97-AF65-F5344CB8AC3E}">
        <p14:creationId xmlns:p14="http://schemas.microsoft.com/office/powerpoint/2010/main" val="1318892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AB1ACAB-0AB7-4D68-9E26-5BFEF9FB1FD5}" type="slidenum">
              <a:rPr lang="en-US"/>
              <a:pPr>
                <a:defRPr/>
              </a:pPr>
              <a:t>‹#›</a:t>
            </a:fld>
            <a:endParaRPr lang="en-US"/>
          </a:p>
        </p:txBody>
      </p:sp>
    </p:spTree>
    <p:extLst>
      <p:ext uri="{BB962C8B-B14F-4D97-AF65-F5344CB8AC3E}">
        <p14:creationId xmlns:p14="http://schemas.microsoft.com/office/powerpoint/2010/main" val="4288821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1F3C218C-4628-4BFE-A153-2F322566AA31}" type="slidenum">
              <a:rPr lang="en-US"/>
              <a:pPr>
                <a:defRPr/>
              </a:pPr>
              <a:t>‹#›</a:t>
            </a:fld>
            <a:endParaRPr lang="en-US"/>
          </a:p>
        </p:txBody>
      </p:sp>
    </p:spTree>
    <p:extLst>
      <p:ext uri="{BB962C8B-B14F-4D97-AF65-F5344CB8AC3E}">
        <p14:creationId xmlns:p14="http://schemas.microsoft.com/office/powerpoint/2010/main" val="309368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BAD576F7-B26B-44F6-B89D-42CDD90B72DC}" type="slidenum">
              <a:rPr lang="en-US"/>
              <a:pPr>
                <a:defRPr/>
              </a:pPr>
              <a:t>‹#›</a:t>
            </a:fld>
            <a:endParaRPr lang="en-US"/>
          </a:p>
        </p:txBody>
      </p:sp>
    </p:spTree>
    <p:extLst>
      <p:ext uri="{BB962C8B-B14F-4D97-AF65-F5344CB8AC3E}">
        <p14:creationId xmlns:p14="http://schemas.microsoft.com/office/powerpoint/2010/main" val="1455035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074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647CA3D-9C24-418B-B18D-54170EB0A7FC}" type="slidenum">
              <a:rPr lang="en-US"/>
              <a:pPr>
                <a:defRPr/>
              </a:pPr>
              <a:t>‹#›</a:t>
            </a:fld>
            <a:endParaRPr lang="en-US"/>
          </a:p>
        </p:txBody>
      </p:sp>
    </p:spTree>
    <p:extLst>
      <p:ext uri="{BB962C8B-B14F-4D97-AF65-F5344CB8AC3E}">
        <p14:creationId xmlns:p14="http://schemas.microsoft.com/office/powerpoint/2010/main" val="2490781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5A8D044-2E80-44F0-B351-5A6167996460}" type="slidenum">
              <a:rPr lang="en-US"/>
              <a:pPr>
                <a:defRPr/>
              </a:pPr>
              <a:t>‹#›</a:t>
            </a:fld>
            <a:endParaRPr lang="en-US"/>
          </a:p>
        </p:txBody>
      </p:sp>
    </p:spTree>
    <p:extLst>
      <p:ext uri="{BB962C8B-B14F-4D97-AF65-F5344CB8AC3E}">
        <p14:creationId xmlns:p14="http://schemas.microsoft.com/office/powerpoint/2010/main" val="3610451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3C1B2A8-A52B-445C-BC31-48BB40F06372}" type="slidenum">
              <a:rPr lang="en-US"/>
              <a:pPr>
                <a:defRPr/>
              </a:pPr>
              <a:t>‹#›</a:t>
            </a:fld>
            <a:endParaRPr lang="en-US"/>
          </a:p>
        </p:txBody>
      </p:sp>
    </p:spTree>
    <p:extLst>
      <p:ext uri="{BB962C8B-B14F-4D97-AF65-F5344CB8AC3E}">
        <p14:creationId xmlns:p14="http://schemas.microsoft.com/office/powerpoint/2010/main" val="3770474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2725DD8-B29A-49D7-AC36-C9A056B899AF}" type="slidenum">
              <a:rPr lang="en-US"/>
              <a:pPr>
                <a:defRPr/>
              </a:pPr>
              <a:t>‹#›</a:t>
            </a:fld>
            <a:endParaRPr lang="en-US"/>
          </a:p>
        </p:txBody>
      </p:sp>
    </p:spTree>
    <p:extLst>
      <p:ext uri="{BB962C8B-B14F-4D97-AF65-F5344CB8AC3E}">
        <p14:creationId xmlns:p14="http://schemas.microsoft.com/office/powerpoint/2010/main" val="354181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FD3A354-8E01-486F-891B-159976FB40AE}" type="slidenum">
              <a:rPr lang="en-US"/>
              <a:pPr>
                <a:defRPr/>
              </a:pPr>
              <a:t>‹#›</a:t>
            </a:fld>
            <a:endParaRPr lang="en-US"/>
          </a:p>
        </p:txBody>
      </p:sp>
    </p:spTree>
    <p:extLst>
      <p:ext uri="{BB962C8B-B14F-4D97-AF65-F5344CB8AC3E}">
        <p14:creationId xmlns:p14="http://schemas.microsoft.com/office/powerpoint/2010/main" val="3104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8625" y="344488"/>
            <a:ext cx="8472488"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508125"/>
            <a:ext cx="3948113"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6942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7" descr="title_image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71"/>
          <p:cNvSpPr txBox="1">
            <a:spLocks noChangeArrowheads="1"/>
          </p:cNvSpPr>
          <p:nvPr/>
        </p:nvSpPr>
        <p:spPr bwMode="ltGray">
          <a:xfrm>
            <a:off x="6807200" y="457200"/>
            <a:ext cx="196215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800" b="1">
                <a:solidFill>
                  <a:srgbClr val="FFFFFF"/>
                </a:solidFill>
              </a:rPr>
              <a:t>Federal Aviation</a:t>
            </a:r>
          </a:p>
          <a:p>
            <a:pPr eaLnBrk="1" hangingPunct="1">
              <a:lnSpc>
                <a:spcPct val="85000"/>
              </a:lnSpc>
              <a:defRPr/>
            </a:pPr>
            <a:r>
              <a:rPr lang="en-US" sz="1800" b="1">
                <a:solidFill>
                  <a:srgbClr val="FFFFFF"/>
                </a:solidFill>
              </a:rPr>
              <a:t>Administration</a:t>
            </a:r>
          </a:p>
        </p:txBody>
      </p:sp>
      <p:sp>
        <p:nvSpPr>
          <p:cNvPr id="63490" name="Rectangle 1026"/>
          <p:cNvSpPr>
            <a:spLocks noGrp="1" noChangeArrowheads="1"/>
          </p:cNvSpPr>
          <p:nvPr>
            <p:ph type="ctrTitle"/>
          </p:nvPr>
        </p:nvSpPr>
        <p:spPr bwMode="auto">
          <a:xfrm>
            <a:off x="446088" y="312738"/>
            <a:ext cx="4983162" cy="13954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bwMode="auto">
          <a:xfrm>
            <a:off x="449263" y="1754188"/>
            <a:ext cx="4951412"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3374819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77E5313-1645-42B3-B3E2-46ED9905FA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5020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2406F5C-D757-4E9F-AF0C-F67DF4196B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007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E47576EF-8235-4005-A942-030009AD6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547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F4E0158-EF2B-414B-8F6D-BD5BF0A3F7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8743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4CD33F6F-0F44-43C7-8085-3A3A0694C9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2959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38B1D1D-9881-4FF9-A5C1-1E2A7F6AE3F2}" type="slidenum">
              <a:rPr lang="en-US"/>
              <a:pPr>
                <a:defRPr/>
              </a:pPr>
              <a:t>‹#›</a:t>
            </a:fld>
            <a:endParaRPr lang="en-US"/>
          </a:p>
        </p:txBody>
      </p:sp>
    </p:spTree>
    <p:extLst>
      <p:ext uri="{BB962C8B-B14F-4D97-AF65-F5344CB8AC3E}">
        <p14:creationId xmlns:p14="http://schemas.microsoft.com/office/powerpoint/2010/main" val="725969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BD1E4026-181F-4108-8557-6BDBC0BA33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1624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D3FAF6D-0469-4F53-A91E-9D8E5D5541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295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8ED5052-BF2F-430E-90FE-86F94BA3FC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6003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1766734-7E9D-498A-B472-570D17FCF1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3416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99ECAD4-6DAA-4DA5-A6A0-2F313453A2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4441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32"/>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8"/>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grpSp>
        <p:nvGrpSpPr>
          <p:cNvPr id="63544" name="Group 1080"/>
          <p:cNvGrpSpPr>
            <a:grpSpLocks/>
          </p:cNvGrpSpPr>
          <p:nvPr userDrawn="1"/>
        </p:nvGrpSpPr>
        <p:grpSpPr bwMode="auto">
          <a:xfrm>
            <a:off x="5873750" y="271463"/>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pPr>
              <a:r>
                <a:rPr lang="en-US" sz="1800" b="1" dirty="0">
                  <a:solidFill>
                    <a:srgbClr val="FFFFFF"/>
                  </a:solidFill>
                  <a:latin typeface="Arial"/>
                </a:rPr>
                <a:t>Federal Aviation</a:t>
              </a:r>
            </a:p>
            <a:p>
              <a:pPr>
                <a:lnSpc>
                  <a:spcPct val="85000"/>
                </a:lnSpc>
              </a:pPr>
              <a:r>
                <a:rPr lang="en-US" sz="1800" b="1" dirty="0">
                  <a:solidFill>
                    <a:srgbClr val="FFFFFF"/>
                  </a:solidFill>
                  <a:latin typeface="Arial"/>
                </a:rPr>
                <a:t>Administration</a:t>
              </a:r>
            </a:p>
          </p:txBody>
        </p:sp>
      </p:grpSp>
    </p:spTree>
    <p:extLst>
      <p:ext uri="{BB962C8B-B14F-4D97-AF65-F5344CB8AC3E}">
        <p14:creationId xmlns:p14="http://schemas.microsoft.com/office/powerpoint/2010/main" val="284897414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17399959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14972442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7412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4395480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E2E15092-2E5C-4415-8BE1-6FD552945547}" type="slidenum">
              <a:rPr lang="en-US"/>
              <a:pPr>
                <a:defRPr/>
              </a:pPr>
              <a:t>‹#›</a:t>
            </a:fld>
            <a:endParaRPr lang="en-US"/>
          </a:p>
        </p:txBody>
      </p:sp>
    </p:spTree>
    <p:extLst>
      <p:ext uri="{BB962C8B-B14F-4D97-AF65-F5344CB8AC3E}">
        <p14:creationId xmlns:p14="http://schemas.microsoft.com/office/powerpoint/2010/main" val="2399548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92761863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FFFFFF">
                  <a:lumMod val="65000"/>
                </a:srgbClr>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FFFFFF">
                  <a:lumMod val="65000"/>
                </a:srgbClr>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B2C6A-CDC5-43B3-82E2-A956377D50BC}" type="slidenum">
              <a:rPr lang="en-US">
                <a:solidFill>
                  <a:srgbClr val="FFFFFF">
                    <a:lumMod val="65000"/>
                  </a:srgbClr>
                </a:solidFill>
              </a:rPr>
              <a:pPr>
                <a:defRPr/>
              </a:pPr>
              <a:t>‹#›</a:t>
            </a:fld>
            <a:endParaRPr lang="en-US" dirty="0">
              <a:solidFill>
                <a:srgbClr val="FFFFFF">
                  <a:lumMod val="65000"/>
                </a:srgbClr>
              </a:solidFill>
            </a:endParaRPr>
          </a:p>
        </p:txBody>
      </p:sp>
    </p:spTree>
    <p:extLst>
      <p:ext uri="{BB962C8B-B14F-4D97-AF65-F5344CB8AC3E}">
        <p14:creationId xmlns:p14="http://schemas.microsoft.com/office/powerpoint/2010/main" val="343062797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FF52DED-2112-4C1D-A464-2CF9CBDA8C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5100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7" descr="title_image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71"/>
          <p:cNvSpPr txBox="1">
            <a:spLocks noChangeArrowheads="1"/>
          </p:cNvSpPr>
          <p:nvPr/>
        </p:nvSpPr>
        <p:spPr bwMode="ltGray">
          <a:xfrm>
            <a:off x="6807200" y="457200"/>
            <a:ext cx="196215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lnSpc>
                <a:spcPct val="85000"/>
              </a:lnSpc>
              <a:defRPr/>
            </a:pPr>
            <a:r>
              <a:rPr lang="en-US" sz="1800" b="1" dirty="0" smtClean="0">
                <a:solidFill>
                  <a:srgbClr val="FFFFFF"/>
                </a:solidFill>
              </a:rPr>
              <a:t>Federal Aviation</a:t>
            </a:r>
          </a:p>
          <a:p>
            <a:pPr eaLnBrk="1" hangingPunct="1">
              <a:lnSpc>
                <a:spcPct val="85000"/>
              </a:lnSpc>
              <a:defRPr/>
            </a:pPr>
            <a:r>
              <a:rPr lang="en-US" sz="1800" b="1" dirty="0" smtClean="0">
                <a:solidFill>
                  <a:srgbClr val="FFFFFF"/>
                </a:solidFill>
              </a:rPr>
              <a:t>Administration</a:t>
            </a:r>
          </a:p>
        </p:txBody>
      </p:sp>
      <p:sp>
        <p:nvSpPr>
          <p:cNvPr id="63490" name="Rectangle 1026"/>
          <p:cNvSpPr>
            <a:spLocks noGrp="1" noChangeArrowheads="1"/>
          </p:cNvSpPr>
          <p:nvPr>
            <p:ph type="ctrTitle"/>
          </p:nvPr>
        </p:nvSpPr>
        <p:spPr bwMode="auto">
          <a:xfrm>
            <a:off x="446088" y="312738"/>
            <a:ext cx="4983162" cy="13954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bwMode="auto">
          <a:xfrm>
            <a:off x="449263" y="1754188"/>
            <a:ext cx="4951412"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3329879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3653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30496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16789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49933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01273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508203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9FD7C7F2-9A71-41E1-8603-5D32F4CCB315}" type="slidenum">
              <a:rPr lang="en-US"/>
              <a:pPr>
                <a:defRPr/>
              </a:pPr>
              <a:t>‹#›</a:t>
            </a:fld>
            <a:endParaRPr lang="en-US"/>
          </a:p>
        </p:txBody>
      </p:sp>
    </p:spTree>
    <p:extLst>
      <p:ext uri="{BB962C8B-B14F-4D97-AF65-F5344CB8AC3E}">
        <p14:creationId xmlns:p14="http://schemas.microsoft.com/office/powerpoint/2010/main" val="16410216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3826318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7533559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33168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7719202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F26A694-2AEA-4837-993C-C01355BB65B5}" type="datetimeFigureOut">
              <a:rPr lang="en-US">
                <a:solidFill>
                  <a:prstClr val="black">
                    <a:tint val="75000"/>
                  </a:prstClr>
                </a:solidFill>
              </a:rPr>
              <a:pPr>
                <a:def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C22200-4BB1-41B2-8B3B-82AC38E31A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0383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EEC614-1198-44A9-88F9-8204D99CF2C3}" type="datetimeFigureOut">
              <a:rPr lang="en-US">
                <a:solidFill>
                  <a:prstClr val="black">
                    <a:tint val="75000"/>
                  </a:prstClr>
                </a:solidFill>
              </a:rPr>
              <a:pPr>
                <a:def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5DA45B-DFA6-48FD-925D-36E5494B25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3405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B1A86B-0B7D-487D-92E9-D8B991149F60}" type="datetimeFigureOut">
              <a:rPr lang="en-US">
                <a:solidFill>
                  <a:prstClr val="black">
                    <a:tint val="75000"/>
                  </a:prstClr>
                </a:solidFill>
              </a:rPr>
              <a:pPr>
                <a:def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EEF233-2F69-4D5C-A44A-9050E1A900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16074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6A394CC-1E87-42EA-9069-88403FFD6A02}" type="datetimeFigureOut">
              <a:rPr lang="en-US">
                <a:solidFill>
                  <a:prstClr val="black">
                    <a:tint val="75000"/>
                  </a:prstClr>
                </a:solidFill>
              </a:rPr>
              <a:pPr>
                <a:defRPr/>
              </a:pPr>
              <a:t>7/27/2017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6606D7-897E-435E-9356-9C90702358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911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994F59-8309-4D80-9C10-8381BE078604}" type="datetimeFigureOut">
              <a:rPr lang="en-US">
                <a:solidFill>
                  <a:prstClr val="black">
                    <a:tint val="75000"/>
                  </a:prstClr>
                </a:solidFill>
              </a:rPr>
              <a:pPr>
                <a:defRPr/>
              </a:pPr>
              <a:t>7/27/2017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28E9170-79D2-4811-A88A-8BE2665BFD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2634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5B46C2F-FF59-4B08-9359-A7EDCDC850B5}" type="datetimeFigureOut">
              <a:rPr lang="en-US">
                <a:solidFill>
                  <a:prstClr val="black">
                    <a:tint val="75000"/>
                  </a:prstClr>
                </a:solidFill>
              </a:rPr>
              <a:pPr>
                <a:defRPr/>
              </a:pPr>
              <a:t>7/27/2017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26BB44-F5FB-4D59-BD25-5F077E30BA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92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830DFE14-03F4-4C28-8EDD-74E86D411A6A}" type="slidenum">
              <a:rPr lang="en-US"/>
              <a:pPr>
                <a:defRPr/>
              </a:pPr>
              <a:t>‹#›</a:t>
            </a:fld>
            <a:endParaRPr lang="en-US"/>
          </a:p>
        </p:txBody>
      </p:sp>
    </p:spTree>
    <p:extLst>
      <p:ext uri="{BB962C8B-B14F-4D97-AF65-F5344CB8AC3E}">
        <p14:creationId xmlns:p14="http://schemas.microsoft.com/office/powerpoint/2010/main" val="1652695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4B5661-EDA8-4AFF-96DF-BB6C6811349D}" type="datetimeFigureOut">
              <a:rPr lang="en-US">
                <a:solidFill>
                  <a:prstClr val="black">
                    <a:tint val="75000"/>
                  </a:prstClr>
                </a:solidFill>
              </a:rPr>
              <a:pPr>
                <a:defRPr/>
              </a:pPr>
              <a:t>7/27/2017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A7340E8-10B4-454E-B5D0-8B46F54899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41792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AC12BE-854B-4AE2-B4A2-93C7D1EBF39F}" type="datetimeFigureOut">
              <a:rPr lang="en-US">
                <a:solidFill>
                  <a:prstClr val="black">
                    <a:tint val="75000"/>
                  </a:prstClr>
                </a:solidFill>
              </a:rPr>
              <a:pPr>
                <a:defRPr/>
              </a:pPr>
              <a:t>7/27/2017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6AE75E-2937-46A0-A979-9B5E3DE8FC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78368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96DE60-C080-46B8-80BC-1F43BC11138E}" type="datetimeFigureOut">
              <a:rPr lang="en-US">
                <a:solidFill>
                  <a:prstClr val="black">
                    <a:tint val="75000"/>
                  </a:prstClr>
                </a:solidFill>
              </a:rPr>
              <a:pPr>
                <a:defRPr/>
              </a:pPr>
              <a:t>7/27/2017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A6F809-7857-44F5-9234-6F110CB7BB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1361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592D72-EB5A-4BB4-AA49-B55E0E58DA68}" type="datetimeFigureOut">
              <a:rPr lang="en-US">
                <a:solidFill>
                  <a:prstClr val="black">
                    <a:tint val="75000"/>
                  </a:prstClr>
                </a:solidFill>
              </a:rPr>
              <a:pPr>
                <a:def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6B53FE-80C4-4BEE-94B9-EDA7377662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9556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86EF5B-C8AF-4864-8F42-37AE1C12A945}" type="datetimeFigureOut">
              <a:rPr lang="en-US">
                <a:solidFill>
                  <a:prstClr val="black">
                    <a:tint val="75000"/>
                  </a:prstClr>
                </a:solidFill>
              </a:rPr>
              <a:pPr>
                <a:defRPr/>
              </a:pPr>
              <a:t>7/27/2017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C0BBB2-18FF-4D68-A493-74A3E8440A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554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003641F-5017-4043-99BC-E67534E5B3B6}" type="slidenum">
              <a:rPr lang="en-US"/>
              <a:pPr>
                <a:defRPr/>
              </a:pPr>
              <a:t>‹#›</a:t>
            </a:fld>
            <a:endParaRPr lang="en-US"/>
          </a:p>
        </p:txBody>
      </p:sp>
    </p:spTree>
    <p:extLst>
      <p:ext uri="{BB962C8B-B14F-4D97-AF65-F5344CB8AC3E}">
        <p14:creationId xmlns:p14="http://schemas.microsoft.com/office/powerpoint/2010/main" val="45953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E1214F2-5C48-43E6-A583-8141DD432AF7}" type="slidenum">
              <a:rPr lang="en-US"/>
              <a:pPr>
                <a:defRPr/>
              </a:pPr>
              <a:t>‹#›</a:t>
            </a:fld>
            <a:endParaRPr lang="en-US"/>
          </a:p>
        </p:txBody>
      </p:sp>
    </p:spTree>
    <p:extLst>
      <p:ext uri="{BB962C8B-B14F-4D97-AF65-F5344CB8AC3E}">
        <p14:creationId xmlns:p14="http://schemas.microsoft.com/office/powerpoint/2010/main" val="2282235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4E940D8-8BA1-44F3-B611-80B477303B0F}" type="slidenum">
              <a:rPr lang="en-US"/>
              <a:pPr>
                <a:defRPr/>
              </a:pPr>
              <a:t>‹#›</a:t>
            </a:fld>
            <a:endParaRPr lang="en-US"/>
          </a:p>
        </p:txBody>
      </p:sp>
    </p:spTree>
    <p:extLst>
      <p:ext uri="{BB962C8B-B14F-4D97-AF65-F5344CB8AC3E}">
        <p14:creationId xmlns:p14="http://schemas.microsoft.com/office/powerpoint/2010/main" val="3305451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5.wmf"/><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84D5A8E7-A757-4F9F-8119-FE0EC4C84BF1}" type="slidenum">
              <a:rPr lang="en-US"/>
              <a:pPr>
                <a:defRPr/>
              </a:pPr>
              <a:t>‹#›</a:t>
            </a:fld>
            <a:endParaRPr lang="en-US"/>
          </a:p>
        </p:txBody>
      </p:sp>
      <p:sp>
        <p:nvSpPr>
          <p:cNvPr id="1029"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84D47BBD-CB40-468F-9034-75024DF3E11B}" type="slidenum">
              <a:rPr lang="en-US" sz="1200" b="1">
                <a:solidFill>
                  <a:schemeClr val="bg1"/>
                </a:solidFill>
              </a:rPr>
              <a:pPr algn="r"/>
              <a:t>‹#›</a:t>
            </a:fld>
            <a:endParaRPr lang="en-US" sz="1200" b="1">
              <a:solidFill>
                <a:schemeClr val="bg1"/>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2"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200" b="1">
                  <a:solidFill>
                    <a:schemeClr val="bg1"/>
                  </a:solidFill>
                </a:rPr>
                <a:t>Federal Aviation</a:t>
              </a:r>
            </a:p>
            <a:p>
              <a:pPr eaLnBrk="1" hangingPunct="1">
                <a:lnSpc>
                  <a:spcPct val="85000"/>
                </a:lnSpc>
                <a:defRPr/>
              </a:pPr>
              <a:r>
                <a:rPr lang="en-US" sz="1200" b="1">
                  <a:solidFill>
                    <a:schemeClr val="bg1"/>
                  </a:solidFill>
                </a:rPr>
                <a:t>Administration</a:t>
              </a:r>
            </a:p>
          </p:txBody>
        </p:sp>
      </p:grpSp>
    </p:spTree>
  </p:cSld>
  <p:clrMap bg1="lt1" tx1="dk1" bg2="lt2" tx2="dk2" accent1="accent1" accent2="accent2" accent3="accent3" accent4="accent4" accent5="accent5" accent6="accent6" hlink="hlink" folHlink="folHlink"/>
  <p:sldLayoutIdLst>
    <p:sldLayoutId id="2147483781"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2051"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rgbClr val="000000"/>
                </a:solidFill>
                <a:latin typeface="Times New Roman" pitchFamily="18" charset="0"/>
              </a:defRPr>
            </a:lvl1pPr>
          </a:lstStyle>
          <a:p>
            <a:pPr>
              <a:defRPr/>
            </a:pPr>
            <a:endParaRPr lang="en-US"/>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000000"/>
                </a:solidFill>
                <a:latin typeface="Times New Roman" pitchFamily="18" charset="0"/>
              </a:defRPr>
            </a:lvl1pPr>
          </a:lstStyle>
          <a:p>
            <a:pPr>
              <a:defRPr/>
            </a:pPr>
            <a:endParaRPr lang="en-US"/>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rgbClr val="FFFFFF"/>
                </a:solidFill>
                <a:latin typeface="Times New Roman" pitchFamily="18" charset="0"/>
              </a:defRPr>
            </a:lvl1pPr>
          </a:lstStyle>
          <a:p>
            <a:pPr>
              <a:defRPr/>
            </a:pPr>
            <a:fld id="{7022C123-C5F5-4CF2-A8D8-36C9152A4807}" type="slidenum">
              <a:rPr lang="en-US"/>
              <a:pPr>
                <a:defRPr/>
              </a:pPr>
              <a:t>‹#›</a:t>
            </a:fld>
            <a:endParaRPr lang="en-US"/>
          </a:p>
        </p:txBody>
      </p:sp>
      <p:sp>
        <p:nvSpPr>
          <p:cNvPr id="2055"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a:solidFill>
                <a:srgbClr val="000000"/>
              </a:solidFill>
            </a:endParaRPr>
          </a:p>
        </p:txBody>
      </p:sp>
      <p:sp>
        <p:nvSpPr>
          <p:cNvPr id="2056"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CB4F0B6F-F84A-4F84-AB3E-D8FEE49BA906}" type="slidenum">
              <a:rPr lang="en-US" sz="1200" b="1">
                <a:solidFill>
                  <a:srgbClr val="FFFFFF"/>
                </a:solidFill>
              </a:rPr>
              <a:pPr algn="r"/>
              <a:t>‹#›</a:t>
            </a:fld>
            <a:endParaRPr lang="en-US" sz="1200" b="1">
              <a:solidFill>
                <a:srgbClr val="FFFFFF"/>
              </a:solidFill>
            </a:endParaRPr>
          </a:p>
        </p:txBody>
      </p:sp>
      <p:grpSp>
        <p:nvGrpSpPr>
          <p:cNvPr id="2057" name="Group 25"/>
          <p:cNvGrpSpPr>
            <a:grpSpLocks/>
          </p:cNvGrpSpPr>
          <p:nvPr userDrawn="1"/>
        </p:nvGrpSpPr>
        <p:grpSpPr bwMode="auto">
          <a:xfrm>
            <a:off x="5708650" y="6124575"/>
            <a:ext cx="2047875" cy="661988"/>
            <a:chOff x="3596" y="3858"/>
            <a:chExt cx="1290" cy="417"/>
          </a:xfrm>
        </p:grpSpPr>
        <p:pic>
          <p:nvPicPr>
            <p:cNvPr id="2060" name="Picture 26" descr="NEW FAA LOGO"/>
            <p:cNvPicPr>
              <a:picLocks noChangeAspect="1" noChangeArrowheads="1"/>
            </p:cNvPicPr>
            <p:nvPr userDrawn="1"/>
          </p:nvPicPr>
          <p:blipFill>
            <a:blip r:embed="rId14">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50000"/>
                </a:spcBef>
                <a:buChar char="•"/>
                <a:defRPr sz="2400">
                  <a:solidFill>
                    <a:schemeClr val="tx1"/>
                  </a:solidFill>
                  <a:latin typeface="Arial" pitchFamily="34" charset="0"/>
                </a:defRPr>
              </a:lvl1pPr>
              <a:lvl2pPr marL="742950" indent="-285750" eaLnBrk="0" hangingPunct="0">
                <a:spcBef>
                  <a:spcPct val="50000"/>
                </a:spcBef>
                <a:buChar char="•"/>
                <a:defRPr sz="2400">
                  <a:solidFill>
                    <a:schemeClr val="tx1"/>
                  </a:solidFill>
                  <a:latin typeface="Arial" pitchFamily="34" charset="0"/>
                </a:defRPr>
              </a:lvl2pPr>
              <a:lvl3pPr marL="1143000" indent="-228600" eaLnBrk="0" hangingPunct="0">
                <a:spcBef>
                  <a:spcPct val="50000"/>
                </a:spcBef>
                <a:buChar char="•"/>
                <a:defRPr sz="2400">
                  <a:solidFill>
                    <a:schemeClr val="tx1"/>
                  </a:solidFill>
                  <a:latin typeface="Arial" pitchFamily="34" charset="0"/>
                </a:defRPr>
              </a:lvl3pPr>
              <a:lvl4pPr marL="1600200" indent="-228600" eaLnBrk="0" hangingPunct="0">
                <a:spcBef>
                  <a:spcPct val="50000"/>
                </a:spcBef>
                <a:buChar char="•"/>
                <a:defRPr sz="2400">
                  <a:solidFill>
                    <a:schemeClr val="tx1"/>
                  </a:solidFill>
                  <a:latin typeface="Arial" pitchFamily="34" charset="0"/>
                </a:defRPr>
              </a:lvl4pPr>
              <a:lvl5pPr marL="2057400" indent="-228600" eaLnBrk="0" hangingPunct="0">
                <a:spcBef>
                  <a:spcPct val="50000"/>
                </a:spcBef>
                <a:buChar char="•"/>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lnSpc>
                  <a:spcPct val="85000"/>
                </a:lnSpc>
                <a:spcBef>
                  <a:spcPct val="0"/>
                </a:spcBef>
                <a:buFontTx/>
                <a:buNone/>
                <a:defRPr/>
              </a:pPr>
              <a:r>
                <a:rPr lang="en-US" sz="1200" b="1" smtClean="0">
                  <a:solidFill>
                    <a:srgbClr val="FFFFFF"/>
                  </a:solidFill>
                </a:rPr>
                <a:t>Federal Aviation</a:t>
              </a:r>
            </a:p>
            <a:p>
              <a:pPr eaLnBrk="1" hangingPunct="1">
                <a:lnSpc>
                  <a:spcPct val="85000"/>
                </a:lnSpc>
                <a:spcBef>
                  <a:spcPct val="0"/>
                </a:spcBef>
                <a:buFontTx/>
                <a:buNone/>
                <a:defRPr/>
              </a:pPr>
              <a:r>
                <a:rPr lang="en-US" sz="1200" b="1" smtClean="0">
                  <a:solidFill>
                    <a:srgbClr val="FFFFFF"/>
                  </a:solidFill>
                </a:rPr>
                <a:t>Administration</a:t>
              </a:r>
            </a:p>
          </p:txBody>
        </p:sp>
      </p:grpSp>
    </p:spTree>
  </p:cSld>
  <p:clrMap bg1="lt1" tx1="dk1" bg2="lt2" tx2="dk2" accent1="accent1" accent2="accent2" accent3="accent3" accent4="accent4" accent5="accent5" accent6="accent6" hlink="hlink" folHlink="folHlink"/>
  <p:sldLayoutIdLst>
    <p:sldLayoutId id="2147483782"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819"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1CB3370F-5BF3-4A36-82ED-742532CDA8AE}" type="slidenum">
              <a:rPr lang="en-US">
                <a:solidFill>
                  <a:srgbClr val="FFFFFF"/>
                </a:solidFill>
              </a:rPr>
              <a:pPr>
                <a:defRPr/>
              </a:pPr>
              <a:t>‹#›</a:t>
            </a:fld>
            <a:endParaRPr lang="en-US">
              <a:solidFill>
                <a:srgbClr val="FFFFFF"/>
              </a:solidFill>
            </a:endParaRPr>
          </a:p>
        </p:txBody>
      </p:sp>
      <p:sp>
        <p:nvSpPr>
          <p:cNvPr id="1029"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smtClean="0">
              <a:solidFill>
                <a:srgbClr val="000000"/>
              </a:solidFill>
            </a:endParaRPr>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785E1010-41E8-4315-85DC-6BA9F0B4964A}" type="slidenum">
              <a:rPr lang="en-US" sz="1200" b="1" smtClean="0">
                <a:solidFill>
                  <a:srgbClr val="FFFFFF"/>
                </a:solidFill>
              </a:rPr>
              <a:pPr algn="r"/>
              <a:t>‹#›</a:t>
            </a:fld>
            <a:endParaRPr lang="en-US" sz="1200" b="1" smtClean="0">
              <a:solidFill>
                <a:srgbClr val="FFFFFF"/>
              </a:solidFil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2"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lnSpc>
                  <a:spcPct val="85000"/>
                </a:lnSpc>
                <a:defRPr/>
              </a:pPr>
              <a:r>
                <a:rPr lang="en-US" sz="1200" b="1">
                  <a:solidFill>
                    <a:srgbClr val="FFFFFF"/>
                  </a:solidFill>
                </a:rPr>
                <a:t>Federal Aviation</a:t>
              </a:r>
            </a:p>
            <a:p>
              <a:pPr eaLnBrk="1" hangingPunct="1">
                <a:lnSpc>
                  <a:spcPct val="85000"/>
                </a:lnSpc>
                <a:defRPr/>
              </a:pPr>
              <a:r>
                <a:rPr lang="en-US" sz="1200" b="1">
                  <a:solidFill>
                    <a:srgbClr val="FFFFFF"/>
                  </a:solidFill>
                </a:rPr>
                <a:t>Administration</a:t>
              </a:r>
            </a:p>
          </p:txBody>
        </p:sp>
      </p:grpSp>
    </p:spTree>
    <p:extLst>
      <p:ext uri="{BB962C8B-B14F-4D97-AF65-F5344CB8AC3E}">
        <p14:creationId xmlns:p14="http://schemas.microsoft.com/office/powerpoint/2010/main" val="23172212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dirty="0">
              <a:solidFill>
                <a:srgbClr val="000000"/>
              </a:solidFill>
              <a:latin typeface="Arial"/>
            </a:endParaRPr>
          </a:p>
        </p:txBody>
      </p:sp>
      <p:sp>
        <p:nvSpPr>
          <p:cNvPr id="56327" name="Rectangle 7"/>
          <p:cNvSpPr>
            <a:spLocks noGrp="1" noChangeArrowheads="1"/>
          </p:cNvSpPr>
          <p:nvPr>
            <p:ph type="title"/>
          </p:nvPr>
        </p:nvSpPr>
        <p:spPr bwMode="auto">
          <a:xfrm>
            <a:off x="212942" y="106494"/>
            <a:ext cx="881832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219728" y="919402"/>
            <a:ext cx="8773960" cy="503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fld id="{74438B1A-AF1B-4C8B-993E-1BADE62A2451}" type="slidenum">
              <a:rPr lang="en-US" smtClean="0">
                <a:solidFill>
                  <a:srgbClr val="FFFFFF">
                    <a:lumMod val="65000"/>
                  </a:srgbClr>
                </a:solidFill>
              </a:rPr>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0" y="6126158"/>
            <a:ext cx="2047875" cy="660400"/>
            <a:chOff x="3596" y="3859"/>
            <a:chExt cx="1290" cy="416"/>
          </a:xfrm>
        </p:grpSpPr>
        <p:pic>
          <p:nvPicPr>
            <p:cNvPr id="56346" name="Picture 26"/>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pPr>
              <a:r>
                <a:rPr lang="en-US" sz="1200" b="1" dirty="0">
                  <a:solidFill>
                    <a:srgbClr val="FFFFFF"/>
                  </a:solidFill>
                  <a:latin typeface="Arial"/>
                </a:rPr>
                <a:t>Federal Aviation</a:t>
              </a:r>
            </a:p>
            <a:p>
              <a:pPr>
                <a:lnSpc>
                  <a:spcPct val="85000"/>
                </a:lnSpc>
              </a:pPr>
              <a:r>
                <a:rPr lang="en-US" sz="1200" b="1" dirty="0">
                  <a:solidFill>
                    <a:srgbClr val="FFFFFF"/>
                  </a:solidFill>
                  <a:latin typeface="Aria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dirty="0">
                <a:solidFill>
                  <a:srgbClr val="C0C0C0"/>
                </a:solidFill>
                <a:latin typeface="Arial"/>
              </a:rPr>
              <a:t>&lt;Presentation Title – Change on Master Slide&gt;</a:t>
            </a:r>
            <a:endParaRPr lang="en-US" sz="1200" dirty="0">
              <a:solidFill>
                <a:srgbClr val="C0C0C0"/>
              </a:solidFill>
              <a:latin typeface="Aria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solidFill>
                  <a:srgbClr val="C0C0C0"/>
                </a:solidFill>
                <a:latin typeface="Arial"/>
              </a:rPr>
              <a:t>&lt;Date of Presentation – Change on Master Slide&gt;</a:t>
            </a:r>
          </a:p>
        </p:txBody>
      </p:sp>
    </p:spTree>
    <p:extLst>
      <p:ext uri="{BB962C8B-B14F-4D97-AF65-F5344CB8AC3E}">
        <p14:creationId xmlns:p14="http://schemas.microsoft.com/office/powerpoint/2010/main" val="59746989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Lst>
  <p:timing>
    <p:tnLst>
      <p:par>
        <p:cTn id="1" dur="indefinite" restart="never" nodeType="tmRoot"/>
      </p:par>
    </p:tnLst>
  </p:timing>
  <p:hf hdr="0" ftr="0" dt="0"/>
  <p:txStyles>
    <p:titleStyle>
      <a:lvl1pPr algn="l" rtl="0" fontAlgn="base">
        <a:spcBef>
          <a:spcPct val="0"/>
        </a:spcBef>
        <a:spcAft>
          <a:spcPct val="0"/>
        </a:spcAft>
        <a:defRPr sz="28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Times New Roman" pitchFamily="18" charset="0"/>
              </a:defRPr>
            </a:lvl1pPr>
          </a:lstStyle>
          <a:p>
            <a:pPr>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solidFill>
                <a:latin typeface="Times New Roman" pitchFamily="18" charset="0"/>
              </a:defRPr>
            </a:lvl1pPr>
          </a:lstStyle>
          <a:p>
            <a:pPr>
              <a:defRPr/>
            </a:pPr>
            <a:fld id="{5CF9AD94-7F97-4DAC-B70C-1AB4F5AA5DFA}" type="slidenum">
              <a:rPr lang="en-US">
                <a:solidFill>
                  <a:srgbClr val="FFFFFF"/>
                </a:solidFill>
              </a:rPr>
              <a:pPr>
                <a:defRPr/>
              </a:pPr>
              <a:t>‹#›</a:t>
            </a:fld>
            <a:endParaRPr lang="en-US" dirty="0">
              <a:solidFill>
                <a:srgbClr val="FFFFFF"/>
              </a:solidFill>
            </a:endParaRPr>
          </a:p>
        </p:txBody>
      </p:sp>
      <p:sp>
        <p:nvSpPr>
          <p:cNvPr id="1029"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50000"/>
              </a:spcBef>
              <a:buFontTx/>
              <a:buChar char="•"/>
            </a:pPr>
            <a:endParaRPr lang="en-US" dirty="0">
              <a:solidFill>
                <a:srgbClr val="000000"/>
              </a:solidFill>
              <a:latin typeface="Arial"/>
            </a:endParaRPr>
          </a:p>
        </p:txBody>
      </p:sp>
      <p:sp>
        <p:nvSpPr>
          <p:cNvPr id="1030" name="Rectangle 17"/>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DC05EC7D-A05A-4BE7-B49C-933CC83F5FAE}" type="slidenum">
              <a:rPr lang="en-US" sz="1200" b="1">
                <a:solidFill>
                  <a:srgbClr val="FFFFFF"/>
                </a:solidFill>
                <a:latin typeface="Arial"/>
              </a:rPr>
              <a:pPr algn="r"/>
              <a:t>‹#›</a:t>
            </a:fld>
            <a:endParaRPr lang="en-US" sz="1200" b="1" dirty="0">
              <a:solidFill>
                <a:srgbClr val="FFFFFF"/>
              </a:solidFill>
              <a:latin typeface="Arial"/>
            </a:endParaRPr>
          </a:p>
        </p:txBody>
      </p:sp>
      <p:grpSp>
        <p:nvGrpSpPr>
          <p:cNvPr id="1031" name="Group 25"/>
          <p:cNvGrpSpPr>
            <a:grpSpLocks/>
          </p:cNvGrpSpPr>
          <p:nvPr/>
        </p:nvGrpSpPr>
        <p:grpSpPr bwMode="auto">
          <a:xfrm>
            <a:off x="5708650" y="6124575"/>
            <a:ext cx="2047875" cy="661988"/>
            <a:chOff x="3596" y="3858"/>
            <a:chExt cx="1290" cy="417"/>
          </a:xfrm>
        </p:grpSpPr>
        <p:pic>
          <p:nvPicPr>
            <p:cNvPr id="1032" name="Picture 26" descr="NEW FAA LOGO"/>
            <p:cNvPicPr>
              <a:picLocks noChangeAspect="1" noChangeArrowheads="1"/>
            </p:cNvPicPr>
            <p:nvPr userDrawn="1"/>
          </p:nvPicPr>
          <p:blipFill>
            <a:blip r:embed="rId13">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50000"/>
                </a:spcBef>
                <a:spcAft>
                  <a:spcPct val="0"/>
                </a:spcAft>
                <a:buChar char="•"/>
                <a:defRPr sz="2400">
                  <a:solidFill>
                    <a:schemeClr val="tx1"/>
                  </a:solidFill>
                  <a:latin typeface="Arial" pitchFamily="34" charset="0"/>
                </a:defRPr>
              </a:lvl6pPr>
              <a:lvl7pPr marL="2971800" indent="-228600" eaLnBrk="0" fontAlgn="base" hangingPunct="0">
                <a:spcBef>
                  <a:spcPct val="50000"/>
                </a:spcBef>
                <a:spcAft>
                  <a:spcPct val="0"/>
                </a:spcAft>
                <a:buChar char="•"/>
                <a:defRPr sz="2400">
                  <a:solidFill>
                    <a:schemeClr val="tx1"/>
                  </a:solidFill>
                  <a:latin typeface="Arial" pitchFamily="34" charset="0"/>
                </a:defRPr>
              </a:lvl7pPr>
              <a:lvl8pPr marL="3429000" indent="-228600" eaLnBrk="0" fontAlgn="base" hangingPunct="0">
                <a:spcBef>
                  <a:spcPct val="50000"/>
                </a:spcBef>
                <a:spcAft>
                  <a:spcPct val="0"/>
                </a:spcAft>
                <a:buChar char="•"/>
                <a:defRPr sz="2400">
                  <a:solidFill>
                    <a:schemeClr val="tx1"/>
                  </a:solidFill>
                  <a:latin typeface="Arial" pitchFamily="34" charset="0"/>
                </a:defRPr>
              </a:lvl8pPr>
              <a:lvl9pPr marL="3886200" indent="-228600" eaLnBrk="0" fontAlgn="base" hangingPunct="0">
                <a:spcBef>
                  <a:spcPct val="50000"/>
                </a:spcBef>
                <a:spcAft>
                  <a:spcPct val="0"/>
                </a:spcAft>
                <a:buChar char="•"/>
                <a:defRPr sz="2400">
                  <a:solidFill>
                    <a:schemeClr val="tx1"/>
                  </a:solidFill>
                  <a:latin typeface="Arial" pitchFamily="34" charset="0"/>
                </a:defRPr>
              </a:lvl9pPr>
            </a:lstStyle>
            <a:p>
              <a:pPr eaLnBrk="1" hangingPunct="1">
                <a:lnSpc>
                  <a:spcPct val="85000"/>
                </a:lnSpc>
                <a:defRPr/>
              </a:pPr>
              <a:r>
                <a:rPr lang="en-US" sz="1200" b="1" dirty="0" smtClean="0">
                  <a:solidFill>
                    <a:srgbClr val="FFFFFF"/>
                  </a:solidFill>
                </a:rPr>
                <a:t>Federal Aviation</a:t>
              </a:r>
            </a:p>
            <a:p>
              <a:pPr eaLnBrk="1" hangingPunct="1">
                <a:lnSpc>
                  <a:spcPct val="85000"/>
                </a:lnSpc>
                <a:defRPr/>
              </a:pPr>
              <a:r>
                <a:rPr lang="en-US" sz="1200" b="1" dirty="0" smtClean="0">
                  <a:solidFill>
                    <a:srgbClr val="FFFFFF"/>
                  </a:solidFill>
                </a:rPr>
                <a:t>Administration</a:t>
              </a:r>
            </a:p>
          </p:txBody>
        </p:sp>
      </p:grpSp>
    </p:spTree>
    <p:extLst>
      <p:ext uri="{BB962C8B-B14F-4D97-AF65-F5344CB8AC3E}">
        <p14:creationId xmlns:p14="http://schemas.microsoft.com/office/powerpoint/2010/main" val="354679560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pitchFamily="34" charset="0"/>
        </a:defRPr>
      </a:lvl2pPr>
      <a:lvl3pPr algn="l" rtl="0" eaLnBrk="0" fontAlgn="base" hangingPunct="0">
        <a:spcBef>
          <a:spcPct val="0"/>
        </a:spcBef>
        <a:spcAft>
          <a:spcPct val="0"/>
        </a:spcAft>
        <a:defRPr sz="4000" b="1">
          <a:solidFill>
            <a:srgbClr val="1D2F68"/>
          </a:solidFill>
          <a:latin typeface="Arial" pitchFamily="34" charset="0"/>
        </a:defRPr>
      </a:lvl3pPr>
      <a:lvl4pPr algn="l" rtl="0" eaLnBrk="0" fontAlgn="base" hangingPunct="0">
        <a:spcBef>
          <a:spcPct val="0"/>
        </a:spcBef>
        <a:spcAft>
          <a:spcPct val="0"/>
        </a:spcAft>
        <a:defRPr sz="4000" b="1">
          <a:solidFill>
            <a:srgbClr val="1D2F68"/>
          </a:solidFill>
          <a:latin typeface="Arial" pitchFamily="34" charset="0"/>
        </a:defRPr>
      </a:lvl4pPr>
      <a:lvl5pPr algn="l" rtl="0" eaLnBrk="0" fontAlgn="base" hangingPunct="0">
        <a:spcBef>
          <a:spcPct val="0"/>
        </a:spcBef>
        <a:spcAft>
          <a:spcPct val="0"/>
        </a:spcAft>
        <a:defRPr sz="4000" b="1">
          <a:solidFill>
            <a:srgbClr val="1D2F68"/>
          </a:solidFill>
          <a:latin typeface="Arial" pitchFamily="34" charset="0"/>
        </a:defRPr>
      </a:lvl5pPr>
      <a:lvl6pPr marL="457200" algn="l" rtl="0" fontAlgn="base">
        <a:spcBef>
          <a:spcPct val="0"/>
        </a:spcBef>
        <a:spcAft>
          <a:spcPct val="0"/>
        </a:spcAft>
        <a:defRPr sz="4000" b="1">
          <a:solidFill>
            <a:srgbClr val="1D2F68"/>
          </a:solidFill>
          <a:latin typeface="Arial" pitchFamily="34" charset="0"/>
        </a:defRPr>
      </a:lvl6pPr>
      <a:lvl7pPr marL="914400" algn="l" rtl="0" fontAlgn="base">
        <a:spcBef>
          <a:spcPct val="0"/>
        </a:spcBef>
        <a:spcAft>
          <a:spcPct val="0"/>
        </a:spcAft>
        <a:defRPr sz="4000" b="1">
          <a:solidFill>
            <a:srgbClr val="1D2F68"/>
          </a:solidFill>
          <a:latin typeface="Arial" pitchFamily="34" charset="0"/>
        </a:defRPr>
      </a:lvl7pPr>
      <a:lvl8pPr marL="1371600" algn="l" rtl="0" fontAlgn="base">
        <a:spcBef>
          <a:spcPct val="0"/>
        </a:spcBef>
        <a:spcAft>
          <a:spcPct val="0"/>
        </a:spcAft>
        <a:defRPr sz="4000" b="1">
          <a:solidFill>
            <a:srgbClr val="1D2F68"/>
          </a:solidFill>
          <a:latin typeface="Arial" pitchFamily="34" charset="0"/>
        </a:defRPr>
      </a:lvl8pPr>
      <a:lvl9pPr marL="1828800" algn="l" rtl="0" fontAlgn="base">
        <a:spcBef>
          <a:spcPct val="0"/>
        </a:spcBef>
        <a:spcAft>
          <a:spcPct val="0"/>
        </a:spcAft>
        <a:defRPr sz="4000" b="1">
          <a:solidFill>
            <a:srgbClr val="1D2F68"/>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16C0536-F12E-40C1-9EB6-DB65C56E5F1C}" type="datetimeFigureOut">
              <a:rPr lang="en-US">
                <a:solidFill>
                  <a:prstClr val="black">
                    <a:tint val="75000"/>
                  </a:prstClr>
                </a:solidFill>
              </a:rPr>
              <a:pPr>
                <a:defRPr/>
              </a:pPr>
              <a:t>7/27/2017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8FF4082-DDB9-4F24-95E3-B580C8C3AE1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206048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dx.doi.org/10.1016/j.atmosenv.2014.10.033"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0.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593" y="312737"/>
            <a:ext cx="5272758" cy="2584842"/>
          </a:xfrm>
        </p:spPr>
        <p:txBody>
          <a:bodyPr/>
          <a:lstStyle/>
          <a:p>
            <a:r>
              <a:rPr lang="en-US" dirty="0" smtClean="0">
                <a:solidFill>
                  <a:srgbClr val="FFFF00"/>
                </a:solidFill>
              </a:rPr>
              <a:t>Aircraft Engine Particulate Matter: Measurement and Modeling</a:t>
            </a:r>
            <a:endParaRPr lang="en-US" dirty="0">
              <a:solidFill>
                <a:srgbClr val="FFFF00"/>
              </a:solidFill>
            </a:endParaRPr>
          </a:p>
        </p:txBody>
      </p:sp>
    </p:spTree>
    <p:extLst>
      <p:ext uri="{BB962C8B-B14F-4D97-AF65-F5344CB8AC3E}">
        <p14:creationId xmlns:p14="http://schemas.microsoft.com/office/powerpoint/2010/main" val="60812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6" y="0"/>
            <a:ext cx="8692786" cy="609600"/>
          </a:xfrm>
        </p:spPr>
        <p:txBody>
          <a:bodyPr>
            <a:noAutofit/>
          </a:bodyPr>
          <a:lstStyle/>
          <a:p>
            <a:r>
              <a:rPr lang="en-US" sz="2800" dirty="0" smtClean="0"/>
              <a:t>Technology Effects on </a:t>
            </a:r>
            <a:r>
              <a:rPr lang="en-US" sz="2800" dirty="0" err="1" smtClean="0"/>
              <a:t>nvPM</a:t>
            </a:r>
            <a:r>
              <a:rPr lang="en-US" sz="2800" dirty="0" smtClean="0"/>
              <a:t> Mass and Number</a:t>
            </a:r>
            <a:endParaRPr lang="en-US" sz="28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9670" b="5334"/>
          <a:stretch/>
        </p:blipFill>
        <p:spPr bwMode="auto">
          <a:xfrm>
            <a:off x="208327" y="1739123"/>
            <a:ext cx="4439873" cy="3627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806" y="5585170"/>
            <a:ext cx="6614503" cy="400110"/>
          </a:xfrm>
          <a:prstGeom prst="rect">
            <a:avLst/>
          </a:prstGeom>
          <a:noFill/>
        </p:spPr>
        <p:txBody>
          <a:bodyPr wrap="none" rtlCol="0">
            <a:spAutoFit/>
          </a:bodyPr>
          <a:lstStyle/>
          <a:p>
            <a:r>
              <a:rPr lang="en-US" sz="2000" dirty="0" err="1" smtClean="0"/>
              <a:t>EI</a:t>
            </a:r>
            <a:r>
              <a:rPr lang="en-US" sz="2000" baseline="-25000" dirty="0" err="1" smtClean="0"/>
              <a:t>Mass</a:t>
            </a:r>
            <a:r>
              <a:rPr lang="en-US" sz="2000" dirty="0" smtClean="0"/>
              <a:t> </a:t>
            </a:r>
            <a:r>
              <a:rPr lang="en-US" sz="2000" dirty="0" smtClean="0"/>
              <a:t>and </a:t>
            </a:r>
            <a:r>
              <a:rPr lang="en-US" sz="2000" dirty="0" err="1" smtClean="0"/>
              <a:t>EI</a:t>
            </a:r>
            <a:r>
              <a:rPr lang="en-US" sz="2000" baseline="-25000" dirty="0" err="1" smtClean="0"/>
              <a:t>Number</a:t>
            </a:r>
            <a:r>
              <a:rPr lang="en-US" sz="2000" dirty="0" smtClean="0"/>
              <a:t> </a:t>
            </a:r>
            <a:r>
              <a:rPr lang="en-US" sz="2000" dirty="0" smtClean="0"/>
              <a:t>vs. Thrust for two modern combustors</a:t>
            </a:r>
            <a:endParaRPr lang="en-US" sz="2000" dirty="0"/>
          </a:p>
        </p:txBody>
      </p:sp>
      <p:grpSp>
        <p:nvGrpSpPr>
          <p:cNvPr id="6" name="Group 5"/>
          <p:cNvGrpSpPr/>
          <p:nvPr/>
        </p:nvGrpSpPr>
        <p:grpSpPr>
          <a:xfrm>
            <a:off x="5096308" y="1007647"/>
            <a:ext cx="4047692" cy="4870643"/>
            <a:chOff x="4648200" y="1905000"/>
            <a:chExt cx="4047692" cy="4870643"/>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05000"/>
              <a:ext cx="4047692" cy="257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464"/>
            <a:stretch/>
          </p:blipFill>
          <p:spPr bwMode="auto">
            <a:xfrm>
              <a:off x="4800600" y="4262438"/>
              <a:ext cx="3727277" cy="2331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81600" y="1905000"/>
              <a:ext cx="1490446"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10400" y="4368567"/>
              <a:ext cx="1490446" cy="31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29400" y="6544811"/>
              <a:ext cx="484428" cy="230832"/>
            </a:xfrm>
            <a:prstGeom prst="rect">
              <a:avLst/>
            </a:prstGeom>
            <a:noFill/>
          </p:spPr>
          <p:txBody>
            <a:bodyPr wrap="none" rtlCol="0">
              <a:spAutoFit/>
            </a:bodyPr>
            <a:lstStyle/>
            <a:p>
              <a:r>
                <a:rPr lang="en-US" sz="900" dirty="0" smtClean="0"/>
                <a:t>Power</a:t>
              </a:r>
              <a:endParaRPr lang="en-US" sz="900" dirty="0"/>
            </a:p>
          </p:txBody>
        </p:sp>
      </p:grpSp>
      <p:sp>
        <p:nvSpPr>
          <p:cNvPr id="11" name="TextBox 10"/>
          <p:cNvSpPr txBox="1"/>
          <p:nvPr/>
        </p:nvSpPr>
        <p:spPr>
          <a:xfrm>
            <a:off x="110232" y="605397"/>
            <a:ext cx="6264699" cy="461665"/>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t>No </a:t>
            </a:r>
            <a:r>
              <a:rPr lang="en-US" dirty="0" smtClean="0"/>
              <a:t>Landing Takeoff (LTO) </a:t>
            </a:r>
            <a:r>
              <a:rPr lang="en-US" dirty="0" err="1" smtClean="0"/>
              <a:t>nvPM</a:t>
            </a:r>
            <a:r>
              <a:rPr lang="en-US" dirty="0" smtClean="0"/>
              <a:t> Standard</a:t>
            </a:r>
            <a:endParaRPr lang="en-US" dirty="0"/>
          </a:p>
        </p:txBody>
      </p:sp>
    </p:spTree>
    <p:extLst>
      <p:ext uri="{BB962C8B-B14F-4D97-AF65-F5344CB8AC3E}">
        <p14:creationId xmlns:p14="http://schemas.microsoft.com/office/powerpoint/2010/main" val="3345072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By Contrast, </a:t>
            </a:r>
            <a:r>
              <a:rPr lang="en-US" sz="3200" dirty="0" smtClean="0"/>
              <a:t>NO</a:t>
            </a:r>
            <a:r>
              <a:rPr lang="en-US" sz="3200" baseline="-25000" dirty="0" smtClean="0"/>
              <a:t>X</a:t>
            </a:r>
            <a:r>
              <a:rPr lang="en-US" sz="3200" dirty="0" smtClean="0"/>
              <a:t> </a:t>
            </a:r>
            <a:r>
              <a:rPr lang="en-US" sz="3200" dirty="0" smtClean="0"/>
              <a:t>is Well Behaved</a:t>
            </a:r>
            <a:endParaRPr lang="en-US" sz="3200" dirty="0"/>
          </a:p>
        </p:txBody>
      </p:sp>
      <p:sp>
        <p:nvSpPr>
          <p:cNvPr id="3" name="TextBox 2"/>
          <p:cNvSpPr txBox="1"/>
          <p:nvPr/>
        </p:nvSpPr>
        <p:spPr>
          <a:xfrm>
            <a:off x="709683" y="5356662"/>
            <a:ext cx="8079475" cy="461665"/>
          </a:xfrm>
          <a:prstGeom prst="rect">
            <a:avLst/>
          </a:prstGeom>
          <a:noFill/>
        </p:spPr>
        <p:txBody>
          <a:bodyPr wrap="square" rtlCol="0">
            <a:spAutoFit/>
          </a:bodyPr>
          <a:lstStyle/>
          <a:p>
            <a:r>
              <a:rPr lang="en-GB" dirty="0" err="1"/>
              <a:t>EI</a:t>
            </a:r>
            <a:r>
              <a:rPr lang="en-GB" baseline="-25000" dirty="0" err="1"/>
              <a:t>NOx</a:t>
            </a:r>
            <a:r>
              <a:rPr lang="en-GB" dirty="0"/>
              <a:t> </a:t>
            </a:r>
            <a:r>
              <a:rPr lang="en-GB" dirty="0" smtClean="0"/>
              <a:t>vs. Thrust for </a:t>
            </a:r>
            <a:r>
              <a:rPr lang="en-GB" dirty="0" smtClean="0"/>
              <a:t>a Modern </a:t>
            </a:r>
            <a:r>
              <a:rPr lang="en-GB" dirty="0"/>
              <a:t>Rich Burn Combustor</a:t>
            </a:r>
            <a:endParaRPr lang="en-US" dirty="0"/>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519" r="24892"/>
          <a:stretch/>
        </p:blipFill>
        <p:spPr bwMode="auto">
          <a:xfrm>
            <a:off x="2078678" y="2028261"/>
            <a:ext cx="4895704" cy="312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8163" y="1171350"/>
            <a:ext cx="6264699" cy="461665"/>
          </a:xfrm>
          <a:prstGeom prst="rect">
            <a:avLst/>
          </a:prstGeom>
          <a:noFill/>
        </p:spPr>
        <p:txBody>
          <a:bodyPr wrap="square" rtlCol="0">
            <a:spAutoFit/>
          </a:bodyPr>
          <a:lstStyle/>
          <a:p>
            <a:pPr marL="342900" indent="-342900">
              <a:buFont typeface="Wingdings" panose="05000000000000000000" pitchFamily="2" charset="2"/>
              <a:buChar char="Ø"/>
            </a:pPr>
            <a:r>
              <a:rPr lang="en-US" dirty="0" smtClean="0"/>
              <a:t>Impact of engine </a:t>
            </a:r>
            <a:r>
              <a:rPr lang="en-US" dirty="0" smtClean="0"/>
              <a:t>NO</a:t>
            </a:r>
            <a:r>
              <a:rPr lang="en-US" baseline="-25000" dirty="0" smtClean="0"/>
              <a:t>X</a:t>
            </a:r>
            <a:r>
              <a:rPr lang="en-US" dirty="0" smtClean="0"/>
              <a:t> </a:t>
            </a:r>
            <a:r>
              <a:rPr lang="en-US" dirty="0" smtClean="0"/>
              <a:t>standards</a:t>
            </a:r>
            <a:endParaRPr lang="en-US" dirty="0"/>
          </a:p>
        </p:txBody>
      </p:sp>
    </p:spTree>
    <p:extLst>
      <p:ext uri="{BB962C8B-B14F-4D97-AF65-F5344CB8AC3E}">
        <p14:creationId xmlns:p14="http://schemas.microsoft.com/office/powerpoint/2010/main" val="2925058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73" y="71528"/>
            <a:ext cx="8472488" cy="609600"/>
          </a:xfrm>
        </p:spPr>
        <p:txBody>
          <a:bodyPr/>
          <a:lstStyle/>
          <a:p>
            <a:r>
              <a:rPr lang="en-US" sz="3200" dirty="0" err="1" smtClean="0"/>
              <a:t>nvPM</a:t>
            </a:r>
            <a:r>
              <a:rPr lang="en-US" sz="3200" dirty="0" smtClean="0"/>
              <a:t> Standard: Reduction at Source</a:t>
            </a:r>
            <a:endParaRPr lang="en-US" sz="3200" dirty="0"/>
          </a:p>
        </p:txBody>
      </p:sp>
      <p:sp>
        <p:nvSpPr>
          <p:cNvPr id="6" name="TextBox 5"/>
          <p:cNvSpPr txBox="1"/>
          <p:nvPr/>
        </p:nvSpPr>
        <p:spPr>
          <a:xfrm>
            <a:off x="293519" y="835705"/>
            <a:ext cx="8486078" cy="5124480"/>
          </a:xfrm>
          <a:prstGeom prst="rect">
            <a:avLst/>
          </a:prstGeom>
          <a:noFill/>
        </p:spPr>
        <p:txBody>
          <a:bodyPr wrap="square" rtlCol="0">
            <a:spAutoFit/>
          </a:bodyPr>
          <a:lstStyle/>
          <a:p>
            <a:pPr marL="342900" indent="-342900">
              <a:buFont typeface="Arial" panose="020B0604020202020204" pitchFamily="34" charset="0"/>
              <a:buChar char="•"/>
            </a:pPr>
            <a:r>
              <a:rPr lang="en-US" b="1" dirty="0" smtClean="0"/>
              <a:t>CAEP/10 agreed to the inaugural engine nvPM Certification Requirement and nvPM Emissions Standard </a:t>
            </a:r>
          </a:p>
          <a:p>
            <a:endParaRPr lang="en-US" dirty="0" smtClean="0"/>
          </a:p>
          <a:p>
            <a:pPr marL="342900" indent="-342900">
              <a:buFont typeface="Arial" panose="020B0604020202020204" pitchFamily="34" charset="0"/>
              <a:buChar char="•"/>
            </a:pPr>
            <a:r>
              <a:rPr lang="en-US" b="1" dirty="0" smtClean="0"/>
              <a:t>CAEP/10 Certification Requirement</a:t>
            </a:r>
            <a:endParaRPr lang="en-US" b="1" dirty="0"/>
          </a:p>
          <a:p>
            <a:endParaRPr lang="en-US" dirty="0" smtClean="0"/>
          </a:p>
          <a:p>
            <a:pPr marL="800100" lvl="1" indent="-342900">
              <a:spcAft>
                <a:spcPts val="600"/>
              </a:spcAft>
              <a:buFont typeface="Arial" panose="020B0604020202020204" pitchFamily="34" charset="0"/>
              <a:buChar char="•"/>
            </a:pPr>
            <a:r>
              <a:rPr lang="en-US" dirty="0" smtClean="0"/>
              <a:t>Standardized </a:t>
            </a:r>
            <a:r>
              <a:rPr lang="en-US" dirty="0" err="1" smtClean="0"/>
              <a:t>nvPM</a:t>
            </a:r>
            <a:r>
              <a:rPr lang="en-US" dirty="0" smtClean="0"/>
              <a:t> Measurement System</a:t>
            </a:r>
          </a:p>
          <a:p>
            <a:pPr marL="800100" lvl="1" indent="-342900">
              <a:spcAft>
                <a:spcPts val="600"/>
              </a:spcAft>
              <a:buFont typeface="Arial" panose="020B0604020202020204" pitchFamily="34" charset="0"/>
              <a:buChar char="•"/>
            </a:pPr>
            <a:r>
              <a:rPr lang="en-US" dirty="0" smtClean="0"/>
              <a:t>New Appendix 7 to Annex 16 Vol. II</a:t>
            </a:r>
          </a:p>
          <a:p>
            <a:pPr marL="800100" lvl="1"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b="1" dirty="0" smtClean="0"/>
              <a:t>Engine nvPM Emissions Standard</a:t>
            </a:r>
          </a:p>
          <a:p>
            <a:pPr marL="800100" lvl="1" indent="-342900">
              <a:buFont typeface="Arial" panose="020B0604020202020204" pitchFamily="34" charset="0"/>
              <a:buChar char="•"/>
            </a:pPr>
            <a:endParaRPr lang="en-US" dirty="0"/>
          </a:p>
          <a:p>
            <a:pPr marL="800100" lvl="1" indent="-342900">
              <a:spcAft>
                <a:spcPts val="600"/>
              </a:spcAft>
              <a:buFont typeface="Arial" panose="020B0604020202020204" pitchFamily="34" charset="0"/>
              <a:buChar char="•"/>
            </a:pPr>
            <a:r>
              <a:rPr lang="en-US" dirty="0" smtClean="0"/>
              <a:t>CAEP/10 Standard based on smoke visibility limit</a:t>
            </a:r>
          </a:p>
          <a:p>
            <a:pPr marL="800100" lvl="1" indent="-342900">
              <a:spcAft>
                <a:spcPts val="600"/>
              </a:spcAft>
              <a:buFont typeface="Arial" panose="020B0604020202020204" pitchFamily="34" charset="0"/>
              <a:buChar char="•"/>
            </a:pPr>
            <a:r>
              <a:rPr lang="en-US" dirty="0" smtClean="0"/>
              <a:t>New Chapter 4 to Annex 16 Vol. II</a:t>
            </a:r>
          </a:p>
        </p:txBody>
      </p:sp>
    </p:spTree>
    <p:extLst>
      <p:ext uri="{BB962C8B-B14F-4D97-AF65-F5344CB8AC3E}">
        <p14:creationId xmlns:p14="http://schemas.microsoft.com/office/powerpoint/2010/main" val="3936972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609600"/>
          </a:xfrm>
          <a:solidFill>
            <a:srgbClr val="314881"/>
          </a:solidFill>
        </p:spPr>
        <p:txBody>
          <a:bodyPr/>
          <a:lstStyle/>
          <a:p>
            <a:pPr eaLnBrk="1" hangingPunct="1"/>
            <a:r>
              <a:rPr lang="en-US" sz="2400" dirty="0" smtClean="0">
                <a:solidFill>
                  <a:schemeClr val="bg1"/>
                </a:solidFill>
              </a:rPr>
              <a:t>The CAEP/10 </a:t>
            </a:r>
            <a:r>
              <a:rPr lang="en-US" sz="2400" dirty="0" err="1" smtClean="0">
                <a:solidFill>
                  <a:schemeClr val="bg1"/>
                </a:solidFill>
              </a:rPr>
              <a:t>nvPM</a:t>
            </a:r>
            <a:r>
              <a:rPr lang="en-US" sz="2400" dirty="0" smtClean="0">
                <a:solidFill>
                  <a:schemeClr val="bg1"/>
                </a:solidFill>
              </a:rPr>
              <a:t> Standard Regulatory Level</a:t>
            </a:r>
            <a:endParaRPr lang="en-US" sz="2400" dirty="0">
              <a:solidFill>
                <a:schemeClr val="bg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584" y="997175"/>
            <a:ext cx="7488832" cy="37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Content Placeholder 4"/>
              <p:cNvSpPr txBox="1">
                <a:spLocks/>
              </p:cNvSpPr>
              <p:nvPr/>
            </p:nvSpPr>
            <p:spPr>
              <a:xfrm>
                <a:off x="179512" y="5070046"/>
                <a:ext cx="8784976" cy="591226"/>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rgbClr val="92D050"/>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accent3">
                        <a:lumMod val="50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40005" indent="0" algn="ctr" fontAlgn="auto">
                  <a:lnSpc>
                    <a:spcPct val="104000"/>
                  </a:lnSpc>
                  <a:spcBef>
                    <a:spcPts val="0"/>
                  </a:spcBef>
                  <a:spcAft>
                    <a:spcPts val="0"/>
                  </a:spcAft>
                  <a:buFont typeface="Arial" pitchFamily="34" charset="0"/>
                  <a:buNone/>
                </a:pPr>
                <a14:m>
                  <m:oMathPara xmlns:m="http://schemas.openxmlformats.org/officeDocument/2006/math">
                    <m:oMathParaPr>
                      <m:jc m:val="centerGroup"/>
                    </m:oMathParaPr>
                    <m:oMath xmlns:m="http://schemas.openxmlformats.org/officeDocument/2006/math">
                      <m:r>
                        <a:rPr lang="en-US" sz="3400" b="1" i="1" smtClean="0">
                          <a:solidFill>
                            <a:srgbClr val="2D4113"/>
                          </a:solidFill>
                          <a:latin typeface="Cambria Math"/>
                          <a:ea typeface="Times New Roman"/>
                          <a:cs typeface="Times New Roman"/>
                        </a:rPr>
                        <m:t>𝑹𝒆𝒈𝒖𝒍𝒂𝒕𝒐𝒓𝒚</m:t>
                      </m:r>
                      <m:r>
                        <a:rPr lang="en-US" sz="3400" b="1" i="1" smtClean="0">
                          <a:solidFill>
                            <a:srgbClr val="2D4113"/>
                          </a:solidFill>
                          <a:latin typeface="Cambria Math"/>
                          <a:ea typeface="Times New Roman"/>
                          <a:cs typeface="Times New Roman"/>
                        </a:rPr>
                        <m:t> </m:t>
                      </m:r>
                      <m:r>
                        <a:rPr lang="en-US" sz="3400" b="1" i="1" smtClean="0">
                          <a:solidFill>
                            <a:srgbClr val="2D4113"/>
                          </a:solidFill>
                          <a:latin typeface="Cambria Math"/>
                          <a:ea typeface="Times New Roman"/>
                          <a:cs typeface="Times New Roman"/>
                        </a:rPr>
                        <m:t>𝒍𝒊𝒎𝒊𝒕</m:t>
                      </m:r>
                      <m:r>
                        <a:rPr lang="en-US" sz="3400" b="1" i="1" smtClean="0">
                          <a:solidFill>
                            <a:srgbClr val="2D4113"/>
                          </a:solidFill>
                          <a:latin typeface="Cambria Math"/>
                          <a:ea typeface="Times New Roman"/>
                          <a:cs typeface="Times New Roman"/>
                        </a:rPr>
                        <m:t> </m:t>
                      </m:r>
                      <m:r>
                        <a:rPr lang="en-US" sz="3400" b="1" i="1" smtClean="0">
                          <a:solidFill>
                            <a:srgbClr val="2D4113"/>
                          </a:solidFill>
                          <a:latin typeface="Cambria Math"/>
                          <a:ea typeface="Times New Roman"/>
                          <a:cs typeface="Times New Roman"/>
                        </a:rPr>
                        <m:t>𝒄𝒐𝒏𝒄𝒆𝒏𝒕𝒓𝒂𝒕𝒊𝒐𝒏</m:t>
                      </m:r>
                      <m:r>
                        <a:rPr lang="en-US" sz="3400" b="1" i="1" smtClean="0">
                          <a:solidFill>
                            <a:srgbClr val="2D4113"/>
                          </a:solidFill>
                          <a:latin typeface="Cambria Math"/>
                          <a:ea typeface="Times New Roman"/>
                          <a:cs typeface="Times New Roman"/>
                        </a:rPr>
                        <m:t> </m:t>
                      </m:r>
                      <m:r>
                        <a:rPr lang="en-US" sz="3400" b="1" i="1" smtClean="0">
                          <a:solidFill>
                            <a:srgbClr val="2D4113"/>
                          </a:solidFill>
                          <a:latin typeface="Cambria Math"/>
                          <a:ea typeface="Times New Roman"/>
                          <a:cs typeface="Times New Roman"/>
                        </a:rPr>
                        <m:t>𝒐𝒇</m:t>
                      </m:r>
                      <m:r>
                        <a:rPr lang="en-US" sz="3400" b="1" i="1" smtClean="0">
                          <a:solidFill>
                            <a:srgbClr val="2D4113"/>
                          </a:solidFill>
                          <a:latin typeface="Cambria Math"/>
                          <a:ea typeface="Times New Roman"/>
                          <a:cs typeface="Times New Roman"/>
                        </a:rPr>
                        <m:t> </m:t>
                      </m:r>
                      <m:sSub>
                        <m:sSubPr>
                          <m:ctrlPr>
                            <a:rPr lang="en-US" sz="3400" b="1" i="1">
                              <a:solidFill>
                                <a:srgbClr val="2D4113"/>
                              </a:solidFill>
                              <a:latin typeface="Cambria Math"/>
                              <a:ea typeface="Times New Roman"/>
                              <a:cs typeface="Times New Roman"/>
                            </a:rPr>
                          </m:ctrlPr>
                        </m:sSubPr>
                        <m:e>
                          <m:r>
                            <a:rPr lang="en-US" sz="3400" b="1" i="1">
                              <a:solidFill>
                                <a:srgbClr val="2D4113"/>
                              </a:solidFill>
                              <a:latin typeface="Cambria Math"/>
                              <a:ea typeface="Times New Roman"/>
                              <a:cs typeface="Times New Roman"/>
                            </a:rPr>
                            <m:t>𝒏𝒗𝑷𝑴</m:t>
                          </m:r>
                        </m:e>
                        <m:sub>
                          <m:r>
                            <a:rPr lang="en-US" sz="3400" b="1" i="1">
                              <a:solidFill>
                                <a:srgbClr val="2D4113"/>
                              </a:solidFill>
                              <a:latin typeface="Cambria Math"/>
                              <a:ea typeface="Times New Roman"/>
                              <a:cs typeface="Times New Roman"/>
                            </a:rPr>
                            <m:t>𝒎𝒂𝒔𝒔</m:t>
                          </m:r>
                        </m:sub>
                      </m:sSub>
                      <m:r>
                        <a:rPr lang="en-US" sz="3400" b="1" i="1">
                          <a:solidFill>
                            <a:srgbClr val="2D4113"/>
                          </a:solidFill>
                          <a:latin typeface="Cambria Math"/>
                          <a:ea typeface="Times New Roman"/>
                          <a:cs typeface="Times New Roman"/>
                        </a:rPr>
                        <m:t>= </m:t>
                      </m:r>
                      <m:sSup>
                        <m:sSupPr>
                          <m:ctrlPr>
                            <a:rPr lang="en-US" sz="3400" b="1" i="1">
                              <a:solidFill>
                                <a:srgbClr val="2D4113"/>
                              </a:solidFill>
                              <a:latin typeface="Cambria Math"/>
                              <a:ea typeface="Times New Roman"/>
                              <a:cs typeface="Times New Roman"/>
                            </a:rPr>
                          </m:ctrlPr>
                        </m:sSupPr>
                        <m:e>
                          <m:r>
                            <a:rPr lang="en-US" sz="3400" b="1" i="1">
                              <a:solidFill>
                                <a:srgbClr val="2D4113"/>
                              </a:solidFill>
                              <a:latin typeface="Cambria Math"/>
                              <a:ea typeface="Times New Roman"/>
                              <a:cs typeface="Times New Roman"/>
                            </a:rPr>
                            <m:t>𝟏𝟎</m:t>
                          </m:r>
                        </m:e>
                        <m:sup>
                          <m:r>
                            <a:rPr lang="en-US" sz="3400" b="1" i="1">
                              <a:solidFill>
                                <a:srgbClr val="2D4113"/>
                              </a:solidFill>
                              <a:latin typeface="Cambria Math"/>
                              <a:ea typeface="Times New Roman"/>
                              <a:cs typeface="Times New Roman"/>
                            </a:rPr>
                            <m:t> ( </m:t>
                          </m:r>
                          <m:r>
                            <a:rPr lang="en-US" sz="3400" b="1" i="1">
                              <a:solidFill>
                                <a:srgbClr val="2D4113"/>
                              </a:solidFill>
                              <a:latin typeface="Cambria Math"/>
                              <a:ea typeface="Times New Roman"/>
                              <a:cs typeface="Times New Roman"/>
                            </a:rPr>
                            <m:t>𝟑</m:t>
                          </m:r>
                          <m:r>
                            <a:rPr lang="en-US" sz="3400" b="1" i="1">
                              <a:solidFill>
                                <a:srgbClr val="2D4113"/>
                              </a:solidFill>
                              <a:latin typeface="Cambria Math"/>
                              <a:ea typeface="Times New Roman"/>
                              <a:cs typeface="Times New Roman"/>
                            </a:rPr>
                            <m:t> + </m:t>
                          </m:r>
                          <m:r>
                            <a:rPr lang="en-US" sz="3400" b="1" i="1">
                              <a:solidFill>
                                <a:srgbClr val="2D4113"/>
                              </a:solidFill>
                              <a:latin typeface="Cambria Math"/>
                              <a:ea typeface="Times New Roman"/>
                              <a:cs typeface="Times New Roman"/>
                            </a:rPr>
                            <m:t>𝟐</m:t>
                          </m:r>
                          <m:r>
                            <a:rPr lang="en-US" sz="3400" b="1" i="1">
                              <a:solidFill>
                                <a:srgbClr val="2D4113"/>
                              </a:solidFill>
                              <a:latin typeface="Cambria Math"/>
                              <a:ea typeface="Times New Roman"/>
                              <a:cs typeface="Times New Roman"/>
                            </a:rPr>
                            <m:t>.</m:t>
                          </m:r>
                          <m:r>
                            <a:rPr lang="en-US" sz="3400" b="1" i="1">
                              <a:solidFill>
                                <a:srgbClr val="2D4113"/>
                              </a:solidFill>
                              <a:latin typeface="Cambria Math"/>
                              <a:ea typeface="Times New Roman"/>
                              <a:cs typeface="Times New Roman"/>
                            </a:rPr>
                            <m:t>𝟗</m:t>
                          </m:r>
                          <m:sSup>
                            <m:sSupPr>
                              <m:ctrlPr>
                                <a:rPr lang="en-US" sz="3400" b="1" i="1">
                                  <a:solidFill>
                                    <a:srgbClr val="2D4113"/>
                                  </a:solidFill>
                                  <a:latin typeface="Cambria Math"/>
                                  <a:ea typeface="Times New Roman"/>
                                  <a:cs typeface="Times New Roman"/>
                                </a:rPr>
                              </m:ctrlPr>
                            </m:sSupPr>
                            <m:e>
                              <m:r>
                                <a:rPr lang="en-US" sz="3400" b="1" i="1">
                                  <a:solidFill>
                                    <a:srgbClr val="2D4113"/>
                                  </a:solidFill>
                                  <a:latin typeface="Cambria Math"/>
                                  <a:ea typeface="Times New Roman"/>
                                  <a:cs typeface="Times New Roman"/>
                                </a:rPr>
                                <m:t> </m:t>
                              </m:r>
                              <m:sSub>
                                <m:sSubPr>
                                  <m:ctrlPr>
                                    <a:rPr lang="en-US" sz="3400" b="1" i="1">
                                      <a:solidFill>
                                        <a:srgbClr val="2D4113"/>
                                      </a:solidFill>
                                      <a:latin typeface="Cambria Math"/>
                                      <a:ea typeface="Times New Roman"/>
                                      <a:cs typeface="Times New Roman"/>
                                    </a:rPr>
                                  </m:ctrlPr>
                                </m:sSubPr>
                                <m:e>
                                  <m:r>
                                    <a:rPr lang="en-US" sz="3400" b="1" i="1">
                                      <a:solidFill>
                                        <a:srgbClr val="2D4113"/>
                                      </a:solidFill>
                                      <a:latin typeface="Cambria Math"/>
                                      <a:ea typeface="Times New Roman"/>
                                      <a:cs typeface="Times New Roman"/>
                                    </a:rPr>
                                    <m:t>𝑭</m:t>
                                  </m:r>
                                </m:e>
                                <m:sub>
                                  <m:r>
                                    <a:rPr lang="en-US" sz="3400" b="1" i="1">
                                      <a:solidFill>
                                        <a:srgbClr val="2D4113"/>
                                      </a:solidFill>
                                      <a:latin typeface="Cambria Math"/>
                                      <a:ea typeface="Times New Roman"/>
                                      <a:cs typeface="Times New Roman"/>
                                    </a:rPr>
                                    <m:t>𝒐𝒐</m:t>
                                  </m:r>
                                </m:sub>
                              </m:sSub>
                            </m:e>
                            <m:sup>
                              <m:r>
                                <a:rPr lang="en-US" sz="3400" b="1" i="1">
                                  <a:solidFill>
                                    <a:srgbClr val="2D4113"/>
                                  </a:solidFill>
                                  <a:latin typeface="Cambria Math"/>
                                  <a:ea typeface="Times New Roman"/>
                                  <a:cs typeface="Times New Roman"/>
                                </a:rPr>
                                <m:t>−</m:t>
                              </m:r>
                              <m:r>
                                <a:rPr lang="en-US" sz="3400" b="1" i="1">
                                  <a:solidFill>
                                    <a:srgbClr val="2D4113"/>
                                  </a:solidFill>
                                  <a:latin typeface="Cambria Math"/>
                                  <a:ea typeface="Times New Roman"/>
                                  <a:cs typeface="Times New Roman"/>
                                </a:rPr>
                                <m:t>𝟎</m:t>
                              </m:r>
                              <m:r>
                                <a:rPr lang="en-US" sz="3400" b="1" i="1">
                                  <a:solidFill>
                                    <a:srgbClr val="2D4113"/>
                                  </a:solidFill>
                                  <a:latin typeface="Cambria Math"/>
                                  <a:ea typeface="Times New Roman"/>
                                  <a:cs typeface="Times New Roman"/>
                                </a:rPr>
                                <m:t>.</m:t>
                              </m:r>
                              <m:r>
                                <a:rPr lang="en-US" sz="3400" b="1" i="1">
                                  <a:solidFill>
                                    <a:srgbClr val="2D4113"/>
                                  </a:solidFill>
                                  <a:latin typeface="Cambria Math"/>
                                  <a:ea typeface="Times New Roman"/>
                                  <a:cs typeface="Times New Roman"/>
                                </a:rPr>
                                <m:t>𝟐𝟕𝟒</m:t>
                              </m:r>
                            </m:sup>
                          </m:sSup>
                          <m:r>
                            <a:rPr lang="en-US" sz="3400" b="1" i="1">
                              <a:solidFill>
                                <a:srgbClr val="2D4113"/>
                              </a:solidFill>
                              <a:latin typeface="Cambria Math"/>
                              <a:ea typeface="Times New Roman"/>
                              <a:cs typeface="Times New Roman"/>
                            </a:rPr>
                            <m:t> )</m:t>
                          </m:r>
                        </m:sup>
                      </m:sSup>
                    </m:oMath>
                  </m:oMathPara>
                </a14:m>
                <a:endParaRPr lang="en-US" sz="4000" b="1" dirty="0">
                  <a:solidFill>
                    <a:srgbClr val="2D4113"/>
                  </a:solidFill>
                  <a:latin typeface="Calibri"/>
                  <a:ea typeface="Calibri"/>
                  <a:cs typeface="Times New Roman"/>
                </a:endParaRPr>
              </a:p>
            </p:txBody>
          </p:sp>
        </mc:Choice>
        <mc:Fallback xmlns="">
          <p:sp>
            <p:nvSpPr>
              <p:cNvPr id="8" name="Content Placeholder 4"/>
              <p:cNvSpPr txBox="1">
                <a:spLocks noRot="1" noChangeAspect="1" noMove="1" noResize="1" noEditPoints="1" noAdjustHandles="1" noChangeArrowheads="1" noChangeShapeType="1" noTextEdit="1"/>
              </p:cNvSpPr>
              <p:nvPr/>
            </p:nvSpPr>
            <p:spPr>
              <a:xfrm>
                <a:off x="179512" y="5070046"/>
                <a:ext cx="8784976" cy="591226"/>
              </a:xfrm>
              <a:prstGeom prst="rect">
                <a:avLst/>
              </a:prstGeom>
              <a:blipFill rotWithShape="1">
                <a:blip r:embed="rId3"/>
                <a:stretch>
                  <a:fillRect/>
                </a:stretch>
              </a:blipFill>
            </p:spPr>
            <p:txBody>
              <a:bodyPr/>
              <a:lstStyle/>
              <a:p>
                <a:r>
                  <a:rPr lang="en-US">
                    <a:noFill/>
                  </a:rPr>
                  <a:t> </a:t>
                </a:r>
              </a:p>
            </p:txBody>
          </p:sp>
        </mc:Fallback>
      </mc:AlternateContent>
      <p:sp>
        <p:nvSpPr>
          <p:cNvPr id="11" name="Up Arrow 10"/>
          <p:cNvSpPr/>
          <p:nvPr/>
        </p:nvSpPr>
        <p:spPr>
          <a:xfrm>
            <a:off x="2677558" y="2278552"/>
            <a:ext cx="432048" cy="504056"/>
          </a:xfrm>
          <a:prstGeom prst="upArrow">
            <a:avLst/>
          </a:prstGeom>
          <a:solidFill>
            <a:srgbClr val="FF0000"/>
          </a:solidFill>
          <a:ln w="25400" cap="flat" cmpd="sng" algn="ctr">
            <a:solidFill>
              <a:srgbClr val="0054A4">
                <a:shade val="50000"/>
              </a:srgbClr>
            </a:solidFill>
            <a:prstDash val="solid"/>
          </a:ln>
          <a:effectLst/>
        </p:spPr>
        <p:txBody>
          <a:bodyPr rtlCol="0" anchor="ctr"/>
          <a:lstStyle/>
          <a:p>
            <a:pPr algn="ctr" fontAlgn="auto">
              <a:spcBef>
                <a:spcPts val="0"/>
              </a:spcBef>
              <a:spcAft>
                <a:spcPts val="0"/>
              </a:spcAft>
              <a:defRPr/>
            </a:pPr>
            <a:endParaRPr lang="en-US" sz="1800" kern="0" smtClean="0">
              <a:solidFill>
                <a:prstClr val="white"/>
              </a:solidFill>
              <a:latin typeface="Calibri"/>
            </a:endParaRPr>
          </a:p>
        </p:txBody>
      </p:sp>
      <p:sp>
        <p:nvSpPr>
          <p:cNvPr id="12" name="TextBox 11"/>
          <p:cNvSpPr txBox="1"/>
          <p:nvPr/>
        </p:nvSpPr>
        <p:spPr>
          <a:xfrm>
            <a:off x="3109606" y="2199077"/>
            <a:ext cx="792087" cy="738664"/>
          </a:xfrm>
          <a:prstGeom prst="rect">
            <a:avLst/>
          </a:prstGeom>
          <a:noFill/>
        </p:spPr>
        <p:txBody>
          <a:bodyPr wrap="square" rtlCol="0">
            <a:spAutoFit/>
          </a:bodyPr>
          <a:lstStyle/>
          <a:p>
            <a:pPr fontAlgn="auto">
              <a:spcBef>
                <a:spcPts val="0"/>
              </a:spcBef>
              <a:spcAft>
                <a:spcPts val="0"/>
              </a:spcAft>
            </a:pPr>
            <a:r>
              <a:rPr lang="en-US" sz="1400" b="1" dirty="0" smtClean="0">
                <a:solidFill>
                  <a:srgbClr val="FF0000"/>
                </a:solidFill>
                <a:latin typeface="Calibri"/>
              </a:rPr>
              <a:t>Visible Exhaust Plume</a:t>
            </a:r>
            <a:endParaRPr lang="en-US" sz="1400" b="1" dirty="0">
              <a:solidFill>
                <a:srgbClr val="FF0000"/>
              </a:solidFill>
              <a:latin typeface="Calibri"/>
            </a:endParaRPr>
          </a:p>
        </p:txBody>
      </p:sp>
      <p:sp>
        <p:nvSpPr>
          <p:cNvPr id="13" name="Up Arrow 12"/>
          <p:cNvSpPr/>
          <p:nvPr/>
        </p:nvSpPr>
        <p:spPr>
          <a:xfrm rot="10800000">
            <a:off x="2677558" y="3260639"/>
            <a:ext cx="432048" cy="504056"/>
          </a:xfrm>
          <a:prstGeom prst="upArrow">
            <a:avLst/>
          </a:prstGeom>
          <a:solidFill>
            <a:srgbClr val="00B050"/>
          </a:solidFill>
          <a:ln w="25400" cap="flat" cmpd="sng" algn="ctr">
            <a:solidFill>
              <a:srgbClr val="0054A4">
                <a:shade val="50000"/>
              </a:srgbClr>
            </a:solidFill>
            <a:prstDash val="solid"/>
          </a:ln>
          <a:effectLst/>
        </p:spPr>
        <p:txBody>
          <a:bodyPr rtlCol="0" anchor="ctr"/>
          <a:lstStyle/>
          <a:p>
            <a:pPr algn="ctr" fontAlgn="auto">
              <a:spcBef>
                <a:spcPts val="0"/>
              </a:spcBef>
              <a:spcAft>
                <a:spcPts val="0"/>
              </a:spcAft>
              <a:defRPr/>
            </a:pPr>
            <a:endParaRPr lang="en-US" sz="1800" kern="0" smtClean="0">
              <a:solidFill>
                <a:prstClr val="white"/>
              </a:solidFill>
              <a:latin typeface="Calibri"/>
            </a:endParaRPr>
          </a:p>
        </p:txBody>
      </p:sp>
      <p:sp>
        <p:nvSpPr>
          <p:cNvPr id="14" name="TextBox 13"/>
          <p:cNvSpPr txBox="1"/>
          <p:nvPr/>
        </p:nvSpPr>
        <p:spPr>
          <a:xfrm>
            <a:off x="1933729" y="3122548"/>
            <a:ext cx="936103" cy="738664"/>
          </a:xfrm>
          <a:prstGeom prst="rect">
            <a:avLst/>
          </a:prstGeom>
          <a:noFill/>
        </p:spPr>
        <p:txBody>
          <a:bodyPr wrap="square" rtlCol="0">
            <a:spAutoFit/>
          </a:bodyPr>
          <a:lstStyle/>
          <a:p>
            <a:pPr fontAlgn="auto">
              <a:spcBef>
                <a:spcPts val="0"/>
              </a:spcBef>
              <a:spcAft>
                <a:spcPts val="0"/>
              </a:spcAft>
            </a:pPr>
            <a:r>
              <a:rPr lang="en-US" sz="1400" b="1" dirty="0" smtClean="0">
                <a:solidFill>
                  <a:srgbClr val="00B050"/>
                </a:solidFill>
                <a:latin typeface="Calibri"/>
              </a:rPr>
              <a:t>Invisible Exhaust Plume</a:t>
            </a:r>
            <a:endParaRPr lang="en-US" sz="1400" b="1" dirty="0">
              <a:solidFill>
                <a:srgbClr val="00B050"/>
              </a:solidFill>
              <a:latin typeface="Calibri"/>
            </a:endParaRPr>
          </a:p>
        </p:txBody>
      </p:sp>
    </p:spTree>
    <p:extLst>
      <p:ext uri="{BB962C8B-B14F-4D97-AF65-F5344CB8AC3E}">
        <p14:creationId xmlns:p14="http://schemas.microsoft.com/office/powerpoint/2010/main" val="21830461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2111"/>
            <a:ext cx="9144000" cy="609600"/>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rgbClr val="FFFFFF"/>
                </a:solidFill>
              </a:rPr>
              <a:t>CAEP/11 </a:t>
            </a:r>
            <a:r>
              <a:rPr lang="en-US" sz="2400" dirty="0" err="1" smtClean="0">
                <a:solidFill>
                  <a:srgbClr val="FFFFFF"/>
                </a:solidFill>
              </a:rPr>
              <a:t>nvPM</a:t>
            </a:r>
            <a:r>
              <a:rPr lang="en-US" sz="2400" dirty="0" smtClean="0">
                <a:solidFill>
                  <a:srgbClr val="FFFFFF"/>
                </a:solidFill>
              </a:rPr>
              <a:t> Remits</a:t>
            </a:r>
          </a:p>
        </p:txBody>
      </p:sp>
      <p:sp>
        <p:nvSpPr>
          <p:cNvPr id="5" name="Content Placeholder 2"/>
          <p:cNvSpPr txBox="1">
            <a:spLocks/>
          </p:cNvSpPr>
          <p:nvPr/>
        </p:nvSpPr>
        <p:spPr>
          <a:xfrm>
            <a:off x="0" y="676319"/>
            <a:ext cx="9143999" cy="5314580"/>
          </a:xfrm>
          <a:prstGeom prst="rect">
            <a:avLst/>
          </a:prstGeom>
        </p:spPr>
        <p:txBody>
          <a:bodyPr>
            <a:normAutofit fontScale="85000" lnSpcReduction="200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20000"/>
              </a:lnSpc>
            </a:pPr>
            <a:r>
              <a:rPr lang="en-US" dirty="0">
                <a:solidFill>
                  <a:srgbClr val="000000"/>
                </a:solidFill>
              </a:rPr>
              <a:t>Provide representative engine data for assessing the </a:t>
            </a:r>
            <a:r>
              <a:rPr lang="en-US" dirty="0" err="1">
                <a:solidFill>
                  <a:srgbClr val="000000"/>
                </a:solidFill>
              </a:rPr>
              <a:t>nvPM</a:t>
            </a:r>
            <a:r>
              <a:rPr lang="en-US" dirty="0">
                <a:solidFill>
                  <a:srgbClr val="000000"/>
                </a:solidFill>
              </a:rPr>
              <a:t> emissions standard for mass and number regarding turbofan/turbojet engines ≥26.7kN by February 2017.    </a:t>
            </a:r>
            <a:endParaRPr lang="en-US" dirty="0" smtClean="0">
              <a:solidFill>
                <a:srgbClr val="000000"/>
              </a:solidFill>
            </a:endParaRPr>
          </a:p>
          <a:p>
            <a:pPr>
              <a:lnSpc>
                <a:spcPct val="120000"/>
              </a:lnSpc>
            </a:pPr>
            <a:r>
              <a:rPr lang="en-US" dirty="0" smtClean="0">
                <a:solidFill>
                  <a:srgbClr val="000000"/>
                </a:solidFill>
              </a:rPr>
              <a:t>Provide </a:t>
            </a:r>
            <a:r>
              <a:rPr lang="en-US" dirty="0">
                <a:solidFill>
                  <a:srgbClr val="000000"/>
                </a:solidFill>
              </a:rPr>
              <a:t>recommendations on technology responses, stringency options and applicability </a:t>
            </a:r>
            <a:r>
              <a:rPr lang="en-US" dirty="0" smtClean="0">
                <a:solidFill>
                  <a:srgbClr val="000000"/>
                </a:solidFill>
              </a:rPr>
              <a:t>to CAEP Steering Group 2017.</a:t>
            </a:r>
          </a:p>
          <a:p>
            <a:pPr>
              <a:lnSpc>
                <a:spcPct val="120000"/>
              </a:lnSpc>
            </a:pPr>
            <a:r>
              <a:rPr lang="en-US" dirty="0">
                <a:solidFill>
                  <a:srgbClr val="000000"/>
                </a:solidFill>
              </a:rPr>
              <a:t>Develop an aircraft engine based LTO </a:t>
            </a:r>
            <a:r>
              <a:rPr lang="en-US" dirty="0" err="1">
                <a:solidFill>
                  <a:srgbClr val="000000"/>
                </a:solidFill>
              </a:rPr>
              <a:t>nvPM</a:t>
            </a:r>
            <a:r>
              <a:rPr lang="en-US" dirty="0">
                <a:solidFill>
                  <a:srgbClr val="000000"/>
                </a:solidFill>
              </a:rPr>
              <a:t> mass and number standard for turbofan/turbojet engines ≥26.7kN. </a:t>
            </a:r>
            <a:endParaRPr lang="en-US" dirty="0" smtClean="0">
              <a:solidFill>
                <a:srgbClr val="000000"/>
              </a:solidFill>
            </a:endParaRPr>
          </a:p>
          <a:p>
            <a:pPr>
              <a:lnSpc>
                <a:spcPct val="120000"/>
              </a:lnSpc>
            </a:pPr>
            <a:r>
              <a:rPr lang="en-US" dirty="0">
                <a:solidFill>
                  <a:srgbClr val="000000"/>
                </a:solidFill>
              </a:rPr>
              <a:t>Investigation the possible replacement of the smoke number standard for engine categories ≥26.7kN and other engine categories  &lt;26.7kN.</a:t>
            </a:r>
            <a:endParaRPr lang="en-US" dirty="0" smtClean="0">
              <a:solidFill>
                <a:srgbClr val="000000"/>
              </a:solidFill>
            </a:endParaRPr>
          </a:p>
          <a:p>
            <a:pPr>
              <a:lnSpc>
                <a:spcPct val="120000"/>
              </a:lnSpc>
            </a:pPr>
            <a:r>
              <a:rPr lang="en-US" dirty="0">
                <a:solidFill>
                  <a:srgbClr val="000000"/>
                </a:solidFill>
              </a:rPr>
              <a:t>Develop improved </a:t>
            </a:r>
            <a:r>
              <a:rPr lang="en-US" dirty="0" err="1">
                <a:solidFill>
                  <a:srgbClr val="000000"/>
                </a:solidFill>
              </a:rPr>
              <a:t>nvPM</a:t>
            </a:r>
            <a:r>
              <a:rPr lang="en-US" dirty="0">
                <a:solidFill>
                  <a:srgbClr val="000000"/>
                </a:solidFill>
              </a:rPr>
              <a:t> model inputs to both local air quality models</a:t>
            </a:r>
          </a:p>
        </p:txBody>
      </p:sp>
    </p:spTree>
    <p:extLst>
      <p:ext uri="{BB962C8B-B14F-4D97-AF65-F5344CB8AC3E}">
        <p14:creationId xmlns:p14="http://schemas.microsoft.com/office/powerpoint/2010/main" val="3305451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2111"/>
            <a:ext cx="9144000" cy="609600"/>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rgbClr val="FFFFFF"/>
                </a:solidFill>
              </a:rPr>
              <a:t>CAEP/11 LTO Based </a:t>
            </a:r>
            <a:r>
              <a:rPr lang="en-US" sz="2400" dirty="0" err="1" smtClean="0">
                <a:solidFill>
                  <a:srgbClr val="FFFFFF"/>
                </a:solidFill>
              </a:rPr>
              <a:t>nvPM</a:t>
            </a:r>
            <a:r>
              <a:rPr lang="en-US" sz="2400" dirty="0" smtClean="0">
                <a:solidFill>
                  <a:srgbClr val="FFFFFF"/>
                </a:solidFill>
              </a:rPr>
              <a:t> Mass and Number Standard Tasks</a:t>
            </a:r>
          </a:p>
        </p:txBody>
      </p:sp>
      <p:sp>
        <p:nvSpPr>
          <p:cNvPr id="5" name="Content Placeholder 2"/>
          <p:cNvSpPr txBox="1">
            <a:spLocks/>
          </p:cNvSpPr>
          <p:nvPr/>
        </p:nvSpPr>
        <p:spPr>
          <a:xfrm>
            <a:off x="0" y="676319"/>
            <a:ext cx="9143999" cy="5314580"/>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dirty="0" smtClean="0"/>
              <a:t>Full Standard Setting Process in CAEP/11:</a:t>
            </a:r>
          </a:p>
          <a:p>
            <a:pPr lvl="1"/>
            <a:r>
              <a:rPr lang="en-US" dirty="0" smtClean="0"/>
              <a:t>Develop metric system</a:t>
            </a:r>
          </a:p>
          <a:p>
            <a:pPr lvl="1"/>
            <a:r>
              <a:rPr lang="en-US" dirty="0"/>
              <a:t>Develop stringency options</a:t>
            </a:r>
          </a:p>
          <a:p>
            <a:pPr lvl="1"/>
            <a:r>
              <a:rPr lang="en-US" dirty="0" smtClean="0"/>
              <a:t>Develop technology response</a:t>
            </a:r>
          </a:p>
          <a:p>
            <a:pPr lvl="1"/>
            <a:r>
              <a:rPr lang="en-US" dirty="0" smtClean="0"/>
              <a:t>Conduct cost effectiveness analyses</a:t>
            </a:r>
          </a:p>
          <a:p>
            <a:pPr lvl="1"/>
            <a:r>
              <a:rPr lang="en-US" dirty="0" smtClean="0"/>
              <a:t>Determine LTO-based </a:t>
            </a:r>
            <a:r>
              <a:rPr lang="en-US" dirty="0" err="1" smtClean="0"/>
              <a:t>nvPM</a:t>
            </a:r>
            <a:r>
              <a:rPr lang="en-US" dirty="0" smtClean="0"/>
              <a:t> mass and number regulatory levels</a:t>
            </a:r>
          </a:p>
          <a:p>
            <a:r>
              <a:rPr lang="en-US" dirty="0" smtClean="0"/>
              <a:t>Refine </a:t>
            </a:r>
            <a:r>
              <a:rPr lang="en-US" dirty="0"/>
              <a:t>and finalize corrections for ambient conditions, fuel sensitivity and engine-to-engine variability</a:t>
            </a:r>
          </a:p>
          <a:p>
            <a:r>
              <a:rPr lang="en-US" dirty="0"/>
              <a:t>Refine steps to replace SN standard with </a:t>
            </a:r>
            <a:r>
              <a:rPr lang="en-US" dirty="0" err="1"/>
              <a:t>nvPM</a:t>
            </a:r>
            <a:r>
              <a:rPr lang="en-US" dirty="0"/>
              <a:t> mass and number </a:t>
            </a:r>
            <a:r>
              <a:rPr lang="en-US" dirty="0" smtClean="0"/>
              <a:t>standard based on CAEP/10 </a:t>
            </a:r>
            <a:r>
              <a:rPr lang="en-US" dirty="0" err="1" smtClean="0"/>
              <a:t>nvPM</a:t>
            </a:r>
            <a:r>
              <a:rPr lang="en-US" dirty="0" smtClean="0"/>
              <a:t> standard</a:t>
            </a:r>
            <a:endParaRPr lang="en-US" dirty="0"/>
          </a:p>
        </p:txBody>
      </p:sp>
    </p:spTree>
    <p:extLst>
      <p:ext uri="{BB962C8B-B14F-4D97-AF65-F5344CB8AC3E}">
        <p14:creationId xmlns:p14="http://schemas.microsoft.com/office/powerpoint/2010/main" val="1685874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2111"/>
            <a:ext cx="9144000" cy="609600"/>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rgbClr val="FFFFFF"/>
                </a:solidFill>
              </a:rPr>
              <a:t>Data from Representative Engines</a:t>
            </a:r>
          </a:p>
        </p:txBody>
      </p:sp>
      <p:sp>
        <p:nvSpPr>
          <p:cNvPr id="5" name="Content Placeholder 2"/>
          <p:cNvSpPr txBox="1">
            <a:spLocks/>
          </p:cNvSpPr>
          <p:nvPr/>
        </p:nvSpPr>
        <p:spPr>
          <a:xfrm>
            <a:off x="0" y="676319"/>
            <a:ext cx="9143999" cy="5314580"/>
          </a:xfrm>
          <a:prstGeom prst="rect">
            <a:avLst/>
          </a:prstGeom>
        </p:spPr>
        <p:txBody>
          <a:bodyPr>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endParaRPr lang="en-US" dirty="0">
              <a:solidFill>
                <a:srgbClr val="000000"/>
              </a:solidFill>
            </a:endParaRPr>
          </a:p>
        </p:txBody>
      </p:sp>
      <p:sp>
        <p:nvSpPr>
          <p:cNvPr id="6" name="Content Placeholder 2"/>
          <p:cNvSpPr txBox="1">
            <a:spLocks/>
          </p:cNvSpPr>
          <p:nvPr/>
        </p:nvSpPr>
        <p:spPr>
          <a:xfrm>
            <a:off x="211320" y="873125"/>
            <a:ext cx="8721360" cy="4968117"/>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Aft>
                <a:spcPts val="600"/>
              </a:spcAft>
            </a:pPr>
            <a:r>
              <a:rPr lang="en-US" kern="0" dirty="0" smtClean="0"/>
              <a:t>Engine Tests</a:t>
            </a:r>
          </a:p>
          <a:p>
            <a:pPr lvl="1">
              <a:spcAft>
                <a:spcPts val="600"/>
              </a:spcAft>
            </a:pPr>
            <a:r>
              <a:rPr lang="en-US" kern="0" dirty="0" smtClean="0"/>
              <a:t>21 of the 24+2 representative engines have been tested</a:t>
            </a:r>
          </a:p>
          <a:p>
            <a:pPr lvl="1">
              <a:spcAft>
                <a:spcPts val="600"/>
              </a:spcAft>
            </a:pPr>
            <a:r>
              <a:rPr lang="en-US" kern="0" dirty="0" smtClean="0"/>
              <a:t>Multiple Engine Tests on 7 engine types</a:t>
            </a:r>
          </a:p>
          <a:p>
            <a:pPr>
              <a:spcAft>
                <a:spcPts val="600"/>
              </a:spcAft>
            </a:pPr>
            <a:r>
              <a:rPr lang="en-US" kern="0" dirty="0" smtClean="0"/>
              <a:t>Provided funding for 6 engine tests</a:t>
            </a:r>
          </a:p>
          <a:p>
            <a:pPr>
              <a:spcAft>
                <a:spcPts val="600"/>
              </a:spcAft>
            </a:pPr>
            <a:r>
              <a:rPr lang="en-US" kern="0" dirty="0" smtClean="0"/>
              <a:t>Data </a:t>
            </a:r>
            <a:r>
              <a:rPr lang="en-US" kern="0" dirty="0"/>
              <a:t>from 21 types and 58 thrust variants have been made available to CAEP in agreed upon </a:t>
            </a:r>
            <a:r>
              <a:rPr lang="en-US" kern="0" dirty="0" smtClean="0"/>
              <a:t>format</a:t>
            </a:r>
          </a:p>
          <a:p>
            <a:pPr lvl="1"/>
            <a:r>
              <a:rPr lang="en-US" dirty="0"/>
              <a:t>Two more engines will be reported shortly</a:t>
            </a:r>
          </a:p>
          <a:p>
            <a:pPr lvl="1"/>
            <a:r>
              <a:rPr lang="en-US" dirty="0"/>
              <a:t>Alternative approaches for three engines</a:t>
            </a:r>
          </a:p>
          <a:p>
            <a:pPr lvl="1"/>
            <a:r>
              <a:rPr lang="en-US" dirty="0" smtClean="0"/>
              <a:t>Minimal impact of missing engines </a:t>
            </a:r>
            <a:r>
              <a:rPr lang="en-US" dirty="0"/>
              <a:t>on the metric systems</a:t>
            </a:r>
          </a:p>
          <a:p>
            <a:pPr>
              <a:spcAft>
                <a:spcPts val="600"/>
              </a:spcAft>
            </a:pPr>
            <a:endParaRPr lang="en-US" kern="0" dirty="0"/>
          </a:p>
        </p:txBody>
      </p:sp>
    </p:spTree>
    <p:extLst>
      <p:ext uri="{BB962C8B-B14F-4D97-AF65-F5344CB8AC3E}">
        <p14:creationId xmlns:p14="http://schemas.microsoft.com/office/powerpoint/2010/main" val="517363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92" y="44235"/>
            <a:ext cx="8472488" cy="609600"/>
          </a:xfrm>
        </p:spPr>
        <p:txBody>
          <a:bodyPr/>
          <a:lstStyle/>
          <a:p>
            <a:r>
              <a:rPr lang="en-US" sz="3600" dirty="0" smtClean="0"/>
              <a:t>nvPM Data Update</a:t>
            </a:r>
            <a:endParaRPr lang="en-US" sz="3600" dirty="0"/>
          </a:p>
        </p:txBody>
      </p:sp>
      <p:sp>
        <p:nvSpPr>
          <p:cNvPr id="5" name="TextBox 4"/>
          <p:cNvSpPr txBox="1"/>
          <p:nvPr/>
        </p:nvSpPr>
        <p:spPr>
          <a:xfrm>
            <a:off x="17057" y="947250"/>
            <a:ext cx="9126944" cy="430887"/>
          </a:xfrm>
          <a:prstGeom prst="rect">
            <a:avLst/>
          </a:prstGeom>
          <a:noFill/>
        </p:spPr>
        <p:txBody>
          <a:bodyPr wrap="square" rtlCol="0">
            <a:spAutoFit/>
          </a:bodyPr>
          <a:lstStyle/>
          <a:p>
            <a:r>
              <a:rPr lang="en-US" sz="2200" dirty="0" smtClean="0"/>
              <a:t>nvPM Values Database includes 21 Engines with 58 thrust variants</a:t>
            </a:r>
          </a:p>
        </p:txBody>
      </p:sp>
      <p:grpSp>
        <p:nvGrpSpPr>
          <p:cNvPr id="8" name="Group 7"/>
          <p:cNvGrpSpPr/>
          <p:nvPr/>
        </p:nvGrpSpPr>
        <p:grpSpPr>
          <a:xfrm>
            <a:off x="448812" y="1909701"/>
            <a:ext cx="8237988" cy="3636963"/>
            <a:chOff x="448812" y="2687637"/>
            <a:chExt cx="8237988" cy="3636963"/>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582"/>
            <a:stretch/>
          </p:blipFill>
          <p:spPr bwMode="auto">
            <a:xfrm>
              <a:off x="448812" y="2687638"/>
              <a:ext cx="3974983" cy="3009900"/>
            </a:xfrm>
            <a:prstGeom prst="rect">
              <a:avLst/>
            </a:prstGeom>
            <a:noFill/>
            <a:ln w="2540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06012" y="5801380"/>
              <a:ext cx="3124200" cy="523220"/>
            </a:xfrm>
            <a:prstGeom prst="rect">
              <a:avLst/>
            </a:prstGeom>
            <a:noFill/>
          </p:spPr>
          <p:txBody>
            <a:bodyPr wrap="square" rtlCol="0">
              <a:spAutoFit/>
            </a:bodyPr>
            <a:lstStyle/>
            <a:p>
              <a:pPr algn="ctr"/>
              <a:r>
                <a:rPr lang="en-US" sz="1400" dirty="0"/>
                <a:t>Chart Showing Large Variation in LTO nvPM </a:t>
              </a:r>
              <a:r>
                <a:rPr lang="en-US" sz="1400" b="1" dirty="0">
                  <a:solidFill>
                    <a:srgbClr val="7030A0"/>
                  </a:solidFill>
                </a:rPr>
                <a:t>Mass</a:t>
              </a:r>
              <a:r>
                <a:rPr lang="en-US" sz="1400" dirty="0"/>
                <a:t> Data of Production Engines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329" y="2687637"/>
              <a:ext cx="4007471" cy="3005603"/>
            </a:xfrm>
            <a:prstGeom prst="rect">
              <a:avLst/>
            </a:prstGeom>
            <a:noFill/>
            <a:ln w="254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68412" y="5791200"/>
              <a:ext cx="3505200" cy="523220"/>
            </a:xfrm>
            <a:prstGeom prst="rect">
              <a:avLst/>
            </a:prstGeom>
            <a:noFill/>
          </p:spPr>
          <p:txBody>
            <a:bodyPr wrap="square" rtlCol="0">
              <a:spAutoFit/>
            </a:bodyPr>
            <a:lstStyle/>
            <a:p>
              <a:pPr algn="ctr"/>
              <a:r>
                <a:rPr lang="en-US" sz="1400" dirty="0"/>
                <a:t>Chart Showing Large Variation in LTO </a:t>
              </a:r>
              <a:endParaRPr lang="en-US" sz="1400" dirty="0" smtClean="0"/>
            </a:p>
            <a:p>
              <a:pPr algn="ctr"/>
              <a:r>
                <a:rPr lang="en-US" sz="1400" dirty="0" smtClean="0"/>
                <a:t>nvPM </a:t>
              </a:r>
              <a:r>
                <a:rPr lang="en-US" sz="1400" b="1" dirty="0" smtClean="0">
                  <a:solidFill>
                    <a:srgbClr val="00B050"/>
                  </a:solidFill>
                </a:rPr>
                <a:t>Number</a:t>
              </a:r>
              <a:r>
                <a:rPr lang="en-US" sz="1400" dirty="0" smtClean="0">
                  <a:solidFill>
                    <a:srgbClr val="00B050"/>
                  </a:solidFill>
                </a:rPr>
                <a:t> </a:t>
              </a:r>
              <a:r>
                <a:rPr lang="en-US" sz="1400" dirty="0"/>
                <a:t>Data of Production Engines</a:t>
              </a:r>
            </a:p>
          </p:txBody>
        </p:sp>
        <p:sp>
          <p:nvSpPr>
            <p:cNvPr id="10" name="TextBox 9"/>
            <p:cNvSpPr txBox="1"/>
            <p:nvPr/>
          </p:nvSpPr>
          <p:spPr>
            <a:xfrm>
              <a:off x="512675" y="3048000"/>
              <a:ext cx="346249" cy="1443665"/>
            </a:xfrm>
            <a:prstGeom prst="rect">
              <a:avLst/>
            </a:prstGeom>
            <a:solidFill>
              <a:schemeClr val="bg1"/>
            </a:solidFill>
          </p:spPr>
          <p:txBody>
            <a:bodyPr vert="vert270" wrap="none" rtlCol="0" anchor="ctr" anchorCtr="0">
              <a:spAutoFit/>
            </a:bodyPr>
            <a:lstStyle/>
            <a:p>
              <a:r>
                <a:rPr lang="en-US" sz="1050" b="1" dirty="0" smtClean="0"/>
                <a:t>       LTO nvPM Mass        </a:t>
              </a:r>
              <a:endParaRPr lang="en-US" sz="1050" b="1" dirty="0"/>
            </a:p>
          </p:txBody>
        </p:sp>
        <p:sp>
          <p:nvSpPr>
            <p:cNvPr id="6" name="TextBox 5"/>
            <p:cNvSpPr txBox="1"/>
            <p:nvPr/>
          </p:nvSpPr>
          <p:spPr>
            <a:xfrm>
              <a:off x="4759151" y="2963226"/>
              <a:ext cx="346249" cy="1608774"/>
            </a:xfrm>
            <a:prstGeom prst="rect">
              <a:avLst/>
            </a:prstGeom>
            <a:solidFill>
              <a:schemeClr val="bg1"/>
            </a:solidFill>
          </p:spPr>
          <p:txBody>
            <a:bodyPr vert="vert270" wrap="none" rtlCol="0" anchor="ctr" anchorCtr="0">
              <a:spAutoFit/>
            </a:bodyPr>
            <a:lstStyle/>
            <a:p>
              <a:r>
                <a:rPr lang="en-US" sz="1050" b="1" dirty="0" smtClean="0"/>
                <a:t>       LTO nvPM Number        </a:t>
              </a:r>
              <a:endParaRPr lang="en-US" sz="1050" b="1" dirty="0"/>
            </a:p>
          </p:txBody>
        </p:sp>
      </p:grpSp>
    </p:spTree>
    <p:extLst>
      <p:ext uri="{BB962C8B-B14F-4D97-AF65-F5344CB8AC3E}">
        <p14:creationId xmlns:p14="http://schemas.microsoft.com/office/powerpoint/2010/main" val="3903674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 y="0"/>
            <a:ext cx="9144000" cy="609600"/>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chemeClr val="bg1"/>
                </a:solidFill>
              </a:rPr>
              <a:t>Ambient Conditions Corrections</a:t>
            </a:r>
          </a:p>
        </p:txBody>
      </p:sp>
      <p:sp>
        <p:nvSpPr>
          <p:cNvPr id="5" name="Content Placeholder 2"/>
          <p:cNvSpPr txBox="1">
            <a:spLocks/>
          </p:cNvSpPr>
          <p:nvPr/>
        </p:nvSpPr>
        <p:spPr>
          <a:xfrm>
            <a:off x="0" y="676319"/>
            <a:ext cx="9143999" cy="5314580"/>
          </a:xfrm>
          <a:prstGeom prst="rect">
            <a:avLst/>
          </a:prstGeom>
        </p:spPr>
        <p:txBody>
          <a:bodyPr>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endParaRPr lang="en-US" dirty="0"/>
          </a:p>
        </p:txBody>
      </p:sp>
      <p:sp>
        <p:nvSpPr>
          <p:cNvPr id="6" name="Content Placeholder 2"/>
          <p:cNvSpPr txBox="1">
            <a:spLocks/>
          </p:cNvSpPr>
          <p:nvPr/>
        </p:nvSpPr>
        <p:spPr>
          <a:xfrm>
            <a:off x="211319" y="609600"/>
            <a:ext cx="8721360" cy="5381299"/>
          </a:xfrm>
          <a:prstGeom prst="rect">
            <a:avLst/>
          </a:prstGeom>
        </p:spPr>
        <p:txBody>
          <a:bodyPr>
            <a:normAutofit fontScale="92500" lnSpcReduction="100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Aft>
                <a:spcPts val="600"/>
              </a:spcAft>
            </a:pPr>
            <a:r>
              <a:rPr lang="en-US" kern="0" dirty="0" smtClean="0"/>
              <a:t>Provided funding for </a:t>
            </a:r>
            <a:r>
              <a:rPr lang="en-US" kern="0" dirty="0" err="1" smtClean="0"/>
              <a:t>nvPM</a:t>
            </a:r>
            <a:r>
              <a:rPr lang="en-US" kern="0" dirty="0" smtClean="0"/>
              <a:t> measurements during a NASA rig test</a:t>
            </a:r>
          </a:p>
          <a:p>
            <a:pPr lvl="1">
              <a:spcAft>
                <a:spcPts val="600"/>
              </a:spcAft>
            </a:pPr>
            <a:r>
              <a:rPr lang="en-US" kern="0" dirty="0" smtClean="0"/>
              <a:t>Not a commercial combustor but an N+3 Technology</a:t>
            </a:r>
          </a:p>
          <a:p>
            <a:pPr lvl="1">
              <a:spcAft>
                <a:spcPts val="600"/>
              </a:spcAft>
            </a:pPr>
            <a:r>
              <a:rPr lang="en-US" kern="0" dirty="0" smtClean="0"/>
              <a:t>Both cruise and sea level static conditions simulated</a:t>
            </a:r>
          </a:p>
          <a:p>
            <a:pPr>
              <a:spcAft>
                <a:spcPts val="600"/>
              </a:spcAft>
            </a:pPr>
            <a:r>
              <a:rPr lang="en-US" kern="0" dirty="0" smtClean="0"/>
              <a:t>Provided funding – GE annular rig test	</a:t>
            </a:r>
          </a:p>
          <a:p>
            <a:pPr lvl="1">
              <a:spcAft>
                <a:spcPts val="600"/>
              </a:spcAft>
            </a:pPr>
            <a:r>
              <a:rPr lang="en-US" kern="0" dirty="0" smtClean="0"/>
              <a:t>Commercial </a:t>
            </a:r>
            <a:r>
              <a:rPr lang="en-US" kern="0" dirty="0" smtClean="0"/>
              <a:t>combustor</a:t>
            </a:r>
            <a:endParaRPr lang="en-US" kern="0" dirty="0" smtClean="0"/>
          </a:p>
          <a:p>
            <a:pPr lvl="1">
              <a:spcAft>
                <a:spcPts val="600"/>
              </a:spcAft>
            </a:pPr>
            <a:r>
              <a:rPr lang="en-US" kern="0" dirty="0" smtClean="0"/>
              <a:t>A large matrix of test conditions simulated</a:t>
            </a:r>
          </a:p>
          <a:p>
            <a:pPr lvl="1">
              <a:spcAft>
                <a:spcPts val="600"/>
              </a:spcAft>
            </a:pPr>
            <a:r>
              <a:rPr lang="en-US" kern="0" dirty="0" smtClean="0"/>
              <a:t>Initial ambient conditions correction function for both </a:t>
            </a:r>
            <a:r>
              <a:rPr lang="en-US" kern="0" dirty="0" err="1" smtClean="0"/>
              <a:t>nvPM</a:t>
            </a:r>
            <a:r>
              <a:rPr lang="en-US" kern="0" dirty="0" smtClean="0"/>
              <a:t> mass and number developed.</a:t>
            </a:r>
          </a:p>
          <a:p>
            <a:pPr lvl="1">
              <a:spcAft>
                <a:spcPts val="600"/>
              </a:spcAft>
            </a:pPr>
            <a:r>
              <a:rPr lang="en-US" kern="0" dirty="0" smtClean="0"/>
              <a:t>Being evaluated by other engine manufacturers</a:t>
            </a:r>
          </a:p>
          <a:p>
            <a:pPr>
              <a:spcAft>
                <a:spcPts val="600"/>
              </a:spcAft>
            </a:pPr>
            <a:r>
              <a:rPr lang="en-US" kern="0" dirty="0" smtClean="0"/>
              <a:t>Qualitatively similar results from the NASA </a:t>
            </a:r>
            <a:r>
              <a:rPr lang="en-US" kern="0" dirty="0" smtClean="0"/>
              <a:t>Lean Direct Injection (LDI) </a:t>
            </a:r>
            <a:r>
              <a:rPr lang="en-US" kern="0" dirty="0" smtClean="0"/>
              <a:t>combustor</a:t>
            </a:r>
            <a:endParaRPr lang="en-US" dirty="0"/>
          </a:p>
          <a:p>
            <a:pPr marL="0" indent="0">
              <a:spcAft>
                <a:spcPts val="600"/>
              </a:spcAft>
              <a:buNone/>
            </a:pPr>
            <a:endParaRPr lang="en-US" kern="0" dirty="0"/>
          </a:p>
        </p:txBody>
      </p:sp>
    </p:spTree>
    <p:extLst>
      <p:ext uri="{BB962C8B-B14F-4D97-AF65-F5344CB8AC3E}">
        <p14:creationId xmlns:p14="http://schemas.microsoft.com/office/powerpoint/2010/main" val="792502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 y="0"/>
            <a:ext cx="9144000" cy="609600"/>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chemeClr val="bg1"/>
                </a:solidFill>
              </a:rPr>
              <a:t>Fuel Sensitivity Corrections</a:t>
            </a:r>
          </a:p>
        </p:txBody>
      </p:sp>
      <p:sp>
        <p:nvSpPr>
          <p:cNvPr id="5" name="Content Placeholder 2"/>
          <p:cNvSpPr txBox="1">
            <a:spLocks/>
          </p:cNvSpPr>
          <p:nvPr/>
        </p:nvSpPr>
        <p:spPr>
          <a:xfrm>
            <a:off x="0" y="676319"/>
            <a:ext cx="9143999" cy="5314580"/>
          </a:xfrm>
          <a:prstGeom prst="rect">
            <a:avLst/>
          </a:prstGeom>
        </p:spPr>
        <p:txBody>
          <a:bodyPr>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endParaRPr lang="en-US" dirty="0"/>
          </a:p>
        </p:txBody>
      </p:sp>
      <p:sp>
        <p:nvSpPr>
          <p:cNvPr id="6" name="Content Placeholder 2"/>
          <p:cNvSpPr txBox="1">
            <a:spLocks/>
          </p:cNvSpPr>
          <p:nvPr/>
        </p:nvSpPr>
        <p:spPr>
          <a:xfrm>
            <a:off x="0" y="609600"/>
            <a:ext cx="9143999" cy="5381299"/>
          </a:xfrm>
          <a:prstGeom prst="rect">
            <a:avLst/>
          </a:prstGeom>
        </p:spPr>
        <p:txBody>
          <a:bodyPr>
            <a:normAutofit lnSpcReduction="100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Aft>
                <a:spcPts val="600"/>
              </a:spcAft>
            </a:pPr>
            <a:r>
              <a:rPr lang="en-US" kern="0" dirty="0" smtClean="0"/>
              <a:t>Swiss Federal Office of Civil Aviation (FOCA) funded three tests on fuel sensitivity</a:t>
            </a:r>
          </a:p>
          <a:p>
            <a:pPr lvl="1">
              <a:spcAft>
                <a:spcPts val="600"/>
              </a:spcAft>
            </a:pPr>
            <a:r>
              <a:rPr lang="en-US" kern="0" dirty="0" smtClean="0"/>
              <a:t>CFM commercial engine</a:t>
            </a:r>
          </a:p>
          <a:p>
            <a:pPr lvl="1">
              <a:spcAft>
                <a:spcPts val="600"/>
              </a:spcAft>
            </a:pPr>
            <a:r>
              <a:rPr lang="en-US" kern="0" dirty="0" smtClean="0"/>
              <a:t>Fuel hydrogen content spanned the cert fuel spec range</a:t>
            </a:r>
          </a:p>
          <a:p>
            <a:pPr>
              <a:spcAft>
                <a:spcPts val="600"/>
              </a:spcAft>
            </a:pPr>
            <a:r>
              <a:rPr lang="en-US" kern="0" dirty="0" smtClean="0"/>
              <a:t>NASA/ </a:t>
            </a:r>
            <a:r>
              <a:rPr lang="en-US" kern="0" dirty="0"/>
              <a:t>DLR Emission and Climate Impact of Alternative Fuels </a:t>
            </a:r>
            <a:r>
              <a:rPr lang="en-US" kern="0" dirty="0" smtClean="0"/>
              <a:t>Experiment (ECLIF) Data</a:t>
            </a:r>
          </a:p>
          <a:p>
            <a:pPr lvl="1">
              <a:spcAft>
                <a:spcPts val="600"/>
              </a:spcAft>
            </a:pPr>
            <a:r>
              <a:rPr lang="en-US" kern="0" dirty="0" smtClean="0"/>
              <a:t>On-wing IAE Engine </a:t>
            </a:r>
          </a:p>
          <a:p>
            <a:pPr lvl="1">
              <a:spcAft>
                <a:spcPts val="600"/>
              </a:spcAft>
            </a:pPr>
            <a:r>
              <a:rPr lang="en-US" kern="0" dirty="0" smtClean="0"/>
              <a:t>Wider range of fuel hydrogen content</a:t>
            </a:r>
          </a:p>
          <a:p>
            <a:pPr>
              <a:spcAft>
                <a:spcPts val="600"/>
              </a:spcAft>
            </a:pPr>
            <a:r>
              <a:rPr lang="en-US" kern="0" dirty="0" smtClean="0"/>
              <a:t>Provided funding for a consistent data analysis</a:t>
            </a:r>
          </a:p>
          <a:p>
            <a:pPr>
              <a:spcAft>
                <a:spcPts val="600"/>
              </a:spcAft>
            </a:pPr>
            <a:r>
              <a:rPr lang="en-US" kern="0" dirty="0" smtClean="0"/>
              <a:t>Initial fuel sensitivity correction is in </a:t>
            </a:r>
            <a:r>
              <a:rPr lang="en-US" kern="0" dirty="0" smtClean="0"/>
              <a:t>place and refinement </a:t>
            </a:r>
            <a:r>
              <a:rPr lang="en-US" kern="0" dirty="0" smtClean="0"/>
              <a:t>is in progress</a:t>
            </a:r>
            <a:endParaRPr lang="en-US" dirty="0"/>
          </a:p>
          <a:p>
            <a:pPr marL="0" indent="0">
              <a:spcAft>
                <a:spcPts val="600"/>
              </a:spcAft>
              <a:buNone/>
            </a:pPr>
            <a:endParaRPr lang="en-US" kern="0" dirty="0"/>
          </a:p>
        </p:txBody>
      </p:sp>
    </p:spTree>
    <p:extLst>
      <p:ext uri="{BB962C8B-B14F-4D97-AF65-F5344CB8AC3E}">
        <p14:creationId xmlns:p14="http://schemas.microsoft.com/office/powerpoint/2010/main" val="3147162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0" y="0"/>
            <a:ext cx="9144000" cy="609600"/>
          </a:xfrm>
          <a:solidFill>
            <a:srgbClr val="314881"/>
          </a:solidFill>
        </p:spPr>
        <p:txBody>
          <a:bodyPr/>
          <a:lstStyle/>
          <a:p>
            <a:pPr eaLnBrk="1" hangingPunct="1"/>
            <a:r>
              <a:rPr lang="en-US" sz="2400" dirty="0" smtClean="0">
                <a:solidFill>
                  <a:schemeClr val="bg1"/>
                </a:solidFill>
              </a:rPr>
              <a:t>Outline</a:t>
            </a:r>
            <a:endParaRPr lang="en-US" sz="2400" dirty="0">
              <a:solidFill>
                <a:schemeClr val="bg1"/>
              </a:solidFill>
            </a:endParaRPr>
          </a:p>
        </p:txBody>
      </p:sp>
      <p:sp>
        <p:nvSpPr>
          <p:cNvPr id="24578" name="Rectangle 4"/>
          <p:cNvSpPr>
            <a:spLocks noChangeArrowheads="1"/>
          </p:cNvSpPr>
          <p:nvPr/>
        </p:nvSpPr>
        <p:spPr bwMode="auto">
          <a:xfrm>
            <a:off x="144463" y="1038116"/>
            <a:ext cx="8858250" cy="4837167"/>
          </a:xfrm>
          <a:prstGeom prst="rect">
            <a:avLst/>
          </a:prstGeom>
          <a:noFill/>
          <a:ln w="9525">
            <a:noFill/>
            <a:miter lim="800000"/>
            <a:headEnd/>
            <a:tailEnd/>
          </a:ln>
        </p:spPr>
        <p:txBody>
          <a:bodyPr>
            <a:prstTxWarp prst="textNoShape">
              <a:avLst/>
            </a:prstTxWarp>
          </a:bodyPr>
          <a:lstStyle/>
          <a:p>
            <a:pPr marL="223838" indent="-223838">
              <a:lnSpc>
                <a:spcPct val="95000"/>
              </a:lnSpc>
              <a:spcBef>
                <a:spcPct val="75000"/>
              </a:spcBef>
              <a:buFontTx/>
              <a:buChar char="•"/>
            </a:pPr>
            <a:endParaRPr lang="en-US" sz="1600" b="1" dirty="0"/>
          </a:p>
        </p:txBody>
      </p:sp>
      <p:sp>
        <p:nvSpPr>
          <p:cNvPr id="2" name="TextBox 1"/>
          <p:cNvSpPr txBox="1"/>
          <p:nvPr/>
        </p:nvSpPr>
        <p:spPr>
          <a:xfrm>
            <a:off x="330549" y="1565170"/>
            <a:ext cx="8486078" cy="3416320"/>
          </a:xfrm>
          <a:prstGeom prst="rect">
            <a:avLst/>
          </a:prstGeom>
          <a:noFill/>
        </p:spPr>
        <p:txBody>
          <a:bodyPr wrap="square" rtlCol="0">
            <a:spAutoFit/>
          </a:bodyPr>
          <a:lstStyle/>
          <a:p>
            <a:pPr marL="342900" indent="-342900">
              <a:buFont typeface="Arial" panose="020B0604020202020204" pitchFamily="34" charset="0"/>
              <a:buChar char="•"/>
            </a:pPr>
            <a:r>
              <a:rPr lang="en-US" b="1" dirty="0" smtClean="0">
                <a:solidFill>
                  <a:srgbClr val="1D2F68"/>
                </a:solidFill>
              </a:rPr>
              <a:t>Background</a:t>
            </a:r>
          </a:p>
          <a:p>
            <a:pPr lvl="1"/>
            <a:endParaRPr lang="en-US" dirty="0" smtClean="0">
              <a:solidFill>
                <a:srgbClr val="1D2F68"/>
              </a:solidFill>
            </a:endParaRPr>
          </a:p>
          <a:p>
            <a:pPr marL="342900" indent="-342900">
              <a:buFont typeface="Arial" panose="020B0604020202020204" pitchFamily="34" charset="0"/>
              <a:buChar char="•"/>
            </a:pPr>
            <a:r>
              <a:rPr lang="en-US" b="1" dirty="0" smtClean="0">
                <a:solidFill>
                  <a:srgbClr val="1D2F68"/>
                </a:solidFill>
              </a:rPr>
              <a:t>Research efforts on </a:t>
            </a:r>
            <a:r>
              <a:rPr lang="en-US" b="1" dirty="0" err="1" smtClean="0">
                <a:solidFill>
                  <a:srgbClr val="1D2F68"/>
                </a:solidFill>
              </a:rPr>
              <a:t>nvPM</a:t>
            </a:r>
            <a:r>
              <a:rPr lang="en-US" b="1" dirty="0" smtClean="0">
                <a:solidFill>
                  <a:srgbClr val="1D2F68"/>
                </a:solidFill>
              </a:rPr>
              <a:t> </a:t>
            </a:r>
            <a:r>
              <a:rPr lang="en-US" b="1" dirty="0">
                <a:solidFill>
                  <a:srgbClr val="1D2F68"/>
                </a:solidFill>
              </a:rPr>
              <a:t>number size distribution and formation </a:t>
            </a:r>
            <a:r>
              <a:rPr lang="en-US" b="1" dirty="0" smtClean="0">
                <a:solidFill>
                  <a:srgbClr val="1D2F68"/>
                </a:solidFill>
              </a:rPr>
              <a:t>in gas </a:t>
            </a:r>
            <a:r>
              <a:rPr lang="en-US" b="1" dirty="0">
                <a:solidFill>
                  <a:srgbClr val="1D2F68"/>
                </a:solidFill>
              </a:rPr>
              <a:t>turbine </a:t>
            </a:r>
            <a:r>
              <a:rPr lang="en-US" b="1" dirty="0" smtClean="0">
                <a:solidFill>
                  <a:srgbClr val="1D2F68"/>
                </a:solidFill>
              </a:rPr>
              <a:t>engines</a:t>
            </a:r>
          </a:p>
          <a:p>
            <a:pPr marL="342900" indent="-342900">
              <a:buFont typeface="Arial" panose="020B0604020202020204" pitchFamily="34" charset="0"/>
              <a:buChar char="•"/>
            </a:pPr>
            <a:endParaRPr lang="en-US" b="1" dirty="0">
              <a:solidFill>
                <a:srgbClr val="1D2F68"/>
              </a:solidFill>
            </a:endParaRPr>
          </a:p>
          <a:p>
            <a:pPr marL="342900" indent="-342900">
              <a:buFont typeface="Arial" panose="020B0604020202020204" pitchFamily="34" charset="0"/>
              <a:buChar char="•"/>
            </a:pPr>
            <a:r>
              <a:rPr lang="en-US" b="1" dirty="0" smtClean="0">
                <a:solidFill>
                  <a:srgbClr val="1D2F68"/>
                </a:solidFill>
              </a:rPr>
              <a:t>Research efforts on PM modeling from commercial aircraft</a:t>
            </a:r>
          </a:p>
          <a:p>
            <a:pPr marL="342900" indent="-342900">
              <a:buFont typeface="Arial" panose="020B0604020202020204" pitchFamily="34" charset="0"/>
              <a:buChar char="•"/>
            </a:pPr>
            <a:endParaRPr lang="en-US" b="1" dirty="0">
              <a:solidFill>
                <a:srgbClr val="1D2F68"/>
              </a:solidFill>
            </a:endParaRPr>
          </a:p>
          <a:p>
            <a:pPr marL="342900" indent="-342900">
              <a:buFont typeface="Arial" panose="020B0604020202020204" pitchFamily="34" charset="0"/>
              <a:buChar char="•"/>
            </a:pPr>
            <a:r>
              <a:rPr lang="en-US" b="1" dirty="0" smtClean="0">
                <a:solidFill>
                  <a:srgbClr val="1D2F68"/>
                </a:solidFill>
              </a:rPr>
              <a:t>Discussion on emissions from new entrants</a:t>
            </a:r>
            <a:endParaRPr lang="en-US" b="1" dirty="0">
              <a:solidFill>
                <a:srgbClr val="1D2F68"/>
              </a:solidFill>
            </a:endParaRPr>
          </a:p>
        </p:txBody>
      </p:sp>
    </p:spTree>
    <p:extLst>
      <p:ext uri="{BB962C8B-B14F-4D97-AF65-F5344CB8AC3E}">
        <p14:creationId xmlns:p14="http://schemas.microsoft.com/office/powerpoint/2010/main" val="3384211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 y="-1"/>
            <a:ext cx="9144000" cy="873125"/>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chemeClr val="bg1"/>
                </a:solidFill>
              </a:rPr>
              <a:t>Engine-to-Engine Variability – Development of Characteristic Value</a:t>
            </a:r>
          </a:p>
        </p:txBody>
      </p:sp>
      <p:sp>
        <p:nvSpPr>
          <p:cNvPr id="5" name="Content Placeholder 2"/>
          <p:cNvSpPr txBox="1">
            <a:spLocks/>
          </p:cNvSpPr>
          <p:nvPr/>
        </p:nvSpPr>
        <p:spPr>
          <a:xfrm>
            <a:off x="0" y="676319"/>
            <a:ext cx="9143999" cy="5314580"/>
          </a:xfrm>
          <a:prstGeom prst="rect">
            <a:avLst/>
          </a:prstGeom>
        </p:spPr>
        <p:txBody>
          <a:bodyPr>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endParaRPr lang="en-US" dirty="0"/>
          </a:p>
        </p:txBody>
      </p:sp>
      <p:sp>
        <p:nvSpPr>
          <p:cNvPr id="6" name="Content Placeholder 2"/>
          <p:cNvSpPr txBox="1">
            <a:spLocks/>
          </p:cNvSpPr>
          <p:nvPr/>
        </p:nvSpPr>
        <p:spPr>
          <a:xfrm>
            <a:off x="0" y="1214652"/>
            <a:ext cx="9143999" cy="3794075"/>
          </a:xfrm>
          <a:prstGeom prst="rect">
            <a:avLst/>
          </a:prstGeom>
        </p:spPr>
        <p:txBody>
          <a:bodyPr>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Aft>
                <a:spcPts val="600"/>
              </a:spcAft>
            </a:pPr>
            <a:r>
              <a:rPr lang="en-US" kern="0" dirty="0" smtClean="0"/>
              <a:t>FAA provided funding for a test of 25 production engines of the same type</a:t>
            </a:r>
          </a:p>
          <a:p>
            <a:pPr>
              <a:spcAft>
                <a:spcPts val="600"/>
              </a:spcAft>
            </a:pPr>
            <a:r>
              <a:rPr lang="en-US" kern="0" dirty="0" smtClean="0"/>
              <a:t>A number of engines have finished testing</a:t>
            </a:r>
          </a:p>
          <a:p>
            <a:pPr>
              <a:spcAft>
                <a:spcPts val="600"/>
              </a:spcAft>
            </a:pPr>
            <a:r>
              <a:rPr lang="en-US" kern="0" dirty="0" smtClean="0"/>
              <a:t>Data analysis is in progress</a:t>
            </a:r>
          </a:p>
          <a:p>
            <a:pPr>
              <a:spcAft>
                <a:spcPts val="600"/>
              </a:spcAft>
            </a:pPr>
            <a:r>
              <a:rPr lang="en-US" kern="0" dirty="0" smtClean="0"/>
              <a:t>Plan to complete by Q4, 2017</a:t>
            </a:r>
          </a:p>
          <a:p>
            <a:pPr marL="457200" lvl="1" indent="0">
              <a:spcAft>
                <a:spcPts val="600"/>
              </a:spcAft>
              <a:buNone/>
            </a:pPr>
            <a:endParaRPr lang="en-US" dirty="0"/>
          </a:p>
          <a:p>
            <a:pPr marL="0" indent="0">
              <a:spcAft>
                <a:spcPts val="600"/>
              </a:spcAft>
              <a:buNone/>
            </a:pPr>
            <a:endParaRPr lang="en-US" kern="0" dirty="0"/>
          </a:p>
        </p:txBody>
      </p:sp>
    </p:spTree>
    <p:extLst>
      <p:ext uri="{BB962C8B-B14F-4D97-AF65-F5344CB8AC3E}">
        <p14:creationId xmlns:p14="http://schemas.microsoft.com/office/powerpoint/2010/main" val="2656235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 y="-1"/>
            <a:ext cx="9144000" cy="873125"/>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err="1" smtClean="0">
                <a:solidFill>
                  <a:schemeClr val="bg1"/>
                </a:solidFill>
              </a:rPr>
              <a:t>nvPM</a:t>
            </a:r>
            <a:r>
              <a:rPr lang="en-US" sz="2400" dirty="0" smtClean="0">
                <a:solidFill>
                  <a:schemeClr val="bg1"/>
                </a:solidFill>
              </a:rPr>
              <a:t> Modeling Inputs to Inventory Models</a:t>
            </a:r>
          </a:p>
        </p:txBody>
      </p:sp>
      <p:sp>
        <p:nvSpPr>
          <p:cNvPr id="5" name="Content Placeholder 2"/>
          <p:cNvSpPr txBox="1">
            <a:spLocks/>
          </p:cNvSpPr>
          <p:nvPr/>
        </p:nvSpPr>
        <p:spPr>
          <a:xfrm>
            <a:off x="0" y="676319"/>
            <a:ext cx="9143999" cy="5314580"/>
          </a:xfrm>
          <a:prstGeom prst="rect">
            <a:avLst/>
          </a:prstGeom>
        </p:spPr>
        <p:txBody>
          <a:bodyPr>
            <a:norm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endParaRPr lang="en-US" dirty="0"/>
          </a:p>
        </p:txBody>
      </p:sp>
      <p:sp>
        <p:nvSpPr>
          <p:cNvPr id="6" name="Content Placeholder 2"/>
          <p:cNvSpPr txBox="1">
            <a:spLocks/>
          </p:cNvSpPr>
          <p:nvPr/>
        </p:nvSpPr>
        <p:spPr>
          <a:xfrm>
            <a:off x="0" y="1214652"/>
            <a:ext cx="9143999" cy="4544703"/>
          </a:xfrm>
          <a:prstGeom prst="rect">
            <a:avLst/>
          </a:prstGeom>
        </p:spPr>
        <p:txBody>
          <a:bodyPr>
            <a:normAutofit fontScale="925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Aft>
                <a:spcPts val="600"/>
              </a:spcAft>
            </a:pPr>
            <a:r>
              <a:rPr lang="en-US" kern="0" dirty="0" smtClean="0"/>
              <a:t>WG3/PMTG </a:t>
            </a:r>
            <a:r>
              <a:rPr lang="en-US" kern="0" dirty="0"/>
              <a:t>h</a:t>
            </a:r>
            <a:r>
              <a:rPr lang="en-US" kern="0" dirty="0" smtClean="0"/>
              <a:t>as reached initial agreement to replace FOA3 with a new method: Smoke </a:t>
            </a:r>
            <a:r>
              <a:rPr lang="en-US" kern="0" dirty="0" err="1" smtClean="0"/>
              <a:t>COrrelation</a:t>
            </a:r>
            <a:r>
              <a:rPr lang="en-US" kern="0" dirty="0" smtClean="0"/>
              <a:t> for Particle Estimation – CAEP11 (SCOPE11)</a:t>
            </a:r>
          </a:p>
          <a:p>
            <a:pPr lvl="1">
              <a:spcAft>
                <a:spcPts val="600"/>
              </a:spcAft>
            </a:pPr>
            <a:r>
              <a:rPr lang="en-US" kern="0" dirty="0" smtClean="0"/>
              <a:t>Based on about 1400 Smoke Number and </a:t>
            </a:r>
            <a:r>
              <a:rPr lang="en-US" kern="0" dirty="0" err="1" smtClean="0"/>
              <a:t>nvPM</a:t>
            </a:r>
            <a:r>
              <a:rPr lang="en-US" kern="0" dirty="0" smtClean="0"/>
              <a:t> Mass Concentration from the representative engine tests</a:t>
            </a:r>
          </a:p>
          <a:p>
            <a:pPr lvl="1">
              <a:spcAft>
                <a:spcPts val="600"/>
              </a:spcAft>
            </a:pPr>
            <a:r>
              <a:rPr lang="en-US" kern="0" dirty="0" smtClean="0"/>
              <a:t>ICAO Doc 9989 will be updated with this method</a:t>
            </a:r>
          </a:p>
          <a:p>
            <a:pPr>
              <a:spcAft>
                <a:spcPts val="600"/>
              </a:spcAft>
            </a:pPr>
            <a:r>
              <a:rPr lang="en-US" kern="0" dirty="0" smtClean="0"/>
              <a:t>Supported the development of the cruise </a:t>
            </a:r>
            <a:r>
              <a:rPr lang="en-US" kern="0" dirty="0" err="1" smtClean="0"/>
              <a:t>nvPM</a:t>
            </a:r>
            <a:r>
              <a:rPr lang="en-US" kern="0" dirty="0" smtClean="0"/>
              <a:t> model</a:t>
            </a:r>
          </a:p>
          <a:p>
            <a:pPr lvl="1">
              <a:spcAft>
                <a:spcPts val="600"/>
              </a:spcAft>
            </a:pPr>
            <a:r>
              <a:rPr lang="en-US" kern="0" dirty="0" err="1" smtClean="0"/>
              <a:t>nvPM</a:t>
            </a:r>
            <a:r>
              <a:rPr lang="en-US" kern="0" dirty="0" smtClean="0"/>
              <a:t> mass emissions could be modeled with the proposed number</a:t>
            </a:r>
          </a:p>
          <a:p>
            <a:pPr lvl="1">
              <a:spcAft>
                <a:spcPts val="600"/>
              </a:spcAft>
            </a:pPr>
            <a:r>
              <a:rPr lang="en-US" kern="0" dirty="0" err="1" smtClean="0"/>
              <a:t>nvPM</a:t>
            </a:r>
            <a:r>
              <a:rPr lang="en-US" kern="0" dirty="0" smtClean="0"/>
              <a:t> number emissions will also use a recommended method.</a:t>
            </a:r>
          </a:p>
          <a:p>
            <a:pPr marL="457200" lvl="1" indent="0">
              <a:spcAft>
                <a:spcPts val="600"/>
              </a:spcAft>
              <a:buNone/>
            </a:pPr>
            <a:endParaRPr lang="en-US" dirty="0"/>
          </a:p>
          <a:p>
            <a:pPr marL="0" indent="0">
              <a:spcAft>
                <a:spcPts val="600"/>
              </a:spcAft>
              <a:buNone/>
            </a:pPr>
            <a:endParaRPr lang="en-US" kern="0" dirty="0"/>
          </a:p>
        </p:txBody>
      </p:sp>
    </p:spTree>
    <p:extLst>
      <p:ext uri="{BB962C8B-B14F-4D97-AF65-F5344CB8AC3E}">
        <p14:creationId xmlns:p14="http://schemas.microsoft.com/office/powerpoint/2010/main" val="1998729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2111"/>
            <a:ext cx="9144000" cy="609600"/>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chemeClr val="bg1"/>
                </a:solidFill>
              </a:rPr>
              <a:t>Technology Standards for Engine </a:t>
            </a:r>
            <a:r>
              <a:rPr lang="en-US" sz="2400" dirty="0" err="1" smtClean="0">
                <a:solidFill>
                  <a:schemeClr val="bg1"/>
                </a:solidFill>
              </a:rPr>
              <a:t>nvPM</a:t>
            </a:r>
            <a:r>
              <a:rPr lang="en-US" sz="2400" dirty="0" smtClean="0">
                <a:solidFill>
                  <a:schemeClr val="bg1"/>
                </a:solidFill>
              </a:rPr>
              <a:t> Emissions: Summary</a:t>
            </a:r>
          </a:p>
        </p:txBody>
      </p:sp>
      <p:sp>
        <p:nvSpPr>
          <p:cNvPr id="4" name="TextBox 3"/>
          <p:cNvSpPr txBox="1"/>
          <p:nvPr/>
        </p:nvSpPr>
        <p:spPr>
          <a:xfrm>
            <a:off x="166625" y="873125"/>
            <a:ext cx="8858250" cy="3170099"/>
          </a:xfrm>
          <a:prstGeom prst="rect">
            <a:avLst/>
          </a:prstGeom>
          <a:noFill/>
        </p:spPr>
        <p:txBody>
          <a:bodyPr wrap="square" rtlCol="0">
            <a:spAutoFit/>
          </a:bodyPr>
          <a:lstStyle/>
          <a:p>
            <a:endParaRPr lang="en-US" sz="2000" dirty="0">
              <a:solidFill>
                <a:schemeClr val="accent1">
                  <a:lumMod val="50000"/>
                </a:schemeClr>
              </a:solidFill>
            </a:endParaRPr>
          </a:p>
          <a:p>
            <a:pPr marL="342900" indent="-342900">
              <a:buFont typeface="Arial" panose="020B0604020202020204" pitchFamily="34" charset="0"/>
              <a:buChar char="•"/>
            </a:pPr>
            <a:r>
              <a:rPr lang="en-US" sz="2000" b="1" u="sng" dirty="0" smtClean="0">
                <a:solidFill>
                  <a:srgbClr val="0000FF"/>
                </a:solidFill>
              </a:rPr>
              <a:t>Major Milestone: </a:t>
            </a:r>
            <a:r>
              <a:rPr lang="en-US" sz="2000" b="1" dirty="0" smtClean="0"/>
              <a:t>Visibility-based nvPM standard and certification requirement agreed to at CAEP10 meeting. </a:t>
            </a:r>
          </a:p>
          <a:p>
            <a:endParaRPr lang="en-US" sz="2000" b="1" dirty="0" smtClean="0"/>
          </a:p>
          <a:p>
            <a:pPr marL="342900" indent="-342900">
              <a:buFont typeface="Arial" panose="020B0604020202020204" pitchFamily="34" charset="0"/>
              <a:buChar char="•"/>
            </a:pPr>
            <a:r>
              <a:rPr lang="en-US" sz="2000" b="1" dirty="0" smtClean="0"/>
              <a:t>Progress is being made toward the development of </a:t>
            </a:r>
            <a:r>
              <a:rPr lang="en-US" sz="2000" b="1" dirty="0" err="1" smtClean="0"/>
              <a:t>nvPM</a:t>
            </a:r>
            <a:r>
              <a:rPr lang="en-US" sz="2000" b="1" dirty="0" smtClean="0"/>
              <a:t> mass and number standards</a:t>
            </a:r>
          </a:p>
          <a:p>
            <a:pPr lvl="1"/>
            <a:r>
              <a:rPr lang="en-US" sz="2000" b="1" dirty="0" smtClean="0"/>
              <a:t>	</a:t>
            </a:r>
          </a:p>
          <a:p>
            <a:pPr marL="342900" indent="-342900">
              <a:buFont typeface="Arial" panose="020B0604020202020204" pitchFamily="34" charset="0"/>
              <a:buChar char="•"/>
            </a:pPr>
            <a:r>
              <a:rPr lang="en-US" sz="2000" b="1" dirty="0" smtClean="0"/>
              <a:t>May need additional work on refining ambient conditions corrections</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smtClean="0"/>
              <a:t>Impact of alternative fuels on </a:t>
            </a:r>
            <a:r>
              <a:rPr lang="en-US" sz="2000" b="1" dirty="0" err="1" smtClean="0"/>
              <a:t>nvPM</a:t>
            </a:r>
            <a:r>
              <a:rPr lang="en-US" sz="2000" b="1" dirty="0" smtClean="0"/>
              <a:t> emissions need to be quantified</a:t>
            </a:r>
          </a:p>
        </p:txBody>
      </p:sp>
    </p:spTree>
    <p:extLst>
      <p:ext uri="{BB962C8B-B14F-4D97-AF65-F5344CB8AC3E}">
        <p14:creationId xmlns:p14="http://schemas.microsoft.com/office/powerpoint/2010/main" val="2046507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48466" cy="873125"/>
          </a:xfrm>
        </p:spPr>
        <p:txBody>
          <a:bodyPr/>
          <a:lstStyle/>
          <a:p>
            <a:r>
              <a:rPr lang="en-US" sz="3200" dirty="0" smtClean="0"/>
              <a:t>Ambient Monitoring and Source Attribution</a:t>
            </a:r>
            <a:endParaRPr lang="en-US" sz="3200" dirty="0"/>
          </a:p>
        </p:txBody>
      </p:sp>
      <p:sp>
        <p:nvSpPr>
          <p:cNvPr id="3" name="Content Placeholder 2"/>
          <p:cNvSpPr>
            <a:spLocks noGrp="1"/>
          </p:cNvSpPr>
          <p:nvPr>
            <p:ph idx="1"/>
          </p:nvPr>
        </p:nvSpPr>
        <p:spPr>
          <a:xfrm>
            <a:off x="442629" y="1535421"/>
            <a:ext cx="8050213" cy="3282239"/>
          </a:xfrm>
        </p:spPr>
        <p:txBody>
          <a:bodyPr/>
          <a:lstStyle/>
          <a:p>
            <a:r>
              <a:rPr lang="en-US" dirty="0" smtClean="0"/>
              <a:t>Near Airport Source Attribution</a:t>
            </a:r>
          </a:p>
          <a:p>
            <a:r>
              <a:rPr lang="en-US" dirty="0" smtClean="0"/>
              <a:t>Characterization of PM mass, number and Size Distribution</a:t>
            </a:r>
          </a:p>
          <a:p>
            <a:r>
              <a:rPr lang="en-US" dirty="0" smtClean="0"/>
              <a:t>Source Attribution to a Sector</a:t>
            </a:r>
          </a:p>
          <a:p>
            <a:r>
              <a:rPr lang="en-US" dirty="0" smtClean="0"/>
              <a:t>Combination of Measurement and Plume Modeling</a:t>
            </a:r>
          </a:p>
          <a:p>
            <a:pPr marL="457200" lvl="1" indent="0">
              <a:buNone/>
            </a:pPr>
            <a:endParaRPr lang="en-US" dirty="0"/>
          </a:p>
        </p:txBody>
      </p:sp>
    </p:spTree>
    <p:extLst>
      <p:ext uri="{BB962C8B-B14F-4D97-AF65-F5344CB8AC3E}">
        <p14:creationId xmlns:p14="http://schemas.microsoft.com/office/powerpoint/2010/main" val="2076455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048466" cy="641112"/>
          </a:xfrm>
        </p:spPr>
        <p:txBody>
          <a:bodyPr/>
          <a:lstStyle/>
          <a:p>
            <a:r>
              <a:rPr lang="en-US" sz="3200" dirty="0" smtClean="0"/>
              <a:t>ASCENT 18: Monitoring and Modeling</a:t>
            </a:r>
            <a:endParaRPr lang="en-US" sz="320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696036"/>
            <a:ext cx="4868356" cy="531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5394278" y="873125"/>
            <a:ext cx="3394880" cy="456745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a:ea typeface="+mj-ea"/>
                <a:cs typeface="+mj-cs"/>
              </a:rPr>
              <a:t>Monitoring Plan at </a:t>
            </a:r>
            <a:r>
              <a:rPr kumimoji="0" lang="en-US" sz="2800" b="0" i="0" u="none" strike="noStrike" kern="1200" cap="none" spc="0" normalizeH="0" baseline="0" noProof="0" dirty="0" smtClean="0">
                <a:ln>
                  <a:noFill/>
                </a:ln>
                <a:solidFill>
                  <a:sysClr val="windowText" lastClr="000000"/>
                </a:solidFill>
                <a:effectLst/>
                <a:uLnTx/>
                <a:uFillTx/>
                <a:latin typeface="Calibri"/>
                <a:ea typeface="+mj-ea"/>
                <a:cs typeface="+mj-cs"/>
              </a:rPr>
              <a:t>Boston </a:t>
            </a:r>
            <a:r>
              <a:rPr kumimoji="0" lang="en-US" sz="2800" b="0" i="0" u="none" strike="noStrike" kern="1200" cap="none" spc="0" normalizeH="0" baseline="0" noProof="0" dirty="0" smtClean="0">
                <a:ln>
                  <a:noFill/>
                </a:ln>
                <a:solidFill>
                  <a:sysClr val="windowText" lastClr="000000"/>
                </a:solidFill>
                <a:effectLst/>
                <a:uLnTx/>
                <a:uFillTx/>
                <a:latin typeface="Calibri"/>
                <a:ea typeface="+mj-ea"/>
                <a:cs typeface="+mj-cs"/>
              </a:rPr>
              <a:t>Logan International Airport with high resolution</a:t>
            </a:r>
            <a:r>
              <a:rPr kumimoji="0" lang="en-US" sz="2800" b="0" i="0" u="none" strike="noStrike" kern="1200" cap="none" spc="0" normalizeH="0" noProof="0" dirty="0" smtClean="0">
                <a:ln>
                  <a:noFill/>
                </a:ln>
                <a:solidFill>
                  <a:sysClr val="windowText" lastClr="000000"/>
                </a:solidFill>
                <a:effectLst/>
                <a:uLnTx/>
                <a:uFillTx/>
                <a:latin typeface="Calibri"/>
                <a:ea typeface="+mj-ea"/>
                <a:cs typeface="+mj-cs"/>
              </a:rPr>
              <a:t> instruments</a:t>
            </a:r>
            <a:endParaRPr kumimoji="0" lang="en-US" sz="2800" b="0" i="0" u="none" strike="noStrike" kern="1200" cap="none" spc="0" normalizeH="0" baseline="0" noProof="0" dirty="0" smtClean="0">
              <a:ln>
                <a:noFill/>
              </a:ln>
              <a:solidFill>
                <a:sysClr val="windowText" lastClr="000000"/>
              </a:solidFill>
              <a:effectLst/>
              <a:uLnTx/>
              <a:uFillTx/>
              <a:latin typeface="Calibri"/>
              <a:ea typeface="+mj-ea"/>
              <a:cs typeface="+mj-cs"/>
            </a:endParaRPr>
          </a:p>
          <a:p>
            <a:pPr marL="457200" marR="0" lvl="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lang="en-US" sz="2800" noProof="0" dirty="0" smtClean="0">
                <a:solidFill>
                  <a:sysClr val="windowText" lastClr="000000"/>
                </a:solidFill>
                <a:latin typeface="Calibri"/>
              </a:rPr>
              <a:t>Plume Modeling and Statistical Analysis</a:t>
            </a:r>
          </a:p>
          <a:p>
            <a:pPr marL="457200" marR="0" lvl="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a:ea typeface="+mj-ea"/>
                <a:cs typeface="+mj-cs"/>
              </a:rPr>
              <a:t>Source Attribution</a:t>
            </a:r>
            <a:endParaRPr kumimoji="0" lang="en-US" sz="2800" b="0"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859142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890" y="404990"/>
            <a:ext cx="6933062" cy="448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86603" y="4995081"/>
            <a:ext cx="8502555" cy="87345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marR="0" lvl="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lang="en-US" sz="2800" dirty="0" smtClean="0">
                <a:solidFill>
                  <a:sysClr val="windowText" lastClr="000000"/>
                </a:solidFill>
                <a:latin typeface="Calibri"/>
              </a:rPr>
              <a:t>High resolution fast response mass instrument</a:t>
            </a:r>
          </a:p>
          <a:p>
            <a:pPr marL="457200" marR="0" lvl="0" indent="-45720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lang="en-US" sz="2800" dirty="0" smtClean="0">
                <a:solidFill>
                  <a:sysClr val="windowText" lastClr="000000"/>
                </a:solidFill>
                <a:latin typeface="Calibri"/>
              </a:rPr>
              <a:t>7 nm D</a:t>
            </a:r>
            <a:r>
              <a:rPr lang="en-US" sz="2800" baseline="-25000" dirty="0" smtClean="0">
                <a:solidFill>
                  <a:sysClr val="windowText" lastClr="000000"/>
                </a:solidFill>
                <a:latin typeface="Calibri"/>
              </a:rPr>
              <a:t>50</a:t>
            </a:r>
            <a:r>
              <a:rPr lang="en-US" sz="2800" dirty="0" smtClean="0">
                <a:solidFill>
                  <a:sysClr val="windowText" lastClr="000000"/>
                </a:solidFill>
                <a:latin typeface="Calibri"/>
              </a:rPr>
              <a:t> Condensation Particle Counter</a:t>
            </a:r>
            <a:endParaRPr kumimoji="0" lang="en-US" sz="2800" b="0" i="0" u="none" strike="noStrike" kern="1200" cap="none" spc="0" normalizeH="0" baseline="0" noProof="0" dirty="0" smtClean="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4213351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al-scale.png"/>
          <p:cNvPicPr>
            <a:picLocks noChangeAspect="1"/>
          </p:cNvPicPr>
          <p:nvPr/>
        </p:nvPicPr>
        <p:blipFill>
          <a:blip r:embed="rId2"/>
          <a:srcRect/>
          <a:stretch>
            <a:fillRect/>
          </a:stretch>
        </p:blipFill>
        <p:spPr bwMode="auto">
          <a:xfrm>
            <a:off x="6366596" y="3958400"/>
            <a:ext cx="2643187" cy="1735138"/>
          </a:xfrm>
          <a:prstGeom prst="rect">
            <a:avLst/>
          </a:prstGeom>
          <a:noFill/>
          <a:ln w="12700">
            <a:solidFill>
              <a:srgbClr val="000000"/>
            </a:solidFill>
            <a:miter lim="800000"/>
            <a:headEnd/>
            <a:tailEnd/>
          </a:ln>
        </p:spPr>
      </p:pic>
      <p:pic>
        <p:nvPicPr>
          <p:cNvPr id="3" name="Picture 7" descr="Regional-scale"/>
          <p:cNvPicPr>
            <a:picLocks noChangeAspect="1" noChangeArrowheads="1"/>
          </p:cNvPicPr>
          <p:nvPr/>
        </p:nvPicPr>
        <p:blipFill>
          <a:blip r:embed="rId3"/>
          <a:srcRect b="2708"/>
          <a:stretch>
            <a:fillRect/>
          </a:stretch>
        </p:blipFill>
        <p:spPr bwMode="auto">
          <a:xfrm>
            <a:off x="4380633" y="2786826"/>
            <a:ext cx="2644775" cy="1731963"/>
          </a:xfrm>
          <a:prstGeom prst="rect">
            <a:avLst/>
          </a:prstGeom>
          <a:noFill/>
          <a:ln w="12700">
            <a:solidFill>
              <a:srgbClr val="000000"/>
            </a:solidFill>
            <a:miter lim="800000"/>
            <a:headEnd/>
            <a:tailEnd/>
          </a:ln>
        </p:spPr>
      </p:pic>
      <p:grpSp>
        <p:nvGrpSpPr>
          <p:cNvPr id="4" name="Group 18"/>
          <p:cNvGrpSpPr>
            <a:grpSpLocks/>
          </p:cNvGrpSpPr>
          <p:nvPr/>
        </p:nvGrpSpPr>
        <p:grpSpPr bwMode="auto">
          <a:xfrm>
            <a:off x="2362920" y="1593026"/>
            <a:ext cx="3435350" cy="2232025"/>
            <a:chOff x="1803" y="1545"/>
            <a:chExt cx="2839" cy="1845"/>
          </a:xfrm>
        </p:grpSpPr>
        <p:sp>
          <p:nvSpPr>
            <p:cNvPr id="5" name="Rectangle 12"/>
            <p:cNvSpPr>
              <a:spLocks noChangeArrowheads="1"/>
            </p:cNvSpPr>
            <p:nvPr/>
          </p:nvSpPr>
          <p:spPr bwMode="auto">
            <a:xfrm flipV="1">
              <a:off x="4605" y="3362"/>
              <a:ext cx="37" cy="27"/>
            </a:xfrm>
            <a:prstGeom prst="rect">
              <a:avLst/>
            </a:prstGeom>
            <a:noFill/>
            <a:ln w="12700">
              <a:solidFill>
                <a:srgbClr val="00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6" name="Line 13"/>
            <p:cNvSpPr>
              <a:spLocks noChangeShapeType="1"/>
            </p:cNvSpPr>
            <p:nvPr/>
          </p:nvSpPr>
          <p:spPr bwMode="auto">
            <a:xfrm flipH="1" flipV="1">
              <a:off x="3999" y="1545"/>
              <a:ext cx="642" cy="1818"/>
            </a:xfrm>
            <a:prstGeom prst="line">
              <a:avLst/>
            </a:prstGeom>
            <a:noFill/>
            <a:ln w="12700">
              <a:solidFill>
                <a:srgbClr val="000000"/>
              </a:solidFill>
              <a:prstDash val="dash"/>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7" name="Line 14"/>
            <p:cNvSpPr>
              <a:spLocks noChangeShapeType="1"/>
            </p:cNvSpPr>
            <p:nvPr/>
          </p:nvSpPr>
          <p:spPr bwMode="auto">
            <a:xfrm flipH="1" flipV="1">
              <a:off x="1803" y="2985"/>
              <a:ext cx="2802" cy="405"/>
            </a:xfrm>
            <a:prstGeom prst="line">
              <a:avLst/>
            </a:prstGeom>
            <a:noFill/>
            <a:ln w="12700">
              <a:solidFill>
                <a:srgbClr val="000000"/>
              </a:solidFill>
              <a:prstDash val="dash"/>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grpSp>
      <p:pic>
        <p:nvPicPr>
          <p:cNvPr id="8" name="Picture 5" descr="Heathrow-scale"/>
          <p:cNvPicPr>
            <a:picLocks noChangeAspect="1" noChangeArrowheads="1"/>
          </p:cNvPicPr>
          <p:nvPr/>
        </p:nvPicPr>
        <p:blipFill>
          <a:blip r:embed="rId4"/>
          <a:srcRect l="3333" r="-12"/>
          <a:stretch>
            <a:fillRect/>
          </a:stretch>
        </p:blipFill>
        <p:spPr bwMode="auto">
          <a:xfrm>
            <a:off x="2372446" y="1600964"/>
            <a:ext cx="2644775" cy="1728787"/>
          </a:xfrm>
          <a:prstGeom prst="rect">
            <a:avLst/>
          </a:prstGeom>
          <a:noFill/>
          <a:ln w="12700">
            <a:solidFill>
              <a:srgbClr val="000000"/>
            </a:solidFill>
            <a:miter lim="800000"/>
            <a:headEnd/>
            <a:tailEnd/>
          </a:ln>
        </p:spPr>
      </p:pic>
      <p:pic>
        <p:nvPicPr>
          <p:cNvPr id="9" name="Picture 6" descr="Plume-scale"/>
          <p:cNvPicPr>
            <a:picLocks noChangeAspect="1" noChangeArrowheads="1"/>
          </p:cNvPicPr>
          <p:nvPr/>
        </p:nvPicPr>
        <p:blipFill>
          <a:blip r:embed="rId5"/>
          <a:srcRect/>
          <a:stretch>
            <a:fillRect/>
          </a:stretch>
        </p:blipFill>
        <p:spPr bwMode="auto">
          <a:xfrm>
            <a:off x="300757" y="416689"/>
            <a:ext cx="2647950" cy="1728787"/>
          </a:xfrm>
          <a:prstGeom prst="rect">
            <a:avLst/>
          </a:prstGeom>
          <a:noFill/>
          <a:ln w="12700">
            <a:solidFill>
              <a:srgbClr val="000000"/>
            </a:solidFill>
            <a:miter lim="800000"/>
            <a:headEnd/>
            <a:tailEnd/>
          </a:ln>
        </p:spPr>
      </p:pic>
      <p:grpSp>
        <p:nvGrpSpPr>
          <p:cNvPr id="10" name="Group 17"/>
          <p:cNvGrpSpPr>
            <a:grpSpLocks/>
          </p:cNvGrpSpPr>
          <p:nvPr/>
        </p:nvGrpSpPr>
        <p:grpSpPr bwMode="auto">
          <a:xfrm>
            <a:off x="295996" y="415100"/>
            <a:ext cx="2890837" cy="2274888"/>
            <a:chOff x="94" y="571"/>
            <a:chExt cx="2389" cy="1881"/>
          </a:xfrm>
        </p:grpSpPr>
        <p:sp>
          <p:nvSpPr>
            <p:cNvPr id="11" name="Rectangle 10"/>
            <p:cNvSpPr>
              <a:spLocks noChangeArrowheads="1"/>
            </p:cNvSpPr>
            <p:nvPr/>
          </p:nvSpPr>
          <p:spPr bwMode="auto">
            <a:xfrm>
              <a:off x="2391" y="2390"/>
              <a:ext cx="92" cy="62"/>
            </a:xfrm>
            <a:prstGeom prst="rect">
              <a:avLst/>
            </a:prstGeom>
            <a:noFill/>
            <a:ln w="12700">
              <a:solidFill>
                <a:srgbClr val="00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12" name="Line 15"/>
            <p:cNvSpPr>
              <a:spLocks noChangeShapeType="1"/>
            </p:cNvSpPr>
            <p:nvPr/>
          </p:nvSpPr>
          <p:spPr bwMode="auto">
            <a:xfrm flipH="1" flipV="1">
              <a:off x="2290" y="571"/>
              <a:ext cx="192" cy="1812"/>
            </a:xfrm>
            <a:prstGeom prst="line">
              <a:avLst/>
            </a:prstGeom>
            <a:noFill/>
            <a:ln w="12700">
              <a:solidFill>
                <a:srgbClr val="000000"/>
              </a:solidFill>
              <a:prstDash val="dash"/>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13" name="Line 16"/>
            <p:cNvSpPr>
              <a:spLocks noChangeShapeType="1"/>
            </p:cNvSpPr>
            <p:nvPr/>
          </p:nvSpPr>
          <p:spPr bwMode="auto">
            <a:xfrm flipH="1" flipV="1">
              <a:off x="94" y="2005"/>
              <a:ext cx="2295" cy="447"/>
            </a:xfrm>
            <a:prstGeom prst="line">
              <a:avLst/>
            </a:prstGeom>
            <a:noFill/>
            <a:ln w="12700">
              <a:solidFill>
                <a:srgbClr val="000000"/>
              </a:solidFill>
              <a:prstDash val="dash"/>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grpSp>
      <p:grpSp>
        <p:nvGrpSpPr>
          <p:cNvPr id="14" name="Group 20"/>
          <p:cNvGrpSpPr>
            <a:grpSpLocks/>
          </p:cNvGrpSpPr>
          <p:nvPr/>
        </p:nvGrpSpPr>
        <p:grpSpPr bwMode="auto">
          <a:xfrm>
            <a:off x="4380632" y="2839214"/>
            <a:ext cx="3251200" cy="1938337"/>
            <a:chOff x="4229019" y="3379310"/>
            <a:chExt cx="3251281" cy="1938728"/>
          </a:xfrm>
        </p:grpSpPr>
        <p:sp>
          <p:nvSpPr>
            <p:cNvPr id="15" name="Rectangle 12"/>
            <p:cNvSpPr>
              <a:spLocks noChangeArrowheads="1"/>
            </p:cNvSpPr>
            <p:nvPr/>
          </p:nvSpPr>
          <p:spPr bwMode="auto">
            <a:xfrm flipV="1">
              <a:off x="7404102" y="5253565"/>
              <a:ext cx="76198" cy="64473"/>
            </a:xfrm>
            <a:prstGeom prst="rect">
              <a:avLst/>
            </a:prstGeom>
            <a:noFill/>
            <a:ln w="12700">
              <a:solidFill>
                <a:srgbClr val="00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16" name="Line 13"/>
            <p:cNvSpPr>
              <a:spLocks noChangeShapeType="1"/>
            </p:cNvSpPr>
            <p:nvPr/>
          </p:nvSpPr>
          <p:spPr bwMode="auto">
            <a:xfrm flipH="1" flipV="1">
              <a:off x="6906831" y="3379310"/>
              <a:ext cx="573468" cy="1874256"/>
            </a:xfrm>
            <a:prstGeom prst="line">
              <a:avLst/>
            </a:prstGeom>
            <a:noFill/>
            <a:ln w="12700">
              <a:solidFill>
                <a:srgbClr val="000000"/>
              </a:solidFill>
              <a:prstDash val="dash"/>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sp>
          <p:nvSpPr>
            <p:cNvPr id="17" name="Line 14"/>
            <p:cNvSpPr>
              <a:spLocks noChangeShapeType="1"/>
            </p:cNvSpPr>
            <p:nvPr/>
          </p:nvSpPr>
          <p:spPr bwMode="auto">
            <a:xfrm flipH="1" flipV="1">
              <a:off x="4229019" y="5066341"/>
              <a:ext cx="3170848" cy="250726"/>
            </a:xfrm>
            <a:prstGeom prst="line">
              <a:avLst/>
            </a:prstGeom>
            <a:noFill/>
            <a:ln w="12700">
              <a:solidFill>
                <a:srgbClr val="000000"/>
              </a:solidFill>
              <a:prstDash val="dash"/>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Calibri" panose="020F0502020204030204"/>
              </a:endParaRPr>
            </a:p>
          </p:txBody>
        </p:sp>
      </p:grpSp>
      <p:sp>
        <p:nvSpPr>
          <p:cNvPr id="18" name="TextBox 17"/>
          <p:cNvSpPr txBox="1"/>
          <p:nvPr/>
        </p:nvSpPr>
        <p:spPr>
          <a:xfrm>
            <a:off x="5017221" y="301430"/>
            <a:ext cx="3844365" cy="461665"/>
          </a:xfrm>
          <a:prstGeom prst="rect">
            <a:avLst/>
          </a:prstGeom>
          <a:noFill/>
        </p:spPr>
        <p:txBody>
          <a:bodyPr wrap="square" rtlCol="0">
            <a:spAutoFit/>
          </a:bodyPr>
          <a:lstStyle/>
          <a:p>
            <a:r>
              <a:rPr lang="en-US" b="1" dirty="0" smtClean="0"/>
              <a:t>PM Modeling Scales</a:t>
            </a:r>
            <a:endParaRPr lang="en-US" b="1" dirty="0"/>
          </a:p>
        </p:txBody>
      </p:sp>
      <p:sp>
        <p:nvSpPr>
          <p:cNvPr id="19" name="TextBox 18"/>
          <p:cNvSpPr txBox="1"/>
          <p:nvPr/>
        </p:nvSpPr>
        <p:spPr>
          <a:xfrm>
            <a:off x="7852977" y="3496735"/>
            <a:ext cx="1008609" cy="461665"/>
          </a:xfrm>
          <a:prstGeom prst="rect">
            <a:avLst/>
          </a:prstGeom>
          <a:noFill/>
        </p:spPr>
        <p:txBody>
          <a:bodyPr wrap="none" rtlCol="0">
            <a:spAutoFit/>
          </a:bodyPr>
          <a:lstStyle/>
          <a:p>
            <a:r>
              <a:rPr lang="en-US" dirty="0" smtClean="0"/>
              <a:t>global</a:t>
            </a:r>
            <a:endParaRPr lang="en-US" dirty="0"/>
          </a:p>
        </p:txBody>
      </p:sp>
      <p:sp>
        <p:nvSpPr>
          <p:cNvPr id="20" name="TextBox 19"/>
          <p:cNvSpPr txBox="1"/>
          <p:nvPr/>
        </p:nvSpPr>
        <p:spPr>
          <a:xfrm>
            <a:off x="5797060" y="2325161"/>
            <a:ext cx="1282723" cy="461665"/>
          </a:xfrm>
          <a:prstGeom prst="rect">
            <a:avLst/>
          </a:prstGeom>
          <a:noFill/>
        </p:spPr>
        <p:txBody>
          <a:bodyPr wrap="none" rtlCol="0">
            <a:spAutoFit/>
          </a:bodyPr>
          <a:lstStyle/>
          <a:p>
            <a:r>
              <a:rPr lang="en-US" dirty="0" smtClean="0"/>
              <a:t>regional</a:t>
            </a:r>
            <a:endParaRPr lang="en-US" dirty="0"/>
          </a:p>
        </p:txBody>
      </p:sp>
      <p:sp>
        <p:nvSpPr>
          <p:cNvPr id="21" name="TextBox 20"/>
          <p:cNvSpPr txBox="1"/>
          <p:nvPr/>
        </p:nvSpPr>
        <p:spPr>
          <a:xfrm>
            <a:off x="3694833" y="1131361"/>
            <a:ext cx="1058303" cy="461665"/>
          </a:xfrm>
          <a:prstGeom prst="rect">
            <a:avLst/>
          </a:prstGeom>
          <a:noFill/>
        </p:spPr>
        <p:txBody>
          <a:bodyPr wrap="none" rtlCol="0">
            <a:spAutoFit/>
          </a:bodyPr>
          <a:lstStyle/>
          <a:p>
            <a:r>
              <a:rPr lang="en-US" dirty="0" smtClean="0"/>
              <a:t>airport</a:t>
            </a:r>
            <a:endParaRPr lang="en-US" dirty="0"/>
          </a:p>
        </p:txBody>
      </p:sp>
      <p:sp>
        <p:nvSpPr>
          <p:cNvPr id="22" name="TextBox 21"/>
          <p:cNvSpPr txBox="1"/>
          <p:nvPr/>
        </p:nvSpPr>
        <p:spPr>
          <a:xfrm>
            <a:off x="388652" y="5183"/>
            <a:ext cx="1470274" cy="461665"/>
          </a:xfrm>
          <a:prstGeom prst="rect">
            <a:avLst/>
          </a:prstGeom>
          <a:noFill/>
        </p:spPr>
        <p:txBody>
          <a:bodyPr wrap="none" rtlCol="0">
            <a:spAutoFit/>
          </a:bodyPr>
          <a:lstStyle/>
          <a:p>
            <a:r>
              <a:rPr lang="en-US" dirty="0" smtClean="0"/>
              <a:t>operation</a:t>
            </a:r>
            <a:endParaRPr lang="en-US" dirty="0"/>
          </a:p>
        </p:txBody>
      </p:sp>
    </p:spTree>
    <p:extLst>
      <p:ext uri="{BB962C8B-B14F-4D97-AF65-F5344CB8AC3E}">
        <p14:creationId xmlns:p14="http://schemas.microsoft.com/office/powerpoint/2010/main" val="13397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1000"/>
                                        <p:tgtEl>
                                          <p:spTgt spid="14"/>
                                        </p:tgtEl>
                                      </p:cBhvr>
                                    </p:animEffect>
                                    <p:set>
                                      <p:cBhvr>
                                        <p:cTn id="19" dur="1" fill="hold">
                                          <p:stCondLst>
                                            <p:cond delay="9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96" y="40939"/>
            <a:ext cx="9048466" cy="586521"/>
          </a:xfrm>
        </p:spPr>
        <p:txBody>
          <a:bodyPr/>
          <a:lstStyle/>
          <a:p>
            <a:r>
              <a:rPr lang="en-US" sz="2800" dirty="0" smtClean="0"/>
              <a:t>PM Modeling Framework for Commercial Aircraft</a:t>
            </a:r>
            <a:endParaRPr lang="en-US" sz="2800" dirty="0"/>
          </a:p>
        </p:txBody>
      </p:sp>
      <p:grpSp>
        <p:nvGrpSpPr>
          <p:cNvPr id="7" name="Group 6"/>
          <p:cNvGrpSpPr/>
          <p:nvPr/>
        </p:nvGrpSpPr>
        <p:grpSpPr>
          <a:xfrm>
            <a:off x="40994" y="769012"/>
            <a:ext cx="9052511" cy="5191218"/>
            <a:chOff x="27346" y="837252"/>
            <a:chExt cx="9052511" cy="5191218"/>
          </a:xfrm>
        </p:grpSpPr>
        <p:grpSp>
          <p:nvGrpSpPr>
            <p:cNvPr id="8" name="Group 7"/>
            <p:cNvGrpSpPr/>
            <p:nvPr/>
          </p:nvGrpSpPr>
          <p:grpSpPr>
            <a:xfrm>
              <a:off x="808177" y="913116"/>
              <a:ext cx="7666283" cy="5115354"/>
              <a:chOff x="654614" y="738415"/>
              <a:chExt cx="7666283" cy="5115354"/>
            </a:xfrm>
          </p:grpSpPr>
          <p:grpSp>
            <p:nvGrpSpPr>
              <p:cNvPr id="18" name="Group 17"/>
              <p:cNvGrpSpPr/>
              <p:nvPr/>
            </p:nvGrpSpPr>
            <p:grpSpPr>
              <a:xfrm>
                <a:off x="654614" y="913116"/>
                <a:ext cx="7666283" cy="4533900"/>
                <a:chOff x="99014" y="727916"/>
                <a:chExt cx="7666283" cy="4533900"/>
              </a:xfrm>
            </p:grpSpPr>
            <p:sp>
              <p:nvSpPr>
                <p:cNvPr id="22" name="Oval 21"/>
                <p:cNvSpPr/>
                <p:nvPr/>
              </p:nvSpPr>
              <p:spPr>
                <a:xfrm>
                  <a:off x="3036009" y="1410810"/>
                  <a:ext cx="1752600" cy="914400"/>
                </a:xfrm>
                <a:prstGeom prst="ellipse">
                  <a:avLst/>
                </a:prstGeom>
                <a:solidFill>
                  <a:srgbClr val="FFFF00"/>
                </a:solidFill>
                <a:ln w="25400" cap="flat" cmpd="sng" algn="ctr">
                  <a:solidFill>
                    <a:srgbClr val="4F81BD">
                      <a:shade val="50000"/>
                    </a:srgbClr>
                  </a:solidFill>
                  <a:prstDash val="solid"/>
                </a:ln>
                <a:effectLst>
                  <a:glow rad="139700">
                    <a:srgbClr val="FFFF00">
                      <a:alpha val="40000"/>
                    </a:srgb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Air Quality Modeling</a:t>
                  </a:r>
                </a:p>
              </p:txBody>
            </p:sp>
            <p:sp>
              <p:nvSpPr>
                <p:cNvPr id="23" name="Oval 22"/>
                <p:cNvSpPr/>
                <p:nvPr/>
              </p:nvSpPr>
              <p:spPr>
                <a:xfrm>
                  <a:off x="915914" y="4347416"/>
                  <a:ext cx="1752600" cy="914400"/>
                </a:xfrm>
                <a:prstGeom prst="ellipse">
                  <a:avLst/>
                </a:prstGeom>
                <a:solidFill>
                  <a:srgbClr val="FFFF00"/>
                </a:solidFill>
                <a:ln w="25400" cap="flat" cmpd="sng" algn="ctr">
                  <a:solidFill>
                    <a:srgbClr val="4F81BD">
                      <a:shade val="50000"/>
                    </a:srgbClr>
                  </a:solidFill>
                  <a:prstDash val="solid"/>
                </a:ln>
                <a:effectLst>
                  <a:glow rad="127000">
                    <a:srgbClr val="FFFF00"/>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Exposure</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Rectangle 23"/>
                <p:cNvSpPr/>
                <p:nvPr/>
              </p:nvSpPr>
              <p:spPr bwMode="auto">
                <a:xfrm>
                  <a:off x="115814" y="2331569"/>
                  <a:ext cx="1600200" cy="685800"/>
                </a:xfrm>
                <a:prstGeom prst="rect">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Aviation Emissions</a:t>
                  </a:r>
                </a:p>
              </p:txBody>
            </p:sp>
            <p:sp>
              <p:nvSpPr>
                <p:cNvPr id="25" name="Rectangle 24"/>
                <p:cNvSpPr/>
                <p:nvPr/>
              </p:nvSpPr>
              <p:spPr bwMode="auto">
                <a:xfrm>
                  <a:off x="99014" y="1524763"/>
                  <a:ext cx="1600200" cy="685800"/>
                </a:xfrm>
                <a:prstGeom prst="rect">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Non-Aviation Emissions</a:t>
                  </a:r>
                </a:p>
              </p:txBody>
            </p:sp>
            <p:sp>
              <p:nvSpPr>
                <p:cNvPr id="26" name="Rectangle 25"/>
                <p:cNvSpPr/>
                <p:nvPr/>
              </p:nvSpPr>
              <p:spPr bwMode="auto">
                <a:xfrm>
                  <a:off x="115814" y="727916"/>
                  <a:ext cx="1600200" cy="685800"/>
                </a:xfrm>
                <a:prstGeom prst="rect">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Weather</a:t>
                  </a:r>
                </a:p>
              </p:txBody>
            </p:sp>
            <p:sp>
              <p:nvSpPr>
                <p:cNvPr id="27" name="Rectangle 26"/>
                <p:cNvSpPr/>
                <p:nvPr/>
              </p:nvSpPr>
              <p:spPr>
                <a:xfrm>
                  <a:off x="1117526" y="3491714"/>
                  <a:ext cx="1349375" cy="495300"/>
                </a:xfrm>
                <a:prstGeom prst="rect">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Population</a:t>
                  </a:r>
                </a:p>
              </p:txBody>
            </p:sp>
            <p:sp>
              <p:nvSpPr>
                <p:cNvPr id="28" name="Oval 27"/>
                <p:cNvSpPr/>
                <p:nvPr/>
              </p:nvSpPr>
              <p:spPr>
                <a:xfrm>
                  <a:off x="3391605" y="4320804"/>
                  <a:ext cx="1752600" cy="914400"/>
                </a:xfrm>
                <a:prstGeom prst="ellipse">
                  <a:avLst/>
                </a:prstGeom>
                <a:solidFill>
                  <a:srgbClr val="FFFF00"/>
                </a:solidFill>
                <a:ln w="25400" cap="flat" cmpd="sng" algn="ctr">
                  <a:solidFill>
                    <a:srgbClr val="4F81BD">
                      <a:shade val="50000"/>
                    </a:srgbClr>
                  </a:solidFill>
                  <a:prstDash val="solid"/>
                </a:ln>
                <a:effectLst>
                  <a:glow rad="127000">
                    <a:srgbClr val="FFFF00"/>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Health </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Impacts</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29" name="Elbow Connector 28"/>
                <p:cNvCxnSpPr>
                  <a:stCxn id="36" idx="2"/>
                  <a:endCxn id="23" idx="2"/>
                </p:cNvCxnSpPr>
                <p:nvPr/>
              </p:nvCxnSpPr>
              <p:spPr>
                <a:xfrm rot="5400000">
                  <a:off x="2484531" y="610196"/>
                  <a:ext cx="2625803" cy="5763036"/>
                </a:xfrm>
                <a:prstGeom prst="bentConnector4">
                  <a:avLst>
                    <a:gd name="adj1" fmla="val 41294"/>
                    <a:gd name="adj2" fmla="val 108185"/>
                  </a:avLst>
                </a:prstGeom>
                <a:noFill/>
                <a:ln w="38100" cap="flat" cmpd="sng" algn="ctr">
                  <a:solidFill>
                    <a:srgbClr val="FF0000"/>
                  </a:solidFill>
                  <a:prstDash val="solid"/>
                  <a:tailEnd type="stealth"/>
                </a:ln>
                <a:effectLst/>
              </p:spPr>
            </p:cxnSp>
            <p:sp>
              <p:nvSpPr>
                <p:cNvPr id="30" name="Rectangle 29"/>
                <p:cNvSpPr/>
                <p:nvPr/>
              </p:nvSpPr>
              <p:spPr bwMode="auto">
                <a:xfrm flipH="1">
                  <a:off x="3143445" y="3458122"/>
                  <a:ext cx="2248921" cy="580515"/>
                </a:xfrm>
                <a:prstGeom prst="rect">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Concentration-Response Functions</a:t>
                  </a:r>
                </a:p>
              </p:txBody>
            </p:sp>
            <p:sp>
              <p:nvSpPr>
                <p:cNvPr id="31" name="Rectangle 30"/>
                <p:cNvSpPr/>
                <p:nvPr/>
              </p:nvSpPr>
              <p:spPr bwMode="auto">
                <a:xfrm flipH="1">
                  <a:off x="5777072" y="3478080"/>
                  <a:ext cx="1988225" cy="580515"/>
                </a:xfrm>
                <a:prstGeom prst="rect">
                  <a:avLst/>
                </a:prstGeom>
                <a:solidFill>
                  <a:srgbClr val="00B0F0"/>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Valuation Functions</a:t>
                  </a:r>
                </a:p>
              </p:txBody>
            </p:sp>
            <p:cxnSp>
              <p:nvCxnSpPr>
                <p:cNvPr id="32" name="Straight Arrow Connector 31"/>
                <p:cNvCxnSpPr>
                  <a:stCxn id="24" idx="3"/>
                  <a:endCxn id="22" idx="2"/>
                </p:cNvCxnSpPr>
                <p:nvPr/>
              </p:nvCxnSpPr>
              <p:spPr bwMode="auto">
                <a:xfrm flipV="1">
                  <a:off x="1716014" y="1868010"/>
                  <a:ext cx="1319995" cy="806459"/>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a:stCxn id="25" idx="3"/>
                  <a:endCxn id="22" idx="2"/>
                </p:cNvCxnSpPr>
                <p:nvPr/>
              </p:nvCxnSpPr>
              <p:spPr bwMode="auto">
                <a:xfrm>
                  <a:off x="1699214" y="1867663"/>
                  <a:ext cx="1336795" cy="347"/>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a:stCxn id="26" idx="3"/>
                  <a:endCxn id="22" idx="2"/>
                </p:cNvCxnSpPr>
                <p:nvPr/>
              </p:nvCxnSpPr>
              <p:spPr bwMode="auto">
                <a:xfrm>
                  <a:off x="1716014" y="1070816"/>
                  <a:ext cx="1319995" cy="797194"/>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p:cNvCxnSpPr>
                  <a:stCxn id="22" idx="6"/>
                  <a:endCxn id="36" idx="1"/>
                </p:cNvCxnSpPr>
                <p:nvPr/>
              </p:nvCxnSpPr>
              <p:spPr bwMode="auto">
                <a:xfrm flipV="1">
                  <a:off x="4788609" y="1851788"/>
                  <a:ext cx="1128341" cy="16222"/>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tangle 35"/>
                <p:cNvSpPr/>
                <p:nvPr/>
              </p:nvSpPr>
              <p:spPr>
                <a:xfrm>
                  <a:off x="5916950" y="1524763"/>
                  <a:ext cx="1524000" cy="654050"/>
                </a:xfrm>
                <a:prstGeom prst="rect">
                  <a:avLst/>
                </a:prstGeom>
                <a:solidFill>
                  <a:srgbClr val="339933"/>
                </a:solidFill>
                <a:ln w="25400" cap="flat" cmpd="sng" algn="ctr">
                  <a:solidFill>
                    <a:srgbClr val="4F81BD">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smtClean="0">
                      <a:solidFill>
                        <a:sysClr val="window" lastClr="FFFFFF"/>
                      </a:solidFill>
                      <a:latin typeface="Calibri"/>
                    </a:rPr>
                    <a:t>Pollutant Distribution</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37" name="Straight Arrow Connector 36"/>
                <p:cNvCxnSpPr>
                  <a:stCxn id="27" idx="2"/>
                  <a:endCxn id="23" idx="0"/>
                </p:cNvCxnSpPr>
                <p:nvPr/>
              </p:nvCxnSpPr>
              <p:spPr bwMode="auto">
                <a:xfrm>
                  <a:off x="1792214" y="3987014"/>
                  <a:ext cx="0" cy="360402"/>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p:cNvCxnSpPr>
                  <a:stCxn id="23" idx="6"/>
                  <a:endCxn id="28" idx="2"/>
                </p:cNvCxnSpPr>
                <p:nvPr/>
              </p:nvCxnSpPr>
              <p:spPr bwMode="auto">
                <a:xfrm flipV="1">
                  <a:off x="2668514" y="4778004"/>
                  <a:ext cx="723091" cy="26612"/>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p:cNvCxnSpPr>
                  <a:stCxn id="30" idx="2"/>
                  <a:endCxn id="28" idx="0"/>
                </p:cNvCxnSpPr>
                <p:nvPr/>
              </p:nvCxnSpPr>
              <p:spPr bwMode="auto">
                <a:xfrm>
                  <a:off x="4267905" y="4038637"/>
                  <a:ext cx="0" cy="282167"/>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Oval 39"/>
                <p:cNvSpPr/>
                <p:nvPr/>
              </p:nvSpPr>
              <p:spPr>
                <a:xfrm>
                  <a:off x="5894884" y="4314606"/>
                  <a:ext cx="1752600" cy="914400"/>
                </a:xfrm>
                <a:prstGeom prst="ellipse">
                  <a:avLst/>
                </a:prstGeom>
                <a:solidFill>
                  <a:srgbClr val="FFFF00"/>
                </a:solidFill>
                <a:ln w="25400" cap="flat" cmpd="sng" algn="ctr">
                  <a:solidFill>
                    <a:srgbClr val="4F81BD">
                      <a:shade val="50000"/>
                    </a:srgbClr>
                  </a:solidFill>
                  <a:prstDash val="solid"/>
                </a:ln>
                <a:effectLst>
                  <a:glow rad="127000">
                    <a:srgbClr val="FFFF00"/>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Benefits and Costs</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41" name="Straight Arrow Connector 40"/>
                <p:cNvCxnSpPr>
                  <a:stCxn id="31" idx="2"/>
                  <a:endCxn id="40" idx="0"/>
                </p:cNvCxnSpPr>
                <p:nvPr/>
              </p:nvCxnSpPr>
              <p:spPr bwMode="auto">
                <a:xfrm>
                  <a:off x="6771184" y="4058595"/>
                  <a:ext cx="0" cy="256011"/>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a:stCxn id="28" idx="6"/>
                  <a:endCxn id="40" idx="2"/>
                </p:cNvCxnSpPr>
                <p:nvPr/>
              </p:nvCxnSpPr>
              <p:spPr bwMode="auto">
                <a:xfrm flipV="1">
                  <a:off x="5144205" y="4771806"/>
                  <a:ext cx="750679" cy="6198"/>
                </a:xfrm>
                <a:prstGeom prst="straightConnector1">
                  <a:avLst/>
                </a:prstGeom>
                <a:noFill/>
                <a:ln w="38100" cap="flat" cmpd="sng" algn="ctr">
                  <a:solidFill>
                    <a:srgbClr val="FF000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Rounded Rectangle 18"/>
              <p:cNvSpPr/>
              <p:nvPr/>
            </p:nvSpPr>
            <p:spPr bwMode="auto">
              <a:xfrm>
                <a:off x="3136739" y="738416"/>
                <a:ext cx="1216293" cy="817245"/>
              </a:xfrm>
              <a:prstGeom prst="roundRect">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ysClr val="window" lastClr="FFFFFF"/>
                    </a:solidFill>
                    <a:latin typeface="Calibri"/>
                  </a:rPr>
                  <a:t>Local</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ysClr val="window" lastClr="FFFFFF"/>
                    </a:solidFill>
                    <a:latin typeface="Calibri"/>
                  </a:rPr>
                  <a:t>NAS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ysClr val="window" lastClr="FFFFFF"/>
                    </a:solidFill>
                    <a:latin typeface="Calibri"/>
                  </a:rPr>
                  <a:t>Global</a:t>
                </a:r>
              </a:p>
            </p:txBody>
          </p:sp>
          <p:sp>
            <p:nvSpPr>
              <p:cNvPr id="20" name="Rounded Rectangle 19"/>
              <p:cNvSpPr/>
              <p:nvPr/>
            </p:nvSpPr>
            <p:spPr bwMode="auto">
              <a:xfrm>
                <a:off x="4487763" y="738415"/>
                <a:ext cx="1212041" cy="817245"/>
              </a:xfrm>
              <a:prstGeom prst="roundRect">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ysClr val="window" lastClr="FFFFFF"/>
                    </a:solidFill>
                    <a:latin typeface="Calibri"/>
                  </a:rPr>
                  <a:t>Plume</a:t>
                </a:r>
                <a:endParaRPr lang="en-US" sz="1400" b="1" kern="0" dirty="0">
                  <a:solidFill>
                    <a:sysClr val="window" lastClr="FFFFFF"/>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ysClr val="window" lastClr="FFFFFF"/>
                    </a:solidFill>
                    <a:latin typeface="Calibri"/>
                  </a:rPr>
                  <a:t>CMAQ</a:t>
                </a:r>
                <a:endParaRPr lang="en-US" sz="1400" b="1" kern="0" dirty="0">
                  <a:solidFill>
                    <a:sysClr val="window" lastClr="FFFFFF"/>
                  </a:solidFill>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ysClr val="window" lastClr="FFFFFF"/>
                    </a:solidFill>
                    <a:latin typeface="Calibri"/>
                  </a:rPr>
                  <a:t>Geos </a:t>
                </a:r>
                <a:r>
                  <a:rPr lang="en-US" sz="1400" b="1" kern="0" dirty="0" err="1" smtClean="0">
                    <a:solidFill>
                      <a:sysClr val="window" lastClr="FFFFFF"/>
                    </a:solidFill>
                    <a:latin typeface="Calibri"/>
                  </a:rPr>
                  <a:t>Chem</a:t>
                </a:r>
                <a:endParaRPr lang="en-US" sz="1400" b="1" kern="0" dirty="0">
                  <a:solidFill>
                    <a:sysClr val="window" lastClr="FFFFFF"/>
                  </a:solidFill>
                  <a:latin typeface="Calibri"/>
                </a:endParaRPr>
              </a:p>
            </p:txBody>
          </p:sp>
          <p:sp>
            <p:nvSpPr>
              <p:cNvPr id="21" name="Rounded Rectangle 20"/>
              <p:cNvSpPr/>
              <p:nvPr/>
            </p:nvSpPr>
            <p:spPr bwMode="auto">
              <a:xfrm>
                <a:off x="3093024" y="5513250"/>
                <a:ext cx="1212041" cy="340519"/>
              </a:xfrm>
              <a:prstGeom prst="roundRect">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ysClr val="window" lastClr="FFFFFF"/>
                    </a:solidFill>
                    <a:latin typeface="Calibri"/>
                  </a:rPr>
                  <a:t>Diff. Toxicity</a:t>
                </a:r>
                <a:endParaRPr lang="en-US" sz="1400" b="1" kern="0" dirty="0">
                  <a:solidFill>
                    <a:sysClr val="window" lastClr="FFFFFF"/>
                  </a:solidFill>
                  <a:latin typeface="Calibri"/>
                </a:endParaRPr>
              </a:p>
            </p:txBody>
          </p:sp>
        </p:grpSp>
        <p:grpSp>
          <p:nvGrpSpPr>
            <p:cNvPr id="9" name="Group 8"/>
            <p:cNvGrpSpPr/>
            <p:nvPr/>
          </p:nvGrpSpPr>
          <p:grpSpPr>
            <a:xfrm>
              <a:off x="91489" y="3698227"/>
              <a:ext cx="8955575" cy="2291065"/>
              <a:chOff x="91489" y="3698227"/>
              <a:chExt cx="8955575" cy="2291065"/>
            </a:xfrm>
          </p:grpSpPr>
          <p:sp>
            <p:nvSpPr>
              <p:cNvPr id="16" name="Rectangle 15"/>
              <p:cNvSpPr/>
              <p:nvPr/>
            </p:nvSpPr>
            <p:spPr bwMode="auto">
              <a:xfrm>
                <a:off x="1005879" y="3698227"/>
                <a:ext cx="8041185" cy="2291065"/>
              </a:xfrm>
              <a:prstGeom prst="rect">
                <a:avLst/>
              </a:prstGeom>
              <a:noFill/>
              <a:ln w="38100" cap="flat" cmpd="sng" algn="ctr">
                <a:solidFill>
                  <a:srgbClr val="C00000"/>
                </a:solidFill>
                <a:prstDash val="solid"/>
                <a:round/>
                <a:headEnd type="none" w="med" len="med"/>
                <a:tailEnd type="none" w="med" len="med"/>
              </a:ln>
              <a:effectLst>
                <a:outerShdw dist="35921" dir="2700000" algn="ctr" rotWithShape="0">
                  <a:schemeClr val="bg2"/>
                </a:outerShdw>
                <a:reflection stA="0" endPos="0" dist="50800" dir="5400000" sy="-100000" algn="bl" rotWithShape="0"/>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91489" y="4546501"/>
                <a:ext cx="733488" cy="461665"/>
              </a:xfrm>
              <a:prstGeom prst="rect">
                <a:avLst/>
              </a:prstGeom>
              <a:noFill/>
            </p:spPr>
            <p:txBody>
              <a:bodyPr wrap="square" rtlCol="0">
                <a:spAutoFit/>
              </a:bodyPr>
              <a:lstStyle/>
              <a:p>
                <a:pPr>
                  <a:buNone/>
                </a:pPr>
                <a:r>
                  <a:rPr lang="en-US" dirty="0" smtClean="0"/>
                  <a:t>A18</a:t>
                </a:r>
                <a:endParaRPr lang="en-US" dirty="0"/>
              </a:p>
            </p:txBody>
          </p:sp>
        </p:grpSp>
        <p:grpSp>
          <p:nvGrpSpPr>
            <p:cNvPr id="10" name="Group 9"/>
            <p:cNvGrpSpPr/>
            <p:nvPr/>
          </p:nvGrpSpPr>
          <p:grpSpPr>
            <a:xfrm>
              <a:off x="274367" y="888375"/>
              <a:ext cx="8412388" cy="2526370"/>
              <a:chOff x="274367" y="888375"/>
              <a:chExt cx="8412388" cy="2526370"/>
            </a:xfrm>
          </p:grpSpPr>
          <p:sp>
            <p:nvSpPr>
              <p:cNvPr id="14" name="Rectangle 13"/>
              <p:cNvSpPr/>
              <p:nvPr/>
            </p:nvSpPr>
            <p:spPr bwMode="auto">
              <a:xfrm>
                <a:off x="274367" y="888375"/>
                <a:ext cx="8412388" cy="2526370"/>
              </a:xfrm>
              <a:prstGeom prst="rect">
                <a:avLst/>
              </a:prstGeom>
              <a:noFill/>
              <a:ln w="38100" cap="flat" cmpd="sng" algn="ctr">
                <a:solidFill>
                  <a:srgbClr val="C00000"/>
                </a:solidFill>
                <a:prstDash val="solid"/>
                <a:round/>
                <a:headEnd type="none" w="med" len="med"/>
                <a:tailEnd type="none" w="med" len="med"/>
              </a:ln>
              <a:effectLst>
                <a:outerShdw dist="35921" dir="2700000" algn="ctr" rotWithShape="0">
                  <a:schemeClr val="bg2"/>
                </a:outerShdw>
                <a:reflection stA="0" endPos="0" dist="50800" dir="5400000" sy="-100000" algn="bl" rotWithShape="0"/>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5" name="TextBox 14"/>
              <p:cNvSpPr txBox="1"/>
              <p:nvPr/>
            </p:nvSpPr>
            <p:spPr>
              <a:xfrm>
                <a:off x="7953267" y="2915605"/>
                <a:ext cx="733488" cy="461665"/>
              </a:xfrm>
              <a:prstGeom prst="rect">
                <a:avLst/>
              </a:prstGeom>
              <a:noFill/>
            </p:spPr>
            <p:txBody>
              <a:bodyPr wrap="square" rtlCol="0">
                <a:spAutoFit/>
              </a:bodyPr>
              <a:lstStyle/>
              <a:p>
                <a:pPr>
                  <a:buNone/>
                </a:pPr>
                <a:r>
                  <a:rPr lang="en-US" dirty="0" smtClean="0"/>
                  <a:t>A19</a:t>
                </a:r>
                <a:endParaRPr lang="en-US" dirty="0"/>
              </a:p>
            </p:txBody>
          </p:sp>
        </p:grpSp>
        <p:grpSp>
          <p:nvGrpSpPr>
            <p:cNvPr id="11" name="Group 10"/>
            <p:cNvGrpSpPr/>
            <p:nvPr/>
          </p:nvGrpSpPr>
          <p:grpSpPr>
            <a:xfrm>
              <a:off x="27346" y="837252"/>
              <a:ext cx="9052511" cy="5177570"/>
              <a:chOff x="91489" y="850900"/>
              <a:chExt cx="9052511" cy="5177570"/>
            </a:xfrm>
          </p:grpSpPr>
          <p:sp>
            <p:nvSpPr>
              <p:cNvPr id="12" name="Rectangle 11"/>
              <p:cNvSpPr/>
              <p:nvPr/>
            </p:nvSpPr>
            <p:spPr bwMode="auto">
              <a:xfrm>
                <a:off x="91489" y="850900"/>
                <a:ext cx="9052511" cy="5177570"/>
              </a:xfrm>
              <a:prstGeom prst="rect">
                <a:avLst/>
              </a:prstGeom>
              <a:noFill/>
              <a:ln w="3810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8008052" y="982700"/>
                <a:ext cx="733488" cy="461665"/>
              </a:xfrm>
              <a:prstGeom prst="rect">
                <a:avLst/>
              </a:prstGeom>
              <a:noFill/>
            </p:spPr>
            <p:txBody>
              <a:bodyPr wrap="square" rtlCol="0">
                <a:spAutoFit/>
              </a:bodyPr>
              <a:lstStyle/>
              <a:p>
                <a:pPr>
                  <a:buNone/>
                </a:pPr>
                <a:r>
                  <a:rPr lang="en-US" dirty="0" smtClean="0"/>
                  <a:t>A20</a:t>
                </a:r>
                <a:endParaRPr lang="en-US" dirty="0"/>
              </a:p>
            </p:txBody>
          </p:sp>
        </p:grpSp>
      </p:grpSp>
    </p:spTree>
    <p:extLst>
      <p:ext uri="{BB962C8B-B14F-4D97-AF65-F5344CB8AC3E}">
        <p14:creationId xmlns:p14="http://schemas.microsoft.com/office/powerpoint/2010/main" val="785914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1636"/>
            <a:ext cx="9143999" cy="584775"/>
          </a:xfrm>
          <a:prstGeom prst="rect">
            <a:avLst/>
          </a:prstGeom>
          <a:noFill/>
        </p:spPr>
        <p:txBody>
          <a:bodyPr wrap="square" rtlCol="0">
            <a:spAutoFit/>
          </a:bodyPr>
          <a:lstStyle/>
          <a:p>
            <a:r>
              <a:rPr lang="en-US" sz="3200" b="1" dirty="0" smtClean="0"/>
              <a:t>ASCENT 20: AIRPORT LEVEL and NAS WIDE</a:t>
            </a:r>
            <a:endParaRPr lang="en-US" sz="3200" b="1" dirty="0"/>
          </a:p>
        </p:txBody>
      </p:sp>
      <p:sp>
        <p:nvSpPr>
          <p:cNvPr id="7" name="TextBox 6"/>
          <p:cNvSpPr txBox="1"/>
          <p:nvPr/>
        </p:nvSpPr>
        <p:spPr>
          <a:xfrm>
            <a:off x="278855" y="1105469"/>
            <a:ext cx="9048466" cy="3000821"/>
          </a:xfrm>
          <a:prstGeom prst="rect">
            <a:avLst/>
          </a:prstGeom>
          <a:noFill/>
        </p:spPr>
        <p:txBody>
          <a:bodyPr wrap="square" rtlCol="0">
            <a:spAutoFit/>
          </a:bodyPr>
          <a:lstStyle/>
          <a:p>
            <a:pPr>
              <a:spcAft>
                <a:spcPts val="600"/>
              </a:spcAft>
            </a:pPr>
            <a:r>
              <a:rPr lang="en-US" sz="2800" b="1" dirty="0">
                <a:solidFill>
                  <a:srgbClr val="0000FF"/>
                </a:solidFill>
              </a:rPr>
              <a:t>Community </a:t>
            </a:r>
            <a:r>
              <a:rPr lang="en-US" sz="2800" b="1" dirty="0" err="1">
                <a:solidFill>
                  <a:srgbClr val="0000FF"/>
                </a:solidFill>
              </a:rPr>
              <a:t>Multiscale</a:t>
            </a:r>
            <a:r>
              <a:rPr lang="en-US" sz="2800" b="1" dirty="0">
                <a:solidFill>
                  <a:srgbClr val="0000FF"/>
                </a:solidFill>
              </a:rPr>
              <a:t> Air Quality (CMAQ) </a:t>
            </a:r>
            <a:r>
              <a:rPr lang="en-US" sz="2800" b="1" dirty="0" smtClean="0">
                <a:solidFill>
                  <a:srgbClr val="0000FF"/>
                </a:solidFill>
              </a:rPr>
              <a:t>Model:</a:t>
            </a:r>
            <a:endParaRPr lang="en-US" sz="2800" b="1" dirty="0">
              <a:solidFill>
                <a:srgbClr val="0000FF"/>
              </a:solidFill>
            </a:endParaRPr>
          </a:p>
          <a:p>
            <a:pPr marL="800100" lvl="1" indent="-342900">
              <a:spcAft>
                <a:spcPts val="600"/>
              </a:spcAft>
              <a:buFont typeface="Wingdings" panose="05000000000000000000" pitchFamily="2" charset="2"/>
              <a:buChar char="§"/>
            </a:pPr>
            <a:r>
              <a:rPr lang="en-US" sz="2800" dirty="0" smtClean="0"/>
              <a:t>Airport Level</a:t>
            </a:r>
          </a:p>
          <a:p>
            <a:pPr marL="800100" lvl="1" indent="-342900">
              <a:spcAft>
                <a:spcPts val="600"/>
              </a:spcAft>
              <a:buFont typeface="Wingdings" panose="05000000000000000000" pitchFamily="2" charset="2"/>
              <a:buChar char="§"/>
            </a:pPr>
            <a:r>
              <a:rPr lang="en-US" sz="2800" dirty="0" err="1" smtClean="0"/>
              <a:t>nvPM</a:t>
            </a:r>
            <a:r>
              <a:rPr lang="en-US" sz="2800" dirty="0" smtClean="0"/>
              <a:t> and </a:t>
            </a:r>
            <a:r>
              <a:rPr lang="en-US" sz="2800" dirty="0" err="1" smtClean="0"/>
              <a:t>vPM</a:t>
            </a:r>
            <a:endParaRPr lang="en-US" sz="2800" dirty="0" smtClean="0"/>
          </a:p>
          <a:p>
            <a:pPr marL="800100" lvl="1" indent="-342900">
              <a:spcAft>
                <a:spcPts val="600"/>
              </a:spcAft>
              <a:buFont typeface="Wingdings" panose="05000000000000000000" pitchFamily="2" charset="2"/>
              <a:buChar char="§"/>
            </a:pPr>
            <a:r>
              <a:rPr lang="en-US" sz="2800" dirty="0" smtClean="0"/>
              <a:t>Total PM</a:t>
            </a:r>
            <a:r>
              <a:rPr lang="en-US" sz="2800" baseline="-25000" dirty="0" smtClean="0"/>
              <a:t>2.5</a:t>
            </a:r>
            <a:r>
              <a:rPr lang="en-US" sz="2800" dirty="0" smtClean="0"/>
              <a:t> and UFP Mass for Health Impacts</a:t>
            </a:r>
          </a:p>
          <a:p>
            <a:pPr marL="800100" lvl="1" indent="-342900">
              <a:spcAft>
                <a:spcPts val="600"/>
              </a:spcAft>
              <a:buFont typeface="Wingdings" panose="05000000000000000000" pitchFamily="2" charset="2"/>
              <a:buChar char="§"/>
            </a:pPr>
            <a:r>
              <a:rPr lang="en-US" sz="2800" dirty="0" smtClean="0"/>
              <a:t>PM</a:t>
            </a:r>
            <a:r>
              <a:rPr lang="en-US" sz="2800" baseline="-25000" dirty="0" smtClean="0"/>
              <a:t>2.5</a:t>
            </a:r>
            <a:r>
              <a:rPr lang="en-US" sz="2800" dirty="0" smtClean="0"/>
              <a:t> and UFP number and </a:t>
            </a:r>
            <a:r>
              <a:rPr lang="en-US" sz="2800" dirty="0"/>
              <a:t>S</a:t>
            </a:r>
            <a:r>
              <a:rPr lang="en-US" sz="2800" dirty="0" smtClean="0"/>
              <a:t>ize Distribution</a:t>
            </a:r>
            <a:endParaRPr lang="en-US" sz="2000" dirty="0">
              <a:solidFill>
                <a:srgbClr val="002060"/>
              </a:solidFill>
            </a:endParaRPr>
          </a:p>
          <a:p>
            <a:pPr marL="800100" lvl="1" indent="-342900">
              <a:buFont typeface="Wingdings" panose="05000000000000000000" pitchFamily="2" charset="2"/>
              <a:buChar char="§"/>
            </a:pPr>
            <a:endParaRPr lang="en-US" sz="2000" dirty="0"/>
          </a:p>
        </p:txBody>
      </p:sp>
    </p:spTree>
    <p:extLst>
      <p:ext uri="{BB962C8B-B14F-4D97-AF65-F5344CB8AC3E}">
        <p14:creationId xmlns:p14="http://schemas.microsoft.com/office/powerpoint/2010/main" val="2186417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860"/>
            <a:ext cx="9143999" cy="584775"/>
          </a:xfrm>
          <a:prstGeom prst="rect">
            <a:avLst/>
          </a:prstGeom>
          <a:noFill/>
        </p:spPr>
        <p:txBody>
          <a:bodyPr wrap="square" rtlCol="0">
            <a:spAutoFit/>
          </a:bodyPr>
          <a:lstStyle/>
          <a:p>
            <a:r>
              <a:rPr lang="en-US" sz="3200" b="1" dirty="0" smtClean="0"/>
              <a:t>ASCENT 20: AIRPORT LEVEL and NAS WIDE</a:t>
            </a:r>
            <a:endParaRPr lang="en-US" sz="3200" b="1" dirty="0"/>
          </a:p>
        </p:txBody>
      </p:sp>
      <p:sp>
        <p:nvSpPr>
          <p:cNvPr id="8" name="Content Placeholder 3"/>
          <p:cNvSpPr txBox="1">
            <a:spLocks/>
          </p:cNvSpPr>
          <p:nvPr/>
        </p:nvSpPr>
        <p:spPr>
          <a:xfrm>
            <a:off x="213814" y="653011"/>
            <a:ext cx="8716369" cy="53417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smtClean="0">
                <a:ln>
                  <a:noFill/>
                </a:ln>
                <a:effectLst/>
                <a:uLnTx/>
                <a:uFillTx/>
                <a:latin typeface="Calibri"/>
              </a:rPr>
              <a:t>Airport-based emissions: U.S. airport total fuel burn and emissions for year 2005 and estimated the total contribution from the top 66, 100, 150, 200 and 300 airports relative to all U.S. airports fuel burn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smtClean="0">
                <a:ln>
                  <a:noFill/>
                </a:ln>
                <a:effectLst/>
                <a:uLnTx/>
                <a:uFillTx/>
                <a:latin typeface="Calibri"/>
              </a:rPr>
              <a:t>Top 300 airports cover ~97% of the U.S. aviation fuel burn</a:t>
            </a:r>
          </a:p>
          <a:p>
            <a:pPr lvl="0" fontAlgn="auto">
              <a:spcAft>
                <a:spcPts val="0"/>
              </a:spcAft>
            </a:pPr>
            <a:r>
              <a:rPr lang="en-US" sz="3000" dirty="0">
                <a:latin typeface="Calibri"/>
              </a:rPr>
              <a:t>Number concentrations of UFP at major airports in North America were simulated by </a:t>
            </a:r>
            <a:r>
              <a:rPr lang="en-US" sz="3000" dirty="0" smtClean="0">
                <a:latin typeface="Calibri"/>
              </a:rPr>
              <a:t>CMAQ</a:t>
            </a:r>
          </a:p>
          <a:p>
            <a:pPr lvl="0" fontAlgn="auto">
              <a:spcAft>
                <a:spcPts val="0"/>
              </a:spcAft>
            </a:pPr>
            <a:r>
              <a:rPr kumimoji="0" lang="en-US" sz="3000" b="0" i="0" u="none" strike="noStrike" kern="1200" cap="none" spc="0" normalizeH="0" baseline="0" noProof="0" dirty="0" smtClean="0">
                <a:ln>
                  <a:noFill/>
                </a:ln>
                <a:effectLst/>
                <a:uLnTx/>
                <a:uFillTx/>
                <a:latin typeface="Calibri"/>
              </a:rPr>
              <a:t>Increase</a:t>
            </a:r>
            <a:r>
              <a:rPr lang="en-US" sz="3000" dirty="0" smtClean="0">
                <a:latin typeface="Calibri"/>
              </a:rPr>
              <a:t> in nitrate PM (secondary </a:t>
            </a:r>
            <a:r>
              <a:rPr lang="en-US" sz="3000" dirty="0" err="1" smtClean="0">
                <a:latin typeface="Calibri"/>
              </a:rPr>
              <a:t>vPM</a:t>
            </a:r>
            <a:r>
              <a:rPr lang="en-US" sz="3000" dirty="0" smtClean="0">
                <a:latin typeface="Calibri"/>
              </a:rPr>
              <a:t>) due to </a:t>
            </a:r>
            <a:r>
              <a:rPr lang="en-US" sz="3000" dirty="0" smtClean="0">
                <a:latin typeface="Calibri"/>
              </a:rPr>
              <a:t>NO</a:t>
            </a:r>
            <a:r>
              <a:rPr lang="en-US" sz="3000" baseline="-25000" dirty="0" smtClean="0">
                <a:latin typeface="Calibri"/>
              </a:rPr>
              <a:t>X</a:t>
            </a:r>
            <a:r>
              <a:rPr lang="en-US" sz="3000" dirty="0" smtClean="0">
                <a:latin typeface="Calibri"/>
              </a:rPr>
              <a:t> </a:t>
            </a:r>
            <a:r>
              <a:rPr lang="en-US" sz="3000" dirty="0" smtClean="0">
                <a:latin typeface="Calibri"/>
              </a:rPr>
              <a:t>from LTO emissions in the downwind areas of airports – </a:t>
            </a:r>
            <a:r>
              <a:rPr lang="en-US" sz="3000" u="sng" dirty="0" smtClean="0">
                <a:latin typeface="Calibri"/>
              </a:rPr>
              <a:t>Preliminary Result</a:t>
            </a:r>
            <a:endParaRPr kumimoji="0" lang="en-US" sz="3000" b="0" i="0" u="sng" strike="noStrike" kern="1200" cap="none" spc="0" normalizeH="0" baseline="0" noProof="0" dirty="0" smtClean="0">
              <a:ln>
                <a:noFill/>
              </a:ln>
              <a:effectLst/>
              <a:uLnTx/>
              <a:uFillTx/>
              <a:latin typeface="Calibri"/>
            </a:endParaRPr>
          </a:p>
        </p:txBody>
      </p:sp>
    </p:spTree>
    <p:extLst>
      <p:ext uri="{BB962C8B-B14F-4D97-AF65-F5344CB8AC3E}">
        <p14:creationId xmlns:p14="http://schemas.microsoft.com/office/powerpoint/2010/main" val="266057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91440"/>
            <a:ext cx="8818324" cy="438912"/>
          </a:xfrm>
        </p:spPr>
        <p:txBody>
          <a:bodyPr/>
          <a:lstStyle/>
          <a:p>
            <a:pPr eaLnBrk="0" hangingPunct="0">
              <a:defRPr/>
            </a:pPr>
            <a:r>
              <a:rPr lang="en-US" sz="2300" kern="1200" dirty="0"/>
              <a:t>Impact of Emissions on Surface Air Quality</a:t>
            </a:r>
          </a:p>
        </p:txBody>
      </p:sp>
      <p:pic>
        <p:nvPicPr>
          <p:cNvPr id="5" name="Picture 4"/>
          <p:cNvPicPr>
            <a:picLocks noChangeAspect="1"/>
          </p:cNvPicPr>
          <p:nvPr/>
        </p:nvPicPr>
        <p:blipFill rotWithShape="1">
          <a:blip r:embed="rId3"/>
          <a:srcRect l="54316" t="24520" r="-1" b="42725"/>
          <a:stretch/>
        </p:blipFill>
        <p:spPr bwMode="auto">
          <a:xfrm>
            <a:off x="4983236" y="4343400"/>
            <a:ext cx="4124476" cy="1669142"/>
          </a:xfrm>
          <a:prstGeom prst="rect">
            <a:avLst/>
          </a:prstGeom>
          <a:noFill/>
          <a:ln w="9525">
            <a:noFill/>
            <a:miter lim="800000"/>
            <a:headEnd/>
            <a:tailEnd/>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3321" t="13457" r="4843" b="68702"/>
          <a:stretch/>
        </p:blipFill>
        <p:spPr bwMode="auto">
          <a:xfrm>
            <a:off x="3422952" y="1754963"/>
            <a:ext cx="3749522" cy="153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Brace 7"/>
          <p:cNvSpPr/>
          <p:nvPr/>
        </p:nvSpPr>
        <p:spPr bwMode="auto">
          <a:xfrm>
            <a:off x="3035905" y="816842"/>
            <a:ext cx="399143" cy="3761619"/>
          </a:xfrm>
          <a:prstGeom prst="rightBrace">
            <a:avLst>
              <a:gd name="adj1" fmla="val 8333"/>
              <a:gd name="adj2" fmla="val 36432"/>
            </a:avLst>
          </a:prstGeom>
          <a:noFill/>
          <a:ln w="12700" cap="flat" cmpd="sng" algn="ctr">
            <a:solidFill>
              <a:schemeClr val="tx1"/>
            </a:solidFill>
            <a:prstDash val="solid"/>
            <a:round/>
            <a:headEnd type="none" w="sm" len="sm"/>
            <a:tailEnd type="none"/>
          </a:ln>
          <a:effectLst/>
        </p:spPr>
        <p:txBody>
          <a:bodyPr rtlCol="0" anchor="ctr"/>
          <a:lstStyle/>
          <a:p>
            <a:pPr algn="ctr" fontAlgn="auto">
              <a:spcBef>
                <a:spcPts val="0"/>
              </a:spcBef>
              <a:spcAft>
                <a:spcPts val="0"/>
              </a:spcAft>
              <a:buFontTx/>
              <a:buNone/>
            </a:pPr>
            <a:endParaRPr lang="en-US" sz="1800">
              <a:solidFill>
                <a:srgbClr val="000000"/>
              </a:solidFill>
              <a:latin typeface="Arial"/>
            </a:endParaRPr>
          </a:p>
        </p:txBody>
      </p:sp>
      <p:sp>
        <p:nvSpPr>
          <p:cNvPr id="9" name="Vertical Text Placeholder 9"/>
          <p:cNvSpPr txBox="1">
            <a:spLocks/>
          </p:cNvSpPr>
          <p:nvPr/>
        </p:nvSpPr>
        <p:spPr bwMode="auto">
          <a:xfrm>
            <a:off x="4231757" y="776056"/>
            <a:ext cx="4795283" cy="104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lgn="ctr">
              <a:buFontTx/>
              <a:buNone/>
            </a:pPr>
            <a:r>
              <a:rPr lang="en-US" sz="2400" b="0" i="1" dirty="0" smtClean="0">
                <a:solidFill>
                  <a:srgbClr val="1D2F68"/>
                </a:solidFill>
              </a:rPr>
              <a:t>Fuel composition and engine design determine emissions </a:t>
            </a:r>
          </a:p>
        </p:txBody>
      </p:sp>
      <p:pic>
        <p:nvPicPr>
          <p:cNvPr id="10" name="Picture 5"/>
          <p:cNvPicPr>
            <a:picLocks noChangeAspect="1"/>
          </p:cNvPicPr>
          <p:nvPr/>
        </p:nvPicPr>
        <p:blipFill>
          <a:blip r:embed="rId5">
            <a:extLst>
              <a:ext uri="{28A0092B-C50C-407E-A947-70E740481C1C}">
                <a14:useLocalDpi xmlns:a14="http://schemas.microsoft.com/office/drawing/2010/main" val="0"/>
              </a:ext>
            </a:extLst>
          </a:blip>
          <a:srcRect l="29909" r="29398" b="13438"/>
          <a:stretch>
            <a:fillRect/>
          </a:stretch>
        </p:blipFill>
        <p:spPr bwMode="auto">
          <a:xfrm>
            <a:off x="278191" y="3445064"/>
            <a:ext cx="2856744" cy="103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Brace 11"/>
          <p:cNvSpPr/>
          <p:nvPr/>
        </p:nvSpPr>
        <p:spPr bwMode="auto">
          <a:xfrm rot="5400000">
            <a:off x="6070346" y="1775804"/>
            <a:ext cx="345921" cy="4443790"/>
          </a:xfrm>
          <a:prstGeom prst="rightBrace">
            <a:avLst>
              <a:gd name="adj1" fmla="val 8333"/>
              <a:gd name="adj2" fmla="val 93277"/>
            </a:avLst>
          </a:prstGeom>
          <a:noFill/>
          <a:ln w="12700" cap="flat" cmpd="sng" algn="ctr">
            <a:solidFill>
              <a:schemeClr val="tx1"/>
            </a:solidFill>
            <a:prstDash val="solid"/>
            <a:round/>
            <a:headEnd type="none" w="sm" len="sm"/>
            <a:tailEnd type="none"/>
          </a:ln>
          <a:effectLst/>
        </p:spPr>
        <p:txBody>
          <a:bodyPr rtlCol="0" anchor="ctr"/>
          <a:lstStyle/>
          <a:p>
            <a:pPr algn="ctr" fontAlgn="auto">
              <a:spcBef>
                <a:spcPts val="0"/>
              </a:spcBef>
              <a:spcAft>
                <a:spcPts val="0"/>
              </a:spcAft>
              <a:buFontTx/>
              <a:buNone/>
            </a:pPr>
            <a:endParaRPr lang="en-US" sz="1800">
              <a:solidFill>
                <a:srgbClr val="000000"/>
              </a:solidFill>
              <a:latin typeface="Arial"/>
            </a:endParaRPr>
          </a:p>
        </p:txBody>
      </p:sp>
      <p:sp>
        <p:nvSpPr>
          <p:cNvPr id="13" name="Right Brace 12"/>
          <p:cNvSpPr/>
          <p:nvPr/>
        </p:nvSpPr>
        <p:spPr bwMode="auto">
          <a:xfrm rot="10800000">
            <a:off x="4688109" y="4419600"/>
            <a:ext cx="399143" cy="1361923"/>
          </a:xfrm>
          <a:prstGeom prst="rightBrace">
            <a:avLst/>
          </a:prstGeom>
          <a:noFill/>
          <a:ln w="12700" cap="flat" cmpd="sng" algn="ctr">
            <a:solidFill>
              <a:schemeClr val="tx1"/>
            </a:solidFill>
            <a:prstDash val="solid"/>
            <a:round/>
            <a:headEnd type="none" w="sm" len="sm"/>
            <a:tailEnd type="none"/>
          </a:ln>
          <a:effectLst/>
        </p:spPr>
        <p:txBody>
          <a:bodyPr rtlCol="0" anchor="ctr"/>
          <a:lstStyle/>
          <a:p>
            <a:pPr algn="ctr" fontAlgn="auto">
              <a:spcBef>
                <a:spcPts val="0"/>
              </a:spcBef>
              <a:spcAft>
                <a:spcPts val="0"/>
              </a:spcAft>
              <a:buFontTx/>
              <a:buNone/>
            </a:pPr>
            <a:endParaRPr lang="en-US" sz="1800">
              <a:solidFill>
                <a:srgbClr val="000000"/>
              </a:solidFill>
              <a:latin typeface="Arial"/>
            </a:endParaRPr>
          </a:p>
        </p:txBody>
      </p:sp>
      <p:cxnSp>
        <p:nvCxnSpPr>
          <p:cNvPr id="14" name="Straight Arrow Connector 20"/>
          <p:cNvCxnSpPr>
            <a:stCxn id="12" idx="1"/>
            <a:endCxn id="13" idx="1"/>
          </p:cNvCxnSpPr>
          <p:nvPr/>
        </p:nvCxnSpPr>
        <p:spPr bwMode="auto">
          <a:xfrm rot="16200000" flipH="1">
            <a:off x="4039187" y="4451640"/>
            <a:ext cx="929901" cy="367941"/>
          </a:xfrm>
          <a:prstGeom prst="bentConnector4">
            <a:avLst>
              <a:gd name="adj1" fmla="val 38924"/>
              <a:gd name="adj2" fmla="val 362"/>
            </a:avLst>
          </a:prstGeom>
          <a:solidFill>
            <a:schemeClr val="accent1"/>
          </a:solidFill>
          <a:ln w="12700" cap="flat" cmpd="sng" algn="ctr">
            <a:solidFill>
              <a:schemeClr val="tx1"/>
            </a:solidFill>
            <a:prstDash val="solid"/>
            <a:round/>
            <a:headEnd type="none" w="sm" len="sm"/>
            <a:tailEnd type="arrow"/>
          </a:ln>
          <a:effectLst/>
        </p:spPr>
      </p:cxnSp>
      <p:sp>
        <p:nvSpPr>
          <p:cNvPr id="15" name="Vertical Text Placeholder 9"/>
          <p:cNvSpPr txBox="1">
            <a:spLocks/>
          </p:cNvSpPr>
          <p:nvPr/>
        </p:nvSpPr>
        <p:spPr bwMode="auto">
          <a:xfrm>
            <a:off x="0" y="4518110"/>
            <a:ext cx="4231757" cy="154920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50000"/>
              </a:spcBef>
              <a:spcAft>
                <a:spcPct val="0"/>
              </a:spcAft>
              <a:buClr>
                <a:schemeClr val="tx1"/>
              </a:buClr>
              <a:buFont typeface="Helvetica CY" pitchFamily="-109" charset="-52"/>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0"/>
              </a:spcBef>
              <a:spcAft>
                <a:spcPct val="0"/>
              </a:spcAft>
              <a:buClr>
                <a:schemeClr val="tx1"/>
              </a:buClr>
              <a:buFont typeface="Helvetica CY" pitchFamily="-109" charset="-52"/>
              <a:buChar char="–"/>
              <a:defRPr sz="2000">
                <a:solidFill>
                  <a:schemeClr val="tx1"/>
                </a:solidFill>
                <a:latin typeface="+mn-lt"/>
                <a:ea typeface="ＭＳ Ｐゴシック" pitchFamily="-111" charset="-128"/>
              </a:defRPr>
            </a:lvl2pPr>
            <a:lvl3pPr marL="1143000" indent="-228600" algn="l" rtl="0" eaLnBrk="0" fontAlgn="base" hangingPunct="0">
              <a:spcBef>
                <a:spcPct val="0"/>
              </a:spcBef>
              <a:spcAft>
                <a:spcPct val="0"/>
              </a:spcAft>
              <a:buClr>
                <a:schemeClr val="tx1"/>
              </a:buClr>
              <a:buFont typeface="Helvetica CY" pitchFamily="-109" charset="-52"/>
              <a:buChar char="•"/>
              <a:defRPr>
                <a:solidFill>
                  <a:schemeClr val="tx1"/>
                </a:solidFill>
                <a:latin typeface="+mn-lt"/>
                <a:ea typeface="ＭＳ Ｐゴシック" pitchFamily="-111" charset="-128"/>
              </a:defRPr>
            </a:lvl3pPr>
            <a:lvl4pPr marL="1600200" indent="-228600" algn="l" rtl="0" eaLnBrk="0" fontAlgn="base" hangingPunct="0">
              <a:spcBef>
                <a:spcPct val="0"/>
              </a:spcBef>
              <a:spcAft>
                <a:spcPct val="0"/>
              </a:spcAft>
              <a:buClr>
                <a:schemeClr val="tx1"/>
              </a:buClr>
              <a:buFont typeface="Helvetica CY" pitchFamily="-109" charset="-52"/>
              <a:buChar char="–"/>
              <a:defRPr sz="1600">
                <a:solidFill>
                  <a:schemeClr val="tx1"/>
                </a:solidFill>
                <a:latin typeface="+mn-lt"/>
                <a:ea typeface="ＭＳ Ｐゴシック" pitchFamily="-111" charset="-128"/>
              </a:defRPr>
            </a:lvl4pPr>
            <a:lvl5pPr marL="2057400" indent="-228600" algn="l" rtl="0" eaLnBrk="0" fontAlgn="base" hangingPunct="0">
              <a:spcBef>
                <a:spcPct val="0"/>
              </a:spcBef>
              <a:spcAft>
                <a:spcPct val="0"/>
              </a:spcAft>
              <a:buClr>
                <a:schemeClr val="tx1"/>
              </a:buClr>
              <a:buFont typeface="Helvetica CY" pitchFamily="-109" charset="-52"/>
              <a:buChar char="»"/>
              <a:defRPr sz="1600">
                <a:solidFill>
                  <a:schemeClr val="tx1"/>
                </a:solidFill>
                <a:latin typeface="+mn-lt"/>
                <a:ea typeface="ＭＳ Ｐゴシック" pitchFamily="-111" charset="-128"/>
              </a:defRPr>
            </a:lvl5pPr>
            <a:lvl6pPr marL="2514600" indent="-228600" algn="l" rtl="0" eaLnBrk="0" fontAlgn="base" hangingPunct="0">
              <a:spcBef>
                <a:spcPct val="0"/>
              </a:spcBef>
              <a:spcAft>
                <a:spcPct val="0"/>
              </a:spcAft>
              <a:buClr>
                <a:schemeClr val="tx1"/>
              </a:buClr>
              <a:buFont typeface="Helvetica CY" pitchFamily="-111" charset="-52"/>
              <a:buChar char="»"/>
              <a:defRPr sz="1600">
                <a:solidFill>
                  <a:schemeClr val="tx1"/>
                </a:solidFill>
                <a:latin typeface="+mn-lt"/>
                <a:ea typeface="ＭＳ Ｐゴシック" pitchFamily="-111" charset="-128"/>
              </a:defRPr>
            </a:lvl6pPr>
            <a:lvl7pPr marL="2971800" indent="-228600" algn="l" rtl="0" eaLnBrk="0" fontAlgn="base" hangingPunct="0">
              <a:spcBef>
                <a:spcPct val="0"/>
              </a:spcBef>
              <a:spcAft>
                <a:spcPct val="0"/>
              </a:spcAft>
              <a:buClr>
                <a:schemeClr val="tx1"/>
              </a:buClr>
              <a:buFont typeface="Helvetica CY" pitchFamily="-111" charset="-52"/>
              <a:buChar char="»"/>
              <a:defRPr sz="1600">
                <a:solidFill>
                  <a:schemeClr val="tx1"/>
                </a:solidFill>
                <a:latin typeface="+mn-lt"/>
                <a:ea typeface="ＭＳ Ｐゴシック" pitchFamily="-111" charset="-128"/>
              </a:defRPr>
            </a:lvl7pPr>
            <a:lvl8pPr marL="3429000" indent="-228600" algn="l" rtl="0" eaLnBrk="0" fontAlgn="base" hangingPunct="0">
              <a:spcBef>
                <a:spcPct val="0"/>
              </a:spcBef>
              <a:spcAft>
                <a:spcPct val="0"/>
              </a:spcAft>
              <a:buClr>
                <a:schemeClr val="tx1"/>
              </a:buClr>
              <a:buFont typeface="Helvetica CY" pitchFamily="-111" charset="-52"/>
              <a:buChar char="»"/>
              <a:defRPr sz="1600">
                <a:solidFill>
                  <a:schemeClr val="tx1"/>
                </a:solidFill>
                <a:latin typeface="+mn-lt"/>
                <a:ea typeface="ＭＳ Ｐゴシック" pitchFamily="-111" charset="-128"/>
              </a:defRPr>
            </a:lvl8pPr>
            <a:lvl9pPr marL="3886200" indent="-228600" algn="l" rtl="0" eaLnBrk="0" fontAlgn="base" hangingPunct="0">
              <a:spcBef>
                <a:spcPct val="0"/>
              </a:spcBef>
              <a:spcAft>
                <a:spcPct val="0"/>
              </a:spcAft>
              <a:buClr>
                <a:schemeClr val="tx1"/>
              </a:buClr>
              <a:buFont typeface="Helvetica CY" pitchFamily="-111" charset="-52"/>
              <a:buChar char="»"/>
              <a:defRPr sz="1600">
                <a:solidFill>
                  <a:schemeClr val="tx1"/>
                </a:solidFill>
                <a:latin typeface="+mn-lt"/>
                <a:ea typeface="ＭＳ Ｐゴシック" pitchFamily="-111" charset="-128"/>
              </a:defRPr>
            </a:lvl9pPr>
          </a:lstStyle>
          <a:p>
            <a:pPr marL="0" indent="0" algn="ctr">
              <a:spcBef>
                <a:spcPct val="20000"/>
              </a:spcBef>
              <a:buClr>
                <a:srgbClr val="000000"/>
              </a:buClr>
              <a:buFont typeface="Helvetica CY" pitchFamily="-109" charset="-52"/>
              <a:buNone/>
            </a:pPr>
            <a:r>
              <a:rPr lang="en-US" i="1" dirty="0">
                <a:solidFill>
                  <a:srgbClr val="1D2F68"/>
                </a:solidFill>
                <a:cs typeface="+mn-cs"/>
              </a:rPr>
              <a:t>Atmospheric transformation, dispersion and removal determine pollutant concentration</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62" y="857741"/>
            <a:ext cx="3140087" cy="247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bwMode="auto">
          <a:xfrm>
            <a:off x="4013175" y="3353976"/>
            <a:ext cx="4447051" cy="57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lgn="ctr" fontAlgn="auto">
              <a:spcBef>
                <a:spcPts val="400"/>
              </a:spcBef>
              <a:spcAft>
                <a:spcPts val="0"/>
              </a:spcAft>
              <a:buFontTx/>
              <a:buNone/>
            </a:pPr>
            <a:r>
              <a:rPr lang="en-US" sz="1400" b="1" dirty="0" smtClean="0">
                <a:solidFill>
                  <a:srgbClr val="000000"/>
                </a:solidFill>
                <a:latin typeface="Arial"/>
              </a:rPr>
              <a:t>Tank-to-Wake Actual Combustion Emissions</a:t>
            </a:r>
          </a:p>
          <a:p>
            <a:pPr algn="ctr" fontAlgn="auto">
              <a:spcBef>
                <a:spcPts val="400"/>
              </a:spcBef>
              <a:spcAft>
                <a:spcPts val="0"/>
              </a:spcAft>
              <a:buFontTx/>
              <a:buNone/>
            </a:pPr>
            <a:r>
              <a:rPr lang="en-US" sz="1400" dirty="0" smtClean="0">
                <a:solidFill>
                  <a:srgbClr val="000000"/>
                </a:solidFill>
                <a:latin typeface="Arial"/>
              </a:rPr>
              <a:t>CO</a:t>
            </a:r>
            <a:r>
              <a:rPr lang="en-US" sz="1400" baseline="-25000" dirty="0" smtClean="0">
                <a:solidFill>
                  <a:srgbClr val="000000"/>
                </a:solidFill>
                <a:latin typeface="Arial"/>
              </a:rPr>
              <a:t>2</a:t>
            </a:r>
            <a:r>
              <a:rPr lang="en-US" sz="1400" dirty="0">
                <a:solidFill>
                  <a:srgbClr val="000000"/>
                </a:solidFill>
                <a:latin typeface="Arial"/>
              </a:rPr>
              <a:t> + H</a:t>
            </a:r>
            <a:r>
              <a:rPr lang="en-US" sz="1400" baseline="-25000" dirty="0">
                <a:solidFill>
                  <a:srgbClr val="000000"/>
                </a:solidFill>
                <a:latin typeface="Arial"/>
              </a:rPr>
              <a:t>2</a:t>
            </a:r>
            <a:r>
              <a:rPr lang="en-US" sz="1400" dirty="0">
                <a:solidFill>
                  <a:srgbClr val="000000"/>
                </a:solidFill>
                <a:latin typeface="Arial"/>
              </a:rPr>
              <a:t>O</a:t>
            </a:r>
            <a:r>
              <a:rPr lang="en-US" sz="1400" dirty="0" smtClean="0">
                <a:solidFill>
                  <a:srgbClr val="000000"/>
                </a:solidFill>
                <a:latin typeface="Arial"/>
              </a:rPr>
              <a:t> + NO</a:t>
            </a:r>
            <a:r>
              <a:rPr lang="en-US" sz="1400" baseline="-25000" dirty="0" smtClean="0">
                <a:solidFill>
                  <a:srgbClr val="000000"/>
                </a:solidFill>
                <a:latin typeface="Arial"/>
              </a:rPr>
              <a:t>X</a:t>
            </a:r>
            <a:r>
              <a:rPr lang="en-US" sz="1400" dirty="0" smtClean="0">
                <a:solidFill>
                  <a:srgbClr val="000000"/>
                </a:solidFill>
                <a:latin typeface="Arial"/>
              </a:rPr>
              <a:t> + SO</a:t>
            </a:r>
            <a:r>
              <a:rPr lang="en-US" sz="1400" baseline="-25000" dirty="0" smtClean="0">
                <a:solidFill>
                  <a:srgbClr val="000000"/>
                </a:solidFill>
                <a:latin typeface="Arial"/>
              </a:rPr>
              <a:t>X</a:t>
            </a:r>
            <a:r>
              <a:rPr lang="en-US" sz="1400" dirty="0" smtClean="0">
                <a:solidFill>
                  <a:srgbClr val="000000"/>
                </a:solidFill>
                <a:latin typeface="Arial"/>
              </a:rPr>
              <a:t> + soot </a:t>
            </a:r>
            <a:r>
              <a:rPr lang="en-US" sz="1400" dirty="0">
                <a:solidFill>
                  <a:srgbClr val="000000"/>
                </a:solidFill>
                <a:latin typeface="Arial"/>
              </a:rPr>
              <a:t>+ </a:t>
            </a:r>
            <a:r>
              <a:rPr lang="en-US" sz="1400" dirty="0" smtClean="0">
                <a:solidFill>
                  <a:srgbClr val="000000"/>
                </a:solidFill>
                <a:latin typeface="Arial"/>
              </a:rPr>
              <a:t>CO +</a:t>
            </a:r>
            <a:r>
              <a:rPr lang="en-US" sz="1400" dirty="0">
                <a:solidFill>
                  <a:srgbClr val="000000"/>
                </a:solidFill>
                <a:latin typeface="Arial"/>
              </a:rPr>
              <a:t> HC +</a:t>
            </a:r>
            <a:r>
              <a:rPr lang="en-US" sz="1400" dirty="0" smtClean="0">
                <a:solidFill>
                  <a:srgbClr val="000000"/>
                </a:solidFill>
                <a:latin typeface="Arial"/>
              </a:rPr>
              <a:t> N</a:t>
            </a:r>
            <a:r>
              <a:rPr lang="en-US" sz="1400" baseline="-25000" dirty="0" smtClean="0">
                <a:solidFill>
                  <a:srgbClr val="000000"/>
                </a:solidFill>
                <a:latin typeface="Arial"/>
              </a:rPr>
              <a:t>2</a:t>
            </a:r>
            <a:r>
              <a:rPr lang="en-US" sz="1400" dirty="0" smtClean="0">
                <a:solidFill>
                  <a:srgbClr val="000000"/>
                </a:solidFill>
                <a:latin typeface="Arial"/>
              </a:rPr>
              <a:t> + O</a:t>
            </a:r>
            <a:r>
              <a:rPr lang="en-US" sz="1400" baseline="-25000" dirty="0" smtClean="0">
                <a:solidFill>
                  <a:srgbClr val="000000"/>
                </a:solidFill>
                <a:latin typeface="Arial"/>
              </a:rPr>
              <a:t>2</a:t>
            </a:r>
            <a:endParaRPr lang="en-US" sz="1400" dirty="0">
              <a:solidFill>
                <a:srgbClr val="000000"/>
              </a:solidFill>
              <a:latin typeface="Arial"/>
            </a:endParaRPr>
          </a:p>
        </p:txBody>
      </p:sp>
      <p:sp>
        <p:nvSpPr>
          <p:cNvPr id="17" name="TextBox 16"/>
          <p:cNvSpPr txBox="1"/>
          <p:nvPr/>
        </p:nvSpPr>
        <p:spPr bwMode="auto">
          <a:xfrm>
            <a:off x="3366304" y="1852940"/>
            <a:ext cx="1410964" cy="307777"/>
          </a:xfrm>
          <a:prstGeom prst="rect">
            <a:avLst/>
          </a:prstGeom>
          <a:solidFill>
            <a:schemeClr val="bg1"/>
          </a:solidFill>
          <a:ln>
            <a:noFill/>
          </a:ln>
          <a:effectLst/>
          <a:extLst/>
        </p:spPr>
        <p:txBody>
          <a:bodyPr wrap="none" rtlCol="0">
            <a:spAutoFit/>
          </a:bodyPr>
          <a:lstStyle/>
          <a:p>
            <a:pPr algn="ctr" fontAlgn="auto">
              <a:spcBef>
                <a:spcPts val="400"/>
              </a:spcBef>
              <a:spcAft>
                <a:spcPts val="0"/>
              </a:spcAft>
              <a:buFontTx/>
              <a:buNone/>
            </a:pPr>
            <a:r>
              <a:rPr lang="en-US" sz="1400" b="1" dirty="0" smtClean="0">
                <a:solidFill>
                  <a:srgbClr val="000000"/>
                </a:solidFill>
                <a:latin typeface="Arial"/>
              </a:rPr>
              <a:t>Fuel:</a:t>
            </a:r>
            <a:r>
              <a:rPr lang="en-US" sz="1400" b="1" dirty="0">
                <a:solidFill>
                  <a:srgbClr val="000000"/>
                </a:solidFill>
                <a:latin typeface="Arial"/>
              </a:rPr>
              <a:t> </a:t>
            </a:r>
            <a:r>
              <a:rPr lang="en-US" sz="1400" dirty="0" err="1" smtClean="0">
                <a:solidFill>
                  <a:srgbClr val="000000"/>
                </a:solidFill>
                <a:latin typeface="Arial"/>
              </a:rPr>
              <a:t>C</a:t>
            </a:r>
            <a:r>
              <a:rPr lang="en-US" sz="1400" baseline="-25000" dirty="0" err="1" smtClean="0">
                <a:solidFill>
                  <a:srgbClr val="000000"/>
                </a:solidFill>
                <a:latin typeface="Arial"/>
              </a:rPr>
              <a:t>n</a:t>
            </a:r>
            <a:r>
              <a:rPr lang="en-US" sz="1400" dirty="0" err="1" smtClean="0">
                <a:solidFill>
                  <a:srgbClr val="000000"/>
                </a:solidFill>
                <a:latin typeface="Arial"/>
              </a:rPr>
              <a:t>H</a:t>
            </a:r>
            <a:r>
              <a:rPr lang="en-US" sz="1400" baseline="-25000" dirty="0" err="1" smtClean="0">
                <a:solidFill>
                  <a:srgbClr val="000000"/>
                </a:solidFill>
                <a:latin typeface="Arial"/>
              </a:rPr>
              <a:t>m</a:t>
            </a:r>
            <a:r>
              <a:rPr lang="en-US" sz="1400" dirty="0" smtClean="0">
                <a:solidFill>
                  <a:srgbClr val="000000"/>
                </a:solidFill>
                <a:latin typeface="Arial"/>
              </a:rPr>
              <a:t> + S</a:t>
            </a:r>
            <a:endParaRPr lang="en-US" sz="1400" dirty="0">
              <a:solidFill>
                <a:srgbClr val="000000"/>
              </a:solidFill>
              <a:latin typeface="Arial"/>
            </a:endParaRPr>
          </a:p>
        </p:txBody>
      </p:sp>
      <p:sp>
        <p:nvSpPr>
          <p:cNvPr id="18" name="TextBox 17"/>
          <p:cNvSpPr txBox="1"/>
          <p:nvPr/>
        </p:nvSpPr>
        <p:spPr bwMode="auto">
          <a:xfrm>
            <a:off x="3615143" y="2781954"/>
            <a:ext cx="792204" cy="307777"/>
          </a:xfrm>
          <a:prstGeom prst="rect">
            <a:avLst/>
          </a:prstGeom>
          <a:solidFill>
            <a:schemeClr val="bg1"/>
          </a:solidFill>
          <a:ln>
            <a:noFill/>
          </a:ln>
          <a:effectLst/>
          <a:extLst/>
        </p:spPr>
        <p:txBody>
          <a:bodyPr wrap="none" rtlCol="0">
            <a:spAutoFit/>
          </a:bodyPr>
          <a:lstStyle/>
          <a:p>
            <a:pPr algn="ctr" fontAlgn="auto">
              <a:spcBef>
                <a:spcPts val="400"/>
              </a:spcBef>
              <a:spcAft>
                <a:spcPts val="0"/>
              </a:spcAft>
              <a:buFontTx/>
              <a:buNone/>
            </a:pPr>
            <a:r>
              <a:rPr lang="en-US" sz="1400" dirty="0" smtClean="0">
                <a:solidFill>
                  <a:srgbClr val="000000"/>
                </a:solidFill>
                <a:latin typeface="Arial"/>
              </a:rPr>
              <a:t>N</a:t>
            </a:r>
            <a:r>
              <a:rPr lang="en-US" sz="1400" baseline="-25000" dirty="0" smtClean="0">
                <a:solidFill>
                  <a:srgbClr val="000000"/>
                </a:solidFill>
                <a:latin typeface="Arial"/>
              </a:rPr>
              <a:t>2</a:t>
            </a:r>
            <a:r>
              <a:rPr lang="en-US" sz="1400" dirty="0" smtClean="0">
                <a:solidFill>
                  <a:srgbClr val="000000"/>
                </a:solidFill>
                <a:latin typeface="Arial"/>
              </a:rPr>
              <a:t> + O</a:t>
            </a:r>
            <a:r>
              <a:rPr lang="en-US" sz="1400" baseline="-25000" dirty="0" smtClean="0">
                <a:solidFill>
                  <a:srgbClr val="000000"/>
                </a:solidFill>
                <a:latin typeface="Arial"/>
              </a:rPr>
              <a:t>2</a:t>
            </a:r>
            <a:endParaRPr lang="en-US" sz="1400" dirty="0">
              <a:solidFill>
                <a:srgbClr val="000000"/>
              </a:solidFill>
              <a:latin typeface="Arial"/>
            </a:endParaRPr>
          </a:p>
        </p:txBody>
      </p:sp>
      <p:sp>
        <p:nvSpPr>
          <p:cNvPr id="19" name="TextBox 18"/>
          <p:cNvSpPr txBox="1"/>
          <p:nvPr/>
        </p:nvSpPr>
        <p:spPr bwMode="auto">
          <a:xfrm>
            <a:off x="3789273" y="2343542"/>
            <a:ext cx="494045" cy="307777"/>
          </a:xfrm>
          <a:prstGeom prst="rect">
            <a:avLst/>
          </a:prstGeom>
          <a:solidFill>
            <a:schemeClr val="bg1"/>
          </a:solidFill>
          <a:ln>
            <a:noFill/>
          </a:ln>
          <a:effectLst/>
          <a:extLst/>
        </p:spPr>
        <p:txBody>
          <a:bodyPr wrap="none" rtlCol="0">
            <a:spAutoFit/>
          </a:bodyPr>
          <a:lstStyle/>
          <a:p>
            <a:pPr algn="ctr" fontAlgn="auto">
              <a:spcBef>
                <a:spcPts val="400"/>
              </a:spcBef>
              <a:spcAft>
                <a:spcPts val="0"/>
              </a:spcAft>
              <a:buFontTx/>
              <a:buNone/>
            </a:pPr>
            <a:r>
              <a:rPr lang="en-US" sz="1400" b="1" dirty="0" smtClean="0">
                <a:solidFill>
                  <a:srgbClr val="000000"/>
                </a:solidFill>
                <a:latin typeface="Arial"/>
              </a:rPr>
              <a:t>Air:</a:t>
            </a:r>
            <a:endParaRPr lang="en-US" sz="1400" dirty="0">
              <a:solidFill>
                <a:srgbClr val="000000"/>
              </a:solidFill>
              <a:latin typeface="Arial"/>
            </a:endParaRPr>
          </a:p>
        </p:txBody>
      </p:sp>
      <p:sp>
        <p:nvSpPr>
          <p:cNvPr id="3" name="Oval 2"/>
          <p:cNvSpPr/>
          <p:nvPr/>
        </p:nvSpPr>
        <p:spPr bwMode="auto">
          <a:xfrm>
            <a:off x="4532852" y="4708474"/>
            <a:ext cx="2571381" cy="818869"/>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4" name="TextBox 3"/>
          <p:cNvSpPr txBox="1"/>
          <p:nvPr/>
        </p:nvSpPr>
        <p:spPr>
          <a:xfrm>
            <a:off x="3612475" y="5304205"/>
            <a:ext cx="1265859" cy="338554"/>
          </a:xfrm>
          <a:prstGeom prst="rect">
            <a:avLst/>
          </a:prstGeom>
          <a:noFill/>
        </p:spPr>
        <p:txBody>
          <a:bodyPr wrap="none" rtlCol="0">
            <a:spAutoFit/>
          </a:bodyPr>
          <a:lstStyle/>
          <a:p>
            <a:r>
              <a:rPr lang="en-US" sz="1600" b="1" dirty="0" smtClean="0">
                <a:solidFill>
                  <a:srgbClr val="FF0000"/>
                </a:solidFill>
              </a:rPr>
              <a:t>Volatile PM</a:t>
            </a:r>
            <a:endParaRPr lang="en-US" sz="1600" b="1" dirty="0">
              <a:solidFill>
                <a:srgbClr val="FF0000"/>
              </a:solidFill>
            </a:endParaRPr>
          </a:p>
        </p:txBody>
      </p:sp>
      <p:sp>
        <p:nvSpPr>
          <p:cNvPr id="20" name="Oval 19"/>
          <p:cNvSpPr/>
          <p:nvPr/>
        </p:nvSpPr>
        <p:spPr bwMode="auto">
          <a:xfrm>
            <a:off x="4855236" y="4329752"/>
            <a:ext cx="1988266" cy="440438"/>
          </a:xfrm>
          <a:prstGeom prst="ellipse">
            <a:avLst/>
          </a:prstGeom>
          <a:noFill/>
          <a:ln w="25400"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6243306" y="4078547"/>
            <a:ext cx="1725152" cy="338554"/>
          </a:xfrm>
          <a:prstGeom prst="rect">
            <a:avLst/>
          </a:prstGeom>
          <a:noFill/>
        </p:spPr>
        <p:txBody>
          <a:bodyPr wrap="none" rtlCol="0">
            <a:spAutoFit/>
          </a:bodyPr>
          <a:lstStyle/>
          <a:p>
            <a:r>
              <a:rPr lang="en-US" sz="1600" b="1" dirty="0" smtClean="0">
                <a:solidFill>
                  <a:srgbClr val="0000FF"/>
                </a:solidFill>
              </a:rPr>
              <a:t>Non-volatile PM</a:t>
            </a:r>
            <a:endParaRPr lang="en-US" sz="1600" b="1" dirty="0">
              <a:solidFill>
                <a:srgbClr val="0000FF"/>
              </a:solidFill>
            </a:endParaRPr>
          </a:p>
        </p:txBody>
      </p:sp>
    </p:spTree>
    <p:extLst>
      <p:ext uri="{BB962C8B-B14F-4D97-AF65-F5344CB8AC3E}">
        <p14:creationId xmlns:p14="http://schemas.microsoft.com/office/powerpoint/2010/main" val="17111545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1636"/>
            <a:ext cx="9143999" cy="584775"/>
          </a:xfrm>
          <a:prstGeom prst="rect">
            <a:avLst/>
          </a:prstGeom>
          <a:noFill/>
        </p:spPr>
        <p:txBody>
          <a:bodyPr wrap="square" rtlCol="0">
            <a:spAutoFit/>
          </a:bodyPr>
          <a:lstStyle/>
          <a:p>
            <a:r>
              <a:rPr lang="en-US" sz="3200" b="1" dirty="0" smtClean="0"/>
              <a:t>ASCENT 19: NAS WIDE and GLOBAL</a:t>
            </a:r>
            <a:endParaRPr lang="en-US" sz="3200" b="1" dirty="0"/>
          </a:p>
        </p:txBody>
      </p:sp>
      <p:sp>
        <p:nvSpPr>
          <p:cNvPr id="7" name="Content Placeholder 3"/>
          <p:cNvSpPr txBox="1">
            <a:spLocks/>
          </p:cNvSpPr>
          <p:nvPr/>
        </p:nvSpPr>
        <p:spPr>
          <a:xfrm>
            <a:off x="213814" y="1500923"/>
            <a:ext cx="8716369" cy="26708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b="0" i="0" u="none" strike="noStrike" kern="1200" cap="none" spc="0" normalizeH="0" baseline="0" noProof="0" dirty="0" smtClean="0">
                <a:ln>
                  <a:noFill/>
                </a:ln>
                <a:effectLst/>
                <a:uLnTx/>
                <a:uFillTx/>
                <a:latin typeface="Calibri"/>
                <a:ea typeface="+mn-ea"/>
                <a:cs typeface="+mn-cs"/>
              </a:rPr>
              <a:t>Impact of background Emissions and Uncertainty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smtClean="0">
                <a:latin typeface="Calibri"/>
              </a:rPr>
              <a:t>Total PM Mass</a:t>
            </a:r>
            <a:endParaRPr kumimoji="0" lang="en-US" sz="3200" b="0" i="0" u="none" strike="noStrike" kern="1200" cap="none" spc="0" normalizeH="0" baseline="0" noProof="0" dirty="0" smtClean="0">
              <a:ln>
                <a:noFill/>
              </a:ln>
              <a:effectLst/>
              <a:uLnTx/>
              <a:uFillTx/>
              <a:latin typeface="Calibri"/>
            </a:endParaRPr>
          </a:p>
          <a:p>
            <a:pPr lvl="1" fontAlgn="auto">
              <a:spcAft>
                <a:spcPts val="0"/>
              </a:spcAft>
            </a:pPr>
            <a:r>
              <a:rPr lang="en-US" dirty="0" smtClean="0">
                <a:latin typeface="Calibri"/>
              </a:rPr>
              <a:t>LTO</a:t>
            </a:r>
          </a:p>
          <a:p>
            <a:pPr lvl="1" fontAlgn="auto">
              <a:spcAft>
                <a:spcPts val="0"/>
              </a:spcAft>
            </a:pPr>
            <a:r>
              <a:rPr kumimoji="0" lang="en-US" sz="2800" b="0" i="0" u="none" strike="noStrike" kern="1200" cap="none" spc="0" normalizeH="0" baseline="0" noProof="0" dirty="0" smtClean="0">
                <a:ln>
                  <a:noFill/>
                </a:ln>
                <a:effectLst/>
                <a:uLnTx/>
                <a:uFillTx/>
                <a:latin typeface="Calibri"/>
              </a:rPr>
              <a:t>Full Flight</a:t>
            </a:r>
            <a:endParaRPr kumimoji="0" lang="en-US" sz="2800" b="0" i="0" u="sng" strike="noStrike" kern="1200" cap="none" spc="0" normalizeH="0" baseline="0" noProof="0" dirty="0" smtClean="0">
              <a:ln>
                <a:noFill/>
              </a:ln>
              <a:effectLst/>
              <a:uLnTx/>
              <a:uFillTx/>
              <a:latin typeface="Calibri"/>
            </a:endParaRPr>
          </a:p>
        </p:txBody>
      </p:sp>
    </p:spTree>
    <p:extLst>
      <p:ext uri="{BB962C8B-B14F-4D97-AF65-F5344CB8AC3E}">
        <p14:creationId xmlns:p14="http://schemas.microsoft.com/office/powerpoint/2010/main" val="3645178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789" y="1352905"/>
            <a:ext cx="6197577" cy="34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84245" y="190736"/>
            <a:ext cx="4810836" cy="544513"/>
          </a:xfrm>
        </p:spPr>
        <p:txBody>
          <a:bodyPr>
            <a:normAutofit fontScale="90000"/>
          </a:bodyPr>
          <a:lstStyle/>
          <a:p>
            <a:r>
              <a:rPr lang="en-US" sz="3200" b="1" dirty="0" smtClean="0">
                <a:solidFill>
                  <a:schemeClr val="accent4">
                    <a:lumMod val="50000"/>
                  </a:schemeClr>
                </a:solidFill>
                <a:ea typeface="ＭＳ Ｐゴシック" charset="0"/>
                <a:cs typeface="ＭＳ Ｐゴシック" charset="0"/>
              </a:rPr>
              <a:t>Background Ammonia</a:t>
            </a:r>
            <a:endParaRPr lang="en-US" sz="3200" b="1" dirty="0">
              <a:solidFill>
                <a:schemeClr val="accent4">
                  <a:lumMod val="50000"/>
                </a:schemeClr>
              </a:solidFill>
            </a:endParaRPr>
          </a:p>
        </p:txBody>
      </p:sp>
      <p:sp>
        <p:nvSpPr>
          <p:cNvPr id="6" name="TextBox 5"/>
          <p:cNvSpPr txBox="1"/>
          <p:nvPr/>
        </p:nvSpPr>
        <p:spPr>
          <a:xfrm>
            <a:off x="362413" y="5198617"/>
            <a:ext cx="8666328" cy="461665"/>
          </a:xfrm>
          <a:prstGeom prst="rect">
            <a:avLst/>
          </a:prstGeom>
          <a:noFill/>
        </p:spPr>
        <p:txBody>
          <a:bodyPr wrap="square" rtlCol="0">
            <a:spAutoFit/>
          </a:bodyPr>
          <a:lstStyle/>
          <a:p>
            <a:r>
              <a:rPr lang="en-US" dirty="0"/>
              <a:t>Background ammonia concentrations peak in India and </a:t>
            </a:r>
            <a:r>
              <a:rPr lang="en-US" dirty="0" smtClean="0"/>
              <a:t>China</a:t>
            </a:r>
            <a:endParaRPr lang="en-US" dirty="0"/>
          </a:p>
        </p:txBody>
      </p:sp>
    </p:spTree>
    <p:extLst>
      <p:ext uri="{BB962C8B-B14F-4D97-AF65-F5344CB8AC3E}">
        <p14:creationId xmlns:p14="http://schemas.microsoft.com/office/powerpoint/2010/main" val="3974080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84245" y="190736"/>
            <a:ext cx="8795982" cy="544513"/>
          </a:xfrm>
        </p:spPr>
        <p:txBody>
          <a:bodyPr>
            <a:normAutofit fontScale="90000"/>
          </a:bodyPr>
          <a:lstStyle/>
          <a:p>
            <a:r>
              <a:rPr lang="en-US" sz="3200" dirty="0" smtClean="0">
                <a:solidFill>
                  <a:schemeClr val="accent4">
                    <a:lumMod val="50000"/>
                  </a:schemeClr>
                </a:solidFill>
                <a:ea typeface="ＭＳ Ｐゴシック" charset="0"/>
              </a:rPr>
              <a:t>Aviation Surface PM2.5: LTO and Full Flight</a:t>
            </a:r>
            <a:endParaRPr lang="en-US" sz="3200" b="1" dirty="0">
              <a:solidFill>
                <a:schemeClr val="accent4">
                  <a:lumMod val="50000"/>
                </a:scheme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037" y="873125"/>
            <a:ext cx="5510131" cy="2236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336" y="3573201"/>
            <a:ext cx="5513832" cy="224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9099" y="1569493"/>
            <a:ext cx="1310185" cy="461665"/>
          </a:xfrm>
          <a:prstGeom prst="rect">
            <a:avLst/>
          </a:prstGeom>
          <a:noFill/>
        </p:spPr>
        <p:txBody>
          <a:bodyPr wrap="square" rtlCol="0">
            <a:spAutoFit/>
          </a:bodyPr>
          <a:lstStyle/>
          <a:p>
            <a:r>
              <a:rPr lang="en-US" dirty="0" smtClean="0"/>
              <a:t>LTO</a:t>
            </a:r>
            <a:endParaRPr lang="en-US" dirty="0"/>
          </a:p>
        </p:txBody>
      </p:sp>
      <p:sp>
        <p:nvSpPr>
          <p:cNvPr id="9" name="TextBox 8"/>
          <p:cNvSpPr txBox="1"/>
          <p:nvPr/>
        </p:nvSpPr>
        <p:spPr>
          <a:xfrm>
            <a:off x="7629097" y="3878266"/>
            <a:ext cx="1310185" cy="830997"/>
          </a:xfrm>
          <a:prstGeom prst="rect">
            <a:avLst/>
          </a:prstGeom>
          <a:noFill/>
        </p:spPr>
        <p:txBody>
          <a:bodyPr wrap="square" rtlCol="0">
            <a:spAutoFit/>
          </a:bodyPr>
          <a:lstStyle/>
          <a:p>
            <a:r>
              <a:rPr lang="en-US" dirty="0" smtClean="0"/>
              <a:t>Full Flight</a:t>
            </a:r>
            <a:endParaRPr lang="en-US" dirty="0"/>
          </a:p>
        </p:txBody>
      </p:sp>
    </p:spTree>
    <p:extLst>
      <p:ext uri="{BB962C8B-B14F-4D97-AF65-F5344CB8AC3E}">
        <p14:creationId xmlns:p14="http://schemas.microsoft.com/office/powerpoint/2010/main" val="2029424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12111"/>
            <a:ext cx="9144000" cy="609600"/>
          </a:xfrm>
          <a:prstGeom prst="rect">
            <a:avLst/>
          </a:prstGeom>
          <a:solidFill>
            <a:srgbClr val="31488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r>
              <a:rPr lang="en-US" sz="2400" dirty="0" smtClean="0">
                <a:solidFill>
                  <a:srgbClr val="FFFFFF"/>
                </a:solidFill>
              </a:rPr>
              <a:t>Ambient PM Monitoring and Modeling: Summary</a:t>
            </a:r>
          </a:p>
        </p:txBody>
      </p:sp>
      <p:sp>
        <p:nvSpPr>
          <p:cNvPr id="4" name="TextBox 3"/>
          <p:cNvSpPr txBox="1"/>
          <p:nvPr/>
        </p:nvSpPr>
        <p:spPr>
          <a:xfrm>
            <a:off x="166625" y="873125"/>
            <a:ext cx="8858250" cy="4308872"/>
          </a:xfrm>
          <a:prstGeom prst="rect">
            <a:avLst/>
          </a:prstGeom>
          <a:noFill/>
        </p:spPr>
        <p:txBody>
          <a:bodyPr wrap="square" rtlCol="0">
            <a:spAutoFit/>
          </a:bodyPr>
          <a:lstStyle/>
          <a:p>
            <a:endParaRPr lang="en-US" sz="2000" b="1" dirty="0" smtClean="0">
              <a:solidFill>
                <a:srgbClr val="000000"/>
              </a:solidFill>
            </a:endParaRPr>
          </a:p>
          <a:p>
            <a:pPr marL="342900" indent="-342900">
              <a:spcAft>
                <a:spcPts val="1200"/>
              </a:spcAft>
              <a:buFont typeface="Arial" panose="020B0604020202020204" pitchFamily="34" charset="0"/>
              <a:buChar char="•"/>
            </a:pPr>
            <a:r>
              <a:rPr lang="en-US" sz="2800" b="1" dirty="0" smtClean="0">
                <a:solidFill>
                  <a:srgbClr val="000000"/>
                </a:solidFill>
              </a:rPr>
              <a:t>Systematic source attribution study is in progress</a:t>
            </a:r>
          </a:p>
          <a:p>
            <a:pPr marL="800100" lvl="1" indent="-342900">
              <a:spcAft>
                <a:spcPts val="1200"/>
              </a:spcAft>
              <a:buFont typeface="Arial" panose="020B0604020202020204" pitchFamily="34" charset="0"/>
              <a:buChar char="•"/>
            </a:pPr>
            <a:r>
              <a:rPr lang="en-US" sz="2800" b="1" dirty="0" smtClean="0">
                <a:solidFill>
                  <a:srgbClr val="000000"/>
                </a:solidFill>
              </a:rPr>
              <a:t>Combines monitoring and modeling</a:t>
            </a:r>
          </a:p>
          <a:p>
            <a:pPr marL="342900" indent="-342900">
              <a:spcAft>
                <a:spcPts val="1200"/>
              </a:spcAft>
              <a:buFont typeface="Arial" panose="020B0604020202020204" pitchFamily="34" charset="0"/>
              <a:buChar char="•"/>
            </a:pPr>
            <a:r>
              <a:rPr lang="en-US" sz="2800" b="1" dirty="0" smtClean="0">
                <a:solidFill>
                  <a:srgbClr val="000000"/>
                </a:solidFill>
              </a:rPr>
              <a:t>Airport and NAS wide aviation induced PM2.5 and UFP mass, number and size distribution being addressed using CMAQ </a:t>
            </a:r>
            <a:endParaRPr lang="en-US" sz="2800" b="1" dirty="0">
              <a:solidFill>
                <a:srgbClr val="000000"/>
              </a:solidFill>
            </a:endParaRPr>
          </a:p>
          <a:p>
            <a:pPr marL="342900" indent="-342900">
              <a:spcAft>
                <a:spcPts val="1200"/>
              </a:spcAft>
              <a:buFont typeface="Arial" panose="020B0604020202020204" pitchFamily="34" charset="0"/>
              <a:buChar char="•"/>
            </a:pPr>
            <a:r>
              <a:rPr lang="en-US" sz="2800" b="1" dirty="0" smtClean="0">
                <a:solidFill>
                  <a:srgbClr val="000000"/>
                </a:solidFill>
              </a:rPr>
              <a:t>The uncertainties in aviation induced PM2.5 and UFP are being investigated using global models</a:t>
            </a:r>
          </a:p>
        </p:txBody>
      </p:sp>
    </p:spTree>
    <p:extLst>
      <p:ext uri="{BB962C8B-B14F-4D97-AF65-F5344CB8AC3E}">
        <p14:creationId xmlns:p14="http://schemas.microsoft.com/office/powerpoint/2010/main" val="18707205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8824"/>
            <a:ext cx="8472488" cy="609600"/>
          </a:xfrm>
        </p:spPr>
        <p:txBody>
          <a:bodyPr/>
          <a:lstStyle/>
          <a:p>
            <a:r>
              <a:rPr lang="en-US" sz="3200" dirty="0" smtClean="0"/>
              <a:t>New </a:t>
            </a:r>
            <a:r>
              <a:rPr lang="en-US" sz="3200" dirty="0" smtClean="0"/>
              <a:t>Entrants for Commercial Aviation</a:t>
            </a:r>
            <a:endParaRPr lang="en-US" sz="3200" dirty="0"/>
          </a:p>
        </p:txBody>
      </p:sp>
      <p:sp>
        <p:nvSpPr>
          <p:cNvPr id="7" name="TextBox 6"/>
          <p:cNvSpPr txBox="1"/>
          <p:nvPr/>
        </p:nvSpPr>
        <p:spPr>
          <a:xfrm>
            <a:off x="191069" y="1201003"/>
            <a:ext cx="8775509" cy="3447098"/>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US" sz="2800" dirty="0" smtClean="0"/>
              <a:t>Unmanned Aerial Vehicles</a:t>
            </a:r>
            <a:endParaRPr lang="en-US" sz="2800" dirty="0" smtClean="0"/>
          </a:p>
          <a:p>
            <a:pPr marL="800100" lvl="1" indent="-342900">
              <a:spcAft>
                <a:spcPts val="1200"/>
              </a:spcAft>
              <a:buFont typeface="Wingdings" panose="05000000000000000000" pitchFamily="2" charset="2"/>
              <a:buChar char="§"/>
            </a:pPr>
            <a:r>
              <a:rPr lang="en-US" sz="2800" dirty="0" smtClean="0"/>
              <a:t>Small Gasoline Engines</a:t>
            </a:r>
          </a:p>
          <a:p>
            <a:pPr marL="800100" lvl="1" indent="-342900">
              <a:spcAft>
                <a:spcPts val="1200"/>
              </a:spcAft>
              <a:buFont typeface="Wingdings" panose="05000000000000000000" pitchFamily="2" charset="2"/>
              <a:buChar char="§"/>
            </a:pPr>
            <a:r>
              <a:rPr lang="en-US" sz="2800" dirty="0" smtClean="0"/>
              <a:t>Battery </a:t>
            </a:r>
            <a:r>
              <a:rPr lang="en-US" sz="2800" dirty="0" smtClean="0"/>
              <a:t>Operated</a:t>
            </a:r>
          </a:p>
          <a:p>
            <a:pPr marL="800100" lvl="1" indent="-342900">
              <a:spcAft>
                <a:spcPts val="1200"/>
              </a:spcAft>
              <a:buFont typeface="Wingdings" panose="05000000000000000000" pitchFamily="2" charset="2"/>
              <a:buChar char="§"/>
            </a:pPr>
            <a:endParaRPr lang="en-US" sz="2800" dirty="0" smtClean="0"/>
          </a:p>
          <a:p>
            <a:pPr marL="342900" indent="-342900">
              <a:spcAft>
                <a:spcPts val="1200"/>
              </a:spcAft>
              <a:buFont typeface="Wingdings" panose="05000000000000000000" pitchFamily="2" charset="2"/>
              <a:buChar char="§"/>
            </a:pPr>
            <a:r>
              <a:rPr lang="en-US" sz="2800" dirty="0" smtClean="0"/>
              <a:t>Commercial Space – Rocket Emissions</a:t>
            </a:r>
          </a:p>
          <a:p>
            <a:pPr marL="800100" lvl="1" indent="-342900">
              <a:spcAft>
                <a:spcPts val="1200"/>
              </a:spcAft>
              <a:buFont typeface="Wingdings" panose="05000000000000000000" pitchFamily="2" charset="2"/>
              <a:buChar char="§"/>
            </a:pPr>
            <a:r>
              <a:rPr lang="en-US" sz="2800" dirty="0" smtClean="0"/>
              <a:t>May be </a:t>
            </a:r>
            <a:r>
              <a:rPr lang="en-US" sz="2800" dirty="0" smtClean="0"/>
              <a:t>a significant source of PM</a:t>
            </a:r>
            <a:endParaRPr lang="en-US" sz="2800" dirty="0"/>
          </a:p>
        </p:txBody>
      </p:sp>
    </p:spTree>
    <p:extLst>
      <p:ext uri="{BB962C8B-B14F-4D97-AF65-F5344CB8AC3E}">
        <p14:creationId xmlns:p14="http://schemas.microsoft.com/office/powerpoint/2010/main" val="3560854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0883041"/>
              </p:ext>
            </p:extLst>
          </p:nvPr>
        </p:nvGraphicFramePr>
        <p:xfrm>
          <a:off x="11113" y="1371600"/>
          <a:ext cx="9110664" cy="5058706"/>
        </p:xfrm>
        <a:graphic>
          <a:graphicData uri="http://schemas.openxmlformats.org/drawingml/2006/table">
            <a:tbl>
              <a:tblPr firstRow="1" bandRow="1">
                <a:tableStyleId>{5C22544A-7EE6-4342-B048-85BDC9FD1C3A}</a:tableStyleId>
              </a:tblPr>
              <a:tblGrid>
                <a:gridCol w="1295401"/>
                <a:gridCol w="609600"/>
                <a:gridCol w="1143000"/>
                <a:gridCol w="762000"/>
                <a:gridCol w="457200"/>
                <a:gridCol w="457200"/>
                <a:gridCol w="457200"/>
                <a:gridCol w="538707"/>
                <a:gridCol w="680493"/>
                <a:gridCol w="1031709"/>
                <a:gridCol w="856101"/>
                <a:gridCol w="822053"/>
              </a:tblGrid>
              <a:tr h="370891">
                <a:tc rowSpan="2">
                  <a:txBody>
                    <a:bodyPr/>
                    <a:lstStyle/>
                    <a:p>
                      <a:pPr algn="ctr"/>
                      <a:r>
                        <a:rPr lang="en-US" sz="1800" b="1" dirty="0" smtClean="0"/>
                        <a:t>Engine Type</a:t>
                      </a:r>
                      <a:endParaRPr lang="en-US" sz="18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800" b="1" dirty="0" smtClean="0"/>
                        <a:t>Fuel</a:t>
                      </a:r>
                      <a:endParaRPr lang="en-US" sz="18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800" b="1" dirty="0" smtClean="0"/>
                        <a:t>Max</a:t>
                      </a:r>
                      <a:r>
                        <a:rPr lang="en-US" sz="1800" b="1" baseline="0" dirty="0" smtClean="0"/>
                        <a:t> </a:t>
                      </a:r>
                      <a:r>
                        <a:rPr lang="en-US" sz="1800" b="1" dirty="0" smtClean="0"/>
                        <a:t>Rated Thrust</a:t>
                      </a:r>
                      <a:endParaRPr lang="en-US" sz="18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en-US" sz="1800" dirty="0" smtClean="0"/>
                        <a:t>Engine Emissions</a:t>
                      </a:r>
                      <a:endParaRPr lang="en-US" sz="18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800" dirty="0"/>
                    </a:p>
                  </a:txBody>
                  <a:tcPr marT="45726" marB="45726"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1800" dirty="0"/>
                    </a:p>
                  </a:txBody>
                  <a:tcPr marT="45726" marB="45726" anchor="ctr"/>
                </a:tc>
                <a:tc gridSpan="3">
                  <a:txBody>
                    <a:bodyPr/>
                    <a:lstStyle/>
                    <a:p>
                      <a:pPr algn="ctr"/>
                      <a:r>
                        <a:rPr lang="en-US" sz="1800" dirty="0" smtClean="0"/>
                        <a:t>Aircraft</a:t>
                      </a: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sz="1800" dirty="0" smtClean="0"/>
                    </a:p>
                  </a:txBody>
                  <a:tcPr marT="45726" marB="45726" anchor="ctr"/>
                </a:tc>
              </a:tr>
              <a:tr h="579200">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pPr algn="ctr"/>
                      <a:r>
                        <a:rPr lang="en-US" sz="1400" b="1" dirty="0" smtClean="0"/>
                        <a:t>Fuel Venting</a:t>
                      </a:r>
                      <a:endParaRPr lang="en-US" sz="14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SN</a:t>
                      </a:r>
                      <a:endParaRPr lang="en-US" sz="14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HC</a:t>
                      </a:r>
                      <a:endParaRPr lang="en-US" sz="14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CO</a:t>
                      </a:r>
                      <a:endParaRPr lang="en-US" sz="14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t>NOx</a:t>
                      </a:r>
                      <a:endParaRPr lang="en-US" sz="14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err="1" smtClean="0"/>
                        <a:t>nvPM</a:t>
                      </a:r>
                      <a:endParaRPr lang="en-US" sz="1400" b="1"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baseline="0" dirty="0" smtClean="0"/>
                        <a:t>Examples</a:t>
                      </a:r>
                      <a:endParaRPr lang="en-US" sz="1400" b="1" baseline="0" dirty="0"/>
                    </a:p>
                  </a:txBody>
                  <a:tcPr marT="45726" marB="4572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smtClean="0"/>
                        <a:t>Fuel Venting</a:t>
                      </a:r>
                    </a:p>
                  </a:txBody>
                  <a:tcPr marT="45726" marB="4572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baseline="0" dirty="0" smtClean="0"/>
                        <a:t>CO</a:t>
                      </a:r>
                      <a:r>
                        <a:rPr lang="en-US" sz="1400" b="1" baseline="-25000" dirty="0" smtClean="0"/>
                        <a:t>2</a:t>
                      </a:r>
                      <a:endParaRPr lang="en-US" sz="1400" b="1" baseline="-250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6812">
                <a:tc>
                  <a:txBody>
                    <a:bodyPr/>
                    <a:lstStyle/>
                    <a:p>
                      <a:pPr algn="ctr"/>
                      <a:r>
                        <a:rPr lang="en-US" sz="1600" dirty="0" smtClean="0"/>
                        <a:t>Turboprop (TP)</a:t>
                      </a:r>
                      <a:endParaRPr lang="en-US" sz="16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Av </a:t>
                      </a:r>
                      <a:r>
                        <a:rPr lang="en-US" sz="1600" dirty="0" smtClean="0"/>
                        <a:t>Gas/</a:t>
                      </a:r>
                      <a:r>
                        <a:rPr lang="en-US" sz="1600" baseline="0" dirty="0" smtClean="0"/>
                        <a:t> Jet A</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&gt; 1,000kW</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aseline="0" dirty="0" smtClean="0">
                          <a:latin typeface="Symbol" panose="05050102010706020507" pitchFamily="18" charset="2"/>
                          <a:sym typeface="Wingdings"/>
                        </a:rPr>
                        <a:t></a:t>
                      </a:r>
                      <a:endParaRPr lang="en-US" sz="3200" baseline="0" dirty="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dirty="0"/>
                    </a:p>
                  </a:txBody>
                  <a:tcPr marT="45726" marB="4572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MTOW over 8,618kg</a:t>
                      </a:r>
                    </a:p>
                    <a:p>
                      <a:pPr algn="ctr"/>
                      <a:endParaRPr lang="en-US" sz="14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3073">
                <a:tc rowSpan="2">
                  <a:txBody>
                    <a:bodyPr/>
                    <a:lstStyle/>
                    <a:p>
                      <a:pPr algn="ctr"/>
                      <a:r>
                        <a:rPr lang="en-US" sz="1600" dirty="0" smtClean="0"/>
                        <a:t>Turbofan</a:t>
                      </a:r>
                      <a:r>
                        <a:rPr lang="en-US" sz="1600" baseline="0" dirty="0" smtClean="0"/>
                        <a:t>(TF)/ Turbojet (T3, T8) </a:t>
                      </a:r>
                      <a:endParaRPr lang="en-US" sz="16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Jet A</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&lt; 26.7kN</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600" dirty="0" smtClean="0"/>
                    </a:p>
                  </a:txBody>
                  <a:tcPr marT="45726" marB="4572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dirty="0" smtClean="0"/>
                        <a:t>MTOW over 5,700kg</a:t>
                      </a: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8078">
                <a:tc vMerge="1">
                  <a:txBody>
                    <a:bodyPr/>
                    <a:lstStyle/>
                    <a:p>
                      <a:endParaRPr lang="en-US" dirty="0"/>
                    </a:p>
                  </a:txBody>
                  <a:tcPr/>
                </a:tc>
                <a:tc>
                  <a:txBody>
                    <a:bodyPr/>
                    <a:lstStyle/>
                    <a:p>
                      <a:pPr algn="ctr"/>
                      <a:r>
                        <a:rPr lang="en-US" sz="1600" dirty="0" smtClean="0"/>
                        <a:t>Jet A</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&gt; 26.7kN</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pPr algn="ctr"/>
                      <a:endParaRPr lang="en-US" sz="1600" dirty="0" smtClean="0"/>
                    </a:p>
                  </a:txBody>
                  <a:tcPr marT="45726" marB="45726" anchor="ctr"/>
                </a:tc>
              </a:tr>
              <a:tr h="976346">
                <a:tc>
                  <a:txBody>
                    <a:bodyPr/>
                    <a:lstStyle/>
                    <a:p>
                      <a:pPr algn="ctr"/>
                      <a:r>
                        <a:rPr lang="en-US" sz="1600" dirty="0" smtClean="0"/>
                        <a:t>Supersonic Transport (TSS</a:t>
                      </a:r>
                      <a:r>
                        <a:rPr lang="en-US" sz="1600" dirty="0" smtClean="0"/>
                        <a:t>)</a:t>
                      </a:r>
                    </a:p>
                    <a:p>
                      <a:pPr algn="ctr"/>
                      <a:endParaRPr lang="en-US" sz="1600" dirty="0" smtClean="0"/>
                    </a:p>
                    <a:p>
                      <a:pPr algn="ctr"/>
                      <a:endParaRPr lang="en-US" sz="1600" dirty="0"/>
                    </a:p>
                  </a:txBody>
                  <a:tcPr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Jet A</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&gt; 26.7kN</a:t>
                      </a:r>
                      <a:endParaRPr lang="en-US" sz="16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p>
                  </a:txBody>
                  <a:tcPr marT="45726" marB="45726"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Symbol" panose="05050102010706020507" pitchFamily="18" charset="2"/>
                          <a:sym typeface="Wingdings"/>
                        </a:rPr>
                        <a:t></a:t>
                      </a:r>
                      <a:endParaRPr lang="en-US" sz="3200" baseline="0" dirty="0" smtClean="0">
                        <a:latin typeface="Symbol" panose="05050102010706020507" pitchFamily="18" charset="2"/>
                      </a:endParaRPr>
                    </a:p>
                  </a:txBody>
                  <a:tcPr marT="45726" marB="45726"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p>
                  </a:txBody>
                  <a:tcPr marT="45726" marB="4572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132" name="Picture 20"/>
          <p:cNvPicPr>
            <a:picLocks noChangeAspect="1" noChangeArrowheads="1"/>
          </p:cNvPicPr>
          <p:nvPr/>
        </p:nvPicPr>
        <p:blipFill>
          <a:blip r:embed="rId3">
            <a:extLst>
              <a:ext uri="{28A0092B-C50C-407E-A947-70E740481C1C}">
                <a14:useLocalDpi xmlns:a14="http://schemas.microsoft.com/office/drawing/2010/main" val="0"/>
              </a:ext>
            </a:extLst>
          </a:blip>
          <a:srcRect l="3284" t="20354" r="18977" b="35703"/>
          <a:stretch>
            <a:fillRect/>
          </a:stretch>
        </p:blipFill>
        <p:spPr bwMode="auto">
          <a:xfrm>
            <a:off x="6442075" y="3424225"/>
            <a:ext cx="1158875" cy="439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3" name="Picture 23"/>
          <p:cNvPicPr>
            <a:picLocks noChangeAspect="1" noChangeArrowheads="1"/>
          </p:cNvPicPr>
          <p:nvPr/>
        </p:nvPicPr>
        <p:blipFill>
          <a:blip r:embed="rId4">
            <a:extLst>
              <a:ext uri="{28A0092B-C50C-407E-A947-70E740481C1C}">
                <a14:useLocalDpi xmlns:a14="http://schemas.microsoft.com/office/drawing/2010/main" val="0"/>
              </a:ext>
            </a:extLst>
          </a:blip>
          <a:srcRect t="17674" b="18488"/>
          <a:stretch>
            <a:fillRect/>
          </a:stretch>
        </p:blipFill>
        <p:spPr bwMode="auto">
          <a:xfrm>
            <a:off x="6451600" y="4505300"/>
            <a:ext cx="1447800" cy="58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4" name="Picture 68"/>
          <p:cNvPicPr>
            <a:picLocks noChangeAspect="1" noChangeArrowheads="1"/>
          </p:cNvPicPr>
          <p:nvPr/>
        </p:nvPicPr>
        <p:blipFill>
          <a:blip r:embed="rId5">
            <a:extLst>
              <a:ext uri="{28A0092B-C50C-407E-A947-70E740481C1C}">
                <a14:useLocalDpi xmlns:a14="http://schemas.microsoft.com/office/drawing/2010/main" val="0"/>
              </a:ext>
            </a:extLst>
          </a:blip>
          <a:srcRect t="22362" b="15103"/>
          <a:stretch>
            <a:fillRect/>
          </a:stretch>
        </p:blipFill>
        <p:spPr bwMode="auto">
          <a:xfrm>
            <a:off x="6442075" y="3925863"/>
            <a:ext cx="1343025" cy="53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5" name="Picture 67"/>
          <p:cNvPicPr>
            <a:picLocks noChangeAspect="1" noChangeArrowheads="1"/>
          </p:cNvPicPr>
          <p:nvPr/>
        </p:nvPicPr>
        <p:blipFill>
          <a:blip r:embed="rId6">
            <a:extLst>
              <a:ext uri="{28A0092B-C50C-407E-A947-70E740481C1C}">
                <a14:useLocalDpi xmlns:a14="http://schemas.microsoft.com/office/drawing/2010/main" val="0"/>
              </a:ext>
            </a:extLst>
          </a:blip>
          <a:srcRect l="54762" b="64027"/>
          <a:stretch>
            <a:fillRect/>
          </a:stretch>
        </p:blipFill>
        <p:spPr bwMode="auto">
          <a:xfrm>
            <a:off x="104775" y="4154488"/>
            <a:ext cx="1081088"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6" name="Picture 67"/>
          <p:cNvPicPr>
            <a:picLocks noChangeAspect="1" noChangeArrowheads="1"/>
          </p:cNvPicPr>
          <p:nvPr/>
        </p:nvPicPr>
        <p:blipFill>
          <a:blip r:embed="rId6">
            <a:extLst>
              <a:ext uri="{28A0092B-C50C-407E-A947-70E740481C1C}">
                <a14:useLocalDpi xmlns:a14="http://schemas.microsoft.com/office/drawing/2010/main" val="0"/>
              </a:ext>
            </a:extLst>
          </a:blip>
          <a:srcRect r="45714" b="63438"/>
          <a:stretch>
            <a:fillRect/>
          </a:stretch>
        </p:blipFill>
        <p:spPr bwMode="auto">
          <a:xfrm>
            <a:off x="33338" y="5934075"/>
            <a:ext cx="1152525"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7" name="Picture 67"/>
          <p:cNvPicPr>
            <a:picLocks noChangeAspect="1" noChangeArrowheads="1"/>
          </p:cNvPicPr>
          <p:nvPr/>
        </p:nvPicPr>
        <p:blipFill>
          <a:blip r:embed="rId6">
            <a:extLst>
              <a:ext uri="{28A0092B-C50C-407E-A947-70E740481C1C}">
                <a14:useLocalDpi xmlns:a14="http://schemas.microsoft.com/office/drawing/2010/main" val="0"/>
              </a:ext>
            </a:extLst>
          </a:blip>
          <a:srcRect r="45714" b="63438"/>
          <a:stretch>
            <a:fillRect/>
          </a:stretch>
        </p:blipFill>
        <p:spPr bwMode="auto">
          <a:xfrm>
            <a:off x="76200" y="4670425"/>
            <a:ext cx="1109663" cy="41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8" name="Picture 2"/>
          <p:cNvPicPr>
            <a:picLocks noChangeAspect="1" noChangeArrowheads="1"/>
          </p:cNvPicPr>
          <p:nvPr/>
        </p:nvPicPr>
        <p:blipFill>
          <a:blip r:embed="rId7">
            <a:extLst>
              <a:ext uri="{28A0092B-C50C-407E-A947-70E740481C1C}">
                <a14:useLocalDpi xmlns:a14="http://schemas.microsoft.com/office/drawing/2010/main" val="0"/>
              </a:ext>
            </a:extLst>
          </a:blip>
          <a:srcRect t="23285" b="11887"/>
          <a:stretch>
            <a:fillRect/>
          </a:stretch>
        </p:blipFill>
        <p:spPr bwMode="auto">
          <a:xfrm>
            <a:off x="6442075" y="5499554"/>
            <a:ext cx="1409700" cy="50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39" name="Picture 67"/>
          <p:cNvPicPr>
            <a:picLocks noChangeAspect="1" noChangeArrowheads="1"/>
          </p:cNvPicPr>
          <p:nvPr/>
        </p:nvPicPr>
        <p:blipFill>
          <a:blip r:embed="rId6">
            <a:extLst>
              <a:ext uri="{28A0092B-C50C-407E-A947-70E740481C1C}">
                <a14:useLocalDpi xmlns:a14="http://schemas.microsoft.com/office/drawing/2010/main" val="0"/>
              </a:ext>
            </a:extLst>
          </a:blip>
          <a:srcRect t="42413" r="50000" b="10306"/>
          <a:stretch>
            <a:fillRect/>
          </a:stretch>
        </p:blipFill>
        <p:spPr bwMode="auto">
          <a:xfrm>
            <a:off x="161925" y="2867038"/>
            <a:ext cx="982663" cy="51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0" name="Picture 19"/>
          <p:cNvPicPr>
            <a:picLocks noChangeAspect="1" noChangeArrowheads="1"/>
          </p:cNvPicPr>
          <p:nvPr/>
        </p:nvPicPr>
        <p:blipFill>
          <a:blip r:embed="rId8">
            <a:extLst>
              <a:ext uri="{28A0092B-C50C-407E-A947-70E740481C1C}">
                <a14:useLocalDpi xmlns:a14="http://schemas.microsoft.com/office/drawing/2010/main" val="0"/>
              </a:ext>
            </a:extLst>
          </a:blip>
          <a:srcRect t="9666" b="9375"/>
          <a:stretch>
            <a:fillRect/>
          </a:stretch>
        </p:blipFill>
        <p:spPr bwMode="auto">
          <a:xfrm>
            <a:off x="6442075" y="2422525"/>
            <a:ext cx="1352550" cy="68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41" name="TextBox 6"/>
          <p:cNvSpPr txBox="1">
            <a:spLocks noChangeArrowheads="1"/>
          </p:cNvSpPr>
          <p:nvPr/>
        </p:nvSpPr>
        <p:spPr bwMode="auto">
          <a:xfrm>
            <a:off x="0" y="762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b="1" dirty="0" smtClean="0">
                <a:solidFill>
                  <a:srgbClr val="1F497D"/>
                </a:solidFill>
                <a:cs typeface="Arial" charset="0"/>
              </a:rPr>
              <a:t>Current Aviation Emission Regulations</a:t>
            </a:r>
          </a:p>
          <a:p>
            <a:pPr eaLnBrk="1" hangingPunct="1">
              <a:spcBef>
                <a:spcPct val="0"/>
              </a:spcBef>
              <a:buFontTx/>
              <a:buNone/>
            </a:pPr>
            <a:r>
              <a:rPr lang="en-US" altLang="en-US" sz="2800" dirty="0" smtClean="0">
                <a:solidFill>
                  <a:prstClr val="black"/>
                </a:solidFill>
                <a:cs typeface="Arial" charset="0"/>
              </a:rPr>
              <a:t>(40 CFR Part 87/14 CFR Part 34 &amp; Annex 16 Volumes II + III)</a:t>
            </a:r>
          </a:p>
        </p:txBody>
      </p:sp>
    </p:spTree>
    <p:extLst>
      <p:ext uri="{BB962C8B-B14F-4D97-AF65-F5344CB8AC3E}">
        <p14:creationId xmlns:p14="http://schemas.microsoft.com/office/powerpoint/2010/main" val="3742377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98824"/>
            <a:ext cx="8472488" cy="609600"/>
          </a:xfrm>
        </p:spPr>
        <p:txBody>
          <a:bodyPr/>
          <a:lstStyle/>
          <a:p>
            <a:r>
              <a:rPr lang="en-US" sz="3600" dirty="0" smtClean="0"/>
              <a:t>PM emissions from Rockets</a:t>
            </a:r>
            <a:endParaRPr lang="en-US" sz="3600" dirty="0"/>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374389" y="771856"/>
            <a:ext cx="3842769" cy="5205863"/>
          </a:xfrm>
          <a:prstGeom prst="rect">
            <a:avLst/>
          </a:prstGeom>
          <a:extLst>
            <a:ext uri="{FAA26D3D-D897-4be2-8F04-BA451C77F1D7}">
              <ma14:placeholderFlag xmlns:ma14="http://schemas.microsoft.com/office/mac/drawingml/2011/main" xmlns=""/>
            </a:ext>
          </a:extLst>
        </p:spPr>
      </p:pic>
      <p:sp>
        <p:nvSpPr>
          <p:cNvPr id="9" name="Content Placeholder 2"/>
          <p:cNvSpPr txBox="1">
            <a:spLocks/>
          </p:cNvSpPr>
          <p:nvPr/>
        </p:nvSpPr>
        <p:spPr bwMode="auto">
          <a:xfrm>
            <a:off x="4449170" y="927384"/>
            <a:ext cx="4606688" cy="469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None/>
              <a:defRPr sz="3200" b="1">
                <a:solidFill>
                  <a:schemeClr val="tx1"/>
                </a:solidFill>
                <a:latin typeface="+mn-lt"/>
                <a:ea typeface="+mn-ea"/>
                <a:cs typeface="+mn-cs"/>
              </a:defRPr>
            </a:lvl1pPr>
            <a:lvl2pPr marL="457200" indent="0" algn="l" rtl="0" eaLnBrk="0" fontAlgn="base" hangingPunct="0">
              <a:spcBef>
                <a:spcPct val="20000"/>
              </a:spcBef>
              <a:spcAft>
                <a:spcPct val="0"/>
              </a:spcAft>
              <a:buNone/>
              <a:defRPr sz="2800">
                <a:solidFill>
                  <a:schemeClr val="tx1"/>
                </a:solidFill>
                <a:latin typeface="+mn-lt"/>
              </a:defRPr>
            </a:lvl2pPr>
            <a:lvl3pPr marL="914400" indent="0" algn="l" rtl="0" eaLnBrk="0" fontAlgn="base" hangingPunct="0">
              <a:spcBef>
                <a:spcPct val="20000"/>
              </a:spcBef>
              <a:spcAft>
                <a:spcPct val="0"/>
              </a:spcAft>
              <a:buNone/>
              <a:defRPr sz="2400">
                <a:solidFill>
                  <a:schemeClr val="tx1"/>
                </a:solidFill>
                <a:latin typeface="+mn-lt"/>
              </a:defRPr>
            </a:lvl3pPr>
            <a:lvl4pPr marL="1371600" indent="0" algn="l" rtl="0" eaLnBrk="0" fontAlgn="base" hangingPunct="0">
              <a:spcBef>
                <a:spcPct val="20000"/>
              </a:spcBef>
              <a:spcAft>
                <a:spcPct val="0"/>
              </a:spcAft>
              <a:buNone/>
              <a:defRPr sz="2000">
                <a:solidFill>
                  <a:schemeClr val="tx1"/>
                </a:solidFill>
                <a:latin typeface="+mn-lt"/>
              </a:defRPr>
            </a:lvl4pPr>
            <a:lvl5pPr marL="1828800" indent="0" algn="l" rtl="0" eaLnBrk="0" fontAlgn="base" hangingPunct="0">
              <a:spcBef>
                <a:spcPct val="20000"/>
              </a:spcBef>
              <a:spcAft>
                <a:spcPct val="0"/>
              </a:spcAft>
              <a:buNone/>
              <a:defRPr sz="2000">
                <a:solidFill>
                  <a:schemeClr val="tx1"/>
                </a:solidFill>
                <a:latin typeface="+mn-lt"/>
              </a:defRPr>
            </a:lvl5pPr>
            <a:lvl6pPr marL="2286000" indent="0" algn="l" rtl="0" fontAlgn="base">
              <a:spcBef>
                <a:spcPct val="20000"/>
              </a:spcBef>
              <a:spcAft>
                <a:spcPct val="0"/>
              </a:spcAft>
              <a:buNone/>
              <a:defRPr sz="2000">
                <a:solidFill>
                  <a:schemeClr val="tx1"/>
                </a:solidFill>
                <a:latin typeface="+mn-lt"/>
              </a:defRPr>
            </a:lvl6pPr>
            <a:lvl7pPr marL="2743200" indent="0" algn="l" rtl="0" fontAlgn="base">
              <a:spcBef>
                <a:spcPct val="20000"/>
              </a:spcBef>
              <a:spcAft>
                <a:spcPct val="0"/>
              </a:spcAft>
              <a:buNone/>
              <a:defRPr sz="2000">
                <a:solidFill>
                  <a:schemeClr val="tx1"/>
                </a:solidFill>
                <a:latin typeface="+mn-lt"/>
              </a:defRPr>
            </a:lvl7pPr>
            <a:lvl8pPr marL="3200400" indent="0" algn="l" rtl="0" fontAlgn="base">
              <a:spcBef>
                <a:spcPct val="20000"/>
              </a:spcBef>
              <a:spcAft>
                <a:spcPct val="0"/>
              </a:spcAft>
              <a:buNone/>
              <a:defRPr sz="2000">
                <a:solidFill>
                  <a:schemeClr val="tx1"/>
                </a:solidFill>
                <a:latin typeface="+mn-lt"/>
              </a:defRPr>
            </a:lvl8pPr>
            <a:lvl9pPr marL="3657600" indent="0" algn="l" rtl="0" fontAlgn="base">
              <a:spcBef>
                <a:spcPct val="20000"/>
              </a:spcBef>
              <a:spcAft>
                <a:spcPct val="0"/>
              </a:spcAft>
              <a:buNone/>
              <a:defRPr sz="2000">
                <a:solidFill>
                  <a:schemeClr val="tx1"/>
                </a:solidFill>
                <a:latin typeface="+mn-lt"/>
              </a:defRPr>
            </a:lvl9pPr>
          </a:lstStyle>
          <a:p>
            <a:r>
              <a:rPr lang="en-US" sz="2800" b="0" kern="0" dirty="0" smtClean="0"/>
              <a:t>Differential emission indices </a:t>
            </a:r>
            <a:r>
              <a:rPr lang="en-US" sz="2800" b="0" i="1" kern="0" dirty="0" smtClean="0"/>
              <a:t>DEI X </a:t>
            </a:r>
            <a:r>
              <a:rPr lang="en-US" sz="2800" b="0" kern="0" dirty="0" smtClean="0"/>
              <a:t>with respect to: (a) particle number, (b) surface area, and (c) mass. </a:t>
            </a:r>
            <a:endParaRPr lang="en-US" sz="2800" b="0" kern="0" dirty="0" smtClean="0"/>
          </a:p>
          <a:p>
            <a:r>
              <a:rPr lang="en-US" sz="2800" b="0" kern="0" dirty="0" smtClean="0"/>
              <a:t>The </a:t>
            </a:r>
            <a:r>
              <a:rPr lang="en-US" sz="2800" b="0" kern="0" dirty="0" smtClean="0"/>
              <a:t>points represent the average of four encounters, while the curves are lognormal fits to the data. </a:t>
            </a:r>
            <a:endParaRPr lang="en-US" sz="2800" b="0" kern="0" dirty="0" smtClean="0"/>
          </a:p>
          <a:p>
            <a:r>
              <a:rPr lang="en-US" sz="2800" b="0" kern="0" dirty="0" smtClean="0"/>
              <a:t>From </a:t>
            </a:r>
            <a:r>
              <a:rPr lang="en-US" sz="2800" b="0" kern="0" dirty="0" err="1" smtClean="0"/>
              <a:t>Schmid</a:t>
            </a:r>
            <a:r>
              <a:rPr lang="en-US" sz="2800" b="0" kern="0" dirty="0" smtClean="0"/>
              <a:t> et al., 2003.</a:t>
            </a:r>
          </a:p>
        </p:txBody>
      </p:sp>
    </p:spTree>
    <p:extLst>
      <p:ext uri="{BB962C8B-B14F-4D97-AF65-F5344CB8AC3E}">
        <p14:creationId xmlns:p14="http://schemas.microsoft.com/office/powerpoint/2010/main" val="3563786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5535"/>
            <a:ext cx="9144000" cy="573205"/>
          </a:xfrm>
        </p:spPr>
        <p:txBody>
          <a:bodyPr/>
          <a:lstStyle/>
          <a:p>
            <a:r>
              <a:rPr lang="en-US" sz="3600" dirty="0" smtClean="0"/>
              <a:t>PM emissions from Commercial Rockets</a:t>
            </a:r>
            <a:endParaRPr lang="en-US" sz="3600" dirty="0"/>
          </a:p>
        </p:txBody>
      </p:sp>
      <p:sp>
        <p:nvSpPr>
          <p:cNvPr id="7" name="Content Placeholder 2"/>
          <p:cNvSpPr txBox="1">
            <a:spLocks/>
          </p:cNvSpPr>
          <p:nvPr/>
        </p:nvSpPr>
        <p:spPr bwMode="auto">
          <a:xfrm>
            <a:off x="483161" y="820912"/>
            <a:ext cx="8229600" cy="450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70000"/>
              <a:buFont typeface="Monotype Sorts" charset="0"/>
              <a:buChar char="u"/>
              <a:defRPr sz="3200">
                <a:solidFill>
                  <a:schemeClr val="tx1"/>
                </a:solidFill>
                <a:latin typeface="+mn-lt"/>
                <a:ea typeface="+mn-ea"/>
                <a:cs typeface="+mn-cs"/>
              </a:defRPr>
            </a:lvl1pPr>
            <a:lvl2pPr marL="742950" indent="-285750" algn="l" rtl="0" fontAlgn="base">
              <a:spcBef>
                <a:spcPct val="20000"/>
              </a:spcBef>
              <a:spcAft>
                <a:spcPct val="0"/>
              </a:spcAft>
              <a:buClr>
                <a:srgbClr val="03B727"/>
              </a:buClr>
              <a:buSzPct val="50000"/>
              <a:buFont typeface="Monotype Sorts" charset="0"/>
              <a:buChar char="n"/>
              <a:defRPr sz="2800">
                <a:solidFill>
                  <a:schemeClr val="tx1"/>
                </a:solidFill>
                <a:latin typeface="+mn-lt"/>
                <a:ea typeface="+mn-ea"/>
              </a:defRPr>
            </a:lvl2pPr>
            <a:lvl3pPr marL="1143000" indent="-228600" algn="l" rtl="0" fontAlgn="base">
              <a:spcBef>
                <a:spcPct val="20000"/>
              </a:spcBef>
              <a:spcAft>
                <a:spcPct val="0"/>
              </a:spcAft>
              <a:buClr>
                <a:srgbClr val="D60000"/>
              </a:buClr>
              <a:buSzPct val="50000"/>
              <a:buFont typeface="Monotype Sorts" charset="0"/>
              <a:buChar char="l"/>
              <a:defRPr sz="2400">
                <a:solidFill>
                  <a:schemeClr val="tx1"/>
                </a:solidFill>
                <a:latin typeface="+mn-lt"/>
                <a:ea typeface="+mn-ea"/>
              </a:defRPr>
            </a:lvl3pPr>
            <a:lvl4pPr marL="1600200" indent="-228600" algn="l" rtl="0" fontAlgn="base">
              <a:spcBef>
                <a:spcPct val="20000"/>
              </a:spcBef>
              <a:spcAft>
                <a:spcPct val="0"/>
              </a:spcAft>
              <a:buClr>
                <a:srgbClr val="D67700"/>
              </a:buClr>
              <a:buSzPct val="65000"/>
              <a:buFont typeface="Monotype Sorts" charset="0"/>
              <a:buChar char="t"/>
              <a:defRPr>
                <a:solidFill>
                  <a:schemeClr val="tx1"/>
                </a:solidFill>
                <a:latin typeface="+mn-lt"/>
                <a:ea typeface="+mn-ea"/>
              </a:defRPr>
            </a:lvl4pPr>
            <a:lvl5pPr marL="2057400" indent="-228600" algn="l" rtl="0" fontAlgn="base">
              <a:spcBef>
                <a:spcPct val="20000"/>
              </a:spcBef>
              <a:spcAft>
                <a:spcPct val="0"/>
              </a:spcAft>
              <a:buClr>
                <a:schemeClr val="hlink"/>
              </a:buClr>
              <a:buFont typeface="Monotype Sorts" charset="0"/>
              <a:buChar char="w"/>
              <a:defRPr sz="1600">
                <a:solidFill>
                  <a:schemeClr val="tx1"/>
                </a:solidFill>
                <a:latin typeface="+mn-lt"/>
                <a:ea typeface="+mn-ea"/>
              </a:defRPr>
            </a:lvl5pPr>
            <a:lvl6pPr marL="2514600" indent="-228600" algn="l" rtl="0" fontAlgn="base">
              <a:spcBef>
                <a:spcPct val="20000"/>
              </a:spcBef>
              <a:spcAft>
                <a:spcPct val="0"/>
              </a:spcAft>
              <a:buClr>
                <a:schemeClr val="hlink"/>
              </a:buClr>
              <a:buFont typeface="Monotype Sorts" charset="0"/>
              <a:buChar char="w"/>
              <a:defRPr sz="1600">
                <a:solidFill>
                  <a:schemeClr val="tx1"/>
                </a:solidFill>
                <a:latin typeface="+mn-lt"/>
                <a:ea typeface="+mn-ea"/>
              </a:defRPr>
            </a:lvl6pPr>
            <a:lvl7pPr marL="2971800" indent="-228600" algn="l" rtl="0" fontAlgn="base">
              <a:spcBef>
                <a:spcPct val="20000"/>
              </a:spcBef>
              <a:spcAft>
                <a:spcPct val="0"/>
              </a:spcAft>
              <a:buClr>
                <a:schemeClr val="hlink"/>
              </a:buClr>
              <a:buFont typeface="Monotype Sorts" charset="0"/>
              <a:buChar char="w"/>
              <a:defRPr sz="1600">
                <a:solidFill>
                  <a:schemeClr val="tx1"/>
                </a:solidFill>
                <a:latin typeface="+mn-lt"/>
                <a:ea typeface="+mn-ea"/>
              </a:defRPr>
            </a:lvl7pPr>
            <a:lvl8pPr marL="3429000" indent="-228600" algn="l" rtl="0" fontAlgn="base">
              <a:spcBef>
                <a:spcPct val="20000"/>
              </a:spcBef>
              <a:spcAft>
                <a:spcPct val="0"/>
              </a:spcAft>
              <a:buClr>
                <a:schemeClr val="hlink"/>
              </a:buClr>
              <a:buFont typeface="Monotype Sorts" charset="0"/>
              <a:buChar char="w"/>
              <a:defRPr sz="1600">
                <a:solidFill>
                  <a:schemeClr val="tx1"/>
                </a:solidFill>
                <a:latin typeface="+mn-lt"/>
                <a:ea typeface="+mn-ea"/>
              </a:defRPr>
            </a:lvl8pPr>
            <a:lvl9pPr marL="3886200" indent="-228600" algn="l" rtl="0" fontAlgn="base">
              <a:spcBef>
                <a:spcPct val="20000"/>
              </a:spcBef>
              <a:spcAft>
                <a:spcPct val="0"/>
              </a:spcAft>
              <a:buClr>
                <a:schemeClr val="hlink"/>
              </a:buClr>
              <a:buFont typeface="Monotype Sorts" charset="0"/>
              <a:buChar char="w"/>
              <a:defRPr sz="16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333399"/>
              </a:buClr>
              <a:buSzPct val="70000"/>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ea typeface="ＭＳ Ｐゴシック"/>
                <a:cs typeface="+mn-cs"/>
              </a:rPr>
              <a:t>Very basic assumptions indicate that rocket emissions are approaching that of aviation with even moderate growth</a:t>
            </a:r>
          </a:p>
          <a:p>
            <a:pPr marL="342900" marR="0" lvl="0" indent="-342900" algn="l" defTabSz="914400" rtl="0" eaLnBrk="1" fontAlgn="base" latinLnBrk="0" hangingPunct="1">
              <a:lnSpc>
                <a:spcPct val="100000"/>
              </a:lnSpc>
              <a:spcBef>
                <a:spcPct val="20000"/>
              </a:spcBef>
              <a:spcAft>
                <a:spcPct val="0"/>
              </a:spcAft>
              <a:buClr>
                <a:srgbClr val="333399"/>
              </a:buClr>
              <a:buSzPct val="70000"/>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ea typeface="ＭＳ Ｐゴシック"/>
                <a:cs typeface="+mn-cs"/>
              </a:rPr>
              <a:t>Nature of prior work and assumption leave large uncertainties in impact estimates</a:t>
            </a:r>
          </a:p>
          <a:p>
            <a:pPr marL="342900" marR="0" lvl="0" indent="-342900" algn="l" defTabSz="914400" rtl="0" eaLnBrk="1" fontAlgn="base" latinLnBrk="0" hangingPunct="1">
              <a:lnSpc>
                <a:spcPct val="100000"/>
              </a:lnSpc>
              <a:spcBef>
                <a:spcPct val="20000"/>
              </a:spcBef>
              <a:spcAft>
                <a:spcPct val="0"/>
              </a:spcAft>
              <a:buClr>
                <a:srgbClr val="333399"/>
              </a:buClr>
              <a:buSzPct val="70000"/>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ea typeface="ＭＳ Ｐゴシック"/>
                <a:cs typeface="+mn-cs"/>
              </a:rPr>
              <a:t>Possible future growth:</a:t>
            </a:r>
            <a:r>
              <a:rPr kumimoji="0" lang="en-US" sz="2800" b="1" i="1" u="none" strike="noStrike" kern="0" cap="none" spc="0" normalizeH="0" baseline="0" noProof="0" dirty="0" smtClean="0">
                <a:ln>
                  <a:noFill/>
                </a:ln>
                <a:solidFill>
                  <a:srgbClr val="008000"/>
                </a:solidFill>
                <a:effectLst/>
                <a:uLnTx/>
                <a:uFillTx/>
                <a:latin typeface="Arial"/>
                <a:ea typeface="ＭＳ Ｐゴシック"/>
                <a:cs typeface="+mn-cs"/>
              </a:rPr>
              <a:t> need better estimates and more quantitative analysis</a:t>
            </a:r>
            <a:endParaRPr kumimoji="0" lang="en-US" sz="2800" b="1" i="1" u="none" strike="noStrike" kern="0" cap="none" spc="0" normalizeH="0" baseline="0" noProof="0" dirty="0">
              <a:ln>
                <a:noFill/>
              </a:ln>
              <a:solidFill>
                <a:srgbClr val="008000"/>
              </a:solidFill>
              <a:effectLst/>
              <a:uLnTx/>
              <a:uFillTx/>
              <a:latin typeface="Arial"/>
              <a:ea typeface="ＭＳ Ｐゴシック"/>
              <a:cs typeface="+mn-cs"/>
            </a:endParaRPr>
          </a:p>
        </p:txBody>
      </p:sp>
    </p:spTree>
    <p:extLst>
      <p:ext uri="{BB962C8B-B14F-4D97-AF65-F5344CB8AC3E}">
        <p14:creationId xmlns:p14="http://schemas.microsoft.com/office/powerpoint/2010/main" val="2847990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29301" y="2438232"/>
            <a:ext cx="4735773" cy="923330"/>
          </a:xfrm>
          <a:prstGeom prst="rect">
            <a:avLst/>
          </a:prstGeom>
          <a:noFill/>
        </p:spPr>
        <p:txBody>
          <a:bodyPr wrap="square" rtlCol="0">
            <a:spAutoFit/>
          </a:bodyPr>
          <a:lstStyle/>
          <a:p>
            <a:r>
              <a:rPr lang="en-US" sz="5400" dirty="0" smtClean="0"/>
              <a:t>QUESTIONS?</a:t>
            </a:r>
            <a:endParaRPr lang="en-US" sz="5400" dirty="0"/>
          </a:p>
        </p:txBody>
      </p:sp>
    </p:spTree>
    <p:extLst>
      <p:ext uri="{BB962C8B-B14F-4D97-AF65-F5344CB8AC3E}">
        <p14:creationId xmlns:p14="http://schemas.microsoft.com/office/powerpoint/2010/main" val="2973896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Nathan Brown\USERDATA1\My Pictures\FAA\FAA_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947" y="2034210"/>
            <a:ext cx="1041068" cy="1085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2238" y="1662155"/>
            <a:ext cx="6846228" cy="2054409"/>
          </a:xfrm>
          <a:prstGeom prst="rect">
            <a:avLst/>
          </a:prstGeom>
          <a:noFill/>
        </p:spPr>
        <p:txBody>
          <a:bodyPr wrap="square" rtlCol="0">
            <a:spAutoFit/>
          </a:bodyPr>
          <a:lstStyle/>
          <a:p>
            <a:pPr fontAlgn="base">
              <a:spcBef>
                <a:spcPts val="300"/>
              </a:spcBef>
              <a:spcAft>
                <a:spcPct val="0"/>
              </a:spcAft>
              <a:buNone/>
            </a:pPr>
            <a:r>
              <a:rPr lang="en-US" sz="2400" b="1" dirty="0" smtClean="0">
                <a:solidFill>
                  <a:srgbClr val="000000"/>
                </a:solidFill>
              </a:rPr>
              <a:t>S. Daniel Jacob, Ph.D.</a:t>
            </a:r>
          </a:p>
          <a:p>
            <a:pPr fontAlgn="base">
              <a:spcBef>
                <a:spcPts val="300"/>
              </a:spcBef>
              <a:spcAft>
                <a:spcPct val="0"/>
              </a:spcAft>
              <a:buNone/>
            </a:pPr>
            <a:r>
              <a:rPr lang="en-US" b="1" dirty="0" smtClean="0">
                <a:solidFill>
                  <a:srgbClr val="000000"/>
                </a:solidFill>
              </a:rPr>
              <a:t>Emissions Division</a:t>
            </a:r>
            <a:endParaRPr lang="en-US" sz="2400" b="1" dirty="0">
              <a:solidFill>
                <a:srgbClr val="000000"/>
              </a:solidFill>
            </a:endParaRPr>
          </a:p>
          <a:p>
            <a:pPr>
              <a:spcBef>
                <a:spcPts val="300"/>
              </a:spcBef>
              <a:buNone/>
            </a:pPr>
            <a:r>
              <a:rPr lang="en-US" b="1" dirty="0">
                <a:solidFill>
                  <a:srgbClr val="000000"/>
                </a:solidFill>
              </a:rPr>
              <a:t>Federal Aviation Administration </a:t>
            </a:r>
            <a:br>
              <a:rPr lang="en-US" b="1" dirty="0">
                <a:solidFill>
                  <a:srgbClr val="000000"/>
                </a:solidFill>
              </a:rPr>
            </a:br>
            <a:r>
              <a:rPr lang="en-US" b="1" dirty="0" smtClean="0">
                <a:solidFill>
                  <a:srgbClr val="000000"/>
                </a:solidFill>
              </a:rPr>
              <a:t>Office </a:t>
            </a:r>
            <a:r>
              <a:rPr lang="en-US" sz="2400" b="1" dirty="0">
                <a:solidFill>
                  <a:srgbClr val="000000"/>
                </a:solidFill>
              </a:rPr>
              <a:t>of Environment and </a:t>
            </a:r>
            <a:r>
              <a:rPr lang="en-US" sz="2400" b="1" dirty="0" smtClean="0">
                <a:solidFill>
                  <a:srgbClr val="000000"/>
                </a:solidFill>
              </a:rPr>
              <a:t>Energy</a:t>
            </a:r>
          </a:p>
          <a:p>
            <a:pPr fontAlgn="base">
              <a:spcBef>
                <a:spcPts val="300"/>
              </a:spcBef>
              <a:spcAft>
                <a:spcPct val="0"/>
              </a:spcAft>
              <a:buNone/>
            </a:pPr>
            <a:r>
              <a:rPr lang="en-US" sz="2400" b="1" dirty="0" smtClean="0">
                <a:solidFill>
                  <a:srgbClr val="000000"/>
                </a:solidFill>
              </a:rPr>
              <a:t>Email: daniel.jacob@faa.gov</a:t>
            </a:r>
            <a:endParaRPr lang="en-US" sz="2400" b="1" dirty="0">
              <a:solidFill>
                <a:srgbClr val="000000"/>
              </a:solidFill>
            </a:endParaRPr>
          </a:p>
        </p:txBody>
      </p:sp>
    </p:spTree>
    <p:extLst>
      <p:ext uri="{BB962C8B-B14F-4D97-AF65-F5344CB8AC3E}">
        <p14:creationId xmlns:p14="http://schemas.microsoft.com/office/powerpoint/2010/main" val="1218653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0" y="0"/>
            <a:ext cx="9144000" cy="609600"/>
          </a:xfrm>
          <a:solidFill>
            <a:srgbClr val="314881"/>
          </a:solidFill>
        </p:spPr>
        <p:txBody>
          <a:bodyPr/>
          <a:lstStyle/>
          <a:p>
            <a:pPr eaLnBrk="1" hangingPunct="1"/>
            <a:r>
              <a:rPr lang="en-US" sz="2400" dirty="0" smtClean="0">
                <a:solidFill>
                  <a:schemeClr val="bg1"/>
                </a:solidFill>
              </a:rPr>
              <a:t>PM2.5 vs UFP</a:t>
            </a:r>
            <a:endParaRPr lang="en-US" sz="2400" dirty="0">
              <a:solidFill>
                <a:schemeClr val="bg1"/>
              </a:solidFill>
            </a:endParaRPr>
          </a:p>
        </p:txBody>
      </p:sp>
      <p:sp>
        <p:nvSpPr>
          <p:cNvPr id="24578" name="Rectangle 4"/>
          <p:cNvSpPr>
            <a:spLocks noChangeArrowheads="1"/>
          </p:cNvSpPr>
          <p:nvPr/>
        </p:nvSpPr>
        <p:spPr bwMode="auto">
          <a:xfrm>
            <a:off x="144463" y="1038116"/>
            <a:ext cx="8858250" cy="4837167"/>
          </a:xfrm>
          <a:prstGeom prst="rect">
            <a:avLst/>
          </a:prstGeom>
          <a:noFill/>
          <a:ln w="9525">
            <a:noFill/>
            <a:miter lim="800000"/>
            <a:headEnd/>
            <a:tailEnd/>
          </a:ln>
        </p:spPr>
        <p:txBody>
          <a:bodyPr>
            <a:prstTxWarp prst="textNoShape">
              <a:avLst/>
            </a:prstTxWarp>
          </a:bodyPr>
          <a:lstStyle/>
          <a:p>
            <a:pPr marL="223838" indent="-223838">
              <a:lnSpc>
                <a:spcPct val="95000"/>
              </a:lnSpc>
              <a:spcBef>
                <a:spcPct val="75000"/>
              </a:spcBef>
              <a:buFontTx/>
              <a:buChar char="•"/>
            </a:pPr>
            <a:endParaRPr lang="en-US" sz="1600" b="1" dirty="0"/>
          </a:p>
        </p:txBody>
      </p:sp>
      <p:sp>
        <p:nvSpPr>
          <p:cNvPr id="5" name="Content Placeholder 2"/>
          <p:cNvSpPr txBox="1">
            <a:spLocks/>
          </p:cNvSpPr>
          <p:nvPr/>
        </p:nvSpPr>
        <p:spPr>
          <a:xfrm>
            <a:off x="66675" y="759421"/>
            <a:ext cx="8875986" cy="5012730"/>
          </a:xfrm>
          <a:prstGeom prst="rect">
            <a:avLst/>
          </a:prstGeom>
        </p:spPr>
        <p:txBody>
          <a:bodyPr>
            <a:normAutofit fontScale="92500"/>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120000"/>
              </a:lnSpc>
              <a:spcAft>
                <a:spcPts val="600"/>
              </a:spcAft>
            </a:pPr>
            <a:r>
              <a:rPr lang="en-US" sz="2400" dirty="0" smtClean="0"/>
              <a:t>PM2.5 (particles less than 2.5µm in diameter) referred to as “fine” particles are believed to pose the greatest health risks. </a:t>
            </a:r>
          </a:p>
          <a:p>
            <a:pPr>
              <a:lnSpc>
                <a:spcPct val="120000"/>
              </a:lnSpc>
              <a:spcAft>
                <a:spcPts val="600"/>
              </a:spcAft>
            </a:pPr>
            <a:r>
              <a:rPr lang="en-US" sz="2400" dirty="0" smtClean="0"/>
              <a:t>Aircraft engines produce particles of less </a:t>
            </a:r>
            <a:r>
              <a:rPr lang="en-US" sz="2400" dirty="0"/>
              <a:t>than 2.5µm in </a:t>
            </a:r>
            <a:r>
              <a:rPr lang="en-US" sz="2400" dirty="0" smtClean="0"/>
              <a:t>diameter that are solid at the exit plane (non-volatile particulate matter or </a:t>
            </a:r>
            <a:r>
              <a:rPr lang="en-US" sz="2400" dirty="0" err="1" smtClean="0"/>
              <a:t>nvPM</a:t>
            </a:r>
            <a:r>
              <a:rPr lang="en-US" sz="2400" dirty="0" smtClean="0"/>
              <a:t>).</a:t>
            </a:r>
          </a:p>
          <a:p>
            <a:pPr>
              <a:lnSpc>
                <a:spcPct val="120000"/>
              </a:lnSpc>
              <a:spcAft>
                <a:spcPts val="600"/>
              </a:spcAft>
            </a:pPr>
            <a:r>
              <a:rPr lang="en-US" sz="2400" dirty="0" smtClean="0"/>
              <a:t>Aircraft contribution to PM2.5 on a mass basis is very small. However, particles of aviation origin are also smaller in size and belong to the class of “Ultrafine” Particles (UFP) that may be more harmful than “fine” particles. </a:t>
            </a:r>
            <a:r>
              <a:rPr lang="en-US" sz="2400" dirty="0"/>
              <a:t> </a:t>
            </a:r>
            <a:endParaRPr lang="en-US" sz="2400" dirty="0" smtClean="0"/>
          </a:p>
          <a:p>
            <a:pPr>
              <a:lnSpc>
                <a:spcPct val="120000"/>
              </a:lnSpc>
              <a:spcAft>
                <a:spcPts val="600"/>
              </a:spcAft>
            </a:pPr>
            <a:r>
              <a:rPr lang="en-US" sz="2400" dirty="0" smtClean="0"/>
              <a:t>Emitted UFP mass and number may be relevant to quantifying health consequences.</a:t>
            </a:r>
          </a:p>
        </p:txBody>
      </p:sp>
    </p:spTree>
    <p:extLst>
      <p:ext uri="{BB962C8B-B14F-4D97-AF65-F5344CB8AC3E}">
        <p14:creationId xmlns:p14="http://schemas.microsoft.com/office/powerpoint/2010/main" val="134325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txBox="1">
            <a:spLocks noChangeArrowheads="1"/>
          </p:cNvSpPr>
          <p:nvPr/>
        </p:nvSpPr>
        <p:spPr bwMode="auto">
          <a:xfrm>
            <a:off x="91440" y="91440"/>
            <a:ext cx="8739386" cy="43891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1" fontAlgn="base" hangingPunct="1">
              <a:lnSpc>
                <a:spcPct val="80000"/>
              </a:lnSpc>
              <a:spcBef>
                <a:spcPct val="0"/>
              </a:spcBef>
              <a:spcAft>
                <a:spcPct val="0"/>
              </a:spcAft>
              <a:defRPr sz="2800" b="1">
                <a:solidFill>
                  <a:srgbClr val="006023"/>
                </a:solidFill>
                <a:latin typeface="+mj-lt"/>
                <a:ea typeface="+mj-ea"/>
                <a:cs typeface="+mj-cs"/>
              </a:defRPr>
            </a:lvl1pPr>
            <a:lvl2pPr algn="l" rtl="0" eaLnBrk="1" fontAlgn="base" hangingPunct="1">
              <a:lnSpc>
                <a:spcPct val="80000"/>
              </a:lnSpc>
              <a:spcBef>
                <a:spcPct val="0"/>
              </a:spcBef>
              <a:spcAft>
                <a:spcPct val="0"/>
              </a:spcAft>
              <a:defRPr sz="2800" b="1">
                <a:solidFill>
                  <a:srgbClr val="006023"/>
                </a:solidFill>
                <a:latin typeface="Helvetica" charset="0"/>
              </a:defRPr>
            </a:lvl2pPr>
            <a:lvl3pPr algn="l" rtl="0" eaLnBrk="1" fontAlgn="base" hangingPunct="1">
              <a:lnSpc>
                <a:spcPct val="80000"/>
              </a:lnSpc>
              <a:spcBef>
                <a:spcPct val="0"/>
              </a:spcBef>
              <a:spcAft>
                <a:spcPct val="0"/>
              </a:spcAft>
              <a:defRPr sz="2800" b="1">
                <a:solidFill>
                  <a:srgbClr val="006023"/>
                </a:solidFill>
                <a:latin typeface="Helvetica" charset="0"/>
              </a:defRPr>
            </a:lvl3pPr>
            <a:lvl4pPr algn="l" rtl="0" eaLnBrk="1" fontAlgn="base" hangingPunct="1">
              <a:lnSpc>
                <a:spcPct val="80000"/>
              </a:lnSpc>
              <a:spcBef>
                <a:spcPct val="0"/>
              </a:spcBef>
              <a:spcAft>
                <a:spcPct val="0"/>
              </a:spcAft>
              <a:defRPr sz="2800" b="1">
                <a:solidFill>
                  <a:srgbClr val="006023"/>
                </a:solidFill>
                <a:latin typeface="Helvetica" charset="0"/>
              </a:defRPr>
            </a:lvl4pPr>
            <a:lvl5pPr algn="l" rtl="0" eaLnBrk="1" fontAlgn="base" hangingPunct="1">
              <a:lnSpc>
                <a:spcPct val="80000"/>
              </a:lnSpc>
              <a:spcBef>
                <a:spcPct val="0"/>
              </a:spcBef>
              <a:spcAft>
                <a:spcPct val="0"/>
              </a:spcAft>
              <a:defRPr sz="2800" b="1">
                <a:solidFill>
                  <a:srgbClr val="006023"/>
                </a:solidFill>
                <a:latin typeface="Helvetica" charset="0"/>
              </a:defRPr>
            </a:lvl5pPr>
            <a:lvl6pPr marL="457200" algn="l" rtl="0" eaLnBrk="1" fontAlgn="base" hangingPunct="1">
              <a:lnSpc>
                <a:spcPct val="80000"/>
              </a:lnSpc>
              <a:spcBef>
                <a:spcPct val="0"/>
              </a:spcBef>
              <a:spcAft>
                <a:spcPct val="0"/>
              </a:spcAft>
              <a:defRPr sz="2800" b="1">
                <a:solidFill>
                  <a:srgbClr val="006023"/>
                </a:solidFill>
                <a:latin typeface="Helvetica" charset="0"/>
              </a:defRPr>
            </a:lvl6pPr>
            <a:lvl7pPr marL="914400" algn="l" rtl="0" eaLnBrk="1" fontAlgn="base" hangingPunct="1">
              <a:lnSpc>
                <a:spcPct val="80000"/>
              </a:lnSpc>
              <a:spcBef>
                <a:spcPct val="0"/>
              </a:spcBef>
              <a:spcAft>
                <a:spcPct val="0"/>
              </a:spcAft>
              <a:defRPr sz="2800" b="1">
                <a:solidFill>
                  <a:srgbClr val="006023"/>
                </a:solidFill>
                <a:latin typeface="Helvetica" charset="0"/>
              </a:defRPr>
            </a:lvl7pPr>
            <a:lvl8pPr marL="1371600" algn="l" rtl="0" eaLnBrk="1" fontAlgn="base" hangingPunct="1">
              <a:lnSpc>
                <a:spcPct val="80000"/>
              </a:lnSpc>
              <a:spcBef>
                <a:spcPct val="0"/>
              </a:spcBef>
              <a:spcAft>
                <a:spcPct val="0"/>
              </a:spcAft>
              <a:defRPr sz="2800" b="1">
                <a:solidFill>
                  <a:srgbClr val="006023"/>
                </a:solidFill>
                <a:latin typeface="Helvetica" charset="0"/>
              </a:defRPr>
            </a:lvl8pPr>
            <a:lvl9pPr marL="1828800" algn="l" rtl="0" eaLnBrk="1" fontAlgn="base" hangingPunct="1">
              <a:lnSpc>
                <a:spcPct val="80000"/>
              </a:lnSpc>
              <a:spcBef>
                <a:spcPct val="0"/>
              </a:spcBef>
              <a:spcAft>
                <a:spcPct val="0"/>
              </a:spcAft>
              <a:defRPr sz="2800" b="1">
                <a:solidFill>
                  <a:srgbClr val="006023"/>
                </a:solidFill>
                <a:latin typeface="Helvetica" charset="0"/>
              </a:defRPr>
            </a:lvl9pPr>
          </a:lstStyle>
          <a:p>
            <a:pPr eaLnBrk="0" hangingPunct="0">
              <a:buFontTx/>
              <a:buNone/>
              <a:defRPr/>
            </a:pPr>
            <a:r>
              <a:rPr lang="en-US" sz="2400" dirty="0">
                <a:solidFill>
                  <a:srgbClr val="1D2F68"/>
                </a:solidFill>
              </a:rPr>
              <a:t>Air Quality – Measurements versus Modeling</a:t>
            </a:r>
          </a:p>
        </p:txBody>
      </p:sp>
      <p:sp>
        <p:nvSpPr>
          <p:cNvPr id="3" name="Rectangle 2"/>
          <p:cNvSpPr/>
          <p:nvPr/>
        </p:nvSpPr>
        <p:spPr>
          <a:xfrm>
            <a:off x="109692" y="498165"/>
            <a:ext cx="8666704" cy="584775"/>
          </a:xfrm>
          <a:prstGeom prst="rect">
            <a:avLst/>
          </a:prstGeom>
        </p:spPr>
        <p:txBody>
          <a:bodyPr wrap="square">
            <a:spAutoFit/>
          </a:bodyPr>
          <a:lstStyle/>
          <a:p>
            <a:pPr fontAlgn="auto">
              <a:spcBef>
                <a:spcPts val="0"/>
              </a:spcBef>
              <a:spcAft>
                <a:spcPts val="0"/>
              </a:spcAft>
              <a:buFontTx/>
              <a:buNone/>
            </a:pPr>
            <a:r>
              <a:rPr lang="en-US" sz="1600" dirty="0">
                <a:solidFill>
                  <a:srgbClr val="000000"/>
                </a:solidFill>
                <a:latin typeface="Arial"/>
              </a:rPr>
              <a:t>Schematic presentation of emissions, dispersion, concentrations and impacts with their interaction at airport level </a:t>
            </a:r>
            <a:r>
              <a:rPr lang="en-US" sz="1600" dirty="0" smtClean="0">
                <a:solidFill>
                  <a:srgbClr val="000000"/>
                </a:solidFill>
                <a:latin typeface="Arial"/>
              </a:rPr>
              <a:t>(graphic from CAEP/10-WP/54 ISG White Paper on Air Quality)</a:t>
            </a:r>
            <a:endParaRPr lang="en-US" sz="1600" dirty="0">
              <a:solidFill>
                <a:srgbClr val="000000"/>
              </a:solidFill>
              <a:latin typeface="Arial"/>
            </a:endParaRPr>
          </a:p>
        </p:txBody>
      </p:sp>
      <p:grpSp>
        <p:nvGrpSpPr>
          <p:cNvPr id="8" name="Group 7"/>
          <p:cNvGrpSpPr/>
          <p:nvPr/>
        </p:nvGrpSpPr>
        <p:grpSpPr>
          <a:xfrm>
            <a:off x="164123" y="1039050"/>
            <a:ext cx="8666703" cy="4898571"/>
            <a:chOff x="164123" y="962848"/>
            <a:chExt cx="8666703" cy="4898571"/>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298" t="19598" r="42488" b="17723"/>
            <a:stretch/>
          </p:blipFill>
          <p:spPr bwMode="auto">
            <a:xfrm>
              <a:off x="164123" y="962848"/>
              <a:ext cx="8666703" cy="489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6574971" y="1082940"/>
              <a:ext cx="870858" cy="36486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pitchFamily="34" charset="0"/>
              </a:endParaRPr>
            </a:p>
          </p:txBody>
        </p:sp>
        <p:sp>
          <p:nvSpPr>
            <p:cNvPr id="12" name="Rectangle 11"/>
            <p:cNvSpPr/>
            <p:nvPr/>
          </p:nvSpPr>
          <p:spPr bwMode="auto">
            <a:xfrm>
              <a:off x="4561113" y="1052910"/>
              <a:ext cx="751114" cy="36486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pitchFamily="34" charset="0"/>
              </a:endParaRPr>
            </a:p>
          </p:txBody>
        </p:sp>
        <p:sp>
          <p:nvSpPr>
            <p:cNvPr id="13" name="Rectangle 12"/>
            <p:cNvSpPr/>
            <p:nvPr/>
          </p:nvSpPr>
          <p:spPr bwMode="auto">
            <a:xfrm>
              <a:off x="2868384" y="1120851"/>
              <a:ext cx="751114" cy="36486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pitchFamily="34" charset="0"/>
              </a:endParaRPr>
            </a:p>
          </p:txBody>
        </p:sp>
        <p:sp>
          <p:nvSpPr>
            <p:cNvPr id="14" name="Rectangle 13"/>
            <p:cNvSpPr/>
            <p:nvPr/>
          </p:nvSpPr>
          <p:spPr bwMode="auto">
            <a:xfrm>
              <a:off x="1181098" y="1052910"/>
              <a:ext cx="751114" cy="36486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latin typeface="Arial" pitchFamily="34" charset="0"/>
              </a:endParaRPr>
            </a:p>
          </p:txBody>
        </p:sp>
        <p:cxnSp>
          <p:nvCxnSpPr>
            <p:cNvPr id="6" name="Straight Arrow Connector 5"/>
            <p:cNvCxnSpPr/>
            <p:nvPr/>
          </p:nvCxnSpPr>
          <p:spPr bwMode="auto">
            <a:xfrm>
              <a:off x="2917372" y="1251857"/>
              <a:ext cx="598715" cy="0"/>
            </a:xfrm>
            <a:prstGeom prst="straightConnector1">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4615543" y="1262744"/>
              <a:ext cx="598715" cy="0"/>
            </a:xfrm>
            <a:prstGeom prst="straightConnector1">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6683829" y="1273630"/>
              <a:ext cx="598715" cy="0"/>
            </a:xfrm>
            <a:prstGeom prst="straightConnector1">
              <a:avLst/>
            </a:prstGeom>
            <a:noFill/>
            <a:ln w="127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Text Box 4"/>
          <p:cNvSpPr txBox="1">
            <a:spLocks noChangeArrowheads="1"/>
          </p:cNvSpPr>
          <p:nvPr/>
        </p:nvSpPr>
        <p:spPr bwMode="auto">
          <a:xfrm>
            <a:off x="91440" y="6357248"/>
            <a:ext cx="5411787" cy="43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lvl1pPr>
              <a:defRPr sz="2000" b="1" i="1">
                <a:solidFill>
                  <a:schemeClr val="tx1"/>
                </a:solidFill>
                <a:latin typeface="Arial" pitchFamily="34" charset="0"/>
                <a:ea typeface="ＭＳ Ｐゴシック" pitchFamily="34" charset="-128"/>
              </a:defRPr>
            </a:lvl1pPr>
            <a:lvl2pPr marL="37931725" indent="-37474525">
              <a:defRPr sz="2000" b="1" i="1">
                <a:solidFill>
                  <a:schemeClr val="tx1"/>
                </a:solidFill>
                <a:latin typeface="Arial" pitchFamily="34" charset="0"/>
                <a:ea typeface="ＭＳ Ｐゴシック" pitchFamily="34" charset="-128"/>
              </a:defRPr>
            </a:lvl2pPr>
            <a:lvl3pPr>
              <a:defRPr sz="2000" b="1" i="1">
                <a:solidFill>
                  <a:schemeClr val="tx1"/>
                </a:solidFill>
                <a:latin typeface="Arial" pitchFamily="34" charset="0"/>
                <a:ea typeface="ＭＳ Ｐゴシック" pitchFamily="34" charset="-128"/>
              </a:defRPr>
            </a:lvl3pPr>
            <a:lvl4pPr>
              <a:defRPr sz="2000" b="1" i="1">
                <a:solidFill>
                  <a:schemeClr val="tx1"/>
                </a:solidFill>
                <a:latin typeface="Arial" pitchFamily="34" charset="0"/>
                <a:ea typeface="ＭＳ Ｐゴシック" pitchFamily="34" charset="-128"/>
              </a:defRPr>
            </a:lvl4pPr>
            <a:lvl5pPr>
              <a:defRPr sz="2000" b="1" i="1">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000" b="1" i="1">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000" b="1" i="1">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000" b="1" i="1">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000" b="1" i="1">
                <a:solidFill>
                  <a:schemeClr val="tx1"/>
                </a:solidFill>
                <a:latin typeface="Arial" pitchFamily="34" charset="0"/>
                <a:ea typeface="ＭＳ Ｐゴシック" pitchFamily="34" charset="-128"/>
              </a:defRPr>
            </a:lvl9pPr>
          </a:lstStyle>
          <a:p>
            <a:pPr>
              <a:buFontTx/>
              <a:buNone/>
            </a:pPr>
            <a:r>
              <a:rPr lang="fr-FR" altLang="en-US" sz="1100" b="0" i="0" dirty="0">
                <a:solidFill>
                  <a:srgbClr val="FFFFFF"/>
                </a:solidFill>
              </a:rPr>
              <a:t>Avalable at: </a:t>
            </a:r>
            <a:br>
              <a:rPr lang="fr-FR" altLang="en-US" sz="1100" b="0" i="0" dirty="0">
                <a:solidFill>
                  <a:srgbClr val="FFFFFF"/>
                </a:solidFill>
              </a:rPr>
            </a:br>
            <a:r>
              <a:rPr lang="fr-FR" altLang="en-US" sz="1100" b="0" i="0" dirty="0">
                <a:solidFill>
                  <a:srgbClr val="FFFFFF"/>
                </a:solidFill>
              </a:rPr>
              <a:t>http://www.icao.int/environmental-protection/Pages/env2016.aspx </a:t>
            </a:r>
            <a:endParaRPr lang="en-GB" altLang="en-US" sz="1100" b="0" i="0" dirty="0">
              <a:solidFill>
                <a:srgbClr val="FFFFFF"/>
              </a:solidFill>
            </a:endParaRPr>
          </a:p>
        </p:txBody>
      </p:sp>
    </p:spTree>
    <p:extLst>
      <p:ext uri="{BB962C8B-B14F-4D97-AF65-F5344CB8AC3E}">
        <p14:creationId xmlns:p14="http://schemas.microsoft.com/office/powerpoint/2010/main" val="2649028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Air Quality Impacts of Aviation - in Perspective 1</a:t>
            </a:r>
            <a:endParaRPr lang="en-US" sz="2800" dirty="0"/>
          </a:p>
        </p:txBody>
      </p:sp>
      <p:sp>
        <p:nvSpPr>
          <p:cNvPr id="8" name="Content Placeholder 7"/>
          <p:cNvSpPr>
            <a:spLocks noGrp="1"/>
          </p:cNvSpPr>
          <p:nvPr>
            <p:ph idx="1"/>
          </p:nvPr>
        </p:nvSpPr>
        <p:spPr>
          <a:xfrm>
            <a:off x="219728" y="919402"/>
            <a:ext cx="3742672" cy="3728798"/>
          </a:xfrm>
        </p:spPr>
        <p:txBody>
          <a:bodyPr/>
          <a:lstStyle/>
          <a:p>
            <a:r>
              <a:rPr lang="en-US" sz="2000" b="0" dirty="0"/>
              <a:t>Individual airport-attributable </a:t>
            </a:r>
            <a:r>
              <a:rPr lang="en-US" sz="2000" b="0" dirty="0" smtClean="0"/>
              <a:t>PM</a:t>
            </a:r>
            <a:r>
              <a:rPr lang="en-US" sz="2000" b="0" baseline="-25000" dirty="0"/>
              <a:t>2.5</a:t>
            </a:r>
            <a:r>
              <a:rPr lang="en-US" sz="2000" b="0" dirty="0" smtClean="0"/>
              <a:t> </a:t>
            </a:r>
            <a:r>
              <a:rPr lang="en-US" sz="2000" b="0" dirty="0"/>
              <a:t>contributions compared to all-source contributions as a function of airport operations </a:t>
            </a:r>
            <a:endParaRPr lang="en-US" sz="2000" b="0" dirty="0" smtClean="0"/>
          </a:p>
          <a:p>
            <a:r>
              <a:rPr lang="en-US" sz="2000" b="0" dirty="0" smtClean="0"/>
              <a:t>Each </a:t>
            </a:r>
            <a:r>
              <a:rPr lang="en-US" sz="2000" b="0" dirty="0"/>
              <a:t>dot represents one of the top 66 U.S. </a:t>
            </a:r>
            <a:r>
              <a:rPr lang="en-US" sz="2000" b="0" dirty="0" smtClean="0"/>
              <a:t>airports</a:t>
            </a:r>
          </a:p>
          <a:p>
            <a:r>
              <a:rPr lang="en-US" sz="2000" b="0" dirty="0" smtClean="0"/>
              <a:t>Dotted </a:t>
            </a:r>
            <a:r>
              <a:rPr lang="en-US" sz="2000" b="0" dirty="0"/>
              <a:t>line shows the % of airport-attributable </a:t>
            </a:r>
            <a:r>
              <a:rPr lang="en-US" sz="2000" b="0" dirty="0" smtClean="0"/>
              <a:t>PM</a:t>
            </a:r>
            <a:r>
              <a:rPr lang="en-US" sz="2000" b="0" baseline="-25000" dirty="0"/>
              <a:t>2.5</a:t>
            </a:r>
            <a:r>
              <a:rPr lang="en-US" sz="2000" b="0" dirty="0" smtClean="0"/>
              <a:t> </a:t>
            </a:r>
            <a:r>
              <a:rPr lang="en-US" sz="2000" b="0" dirty="0"/>
              <a:t>compared to total </a:t>
            </a:r>
            <a:r>
              <a:rPr lang="en-US" sz="2000" b="0" dirty="0" smtClean="0"/>
              <a:t>PM</a:t>
            </a:r>
            <a:r>
              <a:rPr lang="en-US" sz="2000" b="0" baseline="-25000" dirty="0"/>
              <a:t>2.5</a:t>
            </a:r>
            <a:r>
              <a:rPr lang="en-US" sz="2000" b="0" dirty="0" smtClean="0"/>
              <a:t> </a:t>
            </a:r>
            <a:r>
              <a:rPr lang="en-US" sz="2000" b="0" dirty="0"/>
              <a:t>from all </a:t>
            </a:r>
            <a:r>
              <a:rPr lang="en-US" sz="2000" b="0" dirty="0" smtClean="0"/>
              <a:t>sources</a:t>
            </a:r>
          </a:p>
          <a:p>
            <a:r>
              <a:rPr lang="en-US" sz="2000" dirty="0" smtClean="0">
                <a:solidFill>
                  <a:srgbClr val="1D2F68"/>
                </a:solidFill>
              </a:rPr>
              <a:t>All U.S. airports contribute less than 1% of the ambient PM</a:t>
            </a:r>
            <a:r>
              <a:rPr lang="en-US" sz="2000" baseline="-25000" dirty="0" smtClean="0">
                <a:solidFill>
                  <a:srgbClr val="1D2F68"/>
                </a:solidFill>
              </a:rPr>
              <a:t>2.5</a:t>
            </a:r>
            <a:r>
              <a:rPr lang="en-US" sz="2000" dirty="0" smtClean="0">
                <a:solidFill>
                  <a:srgbClr val="1D2F68"/>
                </a:solidFill>
              </a:rPr>
              <a:t> from all sources</a:t>
            </a:r>
            <a:endParaRPr lang="en-US" sz="2000" dirty="0">
              <a:solidFill>
                <a:srgbClr val="1D2F68"/>
              </a:solidFill>
            </a:endParaRPr>
          </a:p>
        </p:txBody>
      </p:sp>
      <p:sp>
        <p:nvSpPr>
          <p:cNvPr id="6" name="Text Box 5"/>
          <p:cNvSpPr txBox="1">
            <a:spLocks noChangeArrowheads="1"/>
          </p:cNvSpPr>
          <p:nvPr/>
        </p:nvSpPr>
        <p:spPr bwMode="auto">
          <a:xfrm>
            <a:off x="61210" y="6117608"/>
            <a:ext cx="5653790" cy="600164"/>
          </a:xfrm>
          <a:prstGeom prst="rect">
            <a:avLst/>
          </a:prstGeom>
          <a:solidFill>
            <a:srgbClr val="002060"/>
          </a:solidFill>
          <a:ln>
            <a:noFill/>
          </a:ln>
          <a:extLst/>
        </p:spPr>
        <p:txBody>
          <a:bodyPr wrap="square">
            <a:spAutoFit/>
          </a:bodyPr>
          <a:lstStyle>
            <a:lvl1pPr eaLnBrk="0" hangingPunct="0">
              <a:defRPr sz="2400">
                <a:solidFill>
                  <a:schemeClr val="tx1"/>
                </a:solidFill>
                <a:latin typeface="Helvetica" charset="0"/>
                <a:ea typeface="ＭＳ Ｐゴシック" charset="-128"/>
              </a:defRPr>
            </a:lvl1pPr>
            <a:lvl2pPr marL="37931725" indent="-37474525" eaLnBrk="0" hangingPunct="0">
              <a:defRPr sz="2400">
                <a:solidFill>
                  <a:schemeClr val="tx1"/>
                </a:solidFill>
                <a:latin typeface="Helvetica" charset="0"/>
                <a:ea typeface="ＭＳ Ｐゴシック" charset="-128"/>
              </a:defRPr>
            </a:lvl2pPr>
            <a:lvl3pPr eaLnBrk="0" hangingPunct="0">
              <a:defRPr sz="2400">
                <a:solidFill>
                  <a:schemeClr val="tx1"/>
                </a:solidFill>
                <a:latin typeface="Helvetica" charset="0"/>
                <a:ea typeface="ＭＳ Ｐゴシック" charset="-128"/>
              </a:defRPr>
            </a:lvl3pPr>
            <a:lvl4pPr eaLnBrk="0" hangingPunct="0">
              <a:defRPr sz="2400">
                <a:solidFill>
                  <a:schemeClr val="tx1"/>
                </a:solidFill>
                <a:latin typeface="Helvetica" charset="0"/>
                <a:ea typeface="ＭＳ Ｐゴシック" charset="-128"/>
              </a:defRPr>
            </a:lvl4pPr>
            <a:lvl5pPr eaLnBrk="0" hangingPunct="0">
              <a:defRPr sz="2400">
                <a:solidFill>
                  <a:schemeClr val="tx1"/>
                </a:solidFill>
                <a:latin typeface="Helvetica" charset="0"/>
                <a:ea typeface="ＭＳ Ｐゴシック" charset="-128"/>
              </a:defRPr>
            </a:lvl5pPr>
            <a:lvl6pPr marL="457200" eaLnBrk="0" fontAlgn="base" hangingPunct="0">
              <a:spcBef>
                <a:spcPct val="0"/>
              </a:spcBef>
              <a:spcAft>
                <a:spcPct val="0"/>
              </a:spcAft>
              <a:defRPr sz="2400">
                <a:solidFill>
                  <a:schemeClr val="tx1"/>
                </a:solidFill>
                <a:latin typeface="Helvetica" charset="0"/>
                <a:ea typeface="ＭＳ Ｐゴシック" charset="-128"/>
              </a:defRPr>
            </a:lvl6pPr>
            <a:lvl7pPr marL="914400" eaLnBrk="0" fontAlgn="base" hangingPunct="0">
              <a:spcBef>
                <a:spcPct val="0"/>
              </a:spcBef>
              <a:spcAft>
                <a:spcPct val="0"/>
              </a:spcAft>
              <a:defRPr sz="2400">
                <a:solidFill>
                  <a:schemeClr val="tx1"/>
                </a:solidFill>
                <a:latin typeface="Helvetica" charset="0"/>
                <a:ea typeface="ＭＳ Ｐゴシック" charset="-128"/>
              </a:defRPr>
            </a:lvl7pPr>
            <a:lvl8pPr marL="1371600" eaLnBrk="0" fontAlgn="base" hangingPunct="0">
              <a:spcBef>
                <a:spcPct val="0"/>
              </a:spcBef>
              <a:spcAft>
                <a:spcPct val="0"/>
              </a:spcAft>
              <a:defRPr sz="2400">
                <a:solidFill>
                  <a:schemeClr val="tx1"/>
                </a:solidFill>
                <a:latin typeface="Helvetica" charset="0"/>
                <a:ea typeface="ＭＳ Ｐゴシック" charset="-128"/>
              </a:defRPr>
            </a:lvl8pPr>
            <a:lvl9pPr marL="1828800" eaLnBrk="0" fontAlgn="base" hangingPunct="0">
              <a:spcBef>
                <a:spcPct val="0"/>
              </a:spcBef>
              <a:spcAft>
                <a:spcPct val="0"/>
              </a:spcAft>
              <a:defRPr sz="2400">
                <a:solidFill>
                  <a:schemeClr val="tx1"/>
                </a:solidFill>
                <a:latin typeface="Helvetica" charset="0"/>
                <a:ea typeface="ＭＳ Ｐゴシック" charset="-128"/>
              </a:defRPr>
            </a:lvl9pPr>
          </a:lstStyle>
          <a:p>
            <a:pPr fontAlgn="auto">
              <a:spcBef>
                <a:spcPts val="0"/>
              </a:spcBef>
              <a:spcAft>
                <a:spcPts val="0"/>
              </a:spcAft>
              <a:buFontTx/>
              <a:buNone/>
            </a:pPr>
            <a:r>
              <a:rPr lang="en-US" sz="900" dirty="0" smtClean="0">
                <a:solidFill>
                  <a:srgbClr val="FFFFFF"/>
                </a:solidFill>
              </a:rPr>
              <a:t>Source: </a:t>
            </a:r>
          </a:p>
          <a:p>
            <a:pPr marL="171450" indent="-171450" fontAlgn="auto">
              <a:spcBef>
                <a:spcPts val="0"/>
              </a:spcBef>
              <a:spcAft>
                <a:spcPts val="0"/>
              </a:spcAft>
              <a:buFontTx/>
              <a:buChar char="-"/>
            </a:pPr>
            <a:r>
              <a:rPr lang="en-US" sz="800" dirty="0">
                <a:solidFill>
                  <a:srgbClr val="FFFFFF"/>
                </a:solidFill>
              </a:rPr>
              <a:t>Boone, S. S. Penn, J. Levy and S. </a:t>
            </a:r>
            <a:r>
              <a:rPr lang="en-US" sz="800" dirty="0" err="1">
                <a:solidFill>
                  <a:srgbClr val="FFFFFF"/>
                </a:solidFill>
              </a:rPr>
              <a:t>Arunachalam</a:t>
            </a:r>
            <a:r>
              <a:rPr lang="en-US" sz="800" dirty="0">
                <a:solidFill>
                  <a:srgbClr val="FFFFFF"/>
                </a:solidFill>
              </a:rPr>
              <a:t> (2015). Calculation of sensitivity coefficients for individual airport emissions in the continental United States using CMAQ-DDM3D/PM, In Proceedings of the 34th International Technical Meeting on Air Pollution, Montpellier, France, May 2015.</a:t>
            </a:r>
            <a:endParaRPr lang="en-US" sz="800" dirty="0" smtClean="0">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67312" y="1329808"/>
            <a:ext cx="5038725" cy="4030980"/>
          </a:xfrm>
          <a:prstGeom prst="rect">
            <a:avLst/>
          </a:prstGeom>
          <a:noFill/>
          <a:extLst/>
        </p:spPr>
      </p:pic>
    </p:spTree>
    <p:extLst>
      <p:ext uri="{BB962C8B-B14F-4D97-AF65-F5344CB8AC3E}">
        <p14:creationId xmlns:p14="http://schemas.microsoft.com/office/powerpoint/2010/main" val="47613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Air Quality Impacts of Aviation - in Perspective 2</a:t>
            </a:r>
            <a:endParaRPr lang="en-US" sz="2800" dirty="0"/>
          </a:p>
        </p:txBody>
      </p:sp>
      <p:sp>
        <p:nvSpPr>
          <p:cNvPr id="8" name="Content Placeholder 7"/>
          <p:cNvSpPr>
            <a:spLocks noGrp="1"/>
          </p:cNvSpPr>
          <p:nvPr>
            <p:ph idx="1"/>
          </p:nvPr>
        </p:nvSpPr>
        <p:spPr>
          <a:xfrm>
            <a:off x="219728" y="919403"/>
            <a:ext cx="8773960" cy="1214198"/>
          </a:xfrm>
        </p:spPr>
        <p:txBody>
          <a:bodyPr/>
          <a:lstStyle/>
          <a:p>
            <a:pPr marL="0" indent="0">
              <a:buNone/>
            </a:pPr>
            <a:r>
              <a:rPr lang="en-US" sz="2400" b="0" dirty="0" smtClean="0"/>
              <a:t>Total </a:t>
            </a:r>
            <a:r>
              <a:rPr lang="en-US" sz="2400" b="0" dirty="0"/>
              <a:t>annual AQ impacts from combustion emissions </a:t>
            </a:r>
            <a:r>
              <a:rPr lang="en-US" sz="2400" b="0" dirty="0" smtClean="0"/>
              <a:t>in U.S.</a:t>
            </a:r>
            <a:endParaRPr lang="en-US" sz="24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83" t="32980" r="69377" b="12075"/>
          <a:stretch/>
        </p:blipFill>
        <p:spPr bwMode="auto">
          <a:xfrm>
            <a:off x="762000" y="1572582"/>
            <a:ext cx="2785620" cy="383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20266" y="6047096"/>
            <a:ext cx="5653790" cy="846386"/>
          </a:xfrm>
          <a:prstGeom prst="rect">
            <a:avLst/>
          </a:prstGeom>
          <a:solidFill>
            <a:srgbClr val="002060"/>
          </a:solidFill>
          <a:ln>
            <a:noFill/>
          </a:ln>
          <a:extLst/>
        </p:spPr>
        <p:txBody>
          <a:bodyPr wrap="square">
            <a:spAutoFit/>
          </a:bodyPr>
          <a:lstStyle>
            <a:lvl1pPr eaLnBrk="0" hangingPunct="0">
              <a:defRPr sz="2400">
                <a:solidFill>
                  <a:schemeClr val="tx1"/>
                </a:solidFill>
                <a:latin typeface="Helvetica" charset="0"/>
                <a:ea typeface="ＭＳ Ｐゴシック" charset="-128"/>
              </a:defRPr>
            </a:lvl1pPr>
            <a:lvl2pPr marL="37931725" indent="-37474525" eaLnBrk="0" hangingPunct="0">
              <a:defRPr sz="2400">
                <a:solidFill>
                  <a:schemeClr val="tx1"/>
                </a:solidFill>
                <a:latin typeface="Helvetica" charset="0"/>
                <a:ea typeface="ＭＳ Ｐゴシック" charset="-128"/>
              </a:defRPr>
            </a:lvl2pPr>
            <a:lvl3pPr eaLnBrk="0" hangingPunct="0">
              <a:defRPr sz="2400">
                <a:solidFill>
                  <a:schemeClr val="tx1"/>
                </a:solidFill>
                <a:latin typeface="Helvetica" charset="0"/>
                <a:ea typeface="ＭＳ Ｐゴシック" charset="-128"/>
              </a:defRPr>
            </a:lvl3pPr>
            <a:lvl4pPr eaLnBrk="0" hangingPunct="0">
              <a:defRPr sz="2400">
                <a:solidFill>
                  <a:schemeClr val="tx1"/>
                </a:solidFill>
                <a:latin typeface="Helvetica" charset="0"/>
                <a:ea typeface="ＭＳ Ｐゴシック" charset="-128"/>
              </a:defRPr>
            </a:lvl4pPr>
            <a:lvl5pPr eaLnBrk="0" hangingPunct="0">
              <a:defRPr sz="2400">
                <a:solidFill>
                  <a:schemeClr val="tx1"/>
                </a:solidFill>
                <a:latin typeface="Helvetica" charset="0"/>
                <a:ea typeface="ＭＳ Ｐゴシック" charset="-128"/>
              </a:defRPr>
            </a:lvl5pPr>
            <a:lvl6pPr marL="457200" eaLnBrk="0" fontAlgn="base" hangingPunct="0">
              <a:spcBef>
                <a:spcPct val="0"/>
              </a:spcBef>
              <a:spcAft>
                <a:spcPct val="0"/>
              </a:spcAft>
              <a:defRPr sz="2400">
                <a:solidFill>
                  <a:schemeClr val="tx1"/>
                </a:solidFill>
                <a:latin typeface="Helvetica" charset="0"/>
                <a:ea typeface="ＭＳ Ｐゴシック" charset="-128"/>
              </a:defRPr>
            </a:lvl6pPr>
            <a:lvl7pPr marL="914400" eaLnBrk="0" fontAlgn="base" hangingPunct="0">
              <a:spcBef>
                <a:spcPct val="0"/>
              </a:spcBef>
              <a:spcAft>
                <a:spcPct val="0"/>
              </a:spcAft>
              <a:defRPr sz="2400">
                <a:solidFill>
                  <a:schemeClr val="tx1"/>
                </a:solidFill>
                <a:latin typeface="Helvetica" charset="0"/>
                <a:ea typeface="ＭＳ Ｐゴシック" charset="-128"/>
              </a:defRPr>
            </a:lvl7pPr>
            <a:lvl8pPr marL="1371600" eaLnBrk="0" fontAlgn="base" hangingPunct="0">
              <a:spcBef>
                <a:spcPct val="0"/>
              </a:spcBef>
              <a:spcAft>
                <a:spcPct val="0"/>
              </a:spcAft>
              <a:defRPr sz="2400">
                <a:solidFill>
                  <a:schemeClr val="tx1"/>
                </a:solidFill>
                <a:latin typeface="Helvetica" charset="0"/>
                <a:ea typeface="ＭＳ Ｐゴシック" charset="-128"/>
              </a:defRPr>
            </a:lvl8pPr>
            <a:lvl9pPr marL="1828800" eaLnBrk="0" fontAlgn="base" hangingPunct="0">
              <a:spcBef>
                <a:spcPct val="0"/>
              </a:spcBef>
              <a:spcAft>
                <a:spcPct val="0"/>
              </a:spcAft>
              <a:defRPr sz="2400">
                <a:solidFill>
                  <a:schemeClr val="tx1"/>
                </a:solidFill>
                <a:latin typeface="Helvetica" charset="0"/>
                <a:ea typeface="ＭＳ Ｐゴシック" charset="-128"/>
              </a:defRPr>
            </a:lvl9pPr>
          </a:lstStyle>
          <a:p>
            <a:pPr fontAlgn="auto">
              <a:spcBef>
                <a:spcPts val="0"/>
              </a:spcBef>
              <a:spcAft>
                <a:spcPts val="0"/>
              </a:spcAft>
              <a:buFontTx/>
              <a:buNone/>
            </a:pPr>
            <a:r>
              <a:rPr lang="en-US" sz="900" dirty="0" smtClean="0">
                <a:solidFill>
                  <a:srgbClr val="FFFFFF"/>
                </a:solidFill>
              </a:rPr>
              <a:t>Sources: </a:t>
            </a:r>
          </a:p>
          <a:p>
            <a:pPr marL="171450" indent="-171450" fontAlgn="auto">
              <a:spcBef>
                <a:spcPts val="0"/>
              </a:spcBef>
              <a:spcAft>
                <a:spcPts val="0"/>
              </a:spcAft>
              <a:buFontTx/>
              <a:buChar char="-"/>
            </a:pPr>
            <a:r>
              <a:rPr lang="en-US" sz="800" dirty="0" smtClean="0">
                <a:solidFill>
                  <a:srgbClr val="FFFFFF"/>
                </a:solidFill>
              </a:rPr>
              <a:t>Dedoussi </a:t>
            </a:r>
            <a:r>
              <a:rPr lang="en-US" sz="800" dirty="0">
                <a:solidFill>
                  <a:srgbClr val="FFFFFF"/>
                </a:solidFill>
              </a:rPr>
              <a:t>and </a:t>
            </a:r>
            <a:r>
              <a:rPr lang="en-US" sz="800" dirty="0" smtClean="0">
                <a:solidFill>
                  <a:srgbClr val="FFFFFF"/>
                </a:solidFill>
              </a:rPr>
              <a:t>Barrett, “Air </a:t>
            </a:r>
            <a:r>
              <a:rPr lang="en-US" sz="800" dirty="0">
                <a:solidFill>
                  <a:srgbClr val="FFFFFF"/>
                </a:solidFill>
              </a:rPr>
              <a:t>pollution and early deaths in the United States. Part II: </a:t>
            </a:r>
            <a:r>
              <a:rPr lang="en-US" sz="800" dirty="0" smtClean="0">
                <a:solidFill>
                  <a:srgbClr val="FFFFFF"/>
                </a:solidFill>
              </a:rPr>
              <a:t>Attribution of </a:t>
            </a:r>
            <a:r>
              <a:rPr lang="en-US" sz="800" dirty="0">
                <a:solidFill>
                  <a:srgbClr val="FFFFFF"/>
                </a:solidFill>
              </a:rPr>
              <a:t>PM2.5 exposure to emissions species, time, location and </a:t>
            </a:r>
            <a:r>
              <a:rPr lang="en-US" sz="800" dirty="0" smtClean="0">
                <a:solidFill>
                  <a:srgbClr val="FFFFFF"/>
                </a:solidFill>
              </a:rPr>
              <a:t>sector</a:t>
            </a:r>
            <a:r>
              <a:rPr lang="en-US" sz="800" dirty="0">
                <a:solidFill>
                  <a:srgbClr val="FFFFFF"/>
                </a:solidFill>
              </a:rPr>
              <a:t>,” Atmospheric Environment 99 (2014). </a:t>
            </a:r>
            <a:r>
              <a:rPr lang="en-US" sz="800" dirty="0" smtClean="0">
                <a:solidFill>
                  <a:srgbClr val="FFFFFF"/>
                </a:solidFill>
                <a:hlinkClick r:id="rId4"/>
              </a:rPr>
              <a:t>http</a:t>
            </a:r>
            <a:r>
              <a:rPr lang="en-US" sz="800" dirty="0">
                <a:solidFill>
                  <a:srgbClr val="FFFFFF"/>
                </a:solidFill>
                <a:hlinkClick r:id="rId4"/>
              </a:rPr>
              <a:t>://</a:t>
            </a:r>
            <a:r>
              <a:rPr lang="en-US" sz="800" dirty="0" smtClean="0">
                <a:solidFill>
                  <a:srgbClr val="FFFFFF"/>
                </a:solidFill>
                <a:hlinkClick r:id="rId4"/>
              </a:rPr>
              <a:t>dx.doi.org/10.1016/j.atmosenv.2014.10.033</a:t>
            </a:r>
            <a:endParaRPr lang="en-US" sz="800" dirty="0" smtClean="0">
              <a:solidFill>
                <a:srgbClr val="FFFFFF"/>
              </a:solidFill>
            </a:endParaRPr>
          </a:p>
          <a:p>
            <a:pPr marL="171450" indent="-171450" fontAlgn="auto">
              <a:spcBef>
                <a:spcPts val="0"/>
              </a:spcBef>
              <a:spcAft>
                <a:spcPts val="0"/>
              </a:spcAft>
              <a:buFontTx/>
              <a:buChar char="-"/>
            </a:pPr>
            <a:r>
              <a:rPr lang="en-US" sz="800" dirty="0" err="1" smtClean="0">
                <a:solidFill>
                  <a:srgbClr val="FFFFFF"/>
                </a:solidFill>
              </a:rPr>
              <a:t>Yim</a:t>
            </a:r>
            <a:r>
              <a:rPr lang="en-US" sz="800" dirty="0" smtClean="0">
                <a:solidFill>
                  <a:srgbClr val="FFFFFF"/>
                </a:solidFill>
              </a:rPr>
              <a:t> et al., “Global</a:t>
            </a:r>
            <a:r>
              <a:rPr lang="en-US" sz="800" dirty="0">
                <a:solidFill>
                  <a:srgbClr val="FFFFFF"/>
                </a:solidFill>
              </a:rPr>
              <a:t>, regional and local health impacts of civil aviation </a:t>
            </a:r>
            <a:r>
              <a:rPr lang="en-US" sz="800" dirty="0" smtClean="0">
                <a:solidFill>
                  <a:srgbClr val="FFFFFF"/>
                </a:solidFill>
              </a:rPr>
              <a:t>emissions,” </a:t>
            </a:r>
            <a:r>
              <a:rPr lang="fr-FR" sz="800" dirty="0">
                <a:solidFill>
                  <a:srgbClr val="FFFFFF"/>
                </a:solidFill>
              </a:rPr>
              <a:t>Environ. </a:t>
            </a:r>
            <a:r>
              <a:rPr lang="fr-FR" sz="800" dirty="0" err="1">
                <a:solidFill>
                  <a:srgbClr val="FFFFFF"/>
                </a:solidFill>
              </a:rPr>
              <a:t>Res</a:t>
            </a:r>
            <a:r>
              <a:rPr lang="fr-FR" sz="800" dirty="0">
                <a:solidFill>
                  <a:srgbClr val="FFFFFF"/>
                </a:solidFill>
              </a:rPr>
              <a:t>. </a:t>
            </a:r>
            <a:r>
              <a:rPr lang="fr-FR" sz="800" dirty="0" err="1">
                <a:solidFill>
                  <a:srgbClr val="FFFFFF"/>
                </a:solidFill>
              </a:rPr>
              <a:t>Lett</a:t>
            </a:r>
            <a:r>
              <a:rPr lang="fr-FR" sz="800" dirty="0">
                <a:solidFill>
                  <a:srgbClr val="FFFFFF"/>
                </a:solidFill>
              </a:rPr>
              <a:t>. 10 (2015). doi:10.1088/1748-9326/10/3/034001</a:t>
            </a:r>
            <a:endParaRPr lang="en-US" sz="800" dirty="0" smtClean="0">
              <a:solidFill>
                <a:srgbClr val="FFFFFF"/>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844" t="35414" r="44446" b="16076"/>
          <a:stretch/>
        </p:blipFill>
        <p:spPr bwMode="auto">
          <a:xfrm>
            <a:off x="4155618" y="1519978"/>
            <a:ext cx="4432609" cy="394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2400" y="5511969"/>
            <a:ext cx="8435828" cy="507831"/>
          </a:xfrm>
          <a:prstGeom prst="rect">
            <a:avLst/>
          </a:prstGeom>
        </p:spPr>
        <p:txBody>
          <a:bodyPr wrap="square">
            <a:spAutoFit/>
          </a:bodyPr>
          <a:lstStyle/>
          <a:p>
            <a:pPr fontAlgn="auto">
              <a:spcBef>
                <a:spcPts val="0"/>
              </a:spcBef>
              <a:spcAft>
                <a:spcPts val="0"/>
              </a:spcAft>
              <a:buFontTx/>
              <a:buNone/>
            </a:pPr>
            <a:r>
              <a:rPr lang="en-US" sz="900" dirty="0">
                <a:solidFill>
                  <a:srgbClr val="000000"/>
                </a:solidFill>
                <a:latin typeface="Arial"/>
              </a:rPr>
              <a:t>* Note the aviation emissions are based on the LTO cycle and are an estimate for the </a:t>
            </a:r>
            <a:r>
              <a:rPr lang="en-US" sz="900" dirty="0" smtClean="0">
                <a:solidFill>
                  <a:srgbClr val="000000"/>
                </a:solidFill>
                <a:latin typeface="Arial"/>
              </a:rPr>
              <a:t>US. </a:t>
            </a:r>
            <a:r>
              <a:rPr lang="en-US" sz="900" dirty="0">
                <a:solidFill>
                  <a:srgbClr val="000000"/>
                </a:solidFill>
                <a:latin typeface="Arial"/>
              </a:rPr>
              <a:t>The MIT research group calculates that North America LTO emissions result in 650 premature </a:t>
            </a:r>
            <a:r>
              <a:rPr lang="en-US" sz="900" dirty="0" smtClean="0">
                <a:solidFill>
                  <a:srgbClr val="000000"/>
                </a:solidFill>
                <a:latin typeface="Arial"/>
              </a:rPr>
              <a:t>mortalities when accounting for both </a:t>
            </a:r>
            <a:r>
              <a:rPr lang="en-US" sz="900" dirty="0">
                <a:solidFill>
                  <a:srgbClr val="000000"/>
                </a:solidFill>
                <a:latin typeface="Arial"/>
              </a:rPr>
              <a:t>PM and ozone</a:t>
            </a:r>
            <a:r>
              <a:rPr lang="en-US" sz="900" dirty="0" smtClean="0">
                <a:solidFill>
                  <a:srgbClr val="000000"/>
                </a:solidFill>
                <a:latin typeface="Arial"/>
              </a:rPr>
              <a:t>. Including full flight emissions results in 1,500 premature mortalities for North America and 16,000 premature mortalities globally </a:t>
            </a:r>
            <a:r>
              <a:rPr lang="en-US" sz="900" dirty="0">
                <a:solidFill>
                  <a:srgbClr val="000000"/>
                </a:solidFill>
                <a:latin typeface="Arial"/>
              </a:rPr>
              <a:t>(uncertainty range is </a:t>
            </a:r>
            <a:r>
              <a:rPr lang="en-US" sz="900" dirty="0" smtClean="0">
                <a:solidFill>
                  <a:srgbClr val="000000"/>
                </a:solidFill>
                <a:latin typeface="Arial"/>
              </a:rPr>
              <a:t>8,300–24,000). </a:t>
            </a:r>
            <a:endParaRPr lang="en-US" sz="900" dirty="0">
              <a:solidFill>
                <a:srgbClr val="000000"/>
              </a:solidFill>
              <a:latin typeface="Arial"/>
            </a:endParaRPr>
          </a:p>
        </p:txBody>
      </p:sp>
    </p:spTree>
    <p:extLst>
      <p:ext uri="{BB962C8B-B14F-4D97-AF65-F5344CB8AC3E}">
        <p14:creationId xmlns:p14="http://schemas.microsoft.com/office/powerpoint/2010/main" val="38999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Characterization</a:t>
            </a:r>
            <a:endParaRPr lang="en-US" dirty="0"/>
          </a:p>
        </p:txBody>
      </p:sp>
      <p:sp>
        <p:nvSpPr>
          <p:cNvPr id="3" name="Content Placeholder 2"/>
          <p:cNvSpPr>
            <a:spLocks noGrp="1"/>
          </p:cNvSpPr>
          <p:nvPr>
            <p:ph idx="1"/>
          </p:nvPr>
        </p:nvSpPr>
        <p:spPr/>
        <p:txBody>
          <a:bodyPr/>
          <a:lstStyle/>
          <a:p>
            <a:r>
              <a:rPr lang="en-US" u="sng" dirty="0" smtClean="0">
                <a:solidFill>
                  <a:srgbClr val="0000FF"/>
                </a:solidFill>
              </a:rPr>
              <a:t>Non-volatile Particulate Matter (</a:t>
            </a:r>
            <a:r>
              <a:rPr lang="en-US" u="sng" dirty="0" err="1" smtClean="0">
                <a:solidFill>
                  <a:srgbClr val="0000FF"/>
                </a:solidFill>
              </a:rPr>
              <a:t>nvPM</a:t>
            </a:r>
            <a:r>
              <a:rPr lang="en-US" u="sng" dirty="0" smtClean="0">
                <a:solidFill>
                  <a:srgbClr val="0000FF"/>
                </a:solidFill>
              </a:rPr>
              <a:t>): </a:t>
            </a:r>
            <a:r>
              <a:rPr lang="en-US" dirty="0"/>
              <a:t>Emitted particles that exist at gas turbine engine exhaust nozzle exit plane that do not </a:t>
            </a:r>
            <a:r>
              <a:rPr lang="en-US" dirty="0" err="1"/>
              <a:t>volatilise</a:t>
            </a:r>
            <a:r>
              <a:rPr lang="en-US" dirty="0"/>
              <a:t> when heated to a temperature of 350°C. </a:t>
            </a:r>
            <a:endParaRPr lang="en-US" dirty="0" smtClean="0"/>
          </a:p>
          <a:p>
            <a:r>
              <a:rPr lang="en-US" dirty="0" smtClean="0"/>
              <a:t>Characterization of </a:t>
            </a:r>
            <a:r>
              <a:rPr lang="en-US" dirty="0" err="1" smtClean="0"/>
              <a:t>nvPM</a:t>
            </a:r>
            <a:r>
              <a:rPr lang="en-US" dirty="0" smtClean="0"/>
              <a:t> mass and number emissions</a:t>
            </a:r>
          </a:p>
          <a:p>
            <a:r>
              <a:rPr lang="en-US" dirty="0" smtClean="0"/>
              <a:t>Size distribution</a:t>
            </a:r>
            <a:endParaRPr lang="en-US" dirty="0"/>
          </a:p>
        </p:txBody>
      </p:sp>
    </p:spTree>
    <p:extLst>
      <p:ext uri="{BB962C8B-B14F-4D97-AF65-F5344CB8AC3E}">
        <p14:creationId xmlns:p14="http://schemas.microsoft.com/office/powerpoint/2010/main" val="3796270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p:nvPr/>
        </p:nvSpPr>
        <p:spPr>
          <a:xfrm>
            <a:off x="56692" y="42255"/>
            <a:ext cx="5676602" cy="4139575"/>
          </a:xfrm>
          <a:prstGeom prst="rect">
            <a:avLst/>
          </a:prstGeom>
          <a:blipFill>
            <a:blip r:embed="rId2" cstate="print"/>
            <a:stretch>
              <a:fillRect/>
            </a:stretch>
          </a:blipFill>
        </p:spPr>
        <p:txBody>
          <a:bodyPr wrap="square" lIns="0" tIns="0" rIns="0" bIns="0" rtlCol="0"/>
          <a:lstStyle/>
          <a:p>
            <a:endParaRPr/>
          </a:p>
        </p:txBody>
      </p:sp>
      <p:sp>
        <p:nvSpPr>
          <p:cNvPr id="10" name="object 3"/>
          <p:cNvSpPr/>
          <p:nvPr/>
        </p:nvSpPr>
        <p:spPr>
          <a:xfrm>
            <a:off x="5761101" y="13039"/>
            <a:ext cx="3379724" cy="2052701"/>
          </a:xfrm>
          <a:prstGeom prst="rect">
            <a:avLst/>
          </a:prstGeom>
          <a:blipFill>
            <a:blip r:embed="rId3" cstate="print"/>
            <a:stretch>
              <a:fillRect/>
            </a:stretch>
          </a:blipFill>
        </p:spPr>
        <p:txBody>
          <a:bodyPr wrap="square" lIns="0" tIns="0" rIns="0" bIns="0" rtlCol="0"/>
          <a:lstStyle/>
          <a:p>
            <a:endParaRPr/>
          </a:p>
        </p:txBody>
      </p:sp>
      <p:sp>
        <p:nvSpPr>
          <p:cNvPr id="11" name="object 5"/>
          <p:cNvSpPr txBox="1"/>
          <p:nvPr/>
        </p:nvSpPr>
        <p:spPr>
          <a:xfrm>
            <a:off x="6201420" y="2187668"/>
            <a:ext cx="2845679" cy="1384995"/>
          </a:xfrm>
          <a:prstGeom prst="rect">
            <a:avLst/>
          </a:prstGeom>
        </p:spPr>
        <p:txBody>
          <a:bodyPr vert="horz" wrap="square" lIns="0" tIns="0" rIns="0" bIns="0" rtlCol="0">
            <a:spAutoFit/>
          </a:bodyPr>
          <a:lstStyle/>
          <a:p>
            <a:pPr marL="298450" marR="5080" indent="-285750">
              <a:lnSpc>
                <a:spcPct val="100000"/>
              </a:lnSpc>
              <a:buFont typeface="Arial" panose="020B0604020202020204" pitchFamily="34" charset="0"/>
              <a:buChar char="•"/>
            </a:pPr>
            <a:r>
              <a:rPr sz="1800" dirty="0">
                <a:latin typeface="Calibri"/>
                <a:cs typeface="Calibri"/>
              </a:rPr>
              <a:t>All </a:t>
            </a:r>
            <a:r>
              <a:rPr sz="1800" spc="-5" dirty="0">
                <a:latin typeface="Calibri"/>
                <a:cs typeface="Calibri"/>
              </a:rPr>
              <a:t>combustion particles  </a:t>
            </a:r>
            <a:r>
              <a:rPr sz="1800" spc="-10" dirty="0">
                <a:latin typeface="Calibri"/>
                <a:cs typeface="Calibri"/>
              </a:rPr>
              <a:t>are </a:t>
            </a:r>
            <a:r>
              <a:rPr sz="1800" spc="-5" dirty="0">
                <a:latin typeface="Calibri"/>
                <a:cs typeface="Calibri"/>
              </a:rPr>
              <a:t>less </a:t>
            </a:r>
            <a:r>
              <a:rPr sz="1800" dirty="0">
                <a:latin typeface="Calibri"/>
                <a:cs typeface="Calibri"/>
              </a:rPr>
              <a:t>than 0.1 </a:t>
            </a:r>
            <a:r>
              <a:rPr sz="1800" spc="-10" dirty="0">
                <a:latin typeface="Calibri"/>
                <a:cs typeface="Calibri"/>
              </a:rPr>
              <a:t>microns  </a:t>
            </a:r>
            <a:r>
              <a:rPr sz="1800" spc="-5" dirty="0">
                <a:latin typeface="Calibri"/>
                <a:cs typeface="Calibri"/>
              </a:rPr>
              <a:t>(less </a:t>
            </a:r>
            <a:r>
              <a:rPr sz="1800" dirty="0">
                <a:latin typeface="Calibri"/>
                <a:cs typeface="Calibri"/>
              </a:rPr>
              <a:t>than 100nm</a:t>
            </a:r>
            <a:r>
              <a:rPr sz="1800" dirty="0" smtClean="0">
                <a:latin typeface="Calibri"/>
                <a:cs typeface="Calibri"/>
              </a:rPr>
              <a:t>)</a:t>
            </a:r>
            <a:endParaRPr lang="en-US" sz="1800" dirty="0" smtClean="0">
              <a:latin typeface="Calibri"/>
              <a:cs typeface="Calibri"/>
            </a:endParaRPr>
          </a:p>
          <a:p>
            <a:pPr marL="298450" marR="5080" indent="-285750">
              <a:lnSpc>
                <a:spcPct val="100000"/>
              </a:lnSpc>
              <a:buFont typeface="Arial" panose="020B0604020202020204" pitchFamily="34" charset="0"/>
              <a:buChar char="•"/>
            </a:pPr>
            <a:r>
              <a:rPr sz="1800" spc="-10" dirty="0" err="1" smtClean="0">
                <a:latin typeface="Calibri"/>
                <a:cs typeface="Calibri"/>
              </a:rPr>
              <a:t>nvPM</a:t>
            </a:r>
            <a:r>
              <a:rPr sz="1800" spc="-10" dirty="0" smtClean="0">
                <a:latin typeface="Calibri"/>
                <a:cs typeface="Calibri"/>
              </a:rPr>
              <a:t> </a:t>
            </a:r>
            <a:r>
              <a:rPr sz="1800" spc="-5" dirty="0">
                <a:latin typeface="Calibri"/>
                <a:cs typeface="Calibri"/>
              </a:rPr>
              <a:t>particles </a:t>
            </a:r>
            <a:r>
              <a:rPr sz="1800" spc="-10" dirty="0">
                <a:latin typeface="Calibri"/>
                <a:cs typeface="Calibri"/>
              </a:rPr>
              <a:t>are </a:t>
            </a:r>
            <a:r>
              <a:rPr sz="1800" dirty="0">
                <a:latin typeface="Calibri"/>
                <a:cs typeface="Calibri"/>
              </a:rPr>
              <a:t>bigger  than </a:t>
            </a:r>
            <a:r>
              <a:rPr sz="1800" spc="-5" dirty="0">
                <a:latin typeface="Calibri"/>
                <a:cs typeface="Calibri"/>
              </a:rPr>
              <a:t>vPM</a:t>
            </a:r>
            <a:r>
              <a:rPr sz="1800" spc="-85" dirty="0">
                <a:latin typeface="Calibri"/>
                <a:cs typeface="Calibri"/>
              </a:rPr>
              <a:t> </a:t>
            </a:r>
            <a:r>
              <a:rPr sz="1800" dirty="0">
                <a:latin typeface="Calibri"/>
                <a:cs typeface="Calibri"/>
              </a:rPr>
              <a:t>particles.</a:t>
            </a:r>
          </a:p>
        </p:txBody>
      </p:sp>
      <p:sp>
        <p:nvSpPr>
          <p:cNvPr id="12" name="object 6"/>
          <p:cNvSpPr/>
          <p:nvPr/>
        </p:nvSpPr>
        <p:spPr>
          <a:xfrm>
            <a:off x="5949950" y="3636593"/>
            <a:ext cx="3194049" cy="2416172"/>
          </a:xfrm>
          <a:prstGeom prst="rect">
            <a:avLst/>
          </a:prstGeom>
          <a:blipFill>
            <a:blip r:embed="rId4" cstate="print"/>
            <a:stretch>
              <a:fillRect/>
            </a:stretch>
          </a:blipFill>
        </p:spPr>
        <p:txBody>
          <a:bodyPr wrap="square" lIns="0" tIns="0" rIns="0" bIns="0" rtlCol="0"/>
          <a:lstStyle/>
          <a:p>
            <a:endParaRPr/>
          </a:p>
        </p:txBody>
      </p:sp>
      <p:sp>
        <p:nvSpPr>
          <p:cNvPr id="13" name="object 7"/>
          <p:cNvSpPr txBox="1"/>
          <p:nvPr/>
        </p:nvSpPr>
        <p:spPr>
          <a:xfrm>
            <a:off x="97942" y="4323916"/>
            <a:ext cx="5168900" cy="1670685"/>
          </a:xfrm>
          <a:prstGeom prst="rect">
            <a:avLst/>
          </a:prstGeom>
        </p:spPr>
        <p:txBody>
          <a:bodyPr vert="horz" wrap="square" lIns="0" tIns="0" rIns="0" bIns="0" rtlCol="0">
            <a:spAutoFit/>
          </a:bodyPr>
          <a:lstStyle/>
          <a:p>
            <a:pPr marL="298450" indent="-285750">
              <a:lnSpc>
                <a:spcPct val="100000"/>
              </a:lnSpc>
              <a:buFont typeface="Arial" panose="020B0604020202020204" pitchFamily="34" charset="0"/>
              <a:buChar char="•"/>
            </a:pPr>
            <a:r>
              <a:rPr sz="1800" spc="-5" dirty="0">
                <a:latin typeface="Calibri"/>
                <a:cs typeface="Calibri"/>
              </a:rPr>
              <a:t>EI </a:t>
            </a:r>
            <a:r>
              <a:rPr sz="1800" spc="-10" dirty="0">
                <a:latin typeface="Calibri"/>
                <a:cs typeface="Calibri"/>
              </a:rPr>
              <a:t>nvPM </a:t>
            </a:r>
            <a:r>
              <a:rPr sz="1800" spc="-5" dirty="0">
                <a:latin typeface="Calibri"/>
                <a:cs typeface="Calibri"/>
              </a:rPr>
              <a:t>Mass </a:t>
            </a:r>
            <a:r>
              <a:rPr sz="1800" spc="-10" dirty="0">
                <a:latin typeface="Calibri"/>
                <a:cs typeface="Calibri"/>
              </a:rPr>
              <a:t>from </a:t>
            </a:r>
            <a:r>
              <a:rPr sz="1800" spc="5" dirty="0" smtClean="0">
                <a:latin typeface="Calibri"/>
                <a:cs typeface="Calibri"/>
              </a:rPr>
              <a:t>1-400mg/</a:t>
            </a:r>
            <a:r>
              <a:rPr lang="en-US" sz="1800" spc="5" dirty="0" smtClean="0">
                <a:latin typeface="Calibri"/>
                <a:cs typeface="Calibri"/>
              </a:rPr>
              <a:t>k</a:t>
            </a:r>
            <a:r>
              <a:rPr sz="1800" spc="5" dirty="0" smtClean="0">
                <a:latin typeface="Calibri"/>
                <a:cs typeface="Calibri"/>
              </a:rPr>
              <a:t>g</a:t>
            </a:r>
            <a:r>
              <a:rPr sz="1800" spc="-25" dirty="0" smtClean="0">
                <a:latin typeface="Calibri"/>
                <a:cs typeface="Calibri"/>
              </a:rPr>
              <a:t> </a:t>
            </a:r>
            <a:r>
              <a:rPr sz="1800" dirty="0">
                <a:latin typeface="Calibri"/>
                <a:cs typeface="Calibri"/>
              </a:rPr>
              <a:t>(</a:t>
            </a:r>
            <a:r>
              <a:rPr sz="1800" dirty="0" smtClean="0">
                <a:latin typeface="Calibri"/>
                <a:cs typeface="Calibri"/>
              </a:rPr>
              <a:t>0.001-0.4g/</a:t>
            </a:r>
            <a:r>
              <a:rPr lang="en-US" sz="1800" dirty="0" smtClean="0">
                <a:latin typeface="Calibri"/>
                <a:cs typeface="Calibri"/>
              </a:rPr>
              <a:t>k</a:t>
            </a:r>
            <a:r>
              <a:rPr sz="1800" dirty="0" smtClean="0">
                <a:latin typeface="Calibri"/>
                <a:cs typeface="Calibri"/>
              </a:rPr>
              <a:t>g</a:t>
            </a:r>
            <a:r>
              <a:rPr sz="1800" dirty="0">
                <a:latin typeface="Calibri"/>
                <a:cs typeface="Calibri"/>
              </a:rPr>
              <a:t>)</a:t>
            </a:r>
          </a:p>
          <a:p>
            <a:pPr marL="298450" indent="-285750">
              <a:lnSpc>
                <a:spcPct val="100000"/>
              </a:lnSpc>
              <a:buFont typeface="Arial" panose="020B0604020202020204" pitchFamily="34" charset="0"/>
              <a:buChar char="•"/>
            </a:pPr>
            <a:r>
              <a:rPr sz="1800" spc="-10" dirty="0">
                <a:latin typeface="Calibri"/>
                <a:cs typeface="Calibri"/>
              </a:rPr>
              <a:t>For comparison </a:t>
            </a:r>
            <a:r>
              <a:rPr sz="1800" spc="-10" dirty="0" smtClean="0">
                <a:latin typeface="Calibri"/>
                <a:cs typeface="Calibri"/>
              </a:rPr>
              <a:t>EI</a:t>
            </a:r>
            <a:r>
              <a:rPr lang="en-US" sz="1800" spc="-10" dirty="0" smtClean="0">
                <a:latin typeface="Calibri"/>
                <a:cs typeface="Calibri"/>
              </a:rPr>
              <a:t> </a:t>
            </a:r>
            <a:r>
              <a:rPr sz="1800" spc="-10" dirty="0" smtClean="0">
                <a:latin typeface="Calibri"/>
                <a:cs typeface="Calibri"/>
              </a:rPr>
              <a:t>NO</a:t>
            </a:r>
            <a:r>
              <a:rPr lang="en-US" sz="1800" spc="-10" baseline="-25000" dirty="0" smtClean="0">
                <a:latin typeface="Calibri"/>
                <a:cs typeface="Calibri"/>
              </a:rPr>
              <a:t>X</a:t>
            </a:r>
            <a:r>
              <a:rPr sz="1800" spc="-10" dirty="0" smtClean="0">
                <a:latin typeface="Calibri"/>
                <a:cs typeface="Calibri"/>
              </a:rPr>
              <a:t> </a:t>
            </a:r>
            <a:r>
              <a:rPr sz="1800" spc="5" dirty="0" smtClean="0">
                <a:latin typeface="Calibri"/>
                <a:cs typeface="Calibri"/>
              </a:rPr>
              <a:t>5-70g/</a:t>
            </a:r>
            <a:r>
              <a:rPr lang="en-US" sz="1800" spc="5" dirty="0" smtClean="0">
                <a:latin typeface="Calibri"/>
                <a:cs typeface="Calibri"/>
              </a:rPr>
              <a:t>k</a:t>
            </a:r>
            <a:r>
              <a:rPr sz="1800" spc="5" dirty="0" smtClean="0">
                <a:latin typeface="Calibri"/>
                <a:cs typeface="Calibri"/>
              </a:rPr>
              <a:t>g</a:t>
            </a:r>
            <a:endParaRPr sz="1800" dirty="0">
              <a:latin typeface="Calibri"/>
              <a:cs typeface="Calibri"/>
            </a:endParaRPr>
          </a:p>
          <a:p>
            <a:pPr marL="298450" indent="-285750">
              <a:lnSpc>
                <a:spcPct val="100000"/>
              </a:lnSpc>
              <a:buFont typeface="Arial" panose="020B0604020202020204" pitchFamily="34" charset="0"/>
              <a:buChar char="•"/>
            </a:pPr>
            <a:r>
              <a:rPr sz="1800" dirty="0">
                <a:latin typeface="Calibri"/>
                <a:cs typeface="Calibri"/>
              </a:rPr>
              <a:t>But </a:t>
            </a:r>
            <a:r>
              <a:rPr sz="1800" spc="-10" dirty="0">
                <a:latin typeface="Calibri"/>
                <a:cs typeface="Calibri"/>
              </a:rPr>
              <a:t>nvPM </a:t>
            </a:r>
            <a:r>
              <a:rPr sz="1800" dirty="0">
                <a:latin typeface="Calibri"/>
                <a:cs typeface="Calibri"/>
              </a:rPr>
              <a:t>number </a:t>
            </a:r>
            <a:r>
              <a:rPr sz="1800" dirty="0" smtClean="0">
                <a:latin typeface="Calibri"/>
                <a:cs typeface="Calibri"/>
              </a:rPr>
              <a:t>5*10</a:t>
            </a:r>
            <a:r>
              <a:rPr sz="1800" baseline="30000" dirty="0" smtClean="0">
                <a:latin typeface="Calibri"/>
                <a:cs typeface="Calibri"/>
              </a:rPr>
              <a:t>13</a:t>
            </a:r>
            <a:r>
              <a:rPr sz="1800" dirty="0" smtClean="0">
                <a:latin typeface="Calibri"/>
                <a:cs typeface="Calibri"/>
              </a:rPr>
              <a:t> </a:t>
            </a:r>
            <a:r>
              <a:rPr sz="1800" dirty="0">
                <a:latin typeface="Calibri"/>
                <a:cs typeface="Calibri"/>
              </a:rPr>
              <a:t>– </a:t>
            </a:r>
            <a:r>
              <a:rPr sz="1800" dirty="0" smtClean="0">
                <a:latin typeface="Calibri"/>
                <a:cs typeface="Calibri"/>
              </a:rPr>
              <a:t>5*10</a:t>
            </a:r>
            <a:r>
              <a:rPr sz="1800" baseline="30000" dirty="0" smtClean="0">
                <a:latin typeface="Calibri"/>
                <a:cs typeface="Calibri"/>
              </a:rPr>
              <a:t>15</a:t>
            </a:r>
            <a:r>
              <a:rPr sz="1800" spc="-60" dirty="0" smtClean="0">
                <a:latin typeface="Calibri"/>
                <a:cs typeface="Calibri"/>
              </a:rPr>
              <a:t> </a:t>
            </a:r>
            <a:r>
              <a:rPr sz="1800" dirty="0" smtClean="0">
                <a:latin typeface="Calibri"/>
                <a:cs typeface="Calibri"/>
              </a:rPr>
              <a:t>#/</a:t>
            </a:r>
            <a:r>
              <a:rPr lang="en-US" sz="1800" dirty="0" smtClean="0">
                <a:latin typeface="Calibri"/>
                <a:cs typeface="Calibri"/>
              </a:rPr>
              <a:t>k</a:t>
            </a:r>
            <a:r>
              <a:rPr sz="1800" dirty="0" smtClean="0">
                <a:latin typeface="Calibri"/>
                <a:cs typeface="Calibri"/>
              </a:rPr>
              <a:t>g</a:t>
            </a:r>
            <a:endParaRPr sz="1800" dirty="0">
              <a:latin typeface="Calibri"/>
              <a:cs typeface="Calibri"/>
            </a:endParaRPr>
          </a:p>
          <a:p>
            <a:pPr marL="298450" marR="5080" indent="-285750">
              <a:lnSpc>
                <a:spcPct val="100000"/>
              </a:lnSpc>
              <a:buFont typeface="Arial" panose="020B0604020202020204" pitchFamily="34" charset="0"/>
              <a:buChar char="•"/>
            </a:pPr>
            <a:r>
              <a:rPr sz="1800" spc="-15" dirty="0">
                <a:latin typeface="Calibri"/>
                <a:cs typeface="Calibri"/>
              </a:rPr>
              <a:t>Except </a:t>
            </a:r>
            <a:r>
              <a:rPr sz="1800" spc="-5" dirty="0">
                <a:latin typeface="Calibri"/>
                <a:cs typeface="Calibri"/>
              </a:rPr>
              <a:t>on </a:t>
            </a:r>
            <a:r>
              <a:rPr sz="1800" dirty="0">
                <a:latin typeface="Calibri"/>
                <a:cs typeface="Calibri"/>
              </a:rPr>
              <a:t>lean </a:t>
            </a:r>
            <a:r>
              <a:rPr sz="1800" spc="-5" dirty="0">
                <a:latin typeface="Calibri"/>
                <a:cs typeface="Calibri"/>
              </a:rPr>
              <a:t>burn which is </a:t>
            </a:r>
            <a:r>
              <a:rPr sz="1800" spc="-10" dirty="0">
                <a:latin typeface="Calibri"/>
                <a:cs typeface="Calibri"/>
              </a:rPr>
              <a:t>at </a:t>
            </a:r>
            <a:r>
              <a:rPr sz="1800" spc="-5" dirty="0">
                <a:latin typeface="Calibri"/>
                <a:cs typeface="Calibri"/>
              </a:rPr>
              <a:t>atmospheric level of </a:t>
            </a:r>
            <a:r>
              <a:rPr lang="en-US" sz="1800" dirty="0" smtClean="0">
                <a:latin typeface="Calibri"/>
                <a:cs typeface="Calibri"/>
              </a:rPr>
              <a:t>number</a:t>
            </a:r>
            <a:r>
              <a:rPr sz="1800" dirty="0" smtClean="0">
                <a:latin typeface="Calibri"/>
                <a:cs typeface="Calibri"/>
              </a:rPr>
              <a:t> </a:t>
            </a:r>
            <a:r>
              <a:rPr sz="1800" spc="-10" dirty="0">
                <a:latin typeface="Calibri"/>
                <a:cs typeface="Calibri"/>
              </a:rPr>
              <a:t>(note </a:t>
            </a:r>
            <a:r>
              <a:rPr sz="1800" spc="-5" dirty="0">
                <a:latin typeface="Calibri"/>
                <a:cs typeface="Calibri"/>
              </a:rPr>
              <a:t>equivalent </a:t>
            </a:r>
            <a:r>
              <a:rPr sz="1800" spc="-10" dirty="0">
                <a:latin typeface="Calibri"/>
                <a:cs typeface="Calibri"/>
              </a:rPr>
              <a:t>to</a:t>
            </a:r>
            <a:r>
              <a:rPr sz="1800" spc="-45" dirty="0">
                <a:latin typeface="Calibri"/>
                <a:cs typeface="Calibri"/>
              </a:rPr>
              <a:t> </a:t>
            </a:r>
            <a:r>
              <a:rPr sz="1800" dirty="0" smtClean="0">
                <a:latin typeface="Calibri"/>
                <a:cs typeface="Calibri"/>
              </a:rPr>
              <a:t>10</a:t>
            </a:r>
            <a:r>
              <a:rPr sz="1800" baseline="30000" dirty="0" smtClean="0">
                <a:latin typeface="Calibri"/>
                <a:cs typeface="Calibri"/>
              </a:rPr>
              <a:t>10</a:t>
            </a:r>
            <a:r>
              <a:rPr lang="en-US" sz="1800" dirty="0">
                <a:latin typeface="Calibri"/>
                <a:cs typeface="Calibri"/>
              </a:rPr>
              <a:t> </a:t>
            </a:r>
            <a:r>
              <a:rPr lang="en-US" sz="1800" dirty="0" smtClean="0">
                <a:latin typeface="Calibri"/>
                <a:cs typeface="Calibri"/>
              </a:rPr>
              <a:t>to </a:t>
            </a:r>
            <a:r>
              <a:rPr sz="1800" dirty="0" smtClean="0">
                <a:latin typeface="Calibri"/>
                <a:cs typeface="Calibri"/>
              </a:rPr>
              <a:t>10</a:t>
            </a:r>
            <a:r>
              <a:rPr sz="1800" baseline="30000" dirty="0" smtClean="0">
                <a:latin typeface="Calibri"/>
                <a:cs typeface="Calibri"/>
              </a:rPr>
              <a:t>11</a:t>
            </a:r>
            <a:r>
              <a:rPr lang="en-US" sz="1800" dirty="0" smtClean="0">
                <a:latin typeface="Calibri"/>
                <a:cs typeface="Calibri"/>
              </a:rPr>
              <a:t>)</a:t>
            </a:r>
            <a:endParaRPr sz="1800" dirty="0">
              <a:latin typeface="Calibri"/>
              <a:cs typeface="Calibri"/>
            </a:endParaRPr>
          </a:p>
          <a:p>
            <a:pPr marL="298450" indent="-285750">
              <a:lnSpc>
                <a:spcPct val="100000"/>
              </a:lnSpc>
              <a:buFont typeface="Arial" panose="020B0604020202020204" pitchFamily="34" charset="0"/>
              <a:buChar char="•"/>
            </a:pPr>
            <a:r>
              <a:rPr sz="1800" spc="-15" dirty="0">
                <a:latin typeface="Calibri"/>
                <a:cs typeface="Calibri"/>
              </a:rPr>
              <a:t>Smoke </a:t>
            </a:r>
            <a:r>
              <a:rPr sz="1800" spc="-5" dirty="0">
                <a:latin typeface="Calibri"/>
                <a:cs typeface="Calibri"/>
              </a:rPr>
              <a:t>measurement </a:t>
            </a:r>
            <a:r>
              <a:rPr sz="1800" dirty="0">
                <a:latin typeface="Calibri"/>
                <a:cs typeface="Calibri"/>
              </a:rPr>
              <a:t>deemed</a:t>
            </a:r>
            <a:r>
              <a:rPr sz="1800" spc="-45" dirty="0">
                <a:latin typeface="Calibri"/>
                <a:cs typeface="Calibri"/>
              </a:rPr>
              <a:t> </a:t>
            </a:r>
            <a:r>
              <a:rPr sz="1800" spc="-10" dirty="0" smtClean="0">
                <a:latin typeface="Calibri"/>
                <a:cs typeface="Calibri"/>
              </a:rPr>
              <a:t>outdated</a:t>
            </a:r>
            <a:endParaRPr sz="1800" dirty="0">
              <a:latin typeface="Calibri"/>
              <a:cs typeface="Calibri"/>
            </a:endParaRPr>
          </a:p>
        </p:txBody>
      </p:sp>
    </p:spTree>
    <p:extLst>
      <p:ext uri="{BB962C8B-B14F-4D97-AF65-F5344CB8AC3E}">
        <p14:creationId xmlns:p14="http://schemas.microsoft.com/office/powerpoint/2010/main" val="2622942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B61651-4324-4FAE-B1A3-F032DDE9AFD9}"/>
</file>

<file path=customXml/itemProps2.xml><?xml version="1.0" encoding="utf-8"?>
<ds:datastoreItem xmlns:ds="http://schemas.openxmlformats.org/officeDocument/2006/customXml" ds:itemID="{E687A40C-37B4-40FD-8E86-F4ADA7BBA3FF}"/>
</file>

<file path=customXml/itemProps3.xml><?xml version="1.0" encoding="utf-8"?>
<ds:datastoreItem xmlns:ds="http://schemas.openxmlformats.org/officeDocument/2006/customXml" ds:itemID="{EC3B6561-65EC-474C-A04F-27486A1B0653}"/>
</file>

<file path=docProps/app.xml><?xml version="1.0" encoding="utf-8"?>
<Properties xmlns="http://schemas.openxmlformats.org/officeDocument/2006/extended-properties" xmlns:vt="http://schemas.openxmlformats.org/officeDocument/2006/docPropsVTypes">
  <Template/>
  <TotalTime>24515</TotalTime>
  <Words>1957</Words>
  <Application>Microsoft Office PowerPoint</Application>
  <PresentationFormat>On-screen Show (4:3)</PresentationFormat>
  <Paragraphs>295</Paragraphs>
  <Slides>39</Slides>
  <Notes>16</Notes>
  <HiddenSlides>0</HiddenSlides>
  <MMClips>0</MMClips>
  <ScaleCrop>false</ScaleCrop>
  <HeadingPairs>
    <vt:vector size="4" baseType="variant">
      <vt:variant>
        <vt:lpstr>Theme</vt:lpstr>
      </vt:variant>
      <vt:variant>
        <vt:i4>6</vt:i4>
      </vt:variant>
      <vt:variant>
        <vt:lpstr>Slide Titles</vt:lpstr>
      </vt:variant>
      <vt:variant>
        <vt:i4>39</vt:i4>
      </vt:variant>
    </vt:vector>
  </HeadingPairs>
  <TitlesOfParts>
    <vt:vector size="45" baseType="lpstr">
      <vt:lpstr>1_Custom Design</vt:lpstr>
      <vt:lpstr>2_Custom Design</vt:lpstr>
      <vt:lpstr>3_Custom Design</vt:lpstr>
      <vt:lpstr>4_Custom Design</vt:lpstr>
      <vt:lpstr>5_Custom Design</vt:lpstr>
      <vt:lpstr>Office Theme</vt:lpstr>
      <vt:lpstr>Aircraft Engine Particulate Matter: Measurement and Modeling</vt:lpstr>
      <vt:lpstr>Outline</vt:lpstr>
      <vt:lpstr>Impact of Emissions on Surface Air Quality</vt:lpstr>
      <vt:lpstr>PM2.5 vs UFP</vt:lpstr>
      <vt:lpstr>PowerPoint Presentation</vt:lpstr>
      <vt:lpstr>Air Quality Impacts of Aviation - in Perspective 1</vt:lpstr>
      <vt:lpstr>Air Quality Impacts of Aviation - in Perspective 2</vt:lpstr>
      <vt:lpstr>Source Characterization</vt:lpstr>
      <vt:lpstr>PowerPoint Presentation</vt:lpstr>
      <vt:lpstr>Technology Effects on nvPM Mass and Number</vt:lpstr>
      <vt:lpstr>By Contrast, NOX is Well Behaved</vt:lpstr>
      <vt:lpstr>nvPM Standard: Reduction at Source</vt:lpstr>
      <vt:lpstr>The CAEP/10 nvPM Standard Regulatory Level</vt:lpstr>
      <vt:lpstr>PowerPoint Presentation</vt:lpstr>
      <vt:lpstr>PowerPoint Presentation</vt:lpstr>
      <vt:lpstr>PowerPoint Presentation</vt:lpstr>
      <vt:lpstr>nvPM Data Update</vt:lpstr>
      <vt:lpstr>PowerPoint Presentation</vt:lpstr>
      <vt:lpstr>PowerPoint Presentation</vt:lpstr>
      <vt:lpstr>PowerPoint Presentation</vt:lpstr>
      <vt:lpstr>PowerPoint Presentation</vt:lpstr>
      <vt:lpstr>PowerPoint Presentation</vt:lpstr>
      <vt:lpstr>Ambient Monitoring and Source Attribution</vt:lpstr>
      <vt:lpstr>ASCENT 18: Monitoring and Modeling</vt:lpstr>
      <vt:lpstr>PowerPoint Presentation</vt:lpstr>
      <vt:lpstr>PowerPoint Presentation</vt:lpstr>
      <vt:lpstr>PM Modeling Framework for Commercial Aircraft</vt:lpstr>
      <vt:lpstr>PowerPoint Presentation</vt:lpstr>
      <vt:lpstr>PowerPoint Presentation</vt:lpstr>
      <vt:lpstr>PowerPoint Presentation</vt:lpstr>
      <vt:lpstr>Background Ammonia</vt:lpstr>
      <vt:lpstr>Aviation Surface PM2.5: LTO and Full Flight</vt:lpstr>
      <vt:lpstr>PowerPoint Presentation</vt:lpstr>
      <vt:lpstr>New Entrants for Commercial Aviation</vt:lpstr>
      <vt:lpstr>PowerPoint Presentation</vt:lpstr>
      <vt:lpstr>PM emissions from Rockets</vt:lpstr>
      <vt:lpstr>PM emissions from Commercial Rockets</vt:lpstr>
      <vt:lpstr>PowerPoint Presentation</vt:lpstr>
      <vt:lpstr>PowerPoint Presentation</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Daniel Jacob</dc:creator>
  <cp:lastModifiedBy>Jim Hileman</cp:lastModifiedBy>
  <cp:revision>609</cp:revision>
  <cp:lastPrinted>2011-08-17T16:10:01Z</cp:lastPrinted>
  <dcterms:created xsi:type="dcterms:W3CDTF">2005-01-28T20:32:53Z</dcterms:created>
  <dcterms:modified xsi:type="dcterms:W3CDTF">2017-07-27T18:31:51Z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