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slides/slide32.xml" ContentType="application/vnd.openxmlformats-officedocument.presentationml.slide+xml"/>
  <Override PartName="/ppt/presentation.xml" ContentType="application/vnd.openxmlformats-officedocument.presentationml.presentation.main+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25.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7" r:id="rId3"/>
    <p:sldMasterId id="2147483685" r:id="rId4"/>
  </p:sldMasterIdLst>
  <p:notesMasterIdLst>
    <p:notesMasterId r:id="rId37"/>
  </p:notesMasterIdLst>
  <p:sldIdLst>
    <p:sldId id="257" r:id="rId5"/>
    <p:sldId id="259" r:id="rId6"/>
    <p:sldId id="269" r:id="rId7"/>
    <p:sldId id="260" r:id="rId8"/>
    <p:sldId id="283" r:id="rId9"/>
    <p:sldId id="284" r:id="rId10"/>
    <p:sldId id="285" r:id="rId11"/>
    <p:sldId id="282" r:id="rId12"/>
    <p:sldId id="297" r:id="rId13"/>
    <p:sldId id="288" r:id="rId14"/>
    <p:sldId id="290" r:id="rId15"/>
    <p:sldId id="295" r:id="rId16"/>
    <p:sldId id="296" r:id="rId17"/>
    <p:sldId id="300" r:id="rId18"/>
    <p:sldId id="299" r:id="rId19"/>
    <p:sldId id="304" r:id="rId20"/>
    <p:sldId id="298" r:id="rId21"/>
    <p:sldId id="309" r:id="rId22"/>
    <p:sldId id="310" r:id="rId23"/>
    <p:sldId id="307" r:id="rId24"/>
    <p:sldId id="293" r:id="rId25"/>
    <p:sldId id="301" r:id="rId26"/>
    <p:sldId id="302" r:id="rId27"/>
    <p:sldId id="303" r:id="rId28"/>
    <p:sldId id="287" r:id="rId29"/>
    <p:sldId id="291" r:id="rId30"/>
    <p:sldId id="294" r:id="rId31"/>
    <p:sldId id="281" r:id="rId32"/>
    <p:sldId id="278" r:id="rId33"/>
    <p:sldId id="276" r:id="rId34"/>
    <p:sldId id="292" r:id="rId35"/>
    <p:sldId id="308" r:id="rId36"/>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5592" autoAdjust="0"/>
  </p:normalViewPr>
  <p:slideViewPr>
    <p:cSldViewPr>
      <p:cViewPr varScale="1">
        <p:scale>
          <a:sx n="99" d="100"/>
          <a:sy n="99" d="100"/>
        </p:scale>
        <p:origin x="-922" y="-62"/>
      </p:cViewPr>
      <p:guideLst>
        <p:guide orient="horz" pos="2160"/>
        <p:guide pos="2880"/>
      </p:guideLst>
    </p:cSldViewPr>
  </p:slideViewPr>
  <p:notesTextViewPr>
    <p:cViewPr>
      <p:scale>
        <a:sx n="1" d="1"/>
        <a:sy n="1" d="1"/>
      </p:scale>
      <p:origin x="0" y="0"/>
    </p:cViewPr>
  </p:notesTextViewPr>
  <p:sorterViewPr>
    <p:cViewPr>
      <p:scale>
        <a:sx n="100" d="100"/>
        <a:sy n="100" d="100"/>
      </p:scale>
      <p:origin x="0" y="2688"/>
    </p:cViewPr>
  </p:sorterViewPr>
  <p:notesViewPr>
    <p:cSldViewPr>
      <p:cViewPr varScale="1">
        <p:scale>
          <a:sx n="64" d="100"/>
          <a:sy n="64" d="100"/>
        </p:scale>
        <p:origin x="-2597" y="-77"/>
      </p:cViewPr>
      <p:guideLst>
        <p:guide orient="horz" pos="289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ustomXml" Target="../customXml/item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ustomXml" Target="../customXml/item2.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03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A78060E-F62D-441C-86E7-D24FBD6580A7}" type="datetimeFigureOut">
              <a:rPr lang="en-US"/>
              <a:pPr>
                <a:defRPr/>
              </a:pPr>
              <a:t>7/27/2017</a:t>
            </a:fld>
            <a:endParaRPr lang="en-US"/>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70388"/>
            <a:ext cx="5486400" cy="41386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37600"/>
            <a:ext cx="2971800" cy="4603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737600"/>
            <a:ext cx="2971800" cy="4603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BAA0DD2-233A-4726-A246-777D1B71D5A7}" type="slidenum">
              <a:rPr lang="en-US"/>
              <a:pPr>
                <a:defRPr/>
              </a:pPr>
              <a:t>‹#›</a:t>
            </a:fld>
            <a:endParaRPr lang="en-US"/>
          </a:p>
        </p:txBody>
      </p:sp>
    </p:spTree>
    <p:extLst>
      <p:ext uri="{BB962C8B-B14F-4D97-AF65-F5344CB8AC3E}">
        <p14:creationId xmlns:p14="http://schemas.microsoft.com/office/powerpoint/2010/main" val="436083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90588">
              <a:defRPr>
                <a:solidFill>
                  <a:schemeClr val="tx1"/>
                </a:solidFill>
                <a:latin typeface="Arial" charset="0"/>
              </a:defRPr>
            </a:lvl1pPr>
            <a:lvl2pPr marL="742950" indent="-285750" defTabSz="890588">
              <a:defRPr>
                <a:solidFill>
                  <a:schemeClr val="tx1"/>
                </a:solidFill>
                <a:latin typeface="Arial" charset="0"/>
              </a:defRPr>
            </a:lvl2pPr>
            <a:lvl3pPr marL="1143000" indent="-228600" defTabSz="890588">
              <a:defRPr>
                <a:solidFill>
                  <a:schemeClr val="tx1"/>
                </a:solidFill>
                <a:latin typeface="Arial" charset="0"/>
              </a:defRPr>
            </a:lvl3pPr>
            <a:lvl4pPr marL="1600200" indent="-228600" defTabSz="890588">
              <a:defRPr>
                <a:solidFill>
                  <a:schemeClr val="tx1"/>
                </a:solidFill>
                <a:latin typeface="Arial" charset="0"/>
              </a:defRPr>
            </a:lvl4pPr>
            <a:lvl5pPr marL="2057400" indent="-228600" defTabSz="890588">
              <a:defRPr>
                <a:solidFill>
                  <a:schemeClr val="tx1"/>
                </a:solidFill>
                <a:latin typeface="Arial" charset="0"/>
              </a:defRPr>
            </a:lvl5pPr>
            <a:lvl6pPr marL="2514600" indent="-228600" defTabSz="890588" fontAlgn="base">
              <a:spcBef>
                <a:spcPct val="0"/>
              </a:spcBef>
              <a:spcAft>
                <a:spcPct val="0"/>
              </a:spcAft>
              <a:defRPr>
                <a:solidFill>
                  <a:schemeClr val="tx1"/>
                </a:solidFill>
                <a:latin typeface="Arial" charset="0"/>
              </a:defRPr>
            </a:lvl6pPr>
            <a:lvl7pPr marL="2971800" indent="-228600" defTabSz="890588" fontAlgn="base">
              <a:spcBef>
                <a:spcPct val="0"/>
              </a:spcBef>
              <a:spcAft>
                <a:spcPct val="0"/>
              </a:spcAft>
              <a:defRPr>
                <a:solidFill>
                  <a:schemeClr val="tx1"/>
                </a:solidFill>
                <a:latin typeface="Arial" charset="0"/>
              </a:defRPr>
            </a:lvl7pPr>
            <a:lvl8pPr marL="3429000" indent="-228600" defTabSz="890588" fontAlgn="base">
              <a:spcBef>
                <a:spcPct val="0"/>
              </a:spcBef>
              <a:spcAft>
                <a:spcPct val="0"/>
              </a:spcAft>
              <a:defRPr>
                <a:solidFill>
                  <a:schemeClr val="tx1"/>
                </a:solidFill>
                <a:latin typeface="Arial" charset="0"/>
              </a:defRPr>
            </a:lvl8pPr>
            <a:lvl9pPr marL="3886200" indent="-228600" defTabSz="890588" fontAlgn="base">
              <a:spcBef>
                <a:spcPct val="0"/>
              </a:spcBef>
              <a:spcAft>
                <a:spcPct val="0"/>
              </a:spcAft>
              <a:defRPr>
                <a:solidFill>
                  <a:schemeClr val="tx1"/>
                </a:solidFill>
                <a:latin typeface="Arial" charset="0"/>
              </a:defRPr>
            </a:lvl9pPr>
          </a:lstStyle>
          <a:p>
            <a:pPr fontAlgn="base">
              <a:spcBef>
                <a:spcPct val="0"/>
              </a:spcBef>
              <a:spcAft>
                <a:spcPct val="0"/>
              </a:spcAft>
              <a:defRPr/>
            </a:pPr>
            <a:fld id="{2C82C1E7-7C0D-4531-8F18-F5D6C5E0231F}" type="slidenum">
              <a:rPr lang="en-US" altLang="en-US" sz="1300" smtClean="0">
                <a:solidFill>
                  <a:srgbClr val="000000"/>
                </a:solidFill>
                <a:latin typeface="Times New Roman" pitchFamily="18" charset="0"/>
              </a:rPr>
              <a:pPr fontAlgn="base">
                <a:spcBef>
                  <a:spcPct val="0"/>
                </a:spcBef>
                <a:spcAft>
                  <a:spcPct val="0"/>
                </a:spcAft>
                <a:defRPr/>
              </a:pPr>
              <a:t>1</a:t>
            </a:fld>
            <a:endParaRPr lang="en-US" altLang="en-US" sz="1300" smtClean="0">
              <a:solidFill>
                <a:srgbClr val="000000"/>
              </a:solidFill>
              <a:latin typeface="Times New Roman" pitchFamily="18"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ct val="0"/>
              </a:spcBef>
              <a:spcAft>
                <a:spcPts val="0"/>
              </a:spcAft>
              <a:defRPr/>
            </a:pPr>
            <a:r>
              <a:rPr lang="en-US" altLang="en-US" dirty="0" smtClean="0"/>
              <a:t>We work with many different stakeholders including some you met with this morning</a:t>
            </a:r>
          </a:p>
          <a:p>
            <a:pPr eaLnBrk="1" fontAlgn="auto" hangingPunct="1">
              <a:spcBef>
                <a:spcPct val="0"/>
              </a:spcBef>
              <a:spcAft>
                <a:spcPts val="0"/>
              </a:spcAft>
              <a:defRPr/>
            </a:pPr>
            <a:r>
              <a:rPr lang="en-US" altLang="en-US" dirty="0" smtClean="0"/>
              <a:t>Govt. agencies</a:t>
            </a:r>
          </a:p>
          <a:p>
            <a:pPr eaLnBrk="1" fontAlgn="auto" hangingPunct="1">
              <a:spcBef>
                <a:spcPct val="0"/>
              </a:spcBef>
              <a:spcAft>
                <a:spcPts val="0"/>
              </a:spcAft>
              <a:defRPr/>
            </a:pPr>
            <a:r>
              <a:rPr lang="en-US" altLang="en-US" dirty="0" smtClean="0"/>
              <a:t>Businesses</a:t>
            </a:r>
          </a:p>
          <a:p>
            <a:pPr eaLnBrk="1" fontAlgn="auto" hangingPunct="1">
              <a:spcBef>
                <a:spcPct val="0"/>
              </a:spcBef>
              <a:spcAft>
                <a:spcPts val="0"/>
              </a:spcAft>
              <a:defRPr/>
            </a:pPr>
            <a:r>
              <a:rPr lang="en-US" altLang="en-US" dirty="0" smtClean="0"/>
              <a:t>Universities</a:t>
            </a:r>
          </a:p>
          <a:p>
            <a:pPr eaLnBrk="1" fontAlgn="auto" hangingPunct="1">
              <a:spcBef>
                <a:spcPct val="0"/>
              </a:spcBef>
              <a:spcAft>
                <a:spcPts val="0"/>
              </a:spcAft>
              <a:defRPr/>
            </a:pPr>
            <a:endParaRPr lang="en-US" dirty="0" smtClean="0"/>
          </a:p>
          <a:p>
            <a:pPr eaLnBrk="1" fontAlgn="auto" hangingPunct="1">
              <a:spcBef>
                <a:spcPct val="0"/>
              </a:spcBef>
              <a:spcAft>
                <a:spcPts val="0"/>
              </a:spcAft>
              <a:defRPr/>
            </a:pPr>
            <a:r>
              <a:rPr lang="en-US" dirty="0" smtClean="0"/>
              <a:t>U.S. Vision</a:t>
            </a:r>
          </a:p>
          <a:p>
            <a:pPr marL="162175" indent="-162175" eaLnBrk="1" fontAlgn="auto" hangingPunct="1">
              <a:spcBef>
                <a:spcPts val="0"/>
              </a:spcBef>
              <a:spcAft>
                <a:spcPts val="0"/>
              </a:spcAft>
              <a:buFont typeface="Arial" pitchFamily="34" charset="0"/>
              <a:buChar char="•"/>
              <a:defRPr/>
            </a:pPr>
            <a:r>
              <a:rPr lang="en-US" dirty="0" smtClean="0"/>
              <a:t>Alternative Jet Fuels must be “drop-in”, have equivalent safety and better environmental performance than petroleum Jet fuel</a:t>
            </a:r>
          </a:p>
          <a:p>
            <a:pPr marL="162175" indent="-162175" eaLnBrk="1" fontAlgn="auto" hangingPunct="1">
              <a:spcBef>
                <a:spcPts val="0"/>
              </a:spcBef>
              <a:spcAft>
                <a:spcPts val="0"/>
              </a:spcAft>
              <a:buFont typeface="Arial" pitchFamily="34" charset="0"/>
              <a:buChar char="•"/>
              <a:defRPr/>
            </a:pPr>
            <a:r>
              <a:rPr lang="en-US" dirty="0" smtClean="0"/>
              <a:t>Enable all possible fuels that meet criteria </a:t>
            </a:r>
          </a:p>
          <a:p>
            <a:pPr marL="162175" indent="-162175" eaLnBrk="1" fontAlgn="auto" hangingPunct="1">
              <a:spcBef>
                <a:spcPts val="0"/>
              </a:spcBef>
              <a:spcAft>
                <a:spcPts val="0"/>
              </a:spcAft>
              <a:buFont typeface="Arial" pitchFamily="34" charset="0"/>
              <a:buChar char="•"/>
              <a:defRPr/>
            </a:pPr>
            <a:r>
              <a:rPr lang="en-US" dirty="0" smtClean="0"/>
              <a:t>Government role to address key barriers </a:t>
            </a:r>
          </a:p>
          <a:p>
            <a:pPr marL="162175" indent="-162175" eaLnBrk="1" fontAlgn="auto" hangingPunct="1">
              <a:spcBef>
                <a:spcPts val="0"/>
              </a:spcBef>
              <a:spcAft>
                <a:spcPts val="0"/>
              </a:spcAft>
              <a:buFont typeface="Arial" pitchFamily="34" charset="0"/>
              <a:buChar char="•"/>
              <a:defRPr/>
            </a:pPr>
            <a:r>
              <a:rPr lang="en-US" dirty="0" smtClean="0"/>
              <a:t>Work through Public-Private Partnerships</a:t>
            </a:r>
          </a:p>
          <a:p>
            <a:pPr marL="162175" indent="-162175" eaLnBrk="1" fontAlgn="auto" hangingPunct="1">
              <a:spcBef>
                <a:spcPts val="0"/>
              </a:spcBef>
              <a:spcAft>
                <a:spcPts val="0"/>
              </a:spcAft>
              <a:buFont typeface="Arial" pitchFamily="34" charset="0"/>
              <a:buChar char="•"/>
              <a:defRPr/>
            </a:pPr>
            <a:r>
              <a:rPr lang="en-US" dirty="0" smtClean="0"/>
              <a:t>Fund University research</a:t>
            </a:r>
          </a:p>
          <a:p>
            <a:pPr marL="162175" indent="-162175" eaLnBrk="1" fontAlgn="auto" hangingPunct="1">
              <a:spcBef>
                <a:spcPts val="0"/>
              </a:spcBef>
              <a:spcAft>
                <a:spcPts val="0"/>
              </a:spcAft>
              <a:buFont typeface="Arial" pitchFamily="34" charset="0"/>
              <a:buChar char="•"/>
              <a:defRPr/>
            </a:pPr>
            <a:r>
              <a:rPr lang="en-US" dirty="0" smtClean="0"/>
              <a:t>Address the whole supply chain</a:t>
            </a:r>
          </a:p>
          <a:p>
            <a:pPr marL="162175" indent="-162175" eaLnBrk="1" fontAlgn="auto" hangingPunct="1">
              <a:spcBef>
                <a:spcPts val="0"/>
              </a:spcBef>
              <a:spcAft>
                <a:spcPts val="0"/>
              </a:spcAft>
              <a:buFont typeface="Arial" pitchFamily="34" charset="0"/>
              <a:buChar char="•"/>
              <a:defRPr/>
            </a:pPr>
            <a:r>
              <a:rPr lang="en-US" dirty="0" smtClean="0"/>
              <a:t>Leverage expertise and resources of other government agencies and other countries</a:t>
            </a:r>
          </a:p>
          <a:p>
            <a:pPr marL="162175" indent="-162175" eaLnBrk="1" fontAlgn="auto" hangingPunct="1">
              <a:spcBef>
                <a:spcPts val="0"/>
              </a:spcBef>
              <a:spcAft>
                <a:spcPts val="0"/>
              </a:spcAft>
              <a:buFont typeface="Arial" pitchFamily="34" charset="0"/>
              <a:buChar char="•"/>
              <a:defRPr/>
            </a:pPr>
            <a:r>
              <a:rPr lang="en-US" dirty="0" smtClean="0"/>
              <a:t>Aviation should be a lead user of alternative fuels</a:t>
            </a:r>
          </a:p>
          <a:p>
            <a:pPr eaLnBrk="1" fontAlgn="auto" hangingPunct="1">
              <a:spcBef>
                <a:spcPct val="0"/>
              </a:spcBef>
              <a:spcAft>
                <a:spcPts val="0"/>
              </a:spcAft>
              <a:defRPr/>
            </a:pPr>
            <a:endParaRPr lang="en-US" altLang="en-US" dirty="0" smtClean="0"/>
          </a:p>
          <a:p>
            <a:pPr eaLnBrk="1" fontAlgn="auto" hangingPunct="1">
              <a:spcBef>
                <a:spcPct val="0"/>
              </a:spcBef>
              <a:spcAft>
                <a:spcPts val="0"/>
              </a:spcAft>
              <a:defRPr/>
            </a:pP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•A-1 (JP-8), ‘best’ case Jet A </a:t>
            </a:r>
          </a:p>
          <a:p>
            <a:r>
              <a:rPr lang="en-US" sz="1200" b="0" i="0" u="none" strike="noStrike" kern="1200" baseline="0" dirty="0" smtClean="0">
                <a:solidFill>
                  <a:schemeClr val="tx1"/>
                </a:solidFill>
                <a:latin typeface="+mn-lt"/>
                <a:ea typeface="+mn-ea"/>
                <a:cs typeface="+mn-cs"/>
              </a:rPr>
              <a:t>•A-2 (Jet A), ‘average’ case Jet A</a:t>
            </a:r>
          </a:p>
          <a:p>
            <a:r>
              <a:rPr lang="en-US" sz="1200" b="0" i="0" u="none" strike="noStrike" kern="1200" baseline="0" dirty="0" smtClean="0">
                <a:solidFill>
                  <a:schemeClr val="tx1"/>
                </a:solidFill>
                <a:latin typeface="+mn-lt"/>
                <a:ea typeface="+mn-ea"/>
                <a:cs typeface="+mn-cs"/>
              </a:rPr>
              <a:t>•A-3 (JP-5), ‘worst’ case Jet A</a:t>
            </a:r>
          </a:p>
          <a:p>
            <a:r>
              <a:rPr lang="en-US" sz="1200" b="0" i="0" u="none" strike="noStrike" kern="1200" baseline="0" dirty="0" smtClean="0">
                <a:solidFill>
                  <a:schemeClr val="tx1"/>
                </a:solidFill>
                <a:latin typeface="+mn-lt"/>
                <a:ea typeface="+mn-ea"/>
                <a:cs typeface="+mn-cs"/>
              </a:rPr>
              <a:t>•C-1 (100% </a:t>
            </a:r>
            <a:r>
              <a:rPr lang="en-US" sz="1200" b="0" i="0" u="none" strike="noStrike" kern="1200" baseline="0" dirty="0" err="1" smtClean="0">
                <a:solidFill>
                  <a:schemeClr val="tx1"/>
                </a:solidFill>
                <a:latin typeface="+mn-lt"/>
                <a:ea typeface="+mn-ea"/>
                <a:cs typeface="+mn-cs"/>
              </a:rPr>
              <a:t>Gevo</a:t>
            </a:r>
            <a:r>
              <a:rPr lang="en-US" sz="1200" b="0" i="0" u="none" strike="noStrike" kern="1200" baseline="0" dirty="0" smtClean="0">
                <a:solidFill>
                  <a:schemeClr val="tx1"/>
                </a:solidFill>
                <a:latin typeface="+mn-lt"/>
                <a:ea typeface="+mn-ea"/>
                <a:cs typeface="+mn-cs"/>
              </a:rPr>
              <a:t> Alcohol-to-Jet), low </a:t>
            </a:r>
            <a:r>
              <a:rPr lang="en-US" sz="1200" b="0" i="0" u="none" strike="noStrike" kern="1200" baseline="0" dirty="0" err="1" smtClean="0">
                <a:solidFill>
                  <a:schemeClr val="tx1"/>
                </a:solidFill>
                <a:latin typeface="+mn-lt"/>
                <a:ea typeface="+mn-ea"/>
                <a:cs typeface="+mn-cs"/>
              </a:rPr>
              <a:t>cetanenumber</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•C-2 (C-14 </a:t>
            </a:r>
            <a:r>
              <a:rPr lang="en-US" sz="1200" b="0" i="0" u="none" strike="noStrike" kern="1200" baseline="0" dirty="0" err="1" smtClean="0">
                <a:solidFill>
                  <a:schemeClr val="tx1"/>
                </a:solidFill>
                <a:latin typeface="+mn-lt"/>
                <a:ea typeface="+mn-ea"/>
                <a:cs typeface="+mn-cs"/>
              </a:rPr>
              <a:t>iso</a:t>
            </a:r>
            <a:r>
              <a:rPr lang="en-US" sz="1200" b="0" i="0" u="none" strike="noStrike" kern="1200" baseline="0" dirty="0" smtClean="0">
                <a:solidFill>
                  <a:schemeClr val="tx1"/>
                </a:solidFill>
                <a:latin typeface="+mn-lt"/>
                <a:ea typeface="+mn-ea"/>
                <a:cs typeface="+mn-cs"/>
              </a:rPr>
              <a:t>-paraffin blended with 1,3,5-trimethylbenzene), bi-modal with aromatic front end</a:t>
            </a:r>
          </a:p>
          <a:p>
            <a:r>
              <a:rPr lang="en-US" sz="1200" b="0" i="0" u="none" strike="noStrike" kern="1200" baseline="0" dirty="0" smtClean="0">
                <a:solidFill>
                  <a:schemeClr val="tx1"/>
                </a:solidFill>
                <a:latin typeface="+mn-lt"/>
                <a:ea typeface="+mn-ea"/>
                <a:cs typeface="+mn-cs"/>
              </a:rPr>
              <a:t>•C-5 (C-10 </a:t>
            </a:r>
            <a:r>
              <a:rPr lang="en-US" sz="1200" b="0" i="0" u="none" strike="noStrike" kern="1200" baseline="0" dirty="0" err="1" smtClean="0">
                <a:solidFill>
                  <a:schemeClr val="tx1"/>
                </a:solidFill>
                <a:latin typeface="+mn-lt"/>
                <a:ea typeface="+mn-ea"/>
                <a:cs typeface="+mn-cs"/>
              </a:rPr>
              <a:t>iso</a:t>
            </a:r>
            <a:r>
              <a:rPr lang="en-US" sz="1200" b="0" i="0" u="none" strike="noStrike" kern="1200" baseline="0" dirty="0" smtClean="0">
                <a:solidFill>
                  <a:schemeClr val="tx1"/>
                </a:solidFill>
                <a:latin typeface="+mn-lt"/>
                <a:ea typeface="+mn-ea"/>
                <a:cs typeface="+mn-cs"/>
              </a:rPr>
              <a:t>-paraffin blended with 1,3,5-trimethylbenzene), ‘flat’ distillation range</a:t>
            </a:r>
          </a:p>
          <a:p>
            <a:endParaRPr lang="en-US" dirty="0"/>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11</a:t>
            </a:fld>
            <a:endParaRPr lang="en-US"/>
          </a:p>
        </p:txBody>
      </p:sp>
    </p:spTree>
    <p:extLst>
      <p:ext uri="{BB962C8B-B14F-4D97-AF65-F5344CB8AC3E}">
        <p14:creationId xmlns:p14="http://schemas.microsoft.com/office/powerpoint/2010/main" val="640235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These fuel sensitive phenomena, Figures of Merit, can be translated to relevant temperatures to relevant temperatures and pressures for testing</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r>
              <a:rPr lang="en-US" sz="1200" dirty="0" smtClean="0">
                <a:solidFill>
                  <a:srgbClr val="000000"/>
                </a:solidFill>
                <a:latin typeface="Arial"/>
                <a:cs typeface="+mn-cs"/>
              </a:rPr>
              <a:t>Three operating regimes have been identified as sensitive to fuel properties and thus Alternative Jet Fuels (AJF) </a:t>
            </a:r>
          </a:p>
          <a:p>
            <a:endParaRPr lang="en-US" dirty="0" smtClean="0"/>
          </a:p>
          <a:p>
            <a:r>
              <a:rPr lang="en-US" dirty="0" smtClean="0"/>
              <a:t>-Three</a:t>
            </a:r>
            <a:r>
              <a:rPr lang="en-US" baseline="0" dirty="0" smtClean="0"/>
              <a:t> operating regimes are: Lean Blow Out, Cold Start, Altitude Relight</a:t>
            </a:r>
          </a:p>
          <a:p>
            <a:endParaRPr lang="en-US" baseline="0" dirty="0" smtClean="0"/>
          </a:p>
          <a:p>
            <a:pPr marL="285750" indent="-285750">
              <a:buFont typeface="Arial" panose="020B0604020202020204" pitchFamily="34" charset="0"/>
              <a:buChar char="•"/>
            </a:pPr>
            <a:r>
              <a:rPr lang="en-US" dirty="0" smtClean="0"/>
              <a:t>Requires extensive fuel and geometry testing</a:t>
            </a:r>
          </a:p>
          <a:p>
            <a:pPr marL="742950" lvl="1" indent="-285750">
              <a:buFont typeface="Arial" panose="020B0604020202020204" pitchFamily="34" charset="0"/>
              <a:buChar char="•"/>
            </a:pPr>
            <a:r>
              <a:rPr lang="en-US" dirty="0" smtClean="0"/>
              <a:t>Perhaps more fuels that have been identified in the program would need to be tested.</a:t>
            </a:r>
          </a:p>
          <a:p>
            <a:pPr marL="742950" lvl="1" indent="-285750">
              <a:buFont typeface="Arial" panose="020B0604020202020204" pitchFamily="34" charset="0"/>
              <a:buChar char="•"/>
            </a:pPr>
            <a:r>
              <a:rPr lang="en-US" dirty="0" smtClean="0"/>
              <a:t>Multiple </a:t>
            </a:r>
            <a:r>
              <a:rPr lang="en-US" dirty="0" err="1" smtClean="0"/>
              <a:t>swirlers</a:t>
            </a:r>
            <a:r>
              <a:rPr lang="en-US" dirty="0" smtClean="0"/>
              <a:t>, nozzles, and semi-/full annular configurations would need to be tested.  </a:t>
            </a:r>
          </a:p>
          <a:p>
            <a:endParaRPr lang="en-US" dirty="0"/>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12</a:t>
            </a:fld>
            <a:endParaRPr lang="en-US"/>
          </a:p>
        </p:txBody>
      </p:sp>
    </p:spTree>
    <p:extLst>
      <p:ext uri="{BB962C8B-B14F-4D97-AF65-F5344CB8AC3E}">
        <p14:creationId xmlns:p14="http://schemas.microsoft.com/office/powerpoint/2010/main" val="1613552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dirty="0" smtClean="0"/>
              <a:t>Understanding the chemical breakdown of fuel at the high temperature conditions in a combustor. Pyrolysis occurs at a faster timescale than oxidation. Measuring pyrolysis products and correlating with ignition and blowout. </a:t>
            </a:r>
          </a:p>
          <a:p>
            <a:endParaRPr lang="en-US" dirty="0" smtClean="0"/>
          </a:p>
          <a:p>
            <a:r>
              <a:rPr lang="en-US" dirty="0" smtClean="0"/>
              <a:t>Two</a:t>
            </a:r>
            <a:r>
              <a:rPr lang="en-US" baseline="0" dirty="0" smtClean="0"/>
              <a:t> types of shock tube experiments are performed:</a:t>
            </a:r>
          </a:p>
          <a:p>
            <a:r>
              <a:rPr lang="en-US" baseline="0" dirty="0" smtClean="0"/>
              <a:t>1- Ignition delay time measurements – provide global characterization of fuel behavior</a:t>
            </a:r>
          </a:p>
          <a:p>
            <a:r>
              <a:rPr lang="en-US" baseline="0" dirty="0" smtClean="0"/>
              <a:t>2 – Species time history measurements – Provides detailed description of fuel decomposition products</a:t>
            </a:r>
            <a:endParaRPr lang="en-US" dirty="0"/>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14</a:t>
            </a:fld>
            <a:endParaRPr lang="en-US"/>
          </a:p>
        </p:txBody>
      </p:sp>
    </p:spTree>
    <p:extLst>
      <p:ext uri="{BB962C8B-B14F-4D97-AF65-F5344CB8AC3E}">
        <p14:creationId xmlns:p14="http://schemas.microsoft.com/office/powerpoint/2010/main" val="665164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dirty="0" smtClean="0"/>
              <a:t>Understanding the process of blow out and ignition, sensitivities to F/A ratio, temperature, altitude. Can we decouple fuel effects from rig effects?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800" dirty="0" smtClean="0"/>
          </a:p>
          <a:p>
            <a:r>
              <a:rPr lang="en-US" sz="1200" b="0" i="0" u="none" strike="noStrike" kern="1200" baseline="0" dirty="0" smtClean="0">
                <a:solidFill>
                  <a:schemeClr val="tx1"/>
                </a:solidFill>
                <a:latin typeface="+mn-lt"/>
                <a:ea typeface="+mn-ea"/>
                <a:cs typeface="+mn-cs"/>
              </a:rPr>
              <a:t>Combustion performance measurements with conventional fuels and fuels with unconventional chemistries determines sensitivities to properties </a:t>
            </a:r>
            <a:endParaRPr lang="en-US" dirty="0" smtClean="0"/>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High shear task demonstrates correlation between fuel properties and </a:t>
            </a:r>
            <a:r>
              <a:rPr lang="en-US" sz="1200" b="0" i="0" u="none" strike="noStrike" kern="1200" baseline="0" dirty="0" err="1" smtClean="0">
                <a:solidFill>
                  <a:schemeClr val="tx1"/>
                </a:solidFill>
                <a:latin typeface="+mn-lt"/>
                <a:ea typeface="+mn-ea"/>
                <a:cs typeface="+mn-cs"/>
              </a:rPr>
              <a:t>blowoff</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 Forced ignition task model demonstrates fuel chemistry influence on forced ignition </a:t>
            </a:r>
          </a:p>
          <a:p>
            <a:r>
              <a:rPr lang="en-US" sz="1200" b="0" i="0" u="none" strike="noStrike" kern="1200" baseline="0" dirty="0" smtClean="0">
                <a:solidFill>
                  <a:schemeClr val="tx1"/>
                </a:solidFill>
                <a:latin typeface="+mn-lt"/>
                <a:ea typeface="+mn-ea"/>
                <a:cs typeface="+mn-cs"/>
              </a:rPr>
              <a:t>• Turbulent flame speed task produces large fuel sensitivity parameter studies </a:t>
            </a:r>
          </a:p>
          <a:p>
            <a:endParaRPr lang="en-US" dirty="0" smtClean="0"/>
          </a:p>
          <a:p>
            <a:endParaRPr lang="en-US" dirty="0" smtClean="0"/>
          </a:p>
          <a:p>
            <a:r>
              <a:rPr lang="en-US" dirty="0" smtClean="0"/>
              <a:t>1</a:t>
            </a:r>
            <a:r>
              <a:rPr lang="en-US" baseline="30000" dirty="0" smtClean="0"/>
              <a:t>st</a:t>
            </a:r>
            <a:r>
              <a:rPr lang="en-US" dirty="0" smtClean="0"/>
              <a:t> picture: High</a:t>
            </a:r>
            <a:r>
              <a:rPr lang="en-US" baseline="0" dirty="0" smtClean="0"/>
              <a:t> shear Rig</a:t>
            </a:r>
            <a:endParaRPr lang="en-US" dirty="0"/>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15</a:t>
            </a:fld>
            <a:endParaRPr lang="en-US"/>
          </a:p>
        </p:txBody>
      </p:sp>
    </p:spTree>
    <p:extLst>
      <p:ext uri="{BB962C8B-B14F-4D97-AF65-F5344CB8AC3E}">
        <p14:creationId xmlns:p14="http://schemas.microsoft.com/office/powerpoint/2010/main" val="1961706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Realistic combustor to be used as a referee for the effect of alt fuels on combustion characteristics.</a:t>
            </a:r>
          </a:p>
          <a:p>
            <a:r>
              <a:rPr lang="en-US" sz="1200" dirty="0" smtClean="0"/>
              <a:t>The referee</a:t>
            </a:r>
            <a:r>
              <a:rPr lang="en-US" sz="1200" baseline="0" dirty="0" smtClean="0"/>
              <a:t> rig is used to conduct and analyze combustion experiment for conventional and alt fuels.  It’s used for fuel sensitivity demonstration for lean blowout, ignition and stability characteristics</a:t>
            </a:r>
          </a:p>
          <a:p>
            <a:r>
              <a:rPr lang="en-US" sz="1200" baseline="0" dirty="0" smtClean="0"/>
              <a:t>.</a:t>
            </a:r>
            <a:endParaRPr lang="en-US" sz="1200" dirty="0" smtClean="0"/>
          </a:p>
          <a:p>
            <a:r>
              <a:rPr lang="en-US" sz="1200" dirty="0" smtClean="0"/>
              <a:t>Bottom</a:t>
            </a:r>
            <a:r>
              <a:rPr lang="en-US" sz="1200" baseline="0" dirty="0" smtClean="0"/>
              <a:t> right: Referee combustor operating near LBO</a:t>
            </a:r>
          </a:p>
          <a:p>
            <a:r>
              <a:rPr lang="en-US" sz="1200" baseline="0" dirty="0" smtClean="0"/>
              <a:t>Bottom Left: Single cup Swirl Stabilized Referee combustor</a:t>
            </a:r>
            <a:endParaRPr lang="en-US" dirty="0"/>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16</a:t>
            </a:fld>
            <a:endParaRPr lang="en-US"/>
          </a:p>
        </p:txBody>
      </p:sp>
    </p:spTree>
    <p:extLst>
      <p:ext uri="{BB962C8B-B14F-4D97-AF65-F5344CB8AC3E}">
        <p14:creationId xmlns:p14="http://schemas.microsoft.com/office/powerpoint/2010/main" val="2708875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r>
              <a:rPr lang="en-US" sz="1800" dirty="0" smtClean="0"/>
              <a:t>- Captures the effect of fuel physical properties (viscosity, freeze point, etc.) on spray quality</a:t>
            </a:r>
          </a:p>
          <a:p>
            <a:endParaRPr lang="en-US" dirty="0"/>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17</a:t>
            </a:fld>
            <a:endParaRPr lang="en-US"/>
          </a:p>
        </p:txBody>
      </p:sp>
    </p:spTree>
    <p:extLst>
      <p:ext uri="{BB962C8B-B14F-4D97-AF65-F5344CB8AC3E}">
        <p14:creationId xmlns:p14="http://schemas.microsoft.com/office/powerpoint/2010/main" val="1896197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POSF is a organizational symbol same thing as we are AEE</a:t>
            </a:r>
          </a:p>
          <a:p>
            <a:pPr marL="0" indent="0">
              <a:buFontTx/>
              <a:buNone/>
            </a:pPr>
            <a:r>
              <a:rPr lang="en-US" dirty="0" smtClean="0"/>
              <a:t>-</a:t>
            </a:r>
            <a:r>
              <a:rPr lang="en-US" baseline="0" dirty="0" smtClean="0"/>
              <a:t>  POSF is NOT an </a:t>
            </a:r>
            <a:r>
              <a:rPr lang="en-US" baseline="0" dirty="0" err="1" smtClean="0"/>
              <a:t>acroynm</a:t>
            </a:r>
            <a:r>
              <a:rPr lang="en-US" baseline="0" dirty="0" smtClean="0"/>
              <a:t> </a:t>
            </a:r>
            <a:endParaRPr lang="es-US" dirty="0"/>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26</a:t>
            </a:fld>
            <a:endParaRPr lang="en-US"/>
          </a:p>
        </p:txBody>
      </p:sp>
    </p:spTree>
    <p:extLst>
      <p:ext uri="{BB962C8B-B14F-4D97-AF65-F5344CB8AC3E}">
        <p14:creationId xmlns:p14="http://schemas.microsoft.com/office/powerpoint/2010/main" val="3682590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66FD9F43-FBD3-4EF5-B9B3-F67766B7EA8C}" type="slidenum">
              <a:rPr lang="en-US" smtClean="0">
                <a:latin typeface="Calibri" pitchFamily="34" charset="0"/>
              </a:rPr>
              <a:pPr fontAlgn="base">
                <a:spcBef>
                  <a:spcPct val="0"/>
                </a:spcBef>
                <a:spcAft>
                  <a:spcPct val="0"/>
                </a:spcAft>
                <a:defRPr/>
              </a:pPr>
              <a:t>28</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smtClean="0"/>
              <a:t>Areas of support</a:t>
            </a:r>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85825">
              <a:defRPr>
                <a:solidFill>
                  <a:schemeClr val="tx1"/>
                </a:solidFill>
                <a:latin typeface="Arial" charset="0"/>
              </a:defRPr>
            </a:lvl1pPr>
            <a:lvl2pPr marL="742950" indent="-285750" defTabSz="885825">
              <a:defRPr>
                <a:solidFill>
                  <a:schemeClr val="tx1"/>
                </a:solidFill>
                <a:latin typeface="Arial" charset="0"/>
              </a:defRPr>
            </a:lvl2pPr>
            <a:lvl3pPr marL="1143000" indent="-228600" defTabSz="885825">
              <a:defRPr>
                <a:solidFill>
                  <a:schemeClr val="tx1"/>
                </a:solidFill>
                <a:latin typeface="Arial" charset="0"/>
              </a:defRPr>
            </a:lvl3pPr>
            <a:lvl4pPr marL="1600200" indent="-228600" defTabSz="885825">
              <a:defRPr>
                <a:solidFill>
                  <a:schemeClr val="tx1"/>
                </a:solidFill>
                <a:latin typeface="Arial" charset="0"/>
              </a:defRPr>
            </a:lvl4pPr>
            <a:lvl5pPr marL="2057400" indent="-228600" defTabSz="885825">
              <a:defRPr>
                <a:solidFill>
                  <a:schemeClr val="tx1"/>
                </a:solidFill>
                <a:latin typeface="Arial" charset="0"/>
              </a:defRPr>
            </a:lvl5pPr>
            <a:lvl6pPr marL="2514600" indent="-228600" defTabSz="885825" fontAlgn="base">
              <a:spcBef>
                <a:spcPct val="0"/>
              </a:spcBef>
              <a:spcAft>
                <a:spcPct val="0"/>
              </a:spcAft>
              <a:defRPr>
                <a:solidFill>
                  <a:schemeClr val="tx1"/>
                </a:solidFill>
                <a:latin typeface="Arial" charset="0"/>
              </a:defRPr>
            </a:lvl6pPr>
            <a:lvl7pPr marL="2971800" indent="-228600" defTabSz="885825" fontAlgn="base">
              <a:spcBef>
                <a:spcPct val="0"/>
              </a:spcBef>
              <a:spcAft>
                <a:spcPct val="0"/>
              </a:spcAft>
              <a:defRPr>
                <a:solidFill>
                  <a:schemeClr val="tx1"/>
                </a:solidFill>
                <a:latin typeface="Arial" charset="0"/>
              </a:defRPr>
            </a:lvl7pPr>
            <a:lvl8pPr marL="3429000" indent="-228600" defTabSz="885825" fontAlgn="base">
              <a:spcBef>
                <a:spcPct val="0"/>
              </a:spcBef>
              <a:spcAft>
                <a:spcPct val="0"/>
              </a:spcAft>
              <a:defRPr>
                <a:solidFill>
                  <a:schemeClr val="tx1"/>
                </a:solidFill>
                <a:latin typeface="Arial" charset="0"/>
              </a:defRPr>
            </a:lvl8pPr>
            <a:lvl9pPr marL="3886200" indent="-228600" defTabSz="885825" fontAlgn="base">
              <a:spcBef>
                <a:spcPct val="0"/>
              </a:spcBef>
              <a:spcAft>
                <a:spcPct val="0"/>
              </a:spcAft>
              <a:defRPr>
                <a:solidFill>
                  <a:schemeClr val="tx1"/>
                </a:solidFill>
                <a:latin typeface="Arial" charset="0"/>
              </a:defRPr>
            </a:lvl9pPr>
          </a:lstStyle>
          <a:p>
            <a:pPr fontAlgn="base">
              <a:spcBef>
                <a:spcPct val="0"/>
              </a:spcBef>
              <a:spcAft>
                <a:spcPct val="0"/>
              </a:spcAft>
              <a:defRPr/>
            </a:pPr>
            <a:fld id="{01861021-15E2-47EC-A814-C7F3B7897494}" type="slidenum">
              <a:rPr lang="en-US" smtClean="0">
                <a:solidFill>
                  <a:srgbClr val="000000"/>
                </a:solidFill>
                <a:latin typeface="Times New Roman" pitchFamily="18" charset="0"/>
              </a:rPr>
              <a:pPr fontAlgn="base">
                <a:spcBef>
                  <a:spcPct val="0"/>
                </a:spcBef>
                <a:spcAft>
                  <a:spcPct val="0"/>
                </a:spcAft>
                <a:defRPr/>
              </a:pPr>
              <a:t>2</a:t>
            </a:fld>
            <a:endParaRPr lang="en-US" smtClean="0">
              <a:solidFill>
                <a:srgbClr val="000000"/>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spcBef>
                <a:spcPct val="0"/>
              </a:spcBef>
              <a:spcAft>
                <a:spcPts val="600"/>
              </a:spcAft>
            </a:pPr>
            <a:r>
              <a:rPr lang="en-US" altLang="en-US" sz="1400" dirty="0" smtClean="0"/>
              <a:t>5 fuels are included in the ASTM International alternative jet fuel specification (D7566): </a:t>
            </a:r>
          </a:p>
          <a:p>
            <a:pPr marL="1257300" lvl="2" indent="-342900">
              <a:buFontTx/>
              <a:buChar char="•"/>
            </a:pPr>
            <a:r>
              <a:rPr lang="en-US" altLang="en-US" sz="1400" dirty="0" smtClean="0"/>
              <a:t>2009 - Fischer-</a:t>
            </a:r>
            <a:r>
              <a:rPr lang="en-US" altLang="en-US" sz="1400" dirty="0" err="1" smtClean="0"/>
              <a:t>Tropsch</a:t>
            </a:r>
            <a:r>
              <a:rPr lang="en-US" altLang="en-US" sz="1400" dirty="0" smtClean="0"/>
              <a:t> Synthetic Paraffinic Kerosene(FT-SPK)</a:t>
            </a:r>
          </a:p>
          <a:p>
            <a:pPr marL="1257300" lvl="2" indent="-342900">
              <a:buFontTx/>
              <a:buChar char="•"/>
            </a:pPr>
            <a:r>
              <a:rPr lang="en-US" altLang="en-US" sz="1400" dirty="0" smtClean="0"/>
              <a:t>2011 - </a:t>
            </a:r>
            <a:r>
              <a:rPr lang="en-US" altLang="en-US" sz="1400" dirty="0" err="1" smtClean="0"/>
              <a:t>Hydroprocessed</a:t>
            </a:r>
            <a:r>
              <a:rPr lang="en-US" altLang="en-US" sz="1400" dirty="0" smtClean="0"/>
              <a:t> Esters and Fatty Acids (HEFA)</a:t>
            </a:r>
          </a:p>
          <a:p>
            <a:pPr marL="1257300" lvl="2" indent="-342900">
              <a:buFontTx/>
              <a:buChar char="•"/>
            </a:pPr>
            <a:r>
              <a:rPr lang="en-US" altLang="en-US" sz="1400" dirty="0" smtClean="0"/>
              <a:t>2014 - Synthesized </a:t>
            </a:r>
            <a:r>
              <a:rPr lang="en-US" altLang="en-US" sz="1400" dirty="0" err="1" smtClean="0"/>
              <a:t>Iso</a:t>
            </a:r>
            <a:r>
              <a:rPr lang="en-US" altLang="en-US" sz="1400" dirty="0" smtClean="0"/>
              <a:t>-Paraffinic fuels (SIP) </a:t>
            </a:r>
          </a:p>
          <a:p>
            <a:pPr marL="1257300" lvl="2" indent="-342900">
              <a:buFontTx/>
              <a:buChar char="•"/>
            </a:pPr>
            <a:r>
              <a:rPr lang="en-US" altLang="en-US" sz="1400" dirty="0" smtClean="0"/>
              <a:t>2015 - Fischer-</a:t>
            </a:r>
            <a:r>
              <a:rPr lang="en-US" altLang="en-US" sz="1400" dirty="0" err="1" smtClean="0"/>
              <a:t>Tropsch</a:t>
            </a:r>
            <a:r>
              <a:rPr lang="en-US" altLang="en-US" sz="1400" dirty="0" smtClean="0"/>
              <a:t> Synthetic Kerosene with Aromatics (FT-SKA)</a:t>
            </a:r>
          </a:p>
          <a:p>
            <a:pPr marL="1257300" lvl="2" indent="-342900">
              <a:spcBef>
                <a:spcPct val="0"/>
              </a:spcBef>
              <a:spcAft>
                <a:spcPts val="600"/>
              </a:spcAft>
              <a:buFontTx/>
              <a:buChar char="•"/>
            </a:pPr>
            <a:r>
              <a:rPr lang="en-US" altLang="en-US" sz="1400" dirty="0" smtClean="0"/>
              <a:t>2016 - Alcohol-to-Jet (ATJ-SPK)</a:t>
            </a:r>
          </a:p>
          <a:p>
            <a:pPr lvl="1"/>
            <a:r>
              <a:rPr lang="en-US" altLang="en-US" sz="1400" dirty="0" smtClean="0"/>
              <a:t>6 fuels are currently undergoing evaluation and additional fuels will be evaluated in the future</a:t>
            </a:r>
          </a:p>
          <a:p>
            <a:endParaRPr lang="en-US" altLang="en-US" sz="1400" dirty="0" smtClean="0"/>
          </a:p>
        </p:txBody>
      </p:sp>
      <p:sp>
        <p:nvSpPr>
          <p:cNvPr id="4" name="Slide Number Placeholder 3"/>
          <p:cNvSpPr>
            <a:spLocks noGrp="1"/>
          </p:cNvSpPr>
          <p:nvPr>
            <p:ph type="sldNum" sz="quarter" idx="5"/>
          </p:nvPr>
        </p:nvSpPr>
        <p:spPr/>
        <p:txBody>
          <a:bodyPr/>
          <a:lstStyle/>
          <a:p>
            <a:pPr>
              <a:defRPr/>
            </a:pPr>
            <a:fld id="{C3AB9612-E3AB-41D2-B02D-C1ACBC969A5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30300" y="688975"/>
            <a:ext cx="459740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274638" y="4370388"/>
            <a:ext cx="6173787" cy="414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85825" eaLnBrk="1" hangingPunct="1">
              <a:spcBef>
                <a:spcPct val="0"/>
              </a:spcBef>
            </a:pPr>
            <a:r>
              <a:rPr lang="en-US" altLang="en-US" b="1" smtClean="0"/>
              <a:t>1) Near term effort to Support ASTM D4054 testing activities to enable development of data for approvals</a:t>
            </a:r>
          </a:p>
          <a:p>
            <a:pPr marL="700088" lvl="1" indent="-268288" defTabSz="885825" eaLnBrk="1" hangingPunct="1">
              <a:spcBef>
                <a:spcPct val="0"/>
              </a:spcBef>
              <a:buFontTx/>
              <a:buChar char="•"/>
            </a:pPr>
            <a:r>
              <a:rPr lang="en-US" altLang="en-US" smtClean="0"/>
              <a:t>BAA/SEMRS/CLEEN</a:t>
            </a:r>
          </a:p>
          <a:p>
            <a:pPr marL="1133475" lvl="2" indent="-268288" defTabSz="885825" eaLnBrk="1" hangingPunct="1">
              <a:spcBef>
                <a:spcPct val="0"/>
              </a:spcBef>
              <a:buFontTx/>
              <a:buChar char="•"/>
            </a:pPr>
            <a:r>
              <a:rPr lang="en-US" altLang="en-US" smtClean="0"/>
              <a:t>Honeywell APU testing of 7 fuels underway</a:t>
            </a:r>
          </a:p>
          <a:p>
            <a:pPr marL="700088" lvl="1" indent="-268288" defTabSz="885825" eaLnBrk="1" hangingPunct="1">
              <a:spcBef>
                <a:spcPct val="0"/>
              </a:spcBef>
              <a:buFontTx/>
              <a:buChar char="•"/>
            </a:pPr>
            <a:r>
              <a:rPr lang="en-US" altLang="en-US" smtClean="0"/>
              <a:t>ASCENT Project 31</a:t>
            </a:r>
          </a:p>
          <a:p>
            <a:pPr marL="1133475" lvl="2" indent="-268288" defTabSz="885825" eaLnBrk="1" hangingPunct="1">
              <a:spcBef>
                <a:spcPct val="0"/>
              </a:spcBef>
              <a:buFontTx/>
              <a:buChar char="•"/>
            </a:pPr>
            <a:r>
              <a:rPr lang="en-US" altLang="en-US" smtClean="0"/>
              <a:t>IHI BB oil (similar to HEFA) will start testing in 2018</a:t>
            </a:r>
          </a:p>
          <a:p>
            <a:pPr defTabSz="885825" eaLnBrk="1" hangingPunct="1">
              <a:spcBef>
                <a:spcPct val="0"/>
              </a:spcBef>
            </a:pPr>
            <a:r>
              <a:rPr lang="en-US" altLang="en-US" b="1" smtClean="0"/>
              <a:t>2) Support for Research Report Review &amp; Coordination</a:t>
            </a:r>
          </a:p>
          <a:p>
            <a:pPr marL="700088" lvl="1" indent="-268288" defTabSz="885825" eaLnBrk="1" hangingPunct="1">
              <a:spcBef>
                <a:spcPct val="0"/>
              </a:spcBef>
              <a:buFontTx/>
              <a:buChar char="•"/>
            </a:pPr>
            <a:r>
              <a:rPr lang="en-US" altLang="en-US" smtClean="0"/>
              <a:t>Via CLEEN</a:t>
            </a:r>
          </a:p>
          <a:p>
            <a:pPr marL="700088" lvl="1" indent="-268288" defTabSz="885825" eaLnBrk="1" hangingPunct="1">
              <a:spcBef>
                <a:spcPct val="0"/>
              </a:spcBef>
              <a:buFontTx/>
              <a:buChar char="•"/>
            </a:pPr>
            <a:r>
              <a:rPr lang="en-US" altLang="en-US" smtClean="0"/>
              <a:t>Support organized approach to fuels in ASTM pipeline</a:t>
            </a:r>
          </a:p>
          <a:p>
            <a:pPr marL="700088" lvl="1" indent="-268288" defTabSz="885825" eaLnBrk="1" hangingPunct="1">
              <a:spcBef>
                <a:spcPct val="0"/>
              </a:spcBef>
              <a:buFontTx/>
              <a:buChar char="•"/>
            </a:pPr>
            <a:r>
              <a:rPr lang="en-US" altLang="en-US" smtClean="0"/>
              <a:t>Boeing, GE, Honeywell, P&amp;W, RR and SWRi</a:t>
            </a:r>
          </a:p>
          <a:p>
            <a:pPr defTabSz="885825" eaLnBrk="1" hangingPunct="1">
              <a:spcBef>
                <a:spcPct val="0"/>
              </a:spcBef>
            </a:pPr>
            <a:r>
              <a:rPr lang="en-US" altLang="en-US" b="1" smtClean="0"/>
              <a:t>3) </a:t>
            </a:r>
            <a:r>
              <a:rPr lang="en-US" altLang="en-US" b="1" smtClean="0">
                <a:solidFill>
                  <a:srgbClr val="000000"/>
                </a:solidFill>
              </a:rPr>
              <a:t>Data Gathering </a:t>
            </a:r>
          </a:p>
          <a:p>
            <a:pPr marL="700088" lvl="1" indent="-268288" defTabSz="885825" eaLnBrk="1" hangingPunct="1">
              <a:spcBef>
                <a:spcPct val="0"/>
              </a:spcBef>
              <a:buFontTx/>
              <a:buChar char="•"/>
            </a:pPr>
            <a:r>
              <a:rPr lang="en-US" altLang="en-US" smtClean="0">
                <a:solidFill>
                  <a:srgbClr val="000000"/>
                </a:solidFill>
              </a:rPr>
              <a:t>Alternative Jet Fuel Test Data Library (ASCENT A33) -- </a:t>
            </a:r>
            <a:r>
              <a:rPr lang="en-US" altLang="en-US" sz="1100" smtClean="0"/>
              <a:t>focus on creating a library to catalogue the test data that has and will be collected from previous, current and future alternative fuels testing. Plan to establish a framework for the database, as well as host a web-portal that will make the data collected accessible to the general public. </a:t>
            </a:r>
            <a:endParaRPr lang="en-US" altLang="en-US" smtClean="0">
              <a:solidFill>
                <a:srgbClr val="000000"/>
              </a:solidFill>
            </a:endParaRPr>
          </a:p>
          <a:p>
            <a:pPr marL="700088" lvl="1" indent="-268288" defTabSz="885825" eaLnBrk="1" hangingPunct="1">
              <a:spcBef>
                <a:spcPct val="0"/>
              </a:spcBef>
              <a:buFontTx/>
              <a:buChar char="•"/>
            </a:pPr>
            <a:r>
              <a:rPr lang="en-US" altLang="en-US" smtClean="0">
                <a:solidFill>
                  <a:srgbClr val="000000"/>
                </a:solidFill>
              </a:rPr>
              <a:t>Worldwide Jet Fuel Data (SEMRS) – Metron &amp; A4A project gathering fuel </a:t>
            </a:r>
            <a:r>
              <a:rPr lang="en-US" altLang="en-US" sz="1100" smtClean="0"/>
              <a:t>specification data of conventional jet fuel at airports throughout the US and the world. Track the spec properties at the various airports over time to give insight to the variation of properties in conventional jet fuel, and substantiate a tolerance level for spec properties in alternative fuels. Conventional jet fuel property data at multiple areas can be useful  in aircraft emissions modeling and future alternative fuel blending efforts. </a:t>
            </a:r>
            <a:endParaRPr lang="en-US" altLang="en-US" smtClean="0">
              <a:solidFill>
                <a:srgbClr val="000000"/>
              </a:solidFill>
            </a:endParaRPr>
          </a:p>
          <a:p>
            <a:pPr defTabSz="885825" eaLnBrk="1" hangingPunct="1">
              <a:spcBef>
                <a:spcPct val="0"/>
              </a:spcBef>
            </a:pPr>
            <a:r>
              <a:rPr lang="en-US" altLang="en-US" b="1" smtClean="0"/>
              <a:t>4) Mid term effort to streamline ASTM International jet fuels approval process</a:t>
            </a:r>
          </a:p>
          <a:p>
            <a:pPr marL="700088" lvl="1" indent="-268288" defTabSz="885825" eaLnBrk="1" hangingPunct="1">
              <a:spcBef>
                <a:spcPct val="0"/>
              </a:spcBef>
              <a:buFontTx/>
              <a:buChar char="•"/>
            </a:pPr>
            <a:r>
              <a:rPr lang="en-US" altLang="en-US" smtClean="0"/>
              <a:t>Develop generic fuel composition/chemistry evaluation methodology</a:t>
            </a:r>
          </a:p>
          <a:p>
            <a:pPr marL="1133475" lvl="2" indent="-268288" defTabSz="885825" eaLnBrk="1" hangingPunct="1">
              <a:spcBef>
                <a:spcPct val="0"/>
              </a:spcBef>
              <a:buFontTx/>
              <a:buChar char="•"/>
            </a:pPr>
            <a:r>
              <a:rPr lang="en-US" altLang="en-US" smtClean="0"/>
              <a:t>Standardized rig/lab tests</a:t>
            </a:r>
          </a:p>
          <a:p>
            <a:pPr marL="1133475" lvl="2" indent="-268288" defTabSz="885825" eaLnBrk="1" hangingPunct="1">
              <a:spcBef>
                <a:spcPct val="0"/>
              </a:spcBef>
              <a:buFontTx/>
              <a:buChar char="•"/>
            </a:pPr>
            <a:r>
              <a:rPr lang="en-US" altLang="en-US" smtClean="0"/>
              <a:t>Chemical kinetic/combustion modeling</a:t>
            </a:r>
          </a:p>
          <a:p>
            <a:pPr marL="700088" lvl="1" indent="-268288" defTabSz="885825" eaLnBrk="1" hangingPunct="1">
              <a:spcBef>
                <a:spcPct val="0"/>
              </a:spcBef>
              <a:buFontTx/>
              <a:buChar char="•"/>
            </a:pPr>
            <a:r>
              <a:rPr lang="en-US" altLang="en-US" smtClean="0"/>
              <a:t>Collaborative OEM/university/federal effort</a:t>
            </a:r>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AB91E05-D59F-4186-A3F6-0323D980178B}" type="slidenum">
              <a:rPr lang="en-US" smtClean="0">
                <a:solidFill>
                  <a:srgbClr val="000000"/>
                </a:solidFill>
                <a:latin typeface="Calibri" pitchFamily="34" charset="0"/>
              </a:rPr>
              <a:pPr fontAlgn="base">
                <a:spcBef>
                  <a:spcPct val="0"/>
                </a:spcBef>
                <a:spcAft>
                  <a:spcPct val="0"/>
                </a:spcAft>
                <a:defRPr/>
              </a:pPr>
              <a:t>4</a:t>
            </a:fld>
            <a:endParaRPr lang="en-US" smtClean="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n-US" smtClean="0"/>
          </a:p>
        </p:txBody>
      </p:sp>
      <p:sp>
        <p:nvSpPr>
          <p:cNvPr id="4" name="Slide Number Placeholder 3"/>
          <p:cNvSpPr>
            <a:spLocks noGrp="1"/>
          </p:cNvSpPr>
          <p:nvPr>
            <p:ph type="sldNum" sz="quarter" idx="5"/>
          </p:nvPr>
        </p:nvSpPr>
        <p:spPr/>
        <p:txBody>
          <a:bodyPr/>
          <a:lstStyle/>
          <a:p>
            <a:pPr>
              <a:defRPr/>
            </a:pPr>
            <a:fld id="{B6592217-C5A1-4801-9B47-65A9D6FC6DC2}"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TAPS III combustor will be used in the full annular rig test</a:t>
            </a:r>
            <a:endParaRPr lang="en-US" baseline="0" dirty="0" smtClean="0"/>
          </a:p>
          <a:p>
            <a:r>
              <a:rPr lang="en-US" dirty="0" smtClean="0"/>
              <a:t>-ATJ-SPK testing</a:t>
            </a:r>
            <a:r>
              <a:rPr lang="en-US" baseline="0" dirty="0" smtClean="0"/>
              <a:t> will be focused on operability (ignition and LBO) which is Tier 3 type – research oriented, not approval/qualification.</a:t>
            </a:r>
            <a:endParaRPr lang="es-US" dirty="0"/>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6</a:t>
            </a:fld>
            <a:endParaRPr lang="en-US"/>
          </a:p>
        </p:txBody>
      </p:sp>
    </p:spTree>
    <p:extLst>
      <p:ext uri="{BB962C8B-B14F-4D97-AF65-F5344CB8AC3E}">
        <p14:creationId xmlns:p14="http://schemas.microsoft.com/office/powerpoint/2010/main" val="2058307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ASCENT Project 31A</a:t>
            </a:r>
          </a:p>
        </p:txBody>
      </p:sp>
      <p:sp>
        <p:nvSpPr>
          <p:cNvPr id="4" name="Slide Number Placeholder 3"/>
          <p:cNvSpPr>
            <a:spLocks noGrp="1"/>
          </p:cNvSpPr>
          <p:nvPr>
            <p:ph type="sldNum" sz="quarter" idx="5"/>
          </p:nvPr>
        </p:nvSpPr>
        <p:spPr/>
        <p:txBody>
          <a:bodyPr/>
          <a:lstStyle/>
          <a:p>
            <a:pPr>
              <a:defRPr/>
            </a:pPr>
            <a:fld id="{EAC5751B-57D4-4E5C-937E-7D9F5A1B65E0}"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-D7566 Generic Annex is</a:t>
            </a:r>
            <a:r>
              <a:rPr lang="en-US" baseline="0" dirty="0" smtClean="0"/>
              <a:t> currently under consideration by ASTM</a:t>
            </a:r>
            <a:endParaRPr lang="en-US" dirty="0"/>
          </a:p>
        </p:txBody>
      </p:sp>
      <p:sp>
        <p:nvSpPr>
          <p:cNvPr id="4" name="Slide Number Placeholder 3"/>
          <p:cNvSpPr>
            <a:spLocks noGrp="1"/>
          </p:cNvSpPr>
          <p:nvPr>
            <p:ph type="sldNum" sz="quarter" idx="10"/>
          </p:nvPr>
        </p:nvSpPr>
        <p:spPr/>
        <p:txBody>
          <a:bodyPr/>
          <a:lstStyle/>
          <a:p>
            <a:pPr>
              <a:defRPr/>
            </a:pPr>
            <a:fld id="{4BAA0DD2-233A-4726-A246-777D1B71D5A7}" type="slidenum">
              <a:rPr lang="en-US" smtClean="0"/>
              <a:pPr>
                <a:defRPr/>
              </a:pPr>
              <a:t>9</a:t>
            </a:fld>
            <a:endParaRPr lang="en-US"/>
          </a:p>
        </p:txBody>
      </p:sp>
    </p:spTree>
    <p:extLst>
      <p:ext uri="{BB962C8B-B14F-4D97-AF65-F5344CB8AC3E}">
        <p14:creationId xmlns:p14="http://schemas.microsoft.com/office/powerpoint/2010/main" val="3298278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s-US" smtClean="0"/>
              <a:t>FAA has new Center of Excellence for Aviation and Environment (get real name), also termed the Aviation Sustainability Center (ASCENT).  Industry advised that “Rules and Tools” was valuable and needed to be resurrected.  FAA prime mover.  Go through flow of getting data…plus improved models to industry</a:t>
            </a:r>
          </a:p>
        </p:txBody>
      </p:sp>
      <p:sp>
        <p:nvSpPr>
          <p:cNvPr id="4" name="Slide Number Placeholder 3"/>
          <p:cNvSpPr>
            <a:spLocks noGrp="1"/>
          </p:cNvSpPr>
          <p:nvPr>
            <p:ph type="sldNum" sz="quarter" idx="5"/>
          </p:nvPr>
        </p:nvSpPr>
        <p:spPr/>
        <p:txBody>
          <a:bodyPr/>
          <a:lstStyle/>
          <a:p>
            <a:pPr>
              <a:defRPr/>
            </a:pPr>
            <a:fld id="{80341EFE-7C7D-424B-822E-840DD9E72880}"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smtClean="0">
                  <a:solidFill>
                    <a:srgbClr val="FFFFFF"/>
                  </a:solidFill>
                </a:rPr>
                <a:t>Federal Aviation</a:t>
              </a:r>
            </a:p>
            <a:p>
              <a:pPr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9"/>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217301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algn="ctr" fontAlgn="auto">
              <a:spcAft>
                <a:spcPts val="0"/>
              </a:spcAft>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fontAlgn="auto">
              <a:spcAft>
                <a:spcPts val="0"/>
              </a:spcAft>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p:spPr>
        <p:txBody>
          <a:bodyPr/>
          <a:lstStyle>
            <a:lvl1pPr fontAlgn="auto">
              <a:spcAft>
                <a:spcPts val="0"/>
              </a:spcAft>
              <a:defRPr/>
            </a:lvl1pPr>
          </a:lstStyle>
          <a:p>
            <a:pPr>
              <a:defRPr/>
            </a:pPr>
            <a:fld id="{B0B844CE-C480-4AF2-B705-A4502B8B6CA7}" type="slidenum">
              <a:rPr lang="en-US"/>
              <a:pPr>
                <a:defRPr/>
              </a:pPr>
              <a:t>‹#›</a:t>
            </a:fld>
            <a:endParaRPr lang="en-US" dirty="0"/>
          </a:p>
        </p:txBody>
      </p:sp>
    </p:spTree>
    <p:extLst>
      <p:ext uri="{BB962C8B-B14F-4D97-AF65-F5344CB8AC3E}">
        <p14:creationId xmlns:p14="http://schemas.microsoft.com/office/powerpoint/2010/main" val="336236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Aft>
                <a:spcPts val="0"/>
              </a:spcAft>
              <a:defRPr/>
            </a:lvl1pPr>
          </a:lstStyle>
          <a:p>
            <a:pPr>
              <a:defRPr/>
            </a:pPr>
            <a:fld id="{0094F524-5B41-4D8B-87BB-72F5E10FAF52}" type="slidenum">
              <a:rPr lang="en-US"/>
              <a:pPr>
                <a:defRPr/>
              </a:pPr>
              <a:t>‹#›</a:t>
            </a:fld>
            <a:endParaRPr lang="en-US" dirty="0"/>
          </a:p>
        </p:txBody>
      </p:sp>
    </p:spTree>
    <p:extLst>
      <p:ext uri="{BB962C8B-B14F-4D97-AF65-F5344CB8AC3E}">
        <p14:creationId xmlns:p14="http://schemas.microsoft.com/office/powerpoint/2010/main" val="412748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fontAlgn="auto">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Aft>
                <a:spcPts val="0"/>
              </a:spcAft>
              <a:defRPr/>
            </a:lvl1pPr>
          </a:lstStyle>
          <a:p>
            <a:pPr>
              <a:defRPr/>
            </a:pPr>
            <a:fld id="{57DCDC77-2049-4F8A-A4C3-48D3805B0808}" type="slidenum">
              <a:rPr lang="en-US"/>
              <a:pPr>
                <a:defRPr/>
              </a:pPr>
              <a:t>‹#›</a:t>
            </a:fld>
            <a:endParaRPr lang="en-US" dirty="0"/>
          </a:p>
        </p:txBody>
      </p:sp>
    </p:spTree>
    <p:extLst>
      <p:ext uri="{BB962C8B-B14F-4D97-AF65-F5344CB8AC3E}">
        <p14:creationId xmlns:p14="http://schemas.microsoft.com/office/powerpoint/2010/main" val="196737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fontAlgn="auto">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Aft>
                <a:spcPts val="0"/>
              </a:spcAft>
              <a:defRPr/>
            </a:lvl1pPr>
          </a:lstStyle>
          <a:p>
            <a:pPr>
              <a:defRPr/>
            </a:pPr>
            <a:fld id="{DA598E23-DCA9-4AA1-AB96-33BDB430B214}" type="slidenum">
              <a:rPr lang="en-US"/>
              <a:pPr>
                <a:defRPr/>
              </a:pPr>
              <a:t>‹#›</a:t>
            </a:fld>
            <a:endParaRPr lang="en-US" dirty="0"/>
          </a:p>
        </p:txBody>
      </p:sp>
    </p:spTree>
    <p:extLst>
      <p:ext uri="{BB962C8B-B14F-4D97-AF65-F5344CB8AC3E}">
        <p14:creationId xmlns:p14="http://schemas.microsoft.com/office/powerpoint/2010/main" val="3865830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Aft>
                <a:spcPts val="0"/>
              </a:spcAft>
              <a:defRPr/>
            </a:lvl1pPr>
          </a:lstStyle>
          <a:p>
            <a:pPr>
              <a:defRPr/>
            </a:pPr>
            <a:fld id="{D541DF2B-B9AC-4860-A495-87EFD4EFBA96}" type="slidenum">
              <a:rPr lang="en-US"/>
              <a:pPr>
                <a:defRPr/>
              </a:pPr>
              <a:t>‹#›</a:t>
            </a:fld>
            <a:endParaRPr lang="en-US" dirty="0"/>
          </a:p>
        </p:txBody>
      </p:sp>
    </p:spTree>
    <p:extLst>
      <p:ext uri="{BB962C8B-B14F-4D97-AF65-F5344CB8AC3E}">
        <p14:creationId xmlns:p14="http://schemas.microsoft.com/office/powerpoint/2010/main" val="103375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lgn="ctr" fontAlgn="auto">
              <a:spcAft>
                <a:spcPts val="0"/>
              </a:spcAft>
              <a:defRPr/>
            </a:lvl1pPr>
          </a:lstStyle>
          <a:p>
            <a:pPr>
              <a:defRPr/>
            </a:pPr>
            <a:endParaRPr lang="en-US"/>
          </a:p>
        </p:txBody>
      </p:sp>
      <p:sp>
        <p:nvSpPr>
          <p:cNvPr id="8"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9" name="Rectangle 11"/>
          <p:cNvSpPr>
            <a:spLocks noGrp="1" noChangeArrowheads="1"/>
          </p:cNvSpPr>
          <p:nvPr>
            <p:ph type="sldNum" sz="quarter" idx="12"/>
          </p:nvPr>
        </p:nvSpPr>
        <p:spPr/>
        <p:txBody>
          <a:bodyPr/>
          <a:lstStyle>
            <a:lvl1pPr fontAlgn="auto">
              <a:spcAft>
                <a:spcPts val="0"/>
              </a:spcAft>
              <a:defRPr/>
            </a:lvl1pPr>
          </a:lstStyle>
          <a:p>
            <a:pPr>
              <a:defRPr/>
            </a:pPr>
            <a:fld id="{35992B16-E48A-491F-B8B8-5CCD4E723610}" type="slidenum">
              <a:rPr lang="en-US"/>
              <a:pPr>
                <a:defRPr/>
              </a:pPr>
              <a:t>‹#›</a:t>
            </a:fld>
            <a:endParaRPr lang="en-US" dirty="0"/>
          </a:p>
        </p:txBody>
      </p:sp>
    </p:spTree>
    <p:extLst>
      <p:ext uri="{BB962C8B-B14F-4D97-AF65-F5344CB8AC3E}">
        <p14:creationId xmlns:p14="http://schemas.microsoft.com/office/powerpoint/2010/main" val="1474632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dirty="0" smtClean="0">
                  <a:solidFill>
                    <a:srgbClr val="FFFFFF"/>
                  </a:solidFill>
                </a:rPr>
                <a:t>Federal Aviation</a:t>
              </a:r>
            </a:p>
            <a:p>
              <a:pPr eaLnBrk="1" hangingPunct="1">
                <a:lnSpc>
                  <a:spcPct val="85000"/>
                </a:lnSpc>
                <a:defRPr/>
              </a:pPr>
              <a:r>
                <a:rPr lang="en-US" sz="1800" b="1" dirty="0"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3100920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fontAlgn="auto">
              <a:spcAft>
                <a:spcPts val="0"/>
              </a:spcAft>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fontAlgn="auto">
              <a:spcAft>
                <a:spcPts val="0"/>
              </a:spcAft>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E3A87BEF-30D0-4D30-9CC2-21466D19061D}" type="slidenum">
              <a:rPr lang="en-US"/>
              <a:pPr>
                <a:defRPr/>
              </a:pPr>
              <a:t>‹#›</a:t>
            </a:fld>
            <a:endParaRPr lang="en-US" dirty="0"/>
          </a:p>
        </p:txBody>
      </p:sp>
    </p:spTree>
    <p:extLst>
      <p:ext uri="{BB962C8B-B14F-4D97-AF65-F5344CB8AC3E}">
        <p14:creationId xmlns:p14="http://schemas.microsoft.com/office/powerpoint/2010/main" val="63270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2B680C88-2CF5-4FF0-9F9A-E68E7778DC97}" type="slidenum">
              <a:rPr lang="en-US"/>
              <a:pPr>
                <a:defRPr/>
              </a:pPr>
              <a:t>‹#›</a:t>
            </a:fld>
            <a:endParaRPr lang="en-US" dirty="0"/>
          </a:p>
        </p:txBody>
      </p:sp>
    </p:spTree>
    <p:extLst>
      <p:ext uri="{BB962C8B-B14F-4D97-AF65-F5344CB8AC3E}">
        <p14:creationId xmlns:p14="http://schemas.microsoft.com/office/powerpoint/2010/main" val="347038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Aft>
                <a:spcPts val="0"/>
              </a:spcAft>
              <a:defRPr/>
            </a:lvl1pPr>
          </a:lstStyle>
          <a:p>
            <a:pPr>
              <a:defRPr/>
            </a:pPr>
            <a:endParaRPr lang="en-US"/>
          </a:p>
        </p:txBody>
      </p:sp>
      <p:sp>
        <p:nvSpPr>
          <p:cNvPr id="5" name="Slide Number Placeholder 4"/>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C7587146-4EB7-4394-8F21-58899028C43A}" type="slidenum">
              <a:rPr lang="en-US"/>
              <a:pPr>
                <a:defRPr/>
              </a:pPr>
              <a:t>‹#›</a:t>
            </a:fld>
            <a:endParaRPr lang="en-US" dirty="0"/>
          </a:p>
        </p:txBody>
      </p:sp>
    </p:spTree>
    <p:extLst>
      <p:ext uri="{BB962C8B-B14F-4D97-AF65-F5344CB8AC3E}">
        <p14:creationId xmlns:p14="http://schemas.microsoft.com/office/powerpoint/2010/main" val="184748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fontAlgn="auto">
              <a:spcAft>
                <a:spcPts val="0"/>
              </a:spcAft>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fontAlgn="auto">
              <a:spcAft>
                <a:spcPts val="0"/>
              </a:spcAft>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4D31498D-CCC5-4CEA-9429-5660432F2D49}" type="slidenum">
              <a:rPr lang="en-US"/>
              <a:pPr>
                <a:defRPr/>
              </a:pPr>
              <a:t>‹#›</a:t>
            </a:fld>
            <a:endParaRPr lang="en-US" dirty="0"/>
          </a:p>
        </p:txBody>
      </p:sp>
    </p:spTree>
    <p:extLst>
      <p:ext uri="{BB962C8B-B14F-4D97-AF65-F5344CB8AC3E}">
        <p14:creationId xmlns:p14="http://schemas.microsoft.com/office/powerpoint/2010/main" val="3910506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Aft>
                <a:spcPts val="0"/>
              </a:spcAft>
              <a:defRPr/>
            </a:lvl1pPr>
          </a:lstStyle>
          <a:p>
            <a:pPr>
              <a:defRPr/>
            </a:pPr>
            <a:endParaRPr lang="en-US"/>
          </a:p>
        </p:txBody>
      </p:sp>
      <p:sp>
        <p:nvSpPr>
          <p:cNvPr id="4" name="Slide Number Placeholder 3"/>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41FEE9F4-86AD-4AEC-9D0E-C7AE4F9E37C4}" type="slidenum">
              <a:rPr lang="en-US"/>
              <a:pPr>
                <a:defRPr/>
              </a:pPr>
              <a:t>‹#›</a:t>
            </a:fld>
            <a:endParaRPr lang="en-US" dirty="0"/>
          </a:p>
        </p:txBody>
      </p:sp>
    </p:spTree>
    <p:extLst>
      <p:ext uri="{BB962C8B-B14F-4D97-AF65-F5344CB8AC3E}">
        <p14:creationId xmlns:p14="http://schemas.microsoft.com/office/powerpoint/2010/main" val="3472832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A6D165A5-93B5-4BBB-849C-1FA393B31426}" type="slidenum">
              <a:rPr lang="en-US"/>
              <a:pPr>
                <a:defRPr/>
              </a:pPr>
              <a:t>‹#›</a:t>
            </a:fld>
            <a:endParaRPr lang="en-US" dirty="0"/>
          </a:p>
        </p:txBody>
      </p:sp>
    </p:spTree>
    <p:extLst>
      <p:ext uri="{BB962C8B-B14F-4D97-AF65-F5344CB8AC3E}">
        <p14:creationId xmlns:p14="http://schemas.microsoft.com/office/powerpoint/2010/main" val="2901749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8"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9" name="Rectangle 11"/>
          <p:cNvSpPr>
            <a:spLocks noGrp="1" noChangeArrowheads="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180CE103-E46E-48DB-8E62-1C39645387EC}" type="slidenum">
              <a:rPr lang="en-US"/>
              <a:pPr>
                <a:defRPr/>
              </a:pPr>
              <a:t>‹#›</a:t>
            </a:fld>
            <a:endParaRPr lang="en-US" dirty="0"/>
          </a:p>
        </p:txBody>
      </p:sp>
    </p:spTree>
    <p:extLst>
      <p:ext uri="{BB962C8B-B14F-4D97-AF65-F5344CB8AC3E}">
        <p14:creationId xmlns:p14="http://schemas.microsoft.com/office/powerpoint/2010/main" val="2257417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85000"/>
                </a:lnSpc>
                <a:defRPr/>
              </a:pPr>
              <a:r>
                <a:rPr lang="en-US" b="1" smtClean="0">
                  <a:solidFill>
                    <a:srgbClr val="FFFFFF"/>
                  </a:solidFill>
                  <a:cs typeface="Arial" pitchFamily="34" charset="0"/>
                </a:rPr>
                <a:t>Federal Aviation</a:t>
              </a:r>
            </a:p>
            <a:p>
              <a:pPr>
                <a:lnSpc>
                  <a:spcPct val="85000"/>
                </a:lnSpc>
                <a:defRPr/>
              </a:pPr>
              <a:r>
                <a:rPr lang="en-US" b="1" smtClean="0">
                  <a:solidFill>
                    <a:srgbClr val="FFFFFF"/>
                  </a:solidFill>
                  <a:cs typeface="Arial" pitchFamily="34" charset="0"/>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2199321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fontAlgn="auto">
              <a:spcAft>
                <a:spcPts val="0"/>
              </a:spcAft>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fontAlgn="auto">
              <a:spcAft>
                <a:spcPts val="0"/>
              </a:spcAft>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p:spPr>
        <p:txBody>
          <a:bodyPr/>
          <a:lstStyle>
            <a:lvl1pPr fontAlgn="auto">
              <a:spcAft>
                <a:spcPts val="0"/>
              </a:spcAft>
              <a:defRPr/>
            </a:lvl1pPr>
          </a:lstStyle>
          <a:p>
            <a:pPr>
              <a:defRPr/>
            </a:pPr>
            <a:fld id="{3C29A240-6A4F-4495-A430-A7D40C92ED39}" type="slidenum">
              <a:rPr lang="en-US"/>
              <a:pPr>
                <a:defRPr/>
              </a:pPr>
              <a:t>‹#›</a:t>
            </a:fld>
            <a:endParaRPr lang="en-US" dirty="0"/>
          </a:p>
        </p:txBody>
      </p:sp>
    </p:spTree>
    <p:extLst>
      <p:ext uri="{BB962C8B-B14F-4D97-AF65-F5344CB8AC3E}">
        <p14:creationId xmlns:p14="http://schemas.microsoft.com/office/powerpoint/2010/main" val="1688342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Aft>
                <a:spcPts val="0"/>
              </a:spcAft>
              <a:defRPr/>
            </a:lvl1pPr>
          </a:lstStyle>
          <a:p>
            <a:pPr>
              <a:defRPr/>
            </a:pPr>
            <a:fld id="{D5CD5D39-6D6B-4475-AE40-14C43A1A5B11}" type="slidenum">
              <a:rPr lang="en-US"/>
              <a:pPr>
                <a:defRPr/>
              </a:pPr>
              <a:t>‹#›</a:t>
            </a:fld>
            <a:endParaRPr lang="en-US" dirty="0"/>
          </a:p>
        </p:txBody>
      </p:sp>
    </p:spTree>
    <p:extLst>
      <p:ext uri="{BB962C8B-B14F-4D97-AF65-F5344CB8AC3E}">
        <p14:creationId xmlns:p14="http://schemas.microsoft.com/office/powerpoint/2010/main" val="3309298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Aft>
                <a:spcPts val="0"/>
              </a:spcAft>
              <a:defRPr/>
            </a:lvl1pPr>
          </a:lstStyle>
          <a:p>
            <a:pPr>
              <a:defRPr/>
            </a:pPr>
            <a:fld id="{73BEF17E-E567-4A88-8BEC-CF28E09098EF}" type="slidenum">
              <a:rPr lang="en-US"/>
              <a:pPr>
                <a:defRPr/>
              </a:pPr>
              <a:t>‹#›</a:t>
            </a:fld>
            <a:endParaRPr lang="en-US" dirty="0"/>
          </a:p>
        </p:txBody>
      </p:sp>
    </p:spTree>
    <p:extLst>
      <p:ext uri="{BB962C8B-B14F-4D97-AF65-F5344CB8AC3E}">
        <p14:creationId xmlns:p14="http://schemas.microsoft.com/office/powerpoint/2010/main" val="486977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Aft>
                <a:spcPts val="0"/>
              </a:spcAft>
              <a:defRPr/>
            </a:lvl1pPr>
          </a:lstStyle>
          <a:p>
            <a:pPr>
              <a:defRPr/>
            </a:pPr>
            <a:fld id="{368D3F6E-2D9E-40D3-B626-3239C617EE27}" type="slidenum">
              <a:rPr lang="en-US"/>
              <a:pPr>
                <a:defRPr/>
              </a:pPr>
              <a:t>‹#›</a:t>
            </a:fld>
            <a:endParaRPr lang="en-US" dirty="0"/>
          </a:p>
        </p:txBody>
      </p:sp>
    </p:spTree>
    <p:extLst>
      <p:ext uri="{BB962C8B-B14F-4D97-AF65-F5344CB8AC3E}">
        <p14:creationId xmlns:p14="http://schemas.microsoft.com/office/powerpoint/2010/main" val="2044070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Aft>
                <a:spcPts val="0"/>
              </a:spcAft>
              <a:defRPr/>
            </a:lvl1pPr>
          </a:lstStyle>
          <a:p>
            <a:pPr>
              <a:defRPr/>
            </a:pPr>
            <a:fld id="{7C7581E8-D36F-4D20-96CB-81B7D07DE57C}" type="slidenum">
              <a:rPr lang="en-US"/>
              <a:pPr>
                <a:defRPr/>
              </a:pPr>
              <a:t>‹#›</a:t>
            </a:fld>
            <a:endParaRPr lang="en-US" dirty="0"/>
          </a:p>
        </p:txBody>
      </p:sp>
    </p:spTree>
    <p:extLst>
      <p:ext uri="{BB962C8B-B14F-4D97-AF65-F5344CB8AC3E}">
        <p14:creationId xmlns:p14="http://schemas.microsoft.com/office/powerpoint/2010/main" val="2361731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8"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9" name="Rectangle 11"/>
          <p:cNvSpPr>
            <a:spLocks noGrp="1" noChangeArrowheads="1"/>
          </p:cNvSpPr>
          <p:nvPr>
            <p:ph type="sldNum" sz="quarter" idx="12"/>
          </p:nvPr>
        </p:nvSpPr>
        <p:spPr/>
        <p:txBody>
          <a:bodyPr/>
          <a:lstStyle>
            <a:lvl1pPr fontAlgn="auto">
              <a:spcAft>
                <a:spcPts val="0"/>
              </a:spcAft>
              <a:defRPr/>
            </a:lvl1pPr>
          </a:lstStyle>
          <a:p>
            <a:pPr>
              <a:defRPr/>
            </a:pPr>
            <a:fld id="{11147215-30CE-4350-BD82-7892EC9243BB}" type="slidenum">
              <a:rPr lang="en-US"/>
              <a:pPr>
                <a:defRPr/>
              </a:pPr>
              <a:t>‹#›</a:t>
            </a:fld>
            <a:endParaRPr lang="en-US" dirty="0"/>
          </a:p>
        </p:txBody>
      </p:sp>
    </p:spTree>
    <p:extLst>
      <p:ext uri="{BB962C8B-B14F-4D97-AF65-F5344CB8AC3E}">
        <p14:creationId xmlns:p14="http://schemas.microsoft.com/office/powerpoint/2010/main" val="2154965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6" y="1508129"/>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9"/>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F219EB18-456D-4DF6-9757-00C42EFB0CF8}" type="slidenum">
              <a:rPr lang="en-US"/>
              <a:pPr>
                <a:defRPr/>
              </a:pPr>
              <a:t>‹#›</a:t>
            </a:fld>
            <a:endParaRPr lang="en-US" dirty="0"/>
          </a:p>
        </p:txBody>
      </p:sp>
    </p:spTree>
    <p:extLst>
      <p:ext uri="{BB962C8B-B14F-4D97-AF65-F5344CB8AC3E}">
        <p14:creationId xmlns:p14="http://schemas.microsoft.com/office/powerpoint/2010/main" val="254938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Aft>
                <a:spcPts val="0"/>
              </a:spcAft>
              <a:defRPr/>
            </a:lvl1pPr>
          </a:lstStyle>
          <a:p>
            <a:pPr>
              <a:defRPr/>
            </a:pPr>
            <a:endParaRPr lang="en-US"/>
          </a:p>
        </p:txBody>
      </p:sp>
      <p:sp>
        <p:nvSpPr>
          <p:cNvPr id="5" name="Slide Number Placeholder 4"/>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366D4607-8705-43B8-A555-76E5B1E17A55}" type="slidenum">
              <a:rPr lang="en-US"/>
              <a:pPr>
                <a:defRPr/>
              </a:pPr>
              <a:t>‹#›</a:t>
            </a:fld>
            <a:endParaRPr lang="en-US" dirty="0"/>
          </a:p>
        </p:txBody>
      </p:sp>
    </p:spTree>
    <p:extLst>
      <p:ext uri="{BB962C8B-B14F-4D97-AF65-F5344CB8AC3E}">
        <p14:creationId xmlns:p14="http://schemas.microsoft.com/office/powerpoint/2010/main" val="111207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Aft>
                <a:spcPts val="0"/>
              </a:spcAft>
              <a:defRPr/>
            </a:lvl1pPr>
          </a:lstStyle>
          <a:p>
            <a:pPr>
              <a:defRPr/>
            </a:pPr>
            <a:endParaRPr lang="en-US"/>
          </a:p>
        </p:txBody>
      </p:sp>
      <p:sp>
        <p:nvSpPr>
          <p:cNvPr id="4" name="Slide Number Placeholder 3"/>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F4CD4254-12E8-4C24-AB1E-42B404ACAFFA}" type="slidenum">
              <a:rPr lang="en-US"/>
              <a:pPr>
                <a:defRPr/>
              </a:pPr>
              <a:t>‹#›</a:t>
            </a:fld>
            <a:endParaRPr lang="en-US" dirty="0"/>
          </a:p>
        </p:txBody>
      </p:sp>
    </p:spTree>
    <p:extLst>
      <p:ext uri="{BB962C8B-B14F-4D97-AF65-F5344CB8AC3E}">
        <p14:creationId xmlns:p14="http://schemas.microsoft.com/office/powerpoint/2010/main" val="300293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85B12CC7-1A6A-46EF-8611-07D191BDA570}" type="slidenum">
              <a:rPr lang="en-US"/>
              <a:pPr>
                <a:defRPr/>
              </a:pPr>
              <a:t>‹#›</a:t>
            </a:fld>
            <a:endParaRPr lang="en-US" dirty="0"/>
          </a:p>
        </p:txBody>
      </p:sp>
    </p:spTree>
    <p:extLst>
      <p:ext uri="{BB962C8B-B14F-4D97-AF65-F5344CB8AC3E}">
        <p14:creationId xmlns:p14="http://schemas.microsoft.com/office/powerpoint/2010/main" val="369514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3"/>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3"/>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3"/>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3"/>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8"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9" name="Rectangle 11"/>
          <p:cNvSpPr>
            <a:spLocks noGrp="1" noChangeArrowheads="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D37A538F-216F-4430-A8CC-8606D5C050FA}" type="slidenum">
              <a:rPr lang="en-US"/>
              <a:pPr>
                <a:defRPr/>
              </a:pPr>
              <a:t>‹#›</a:t>
            </a:fld>
            <a:endParaRPr lang="en-US" dirty="0"/>
          </a:p>
        </p:txBody>
      </p:sp>
    </p:spTree>
    <p:extLst>
      <p:ext uri="{BB962C8B-B14F-4D97-AF65-F5344CB8AC3E}">
        <p14:creationId xmlns:p14="http://schemas.microsoft.com/office/powerpoint/2010/main" val="313872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a:xfrm>
            <a:off x="6651625" y="6248400"/>
            <a:ext cx="1905000" cy="457200"/>
          </a:xfrm>
          <a:prstGeom prst="rect">
            <a:avLst/>
          </a:prstGeom>
        </p:spPr>
        <p:txBody>
          <a:bodyPr/>
          <a:lstStyle>
            <a:lvl1pPr fontAlgn="auto">
              <a:spcAft>
                <a:spcPts val="0"/>
              </a:spcAft>
              <a:defRPr>
                <a:solidFill>
                  <a:srgbClr val="000000"/>
                </a:solidFill>
                <a:latin typeface="Arial" pitchFamily="34" charset="0"/>
                <a:cs typeface="Arial" pitchFamily="34" charset="0"/>
              </a:defRPr>
            </a:lvl1pPr>
          </a:lstStyle>
          <a:p>
            <a:pPr>
              <a:defRPr/>
            </a:pPr>
            <a:fld id="{0EF802BB-2891-4713-916B-511451E96B22}" type="slidenum">
              <a:rPr lang="en-US"/>
              <a:pPr>
                <a:defRPr/>
              </a:pPr>
              <a:t>‹#›</a:t>
            </a:fld>
            <a:endParaRPr lang="en-US"/>
          </a:p>
        </p:txBody>
      </p:sp>
    </p:spTree>
    <p:extLst>
      <p:ext uri="{BB962C8B-B14F-4D97-AF65-F5344CB8AC3E}">
        <p14:creationId xmlns:p14="http://schemas.microsoft.com/office/powerpoint/2010/main" val="151800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dirty="0" smtClean="0">
                  <a:solidFill>
                    <a:srgbClr val="FFFFFF"/>
                  </a:solidFill>
                </a:rPr>
                <a:t>Federal Aviation</a:t>
              </a:r>
            </a:p>
            <a:p>
              <a:pPr eaLnBrk="1" hangingPunct="1">
                <a:lnSpc>
                  <a:spcPct val="85000"/>
                </a:lnSpc>
                <a:defRPr/>
              </a:pPr>
              <a:r>
                <a:rPr lang="en-US" sz="1800" b="1" dirty="0"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26680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defRPr/>
            </a:pPr>
            <a:endParaRPr lang="en-US" altLang="en-US" sz="2400" smtClean="0">
              <a:solidFill>
                <a:srgbClr val="000000"/>
              </a:solidFill>
            </a:endParaRPr>
          </a:p>
        </p:txBody>
      </p:sp>
      <p:sp>
        <p:nvSpPr>
          <p:cNvPr id="1027" name="Rectangle 7"/>
          <p:cNvSpPr>
            <a:spLocks noGrp="1" noChangeArrowheads="1"/>
          </p:cNvSpPr>
          <p:nvPr>
            <p:ph type="title"/>
          </p:nvPr>
        </p:nvSpPr>
        <p:spPr bwMode="auto">
          <a:xfrm>
            <a:off x="212725" y="106363"/>
            <a:ext cx="88185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1028" name="Rectangle 8"/>
          <p:cNvSpPr>
            <a:spLocks noGrp="1" noChangeArrowheads="1"/>
          </p:cNvSpPr>
          <p:nvPr>
            <p:ph type="body" idx="1"/>
          </p:nvPr>
        </p:nvSpPr>
        <p:spPr bwMode="auto">
          <a:xfrm>
            <a:off x="219075" y="919163"/>
            <a:ext cx="8774113"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cs typeface="+mn-cs"/>
              </a:defRPr>
            </a:lvl1pPr>
          </a:lstStyle>
          <a:p>
            <a:pPr>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cs typeface="+mn-cs"/>
              </a:defRPr>
            </a:lvl1pPr>
          </a:lstStyle>
          <a:p>
            <a:pPr>
              <a:defRPr/>
            </a:pPr>
            <a:endParaRPr lang="en-US"/>
          </a:p>
        </p:txBody>
      </p:sp>
      <p:grpSp>
        <p:nvGrpSpPr>
          <p:cNvPr id="1031" name="Group 25"/>
          <p:cNvGrpSpPr>
            <a:grpSpLocks/>
          </p:cNvGrpSpPr>
          <p:nvPr/>
        </p:nvGrpSpPr>
        <p:grpSpPr bwMode="auto">
          <a:xfrm>
            <a:off x="5708650" y="6126163"/>
            <a:ext cx="2047875" cy="660400"/>
            <a:chOff x="3596" y="3859"/>
            <a:chExt cx="1290" cy="416"/>
          </a:xfrm>
        </p:grpSpPr>
        <p:pic>
          <p:nvPicPr>
            <p:cNvPr id="1035"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27"/>
            <p:cNvSpPr txBox="1">
              <a:spLocks noChangeArrowheads="1"/>
            </p:cNvSpPr>
            <p:nvPr userDrawn="1"/>
          </p:nvSpPr>
          <p:spPr bwMode="auto">
            <a:xfrm>
              <a:off x="4023" y="3947"/>
              <a:ext cx="86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smtClean="0">
                  <a:solidFill>
                    <a:srgbClr val="FFFFFF"/>
                  </a:solidFill>
                </a:rPr>
                <a:t>Federal Aviation</a:t>
              </a:r>
            </a:p>
            <a:p>
              <a:pPr eaLnBrk="1" hangingPunct="1">
                <a:lnSpc>
                  <a:spcPct val="85000"/>
                </a:lnSpc>
                <a:defRPr/>
              </a:pPr>
              <a:r>
                <a:rPr lang="en-US" sz="1200" b="1" smtClean="0">
                  <a:solidFill>
                    <a:srgbClr val="FFFFFF"/>
                  </a:solidFill>
                </a:rPr>
                <a:t>Administration</a:t>
              </a:r>
            </a:p>
          </p:txBody>
        </p:sp>
      </p:grpSp>
      <p:sp>
        <p:nvSpPr>
          <p:cNvPr id="4104" name="Text Box 29" hidden="1"/>
          <p:cNvSpPr txBox="1">
            <a:spLocks noChangeArrowheads="1"/>
          </p:cNvSpPr>
          <p:nvPr/>
        </p:nvSpPr>
        <p:spPr bwMode="auto">
          <a:xfrm>
            <a:off x="449263" y="6205538"/>
            <a:ext cx="4784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defRPr/>
            </a:pPr>
            <a:r>
              <a:rPr lang="en-US" sz="1200" b="1" smtClean="0">
                <a:solidFill>
                  <a:srgbClr val="C0C0C0"/>
                </a:solidFill>
              </a:rPr>
              <a:t>&lt;Presentation Title – Change on Master Slide&gt;</a:t>
            </a:r>
            <a:endParaRPr lang="en-US" sz="1200" smtClean="0">
              <a:solidFill>
                <a:srgbClr val="C0C0C0"/>
              </a:solidFill>
            </a:endParaRPr>
          </a:p>
        </p:txBody>
      </p:sp>
      <p:sp>
        <p:nvSpPr>
          <p:cNvPr id="4105" name="Text Box 30" hidden="1"/>
          <p:cNvSpPr txBox="1">
            <a:spLocks noChangeArrowheads="1"/>
          </p:cNvSpPr>
          <p:nvPr/>
        </p:nvSpPr>
        <p:spPr bwMode="auto">
          <a:xfrm>
            <a:off x="441325" y="6384925"/>
            <a:ext cx="3740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defRPr/>
            </a:pPr>
            <a:r>
              <a:rPr lang="en-US" sz="1200" smtClean="0">
                <a:solidFill>
                  <a:srgbClr val="C0C0C0"/>
                </a:solidFill>
              </a:rPr>
              <a:t>&lt;Date of Presentation – Change on Master Slide&gt;</a:t>
            </a:r>
          </a:p>
        </p:txBody>
      </p:sp>
      <p:sp>
        <p:nvSpPr>
          <p:cNvPr id="1034"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0350C296-A86A-4460-A3C1-8425C3CF4080}" type="slidenum">
              <a:rPr lang="en-US" altLang="en-US" sz="1200" b="1" smtClean="0">
                <a:solidFill>
                  <a:srgbClr val="FFFFFF"/>
                </a:solidFill>
              </a:rPr>
              <a:pPr algn="r" eaLnBrk="1" hangingPunct="1">
                <a:defRPr/>
              </a:pPr>
              <a:t>‹#›</a:t>
            </a:fld>
            <a:endParaRPr lang="en-US" altLang="en-US" sz="1200" b="1"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4882" r:id="rId1"/>
    <p:sldLayoutId id="2147484883" r:id="rId2"/>
    <p:sldLayoutId id="2147484884" r:id="rId3"/>
    <p:sldLayoutId id="2147484885" r:id="rId4"/>
    <p:sldLayoutId id="2147484886" r:id="rId5"/>
    <p:sldLayoutId id="2147484887" r:id="rId6"/>
    <p:sldLayoutId id="2147484888" r:id="rId7"/>
    <p:sldLayoutId id="2147484889"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FontTx/>
              <a:buChar char="•"/>
              <a:defRPr/>
            </a:pPr>
            <a:endParaRPr lang="en-US" altLang="en-US" sz="2400" smtClean="0">
              <a:solidFill>
                <a:srgbClr val="000000"/>
              </a:solidFill>
            </a:endParaRPr>
          </a:p>
        </p:txBody>
      </p:sp>
      <p:sp>
        <p:nvSpPr>
          <p:cNvPr id="2051" name="Rectangle 7"/>
          <p:cNvSpPr>
            <a:spLocks noGrp="1" noChangeArrowheads="1"/>
          </p:cNvSpPr>
          <p:nvPr>
            <p:ph type="title"/>
          </p:nvPr>
        </p:nvSpPr>
        <p:spPr bwMode="auto">
          <a:xfrm>
            <a:off x="212725" y="106363"/>
            <a:ext cx="8818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2052" name="Rectangle 8"/>
          <p:cNvSpPr>
            <a:spLocks noGrp="1" noChangeArrowheads="1"/>
          </p:cNvSpPr>
          <p:nvPr>
            <p:ph type="body" idx="1"/>
          </p:nvPr>
        </p:nvSpPr>
        <p:spPr bwMode="auto">
          <a:xfrm>
            <a:off x="219075" y="919163"/>
            <a:ext cx="8774113" cy="503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cs typeface="+mn-cs"/>
              </a:defRPr>
            </a:lvl1pPr>
          </a:lstStyle>
          <a:p>
            <a:pPr>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cs typeface="+mn-cs"/>
              </a:defRPr>
            </a:lvl1pPr>
          </a:lstStyle>
          <a:p>
            <a:pPr>
              <a:defRPr/>
            </a:pPr>
            <a:endParaRPr lang="en-US"/>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lumMod val="65000"/>
                  </a:srgbClr>
                </a:solidFill>
                <a:latin typeface="Times New Roman" pitchFamily="18" charset="0"/>
                <a:cs typeface="+mn-cs"/>
              </a:defRPr>
            </a:lvl1pPr>
          </a:lstStyle>
          <a:p>
            <a:pPr>
              <a:defRPr/>
            </a:pPr>
            <a:fld id="{1D88587F-A2FC-4F46-B7F2-CEBDEC7534BA}" type="slidenum">
              <a:rPr lang="en-US"/>
              <a:pPr>
                <a:defRPr/>
              </a:pPr>
              <a:t>‹#›</a:t>
            </a:fld>
            <a:endParaRPr lang="en-US" dirty="0"/>
          </a:p>
        </p:txBody>
      </p:sp>
      <p:grpSp>
        <p:nvGrpSpPr>
          <p:cNvPr id="2056" name="Group 25"/>
          <p:cNvGrpSpPr>
            <a:grpSpLocks/>
          </p:cNvGrpSpPr>
          <p:nvPr/>
        </p:nvGrpSpPr>
        <p:grpSpPr bwMode="auto">
          <a:xfrm>
            <a:off x="5708650" y="6126163"/>
            <a:ext cx="2047875" cy="660400"/>
            <a:chOff x="3596" y="3859"/>
            <a:chExt cx="1290" cy="416"/>
          </a:xfrm>
        </p:grpSpPr>
        <p:pic>
          <p:nvPicPr>
            <p:cNvPr id="2059"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dirty="0" smtClean="0">
                  <a:solidFill>
                    <a:srgbClr val="FFFFFF"/>
                  </a:solidFill>
                </a:rPr>
                <a:t>Federal Aviation</a:t>
              </a:r>
            </a:p>
            <a:p>
              <a:pPr eaLnBrk="1" hangingPunct="1">
                <a:lnSpc>
                  <a:spcPct val="85000"/>
                </a:lnSpc>
                <a:defRPr/>
              </a:pPr>
              <a:r>
                <a:rPr lang="en-US" sz="1200" b="1" dirty="0" smtClean="0">
                  <a:solidFill>
                    <a:srgbClr val="FFFFFF"/>
                  </a:solidFill>
                </a:rPr>
                <a:t>Administration</a:t>
              </a:r>
            </a:p>
          </p:txBody>
        </p:sp>
      </p:grpSp>
      <p:sp>
        <p:nvSpPr>
          <p:cNvPr id="6153"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6154"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defRPr/>
            </a:pPr>
            <a:r>
              <a:rPr lang="en-US" sz="1200" dirty="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4890" r:id="rId1"/>
    <p:sldLayoutId id="2147484891" r:id="rId2"/>
    <p:sldLayoutId id="2147484892" r:id="rId3"/>
    <p:sldLayoutId id="2147484893" r:id="rId4"/>
    <p:sldLayoutId id="2147484894" r:id="rId5"/>
    <p:sldLayoutId id="2147484895" r:id="rId6"/>
    <p:sldLayoutId id="2147484896"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FontTx/>
              <a:buChar char="•"/>
              <a:defRPr/>
            </a:pPr>
            <a:endParaRPr lang="en-US" altLang="en-US" sz="2400" smtClean="0">
              <a:solidFill>
                <a:srgbClr val="000000"/>
              </a:solidFill>
            </a:endParaRPr>
          </a:p>
        </p:txBody>
      </p:sp>
      <p:sp>
        <p:nvSpPr>
          <p:cNvPr id="3075" name="Rectangle 7"/>
          <p:cNvSpPr>
            <a:spLocks noGrp="1" noChangeArrowheads="1"/>
          </p:cNvSpPr>
          <p:nvPr>
            <p:ph type="title"/>
          </p:nvPr>
        </p:nvSpPr>
        <p:spPr bwMode="auto">
          <a:xfrm>
            <a:off x="212725" y="106363"/>
            <a:ext cx="88185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3076" name="Rectangle 8"/>
          <p:cNvSpPr>
            <a:spLocks noGrp="1" noChangeArrowheads="1"/>
          </p:cNvSpPr>
          <p:nvPr>
            <p:ph type="body" idx="1"/>
          </p:nvPr>
        </p:nvSpPr>
        <p:spPr bwMode="auto">
          <a:xfrm>
            <a:off x="219075" y="919163"/>
            <a:ext cx="8774113"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cs typeface="+mn-cs"/>
              </a:defRPr>
            </a:lvl1pPr>
          </a:lstStyle>
          <a:p>
            <a:pPr>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cs typeface="+mn-cs"/>
              </a:defRPr>
            </a:lvl1pPr>
          </a:lstStyle>
          <a:p>
            <a:pPr>
              <a:defRPr/>
            </a:pPr>
            <a:endParaRPr lang="en-US"/>
          </a:p>
        </p:txBody>
      </p:sp>
      <p:grpSp>
        <p:nvGrpSpPr>
          <p:cNvPr id="3079" name="Group 25"/>
          <p:cNvGrpSpPr>
            <a:grpSpLocks/>
          </p:cNvGrpSpPr>
          <p:nvPr/>
        </p:nvGrpSpPr>
        <p:grpSpPr bwMode="auto">
          <a:xfrm>
            <a:off x="5708650" y="6126163"/>
            <a:ext cx="2047875" cy="660400"/>
            <a:chOff x="3596" y="3859"/>
            <a:chExt cx="1290" cy="416"/>
          </a:xfrm>
        </p:grpSpPr>
        <p:pic>
          <p:nvPicPr>
            <p:cNvPr id="3083"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dirty="0" smtClean="0">
                  <a:solidFill>
                    <a:srgbClr val="FFFFFF"/>
                  </a:solidFill>
                </a:rPr>
                <a:t>Federal Aviation</a:t>
              </a:r>
            </a:p>
            <a:p>
              <a:pPr eaLnBrk="1" hangingPunct="1">
                <a:lnSpc>
                  <a:spcPct val="85000"/>
                </a:lnSpc>
                <a:defRPr/>
              </a:pPr>
              <a:r>
                <a:rPr lang="en-US" sz="1200" b="1" dirty="0" smtClean="0">
                  <a:solidFill>
                    <a:srgbClr val="FFFFFF"/>
                  </a:solidFill>
                </a:rPr>
                <a:t>Administration</a:t>
              </a:r>
            </a:p>
          </p:txBody>
        </p:sp>
      </p:grpSp>
      <p:sp>
        <p:nvSpPr>
          <p:cNvPr id="4104" name="Text Box 29" hidden="1"/>
          <p:cNvSpPr txBox="1">
            <a:spLocks noChangeArrowheads="1"/>
          </p:cNvSpPr>
          <p:nvPr/>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4105" name="Text Box 30" hidden="1"/>
          <p:cNvSpPr txBox="1">
            <a:spLocks noChangeArrowheads="1"/>
          </p:cNvSpPr>
          <p:nvPr/>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defRPr/>
            </a:pPr>
            <a:r>
              <a:rPr lang="en-US" sz="1200" dirty="0" smtClean="0">
                <a:solidFill>
                  <a:srgbClr val="C0C0C0"/>
                </a:solidFill>
              </a:rPr>
              <a:t>&lt;Date of Presentation – Change on Master Slide&gt;</a:t>
            </a:r>
          </a:p>
        </p:txBody>
      </p:sp>
      <p:sp>
        <p:nvSpPr>
          <p:cNvPr id="308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93D481CF-237C-4A96-96F1-44BBB291E862}" type="slidenum">
              <a:rPr lang="en-US" altLang="en-US" sz="1200" b="1" smtClean="0">
                <a:solidFill>
                  <a:srgbClr val="FFFFFF"/>
                </a:solidFill>
              </a:rPr>
              <a:pPr algn="r" eaLnBrk="1" hangingPunct="1">
                <a:defRPr/>
              </a:pPr>
              <a:t>‹#›</a:t>
            </a:fld>
            <a:endParaRPr lang="en-US" altLang="en-US" sz="1200" b="1"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FontTx/>
              <a:buChar char="•"/>
              <a:defRPr/>
            </a:pPr>
            <a:endParaRPr lang="en-US" altLang="en-US" sz="2400" smtClean="0">
              <a:solidFill>
                <a:srgbClr val="000000"/>
              </a:solidFill>
            </a:endParaRPr>
          </a:p>
        </p:txBody>
      </p:sp>
      <p:sp>
        <p:nvSpPr>
          <p:cNvPr id="4099" name="Rectangle 7"/>
          <p:cNvSpPr>
            <a:spLocks noGrp="1" noChangeArrowheads="1"/>
          </p:cNvSpPr>
          <p:nvPr>
            <p:ph type="title"/>
          </p:nvPr>
        </p:nvSpPr>
        <p:spPr bwMode="auto">
          <a:xfrm>
            <a:off x="212725" y="106363"/>
            <a:ext cx="8818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4100" name="Rectangle 8"/>
          <p:cNvSpPr>
            <a:spLocks noGrp="1" noChangeArrowheads="1"/>
          </p:cNvSpPr>
          <p:nvPr>
            <p:ph type="body" idx="1"/>
          </p:nvPr>
        </p:nvSpPr>
        <p:spPr bwMode="auto">
          <a:xfrm>
            <a:off x="219075" y="919163"/>
            <a:ext cx="8774113" cy="503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rgbClr val="FFFFFF">
                    <a:lumMod val="65000"/>
                  </a:srgbClr>
                </a:solidFill>
                <a:latin typeface="Times New Roman" pitchFamily="18" charset="0"/>
                <a:cs typeface="+mn-cs"/>
              </a:defRPr>
            </a:lvl1pPr>
          </a:lstStyle>
          <a:p>
            <a:pPr>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cs typeface="+mn-cs"/>
              </a:defRPr>
            </a:lvl1pPr>
          </a:lstStyle>
          <a:p>
            <a:pPr>
              <a:defRPr/>
            </a:pPr>
            <a:endParaRPr lang="en-US"/>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lumMod val="65000"/>
                  </a:srgbClr>
                </a:solidFill>
                <a:latin typeface="Times New Roman" pitchFamily="18" charset="0"/>
                <a:cs typeface="+mn-cs"/>
              </a:defRPr>
            </a:lvl1pPr>
          </a:lstStyle>
          <a:p>
            <a:pPr>
              <a:defRPr/>
            </a:pPr>
            <a:fld id="{97754777-EFBF-4602-94DD-F0012F0F8CAB}" type="slidenum">
              <a:rPr lang="en-US"/>
              <a:pPr>
                <a:defRPr/>
              </a:pPr>
              <a:t>‹#›</a:t>
            </a:fld>
            <a:endParaRPr lang="en-US" dirty="0"/>
          </a:p>
        </p:txBody>
      </p:sp>
      <p:grpSp>
        <p:nvGrpSpPr>
          <p:cNvPr id="4104" name="Group 25"/>
          <p:cNvGrpSpPr>
            <a:grpSpLocks/>
          </p:cNvGrpSpPr>
          <p:nvPr/>
        </p:nvGrpSpPr>
        <p:grpSpPr bwMode="auto">
          <a:xfrm>
            <a:off x="5708650" y="6126163"/>
            <a:ext cx="2047875" cy="660400"/>
            <a:chOff x="3596" y="3859"/>
            <a:chExt cx="1290" cy="416"/>
          </a:xfrm>
        </p:grpSpPr>
        <p:pic>
          <p:nvPicPr>
            <p:cNvPr id="4108"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85000"/>
                </a:lnSpc>
                <a:defRPr/>
              </a:pPr>
              <a:r>
                <a:rPr lang="en-US" sz="1200" b="1" smtClean="0">
                  <a:solidFill>
                    <a:srgbClr val="FFFFFF"/>
                  </a:solidFill>
                  <a:cs typeface="Arial" pitchFamily="34" charset="0"/>
                </a:rPr>
                <a:t>Federal Aviation</a:t>
              </a:r>
            </a:p>
            <a:p>
              <a:pPr>
                <a:lnSpc>
                  <a:spcPct val="85000"/>
                </a:lnSpc>
                <a:defRPr/>
              </a:pPr>
              <a:r>
                <a:rPr lang="en-US" sz="1200" b="1" smtClean="0">
                  <a:solidFill>
                    <a:srgbClr val="FFFFFF"/>
                  </a:solidFill>
                  <a:cs typeface="Arial" pitchFamily="34" charset="0"/>
                </a:rPr>
                <a:t>Administration</a:t>
              </a:r>
            </a:p>
          </p:txBody>
        </p:sp>
      </p:grpSp>
      <p:sp>
        <p:nvSpPr>
          <p:cNvPr id="1033"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defRPr/>
            </a:pPr>
            <a:r>
              <a:rPr lang="en-US" sz="1200" b="1" smtClean="0">
                <a:solidFill>
                  <a:srgbClr val="C0C0C0"/>
                </a:solidFill>
                <a:cs typeface="Arial" pitchFamily="34" charset="0"/>
              </a:rPr>
              <a:t>&lt;Presentation Title – Change on Master Slide&gt;</a:t>
            </a:r>
            <a:endParaRPr lang="en-US" sz="1200" smtClean="0">
              <a:solidFill>
                <a:srgbClr val="C0C0C0"/>
              </a:solidFill>
              <a:cs typeface="Arial" pitchFamily="34" charset="0"/>
            </a:endParaRPr>
          </a:p>
        </p:txBody>
      </p:sp>
      <p:sp>
        <p:nvSpPr>
          <p:cNvPr id="1034"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defRPr/>
            </a:pPr>
            <a:r>
              <a:rPr lang="en-US" sz="1200" smtClean="0">
                <a:solidFill>
                  <a:srgbClr val="C0C0C0"/>
                </a:solidFill>
                <a:cs typeface="Arial" pitchFamily="34" charset="0"/>
              </a:rPr>
              <a:t>&lt;Date of Presentation – Change on Master Slide&gt;</a:t>
            </a:r>
          </a:p>
        </p:txBody>
      </p:sp>
      <p:sp>
        <p:nvSpPr>
          <p:cNvPr id="4107"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D031AE09-B4F5-4285-ADB7-B024CCCDFD53}" type="slidenum">
              <a:rPr lang="en-US" altLang="en-US" sz="1200" b="1" smtClean="0">
                <a:solidFill>
                  <a:srgbClr val="FFFFFF"/>
                </a:solidFill>
              </a:rPr>
              <a:pPr algn="r" eaLnBrk="1" hangingPunct="1">
                <a:defRPr/>
              </a:pPr>
              <a:t>‹#›</a:t>
            </a:fld>
            <a:endParaRPr lang="en-US" altLang="en-US" sz="1200" b="1"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image" Target="../media/image28.wmf"/></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hyperlink" Target="https://ascent.aero/project/alternative-fuels-test-database-library/" TargetMode="External"/><Relationship Id="rId2" Type="http://schemas.openxmlformats.org/officeDocument/2006/relationships/hyperlink" Target="http://altjetfuels.illinois.edu/"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mailto:Steven.Zabarnick@udri.udayton.edu"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51"/>
          <p:cNvSpPr txBox="1">
            <a:spLocks noChangeArrowheads="1"/>
          </p:cNvSpPr>
          <p:nvPr/>
        </p:nvSpPr>
        <p:spPr bwMode="auto">
          <a:xfrm>
            <a:off x="166688" y="4264025"/>
            <a:ext cx="5240337"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254125" indent="-1254125" defTabSz="966788" fontAlgn="auto">
              <a:spcBef>
                <a:spcPct val="50000"/>
              </a:spcBef>
              <a:spcAft>
                <a:spcPts val="0"/>
              </a:spcAft>
              <a:tabLst>
                <a:tab pos="1254125" algn="l"/>
              </a:tabLst>
              <a:defRPr/>
            </a:pPr>
            <a:r>
              <a:rPr lang="en-US" sz="1600" dirty="0">
                <a:solidFill>
                  <a:srgbClr val="000066"/>
                </a:solidFill>
                <a:latin typeface="+mn-lt"/>
                <a:ea typeface="ＭＳ Ｐゴシック" pitchFamily="-109" charset="-128"/>
              </a:rPr>
              <a:t>Presented to: REDAC Subcommittee on Environment</a:t>
            </a:r>
          </a:p>
          <a:p>
            <a:pPr marL="1254125" indent="-1254125" defTabSz="966788" fontAlgn="auto">
              <a:spcBef>
                <a:spcPct val="50000"/>
              </a:spcBef>
              <a:spcAft>
                <a:spcPts val="0"/>
              </a:spcAft>
              <a:tabLst>
                <a:tab pos="1254125" algn="l"/>
              </a:tabLst>
              <a:defRPr/>
            </a:pPr>
            <a:r>
              <a:rPr lang="en-US" sz="1600" dirty="0">
                <a:solidFill>
                  <a:srgbClr val="002060"/>
                </a:solidFill>
                <a:latin typeface="+mn-lt"/>
              </a:rPr>
              <a:t>By:	</a:t>
            </a:r>
            <a:r>
              <a:rPr lang="en-US" sz="1600" dirty="0" smtClean="0">
                <a:solidFill>
                  <a:srgbClr val="002060"/>
                </a:solidFill>
                <a:latin typeface="+mn-lt"/>
              </a:rPr>
              <a:t>Cecilia Shaw, Nate Brown </a:t>
            </a:r>
            <a:r>
              <a:rPr lang="en-US" sz="1600" dirty="0">
                <a:solidFill>
                  <a:srgbClr val="002060"/>
                </a:solidFill>
                <a:latin typeface="+mn-lt"/>
              </a:rPr>
              <a:t>and Levent Ileri</a:t>
            </a:r>
          </a:p>
          <a:p>
            <a:pPr marL="1254125" indent="-1254125" defTabSz="966788" fontAlgn="auto">
              <a:spcBef>
                <a:spcPct val="50000"/>
              </a:spcBef>
              <a:spcAft>
                <a:spcPts val="0"/>
              </a:spcAft>
              <a:tabLst>
                <a:tab pos="1254125" algn="l"/>
              </a:tabLst>
              <a:defRPr/>
            </a:pPr>
            <a:r>
              <a:rPr lang="en-US" sz="1600" dirty="0">
                <a:solidFill>
                  <a:srgbClr val="002060"/>
                </a:solidFill>
                <a:latin typeface="+mn-lt"/>
              </a:rPr>
              <a:t>	Office of Environment &amp; Energy</a:t>
            </a:r>
          </a:p>
          <a:p>
            <a:pPr marL="1254125" indent="-1254125" defTabSz="966788" fontAlgn="auto">
              <a:spcBef>
                <a:spcPct val="50000"/>
              </a:spcBef>
              <a:spcAft>
                <a:spcPts val="0"/>
              </a:spcAft>
              <a:tabLst>
                <a:tab pos="1254125" algn="l"/>
              </a:tabLst>
              <a:defRPr/>
            </a:pPr>
            <a:r>
              <a:rPr lang="en-US" sz="1600" dirty="0">
                <a:solidFill>
                  <a:srgbClr val="002060"/>
                </a:solidFill>
                <a:latin typeface="+mn-lt"/>
              </a:rPr>
              <a:t>	Federal Aviation Administration</a:t>
            </a:r>
            <a:endParaRPr lang="en-US" sz="1050" dirty="0">
              <a:solidFill>
                <a:srgbClr val="002060"/>
              </a:solidFill>
              <a:latin typeface="+mn-lt"/>
            </a:endParaRPr>
          </a:p>
          <a:p>
            <a:pPr fontAlgn="auto">
              <a:spcBef>
                <a:spcPct val="50000"/>
              </a:spcBef>
              <a:spcAft>
                <a:spcPts val="0"/>
              </a:spcAft>
              <a:tabLst>
                <a:tab pos="1258888" algn="l"/>
              </a:tabLst>
              <a:defRPr/>
            </a:pPr>
            <a:r>
              <a:rPr lang="en-US" sz="1600" dirty="0">
                <a:solidFill>
                  <a:srgbClr val="002060"/>
                </a:solidFill>
                <a:latin typeface="+mn-lt"/>
              </a:rPr>
              <a:t>Date:  	August 3, 2017</a:t>
            </a:r>
          </a:p>
        </p:txBody>
      </p:sp>
      <p:sp>
        <p:nvSpPr>
          <p:cNvPr id="34819" name="Rectangle 11"/>
          <p:cNvSpPr>
            <a:spLocks noGrp="1" noChangeArrowheads="1"/>
          </p:cNvSpPr>
          <p:nvPr>
            <p:ph type="ctrTitle"/>
          </p:nvPr>
        </p:nvSpPr>
        <p:spPr>
          <a:xfrm>
            <a:off x="249238" y="312738"/>
            <a:ext cx="5254625" cy="2298700"/>
          </a:xfrm>
        </p:spPr>
        <p:txBody>
          <a:bodyPr/>
          <a:lstStyle/>
          <a:p>
            <a:pPr eaLnBrk="1" hangingPunct="1"/>
            <a:r>
              <a:rPr lang="en-US" altLang="en-US" sz="3600" dirty="0" smtClean="0"/>
              <a:t>Alternative Jet Fuels Testing Efforts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8472488" cy="609600"/>
          </a:xfrm>
        </p:spPr>
        <p:txBody>
          <a:bodyPr/>
          <a:lstStyle/>
          <a:p>
            <a:r>
              <a:rPr lang="en-US" altLang="es-US" sz="3400" smtClean="0"/>
              <a:t>Overview of NJFCP Program</a:t>
            </a:r>
          </a:p>
        </p:txBody>
      </p:sp>
      <p:grpSp>
        <p:nvGrpSpPr>
          <p:cNvPr id="43011" name="Group 2"/>
          <p:cNvGrpSpPr>
            <a:grpSpLocks/>
          </p:cNvGrpSpPr>
          <p:nvPr/>
        </p:nvGrpSpPr>
        <p:grpSpPr bwMode="auto">
          <a:xfrm>
            <a:off x="95251" y="1016000"/>
            <a:ext cx="9048749" cy="4961291"/>
            <a:chOff x="95536" y="1330472"/>
            <a:chExt cx="9048748" cy="4962214"/>
          </a:xfrm>
        </p:grpSpPr>
        <p:sp>
          <p:nvSpPr>
            <p:cNvPr id="13" name="TextBox 12"/>
            <p:cNvSpPr txBox="1"/>
            <p:nvPr/>
          </p:nvSpPr>
          <p:spPr bwMode="auto">
            <a:xfrm>
              <a:off x="7151972" y="1422564"/>
              <a:ext cx="1992312" cy="360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200" b="1" dirty="0">
                  <a:latin typeface="Arial" pitchFamily="34" charset="0"/>
                  <a:cs typeface="Arial" pitchFamily="34" charset="0"/>
                </a:rPr>
                <a:t>Program uniqueness:</a:t>
              </a:r>
            </a:p>
            <a:p>
              <a:pPr marL="171450" indent="-171450">
                <a:buFont typeface="Arial" panose="020B0604020202020204" pitchFamily="34" charset="0"/>
                <a:buChar char="•"/>
                <a:defRPr/>
              </a:pPr>
              <a:r>
                <a:rPr lang="en-US" sz="1200" dirty="0">
                  <a:latin typeface="Arial" pitchFamily="34" charset="0"/>
                  <a:cs typeface="Arial" pitchFamily="34" charset="0"/>
                </a:rPr>
                <a:t>Integrated systemwide approach involving all stages of testing and modeling areas for identical conditions </a:t>
              </a:r>
            </a:p>
            <a:p>
              <a:pPr marL="171450" indent="-171450">
                <a:buFont typeface="Arial" panose="020B0604020202020204" pitchFamily="34" charset="0"/>
                <a:buChar char="•"/>
                <a:defRPr/>
              </a:pPr>
              <a:endParaRPr lang="en-US" sz="1200" dirty="0">
                <a:latin typeface="Arial" pitchFamily="34" charset="0"/>
                <a:cs typeface="Arial" pitchFamily="34" charset="0"/>
              </a:endParaRPr>
            </a:p>
            <a:p>
              <a:pPr marL="171450" indent="-171450">
                <a:buFont typeface="Arial" panose="020B0604020202020204" pitchFamily="34" charset="0"/>
                <a:buChar char="•"/>
                <a:defRPr/>
              </a:pPr>
              <a:r>
                <a:rPr lang="en-US" sz="1200" dirty="0">
                  <a:latin typeface="Arial" pitchFamily="34" charset="0"/>
                  <a:cs typeface="Arial" pitchFamily="34" charset="0"/>
                </a:rPr>
                <a:t>Real-time communication and share of info among all 6 areas (experimentalists and modelers) and OEMs</a:t>
              </a:r>
            </a:p>
            <a:p>
              <a:pPr marL="171450" indent="-171450">
                <a:buFont typeface="Arial" panose="020B0604020202020204" pitchFamily="34" charset="0"/>
                <a:buChar char="•"/>
                <a:defRPr/>
              </a:pPr>
              <a:endParaRPr lang="en-US" sz="1200" dirty="0">
                <a:latin typeface="Arial" pitchFamily="34" charset="0"/>
                <a:cs typeface="Arial" pitchFamily="34" charset="0"/>
              </a:endParaRPr>
            </a:p>
            <a:p>
              <a:pPr marL="171450" indent="-171450">
                <a:buFont typeface="Arial" panose="020B0604020202020204" pitchFamily="34" charset="0"/>
                <a:buChar char="•"/>
                <a:defRPr/>
              </a:pPr>
              <a:r>
                <a:rPr lang="en-US" sz="1200" dirty="0">
                  <a:latin typeface="Arial" pitchFamily="34" charset="0"/>
                  <a:cs typeface="Arial" pitchFamily="34" charset="0"/>
                </a:rPr>
                <a:t>Brings state of the art knowledge, computer capabilities, and engineering experience together</a:t>
              </a:r>
            </a:p>
          </p:txBody>
        </p:sp>
        <p:grpSp>
          <p:nvGrpSpPr>
            <p:cNvPr id="43014" name="Group 14"/>
            <p:cNvGrpSpPr>
              <a:grpSpLocks/>
            </p:cNvGrpSpPr>
            <p:nvPr/>
          </p:nvGrpSpPr>
          <p:grpSpPr bwMode="auto">
            <a:xfrm>
              <a:off x="95536" y="1442516"/>
              <a:ext cx="7515878" cy="4605297"/>
              <a:chOff x="192760" y="1050064"/>
              <a:chExt cx="8346329" cy="4490661"/>
            </a:xfrm>
          </p:grpSpPr>
          <p:grpSp>
            <p:nvGrpSpPr>
              <p:cNvPr id="43025" name="Group 15"/>
              <p:cNvGrpSpPr>
                <a:grpSpLocks/>
              </p:cNvGrpSpPr>
              <p:nvPr/>
            </p:nvGrpSpPr>
            <p:grpSpPr bwMode="auto">
              <a:xfrm>
                <a:off x="706421" y="1050064"/>
                <a:ext cx="7832668" cy="4324350"/>
                <a:chOff x="1503676" y="974361"/>
                <a:chExt cx="6663309" cy="4324350"/>
              </a:xfrm>
            </p:grpSpPr>
            <p:pic>
              <p:nvPicPr>
                <p:cNvPr id="43031"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010" y="974361"/>
                  <a:ext cx="58959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2" name="Picture 14" descr="Feb07 HotLi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676" y="2122203"/>
                  <a:ext cx="653871" cy="763404"/>
                </a:xfrm>
                <a:prstGeom prst="rect">
                  <a:avLst/>
                </a:prstGeom>
                <a:noFill/>
                <a:ln>
                  <a:noFill/>
                </a:ln>
                <a:effectLst>
                  <a:outerShdw dist="35921" dir="2700000" algn="ctr" rotWithShape="0">
                    <a:schemeClr val="accent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033" name="Straight Arrow Connector 23"/>
                <p:cNvCxnSpPr>
                  <a:cxnSpLocks noChangeShapeType="1"/>
                </p:cNvCxnSpPr>
                <p:nvPr/>
              </p:nvCxnSpPr>
              <p:spPr bwMode="auto">
                <a:xfrm>
                  <a:off x="2120053" y="3248951"/>
                  <a:ext cx="1162793" cy="543560"/>
                </a:xfrm>
                <a:prstGeom prst="straightConnector1">
                  <a:avLst/>
                </a:prstGeom>
                <a:noFill/>
                <a:ln w="25400" algn="ctr">
                  <a:solidFill>
                    <a:srgbClr val="C0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026" name="TextBox 16"/>
              <p:cNvSpPr txBox="1">
                <a:spLocks noChangeArrowheads="1"/>
              </p:cNvSpPr>
              <p:nvPr/>
            </p:nvSpPr>
            <p:spPr bwMode="auto">
              <a:xfrm>
                <a:off x="569147" y="2963303"/>
                <a:ext cx="10269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s-US" sz="1200"/>
                  <a:t>Fit-for-purpose testing</a:t>
                </a:r>
              </a:p>
            </p:txBody>
          </p:sp>
          <p:grpSp>
            <p:nvGrpSpPr>
              <p:cNvPr id="43027" name="Group 17"/>
              <p:cNvGrpSpPr>
                <a:grpSpLocks/>
              </p:cNvGrpSpPr>
              <p:nvPr/>
            </p:nvGrpSpPr>
            <p:grpSpPr bwMode="auto">
              <a:xfrm>
                <a:off x="192760" y="1767586"/>
                <a:ext cx="5674797" cy="3773139"/>
                <a:chOff x="192760" y="1767586"/>
                <a:chExt cx="5674797" cy="3773139"/>
              </a:xfrm>
            </p:grpSpPr>
            <p:sp>
              <p:nvSpPr>
                <p:cNvPr id="19" name="Rectangle 18"/>
                <p:cNvSpPr/>
                <p:nvPr/>
              </p:nvSpPr>
              <p:spPr bwMode="auto">
                <a:xfrm>
                  <a:off x="1678890" y="1767586"/>
                  <a:ext cx="4188667" cy="3773139"/>
                </a:xfrm>
                <a:prstGeom prst="rect">
                  <a:avLst/>
                </a:prstGeom>
                <a:solidFill>
                  <a:schemeClr val="accent6">
                    <a:lumMod val="60000"/>
                    <a:lumOff val="40000"/>
                    <a:alpha val="8000"/>
                  </a:schemeClr>
                </a:solidFill>
                <a:ln>
                  <a:noFill/>
                </a:ln>
                <a:effectLst/>
                <a:extLst/>
              </p:spPr>
              <p:txBody>
                <a:bodyPr>
                  <a:spAutoFit/>
                </a:bodyPr>
                <a:lstStyle/>
                <a:p>
                  <a:pPr>
                    <a:spcBef>
                      <a:spcPct val="50000"/>
                    </a:spcBef>
                    <a:buFontTx/>
                    <a:buChar char="•"/>
                    <a:defRPr/>
                  </a:pPr>
                  <a:endParaRPr lang="en-US" sz="2400" dirty="0">
                    <a:cs typeface="Arial" pitchFamily="34" charset="0"/>
                  </a:endParaRPr>
                </a:p>
              </p:txBody>
            </p:sp>
            <p:sp>
              <p:nvSpPr>
                <p:cNvPr id="20" name="Up Arrow 19"/>
                <p:cNvSpPr/>
                <p:nvPr/>
              </p:nvSpPr>
              <p:spPr bwMode="auto">
                <a:xfrm rot="4859894">
                  <a:off x="1190588" y="4748487"/>
                  <a:ext cx="165666" cy="793308"/>
                </a:xfrm>
                <a:prstGeom prst="upArrow">
                  <a:avLst/>
                </a:prstGeom>
                <a:solidFill>
                  <a:schemeClr val="accent6">
                    <a:lumMod val="60000"/>
                    <a:lumOff val="40000"/>
                  </a:schemeClr>
                </a:solidFill>
                <a:ln>
                  <a:noFill/>
                </a:ln>
                <a:effectLst/>
                <a:extLst/>
              </p:spPr>
              <p:txBody>
                <a:bodyPr>
                  <a:spAutoFit/>
                </a:bodyPr>
                <a:lstStyle/>
                <a:p>
                  <a:pPr>
                    <a:spcBef>
                      <a:spcPct val="50000"/>
                    </a:spcBef>
                    <a:buFontTx/>
                    <a:buChar char="•"/>
                    <a:defRPr/>
                  </a:pPr>
                  <a:endParaRPr lang="en-US" sz="2400" dirty="0">
                    <a:cs typeface="Arial" pitchFamily="34" charset="0"/>
                  </a:endParaRPr>
                </a:p>
              </p:txBody>
            </p:sp>
            <p:sp>
              <p:nvSpPr>
                <p:cNvPr id="43030" name="TextBox 20"/>
                <p:cNvSpPr txBox="1">
                  <a:spLocks noChangeArrowheads="1"/>
                </p:cNvSpPr>
                <p:nvPr/>
              </p:nvSpPr>
              <p:spPr bwMode="auto">
                <a:xfrm>
                  <a:off x="192760" y="4737084"/>
                  <a:ext cx="1238208" cy="69039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s-US" sz="1000" dirty="0"/>
                    <a:t>Area 7: Program interface and integration</a:t>
                  </a:r>
                </a:p>
              </p:txBody>
            </p:sp>
          </p:grpSp>
        </p:grpSp>
        <p:sp>
          <p:nvSpPr>
            <p:cNvPr id="43015" name="Rounded Rectangle 25"/>
            <p:cNvSpPr>
              <a:spLocks noChangeArrowheads="1"/>
            </p:cNvSpPr>
            <p:nvPr/>
          </p:nvSpPr>
          <p:spPr bwMode="auto">
            <a:xfrm>
              <a:off x="1544550" y="1422504"/>
              <a:ext cx="914400" cy="9144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s-US" altLang="es-US" sz="2400" b="0"/>
            </a:p>
          </p:txBody>
        </p:sp>
        <p:grpSp>
          <p:nvGrpSpPr>
            <p:cNvPr id="43016" name="Group 46"/>
            <p:cNvGrpSpPr>
              <a:grpSpLocks/>
            </p:cNvGrpSpPr>
            <p:nvPr/>
          </p:nvGrpSpPr>
          <p:grpSpPr bwMode="auto">
            <a:xfrm>
              <a:off x="5876321" y="1343606"/>
              <a:ext cx="1275106" cy="873657"/>
              <a:chOff x="5918711" y="1906448"/>
              <a:chExt cx="1232715" cy="584775"/>
            </a:xfrm>
          </p:grpSpPr>
          <p:sp>
            <p:nvSpPr>
              <p:cNvPr id="43023" name="Rounded Rectangle 38"/>
              <p:cNvSpPr>
                <a:spLocks noChangeArrowheads="1"/>
              </p:cNvSpPr>
              <p:nvPr/>
            </p:nvSpPr>
            <p:spPr bwMode="auto">
              <a:xfrm>
                <a:off x="5918711" y="1922573"/>
                <a:ext cx="1232715" cy="374571"/>
              </a:xfrm>
              <a:prstGeom prst="roundRect">
                <a:avLst>
                  <a:gd name="adj" fmla="val 16667"/>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s-US" altLang="es-US" sz="1600" b="0"/>
              </a:p>
            </p:txBody>
          </p:sp>
          <p:sp>
            <p:nvSpPr>
              <p:cNvPr id="43024" name="TextBox 40"/>
              <p:cNvSpPr txBox="1">
                <a:spLocks noChangeArrowheads="1"/>
              </p:cNvSpPr>
              <p:nvPr/>
            </p:nvSpPr>
            <p:spPr bwMode="auto">
              <a:xfrm>
                <a:off x="6027893" y="1906448"/>
                <a:ext cx="9995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s-US" sz="1600"/>
                  <a:t>ASTM Tier 3/4</a:t>
                </a:r>
              </a:p>
            </p:txBody>
          </p:sp>
        </p:grpSp>
        <p:sp>
          <p:nvSpPr>
            <p:cNvPr id="43017" name="Right Arrow 41"/>
            <p:cNvSpPr>
              <a:spLocks noChangeArrowheads="1"/>
            </p:cNvSpPr>
            <p:nvPr/>
          </p:nvSpPr>
          <p:spPr bwMode="auto">
            <a:xfrm rot="5400000">
              <a:off x="572722" y="2081596"/>
              <a:ext cx="684798" cy="309146"/>
            </a:xfrm>
            <a:prstGeom prst="rightArrow">
              <a:avLst>
                <a:gd name="adj1" fmla="val 50000"/>
                <a:gd name="adj2" fmla="val 50004"/>
              </a:avLst>
            </a:prstGeom>
            <a:noFill/>
            <a:ln w="9525" algn="ctr">
              <a:solidFill>
                <a:srgbClr val="0033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s-US" altLang="es-US" sz="2400" b="0"/>
            </a:p>
          </p:txBody>
        </p:sp>
        <p:sp>
          <p:nvSpPr>
            <p:cNvPr id="43018" name="Right Arrow 43"/>
            <p:cNvSpPr>
              <a:spLocks noChangeArrowheads="1"/>
            </p:cNvSpPr>
            <p:nvPr/>
          </p:nvSpPr>
          <p:spPr bwMode="auto">
            <a:xfrm rot="-3253203">
              <a:off x="5733697" y="2148903"/>
              <a:ext cx="785781" cy="309146"/>
            </a:xfrm>
            <a:prstGeom prst="rightArrow">
              <a:avLst>
                <a:gd name="adj1" fmla="val 50000"/>
                <a:gd name="adj2" fmla="val 50000"/>
              </a:avLst>
            </a:prstGeom>
            <a:noFill/>
            <a:ln w="9525" algn="ctr">
              <a:solidFill>
                <a:srgbClr val="0033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s-US" altLang="es-US" sz="2400" b="0"/>
            </a:p>
          </p:txBody>
        </p:sp>
        <p:grpSp>
          <p:nvGrpSpPr>
            <p:cNvPr id="43019" name="Group 45"/>
            <p:cNvGrpSpPr>
              <a:grpSpLocks/>
            </p:cNvGrpSpPr>
            <p:nvPr/>
          </p:nvGrpSpPr>
          <p:grpSpPr bwMode="auto">
            <a:xfrm>
              <a:off x="344005" y="1330472"/>
              <a:ext cx="1296138" cy="911050"/>
              <a:chOff x="347155" y="1813903"/>
              <a:chExt cx="1232715" cy="597909"/>
            </a:xfrm>
          </p:grpSpPr>
          <p:sp>
            <p:nvSpPr>
              <p:cNvPr id="43021" name="TextBox 39"/>
              <p:cNvSpPr txBox="1">
                <a:spLocks noChangeArrowheads="1"/>
              </p:cNvSpPr>
              <p:nvPr/>
            </p:nvSpPr>
            <p:spPr bwMode="auto">
              <a:xfrm>
                <a:off x="420401" y="1827037"/>
                <a:ext cx="9995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s-US" sz="1600"/>
                  <a:t>ASTM Tier 1/2</a:t>
                </a:r>
              </a:p>
            </p:txBody>
          </p:sp>
          <p:sp>
            <p:nvSpPr>
              <p:cNvPr id="43022" name="Rounded Rectangle 44"/>
              <p:cNvSpPr>
                <a:spLocks noChangeArrowheads="1"/>
              </p:cNvSpPr>
              <p:nvPr/>
            </p:nvSpPr>
            <p:spPr bwMode="auto">
              <a:xfrm>
                <a:off x="347155" y="1813903"/>
                <a:ext cx="1232715" cy="374571"/>
              </a:xfrm>
              <a:prstGeom prst="roundRect">
                <a:avLst>
                  <a:gd name="adj" fmla="val 16667"/>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s-US" altLang="es-US" sz="1600" b="0"/>
              </a:p>
            </p:txBody>
          </p:sp>
        </p:grpSp>
        <p:cxnSp>
          <p:nvCxnSpPr>
            <p:cNvPr id="43020" name="Straight Arrow Connector 3"/>
            <p:cNvCxnSpPr>
              <a:cxnSpLocks noChangeShapeType="1"/>
              <a:stCxn id="43026" idx="3"/>
            </p:cNvCxnSpPr>
            <p:nvPr/>
          </p:nvCxnSpPr>
          <p:spPr bwMode="auto">
            <a:xfrm flipV="1">
              <a:off x="1359235" y="3222998"/>
              <a:ext cx="884235" cy="513013"/>
            </a:xfrm>
            <a:prstGeom prst="straightConnector1">
              <a:avLst/>
            </a:prstGeom>
            <a:noFill/>
            <a:ln w="25400" algn="ctr">
              <a:solidFill>
                <a:srgbClr val="C00000"/>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12" name="TextBox 11"/>
            <p:cNvSpPr txBox="1">
              <a:spLocks noChangeArrowheads="1"/>
            </p:cNvSpPr>
            <p:nvPr/>
          </p:nvSpPr>
          <p:spPr bwMode="auto">
            <a:xfrm>
              <a:off x="95537" y="5954132"/>
              <a:ext cx="8862919" cy="338554"/>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s-US" sz="1600" dirty="0" smtClean="0"/>
                <a:t>NJFCP Objective: </a:t>
              </a:r>
              <a:r>
                <a:rPr lang="en-US" altLang="es-US" sz="1600" dirty="0"/>
                <a:t>relate fuel properties to combustion </a:t>
              </a:r>
              <a:r>
                <a:rPr lang="en-US" altLang="es-US" sz="1600" dirty="0" smtClean="0"/>
                <a:t>figures </a:t>
              </a:r>
              <a:r>
                <a:rPr lang="en-US" altLang="es-US" sz="1600" dirty="0"/>
                <a:t>of </a:t>
              </a:r>
              <a:r>
                <a:rPr lang="en-US" altLang="es-US" sz="1600" dirty="0" smtClean="0"/>
                <a:t>merit </a:t>
              </a:r>
              <a:endParaRPr lang="en-US" altLang="es-US" sz="1600" dirty="0"/>
            </a:p>
          </p:txBody>
        </p:sp>
      </p:grpSp>
      <p:sp>
        <p:nvSpPr>
          <p:cNvPr id="2" name="Slide Number Placeholder 1"/>
          <p:cNvSpPr>
            <a:spLocks noGrp="1"/>
          </p:cNvSpPr>
          <p:nvPr>
            <p:ph type="sldNum" sz="quarter" idx="12"/>
          </p:nvPr>
        </p:nvSpPr>
        <p:spPr/>
        <p:txBody>
          <a:bodyPr/>
          <a:lstStyle/>
          <a:p>
            <a:pPr>
              <a:defRPr/>
            </a:pPr>
            <a:fld id="{57DCDC77-2049-4F8A-A4C3-48D3805B0808}"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92088" y="265113"/>
            <a:ext cx="895191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nchor="ctr"/>
          <a:lst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a:lstStyle>
          <a:p>
            <a:pPr>
              <a:defRPr/>
            </a:pPr>
            <a:r>
              <a:rPr lang="en-US" sz="3200" kern="0" dirty="0" smtClean="0"/>
              <a:t>Fuel Candidates and Screening</a:t>
            </a:r>
            <a:endParaRPr lang="en-US" sz="3200" kern="0" dirty="0"/>
          </a:p>
        </p:txBody>
      </p:sp>
      <p:sp>
        <p:nvSpPr>
          <p:cNvPr id="2" name="Rectangle 1"/>
          <p:cNvSpPr/>
          <p:nvPr/>
        </p:nvSpPr>
        <p:spPr>
          <a:xfrm>
            <a:off x="268288" y="838200"/>
            <a:ext cx="5218112" cy="4770537"/>
          </a:xfrm>
          <a:prstGeom prst="rect">
            <a:avLst/>
          </a:prstGeom>
        </p:spPr>
        <p:txBody>
          <a:bodyPr wrap="square">
            <a:spAutoFit/>
          </a:bodyPr>
          <a:lstStyle/>
          <a:p>
            <a:pPr eaLnBrk="1" hangingPunct="1"/>
            <a:r>
              <a:rPr lang="en-US" altLang="en-US" sz="2000" dirty="0">
                <a:solidFill>
                  <a:srgbClr val="003366"/>
                </a:solidFill>
              </a:rPr>
              <a:t>Reference Fuels Required to </a:t>
            </a:r>
            <a:endParaRPr lang="en-US" altLang="en-US" sz="2000" dirty="0" smtClean="0">
              <a:solidFill>
                <a:srgbClr val="003366"/>
              </a:solidFill>
            </a:endParaRPr>
          </a:p>
          <a:p>
            <a:pPr eaLnBrk="1" hangingPunct="1"/>
            <a:r>
              <a:rPr lang="en-US" altLang="en-US" sz="2000" dirty="0" smtClean="0">
                <a:solidFill>
                  <a:srgbClr val="003366"/>
                </a:solidFill>
              </a:rPr>
              <a:t>Characterize </a:t>
            </a:r>
            <a:r>
              <a:rPr lang="en-US" altLang="en-US" sz="2000" dirty="0">
                <a:solidFill>
                  <a:srgbClr val="003366"/>
                </a:solidFill>
              </a:rPr>
              <a:t>Rig and Engine Fuel </a:t>
            </a:r>
            <a:r>
              <a:rPr lang="en-US" altLang="en-US" sz="2000" dirty="0" smtClean="0">
                <a:solidFill>
                  <a:srgbClr val="003366"/>
                </a:solidFill>
              </a:rPr>
              <a:t>Response</a:t>
            </a:r>
          </a:p>
          <a:p>
            <a:pPr eaLnBrk="1" hangingPunct="1"/>
            <a:endParaRPr lang="en-US" altLang="en-US" sz="2000" dirty="0">
              <a:solidFill>
                <a:srgbClr val="003366"/>
              </a:solidFill>
            </a:endParaRPr>
          </a:p>
          <a:p>
            <a:pPr eaLnBrk="1" hangingPunct="1"/>
            <a:r>
              <a:rPr lang="en-US" altLang="en-US" sz="2000" dirty="0">
                <a:solidFill>
                  <a:srgbClr val="003366"/>
                </a:solidFill>
              </a:rPr>
              <a:t>Category A: </a:t>
            </a:r>
            <a:endParaRPr lang="en-US" altLang="en-US" sz="2000" dirty="0" smtClean="0">
              <a:solidFill>
                <a:srgbClr val="003366"/>
              </a:solidFill>
            </a:endParaRPr>
          </a:p>
          <a:p>
            <a:pPr eaLnBrk="1" hangingPunct="1"/>
            <a:r>
              <a:rPr lang="en-US" altLang="en-US" sz="2000" dirty="0" smtClean="0">
                <a:solidFill>
                  <a:srgbClr val="003366"/>
                </a:solidFill>
              </a:rPr>
              <a:t>Three </a:t>
            </a:r>
            <a:r>
              <a:rPr lang="en-US" altLang="en-US" sz="2000" dirty="0">
                <a:solidFill>
                  <a:srgbClr val="003366"/>
                </a:solidFill>
              </a:rPr>
              <a:t>Conventional (Petroleum) Fuels </a:t>
            </a:r>
          </a:p>
          <a:p>
            <a:pPr marL="285750" indent="-285750">
              <a:buFont typeface="Arial" panose="020B0604020202020204" pitchFamily="34" charset="0"/>
              <a:buChar char="•"/>
            </a:pPr>
            <a:r>
              <a:rPr lang="en-US" altLang="en-US" sz="1600" dirty="0" smtClean="0"/>
              <a:t>“</a:t>
            </a:r>
            <a:r>
              <a:rPr lang="en-US" altLang="en-US" sz="1600" dirty="0"/>
              <a:t>Best” case (A-1)      </a:t>
            </a:r>
            <a:endParaRPr lang="en-US" altLang="en-US" sz="1600" dirty="0" smtClean="0"/>
          </a:p>
          <a:p>
            <a:pPr marL="285750" indent="-285750">
              <a:buFont typeface="Arial" panose="020B0604020202020204" pitchFamily="34" charset="0"/>
              <a:buChar char="•"/>
            </a:pPr>
            <a:r>
              <a:rPr lang="en-US" altLang="en-US" sz="1600" dirty="0" smtClean="0"/>
              <a:t>“</a:t>
            </a:r>
            <a:r>
              <a:rPr lang="en-US" altLang="en-US" sz="1600" dirty="0"/>
              <a:t>Average” (A-2)      </a:t>
            </a:r>
            <a:endParaRPr lang="en-US" altLang="en-US" sz="1600" dirty="0" smtClean="0"/>
          </a:p>
          <a:p>
            <a:pPr marL="285750" indent="-285750">
              <a:buFont typeface="Arial" panose="020B0604020202020204" pitchFamily="34" charset="0"/>
              <a:buChar char="•"/>
            </a:pPr>
            <a:r>
              <a:rPr lang="en-US" altLang="en-US" sz="1600" dirty="0" smtClean="0"/>
              <a:t>“</a:t>
            </a:r>
            <a:r>
              <a:rPr lang="en-US" altLang="en-US" sz="1600" dirty="0"/>
              <a:t>Worst” case (A-3)</a:t>
            </a:r>
          </a:p>
          <a:p>
            <a:pPr eaLnBrk="1" hangingPunct="1"/>
            <a:endParaRPr lang="en-US" altLang="en-US" sz="2000" dirty="0" smtClean="0">
              <a:solidFill>
                <a:srgbClr val="003366"/>
              </a:solidFill>
            </a:endParaRPr>
          </a:p>
          <a:p>
            <a:pPr eaLnBrk="1" hangingPunct="1"/>
            <a:r>
              <a:rPr lang="en-US" altLang="en-US" sz="2000" dirty="0" smtClean="0">
                <a:solidFill>
                  <a:srgbClr val="003366"/>
                </a:solidFill>
              </a:rPr>
              <a:t>Category </a:t>
            </a:r>
            <a:r>
              <a:rPr lang="en-US" altLang="en-US" sz="2000" dirty="0">
                <a:solidFill>
                  <a:srgbClr val="003366"/>
                </a:solidFill>
              </a:rPr>
              <a:t>C: </a:t>
            </a:r>
            <a:endParaRPr lang="en-US" altLang="en-US" sz="2000" dirty="0" smtClean="0">
              <a:solidFill>
                <a:srgbClr val="003366"/>
              </a:solidFill>
            </a:endParaRPr>
          </a:p>
          <a:p>
            <a:pPr eaLnBrk="1" hangingPunct="1"/>
            <a:r>
              <a:rPr lang="en-US" altLang="en-US" sz="2000" dirty="0" smtClean="0">
                <a:solidFill>
                  <a:srgbClr val="003366"/>
                </a:solidFill>
              </a:rPr>
              <a:t>Six </a:t>
            </a:r>
            <a:r>
              <a:rPr lang="en-US" altLang="en-US" sz="2000" dirty="0">
                <a:solidFill>
                  <a:srgbClr val="003366"/>
                </a:solidFill>
              </a:rPr>
              <a:t>“Test Fluids” </a:t>
            </a:r>
            <a:r>
              <a:rPr lang="en-US" altLang="en-US" sz="2000" dirty="0" smtClean="0">
                <a:solidFill>
                  <a:srgbClr val="003366"/>
                </a:solidFill>
              </a:rPr>
              <a:t>with </a:t>
            </a:r>
            <a:r>
              <a:rPr lang="en-US" altLang="en-US" sz="2000" dirty="0">
                <a:solidFill>
                  <a:srgbClr val="003366"/>
                </a:solidFill>
              </a:rPr>
              <a:t>Unusual Properties</a:t>
            </a:r>
          </a:p>
          <a:p>
            <a:pPr marL="285750" indent="-285750">
              <a:buFont typeface="Arial" panose="020B0604020202020204" pitchFamily="34" charset="0"/>
              <a:buChar char="•"/>
            </a:pPr>
            <a:r>
              <a:rPr lang="en-US" altLang="en-US" sz="1600" dirty="0"/>
              <a:t>C-1: low </a:t>
            </a:r>
            <a:r>
              <a:rPr lang="en-US" altLang="en-US" sz="1600" dirty="0" err="1"/>
              <a:t>cetane</a:t>
            </a:r>
            <a:r>
              <a:rPr lang="en-US" altLang="en-US" sz="1600" dirty="0"/>
              <a:t>, narrow boiling (</a:t>
            </a:r>
            <a:r>
              <a:rPr lang="en-US" altLang="en-US" sz="1600" dirty="0" err="1"/>
              <a:t>downselected</a:t>
            </a:r>
            <a:r>
              <a:rPr lang="en-US" altLang="en-US" sz="1600" dirty="0"/>
              <a:t>)</a:t>
            </a:r>
          </a:p>
          <a:p>
            <a:pPr marL="285750" indent="-285750">
              <a:buFont typeface="Arial" panose="020B0604020202020204" pitchFamily="34" charset="0"/>
              <a:buChar char="•"/>
            </a:pPr>
            <a:r>
              <a:rPr lang="en-US" altLang="en-US" sz="1600" dirty="0"/>
              <a:t>C-2: bimodal boiling, aromatic front end</a:t>
            </a:r>
          </a:p>
          <a:p>
            <a:pPr marL="285750" indent="-285750">
              <a:buFont typeface="Arial" panose="020B0604020202020204" pitchFamily="34" charset="0"/>
              <a:buChar char="•"/>
            </a:pPr>
            <a:r>
              <a:rPr lang="en-US" altLang="en-US" sz="1600" dirty="0"/>
              <a:t>C-3: high viscosity</a:t>
            </a:r>
          </a:p>
          <a:p>
            <a:pPr marL="285750" indent="-285750">
              <a:buFont typeface="Arial" panose="020B0604020202020204" pitchFamily="34" charset="0"/>
              <a:buChar char="•"/>
            </a:pPr>
            <a:r>
              <a:rPr lang="en-US" altLang="en-US" sz="1600" dirty="0"/>
              <a:t>C-4: low </a:t>
            </a:r>
            <a:r>
              <a:rPr lang="en-US" altLang="en-US" sz="1600" dirty="0" err="1"/>
              <a:t>cetane</a:t>
            </a:r>
            <a:r>
              <a:rPr lang="en-US" altLang="en-US" sz="1600" dirty="0"/>
              <a:t>, wide boiling</a:t>
            </a:r>
          </a:p>
          <a:p>
            <a:pPr marL="285750" indent="-285750">
              <a:buFont typeface="Arial" panose="020B0604020202020204" pitchFamily="34" charset="0"/>
              <a:buChar char="•"/>
            </a:pPr>
            <a:r>
              <a:rPr lang="en-US" altLang="en-US" sz="1600" dirty="0"/>
              <a:t>C-5: narrow boiling, full fuel (</a:t>
            </a:r>
            <a:r>
              <a:rPr lang="en-US" altLang="en-US" sz="1600" dirty="0" err="1"/>
              <a:t>downselected</a:t>
            </a:r>
            <a:r>
              <a:rPr lang="en-US" altLang="en-US" sz="1600" dirty="0"/>
              <a:t>)</a:t>
            </a:r>
          </a:p>
          <a:p>
            <a:pPr marL="285750" indent="-285750">
              <a:buFont typeface="Arial" panose="020B0604020202020204" pitchFamily="34" charset="0"/>
              <a:buChar char="•"/>
            </a:pPr>
            <a:r>
              <a:rPr lang="en-US" altLang="en-US" sz="1600" dirty="0"/>
              <a:t>C-6: high </a:t>
            </a:r>
            <a:r>
              <a:rPr lang="en-US" altLang="en-US" sz="1600" dirty="0" err="1"/>
              <a:t>cycloparaffins</a:t>
            </a:r>
            <a:r>
              <a:rPr lang="en-US" altLang="en-US" sz="1600" dirty="0"/>
              <a:t> (OEMs also prefer)</a:t>
            </a:r>
          </a:p>
        </p:txBody>
      </p:sp>
      <p:graphicFrame>
        <p:nvGraphicFramePr>
          <p:cNvPr id="3" name="Object 2"/>
          <p:cNvGraphicFramePr>
            <a:graphicFrameLocks noChangeAspect="1"/>
          </p:cNvGraphicFramePr>
          <p:nvPr>
            <p:extLst>
              <p:ext uri="{D42A27DB-BD31-4B8C-83A1-F6EECF244321}">
                <p14:modId xmlns:p14="http://schemas.microsoft.com/office/powerpoint/2010/main" val="4222354242"/>
              </p:ext>
            </p:extLst>
          </p:nvPr>
        </p:nvGraphicFramePr>
        <p:xfrm>
          <a:off x="5334000" y="1447800"/>
          <a:ext cx="3551237" cy="3441700"/>
        </p:xfrm>
        <a:graphic>
          <a:graphicData uri="http://schemas.openxmlformats.org/presentationml/2006/ole">
            <mc:AlternateContent xmlns:mc="http://schemas.openxmlformats.org/markup-compatibility/2006">
              <mc:Choice xmlns:v="urn:schemas-microsoft-com:vml" Requires="v">
                <p:oleObj spid="_x0000_s45123" name="KGPlot" r:id="rId4" imgW="5778360" imgH="5600520" progId="KGraph_Plot">
                  <p:embed/>
                </p:oleObj>
              </mc:Choice>
              <mc:Fallback>
                <p:oleObj name="KGPlot" r:id="rId4" imgW="5778360" imgH="5600520" progId="KGraph_Plot">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447800"/>
                        <a:ext cx="355123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B0B844CE-C480-4AF2-B705-A4502B8B6CA7}" type="slidenum">
              <a:rPr lang="en-US" smtClean="0"/>
              <a:pPr>
                <a:defRPr/>
              </a:pPr>
              <a:t>11</a:t>
            </a:fld>
            <a:endParaRPr lang="en-US" dirty="0"/>
          </a:p>
        </p:txBody>
      </p:sp>
      <p:sp>
        <p:nvSpPr>
          <p:cNvPr id="6" name="Rectangle 5"/>
          <p:cNvSpPr/>
          <p:nvPr/>
        </p:nvSpPr>
        <p:spPr>
          <a:xfrm>
            <a:off x="5333999" y="4948535"/>
            <a:ext cx="3810001" cy="461665"/>
          </a:xfrm>
          <a:prstGeom prst="rect">
            <a:avLst/>
          </a:prstGeom>
        </p:spPr>
        <p:txBody>
          <a:bodyPr wrap="square">
            <a:spAutoFit/>
          </a:bodyPr>
          <a:lstStyle/>
          <a:p>
            <a:pPr algn="ctr" fontAlgn="auto">
              <a:spcBef>
                <a:spcPts val="0"/>
              </a:spcBef>
              <a:spcAft>
                <a:spcPts val="0"/>
              </a:spcAft>
              <a:defRPr/>
            </a:pPr>
            <a:r>
              <a:rPr lang="en-US" sz="1200" i="1" dirty="0" smtClean="0">
                <a:solidFill>
                  <a:srgbClr val="000000"/>
                </a:solidFill>
                <a:latin typeface="Arial"/>
              </a:rPr>
              <a:t>Note: chart provides a measure of the </a:t>
            </a:r>
            <a:br>
              <a:rPr lang="en-US" sz="1200" i="1" dirty="0" smtClean="0">
                <a:solidFill>
                  <a:srgbClr val="000000"/>
                </a:solidFill>
                <a:latin typeface="Arial"/>
              </a:rPr>
            </a:br>
            <a:r>
              <a:rPr lang="en-US" sz="1200" i="1" dirty="0" smtClean="0">
                <a:solidFill>
                  <a:srgbClr val="000000"/>
                </a:solidFill>
                <a:latin typeface="Arial"/>
              </a:rPr>
              <a:t>boiling point of the fuel being examined</a:t>
            </a:r>
            <a:endParaRPr lang="en-US" sz="1200" b="1" i="1" dirty="0">
              <a:solidFill>
                <a:srgbClr val="C0C0C0"/>
              </a:solidFill>
            </a:endParaRPr>
          </a:p>
        </p:txBody>
      </p:sp>
      <p:sp>
        <p:nvSpPr>
          <p:cNvPr id="7" name="TextBox 6"/>
          <p:cNvSpPr txBox="1"/>
          <p:nvPr/>
        </p:nvSpPr>
        <p:spPr bwMode="auto">
          <a:xfrm>
            <a:off x="7848600" y="5331738"/>
            <a:ext cx="1462581" cy="276999"/>
          </a:xfrm>
          <a:prstGeom prst="rect">
            <a:avLst/>
          </a:prstGeom>
          <a:solidFill>
            <a:srgbClr val="FFFF00"/>
          </a:solidFill>
          <a:ln w="9525">
            <a:solidFill>
              <a:srgbClr val="FF0000"/>
            </a:solidFill>
            <a:miter lim="800000"/>
            <a:headEnd/>
            <a:tailEnd/>
          </a:ln>
          <a:effectLst/>
          <a:extLst/>
        </p:spPr>
        <p:txBody>
          <a:bodyPr wrap="square" rtlCol="0">
            <a:spAutoFit/>
          </a:bodyPr>
          <a:lstStyle/>
          <a:p>
            <a:pPr>
              <a:buFontTx/>
              <a:buNone/>
            </a:pPr>
            <a:r>
              <a:rPr lang="en-US" sz="1200" b="1" dirty="0" smtClean="0">
                <a:solidFill>
                  <a:srgbClr val="FF0000"/>
                </a:solidFill>
              </a:rPr>
              <a:t>Check statement</a:t>
            </a:r>
            <a:endParaRPr lang="en-US" sz="12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Figures of Merit Mapping</a:t>
            </a:r>
            <a:endParaRPr lang="en-US" dirty="0"/>
          </a:p>
        </p:txBody>
      </p:sp>
      <p:sp>
        <p:nvSpPr>
          <p:cNvPr id="3" name="Slide Number Placeholder 2"/>
          <p:cNvSpPr>
            <a:spLocks noGrp="1"/>
          </p:cNvSpPr>
          <p:nvPr>
            <p:ph type="sldNum" sz="quarter" idx="12"/>
          </p:nvPr>
        </p:nvSpPr>
        <p:spPr/>
        <p:txBody>
          <a:bodyPr/>
          <a:lstStyle/>
          <a:p>
            <a:pPr>
              <a:defRPr/>
            </a:pPr>
            <a:fld id="{57DCDC77-2049-4F8A-A4C3-48D3805B0808}" type="slidenum">
              <a:rPr lang="en-US" smtClean="0"/>
              <a:pPr>
                <a:defRPr/>
              </a:pPr>
              <a:t>12</a:t>
            </a:fld>
            <a:endParaRPr lang="en-US" dirty="0"/>
          </a:p>
        </p:txBody>
      </p:sp>
      <p:grpSp>
        <p:nvGrpSpPr>
          <p:cNvPr id="4" name="Group 3"/>
          <p:cNvGrpSpPr/>
          <p:nvPr/>
        </p:nvGrpSpPr>
        <p:grpSpPr>
          <a:xfrm>
            <a:off x="4916" y="2087880"/>
            <a:ext cx="4632960" cy="3474720"/>
            <a:chOff x="4511040" y="-10767"/>
            <a:chExt cx="4632960" cy="347472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1040" y="-10767"/>
              <a:ext cx="4632960" cy="3474720"/>
            </a:xfrm>
            <a:prstGeom prst="rect">
              <a:avLst/>
            </a:prstGeom>
          </p:spPr>
        </p:pic>
        <p:grpSp>
          <p:nvGrpSpPr>
            <p:cNvPr id="6" name="Group 5"/>
            <p:cNvGrpSpPr/>
            <p:nvPr/>
          </p:nvGrpSpPr>
          <p:grpSpPr>
            <a:xfrm>
              <a:off x="5092356" y="1978895"/>
              <a:ext cx="1314243" cy="1063278"/>
              <a:chOff x="6650732" y="2779022"/>
              <a:chExt cx="1687268" cy="1370037"/>
            </a:xfrm>
          </p:grpSpPr>
          <p:sp>
            <p:nvSpPr>
              <p:cNvPr id="7" name="Oval 6">
                <a:extLst>
                  <a:ext uri="{FF2B5EF4-FFF2-40B4-BE49-F238E27FC236}">
                    <a16:creationId xmlns="" xmlns:a16="http://schemas.microsoft.com/office/drawing/2014/main" id="{1355F477-E1D7-4D70-B290-DBBBD5032414}"/>
                  </a:ext>
                </a:extLst>
              </p:cNvPr>
              <p:cNvSpPr/>
              <p:nvPr/>
            </p:nvSpPr>
            <p:spPr>
              <a:xfrm rot="3166847">
                <a:off x="7454317" y="2358496"/>
                <a:ext cx="463158" cy="1304209"/>
              </a:xfrm>
              <a:prstGeom prst="ellipse">
                <a:avLst/>
              </a:prstGeom>
              <a:noFill/>
              <a:ln w="57150">
                <a:solidFill>
                  <a:srgbClr val="018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C9169E10-F023-4176-BB3B-5BB9C04BD909}"/>
                  </a:ext>
                </a:extLst>
              </p:cNvPr>
              <p:cNvSpPr/>
              <p:nvPr/>
            </p:nvSpPr>
            <p:spPr>
              <a:xfrm rot="2791152">
                <a:off x="6729092" y="3768972"/>
                <a:ext cx="301727" cy="458447"/>
              </a:xfrm>
              <a:prstGeom prst="ellipse">
                <a:avLst/>
              </a:prstGeom>
              <a:noFill/>
              <a:ln w="57150">
                <a:solidFill>
                  <a:srgbClr val="D9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EEF1A306-D2A4-40BA-A3F4-48340FCFAC08}"/>
                  </a:ext>
                </a:extLst>
              </p:cNvPr>
              <p:cNvSpPr/>
              <p:nvPr/>
            </p:nvSpPr>
            <p:spPr>
              <a:xfrm rot="1820191">
                <a:off x="6916880" y="3476980"/>
                <a:ext cx="273105" cy="4609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TextBox 9"/>
          <p:cNvSpPr txBox="1"/>
          <p:nvPr/>
        </p:nvSpPr>
        <p:spPr bwMode="auto">
          <a:xfrm>
            <a:off x="1082044" y="2161401"/>
            <a:ext cx="21980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r>
              <a:rPr lang="en-US" sz="1200" b="1" dirty="0"/>
              <a:t>T₃ - P₃   Regimes of Interest</a:t>
            </a:r>
            <a:endParaRPr lang="en-US" sz="1200" dirty="0"/>
          </a:p>
        </p:txBody>
      </p:sp>
      <p:sp>
        <p:nvSpPr>
          <p:cNvPr id="13" name="TextBox 12"/>
          <p:cNvSpPr txBox="1"/>
          <p:nvPr/>
        </p:nvSpPr>
        <p:spPr bwMode="auto">
          <a:xfrm>
            <a:off x="4355968" y="3132510"/>
            <a:ext cx="4559432" cy="2308324"/>
          </a:xfrm>
          <a:prstGeom prst="rect">
            <a:avLst/>
          </a:prstGeom>
          <a:noFill/>
        </p:spPr>
        <p:txBody>
          <a:bodyPr wrap="square">
            <a:spAutoFit/>
          </a:bodyPr>
          <a:lstStyle/>
          <a:p>
            <a:pPr marL="285750" indent="-285750" fontAlgn="auto">
              <a:spcBef>
                <a:spcPts val="0"/>
              </a:spcBef>
              <a:spcAft>
                <a:spcPts val="0"/>
              </a:spcAft>
              <a:buFont typeface="Arial" panose="020B0604020202020204" pitchFamily="34" charset="0"/>
              <a:buChar char="•"/>
              <a:defRPr/>
            </a:pPr>
            <a:endParaRPr lang="en-US" dirty="0" smtClean="0">
              <a:solidFill>
                <a:srgbClr val="000000"/>
              </a:solidFill>
              <a:latin typeface="Arial"/>
              <a:cs typeface="+mn-cs"/>
            </a:endParaRPr>
          </a:p>
          <a:p>
            <a:pPr marL="285750" indent="-285750" fontAlgn="auto">
              <a:spcBef>
                <a:spcPts val="0"/>
              </a:spcBef>
              <a:spcAft>
                <a:spcPts val="0"/>
              </a:spcAft>
              <a:buFont typeface="Arial" panose="020B0604020202020204" pitchFamily="34" charset="0"/>
              <a:buChar char="•"/>
              <a:defRPr/>
            </a:pPr>
            <a:endParaRPr lang="en-US" dirty="0">
              <a:solidFill>
                <a:srgbClr val="000000"/>
              </a:solidFill>
              <a:latin typeface="Arial"/>
              <a:cs typeface="+mn-cs"/>
            </a:endParaRPr>
          </a:p>
          <a:p>
            <a:pPr marL="285750" indent="-285750" fontAlgn="auto">
              <a:spcBef>
                <a:spcPts val="0"/>
              </a:spcBef>
              <a:spcAft>
                <a:spcPts val="0"/>
              </a:spcAft>
              <a:buFont typeface="Arial" panose="020B0604020202020204" pitchFamily="34" charset="0"/>
              <a:buChar char="•"/>
              <a:defRPr/>
            </a:pPr>
            <a:r>
              <a:rPr lang="en-US" dirty="0" smtClean="0">
                <a:solidFill>
                  <a:srgbClr val="000000"/>
                </a:solidFill>
                <a:latin typeface="Arial"/>
              </a:rPr>
              <a:t>NJFCP goal is to map </a:t>
            </a:r>
            <a:r>
              <a:rPr lang="en-US" dirty="0">
                <a:solidFill>
                  <a:srgbClr val="000000"/>
                </a:solidFill>
                <a:latin typeface="Arial"/>
              </a:rPr>
              <a:t>fuel and </a:t>
            </a:r>
            <a:r>
              <a:rPr lang="en-US" dirty="0" smtClean="0">
                <a:solidFill>
                  <a:srgbClr val="000000"/>
                </a:solidFill>
                <a:latin typeface="Arial"/>
              </a:rPr>
              <a:t>geometry </a:t>
            </a:r>
            <a:r>
              <a:rPr lang="en-US" dirty="0">
                <a:solidFill>
                  <a:srgbClr val="000000"/>
                </a:solidFill>
                <a:latin typeface="Arial"/>
              </a:rPr>
              <a:t>variation to stability loops </a:t>
            </a:r>
            <a:r>
              <a:rPr lang="en-US" dirty="0" smtClean="0">
                <a:solidFill>
                  <a:srgbClr val="000000"/>
                </a:solidFill>
                <a:latin typeface="Arial"/>
              </a:rPr>
              <a:t>that </a:t>
            </a:r>
            <a:r>
              <a:rPr lang="en-US" dirty="0" smtClean="0">
                <a:solidFill>
                  <a:srgbClr val="000000"/>
                </a:solidFill>
                <a:latin typeface="Arial"/>
              </a:rPr>
              <a:t>are related to </a:t>
            </a:r>
            <a:r>
              <a:rPr lang="en-US" dirty="0" smtClean="0">
                <a:solidFill>
                  <a:srgbClr val="000000"/>
                </a:solidFill>
                <a:latin typeface="Arial"/>
              </a:rPr>
              <a:t>Lean Blow </a:t>
            </a:r>
            <a:r>
              <a:rPr lang="en-US" dirty="0">
                <a:solidFill>
                  <a:srgbClr val="000000"/>
                </a:solidFill>
                <a:latin typeface="Arial"/>
              </a:rPr>
              <a:t>Out and ignition </a:t>
            </a:r>
            <a:r>
              <a:rPr lang="en-US" dirty="0">
                <a:solidFill>
                  <a:srgbClr val="000000"/>
                </a:solidFill>
                <a:latin typeface="Arial"/>
              </a:rPr>
              <a:t>probability </a:t>
            </a:r>
            <a:r>
              <a:rPr lang="en-US" dirty="0" smtClean="0">
                <a:solidFill>
                  <a:srgbClr val="000000"/>
                </a:solidFill>
                <a:latin typeface="Arial"/>
              </a:rPr>
              <a:t>(Cold Start </a:t>
            </a:r>
            <a:r>
              <a:rPr lang="en-US" dirty="0">
                <a:solidFill>
                  <a:srgbClr val="000000"/>
                </a:solidFill>
                <a:latin typeface="Arial"/>
              </a:rPr>
              <a:t>and </a:t>
            </a:r>
            <a:r>
              <a:rPr lang="en-US" dirty="0" smtClean="0">
                <a:solidFill>
                  <a:srgbClr val="000000"/>
                </a:solidFill>
                <a:latin typeface="Arial"/>
              </a:rPr>
              <a:t>Altitude Relight)</a:t>
            </a:r>
            <a:endParaRPr lang="en-US" b="1" dirty="0">
              <a:solidFill>
                <a:srgbClr val="C0C0C0"/>
              </a:solidFill>
            </a:endParaRPr>
          </a:p>
          <a:p>
            <a:pPr fontAlgn="auto">
              <a:spcBef>
                <a:spcPts val="0"/>
              </a:spcBef>
              <a:spcAft>
                <a:spcPts val="0"/>
              </a:spcAft>
              <a:defRPr/>
            </a:pPr>
            <a:endParaRPr lang="en-US" dirty="0">
              <a:solidFill>
                <a:srgbClr val="000000"/>
              </a:solidFill>
              <a:latin typeface="Arial"/>
              <a:cs typeface="+mn-cs"/>
            </a:endParaRPr>
          </a:p>
        </p:txBody>
      </p:sp>
      <p:sp>
        <p:nvSpPr>
          <p:cNvPr id="11" name="Rectangle 10"/>
          <p:cNvSpPr/>
          <p:nvPr/>
        </p:nvSpPr>
        <p:spPr>
          <a:xfrm>
            <a:off x="380999" y="5558135"/>
            <a:ext cx="3810001" cy="461665"/>
          </a:xfrm>
          <a:prstGeom prst="rect">
            <a:avLst/>
          </a:prstGeom>
        </p:spPr>
        <p:txBody>
          <a:bodyPr wrap="square">
            <a:spAutoFit/>
          </a:bodyPr>
          <a:lstStyle/>
          <a:p>
            <a:pPr algn="ctr" fontAlgn="auto">
              <a:spcBef>
                <a:spcPts val="0"/>
              </a:spcBef>
              <a:spcAft>
                <a:spcPts val="0"/>
              </a:spcAft>
              <a:defRPr/>
            </a:pPr>
            <a:r>
              <a:rPr lang="en-US" sz="1200" i="1" dirty="0" smtClean="0">
                <a:solidFill>
                  <a:srgbClr val="000000"/>
                </a:solidFill>
                <a:latin typeface="Arial"/>
              </a:rPr>
              <a:t>Note: T</a:t>
            </a:r>
            <a:r>
              <a:rPr lang="en-US" sz="1200" i="1" baseline="-25000" dirty="0" smtClean="0">
                <a:solidFill>
                  <a:srgbClr val="000000"/>
                </a:solidFill>
                <a:latin typeface="Arial"/>
              </a:rPr>
              <a:t>3</a:t>
            </a:r>
            <a:r>
              <a:rPr lang="en-US" sz="1200" i="1" dirty="0" smtClean="0">
                <a:solidFill>
                  <a:srgbClr val="000000"/>
                </a:solidFill>
                <a:latin typeface="Arial"/>
              </a:rPr>
              <a:t> and P</a:t>
            </a:r>
            <a:r>
              <a:rPr lang="en-US" sz="1200" i="1" baseline="-25000" dirty="0" smtClean="0">
                <a:solidFill>
                  <a:srgbClr val="000000"/>
                </a:solidFill>
                <a:latin typeface="Arial"/>
              </a:rPr>
              <a:t>3 </a:t>
            </a:r>
            <a:r>
              <a:rPr lang="en-US" sz="1200" i="1" dirty="0" smtClean="0">
                <a:solidFill>
                  <a:srgbClr val="000000"/>
                </a:solidFill>
                <a:latin typeface="Arial"/>
              </a:rPr>
              <a:t>are the combustor inlet temperature and pressure for a gas turbine engine</a:t>
            </a:r>
            <a:endParaRPr lang="en-US" sz="1200" b="1" i="1" dirty="0">
              <a:solidFill>
                <a:srgbClr val="C0C0C0"/>
              </a:solidFill>
            </a:endParaRPr>
          </a:p>
        </p:txBody>
      </p:sp>
      <p:sp>
        <p:nvSpPr>
          <p:cNvPr id="16" name="TextBox 15"/>
          <p:cNvSpPr txBox="1"/>
          <p:nvPr/>
        </p:nvSpPr>
        <p:spPr bwMode="auto">
          <a:xfrm>
            <a:off x="-685800" y="1701463"/>
            <a:ext cx="6887562" cy="461665"/>
          </a:xfrm>
          <a:prstGeom prst="rect">
            <a:avLst/>
          </a:prstGeom>
          <a:solidFill>
            <a:srgbClr val="FFFF00"/>
          </a:solidFill>
          <a:ln w="9525">
            <a:solidFill>
              <a:srgbClr val="FF0000"/>
            </a:solidFill>
            <a:miter lim="800000"/>
            <a:headEnd/>
            <a:tailEnd/>
          </a:ln>
          <a:effectLst/>
          <a:extLst/>
        </p:spPr>
        <p:txBody>
          <a:bodyPr wrap="square" rtlCol="0">
            <a:spAutoFit/>
          </a:bodyPr>
          <a:lstStyle/>
          <a:p>
            <a:pPr>
              <a:buFontTx/>
              <a:buNone/>
            </a:pPr>
            <a:r>
              <a:rPr lang="en-US" sz="1200" b="1" dirty="0" smtClean="0">
                <a:solidFill>
                  <a:srgbClr val="FF0000"/>
                </a:solidFill>
              </a:rPr>
              <a:t>This chart was missing much of what was conveyed in Chart 10 of V01.  I tried to fix this – please check that I got it right </a:t>
            </a:r>
            <a:endParaRPr lang="en-US" sz="1200" b="1" dirty="0">
              <a:solidFill>
                <a:srgbClr val="FF0000"/>
              </a:solidFill>
            </a:endParaRPr>
          </a:p>
        </p:txBody>
      </p:sp>
      <p:pic>
        <p:nvPicPr>
          <p:cNvPr id="17" name="Picture 3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9786" y="51848"/>
            <a:ext cx="2742071" cy="320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228600" y="685800"/>
            <a:ext cx="6041186" cy="1477328"/>
          </a:xfrm>
          <a:prstGeom prst="rect">
            <a:avLst/>
          </a:prstGeom>
        </p:spPr>
        <p:txBody>
          <a:bodyPr wrap="square">
            <a:spAutoFit/>
          </a:bodyPr>
          <a:lstStyle/>
          <a:p>
            <a:pPr marL="285750" indent="-285750" fontAlgn="auto">
              <a:spcBef>
                <a:spcPts val="0"/>
              </a:spcBef>
              <a:spcAft>
                <a:spcPts val="0"/>
              </a:spcAft>
              <a:buFont typeface="Arial" panose="020B0604020202020204" pitchFamily="34" charset="0"/>
              <a:buChar char="•"/>
              <a:defRPr/>
            </a:pPr>
            <a:r>
              <a:rPr lang="en-US" dirty="0">
                <a:solidFill>
                  <a:srgbClr val="000000"/>
                </a:solidFill>
                <a:latin typeface="Arial"/>
              </a:rPr>
              <a:t>Three operating regimes identified as sensitive to fuel properties and thus </a:t>
            </a:r>
            <a:r>
              <a:rPr lang="en-US" dirty="0" smtClean="0">
                <a:solidFill>
                  <a:srgbClr val="000000"/>
                </a:solidFill>
                <a:latin typeface="Arial"/>
              </a:rPr>
              <a:t>AJF</a:t>
            </a:r>
          </a:p>
          <a:p>
            <a:pPr marL="285750" indent="-285750" fontAlgn="auto">
              <a:spcBef>
                <a:spcPts val="0"/>
              </a:spcBef>
              <a:spcAft>
                <a:spcPts val="0"/>
              </a:spcAft>
              <a:buFont typeface="Arial" panose="020B0604020202020204" pitchFamily="34" charset="0"/>
              <a:buChar char="•"/>
              <a:defRPr/>
            </a:pPr>
            <a:r>
              <a:rPr lang="en-US" dirty="0">
                <a:solidFill>
                  <a:srgbClr val="000000"/>
                </a:solidFill>
                <a:latin typeface="Arial"/>
              </a:rPr>
              <a:t>These fuel sensitive phenomena can be translated to relevant temperatures and pressures for testing.</a:t>
            </a:r>
            <a:endParaRPr lang="en-US" dirty="0">
              <a:solidFill>
                <a:srgbClr val="000000"/>
              </a:solidFill>
              <a:latin typeface="Arial"/>
            </a:endParaRPr>
          </a:p>
          <a:p>
            <a:pPr marL="285750" indent="-285750" fontAlgn="auto">
              <a:spcBef>
                <a:spcPts val="0"/>
              </a:spcBef>
              <a:spcAft>
                <a:spcPts val="0"/>
              </a:spcAft>
              <a:buFont typeface="Arial" panose="020B0604020202020204" pitchFamily="34" charset="0"/>
              <a:buChar char="•"/>
              <a:defRPr/>
            </a:pPr>
            <a:endParaRPr lang="en-US" dirty="0">
              <a:solidFill>
                <a:srgbClr val="000000"/>
              </a:solidFill>
              <a:latin typeface="Arial"/>
            </a:endParaRPr>
          </a:p>
        </p:txBody>
      </p:sp>
    </p:spTree>
    <p:extLst>
      <p:ext uri="{BB962C8B-B14F-4D97-AF65-F5344CB8AC3E}">
        <p14:creationId xmlns:p14="http://schemas.microsoft.com/office/powerpoint/2010/main" val="2707410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25" y="304800"/>
            <a:ext cx="8818563" cy="609600"/>
          </a:xfrm>
        </p:spPr>
        <p:txBody>
          <a:bodyPr/>
          <a:lstStyle/>
          <a:p>
            <a:r>
              <a:rPr lang="en-US" dirty="0" smtClean="0"/>
              <a:t>Derived </a:t>
            </a:r>
            <a:r>
              <a:rPr lang="en-US" dirty="0" err="1" smtClean="0"/>
              <a:t>Cetane</a:t>
            </a:r>
            <a:r>
              <a:rPr lang="en-US" dirty="0" smtClean="0"/>
              <a:t> Number (DCN) </a:t>
            </a:r>
            <a:br>
              <a:rPr lang="en-US" dirty="0" smtClean="0"/>
            </a:br>
            <a:r>
              <a:rPr lang="en-US" dirty="0" smtClean="0"/>
              <a:t>Prediction </a:t>
            </a:r>
            <a:r>
              <a:rPr lang="en-US" dirty="0" smtClean="0"/>
              <a:t>of Lean Blow </a:t>
            </a:r>
            <a:r>
              <a:rPr lang="en-US" dirty="0" smtClean="0"/>
              <a:t>Out (LBO)</a:t>
            </a:r>
            <a:endParaRPr lang="en-US" dirty="0"/>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13</a:t>
            </a:fld>
            <a:endParaRPr lang="en-US" dirty="0"/>
          </a:p>
        </p:txBody>
      </p:sp>
      <p:grpSp>
        <p:nvGrpSpPr>
          <p:cNvPr id="5" name="Group 4"/>
          <p:cNvGrpSpPr/>
          <p:nvPr/>
        </p:nvGrpSpPr>
        <p:grpSpPr>
          <a:xfrm>
            <a:off x="3810000" y="1371600"/>
            <a:ext cx="4959109" cy="3565557"/>
            <a:chOff x="4371975" y="0"/>
            <a:chExt cx="4959109" cy="3565557"/>
          </a:xfrm>
        </p:grpSpPr>
        <p:pic>
          <p:nvPicPr>
            <p:cNvPr id="6" name="Picture 5">
              <a:extLst>
                <a:ext uri="{FF2B5EF4-FFF2-40B4-BE49-F238E27FC236}">
                  <a16:creationId xmlns="" xmlns:a16="http://schemas.microsoft.com/office/drawing/2014/main" id="{61C531BC-08A4-40B6-8AB7-9A1F3002D6A4}"/>
                </a:ext>
              </a:extLst>
            </p:cNvPr>
            <p:cNvPicPr>
              <a:picLocks noChangeAspect="1"/>
            </p:cNvPicPr>
            <p:nvPr/>
          </p:nvPicPr>
          <p:blipFill rotWithShape="1">
            <a:blip r:embed="rId2">
              <a:extLst>
                <a:ext uri="{28A0092B-C50C-407E-A947-70E740481C1C}">
                  <a14:useLocalDpi xmlns:a14="http://schemas.microsoft.com/office/drawing/2010/main" val="0"/>
                </a:ext>
              </a:extLst>
            </a:blip>
            <a:srcRect l="3104" t="3018" r="1875" b="4806"/>
            <a:stretch/>
          </p:blipFill>
          <p:spPr>
            <a:xfrm>
              <a:off x="4371975" y="0"/>
              <a:ext cx="4772025" cy="3270358"/>
            </a:xfrm>
            <a:prstGeom prst="rect">
              <a:avLst/>
            </a:prstGeom>
          </p:spPr>
        </p:pic>
        <p:cxnSp>
          <p:nvCxnSpPr>
            <p:cNvPr id="7" name="Straight Arrow Connector 6"/>
            <p:cNvCxnSpPr/>
            <p:nvPr/>
          </p:nvCxnSpPr>
          <p:spPr>
            <a:xfrm flipV="1">
              <a:off x="5997956" y="670955"/>
              <a:ext cx="352" cy="6519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173314" y="384262"/>
              <a:ext cx="1028334" cy="461665"/>
            </a:xfrm>
            <a:prstGeom prst="rect">
              <a:avLst/>
            </a:prstGeom>
            <a:noFill/>
          </p:spPr>
          <p:txBody>
            <a:bodyPr wrap="square">
              <a:spAutoFit/>
            </a:bodyPr>
            <a:lstStyle/>
            <a:p>
              <a:pPr marL="0" lvl="1"/>
              <a:r>
                <a:rPr lang="en-US" sz="1200" b="1" i="1" dirty="0">
                  <a:solidFill>
                    <a:srgbClr val="FF0000"/>
                  </a:solidFill>
                </a:rPr>
                <a:t>Worse LBO behavior</a:t>
              </a:r>
            </a:p>
          </p:txBody>
        </p:sp>
        <p:cxnSp>
          <p:nvCxnSpPr>
            <p:cNvPr id="9" name="Straight Arrow Connector 8"/>
            <p:cNvCxnSpPr/>
            <p:nvPr/>
          </p:nvCxnSpPr>
          <p:spPr>
            <a:xfrm flipV="1">
              <a:off x="7486298" y="1309196"/>
              <a:ext cx="352" cy="651966"/>
            </a:xfrm>
            <a:prstGeom prst="straightConnector1">
              <a:avLst/>
            </a:prstGeom>
            <a:ln w="28575">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594590" y="1595552"/>
              <a:ext cx="1023301" cy="461665"/>
            </a:xfrm>
            <a:prstGeom prst="rect">
              <a:avLst/>
            </a:prstGeom>
            <a:noFill/>
          </p:spPr>
          <p:txBody>
            <a:bodyPr wrap="square">
              <a:spAutoFit/>
            </a:bodyPr>
            <a:lstStyle/>
            <a:p>
              <a:pPr marL="0" lvl="1"/>
              <a:r>
                <a:rPr lang="en-US" sz="1200" b="1" i="1" dirty="0">
                  <a:solidFill>
                    <a:srgbClr val="00B050"/>
                  </a:solidFill>
                </a:rPr>
                <a:t>Better LBO behavior</a:t>
              </a:r>
            </a:p>
          </p:txBody>
        </p:sp>
        <p:sp>
          <p:nvSpPr>
            <p:cNvPr id="11" name="TextBox 10">
              <a:extLst>
                <a:ext uri="{FF2B5EF4-FFF2-40B4-BE49-F238E27FC236}">
                  <a16:creationId xmlns="" xmlns:a16="http://schemas.microsoft.com/office/drawing/2014/main" id="{A452ABA8-6BB6-4222-B26A-6FF4E329378A}"/>
                </a:ext>
              </a:extLst>
            </p:cNvPr>
            <p:cNvSpPr txBox="1"/>
            <p:nvPr/>
          </p:nvSpPr>
          <p:spPr>
            <a:xfrm>
              <a:off x="4524375" y="3319336"/>
              <a:ext cx="4806709" cy="246221"/>
            </a:xfrm>
            <a:prstGeom prst="rect">
              <a:avLst/>
            </a:prstGeom>
            <a:noFill/>
          </p:spPr>
          <p:txBody>
            <a:bodyPr wrap="square" rtlCol="0">
              <a:spAutoFit/>
            </a:bodyPr>
            <a:lstStyle/>
            <a:p>
              <a:r>
                <a:rPr lang="en-US" sz="1000" dirty="0"/>
                <a:t>*</a:t>
              </a:r>
              <a:r>
                <a:rPr lang="en-US" sz="1000" dirty="0" smtClean="0"/>
                <a:t>Means do </a:t>
              </a:r>
              <a:r>
                <a:rPr lang="en-US" sz="1000" dirty="0"/>
                <a:t>not </a:t>
              </a:r>
              <a:r>
                <a:rPr lang="en-US" sz="1000" dirty="0" smtClean="0"/>
                <a:t>include </a:t>
              </a:r>
              <a:r>
                <a:rPr lang="en-US" sz="1000" dirty="0"/>
                <a:t>OSU </a:t>
              </a:r>
              <a:r>
                <a:rPr lang="en-US" sz="1000" dirty="0" smtClean="0"/>
                <a:t>data as the onset of extinction, not LBO, is measured.</a:t>
              </a:r>
              <a:endParaRPr lang="en-US" sz="1000" dirty="0"/>
            </a:p>
          </p:txBody>
        </p:sp>
      </p:grpSp>
      <p:sp>
        <p:nvSpPr>
          <p:cNvPr id="12" name="TextBox 11"/>
          <p:cNvSpPr txBox="1"/>
          <p:nvPr/>
        </p:nvSpPr>
        <p:spPr bwMode="auto">
          <a:xfrm>
            <a:off x="304800" y="1689879"/>
            <a:ext cx="320946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2000" b="1" dirty="0" smtClean="0"/>
              <a:t>DCN predicts LBO </a:t>
            </a:r>
            <a:r>
              <a:rPr lang="en-US" sz="2000" b="1" dirty="0" smtClean="0"/>
              <a:t>as auto-ignition extends lean </a:t>
            </a:r>
            <a:r>
              <a:rPr lang="en-US" sz="2000" b="1" dirty="0" smtClean="0"/>
              <a:t>stability limit </a:t>
            </a:r>
            <a:r>
              <a:rPr lang="en-US" sz="2000" b="1" dirty="0" smtClean="0"/>
              <a:t>for swirl stabilized </a:t>
            </a:r>
            <a:r>
              <a:rPr lang="en-US" sz="2000" b="1" dirty="0" smtClean="0"/>
              <a:t>single cup rigs at </a:t>
            </a:r>
            <a:r>
              <a:rPr lang="en-US" sz="2000" b="1" dirty="0" smtClean="0"/>
              <a:t>NJFCP </a:t>
            </a:r>
            <a:r>
              <a:rPr lang="en-US" sz="2000" b="1" dirty="0" smtClean="0"/>
              <a:t>reference conditions</a:t>
            </a:r>
            <a:endParaRPr lang="en-US" sz="2000" b="1" dirty="0"/>
          </a:p>
        </p:txBody>
      </p:sp>
      <p:sp>
        <p:nvSpPr>
          <p:cNvPr id="13" name="TextBox 12"/>
          <p:cNvSpPr txBox="1"/>
          <p:nvPr/>
        </p:nvSpPr>
        <p:spPr bwMode="auto">
          <a:xfrm>
            <a:off x="1600200" y="5181600"/>
            <a:ext cx="6887562" cy="276999"/>
          </a:xfrm>
          <a:prstGeom prst="rect">
            <a:avLst/>
          </a:prstGeom>
          <a:solidFill>
            <a:srgbClr val="FFFF00"/>
          </a:solidFill>
          <a:ln w="9525">
            <a:solidFill>
              <a:srgbClr val="FF0000"/>
            </a:solidFill>
            <a:miter lim="800000"/>
            <a:headEnd/>
            <a:tailEnd/>
          </a:ln>
          <a:effectLst/>
          <a:extLst/>
        </p:spPr>
        <p:txBody>
          <a:bodyPr wrap="square" rtlCol="0">
            <a:spAutoFit/>
          </a:bodyPr>
          <a:lstStyle/>
          <a:p>
            <a:pPr>
              <a:buFontTx/>
              <a:buNone/>
            </a:pPr>
            <a:r>
              <a:rPr lang="en-US" sz="1200" b="1" dirty="0" smtClean="0">
                <a:solidFill>
                  <a:srgbClr val="FF0000"/>
                </a:solidFill>
              </a:rPr>
              <a:t>How does this chart show that DCN predicts LBO?  I don’t see DCN anywhere on the chart</a:t>
            </a:r>
            <a:endParaRPr lang="en-US" sz="1200" b="1" dirty="0">
              <a:solidFill>
                <a:srgbClr val="FF0000"/>
              </a:solidFill>
            </a:endParaRPr>
          </a:p>
        </p:txBody>
      </p:sp>
    </p:spTree>
    <p:extLst>
      <p:ext uri="{BB962C8B-B14F-4D97-AF65-F5344CB8AC3E}">
        <p14:creationId xmlns:p14="http://schemas.microsoft.com/office/powerpoint/2010/main" val="3606669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Shocktube</a:t>
            </a:r>
            <a:r>
              <a:rPr lang="en-US" dirty="0" smtClean="0"/>
              <a:t> Testing</a:t>
            </a:r>
            <a:endParaRPr lang="en-US" dirty="0"/>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14</a:t>
            </a:fld>
            <a:endParaRPr lang="en-US" dirty="0"/>
          </a:p>
        </p:txBody>
      </p:sp>
      <p:grpSp>
        <p:nvGrpSpPr>
          <p:cNvPr id="76" name="Group 75"/>
          <p:cNvGrpSpPr/>
          <p:nvPr/>
        </p:nvGrpSpPr>
        <p:grpSpPr>
          <a:xfrm>
            <a:off x="189853" y="533400"/>
            <a:ext cx="8649347" cy="5374200"/>
            <a:chOff x="224938" y="1089958"/>
            <a:chExt cx="8649347" cy="5374200"/>
          </a:xfrm>
        </p:grpSpPr>
        <p:sp>
          <p:nvSpPr>
            <p:cNvPr id="77" name="Line 5"/>
            <p:cNvSpPr>
              <a:spLocks noChangeShapeType="1"/>
            </p:cNvSpPr>
            <p:nvPr/>
          </p:nvSpPr>
          <p:spPr bwMode="auto">
            <a:xfrm>
              <a:off x="1248180" y="2912862"/>
              <a:ext cx="0" cy="583379"/>
            </a:xfrm>
            <a:prstGeom prst="line">
              <a:avLst/>
            </a:prstGeom>
            <a:noFill/>
            <a:ln w="9525">
              <a:noFill/>
              <a:round/>
              <a:headEnd/>
              <a:tailEnd/>
            </a:ln>
          </p:spPr>
          <p:txBody>
            <a:bodyPr wrap="none" lIns="205740" tIns="34529" rIns="69056" bIns="34529" anchor="ctr"/>
            <a:lstStyle/>
            <a:p>
              <a:endParaRPr lang="en-US" sz="2000"/>
            </a:p>
          </p:txBody>
        </p:sp>
        <p:sp>
          <p:nvSpPr>
            <p:cNvPr id="78" name="Line 15"/>
            <p:cNvSpPr>
              <a:spLocks noChangeShapeType="1"/>
            </p:cNvSpPr>
            <p:nvPr/>
          </p:nvSpPr>
          <p:spPr bwMode="auto">
            <a:xfrm>
              <a:off x="4918328" y="2331914"/>
              <a:ext cx="57022" cy="2698467"/>
            </a:xfrm>
            <a:prstGeom prst="line">
              <a:avLst/>
            </a:prstGeom>
            <a:noFill/>
            <a:ln w="25400">
              <a:solidFill>
                <a:srgbClr val="FF9900"/>
              </a:solidFill>
              <a:round/>
              <a:headEnd type="triangle" w="med" len="med"/>
              <a:tailEnd/>
            </a:ln>
          </p:spPr>
          <p:txBody>
            <a:bodyPr wrap="none" anchor="ctr"/>
            <a:lstStyle/>
            <a:p>
              <a:endParaRPr lang="en-US" sz="2000"/>
            </a:p>
          </p:txBody>
        </p:sp>
        <p:sp>
          <p:nvSpPr>
            <p:cNvPr id="79" name="Rectangle 16"/>
            <p:cNvSpPr>
              <a:spLocks noChangeArrowheads="1"/>
            </p:cNvSpPr>
            <p:nvPr/>
          </p:nvSpPr>
          <p:spPr bwMode="auto">
            <a:xfrm>
              <a:off x="3344826" y="3933350"/>
              <a:ext cx="1393192" cy="375974"/>
            </a:xfrm>
            <a:prstGeom prst="rect">
              <a:avLst/>
            </a:prstGeom>
            <a:solidFill>
              <a:srgbClr val="00CCFF"/>
            </a:solidFill>
            <a:ln w="12700">
              <a:solidFill>
                <a:schemeClr val="tx1"/>
              </a:solidFill>
              <a:miter lim="800000"/>
              <a:headEnd/>
              <a:tailEnd/>
            </a:ln>
          </p:spPr>
          <p:txBody>
            <a:bodyPr wrap="none" lIns="69056" tIns="34529" rIns="69056" bIns="34529" anchor="ctr"/>
            <a:lstStyle/>
            <a:p>
              <a:pPr algn="ctr"/>
              <a:r>
                <a:rPr lang="en-US" sz="1000" dirty="0">
                  <a:latin typeface="Tahoma" panose="020B0604030504040204" pitchFamily="34" charset="0"/>
                  <a:ea typeface="Tahoma" panose="020B0604030504040204" pitchFamily="34" charset="0"/>
                  <a:cs typeface="Tahoma" panose="020B0604030504040204" pitchFamily="34" charset="0"/>
                </a:rPr>
                <a:t>431 nm</a:t>
              </a:r>
            </a:p>
            <a:p>
              <a:pPr algn="ctr"/>
              <a:r>
                <a:rPr lang="en-US" sz="1000" dirty="0">
                  <a:latin typeface="Tahoma" panose="020B0604030504040204" pitchFamily="34" charset="0"/>
                  <a:ea typeface="Tahoma" panose="020B0604030504040204" pitchFamily="34" charset="0"/>
                  <a:cs typeface="Tahoma" panose="020B0604030504040204" pitchFamily="34" charset="0"/>
                </a:rPr>
                <a:t>Ring Dye Laser</a:t>
              </a:r>
            </a:p>
          </p:txBody>
        </p:sp>
        <p:sp>
          <p:nvSpPr>
            <p:cNvPr id="80" name="Line 17"/>
            <p:cNvSpPr>
              <a:spLocks noChangeShapeType="1"/>
            </p:cNvSpPr>
            <p:nvPr/>
          </p:nvSpPr>
          <p:spPr bwMode="auto">
            <a:xfrm>
              <a:off x="4734951" y="4128301"/>
              <a:ext cx="204041" cy="0"/>
            </a:xfrm>
            <a:prstGeom prst="line">
              <a:avLst/>
            </a:prstGeom>
            <a:noFill/>
            <a:ln w="25400">
              <a:solidFill>
                <a:srgbClr val="FF9900"/>
              </a:solidFill>
              <a:round/>
              <a:headEnd type="none" w="sm" len="sm"/>
              <a:tailEnd type="none" w="sm" len="sm"/>
            </a:ln>
          </p:spPr>
          <p:txBody>
            <a:bodyPr wrap="none" anchor="ctr"/>
            <a:lstStyle/>
            <a:p>
              <a:endParaRPr lang="en-US" sz="2000"/>
            </a:p>
          </p:txBody>
        </p:sp>
        <p:sp>
          <p:nvSpPr>
            <p:cNvPr id="81" name="Line 18"/>
            <p:cNvSpPr>
              <a:spLocks noChangeShapeType="1"/>
            </p:cNvSpPr>
            <p:nvPr/>
          </p:nvSpPr>
          <p:spPr bwMode="auto">
            <a:xfrm flipH="1">
              <a:off x="4878297" y="4067533"/>
              <a:ext cx="102020" cy="104522"/>
            </a:xfrm>
            <a:prstGeom prst="line">
              <a:avLst/>
            </a:prstGeom>
            <a:noFill/>
            <a:ln w="25400">
              <a:solidFill>
                <a:schemeClr val="accent2"/>
              </a:solidFill>
              <a:round/>
              <a:headEnd type="none" w="sm" len="sm"/>
              <a:tailEnd type="none" w="sm" len="sm"/>
            </a:ln>
          </p:spPr>
          <p:txBody>
            <a:bodyPr wrap="none" anchor="ctr"/>
            <a:lstStyle/>
            <a:p>
              <a:endParaRPr lang="en-US" sz="2000"/>
            </a:p>
          </p:txBody>
        </p:sp>
        <p:sp>
          <p:nvSpPr>
            <p:cNvPr id="82" name="Rectangle 20"/>
            <p:cNvSpPr>
              <a:spLocks noChangeArrowheads="1"/>
            </p:cNvSpPr>
            <p:nvPr/>
          </p:nvSpPr>
          <p:spPr bwMode="auto">
            <a:xfrm>
              <a:off x="5114349" y="3077381"/>
              <a:ext cx="1240435" cy="421673"/>
            </a:xfrm>
            <a:prstGeom prst="rect">
              <a:avLst/>
            </a:prstGeom>
            <a:solidFill>
              <a:srgbClr val="66FF66"/>
            </a:solidFill>
            <a:ln w="12700">
              <a:solidFill>
                <a:schemeClr val="tx1"/>
              </a:solidFill>
              <a:miter lim="800000"/>
              <a:headEnd/>
              <a:tailEnd/>
            </a:ln>
          </p:spPr>
          <p:txBody>
            <a:bodyPr wrap="none" lIns="69056" tIns="34529" rIns="69056" bIns="34529" anchor="ctr"/>
            <a:lstStyle/>
            <a:p>
              <a:pPr algn="ctr"/>
              <a:r>
                <a:rPr lang="en-US" sz="1000" dirty="0">
                  <a:latin typeface="Tahoma" panose="020B0604030504040204" pitchFamily="34" charset="0"/>
                  <a:ea typeface="Tahoma" panose="020B0604030504040204" pitchFamily="34" charset="0"/>
                  <a:cs typeface="Tahoma" panose="020B0604030504040204" pitchFamily="34" charset="0"/>
                </a:rPr>
                <a:t>4.3 </a:t>
              </a:r>
              <a:r>
                <a:rPr lang="en-US" sz="1000" dirty="0">
                  <a:latin typeface="Symbol" panose="05050102010706020507" pitchFamily="18" charset="2"/>
                  <a:ea typeface="Tahoma" panose="020B0604030504040204" pitchFamily="34" charset="0"/>
                  <a:cs typeface="Tahoma" panose="020B0604030504040204" pitchFamily="34" charset="0"/>
                </a:rPr>
                <a:t>m</a:t>
              </a:r>
              <a:r>
                <a:rPr lang="en-US" sz="1000" dirty="0">
                  <a:latin typeface="Tahoma" panose="020B0604030504040204" pitchFamily="34" charset="0"/>
                  <a:ea typeface="Tahoma" panose="020B0604030504040204" pitchFamily="34" charset="0"/>
                  <a:cs typeface="Tahoma" panose="020B0604030504040204" pitchFamily="34" charset="0"/>
                </a:rPr>
                <a:t>m Laser</a:t>
              </a:r>
            </a:p>
          </p:txBody>
        </p:sp>
        <p:sp>
          <p:nvSpPr>
            <p:cNvPr id="83" name="Line 21"/>
            <p:cNvSpPr>
              <a:spLocks noChangeShapeType="1"/>
            </p:cNvSpPr>
            <p:nvPr/>
          </p:nvSpPr>
          <p:spPr bwMode="auto">
            <a:xfrm>
              <a:off x="4960728" y="3845973"/>
              <a:ext cx="198672" cy="0"/>
            </a:xfrm>
            <a:prstGeom prst="line">
              <a:avLst/>
            </a:prstGeom>
            <a:noFill/>
            <a:ln w="25400">
              <a:solidFill>
                <a:srgbClr val="FF9900"/>
              </a:solidFill>
              <a:round/>
              <a:headEnd type="none" w="sm" len="sm"/>
              <a:tailEnd type="none" w="sm" len="sm"/>
            </a:ln>
          </p:spPr>
          <p:txBody>
            <a:bodyPr wrap="none" anchor="ctr"/>
            <a:lstStyle/>
            <a:p>
              <a:endParaRPr lang="en-US" sz="2000"/>
            </a:p>
          </p:txBody>
        </p:sp>
        <p:sp>
          <p:nvSpPr>
            <p:cNvPr id="84" name="Line 22"/>
            <p:cNvSpPr>
              <a:spLocks noChangeShapeType="1"/>
            </p:cNvSpPr>
            <p:nvPr/>
          </p:nvSpPr>
          <p:spPr bwMode="auto">
            <a:xfrm>
              <a:off x="4870848" y="3779332"/>
              <a:ext cx="127494" cy="129842"/>
            </a:xfrm>
            <a:prstGeom prst="line">
              <a:avLst/>
            </a:prstGeom>
            <a:noFill/>
            <a:ln w="25400">
              <a:solidFill>
                <a:schemeClr val="accent2"/>
              </a:solidFill>
              <a:round/>
              <a:headEnd type="none" w="sm" len="sm"/>
              <a:tailEnd type="none" w="sm" len="sm"/>
            </a:ln>
          </p:spPr>
          <p:txBody>
            <a:bodyPr wrap="none" anchor="ctr"/>
            <a:lstStyle/>
            <a:p>
              <a:endParaRPr lang="en-US" sz="2000"/>
            </a:p>
          </p:txBody>
        </p:sp>
        <p:sp>
          <p:nvSpPr>
            <p:cNvPr id="85" name="Line 50"/>
            <p:cNvSpPr>
              <a:spLocks noChangeShapeType="1"/>
            </p:cNvSpPr>
            <p:nvPr/>
          </p:nvSpPr>
          <p:spPr bwMode="auto">
            <a:xfrm>
              <a:off x="4758025" y="4656463"/>
              <a:ext cx="204041" cy="0"/>
            </a:xfrm>
            <a:prstGeom prst="line">
              <a:avLst/>
            </a:prstGeom>
            <a:noFill/>
            <a:ln w="25400">
              <a:solidFill>
                <a:srgbClr val="FF9900"/>
              </a:solidFill>
              <a:round/>
              <a:headEnd type="none" w="sm" len="sm"/>
              <a:tailEnd type="none" w="sm" len="sm"/>
            </a:ln>
          </p:spPr>
          <p:txBody>
            <a:bodyPr wrap="none" anchor="ctr"/>
            <a:lstStyle/>
            <a:p>
              <a:endParaRPr lang="en-US" sz="2000"/>
            </a:p>
          </p:txBody>
        </p:sp>
        <p:sp>
          <p:nvSpPr>
            <p:cNvPr id="86" name="Line 51"/>
            <p:cNvSpPr>
              <a:spLocks noChangeShapeType="1"/>
            </p:cNvSpPr>
            <p:nvPr/>
          </p:nvSpPr>
          <p:spPr bwMode="auto">
            <a:xfrm flipH="1">
              <a:off x="4899739" y="4606737"/>
              <a:ext cx="102020" cy="104522"/>
            </a:xfrm>
            <a:prstGeom prst="line">
              <a:avLst/>
            </a:prstGeom>
            <a:noFill/>
            <a:ln w="25400">
              <a:solidFill>
                <a:schemeClr val="accent2"/>
              </a:solidFill>
              <a:round/>
              <a:headEnd type="none" w="sm" len="sm"/>
              <a:tailEnd type="none" w="sm" len="sm"/>
            </a:ln>
          </p:spPr>
          <p:txBody>
            <a:bodyPr wrap="none" anchor="ctr"/>
            <a:lstStyle/>
            <a:p>
              <a:endParaRPr lang="en-US" sz="2000"/>
            </a:p>
          </p:txBody>
        </p:sp>
        <p:sp>
          <p:nvSpPr>
            <p:cNvPr id="87" name="Rectangle 49"/>
            <p:cNvSpPr>
              <a:spLocks noChangeArrowheads="1"/>
            </p:cNvSpPr>
            <p:nvPr/>
          </p:nvSpPr>
          <p:spPr bwMode="auto">
            <a:xfrm>
              <a:off x="3344921" y="3478251"/>
              <a:ext cx="1374046" cy="389413"/>
            </a:xfrm>
            <a:prstGeom prst="rect">
              <a:avLst/>
            </a:prstGeom>
            <a:solidFill>
              <a:srgbClr val="FF0000">
                <a:alpha val="47842"/>
              </a:srgbClr>
            </a:solidFill>
            <a:ln w="9525">
              <a:solidFill>
                <a:schemeClr val="tx1"/>
              </a:solidFill>
              <a:miter lim="800000"/>
              <a:headEnd/>
              <a:tailEnd/>
            </a:ln>
          </p:spPr>
          <p:txBody>
            <a:bodyPr wrap="none" anchor="ctr"/>
            <a:lstStyle/>
            <a:p>
              <a:pPr algn="ctr"/>
              <a:r>
                <a:rPr lang="en-US" sz="1000" dirty="0">
                  <a:latin typeface="Tahoma" panose="020B0604030504040204" pitchFamily="34" charset="0"/>
                  <a:ea typeface="Tahoma" panose="020B0604030504040204" pitchFamily="34" charset="0"/>
                  <a:cs typeface="Tahoma" panose="020B0604030504040204" pitchFamily="34" charset="0"/>
                </a:rPr>
                <a:t>216 nm</a:t>
              </a:r>
            </a:p>
            <a:p>
              <a:pPr algn="ctr"/>
              <a:r>
                <a:rPr lang="en-US" sz="1000" dirty="0" err="1">
                  <a:latin typeface="Tahoma" panose="020B0604030504040204" pitchFamily="34" charset="0"/>
                  <a:ea typeface="Tahoma" panose="020B0604030504040204" pitchFamily="34" charset="0"/>
                  <a:cs typeface="Tahoma" panose="020B0604030504040204" pitchFamily="34" charset="0"/>
                </a:rPr>
                <a:t>Ti:Sapphire</a:t>
              </a:r>
              <a:r>
                <a:rPr lang="en-US" sz="1000" dirty="0">
                  <a:latin typeface="Tahoma" panose="020B0604030504040204" pitchFamily="34" charset="0"/>
                  <a:ea typeface="Tahoma" panose="020B0604030504040204" pitchFamily="34" charset="0"/>
                  <a:cs typeface="Tahoma" panose="020B0604030504040204" pitchFamily="34" charset="0"/>
                </a:rPr>
                <a:t> Laser</a:t>
              </a:r>
            </a:p>
          </p:txBody>
        </p:sp>
        <p:sp>
          <p:nvSpPr>
            <p:cNvPr id="88" name="Line 50"/>
            <p:cNvSpPr>
              <a:spLocks noChangeShapeType="1"/>
            </p:cNvSpPr>
            <p:nvPr/>
          </p:nvSpPr>
          <p:spPr bwMode="auto">
            <a:xfrm>
              <a:off x="4735748" y="3596480"/>
              <a:ext cx="204041" cy="0"/>
            </a:xfrm>
            <a:prstGeom prst="line">
              <a:avLst/>
            </a:prstGeom>
            <a:noFill/>
            <a:ln w="25400">
              <a:solidFill>
                <a:srgbClr val="FF9900"/>
              </a:solidFill>
              <a:round/>
              <a:headEnd type="none" w="sm" len="sm"/>
              <a:tailEnd type="none" w="sm" len="sm"/>
            </a:ln>
          </p:spPr>
          <p:txBody>
            <a:bodyPr wrap="none" anchor="ctr"/>
            <a:lstStyle/>
            <a:p>
              <a:endParaRPr lang="en-US" sz="2000"/>
            </a:p>
          </p:txBody>
        </p:sp>
        <p:sp>
          <p:nvSpPr>
            <p:cNvPr id="89" name="Line 51"/>
            <p:cNvSpPr>
              <a:spLocks noChangeShapeType="1"/>
            </p:cNvSpPr>
            <p:nvPr/>
          </p:nvSpPr>
          <p:spPr bwMode="auto">
            <a:xfrm flipH="1">
              <a:off x="4899739" y="3535712"/>
              <a:ext cx="102020" cy="104522"/>
            </a:xfrm>
            <a:prstGeom prst="line">
              <a:avLst/>
            </a:prstGeom>
            <a:noFill/>
            <a:ln w="25400">
              <a:solidFill>
                <a:schemeClr val="accent2"/>
              </a:solidFill>
              <a:round/>
              <a:headEnd type="none" w="sm" len="sm"/>
              <a:tailEnd type="none" w="sm" len="sm"/>
            </a:ln>
          </p:spPr>
          <p:txBody>
            <a:bodyPr wrap="none" anchor="ctr"/>
            <a:lstStyle/>
            <a:p>
              <a:endParaRPr lang="en-US" sz="2000"/>
            </a:p>
          </p:txBody>
        </p:sp>
        <p:sp>
          <p:nvSpPr>
            <p:cNvPr id="90" name="Rectangle 20"/>
            <p:cNvSpPr>
              <a:spLocks noChangeArrowheads="1"/>
            </p:cNvSpPr>
            <p:nvPr/>
          </p:nvSpPr>
          <p:spPr bwMode="auto">
            <a:xfrm>
              <a:off x="5103210" y="3618062"/>
              <a:ext cx="1245158" cy="421673"/>
            </a:xfrm>
            <a:prstGeom prst="rect">
              <a:avLst/>
            </a:prstGeom>
            <a:solidFill>
              <a:srgbClr val="FFFF00"/>
            </a:solidFill>
            <a:ln w="12700">
              <a:solidFill>
                <a:schemeClr val="tx1"/>
              </a:solidFill>
              <a:miter lim="800000"/>
              <a:headEnd/>
              <a:tailEnd/>
            </a:ln>
          </p:spPr>
          <p:txBody>
            <a:bodyPr wrap="none" lIns="69056" tIns="34529" rIns="69056" bIns="34529" anchor="ctr"/>
            <a:lstStyle/>
            <a:p>
              <a:pPr algn="ctr"/>
              <a:r>
                <a:rPr lang="en-US" sz="1000" dirty="0">
                  <a:latin typeface="Tahoma" panose="020B0604030504040204" pitchFamily="34" charset="0"/>
                  <a:ea typeface="Tahoma" panose="020B0604030504040204" pitchFamily="34" charset="0"/>
                  <a:cs typeface="Tahoma" panose="020B0604030504040204" pitchFamily="34" charset="0"/>
                </a:rPr>
                <a:t>3.39</a:t>
              </a:r>
              <a:r>
                <a:rPr lang="en-US" sz="1000" dirty="0">
                  <a:latin typeface="Symbol" panose="05050102010706020507" pitchFamily="18" charset="2"/>
                  <a:ea typeface="Tahoma" panose="020B0604030504040204" pitchFamily="34" charset="0"/>
                  <a:cs typeface="Tahoma" panose="020B0604030504040204" pitchFamily="34" charset="0"/>
                </a:rPr>
                <a:t>m</a:t>
              </a:r>
              <a:r>
                <a:rPr lang="en-US" sz="1000" dirty="0">
                  <a:latin typeface="Tahoma" panose="020B0604030504040204" pitchFamily="34" charset="0"/>
                  <a:ea typeface="Tahoma" panose="020B0604030504040204" pitchFamily="34" charset="0"/>
                  <a:cs typeface="Tahoma" panose="020B0604030504040204" pitchFamily="34" charset="0"/>
                </a:rPr>
                <a:t>m </a:t>
              </a:r>
              <a:r>
                <a:rPr lang="en-US" sz="1000" dirty="0" err="1">
                  <a:latin typeface="Tahoma" panose="020B0604030504040204" pitchFamily="34" charset="0"/>
                  <a:ea typeface="Tahoma" panose="020B0604030504040204" pitchFamily="34" charset="0"/>
                  <a:cs typeface="Tahoma" panose="020B0604030504040204" pitchFamily="34" charset="0"/>
                </a:rPr>
                <a:t>HeNe</a:t>
              </a:r>
              <a:r>
                <a:rPr lang="en-US" sz="1000" dirty="0">
                  <a:latin typeface="Tahoma" panose="020B0604030504040204" pitchFamily="34" charset="0"/>
                  <a:ea typeface="Tahoma" panose="020B0604030504040204" pitchFamily="34" charset="0"/>
                  <a:cs typeface="Tahoma" panose="020B0604030504040204" pitchFamily="34" charset="0"/>
                </a:rPr>
                <a:t> Laser</a:t>
              </a:r>
            </a:p>
          </p:txBody>
        </p:sp>
        <p:sp>
          <p:nvSpPr>
            <p:cNvPr id="91" name="Line 21"/>
            <p:cNvSpPr>
              <a:spLocks noChangeShapeType="1"/>
            </p:cNvSpPr>
            <p:nvPr/>
          </p:nvSpPr>
          <p:spPr bwMode="auto">
            <a:xfrm>
              <a:off x="4960728" y="4431172"/>
              <a:ext cx="198672" cy="0"/>
            </a:xfrm>
            <a:prstGeom prst="line">
              <a:avLst/>
            </a:prstGeom>
            <a:noFill/>
            <a:ln w="25400">
              <a:solidFill>
                <a:srgbClr val="FF9900"/>
              </a:solidFill>
              <a:round/>
              <a:headEnd type="none" w="sm" len="sm"/>
              <a:tailEnd type="none" w="sm" len="sm"/>
            </a:ln>
          </p:spPr>
          <p:txBody>
            <a:bodyPr wrap="none" anchor="ctr"/>
            <a:lstStyle/>
            <a:p>
              <a:endParaRPr lang="en-US" sz="2000"/>
            </a:p>
          </p:txBody>
        </p:sp>
        <p:sp>
          <p:nvSpPr>
            <p:cNvPr id="92" name="Line 22"/>
            <p:cNvSpPr>
              <a:spLocks noChangeShapeType="1"/>
            </p:cNvSpPr>
            <p:nvPr/>
          </p:nvSpPr>
          <p:spPr bwMode="auto">
            <a:xfrm>
              <a:off x="4904264" y="4364531"/>
              <a:ext cx="127494" cy="129842"/>
            </a:xfrm>
            <a:prstGeom prst="line">
              <a:avLst/>
            </a:prstGeom>
            <a:noFill/>
            <a:ln w="25400">
              <a:solidFill>
                <a:schemeClr val="accent2"/>
              </a:solidFill>
              <a:round/>
              <a:headEnd type="none" w="sm" len="sm"/>
              <a:tailEnd type="none" w="sm" len="sm"/>
            </a:ln>
          </p:spPr>
          <p:txBody>
            <a:bodyPr wrap="none" anchor="ctr"/>
            <a:lstStyle/>
            <a:p>
              <a:endParaRPr lang="en-US" sz="2000"/>
            </a:p>
          </p:txBody>
        </p:sp>
        <p:sp>
          <p:nvSpPr>
            <p:cNvPr id="93" name="Rectangle 92"/>
            <p:cNvSpPr/>
            <p:nvPr/>
          </p:nvSpPr>
          <p:spPr>
            <a:xfrm>
              <a:off x="237089" y="1840042"/>
              <a:ext cx="2369535" cy="548060"/>
            </a:xfrm>
            <a:prstGeom prst="rect">
              <a:avLst/>
            </a:prstGeom>
            <a:solidFill>
              <a:srgbClr val="ABD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4" name="Rectangle 93"/>
            <p:cNvSpPr/>
            <p:nvPr/>
          </p:nvSpPr>
          <p:spPr>
            <a:xfrm>
              <a:off x="4326057" y="1846065"/>
              <a:ext cx="1026797" cy="548060"/>
            </a:xfrm>
            <a:prstGeom prst="rect">
              <a:avLst/>
            </a:prstGeom>
            <a:solidFill>
              <a:srgbClr val="FF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95" name="Group 94"/>
            <p:cNvGrpSpPr/>
            <p:nvPr/>
          </p:nvGrpSpPr>
          <p:grpSpPr>
            <a:xfrm>
              <a:off x="224938" y="1687662"/>
              <a:ext cx="6336147" cy="1329989"/>
              <a:chOff x="1814945" y="2623349"/>
              <a:chExt cx="7224188" cy="1529762"/>
            </a:xfrm>
          </p:grpSpPr>
          <p:sp>
            <p:nvSpPr>
              <p:cNvPr id="127" name="Line 11"/>
              <p:cNvSpPr>
                <a:spLocks noChangeShapeType="1"/>
              </p:cNvSpPr>
              <p:nvPr/>
            </p:nvSpPr>
            <p:spPr bwMode="auto">
              <a:xfrm flipH="1" flipV="1">
                <a:off x="1814945" y="3442855"/>
                <a:ext cx="5856222" cy="8187"/>
              </a:xfrm>
              <a:prstGeom prst="line">
                <a:avLst/>
              </a:prstGeom>
              <a:noFill/>
              <a:ln w="25400">
                <a:solidFill>
                  <a:schemeClr val="tx1"/>
                </a:solidFill>
                <a:round/>
                <a:headEnd type="none" w="sm" len="sm"/>
                <a:tailEnd type="none" w="sm" len="sm"/>
              </a:ln>
            </p:spPr>
            <p:txBody>
              <a:bodyPr wrap="none" anchor="ctr"/>
              <a:lstStyle/>
              <a:p>
                <a:endParaRPr lang="en-US" sz="2000"/>
              </a:p>
            </p:txBody>
          </p:sp>
          <p:sp>
            <p:nvSpPr>
              <p:cNvPr id="128" name="Line 12"/>
              <p:cNvSpPr>
                <a:spLocks noChangeShapeType="1"/>
              </p:cNvSpPr>
              <p:nvPr/>
            </p:nvSpPr>
            <p:spPr bwMode="auto">
              <a:xfrm flipH="1">
                <a:off x="1814945" y="2787025"/>
                <a:ext cx="5868000" cy="4665"/>
              </a:xfrm>
              <a:prstGeom prst="line">
                <a:avLst/>
              </a:prstGeom>
              <a:noFill/>
              <a:ln w="25400">
                <a:solidFill>
                  <a:schemeClr val="tx1"/>
                </a:solidFill>
                <a:round/>
                <a:headEnd type="none" w="sm" len="sm"/>
                <a:tailEnd type="none" w="sm" len="sm"/>
              </a:ln>
            </p:spPr>
            <p:txBody>
              <a:bodyPr wrap="none" anchor="ctr"/>
              <a:lstStyle/>
              <a:p>
                <a:endParaRPr lang="en-US" sz="2000"/>
              </a:p>
            </p:txBody>
          </p:sp>
          <p:sp>
            <p:nvSpPr>
              <p:cNvPr id="129" name="Text Box 8"/>
              <p:cNvSpPr txBox="1">
                <a:spLocks noChangeArrowheads="1"/>
              </p:cNvSpPr>
              <p:nvPr/>
            </p:nvSpPr>
            <p:spPr bwMode="auto">
              <a:xfrm>
                <a:off x="7522273" y="3405217"/>
                <a:ext cx="1516860" cy="589977"/>
              </a:xfrm>
              <a:prstGeom prst="rect">
                <a:avLst/>
              </a:prstGeom>
              <a:noFill/>
              <a:ln w="9525">
                <a:noFill/>
                <a:miter lim="800000"/>
                <a:headEnd/>
                <a:tailEnd/>
              </a:ln>
            </p:spPr>
            <p:txBody>
              <a:bodyPr wrap="square" lIns="205740" tIns="34529" rIns="69056" bIns="34529">
                <a:spAutoFit/>
              </a:bodyPr>
              <a:lstStyle/>
              <a:p>
                <a:pPr algn="ctr">
                  <a:lnSpc>
                    <a:spcPct val="80000"/>
                  </a:lnSpc>
                  <a:buClr>
                    <a:srgbClr val="FF0000"/>
                  </a:buClr>
                  <a:buSzPct val="75000"/>
                  <a:buFont typeface="Monotype Sorts" pitchFamily="2" charset="2"/>
                  <a:buNone/>
                </a:pPr>
                <a:r>
                  <a:rPr lang="en-US" sz="1200" dirty="0"/>
                  <a:t>UV/Vis/</a:t>
                </a:r>
                <a:r>
                  <a:rPr lang="en-US" sz="1200" dirty="0" err="1"/>
                  <a:t>IR</a:t>
                </a:r>
                <a:endParaRPr lang="en-US" sz="1200" dirty="0"/>
              </a:p>
              <a:p>
                <a:pPr algn="ctr">
                  <a:lnSpc>
                    <a:spcPct val="80000"/>
                  </a:lnSpc>
                  <a:buClr>
                    <a:srgbClr val="FF0000"/>
                  </a:buClr>
                  <a:buSzPct val="75000"/>
                  <a:buFont typeface="Monotype Sorts" pitchFamily="2" charset="2"/>
                  <a:buNone/>
                </a:pPr>
                <a:r>
                  <a:rPr lang="en-US" sz="1200" dirty="0"/>
                  <a:t>Emission</a:t>
                </a:r>
              </a:p>
              <a:p>
                <a:pPr algn="ctr">
                  <a:lnSpc>
                    <a:spcPct val="80000"/>
                  </a:lnSpc>
                  <a:buClr>
                    <a:srgbClr val="FF0000"/>
                  </a:buClr>
                  <a:buSzPct val="75000"/>
                  <a:buFont typeface="Monotype Sorts" pitchFamily="2" charset="2"/>
                  <a:buNone/>
                </a:pPr>
                <a:r>
                  <a:rPr lang="en-US" sz="1200" dirty="0"/>
                  <a:t>Detectors</a:t>
                </a:r>
              </a:p>
            </p:txBody>
          </p:sp>
          <p:sp>
            <p:nvSpPr>
              <p:cNvPr id="130" name="Rectangle 32"/>
              <p:cNvSpPr>
                <a:spLocks noChangeArrowheads="1"/>
              </p:cNvSpPr>
              <p:nvPr/>
            </p:nvSpPr>
            <p:spPr bwMode="auto">
              <a:xfrm>
                <a:off x="7311902" y="3740413"/>
                <a:ext cx="360737" cy="311739"/>
              </a:xfrm>
              <a:prstGeom prst="rect">
                <a:avLst/>
              </a:prstGeom>
              <a:solidFill>
                <a:srgbClr val="FFFF66"/>
              </a:solidFill>
              <a:ln w="12700">
                <a:solidFill>
                  <a:schemeClr val="tx1"/>
                </a:solidFill>
                <a:miter lim="800000"/>
                <a:headEnd/>
                <a:tailEnd/>
              </a:ln>
            </p:spPr>
            <p:txBody>
              <a:bodyPr wrap="none" anchor="ctr"/>
              <a:lstStyle/>
              <a:p>
                <a:pPr algn="ctr"/>
                <a:endParaRPr lang="en-US" sz="1000" dirty="0"/>
              </a:p>
            </p:txBody>
          </p:sp>
          <p:sp>
            <p:nvSpPr>
              <p:cNvPr id="131" name="Rectangle 7"/>
              <p:cNvSpPr>
                <a:spLocks noChangeArrowheads="1"/>
              </p:cNvSpPr>
              <p:nvPr/>
            </p:nvSpPr>
            <p:spPr bwMode="auto">
              <a:xfrm>
                <a:off x="6522495" y="3841372"/>
                <a:ext cx="329815" cy="311739"/>
              </a:xfrm>
              <a:prstGeom prst="rect">
                <a:avLst/>
              </a:prstGeom>
              <a:solidFill>
                <a:srgbClr val="FFCC99"/>
              </a:solidFill>
              <a:ln w="12700">
                <a:solidFill>
                  <a:schemeClr val="tx1"/>
                </a:solidFill>
                <a:miter lim="800000"/>
                <a:headEnd/>
                <a:tailEnd/>
              </a:ln>
            </p:spPr>
            <p:txBody>
              <a:bodyPr wrap="none" anchor="ctr"/>
              <a:lstStyle/>
              <a:p>
                <a:endParaRPr lang="en-US" sz="2000"/>
              </a:p>
            </p:txBody>
          </p:sp>
          <p:sp>
            <p:nvSpPr>
              <p:cNvPr id="132" name="Line 22"/>
              <p:cNvSpPr>
                <a:spLocks noChangeShapeType="1"/>
              </p:cNvSpPr>
              <p:nvPr/>
            </p:nvSpPr>
            <p:spPr bwMode="auto">
              <a:xfrm>
                <a:off x="7099300" y="3911600"/>
                <a:ext cx="145363" cy="149345"/>
              </a:xfrm>
              <a:prstGeom prst="line">
                <a:avLst/>
              </a:prstGeom>
              <a:noFill/>
              <a:ln w="25400">
                <a:solidFill>
                  <a:schemeClr val="accent2"/>
                </a:solidFill>
                <a:round/>
                <a:headEnd type="none" w="sm" len="sm"/>
                <a:tailEnd type="none" w="sm" len="sm"/>
              </a:ln>
            </p:spPr>
            <p:txBody>
              <a:bodyPr wrap="none" anchor="ctr"/>
              <a:lstStyle/>
              <a:p>
                <a:endParaRPr lang="en-US" sz="2000"/>
              </a:p>
            </p:txBody>
          </p:sp>
          <p:sp>
            <p:nvSpPr>
              <p:cNvPr id="133" name="Line 17"/>
              <p:cNvSpPr>
                <a:spLocks noChangeShapeType="1"/>
              </p:cNvSpPr>
              <p:nvPr/>
            </p:nvSpPr>
            <p:spPr bwMode="auto">
              <a:xfrm flipV="1">
                <a:off x="6845300" y="4008188"/>
                <a:ext cx="331696" cy="17712"/>
              </a:xfrm>
              <a:prstGeom prst="line">
                <a:avLst/>
              </a:prstGeom>
              <a:noFill/>
              <a:ln w="25400">
                <a:solidFill>
                  <a:srgbClr val="FF9900"/>
                </a:solidFill>
                <a:round/>
                <a:headEnd type="none" w="sm" len="sm"/>
                <a:tailEnd type="none" w="sm" len="sm"/>
              </a:ln>
            </p:spPr>
            <p:txBody>
              <a:bodyPr wrap="none" anchor="ctr"/>
              <a:lstStyle/>
              <a:p>
                <a:endParaRPr lang="en-US" sz="2000"/>
              </a:p>
            </p:txBody>
          </p:sp>
          <p:sp>
            <p:nvSpPr>
              <p:cNvPr id="134" name="Rectangle 6"/>
              <p:cNvSpPr>
                <a:spLocks noChangeArrowheads="1"/>
              </p:cNvSpPr>
              <p:nvPr/>
            </p:nvSpPr>
            <p:spPr bwMode="auto">
              <a:xfrm>
                <a:off x="5384177" y="3594314"/>
                <a:ext cx="1465029" cy="420053"/>
              </a:xfrm>
              <a:prstGeom prst="rect">
                <a:avLst/>
              </a:prstGeom>
              <a:noFill/>
              <a:ln w="9525">
                <a:noFill/>
                <a:miter lim="800000"/>
                <a:headEnd/>
                <a:tailEnd/>
              </a:ln>
            </p:spPr>
            <p:txBody>
              <a:bodyPr lIns="69056" tIns="34529" rIns="69056" bIns="34529">
                <a:spAutoFit/>
              </a:bodyPr>
              <a:lstStyle/>
              <a:p>
                <a:pPr algn="ctr">
                  <a:lnSpc>
                    <a:spcPct val="80000"/>
                  </a:lnSpc>
                </a:pPr>
                <a:r>
                  <a:rPr lang="en-US" sz="1200" dirty="0"/>
                  <a:t>Incident Beam Detector</a:t>
                </a:r>
              </a:p>
            </p:txBody>
          </p:sp>
          <p:sp>
            <p:nvSpPr>
              <p:cNvPr id="135" name="Line 10"/>
              <p:cNvSpPr>
                <a:spLocks noChangeShapeType="1"/>
              </p:cNvSpPr>
              <p:nvPr/>
            </p:nvSpPr>
            <p:spPr bwMode="auto">
              <a:xfrm>
                <a:off x="7163192" y="2794014"/>
                <a:ext cx="9435" cy="23951"/>
              </a:xfrm>
              <a:prstGeom prst="line">
                <a:avLst/>
              </a:prstGeom>
              <a:noFill/>
              <a:ln w="25400">
                <a:solidFill>
                  <a:srgbClr val="FF9900"/>
                </a:solidFill>
                <a:round/>
                <a:headEnd type="none" w="sm" len="sm"/>
                <a:tailEnd type="triangle" w="med" len="med"/>
              </a:ln>
            </p:spPr>
            <p:txBody>
              <a:bodyPr wrap="none" anchor="ctr"/>
              <a:lstStyle/>
              <a:p>
                <a:endParaRPr lang="en-US" sz="2000"/>
              </a:p>
            </p:txBody>
          </p:sp>
          <p:sp>
            <p:nvSpPr>
              <p:cNvPr id="136" name="Line 25"/>
              <p:cNvSpPr>
                <a:spLocks noChangeShapeType="1"/>
              </p:cNvSpPr>
              <p:nvPr/>
            </p:nvSpPr>
            <p:spPr bwMode="auto">
              <a:xfrm flipV="1">
                <a:off x="7666751" y="2774444"/>
                <a:ext cx="10306" cy="677996"/>
              </a:xfrm>
              <a:prstGeom prst="line">
                <a:avLst/>
              </a:prstGeom>
              <a:noFill/>
              <a:ln w="25400">
                <a:solidFill>
                  <a:schemeClr val="tx1"/>
                </a:solidFill>
                <a:round/>
                <a:headEnd type="none" w="sm" len="sm"/>
                <a:tailEnd type="none" w="sm" len="sm"/>
              </a:ln>
            </p:spPr>
            <p:txBody>
              <a:bodyPr wrap="none" anchor="ctr"/>
              <a:lstStyle/>
              <a:p>
                <a:endParaRPr lang="en-US" sz="2000"/>
              </a:p>
            </p:txBody>
          </p:sp>
          <p:sp>
            <p:nvSpPr>
              <p:cNvPr id="137" name="Rectangle 26"/>
              <p:cNvSpPr>
                <a:spLocks noChangeArrowheads="1"/>
              </p:cNvSpPr>
              <p:nvPr/>
            </p:nvSpPr>
            <p:spPr bwMode="auto">
              <a:xfrm>
                <a:off x="7394358" y="2636049"/>
                <a:ext cx="114847" cy="142589"/>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2000"/>
              </a:p>
            </p:txBody>
          </p:sp>
          <p:sp>
            <p:nvSpPr>
              <p:cNvPr id="138" name="Line 27"/>
              <p:cNvSpPr>
                <a:spLocks noChangeShapeType="1"/>
              </p:cNvSpPr>
              <p:nvPr/>
            </p:nvSpPr>
            <p:spPr bwMode="auto">
              <a:xfrm>
                <a:off x="7161719" y="2782832"/>
                <a:ext cx="2945" cy="855533"/>
              </a:xfrm>
              <a:prstGeom prst="line">
                <a:avLst/>
              </a:prstGeom>
              <a:noFill/>
              <a:ln w="28575">
                <a:solidFill>
                  <a:srgbClr val="FF9900"/>
                </a:solidFill>
                <a:prstDash val="dash"/>
                <a:round/>
                <a:headEnd type="none" w="sm" len="sm"/>
                <a:tailEnd type="none" w="sm" len="sm"/>
              </a:ln>
            </p:spPr>
            <p:txBody>
              <a:bodyPr wrap="none" anchor="ctr"/>
              <a:lstStyle/>
              <a:p>
                <a:endParaRPr lang="en-US" sz="2000"/>
              </a:p>
            </p:txBody>
          </p:sp>
          <p:sp>
            <p:nvSpPr>
              <p:cNvPr id="139" name="Line 33"/>
              <p:cNvSpPr>
                <a:spLocks noChangeShapeType="1"/>
              </p:cNvSpPr>
              <p:nvPr/>
            </p:nvSpPr>
            <p:spPr bwMode="auto">
              <a:xfrm>
                <a:off x="7473866" y="3427278"/>
                <a:ext cx="4418" cy="300555"/>
              </a:xfrm>
              <a:prstGeom prst="line">
                <a:avLst/>
              </a:prstGeom>
              <a:noFill/>
              <a:ln w="25400">
                <a:solidFill>
                  <a:srgbClr val="FF99CC"/>
                </a:solidFill>
                <a:round/>
                <a:headEnd type="none" w="sm" len="sm"/>
                <a:tailEnd type="triangle" w="med" len="med"/>
              </a:ln>
            </p:spPr>
            <p:txBody>
              <a:bodyPr wrap="none" anchor="ctr"/>
              <a:lstStyle/>
              <a:p>
                <a:endParaRPr lang="en-US" sz="2000"/>
              </a:p>
            </p:txBody>
          </p:sp>
          <p:sp>
            <p:nvSpPr>
              <p:cNvPr id="140" name="Rectangle 26"/>
              <p:cNvSpPr>
                <a:spLocks noChangeArrowheads="1"/>
              </p:cNvSpPr>
              <p:nvPr/>
            </p:nvSpPr>
            <p:spPr bwMode="auto">
              <a:xfrm>
                <a:off x="6708558" y="2636049"/>
                <a:ext cx="114847" cy="142589"/>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2000"/>
              </a:p>
            </p:txBody>
          </p:sp>
          <p:sp>
            <p:nvSpPr>
              <p:cNvPr id="141" name="Rectangle 26"/>
              <p:cNvSpPr>
                <a:spLocks noChangeArrowheads="1"/>
              </p:cNvSpPr>
              <p:nvPr/>
            </p:nvSpPr>
            <p:spPr bwMode="auto">
              <a:xfrm>
                <a:off x="6111658" y="2636049"/>
                <a:ext cx="114847" cy="142589"/>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2000"/>
              </a:p>
            </p:txBody>
          </p:sp>
          <p:sp>
            <p:nvSpPr>
              <p:cNvPr id="142" name="Rectangle 26"/>
              <p:cNvSpPr>
                <a:spLocks noChangeArrowheads="1"/>
              </p:cNvSpPr>
              <p:nvPr/>
            </p:nvSpPr>
            <p:spPr bwMode="auto">
              <a:xfrm>
                <a:off x="5552858" y="2623349"/>
                <a:ext cx="114847" cy="142589"/>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2000"/>
              </a:p>
            </p:txBody>
          </p:sp>
          <p:sp>
            <p:nvSpPr>
              <p:cNvPr id="143" name="Rectangle 142"/>
              <p:cNvSpPr/>
              <p:nvPr/>
            </p:nvSpPr>
            <p:spPr bwMode="auto">
              <a:xfrm>
                <a:off x="7353300" y="3450590"/>
                <a:ext cx="215900" cy="45719"/>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fontAlgn="base">
                  <a:spcBef>
                    <a:spcPct val="0"/>
                  </a:spcBef>
                  <a:spcAft>
                    <a:spcPct val="0"/>
                  </a:spcAft>
                </a:pPr>
                <a:endParaRPr lang="en-US"/>
              </a:p>
            </p:txBody>
          </p:sp>
          <p:sp>
            <p:nvSpPr>
              <p:cNvPr id="144" name="Rectangle 143"/>
              <p:cNvSpPr/>
              <p:nvPr/>
            </p:nvSpPr>
            <p:spPr bwMode="auto">
              <a:xfrm>
                <a:off x="7679690" y="2857500"/>
                <a:ext cx="45719" cy="444500"/>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fontAlgn="base">
                  <a:spcBef>
                    <a:spcPct val="0"/>
                  </a:spcBef>
                  <a:spcAft>
                    <a:spcPct val="0"/>
                  </a:spcAft>
                </a:pPr>
                <a:endParaRPr lang="en-US"/>
              </a:p>
            </p:txBody>
          </p:sp>
          <p:sp>
            <p:nvSpPr>
              <p:cNvPr id="145" name="Line 14"/>
              <p:cNvSpPr>
                <a:spLocks noChangeShapeType="1"/>
              </p:cNvSpPr>
              <p:nvPr/>
            </p:nvSpPr>
            <p:spPr bwMode="auto">
              <a:xfrm>
                <a:off x="6918325" y="2797175"/>
                <a:ext cx="430213" cy="0"/>
              </a:xfrm>
              <a:prstGeom prst="line">
                <a:avLst/>
              </a:prstGeom>
              <a:noFill/>
              <a:ln w="9525">
                <a:solidFill>
                  <a:schemeClr val="tx1"/>
                </a:solidFill>
                <a:prstDash val="sysDot"/>
                <a:round/>
                <a:headEnd/>
                <a:tailEnd/>
              </a:ln>
            </p:spPr>
            <p:txBody>
              <a:bodyPr wrap="none" lIns="205740" tIns="34529" rIns="69056" bIns="34529" anchor="ctr"/>
              <a:lstStyle/>
              <a:p>
                <a:endParaRPr lang="en-US" sz="2000"/>
              </a:p>
            </p:txBody>
          </p:sp>
          <p:sp>
            <p:nvSpPr>
              <p:cNvPr id="146" name="Line 25"/>
              <p:cNvSpPr>
                <a:spLocks noChangeShapeType="1"/>
              </p:cNvSpPr>
              <p:nvPr/>
            </p:nvSpPr>
            <p:spPr bwMode="auto">
              <a:xfrm flipV="1">
                <a:off x="7678738" y="2778125"/>
                <a:ext cx="11112" cy="677863"/>
              </a:xfrm>
              <a:prstGeom prst="line">
                <a:avLst/>
              </a:prstGeom>
              <a:noFill/>
              <a:ln w="25400">
                <a:solidFill>
                  <a:schemeClr val="tx1"/>
                </a:solidFill>
                <a:round/>
                <a:headEnd type="none" w="sm" len="sm"/>
                <a:tailEnd type="none" w="sm" len="sm"/>
              </a:ln>
            </p:spPr>
            <p:txBody>
              <a:bodyPr wrap="none" anchor="ctr"/>
              <a:lstStyle/>
              <a:p>
                <a:endParaRPr lang="en-US" sz="2000"/>
              </a:p>
            </p:txBody>
          </p:sp>
        </p:grpSp>
        <p:sp>
          <p:nvSpPr>
            <p:cNvPr id="96" name="Line 12"/>
            <p:cNvSpPr>
              <a:spLocks noChangeShapeType="1"/>
            </p:cNvSpPr>
            <p:nvPr/>
          </p:nvSpPr>
          <p:spPr bwMode="auto">
            <a:xfrm flipV="1">
              <a:off x="231014" y="1827997"/>
              <a:ext cx="6075" cy="572151"/>
            </a:xfrm>
            <a:prstGeom prst="line">
              <a:avLst/>
            </a:prstGeom>
            <a:noFill/>
            <a:ln w="25400">
              <a:solidFill>
                <a:schemeClr val="tx1"/>
              </a:solidFill>
              <a:round/>
              <a:headEnd type="none" w="sm" len="sm"/>
              <a:tailEnd type="none" w="sm" len="sm"/>
            </a:ln>
          </p:spPr>
          <p:txBody>
            <a:bodyPr wrap="none" anchor="ctr"/>
            <a:lstStyle/>
            <a:p>
              <a:endParaRPr lang="en-US" sz="2000"/>
            </a:p>
          </p:txBody>
        </p:sp>
        <p:cxnSp>
          <p:nvCxnSpPr>
            <p:cNvPr id="97" name="Straight Connector 96"/>
            <p:cNvCxnSpPr/>
            <p:nvPr/>
          </p:nvCxnSpPr>
          <p:spPr>
            <a:xfrm>
              <a:off x="905419" y="1840042"/>
              <a:ext cx="309863" cy="963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899344" y="2291740"/>
              <a:ext cx="309863" cy="963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255318" y="1852088"/>
              <a:ext cx="297710" cy="529992"/>
            </a:xfrm>
            <a:prstGeom prst="rect">
              <a:avLst/>
            </a:prstGeom>
            <a:solidFill>
              <a:srgbClr val="92D05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0" name="Rectangle 99"/>
            <p:cNvSpPr/>
            <p:nvPr/>
          </p:nvSpPr>
          <p:spPr>
            <a:xfrm>
              <a:off x="2600549" y="1846065"/>
              <a:ext cx="1725507" cy="5480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1" name="TextBox 100"/>
            <p:cNvSpPr txBox="1"/>
            <p:nvPr/>
          </p:nvSpPr>
          <p:spPr>
            <a:xfrm>
              <a:off x="4451599" y="1910975"/>
              <a:ext cx="332142" cy="543739"/>
            </a:xfrm>
            <a:prstGeom prst="rect">
              <a:avLst/>
            </a:prstGeom>
          </p:spPr>
          <p:txBody>
            <a:bodyPr wrap="none" rtlCol="0">
              <a:spAutoFit/>
            </a:bodyPr>
            <a:lstStyle/>
            <a:p>
              <a:r>
                <a:rPr lang="en-US" sz="1100" dirty="0">
                  <a:cs typeface="Arial" panose="020B0604020202020204" pitchFamily="34" charset="0"/>
                </a:rPr>
                <a:t>P</a:t>
              </a:r>
              <a:r>
                <a:rPr lang="en-US" sz="1100" baseline="-25000" dirty="0">
                  <a:cs typeface="Arial" panose="020B0604020202020204" pitchFamily="34" charset="0"/>
                </a:rPr>
                <a:t>5</a:t>
              </a:r>
            </a:p>
            <a:p>
              <a:r>
                <a:rPr lang="en-US" sz="1100" dirty="0">
                  <a:cs typeface="Arial" panose="020B0604020202020204" pitchFamily="34" charset="0"/>
                </a:rPr>
                <a:t>T</a:t>
              </a:r>
              <a:r>
                <a:rPr lang="en-US" sz="1100" baseline="-25000" dirty="0">
                  <a:cs typeface="Arial" panose="020B0604020202020204" pitchFamily="34" charset="0"/>
                </a:rPr>
                <a:t>5</a:t>
              </a:r>
            </a:p>
            <a:p>
              <a:endParaRPr lang="en-US" sz="1100" baseline="-25000" dirty="0">
                <a:cs typeface="Arial" panose="020B0604020202020204" pitchFamily="34" charset="0"/>
              </a:endParaRPr>
            </a:p>
          </p:txBody>
        </p:sp>
        <p:sp>
          <p:nvSpPr>
            <p:cNvPr id="102" name="TextBox 101"/>
            <p:cNvSpPr txBox="1"/>
            <p:nvPr/>
          </p:nvSpPr>
          <p:spPr>
            <a:xfrm>
              <a:off x="2841531" y="1923017"/>
              <a:ext cx="332142" cy="543739"/>
            </a:xfrm>
            <a:prstGeom prst="rect">
              <a:avLst/>
            </a:prstGeom>
          </p:spPr>
          <p:txBody>
            <a:bodyPr wrap="none" rtlCol="0">
              <a:spAutoFit/>
            </a:bodyPr>
            <a:lstStyle/>
            <a:p>
              <a:r>
                <a:rPr lang="en-US" sz="1100" dirty="0">
                  <a:cs typeface="Arial" panose="020B0604020202020204" pitchFamily="34" charset="0"/>
                </a:rPr>
                <a:t>P</a:t>
              </a:r>
              <a:r>
                <a:rPr lang="en-US" sz="1100" baseline="-25000" dirty="0">
                  <a:cs typeface="Arial" panose="020B0604020202020204" pitchFamily="34" charset="0"/>
                </a:rPr>
                <a:t>2</a:t>
              </a:r>
            </a:p>
            <a:p>
              <a:r>
                <a:rPr lang="en-US" sz="1100" dirty="0">
                  <a:cs typeface="Arial" panose="020B0604020202020204" pitchFamily="34" charset="0"/>
                </a:rPr>
                <a:t>T</a:t>
              </a:r>
              <a:r>
                <a:rPr lang="en-US" sz="1100" baseline="-25000" dirty="0">
                  <a:cs typeface="Arial" panose="020B0604020202020204" pitchFamily="34" charset="0"/>
                </a:rPr>
                <a:t>2</a:t>
              </a:r>
            </a:p>
            <a:p>
              <a:endParaRPr lang="en-US" sz="1100" baseline="-25000" dirty="0">
                <a:cs typeface="Arial" panose="020B0604020202020204" pitchFamily="34" charset="0"/>
              </a:endParaRPr>
            </a:p>
          </p:txBody>
        </p:sp>
        <p:sp>
          <p:nvSpPr>
            <p:cNvPr id="103" name="TextBox 102"/>
            <p:cNvSpPr txBox="1"/>
            <p:nvPr/>
          </p:nvSpPr>
          <p:spPr>
            <a:xfrm>
              <a:off x="3911105" y="2128459"/>
              <a:ext cx="409086" cy="261610"/>
            </a:xfrm>
            <a:prstGeom prst="rect">
              <a:avLst/>
            </a:prstGeom>
          </p:spPr>
          <p:txBody>
            <a:bodyPr wrap="none" rtlCol="0">
              <a:spAutoFit/>
            </a:bodyPr>
            <a:lstStyle/>
            <a:p>
              <a:r>
                <a:rPr lang="en-US" sz="1100" dirty="0" err="1">
                  <a:solidFill>
                    <a:srgbClr val="0621EA"/>
                  </a:solidFill>
                  <a:cs typeface="Arial" panose="020B0604020202020204" pitchFamily="34" charset="0"/>
                </a:rPr>
                <a:t>V</a:t>
              </a:r>
              <a:r>
                <a:rPr lang="en-US" sz="1100" baseline="-25000" dirty="0" err="1">
                  <a:solidFill>
                    <a:srgbClr val="0621EA"/>
                  </a:solidFill>
                  <a:cs typeface="Arial" panose="020B0604020202020204" pitchFamily="34" charset="0"/>
                </a:rPr>
                <a:t>RS</a:t>
              </a:r>
              <a:endParaRPr lang="en-US" sz="1100" baseline="-25000" dirty="0">
                <a:solidFill>
                  <a:srgbClr val="0621EA"/>
                </a:solidFill>
                <a:cs typeface="Arial" panose="020B0604020202020204" pitchFamily="34" charset="0"/>
              </a:endParaRPr>
            </a:p>
          </p:txBody>
        </p:sp>
        <p:cxnSp>
          <p:nvCxnSpPr>
            <p:cNvPr id="104" name="Straight Connector 103"/>
            <p:cNvCxnSpPr/>
            <p:nvPr/>
          </p:nvCxnSpPr>
          <p:spPr>
            <a:xfrm>
              <a:off x="4326057" y="1834021"/>
              <a:ext cx="0" cy="578173"/>
            </a:xfrm>
            <a:prstGeom prst="line">
              <a:avLst/>
            </a:prstGeom>
            <a:ln w="38100" cmpd="thinThick">
              <a:solidFill>
                <a:srgbClr val="0621EA"/>
              </a:solidFill>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bwMode="auto">
            <a:xfrm flipH="1">
              <a:off x="4027895" y="2111061"/>
              <a:ext cx="292085" cy="3347"/>
            </a:xfrm>
            <a:prstGeom prst="straightConnector1">
              <a:avLst/>
            </a:prstGeom>
            <a:solidFill>
              <a:schemeClr val="accent1"/>
            </a:solidFill>
            <a:ln w="19050" cap="flat" cmpd="sng" algn="ctr">
              <a:solidFill>
                <a:srgbClr val="0621EA"/>
              </a:solidFill>
              <a:prstDash val="solid"/>
              <a:miter lim="800000"/>
              <a:headEnd type="none" w="med" len="med"/>
              <a:tailEnd type="arrow"/>
            </a:ln>
            <a:effectLst/>
          </p:spPr>
        </p:cxnSp>
        <p:sp>
          <p:nvSpPr>
            <p:cNvPr id="106" name="TextBox 105"/>
            <p:cNvSpPr txBox="1"/>
            <p:nvPr/>
          </p:nvSpPr>
          <p:spPr>
            <a:xfrm>
              <a:off x="2413089" y="3510365"/>
              <a:ext cx="933269" cy="1329082"/>
            </a:xfrm>
            <a:prstGeom prst="rect">
              <a:avLst/>
            </a:prstGeom>
            <a:noFill/>
          </p:spPr>
          <p:txBody>
            <a:bodyPr wrap="none" rtlCol="0">
              <a:spAutoFit/>
            </a:bodyPr>
            <a:lstStyle/>
            <a:p>
              <a:pPr algn="r">
                <a:lnSpc>
                  <a:spcPct val="90000"/>
                </a:lnSpc>
              </a:pPr>
              <a:r>
                <a:rPr lang="en-US" sz="1800" dirty="0">
                  <a:latin typeface="Tahoma" panose="020B0604030504040204" pitchFamily="34" charset="0"/>
                  <a:ea typeface="Tahoma" panose="020B0604030504040204" pitchFamily="34" charset="0"/>
                  <a:cs typeface="Tahoma" panose="020B0604030504040204" pitchFamily="34" charset="0"/>
                </a:rPr>
                <a:t>CH</a:t>
              </a:r>
              <a:r>
                <a:rPr lang="en-US" sz="1800" baseline="-25000" dirty="0">
                  <a:latin typeface="Tahoma" panose="020B0604030504040204" pitchFamily="34" charset="0"/>
                  <a:ea typeface="Tahoma" panose="020B0604030504040204" pitchFamily="34" charset="0"/>
                  <a:cs typeface="Tahoma" panose="020B0604030504040204" pitchFamily="34" charset="0"/>
                </a:rPr>
                <a:t>3</a:t>
              </a: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a:latin typeface="Tahoma" panose="020B0604030504040204" pitchFamily="34" charset="0"/>
                  <a:ea typeface="Tahoma" panose="020B0604030504040204" pitchFamily="34" charset="0"/>
                  <a:cs typeface="Tahoma" panose="020B0604030504040204" pitchFamily="34" charset="0"/>
                  <a:sym typeface="Wingdings"/>
                </a:rPr>
                <a:t></a:t>
              </a:r>
            </a:p>
            <a:p>
              <a:pPr algn="r">
                <a:lnSpc>
                  <a:spcPct val="90000"/>
                </a:lnSpc>
              </a:pPr>
              <a:r>
                <a:rPr lang="en-US" sz="1800" dirty="0">
                  <a:latin typeface="Tahoma" panose="020B0604030504040204" pitchFamily="34" charset="0"/>
                  <a:ea typeface="Tahoma" panose="020B0604030504040204" pitchFamily="34" charset="0"/>
                  <a:cs typeface="Tahoma" panose="020B0604030504040204" pitchFamily="34" charset="0"/>
                  <a:sym typeface="Wingdings"/>
                </a:rPr>
                <a:t>C</a:t>
              </a:r>
              <a:r>
                <a:rPr lang="en-US" sz="1800" baseline="-25000" dirty="0">
                  <a:latin typeface="Tahoma" panose="020B0604030504040204" pitchFamily="34" charset="0"/>
                  <a:ea typeface="Tahoma" panose="020B0604030504040204" pitchFamily="34" charset="0"/>
                  <a:cs typeface="Tahoma" panose="020B0604030504040204" pitchFamily="34" charset="0"/>
                  <a:sym typeface="Wingdings"/>
                </a:rPr>
                <a:t>2</a:t>
              </a:r>
              <a:r>
                <a:rPr lang="en-US" sz="1800" dirty="0">
                  <a:latin typeface="Tahoma" panose="020B0604030504040204" pitchFamily="34" charset="0"/>
                  <a:ea typeface="Tahoma" panose="020B0604030504040204" pitchFamily="34" charset="0"/>
                  <a:cs typeface="Tahoma" panose="020B0604030504040204" pitchFamily="34" charset="0"/>
                  <a:sym typeface="Wingdings"/>
                </a:rPr>
                <a:t>H</a:t>
              </a:r>
              <a:r>
                <a:rPr lang="en-US" sz="1800" baseline="-25000" dirty="0">
                  <a:latin typeface="Tahoma" panose="020B0604030504040204" pitchFamily="34" charset="0"/>
                  <a:ea typeface="Tahoma" panose="020B0604030504040204" pitchFamily="34" charset="0"/>
                  <a:cs typeface="Tahoma" panose="020B0604030504040204" pitchFamily="34" charset="0"/>
                  <a:sym typeface="Wingdings"/>
                </a:rPr>
                <a:t>5</a:t>
              </a:r>
              <a:r>
                <a:rPr lang="en-US" sz="1800" dirty="0">
                  <a:latin typeface="Tahoma" panose="020B0604030504040204" pitchFamily="34" charset="0"/>
                  <a:ea typeface="Tahoma" panose="020B0604030504040204" pitchFamily="34" charset="0"/>
                  <a:cs typeface="Tahoma" panose="020B0604030504040204" pitchFamily="34" charset="0"/>
                  <a:sym typeface="Wingdings"/>
                </a:rPr>
                <a:t>    </a:t>
              </a:r>
              <a:endParaRPr lang="en-US" sz="1800" dirty="0">
                <a:latin typeface="Tahoma" panose="020B0604030504040204" pitchFamily="34" charset="0"/>
                <a:ea typeface="Tahoma" panose="020B0604030504040204" pitchFamily="34" charset="0"/>
                <a:cs typeface="Tahoma" panose="020B0604030504040204" pitchFamily="34" charset="0"/>
              </a:endParaRPr>
            </a:p>
            <a:p>
              <a:pPr algn="r">
                <a:lnSpc>
                  <a:spcPct val="80000"/>
                </a:lnSpc>
                <a:spcBef>
                  <a:spcPts val="900"/>
                </a:spcBef>
              </a:pPr>
              <a:r>
                <a:rPr lang="en-US" sz="1800" dirty="0">
                  <a:latin typeface="Tahoma" panose="020B0604030504040204" pitchFamily="34" charset="0"/>
                  <a:ea typeface="Tahoma" panose="020B0604030504040204" pitchFamily="34" charset="0"/>
                  <a:cs typeface="Tahoma" panose="020B0604030504040204" pitchFamily="34" charset="0"/>
                </a:rPr>
                <a:t>CH</a:t>
              </a:r>
              <a:r>
                <a:rPr lang="en-US" sz="1800" dirty="0">
                  <a:latin typeface="Tahoma" panose="020B0604030504040204" pitchFamily="34" charset="0"/>
                  <a:ea typeface="Tahoma" panose="020B0604030504040204" pitchFamily="34" charset="0"/>
                  <a:cs typeface="Tahoma" panose="020B0604030504040204" pitchFamily="34" charset="0"/>
                  <a:sym typeface="Wingdings"/>
                </a:rPr>
                <a:t> </a:t>
              </a:r>
              <a:endParaRPr lang="en-US" sz="1800" dirty="0">
                <a:latin typeface="Tahoma" panose="020B0604030504040204" pitchFamily="34" charset="0"/>
                <a:ea typeface="Tahoma" panose="020B0604030504040204" pitchFamily="34" charset="0"/>
                <a:cs typeface="Tahoma" panose="020B0604030504040204" pitchFamily="34" charset="0"/>
              </a:endParaRPr>
            </a:p>
            <a:p>
              <a:pPr algn="r">
                <a:lnSpc>
                  <a:spcPct val="80000"/>
                </a:lnSpc>
                <a:spcBef>
                  <a:spcPts val="1350"/>
                </a:spcBef>
              </a:pPr>
              <a:r>
                <a:rPr lang="en-US" sz="1800" dirty="0">
                  <a:latin typeface="Tahoma" panose="020B0604030504040204" pitchFamily="34" charset="0"/>
                  <a:ea typeface="Tahoma" panose="020B0604030504040204" pitchFamily="34" charset="0"/>
                  <a:cs typeface="Tahoma" panose="020B0604030504040204" pitchFamily="34" charset="0"/>
                </a:rPr>
                <a:t>C</a:t>
              </a:r>
              <a:r>
                <a:rPr lang="en-US" sz="1800" baseline="-25000" dirty="0">
                  <a:latin typeface="Tahoma" panose="020B0604030504040204" pitchFamily="34" charset="0"/>
                  <a:ea typeface="Tahoma" panose="020B0604030504040204" pitchFamily="34" charset="0"/>
                  <a:cs typeface="Tahoma" panose="020B0604030504040204" pitchFamily="34" charset="0"/>
                </a:rPr>
                <a:t>2</a:t>
              </a:r>
              <a:r>
                <a:rPr lang="en-US" sz="1800" dirty="0">
                  <a:latin typeface="Tahoma" panose="020B0604030504040204" pitchFamily="34" charset="0"/>
                  <a:ea typeface="Tahoma" panose="020B0604030504040204" pitchFamily="34" charset="0"/>
                  <a:cs typeface="Tahoma" panose="020B0604030504040204" pitchFamily="34" charset="0"/>
                </a:rPr>
                <a:t>H</a:t>
              </a:r>
              <a:r>
                <a:rPr lang="en-US" sz="1800" baseline="-25000" dirty="0">
                  <a:latin typeface="Tahoma" panose="020B0604030504040204" pitchFamily="34" charset="0"/>
                  <a:ea typeface="Tahoma" panose="020B0604030504040204" pitchFamily="34" charset="0"/>
                  <a:cs typeface="Tahoma" panose="020B0604030504040204" pitchFamily="34" charset="0"/>
                </a:rPr>
                <a:t>4 </a:t>
              </a:r>
              <a:r>
                <a:rPr lang="en-US" sz="1800" dirty="0">
                  <a:latin typeface="Tahoma" panose="020B0604030504040204" pitchFamily="34" charset="0"/>
                  <a:ea typeface="Tahoma" panose="020B0604030504040204" pitchFamily="34" charset="0"/>
                  <a:cs typeface="Tahoma" panose="020B0604030504040204" pitchFamily="34" charset="0"/>
                  <a:sym typeface="Wingdings"/>
                </a:rPr>
                <a:t></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107" name="TextBox 106"/>
            <p:cNvSpPr txBox="1"/>
            <p:nvPr/>
          </p:nvSpPr>
          <p:spPr>
            <a:xfrm>
              <a:off x="6354785" y="3089777"/>
              <a:ext cx="1277716" cy="2852065"/>
            </a:xfrm>
            <a:prstGeom prst="rect">
              <a:avLst/>
            </a:prstGeom>
            <a:noFill/>
          </p:spPr>
          <p:txBody>
            <a:bodyPr wrap="square" rtlCol="0">
              <a:spAutoFit/>
            </a:bodyPr>
            <a:lstStyle/>
            <a:p>
              <a:r>
                <a:rPr lang="en-US" sz="1800" dirty="0">
                  <a:latin typeface="Tahoma" panose="020B0604030504040204" pitchFamily="34" charset="0"/>
                  <a:ea typeface="Tahoma" panose="020B0604030504040204" pitchFamily="34" charset="0"/>
                  <a:cs typeface="Tahoma" panose="020B0604030504040204" pitchFamily="34" charset="0"/>
                  <a:sym typeface="Wingdings"/>
                </a:rPr>
                <a:t> T(t)</a:t>
              </a:r>
              <a:endParaRPr lang="en-US" sz="1800" baseline="-25000" dirty="0">
                <a:latin typeface="Tahoma" panose="020B0604030504040204" pitchFamily="34" charset="0"/>
                <a:ea typeface="Tahoma" panose="020B0604030504040204" pitchFamily="34" charset="0"/>
                <a:cs typeface="Tahoma" panose="020B0604030504040204" pitchFamily="34" charset="0"/>
              </a:endParaRPr>
            </a:p>
            <a:p>
              <a:endParaRPr lang="en-US" sz="2000" dirty="0">
                <a:latin typeface="Tahoma" panose="020B0604030504040204" pitchFamily="34" charset="0"/>
                <a:ea typeface="Tahoma" panose="020B0604030504040204" pitchFamily="34" charset="0"/>
                <a:cs typeface="Tahoma" panose="020B0604030504040204" pitchFamily="34" charset="0"/>
                <a:sym typeface="Wingdings"/>
              </a:endParaRPr>
            </a:p>
            <a:p>
              <a:pPr marL="214313" indent="-214313">
                <a:buFont typeface="Wingdings"/>
                <a:buChar char="à"/>
              </a:pPr>
              <a:r>
                <a:rPr lang="en-US" sz="1800" dirty="0">
                  <a:latin typeface="Tahoma" panose="020B0604030504040204" pitchFamily="34" charset="0"/>
                  <a:ea typeface="Tahoma" panose="020B0604030504040204" pitchFamily="34" charset="0"/>
                  <a:cs typeface="Tahoma" panose="020B0604030504040204" pitchFamily="34" charset="0"/>
                  <a:sym typeface="Wingdings"/>
                </a:rPr>
                <a:t>Fuel</a:t>
              </a:r>
            </a:p>
            <a:p>
              <a:pPr marL="214313" indent="-214313">
                <a:buFont typeface="Wingdings"/>
                <a:buChar char="à"/>
              </a:pPr>
              <a:endParaRPr lang="en-US" sz="1800" dirty="0">
                <a:latin typeface="Tahoma" panose="020B0604030504040204" pitchFamily="34" charset="0"/>
                <a:ea typeface="Tahoma" panose="020B0604030504040204" pitchFamily="34" charset="0"/>
                <a:cs typeface="Tahoma" panose="020B0604030504040204" pitchFamily="34" charset="0"/>
                <a:sym typeface="Wingdings"/>
              </a:endParaRPr>
            </a:p>
            <a:p>
              <a:pPr>
                <a:buFont typeface="Wingdings"/>
                <a:buChar char="à"/>
              </a:pPr>
              <a:r>
                <a:rPr lang="en-US" sz="1600" dirty="0" smtClean="0">
                  <a:latin typeface="Tahoma" panose="020B0604030504040204" pitchFamily="34" charset="0"/>
                  <a:ea typeface="Tahoma" panose="020B0604030504040204" pitchFamily="34" charset="0"/>
                  <a:cs typeface="Tahoma" panose="020B0604030504040204" pitchFamily="34" charset="0"/>
                  <a:sym typeface="Wingdings"/>
                </a:rPr>
                <a:t> C</a:t>
              </a:r>
              <a:r>
                <a:rPr lang="en-US" sz="1600" baseline="-25000" dirty="0" smtClean="0">
                  <a:latin typeface="Tahoma" panose="020B0604030504040204" pitchFamily="34" charset="0"/>
                  <a:ea typeface="Tahoma" panose="020B0604030504040204" pitchFamily="34" charset="0"/>
                  <a:cs typeface="Tahoma" panose="020B0604030504040204" pitchFamily="34" charset="0"/>
                  <a:sym typeface="Wingdings"/>
                </a:rPr>
                <a:t>2</a:t>
              </a:r>
              <a:r>
                <a:rPr lang="en-US" sz="1600" dirty="0" smtClean="0">
                  <a:latin typeface="Tahoma" panose="020B0604030504040204" pitchFamily="34" charset="0"/>
                  <a:ea typeface="Tahoma" panose="020B0604030504040204" pitchFamily="34" charset="0"/>
                  <a:cs typeface="Tahoma" panose="020B0604030504040204" pitchFamily="34" charset="0"/>
                  <a:sym typeface="Wingdings"/>
                </a:rPr>
                <a:t>H</a:t>
              </a:r>
              <a:r>
                <a:rPr lang="en-US" sz="1600" baseline="-25000" dirty="0" smtClean="0">
                  <a:latin typeface="Tahoma" panose="020B0604030504040204" pitchFamily="34" charset="0"/>
                  <a:ea typeface="Tahoma" panose="020B0604030504040204" pitchFamily="34" charset="0"/>
                  <a:cs typeface="Tahoma" panose="020B0604030504040204" pitchFamily="34" charset="0"/>
                  <a:sym typeface="Wingdings"/>
                </a:rPr>
                <a:t>2</a:t>
              </a:r>
              <a:r>
                <a:rPr lang="en-US" sz="1600" dirty="0" smtClean="0">
                  <a:latin typeface="Tahoma" panose="020B0604030504040204" pitchFamily="34" charset="0"/>
                  <a:ea typeface="Tahoma" panose="020B0604030504040204" pitchFamily="34" charset="0"/>
                  <a:cs typeface="Tahoma" panose="020B0604030504040204" pitchFamily="34" charset="0"/>
                  <a:sym typeface="Wingdings"/>
                </a:rPr>
                <a:t> </a:t>
              </a:r>
              <a:r>
                <a:rPr lang="en-US" sz="1600" dirty="0">
                  <a:latin typeface="Tahoma" panose="020B0604030504040204" pitchFamily="34" charset="0"/>
                  <a:ea typeface="Tahoma" panose="020B0604030504040204" pitchFamily="34" charset="0"/>
                  <a:cs typeface="Tahoma" panose="020B0604030504040204" pitchFamily="34" charset="0"/>
                  <a:sym typeface="Wingdings"/>
                </a:rPr>
                <a:t>CH</a:t>
              </a:r>
              <a:r>
                <a:rPr lang="en-US" sz="1600" baseline="-25000" dirty="0">
                  <a:latin typeface="Tahoma" panose="020B0604030504040204" pitchFamily="34" charset="0"/>
                  <a:ea typeface="Tahoma" panose="020B0604030504040204" pitchFamily="34" charset="0"/>
                  <a:cs typeface="Tahoma" panose="020B0604030504040204" pitchFamily="34" charset="0"/>
                  <a:sym typeface="Wingdings"/>
                </a:rPr>
                <a:t>4</a:t>
              </a:r>
            </a:p>
            <a:p>
              <a:r>
                <a:rPr lang="en-US" sz="1600" dirty="0">
                  <a:latin typeface="Tahoma" panose="020B0604030504040204" pitchFamily="34" charset="0"/>
                  <a:ea typeface="Tahoma" panose="020B0604030504040204" pitchFamily="34" charset="0"/>
                  <a:cs typeface="Tahoma" panose="020B0604030504040204" pitchFamily="34" charset="0"/>
                  <a:sym typeface="Wingdings"/>
                </a:rPr>
                <a:t>  Aromatics</a:t>
              </a:r>
            </a:p>
            <a:p>
              <a:pPr>
                <a:spcBef>
                  <a:spcPts val="450"/>
                </a:spcBef>
              </a:pPr>
              <a:endParaRPr lang="en-US" sz="1100" dirty="0">
                <a:latin typeface="Tahoma" panose="020B0604030504040204" pitchFamily="34" charset="0"/>
                <a:ea typeface="Tahoma" panose="020B0604030504040204" pitchFamily="34" charset="0"/>
                <a:cs typeface="Tahoma" panose="020B0604030504040204" pitchFamily="34" charset="0"/>
                <a:sym typeface="Wingdings"/>
              </a:endParaRPr>
            </a:p>
            <a:p>
              <a:pPr>
                <a:spcBef>
                  <a:spcPts val="0"/>
                </a:spcBef>
              </a:pPr>
              <a:r>
                <a:rPr lang="en-US" sz="1800" dirty="0">
                  <a:latin typeface="Tahoma" panose="020B0604030504040204" pitchFamily="34" charset="0"/>
                  <a:ea typeface="Tahoma" panose="020B0604030504040204" pitchFamily="34" charset="0"/>
                  <a:cs typeface="Tahoma" panose="020B0604030504040204" pitchFamily="34" charset="0"/>
                  <a:sym typeface="Wingdings"/>
                </a:rPr>
                <a:t></a:t>
              </a:r>
              <a:r>
                <a:rPr lang="en-US" sz="1800" dirty="0">
                  <a:latin typeface="Tahoma" panose="020B0604030504040204" pitchFamily="34" charset="0"/>
                  <a:ea typeface="Tahoma" panose="020B0604030504040204" pitchFamily="34" charset="0"/>
                  <a:cs typeface="Tahoma" panose="020B0604030504040204" pitchFamily="34" charset="0"/>
                </a:rPr>
                <a:t>i-C</a:t>
              </a:r>
              <a:r>
                <a:rPr lang="en-US" sz="1800" baseline="-25000" dirty="0">
                  <a:latin typeface="Tahoma" panose="020B0604030504040204" pitchFamily="34" charset="0"/>
                  <a:ea typeface="Tahoma" panose="020B0604030504040204" pitchFamily="34" charset="0"/>
                  <a:cs typeface="Tahoma" panose="020B0604030504040204" pitchFamily="34" charset="0"/>
                </a:rPr>
                <a:t>4</a:t>
              </a:r>
              <a:r>
                <a:rPr lang="en-US" sz="1800" dirty="0">
                  <a:latin typeface="Tahoma" panose="020B0604030504040204" pitchFamily="34" charset="0"/>
                  <a:ea typeface="Tahoma" panose="020B0604030504040204" pitchFamily="34" charset="0"/>
                  <a:cs typeface="Tahoma" panose="020B0604030504040204" pitchFamily="34" charset="0"/>
                </a:rPr>
                <a:t>H</a:t>
              </a:r>
              <a:r>
                <a:rPr lang="en-US" sz="1800" baseline="-25000" dirty="0">
                  <a:latin typeface="Tahoma" panose="020B0604030504040204" pitchFamily="34" charset="0"/>
                  <a:ea typeface="Tahoma" panose="020B0604030504040204" pitchFamily="34" charset="0"/>
                  <a:cs typeface="Tahoma" panose="020B0604030504040204" pitchFamily="34" charset="0"/>
                </a:rPr>
                <a:t>8</a:t>
              </a:r>
              <a:br>
                <a:rPr lang="en-US" sz="1800" baseline="-25000" dirty="0">
                  <a:latin typeface="Tahoma" panose="020B0604030504040204" pitchFamily="34" charset="0"/>
                  <a:ea typeface="Tahoma" panose="020B0604030504040204" pitchFamily="34" charset="0"/>
                  <a:cs typeface="Tahoma" panose="020B0604030504040204" pitchFamily="34" charset="0"/>
                </a:rPr>
              </a:br>
              <a:r>
                <a:rPr lang="en-US" sz="1800" baseline="-25000" dirty="0">
                  <a:latin typeface="Tahoma" panose="020B0604030504040204" pitchFamily="34" charset="0"/>
                  <a:ea typeface="Tahoma" panose="020B0604030504040204" pitchFamily="34" charset="0"/>
                  <a:cs typeface="Tahoma" panose="020B0604030504040204" pitchFamily="34" charset="0"/>
                </a:rPr>
                <a:t>         </a:t>
              </a:r>
              <a:r>
                <a:rPr lang="en-US" sz="1800" dirty="0">
                  <a:latin typeface="Tahoma" panose="020B0604030504040204" pitchFamily="34" charset="0"/>
                  <a:ea typeface="Tahoma" panose="020B0604030504040204" pitchFamily="34" charset="0"/>
                  <a:cs typeface="Tahoma" panose="020B0604030504040204" pitchFamily="34" charset="0"/>
                </a:rPr>
                <a:t>C</a:t>
              </a:r>
              <a:r>
                <a:rPr lang="en-US" sz="1800" baseline="-25000" dirty="0">
                  <a:latin typeface="Tahoma" panose="020B0604030504040204" pitchFamily="34" charset="0"/>
                  <a:ea typeface="Tahoma" panose="020B0604030504040204" pitchFamily="34" charset="0"/>
                  <a:cs typeface="Tahoma" panose="020B0604030504040204" pitchFamily="34" charset="0"/>
                </a:rPr>
                <a:t>3</a:t>
              </a:r>
              <a:r>
                <a:rPr lang="en-US" sz="1800" dirty="0">
                  <a:latin typeface="Tahoma" panose="020B0604030504040204" pitchFamily="34" charset="0"/>
                  <a:ea typeface="Tahoma" panose="020B0604030504040204" pitchFamily="34" charset="0"/>
                  <a:cs typeface="Tahoma" panose="020B0604030504040204" pitchFamily="34" charset="0"/>
                </a:rPr>
                <a:t>H</a:t>
              </a:r>
              <a:r>
                <a:rPr lang="en-US" sz="1800" baseline="-25000" dirty="0">
                  <a:latin typeface="Tahoma" panose="020B0604030504040204" pitchFamily="34" charset="0"/>
                  <a:ea typeface="Tahoma" panose="020B0604030504040204" pitchFamily="34" charset="0"/>
                  <a:cs typeface="Tahoma" panose="020B0604030504040204" pitchFamily="34" charset="0"/>
                </a:rPr>
                <a:t>6</a:t>
              </a:r>
              <a:br>
                <a:rPr lang="en-US" sz="1800" baseline="-25000" dirty="0">
                  <a:latin typeface="Tahoma" panose="020B0604030504040204" pitchFamily="34" charset="0"/>
                  <a:ea typeface="Tahoma" panose="020B0604030504040204" pitchFamily="34" charset="0"/>
                  <a:cs typeface="Tahoma" panose="020B0604030504040204" pitchFamily="34" charset="0"/>
                </a:rPr>
              </a:b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108" name="Line 21"/>
            <p:cNvSpPr>
              <a:spLocks noChangeShapeType="1"/>
            </p:cNvSpPr>
            <p:nvPr/>
          </p:nvSpPr>
          <p:spPr bwMode="auto">
            <a:xfrm>
              <a:off x="4933994" y="3285329"/>
              <a:ext cx="198672" cy="0"/>
            </a:xfrm>
            <a:prstGeom prst="line">
              <a:avLst/>
            </a:prstGeom>
            <a:noFill/>
            <a:ln w="25400">
              <a:solidFill>
                <a:srgbClr val="FF9900"/>
              </a:solidFill>
              <a:round/>
              <a:headEnd type="none" w="sm" len="sm"/>
              <a:tailEnd type="none" w="sm" len="sm"/>
            </a:ln>
          </p:spPr>
          <p:txBody>
            <a:bodyPr wrap="none" anchor="ctr"/>
            <a:lstStyle/>
            <a:p>
              <a:endParaRPr lang="en-US" sz="2000"/>
            </a:p>
          </p:txBody>
        </p:sp>
        <p:sp>
          <p:nvSpPr>
            <p:cNvPr id="109" name="Line 22"/>
            <p:cNvSpPr>
              <a:spLocks noChangeShapeType="1"/>
            </p:cNvSpPr>
            <p:nvPr/>
          </p:nvSpPr>
          <p:spPr bwMode="auto">
            <a:xfrm>
              <a:off x="4877531" y="3218689"/>
              <a:ext cx="127494" cy="129842"/>
            </a:xfrm>
            <a:prstGeom prst="line">
              <a:avLst/>
            </a:prstGeom>
            <a:noFill/>
            <a:ln w="25400">
              <a:solidFill>
                <a:schemeClr val="accent2"/>
              </a:solidFill>
              <a:round/>
              <a:headEnd type="none" w="sm" len="sm"/>
              <a:tailEnd type="none" w="sm" len="sm"/>
            </a:ln>
          </p:spPr>
          <p:txBody>
            <a:bodyPr wrap="none" anchor="ctr"/>
            <a:lstStyle/>
            <a:p>
              <a:endParaRPr lang="en-US" sz="2000"/>
            </a:p>
          </p:txBody>
        </p:sp>
        <p:sp>
          <p:nvSpPr>
            <p:cNvPr id="110" name="Rectangle 20"/>
            <p:cNvSpPr>
              <a:spLocks noChangeArrowheads="1"/>
            </p:cNvSpPr>
            <p:nvPr/>
          </p:nvSpPr>
          <p:spPr bwMode="auto">
            <a:xfrm>
              <a:off x="5114973" y="4183034"/>
              <a:ext cx="1233395" cy="421673"/>
            </a:xfrm>
            <a:prstGeom prst="rect">
              <a:avLst/>
            </a:prstGeom>
            <a:solidFill>
              <a:schemeClr val="accent6">
                <a:lumMod val="60000"/>
                <a:lumOff val="40000"/>
              </a:schemeClr>
            </a:solidFill>
            <a:ln w="12700">
              <a:solidFill>
                <a:schemeClr val="tx1"/>
              </a:solidFill>
              <a:miter lim="800000"/>
              <a:headEnd/>
              <a:tailEnd/>
            </a:ln>
          </p:spPr>
          <p:txBody>
            <a:bodyPr wrap="none" lIns="69056" tIns="34529" rIns="69056" bIns="34529" anchor="ctr"/>
            <a:lstStyle/>
            <a:p>
              <a:pPr algn="ctr"/>
              <a:r>
                <a:rPr lang="en-US" sz="1000" dirty="0"/>
                <a:t>3.0-3.4 </a:t>
              </a:r>
              <a:r>
                <a:rPr lang="en-US" sz="1000" dirty="0">
                  <a:latin typeface="Symbol" panose="05050102010706020507" pitchFamily="18" charset="2"/>
                </a:rPr>
                <a:t>m</a:t>
              </a:r>
              <a:r>
                <a:rPr lang="en-US" sz="1000" dirty="0"/>
                <a:t>m Lasers</a:t>
              </a:r>
            </a:p>
          </p:txBody>
        </p:sp>
        <p:sp>
          <p:nvSpPr>
            <p:cNvPr id="111" name="Rectangle 20"/>
            <p:cNvSpPr>
              <a:spLocks noChangeArrowheads="1"/>
            </p:cNvSpPr>
            <p:nvPr/>
          </p:nvSpPr>
          <p:spPr bwMode="auto">
            <a:xfrm>
              <a:off x="5107488" y="4773447"/>
              <a:ext cx="1240880" cy="421673"/>
            </a:xfrm>
            <a:prstGeom prst="rect">
              <a:avLst/>
            </a:prstGeom>
            <a:solidFill>
              <a:schemeClr val="accent4">
                <a:lumMod val="20000"/>
                <a:lumOff val="80000"/>
              </a:schemeClr>
            </a:solidFill>
            <a:ln w="12700">
              <a:solidFill>
                <a:schemeClr val="tx1"/>
              </a:solidFill>
              <a:miter lim="800000"/>
              <a:headEnd/>
              <a:tailEnd/>
            </a:ln>
          </p:spPr>
          <p:txBody>
            <a:bodyPr wrap="none" lIns="69056" tIns="34529" rIns="69056" bIns="34529" anchor="ctr"/>
            <a:lstStyle/>
            <a:p>
              <a:pPr algn="ctr"/>
              <a:r>
                <a:rPr lang="en-US" sz="1000" dirty="0"/>
                <a:t>11</a:t>
              </a:r>
              <a:r>
                <a:rPr lang="en-US" sz="1000" dirty="0">
                  <a:latin typeface="Symbol" panose="05050102010706020507" pitchFamily="18" charset="2"/>
                </a:rPr>
                <a:t>m</a:t>
              </a:r>
              <a:r>
                <a:rPr lang="en-US" sz="1000" dirty="0"/>
                <a:t>m QC Laser</a:t>
              </a:r>
            </a:p>
          </p:txBody>
        </p:sp>
        <p:sp>
          <p:nvSpPr>
            <p:cNvPr id="112" name="Line 21"/>
            <p:cNvSpPr>
              <a:spLocks noChangeShapeType="1"/>
            </p:cNvSpPr>
            <p:nvPr/>
          </p:nvSpPr>
          <p:spPr bwMode="auto">
            <a:xfrm>
              <a:off x="4953243" y="5027943"/>
              <a:ext cx="198672" cy="0"/>
            </a:xfrm>
            <a:prstGeom prst="line">
              <a:avLst/>
            </a:prstGeom>
            <a:noFill/>
            <a:ln w="25400">
              <a:solidFill>
                <a:srgbClr val="FF9900"/>
              </a:solidFill>
              <a:round/>
              <a:headEnd type="none" w="sm" len="sm"/>
              <a:tailEnd type="none" w="sm" len="sm"/>
            </a:ln>
          </p:spPr>
          <p:txBody>
            <a:bodyPr wrap="none" anchor="ctr"/>
            <a:lstStyle/>
            <a:p>
              <a:endParaRPr lang="en-US" sz="2000"/>
            </a:p>
          </p:txBody>
        </p:sp>
        <p:sp>
          <p:nvSpPr>
            <p:cNvPr id="113" name="Line 22"/>
            <p:cNvSpPr>
              <a:spLocks noChangeShapeType="1"/>
            </p:cNvSpPr>
            <p:nvPr/>
          </p:nvSpPr>
          <p:spPr bwMode="auto">
            <a:xfrm>
              <a:off x="4896779" y="4961301"/>
              <a:ext cx="127494" cy="129842"/>
            </a:xfrm>
            <a:prstGeom prst="line">
              <a:avLst/>
            </a:prstGeom>
            <a:noFill/>
            <a:ln w="25400">
              <a:solidFill>
                <a:schemeClr val="accent2"/>
              </a:solidFill>
              <a:round/>
              <a:headEnd type="none" w="sm" len="sm"/>
              <a:tailEnd type="none" w="sm" len="sm"/>
            </a:ln>
          </p:spPr>
          <p:txBody>
            <a:bodyPr wrap="none" anchor="ctr"/>
            <a:lstStyle/>
            <a:p>
              <a:endParaRPr lang="en-US" sz="2000"/>
            </a:p>
          </p:txBody>
        </p:sp>
        <p:sp>
          <p:nvSpPr>
            <p:cNvPr id="114" name="Rectangle 49"/>
            <p:cNvSpPr>
              <a:spLocks noChangeArrowheads="1"/>
            </p:cNvSpPr>
            <p:nvPr/>
          </p:nvSpPr>
          <p:spPr bwMode="auto">
            <a:xfrm>
              <a:off x="3360783" y="4427820"/>
              <a:ext cx="1374046" cy="466703"/>
            </a:xfrm>
            <a:prstGeom prst="rect">
              <a:avLst/>
            </a:prstGeom>
            <a:solidFill>
              <a:srgbClr val="FF00FF">
                <a:alpha val="47842"/>
              </a:srgbClr>
            </a:solidFill>
            <a:ln w="9525">
              <a:solidFill>
                <a:schemeClr val="tx1"/>
              </a:solidFill>
              <a:miter lim="800000"/>
              <a:headEnd/>
              <a:tailEnd/>
            </a:ln>
          </p:spPr>
          <p:txBody>
            <a:bodyPr wrap="none" anchor="ctr"/>
            <a:lstStyle/>
            <a:p>
              <a:pPr algn="ctr"/>
              <a:r>
                <a:rPr lang="en-US" sz="1000" dirty="0">
                  <a:latin typeface="Tahoma" panose="020B0604030504040204" pitchFamily="34" charset="0"/>
                  <a:ea typeface="Tahoma" panose="020B0604030504040204" pitchFamily="34" charset="0"/>
                  <a:cs typeface="Tahoma" panose="020B0604030504040204" pitchFamily="34" charset="0"/>
                </a:rPr>
                <a:t>10.5 mm</a:t>
              </a:r>
              <a:br>
                <a:rPr lang="en-US" sz="1000" dirty="0">
                  <a:latin typeface="Tahoma" panose="020B0604030504040204" pitchFamily="34" charset="0"/>
                  <a:ea typeface="Tahoma" panose="020B0604030504040204" pitchFamily="34" charset="0"/>
                  <a:cs typeface="Tahoma" panose="020B0604030504040204" pitchFamily="34" charset="0"/>
                </a:rPr>
              </a:br>
              <a:r>
                <a:rPr lang="en-US" sz="1000" dirty="0">
                  <a:latin typeface="Tahoma" panose="020B0604030504040204" pitchFamily="34" charset="0"/>
                  <a:ea typeface="Tahoma" panose="020B0604030504040204" pitchFamily="34" charset="0"/>
                  <a:cs typeface="Tahoma" panose="020B0604030504040204" pitchFamily="34" charset="0"/>
                </a:rPr>
                <a:t>CO</a:t>
              </a:r>
              <a:r>
                <a:rPr lang="en-US" sz="1000" baseline="-25000" dirty="0">
                  <a:latin typeface="Tahoma" panose="020B0604030504040204" pitchFamily="34" charset="0"/>
                  <a:ea typeface="Tahoma" panose="020B0604030504040204" pitchFamily="34" charset="0"/>
                  <a:cs typeface="Tahoma" panose="020B0604030504040204" pitchFamily="34" charset="0"/>
                </a:rPr>
                <a:t>2</a:t>
              </a:r>
              <a:r>
                <a:rPr lang="en-US" sz="1000" dirty="0">
                  <a:latin typeface="Tahoma" panose="020B0604030504040204" pitchFamily="34" charset="0"/>
                  <a:ea typeface="Tahoma" panose="020B0604030504040204" pitchFamily="34" charset="0"/>
                  <a:cs typeface="Tahoma" panose="020B0604030504040204" pitchFamily="34" charset="0"/>
                </a:rPr>
                <a:t>  Gas Lasers</a:t>
              </a:r>
            </a:p>
          </p:txBody>
        </p:sp>
        <p:sp>
          <p:nvSpPr>
            <p:cNvPr id="115" name="Rectangle 7"/>
            <p:cNvSpPr>
              <a:spLocks noChangeArrowheads="1"/>
            </p:cNvSpPr>
            <p:nvPr/>
          </p:nvSpPr>
          <p:spPr bwMode="auto">
            <a:xfrm>
              <a:off x="4772361" y="1182095"/>
              <a:ext cx="289272" cy="271029"/>
            </a:xfrm>
            <a:prstGeom prst="rect">
              <a:avLst/>
            </a:prstGeom>
            <a:solidFill>
              <a:srgbClr val="FFCC99"/>
            </a:solidFill>
            <a:ln w="12700">
              <a:solidFill>
                <a:schemeClr val="tx1"/>
              </a:solidFill>
              <a:miter lim="800000"/>
              <a:headEnd/>
              <a:tailEnd/>
            </a:ln>
          </p:spPr>
          <p:txBody>
            <a:bodyPr wrap="none" anchor="ctr"/>
            <a:lstStyle/>
            <a:p>
              <a:endParaRPr lang="en-US" sz="2000"/>
            </a:p>
          </p:txBody>
        </p:sp>
        <p:sp>
          <p:nvSpPr>
            <p:cNvPr id="116" name="Line 10"/>
            <p:cNvSpPr>
              <a:spLocks noChangeShapeType="1"/>
            </p:cNvSpPr>
            <p:nvPr/>
          </p:nvSpPr>
          <p:spPr bwMode="auto">
            <a:xfrm flipV="1">
              <a:off x="4915747" y="1452832"/>
              <a:ext cx="0" cy="402289"/>
            </a:xfrm>
            <a:prstGeom prst="line">
              <a:avLst/>
            </a:prstGeom>
            <a:noFill/>
            <a:ln w="25400">
              <a:solidFill>
                <a:srgbClr val="FF9900"/>
              </a:solidFill>
              <a:round/>
              <a:headEnd type="none" w="sm" len="sm"/>
              <a:tailEnd type="triangle" w="med" len="med"/>
            </a:ln>
          </p:spPr>
          <p:txBody>
            <a:bodyPr wrap="none" anchor="ctr"/>
            <a:lstStyle/>
            <a:p>
              <a:endParaRPr lang="en-US" sz="2000"/>
            </a:p>
          </p:txBody>
        </p:sp>
        <p:sp>
          <p:nvSpPr>
            <p:cNvPr id="117" name="Rectangle 6"/>
            <p:cNvSpPr>
              <a:spLocks noChangeArrowheads="1"/>
            </p:cNvSpPr>
            <p:nvPr/>
          </p:nvSpPr>
          <p:spPr bwMode="auto">
            <a:xfrm>
              <a:off x="5016491" y="1089958"/>
              <a:ext cx="1284939" cy="365198"/>
            </a:xfrm>
            <a:prstGeom prst="rect">
              <a:avLst/>
            </a:prstGeom>
            <a:noFill/>
            <a:ln w="9525">
              <a:noFill/>
              <a:miter lim="800000"/>
              <a:headEnd/>
              <a:tailEnd/>
            </a:ln>
          </p:spPr>
          <p:txBody>
            <a:bodyPr lIns="69056" tIns="34529" rIns="69056" bIns="34529">
              <a:spAutoFit/>
            </a:bodyPr>
            <a:lstStyle/>
            <a:p>
              <a:pPr algn="ctr">
                <a:lnSpc>
                  <a:spcPct val="80000"/>
                </a:lnSpc>
              </a:pPr>
              <a:r>
                <a:rPr lang="en-US" sz="1200" dirty="0"/>
                <a:t>Transmitted Beam Detector</a:t>
              </a:r>
            </a:p>
          </p:txBody>
        </p:sp>
        <p:sp>
          <p:nvSpPr>
            <p:cNvPr id="118" name="Text Box 8"/>
            <p:cNvSpPr txBox="1">
              <a:spLocks noChangeArrowheads="1"/>
            </p:cNvSpPr>
            <p:nvPr/>
          </p:nvSpPr>
          <p:spPr bwMode="auto">
            <a:xfrm>
              <a:off x="4944261" y="1575141"/>
              <a:ext cx="1653768" cy="217465"/>
            </a:xfrm>
            <a:prstGeom prst="rect">
              <a:avLst/>
            </a:prstGeom>
            <a:noFill/>
            <a:ln w="9525">
              <a:noFill/>
              <a:miter lim="800000"/>
              <a:headEnd/>
              <a:tailEnd/>
            </a:ln>
          </p:spPr>
          <p:txBody>
            <a:bodyPr wrap="square" lIns="205740" tIns="34529" rIns="69056" bIns="34529">
              <a:spAutoFit/>
            </a:bodyPr>
            <a:lstStyle/>
            <a:p>
              <a:pPr algn="ctr">
                <a:lnSpc>
                  <a:spcPct val="80000"/>
                </a:lnSpc>
                <a:buClr>
                  <a:srgbClr val="FF0000"/>
                </a:buClr>
                <a:buSzPct val="75000"/>
                <a:buFont typeface="Monotype Sorts" pitchFamily="2" charset="2"/>
                <a:buNone/>
              </a:pPr>
              <a:r>
                <a:rPr lang="en-US" sz="1200" dirty="0"/>
                <a:t>Pressure gauges</a:t>
              </a:r>
            </a:p>
          </p:txBody>
        </p:sp>
        <p:sp>
          <p:nvSpPr>
            <p:cNvPr id="119" name="TextBox 118"/>
            <p:cNvSpPr txBox="1"/>
            <p:nvPr/>
          </p:nvSpPr>
          <p:spPr>
            <a:xfrm>
              <a:off x="7183632" y="1177536"/>
              <a:ext cx="1690653" cy="1938992"/>
            </a:xfrm>
            <a:prstGeom prst="rect">
              <a:avLst/>
            </a:prstGeom>
            <a:noFill/>
            <a:ln w="38100">
              <a:solidFill>
                <a:schemeClr val="tx1"/>
              </a:solidFill>
            </a:ln>
          </p:spPr>
          <p:txBody>
            <a:bodyPr wrap="square" rtlCol="0">
              <a:spAutoFit/>
            </a:bodyPr>
            <a:lstStyle/>
            <a:p>
              <a:pPr algn="ctr"/>
              <a:r>
                <a:rPr lang="en-US" dirty="0" smtClean="0"/>
                <a:t>Pressure &amp; UV Emission used for IDT</a:t>
              </a:r>
              <a:endParaRPr lang="en-US" dirty="0"/>
            </a:p>
          </p:txBody>
        </p:sp>
        <p:sp>
          <p:nvSpPr>
            <p:cNvPr id="120" name="TextBox 119"/>
            <p:cNvSpPr txBox="1"/>
            <p:nvPr/>
          </p:nvSpPr>
          <p:spPr>
            <a:xfrm>
              <a:off x="2908757" y="5263829"/>
              <a:ext cx="1690653" cy="1200329"/>
            </a:xfrm>
            <a:prstGeom prst="rect">
              <a:avLst/>
            </a:prstGeom>
            <a:noFill/>
            <a:ln w="38100">
              <a:solidFill>
                <a:schemeClr val="tx1"/>
              </a:solidFill>
            </a:ln>
          </p:spPr>
          <p:txBody>
            <a:bodyPr wrap="square" rtlCol="0">
              <a:spAutoFit/>
            </a:bodyPr>
            <a:lstStyle/>
            <a:p>
              <a:pPr algn="ctr"/>
              <a:r>
                <a:rPr lang="en-US" dirty="0" smtClean="0"/>
                <a:t>IR Lasers used for Speciation</a:t>
              </a:r>
              <a:endParaRPr lang="en-US" dirty="0"/>
            </a:p>
          </p:txBody>
        </p:sp>
        <p:sp>
          <p:nvSpPr>
            <p:cNvPr id="121" name="Right Arrow 120"/>
            <p:cNvSpPr/>
            <p:nvPr/>
          </p:nvSpPr>
          <p:spPr bwMode="auto">
            <a:xfrm>
              <a:off x="1795908" y="4565422"/>
              <a:ext cx="598636" cy="210509"/>
            </a:xfrm>
            <a:prstGeom prst="rightArrow">
              <a:avLst/>
            </a:prstGeom>
            <a:solidFill>
              <a:srgbClr val="FF0000"/>
            </a:solidFill>
            <a:ln w="12700" cap="flat" cmpd="sng" algn="ctr">
              <a:solidFill>
                <a:schemeClr val="tx1"/>
              </a:solidFill>
              <a:prstDash val="solid"/>
              <a:round/>
              <a:headEnd type="none" w="sm" len="sm"/>
              <a:tailEnd type="none" w="med" len="sm"/>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122" name="Right Arrow 121"/>
            <p:cNvSpPr/>
            <p:nvPr/>
          </p:nvSpPr>
          <p:spPr bwMode="auto">
            <a:xfrm rot="10800000">
              <a:off x="7164998" y="3757373"/>
              <a:ext cx="598636" cy="210509"/>
            </a:xfrm>
            <a:prstGeom prst="rightArrow">
              <a:avLst/>
            </a:prstGeom>
            <a:solidFill>
              <a:srgbClr val="FF0000"/>
            </a:solidFill>
            <a:ln w="12700" cap="flat" cmpd="sng" algn="ctr">
              <a:solidFill>
                <a:schemeClr val="tx1"/>
              </a:solidFill>
              <a:prstDash val="solid"/>
              <a:round/>
              <a:headEnd type="none" w="sm" len="sm"/>
              <a:tailEnd type="none" w="med" len="sm"/>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123" name="Right Arrow 122"/>
            <p:cNvSpPr/>
            <p:nvPr/>
          </p:nvSpPr>
          <p:spPr bwMode="auto">
            <a:xfrm rot="10800000">
              <a:off x="7600265" y="4311057"/>
              <a:ext cx="598636" cy="210509"/>
            </a:xfrm>
            <a:prstGeom prst="rightArrow">
              <a:avLst/>
            </a:prstGeom>
            <a:solidFill>
              <a:srgbClr val="FF0000"/>
            </a:solidFill>
            <a:ln w="12700" cap="flat" cmpd="sng" algn="ctr">
              <a:solidFill>
                <a:schemeClr val="tx1"/>
              </a:solidFill>
              <a:prstDash val="solid"/>
              <a:round/>
              <a:headEnd type="none" w="sm" len="sm"/>
              <a:tailEnd type="none" w="med" len="sm"/>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124" name="Right Arrow 123"/>
            <p:cNvSpPr/>
            <p:nvPr/>
          </p:nvSpPr>
          <p:spPr bwMode="auto">
            <a:xfrm rot="10800000">
              <a:off x="7450058" y="5029200"/>
              <a:ext cx="598636" cy="210509"/>
            </a:xfrm>
            <a:prstGeom prst="rightArrow">
              <a:avLst/>
            </a:prstGeom>
            <a:solidFill>
              <a:srgbClr val="FF0000"/>
            </a:solidFill>
            <a:ln w="12700" cap="flat" cmpd="sng" algn="ctr">
              <a:solidFill>
                <a:schemeClr val="tx1"/>
              </a:solidFill>
              <a:prstDash val="solid"/>
              <a:round/>
              <a:headEnd type="none" w="sm" len="sm"/>
              <a:tailEnd type="none" w="med" len="sm"/>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125" name="Right Arrow 124"/>
            <p:cNvSpPr/>
            <p:nvPr/>
          </p:nvSpPr>
          <p:spPr bwMode="auto">
            <a:xfrm rot="9041954">
              <a:off x="6479741" y="1414358"/>
              <a:ext cx="592058" cy="164461"/>
            </a:xfrm>
            <a:prstGeom prst="rightArrow">
              <a:avLst/>
            </a:prstGeom>
            <a:solidFill>
              <a:srgbClr val="00B0F0"/>
            </a:solidFill>
            <a:ln w="12700" cap="flat" cmpd="sng" algn="ctr">
              <a:solidFill>
                <a:schemeClr val="tx1"/>
              </a:solidFill>
              <a:prstDash val="solid"/>
              <a:round/>
              <a:headEnd type="none" w="sm" len="sm"/>
              <a:tailEnd type="none" w="med" len="sm"/>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126" name="Right Arrow 125"/>
            <p:cNvSpPr/>
            <p:nvPr/>
          </p:nvSpPr>
          <p:spPr bwMode="auto">
            <a:xfrm rot="9041954">
              <a:off x="6415054" y="2211444"/>
              <a:ext cx="592058" cy="164461"/>
            </a:xfrm>
            <a:prstGeom prst="rightArrow">
              <a:avLst/>
            </a:prstGeom>
            <a:solidFill>
              <a:srgbClr val="00B0F0"/>
            </a:solidFill>
            <a:ln w="12700" cap="flat" cmpd="sng" algn="ctr">
              <a:solidFill>
                <a:schemeClr val="tx1"/>
              </a:solidFill>
              <a:prstDash val="solid"/>
              <a:round/>
              <a:headEnd type="none" w="sm" len="sm"/>
              <a:tailEnd type="none" w="med" len="sm"/>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grpSp>
      <p:sp>
        <p:nvSpPr>
          <p:cNvPr id="75" name="TextBox 74"/>
          <p:cNvSpPr txBox="1"/>
          <p:nvPr/>
        </p:nvSpPr>
        <p:spPr bwMode="auto">
          <a:xfrm>
            <a:off x="4753832" y="5385284"/>
            <a:ext cx="3932968" cy="1015663"/>
          </a:xfrm>
          <a:prstGeom prst="rect">
            <a:avLst/>
          </a:prstGeom>
          <a:solidFill>
            <a:srgbClr val="FFFF00"/>
          </a:solidFill>
          <a:ln w="9525">
            <a:solidFill>
              <a:srgbClr val="FF0000"/>
            </a:solidFill>
            <a:miter lim="800000"/>
            <a:headEnd/>
            <a:tailEnd/>
          </a:ln>
          <a:effectLst/>
          <a:extLst/>
        </p:spPr>
        <p:txBody>
          <a:bodyPr wrap="square" rtlCol="0">
            <a:spAutoFit/>
          </a:bodyPr>
          <a:lstStyle/>
          <a:p>
            <a:pPr>
              <a:buFontTx/>
              <a:buNone/>
            </a:pPr>
            <a:r>
              <a:rPr lang="en-US" sz="1200" b="1" dirty="0" smtClean="0">
                <a:solidFill>
                  <a:srgbClr val="FF0000"/>
                </a:solidFill>
              </a:rPr>
              <a:t>What does this chart tell me? That </a:t>
            </a:r>
            <a:r>
              <a:rPr lang="en-US" sz="1200" b="1" dirty="0" smtClean="0">
                <a:solidFill>
                  <a:srgbClr val="FF0000"/>
                </a:solidFill>
              </a:rPr>
              <a:t>we have a shock tube with some lasers? Have we used it for something? If so, what?  </a:t>
            </a:r>
            <a:r>
              <a:rPr lang="en-US" sz="1200" b="1" dirty="0" smtClean="0">
                <a:solidFill>
                  <a:srgbClr val="FF0000"/>
                </a:solidFill>
              </a:rPr>
              <a:t>Please revise chart suc</a:t>
            </a:r>
            <a:r>
              <a:rPr lang="en-US" sz="1200" b="1" dirty="0" smtClean="0">
                <a:solidFill>
                  <a:srgbClr val="FF0000"/>
                </a:solidFill>
              </a:rPr>
              <a:t>h that it conveys some information that will be useful to the REDAC</a:t>
            </a:r>
            <a:endParaRPr lang="en-US" sz="1200" b="1" dirty="0">
              <a:solidFill>
                <a:srgbClr val="FF0000"/>
              </a:solidFill>
            </a:endParaRPr>
          </a:p>
        </p:txBody>
      </p:sp>
    </p:spTree>
    <p:extLst>
      <p:ext uri="{BB962C8B-B14F-4D97-AF65-F5344CB8AC3E}">
        <p14:creationId xmlns:p14="http://schemas.microsoft.com/office/powerpoint/2010/main" val="1379246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Combustion Rig</a:t>
            </a:r>
            <a:endParaRPr lang="en-US" dirty="0"/>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15</a:t>
            </a:fld>
            <a:endParaRPr lang="en-US" dirty="0"/>
          </a:p>
        </p:txBody>
      </p:sp>
      <p:sp>
        <p:nvSpPr>
          <p:cNvPr id="6" name="TextBox 5"/>
          <p:cNvSpPr txBox="1"/>
          <p:nvPr/>
        </p:nvSpPr>
        <p:spPr bwMode="auto">
          <a:xfrm>
            <a:off x="3733800" y="228600"/>
            <a:ext cx="54102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0" lvl="1"/>
            <a:r>
              <a:rPr lang="en-US" b="1" dirty="0" smtClean="0"/>
              <a:t>Purpose:</a:t>
            </a:r>
            <a:r>
              <a:rPr lang="en-US" dirty="0" smtClean="0"/>
              <a:t> </a:t>
            </a:r>
            <a:r>
              <a:rPr lang="en-US" dirty="0"/>
              <a:t>Understanding the process of blow out and </a:t>
            </a:r>
            <a:r>
              <a:rPr lang="en-US" dirty="0" smtClean="0"/>
              <a:t>ignition and </a:t>
            </a:r>
            <a:r>
              <a:rPr lang="en-US" dirty="0"/>
              <a:t>sensitivities to </a:t>
            </a:r>
            <a:r>
              <a:rPr lang="en-US" dirty="0" smtClean="0"/>
              <a:t>Fuel/Air </a:t>
            </a:r>
            <a:r>
              <a:rPr lang="en-US" dirty="0"/>
              <a:t>ratio, temperature, altitude. Can we decouple fuel effects from rig effects?</a:t>
            </a:r>
          </a:p>
          <a:p>
            <a:r>
              <a:rPr lang="en-US" dirty="0" smtClean="0"/>
              <a:t> </a:t>
            </a:r>
            <a:endParaRPr lang="en-US" dirty="0"/>
          </a:p>
          <a:p>
            <a:r>
              <a:rPr lang="en-US" b="1" dirty="0"/>
              <a:t>1. High Shear Stabilization &amp; </a:t>
            </a:r>
            <a:r>
              <a:rPr lang="en-US" b="1" dirty="0" err="1"/>
              <a:t>Blowoff</a:t>
            </a:r>
            <a:r>
              <a:rPr lang="en-US" b="1" dirty="0"/>
              <a:t> </a:t>
            </a:r>
            <a:endParaRPr lang="en-US" dirty="0"/>
          </a:p>
          <a:p>
            <a:pPr marL="285750" indent="-285750">
              <a:buFont typeface="Arial" panose="020B0604020202020204" pitchFamily="34" charset="0"/>
              <a:buChar char="•"/>
            </a:pPr>
            <a:r>
              <a:rPr lang="en-US" dirty="0" smtClean="0"/>
              <a:t>Important </a:t>
            </a:r>
            <a:r>
              <a:rPr lang="en-US" dirty="0"/>
              <a:t>figure of merit for OEMs </a:t>
            </a:r>
          </a:p>
          <a:p>
            <a:pPr marL="285750" indent="-285750">
              <a:buFont typeface="Arial" panose="020B0604020202020204" pitchFamily="34" charset="0"/>
              <a:buChar char="•"/>
            </a:pPr>
            <a:r>
              <a:rPr lang="en-US" dirty="0" smtClean="0"/>
              <a:t>Screen </a:t>
            </a:r>
            <a:r>
              <a:rPr lang="en-US" dirty="0"/>
              <a:t>fuels for different </a:t>
            </a:r>
            <a:r>
              <a:rPr lang="en-US" dirty="0" err="1"/>
              <a:t>blowoff</a:t>
            </a:r>
            <a:r>
              <a:rPr lang="en-US" dirty="0"/>
              <a:t> conditions </a:t>
            </a:r>
          </a:p>
          <a:p>
            <a:pPr marL="285750" indent="-285750">
              <a:buFont typeface="Arial" panose="020B0604020202020204" pitchFamily="34" charset="0"/>
              <a:buChar char="•"/>
            </a:pPr>
            <a:r>
              <a:rPr lang="en-US" dirty="0" smtClean="0"/>
              <a:t>Measure </a:t>
            </a:r>
            <a:r>
              <a:rPr lang="en-US" dirty="0"/>
              <a:t>detailed flow field data for model validation and boundary conditions </a:t>
            </a:r>
            <a:endParaRPr lang="en-US" dirty="0" smtClean="0"/>
          </a:p>
          <a:p>
            <a:pPr marL="285750" indent="-285750">
              <a:buFont typeface="Arial" panose="020B0604020202020204" pitchFamily="34" charset="0"/>
              <a:buChar char="•"/>
            </a:pPr>
            <a:endParaRPr lang="en-US" dirty="0"/>
          </a:p>
          <a:p>
            <a:r>
              <a:rPr lang="en-US" b="1" dirty="0"/>
              <a:t>2. Forced Ignition </a:t>
            </a:r>
            <a:endParaRPr lang="en-US" dirty="0"/>
          </a:p>
          <a:p>
            <a:pPr marL="285750" indent="-285750">
              <a:buFont typeface="Arial" panose="020B0604020202020204" pitchFamily="34" charset="0"/>
              <a:buChar char="•"/>
            </a:pPr>
            <a:r>
              <a:rPr lang="en-US" dirty="0" smtClean="0"/>
              <a:t>Important </a:t>
            </a:r>
            <a:r>
              <a:rPr lang="en-US" dirty="0"/>
              <a:t>figure of merit </a:t>
            </a:r>
          </a:p>
          <a:p>
            <a:pPr marL="285750" indent="-285750">
              <a:buFont typeface="Arial" panose="020B0604020202020204" pitchFamily="34" charset="0"/>
              <a:buChar char="•"/>
            </a:pPr>
            <a:r>
              <a:rPr lang="en-US" dirty="0" smtClean="0"/>
              <a:t>Screen </a:t>
            </a:r>
            <a:r>
              <a:rPr lang="en-US" dirty="0"/>
              <a:t>fuels for different ignition probability </a:t>
            </a:r>
          </a:p>
          <a:p>
            <a:pPr marL="285750" indent="-285750">
              <a:buFont typeface="Arial" panose="020B0604020202020204" pitchFamily="34" charset="0"/>
              <a:buChar char="•"/>
            </a:pPr>
            <a:r>
              <a:rPr lang="en-US" dirty="0" smtClean="0"/>
              <a:t>Develop </a:t>
            </a:r>
            <a:r>
              <a:rPr lang="en-US" dirty="0"/>
              <a:t>ignition models and support experimentally </a:t>
            </a:r>
            <a:endParaRPr lang="en-US" dirty="0" smtClean="0"/>
          </a:p>
          <a:p>
            <a:pPr marL="285750" indent="-285750">
              <a:buFont typeface="Arial" panose="020B0604020202020204" pitchFamily="34" charset="0"/>
              <a:buChar char="•"/>
            </a:pPr>
            <a:endParaRPr lang="en-US" dirty="0"/>
          </a:p>
          <a:p>
            <a:r>
              <a:rPr lang="en-US" b="1" dirty="0"/>
              <a:t>3. Turbulent Flame Speed </a:t>
            </a:r>
            <a:endParaRPr lang="en-US" dirty="0"/>
          </a:p>
          <a:p>
            <a:pPr marL="285750" indent="-285750">
              <a:buFont typeface="Arial" panose="020B0604020202020204" pitchFamily="34" charset="0"/>
              <a:buChar char="•"/>
            </a:pPr>
            <a:r>
              <a:rPr lang="en-US" dirty="0" smtClean="0"/>
              <a:t>Strong </a:t>
            </a:r>
            <a:r>
              <a:rPr lang="en-US" dirty="0"/>
              <a:t>influence on figures of merit </a:t>
            </a:r>
          </a:p>
          <a:p>
            <a:pPr marL="285750" indent="-285750">
              <a:buFont typeface="Arial" panose="020B0604020202020204" pitchFamily="34" charset="0"/>
              <a:buChar char="•"/>
            </a:pPr>
            <a:r>
              <a:rPr lang="en-US" dirty="0" smtClean="0"/>
              <a:t>Screen </a:t>
            </a:r>
            <a:r>
              <a:rPr lang="en-US" dirty="0"/>
              <a:t>fuels for different turbulent flame speeds </a:t>
            </a:r>
          </a:p>
          <a:p>
            <a:pPr marL="0" lvl="1"/>
            <a:endParaRPr lang="en-US" dirty="0" smtClean="0"/>
          </a:p>
        </p:txBody>
      </p:sp>
      <p:pic>
        <p:nvPicPr>
          <p:cNvPr id="8" name="Picture 2" descr="G:\Anna\Data\FAA\Flame Images\3_19_Radiation\Fuel1_3_19_img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0"/>
          <a:stretch/>
        </p:blipFill>
        <p:spPr bwMode="auto">
          <a:xfrm>
            <a:off x="827582" y="3788211"/>
            <a:ext cx="2292144" cy="1379657"/>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501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854" y="1350335"/>
            <a:ext cx="28956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bwMode="auto">
          <a:xfrm>
            <a:off x="7086600" y="5003275"/>
            <a:ext cx="5105400" cy="276999"/>
          </a:xfrm>
          <a:prstGeom prst="rect">
            <a:avLst/>
          </a:prstGeom>
          <a:solidFill>
            <a:srgbClr val="FFFF00"/>
          </a:solidFill>
          <a:ln w="9525">
            <a:solidFill>
              <a:srgbClr val="FF0000"/>
            </a:solidFill>
            <a:miter lim="800000"/>
            <a:headEnd/>
            <a:tailEnd/>
          </a:ln>
          <a:effectLst/>
          <a:extLst/>
        </p:spPr>
        <p:txBody>
          <a:bodyPr wrap="square" rtlCol="0">
            <a:spAutoFit/>
          </a:bodyPr>
          <a:lstStyle/>
          <a:p>
            <a:pPr>
              <a:buFontTx/>
              <a:buNone/>
            </a:pPr>
            <a:r>
              <a:rPr lang="en-US" sz="1200" b="1" dirty="0" smtClean="0">
                <a:solidFill>
                  <a:srgbClr val="FF0000"/>
                </a:solidFill>
              </a:rPr>
              <a:t>Are these the same Figures of Merit as was provided on Slide 12?</a:t>
            </a:r>
            <a:endParaRPr lang="en-US" sz="1200" b="1" dirty="0">
              <a:solidFill>
                <a:srgbClr val="FF0000"/>
              </a:solidFill>
            </a:endParaRPr>
          </a:p>
        </p:txBody>
      </p:sp>
      <p:sp>
        <p:nvSpPr>
          <p:cNvPr id="9" name="TextBox 8"/>
          <p:cNvSpPr txBox="1"/>
          <p:nvPr/>
        </p:nvSpPr>
        <p:spPr bwMode="auto">
          <a:xfrm>
            <a:off x="6591300" y="3511212"/>
            <a:ext cx="5105400" cy="276999"/>
          </a:xfrm>
          <a:prstGeom prst="rect">
            <a:avLst/>
          </a:prstGeom>
          <a:solidFill>
            <a:srgbClr val="FFFF00"/>
          </a:solidFill>
          <a:ln w="9525">
            <a:solidFill>
              <a:srgbClr val="FF0000"/>
            </a:solidFill>
            <a:miter lim="800000"/>
            <a:headEnd/>
            <a:tailEnd/>
          </a:ln>
          <a:effectLst/>
          <a:extLst/>
        </p:spPr>
        <p:txBody>
          <a:bodyPr wrap="square" rtlCol="0">
            <a:spAutoFit/>
          </a:bodyPr>
          <a:lstStyle/>
          <a:p>
            <a:pPr>
              <a:buFontTx/>
              <a:buNone/>
            </a:pPr>
            <a:r>
              <a:rPr lang="en-US" sz="1200" b="1" dirty="0" smtClean="0">
                <a:solidFill>
                  <a:srgbClr val="FF0000"/>
                </a:solidFill>
              </a:rPr>
              <a:t>Is this an additional figure of merit beyond those in Slide 12</a:t>
            </a:r>
            <a:endParaRPr lang="en-US" sz="1200" b="1" dirty="0">
              <a:solidFill>
                <a:srgbClr val="FF0000"/>
              </a:solidFill>
            </a:endParaRPr>
          </a:p>
        </p:txBody>
      </p:sp>
      <p:sp>
        <p:nvSpPr>
          <p:cNvPr id="10" name="TextBox 9"/>
          <p:cNvSpPr txBox="1"/>
          <p:nvPr/>
        </p:nvSpPr>
        <p:spPr bwMode="auto">
          <a:xfrm>
            <a:off x="7620000" y="1905000"/>
            <a:ext cx="5105400" cy="276999"/>
          </a:xfrm>
          <a:prstGeom prst="rect">
            <a:avLst/>
          </a:prstGeom>
          <a:solidFill>
            <a:srgbClr val="FFFF00"/>
          </a:solidFill>
          <a:ln w="9525">
            <a:solidFill>
              <a:srgbClr val="FF0000"/>
            </a:solidFill>
            <a:miter lim="800000"/>
            <a:headEnd/>
            <a:tailEnd/>
          </a:ln>
          <a:effectLst/>
          <a:extLst/>
        </p:spPr>
        <p:txBody>
          <a:bodyPr wrap="square" rtlCol="0">
            <a:spAutoFit/>
          </a:bodyPr>
          <a:lstStyle/>
          <a:p>
            <a:pPr>
              <a:buFontTx/>
              <a:buNone/>
            </a:pPr>
            <a:r>
              <a:rPr lang="en-US" sz="1200" b="1" dirty="0" smtClean="0">
                <a:solidFill>
                  <a:srgbClr val="FF0000"/>
                </a:solidFill>
              </a:rPr>
              <a:t>Is this an additional figure of merit beyond those in Slide 12</a:t>
            </a:r>
            <a:endParaRPr lang="en-US" sz="1200" b="1" dirty="0">
              <a:solidFill>
                <a:srgbClr val="FF0000"/>
              </a:solidFill>
            </a:endParaRPr>
          </a:p>
        </p:txBody>
      </p:sp>
      <p:sp>
        <p:nvSpPr>
          <p:cNvPr id="11" name="TextBox 10"/>
          <p:cNvSpPr txBox="1"/>
          <p:nvPr/>
        </p:nvSpPr>
        <p:spPr bwMode="auto">
          <a:xfrm>
            <a:off x="6019800" y="20618"/>
            <a:ext cx="5105400" cy="276999"/>
          </a:xfrm>
          <a:prstGeom prst="rect">
            <a:avLst/>
          </a:prstGeom>
          <a:solidFill>
            <a:srgbClr val="FFFF00"/>
          </a:solidFill>
          <a:ln w="9525">
            <a:solidFill>
              <a:srgbClr val="FF0000"/>
            </a:solidFill>
            <a:miter lim="800000"/>
            <a:headEnd/>
            <a:tailEnd/>
          </a:ln>
          <a:effectLst/>
          <a:extLst/>
        </p:spPr>
        <p:txBody>
          <a:bodyPr wrap="square" rtlCol="0">
            <a:spAutoFit/>
          </a:bodyPr>
          <a:lstStyle/>
          <a:p>
            <a:pPr>
              <a:buFontTx/>
              <a:buNone/>
            </a:pPr>
            <a:r>
              <a:rPr lang="en-US" sz="1200" b="1" dirty="0" smtClean="0">
                <a:solidFill>
                  <a:srgbClr val="FF0000"/>
                </a:solidFill>
              </a:rPr>
              <a:t>I grabbed text from chart 12 for this as it seemed to be useful</a:t>
            </a:r>
            <a:endParaRPr lang="en-US" sz="1200" b="1" dirty="0">
              <a:solidFill>
                <a:srgbClr val="FF0000"/>
              </a:solidFill>
            </a:endParaRPr>
          </a:p>
        </p:txBody>
      </p:sp>
    </p:spTree>
    <p:extLst>
      <p:ext uri="{BB962C8B-B14F-4D97-AF65-F5344CB8AC3E}">
        <p14:creationId xmlns:p14="http://schemas.microsoft.com/office/powerpoint/2010/main" val="3421765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Referee Rig </a:t>
            </a:r>
            <a:endParaRPr lang="en-US" dirty="0"/>
          </a:p>
        </p:txBody>
      </p:sp>
      <p:sp>
        <p:nvSpPr>
          <p:cNvPr id="3" name="Content Placeholder 2"/>
          <p:cNvSpPr>
            <a:spLocks noGrp="1"/>
          </p:cNvSpPr>
          <p:nvPr>
            <p:ph idx="1"/>
          </p:nvPr>
        </p:nvSpPr>
        <p:spPr>
          <a:xfrm>
            <a:off x="219076" y="919163"/>
            <a:ext cx="3643756" cy="5030787"/>
          </a:xfrm>
        </p:spPr>
        <p:txBody>
          <a:bodyPr/>
          <a:lstStyle/>
          <a:p>
            <a:pPr marL="342900" lvl="1" indent="-342900">
              <a:buFontTx/>
              <a:buChar char="•"/>
            </a:pPr>
            <a:r>
              <a:rPr lang="en-US" sz="1800" dirty="0"/>
              <a:t>OEM designed single cup combustor testing fuels in realistic environment. </a:t>
            </a:r>
            <a:endParaRPr lang="en-US" sz="1800" dirty="0" smtClean="0"/>
          </a:p>
          <a:p>
            <a:pPr marL="342900" lvl="1" indent="-342900">
              <a:buFontTx/>
              <a:buChar char="•"/>
            </a:pPr>
            <a:r>
              <a:rPr lang="en-US" sz="1800" dirty="0" smtClean="0"/>
              <a:t>Designed </a:t>
            </a:r>
            <a:r>
              <a:rPr lang="en-US" sz="1800" dirty="0"/>
              <a:t>under previous Air Force “Rules and Tools’ program. </a:t>
            </a:r>
          </a:p>
          <a:p>
            <a:endParaRPr lang="en-US" dirty="0"/>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16</a:t>
            </a:fld>
            <a:endParaRPr lang="en-US"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016" b="8830"/>
          <a:stretch/>
        </p:blipFill>
        <p:spPr bwMode="auto">
          <a:xfrm flipH="1">
            <a:off x="5071020" y="3655423"/>
            <a:ext cx="3110955" cy="169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33400"/>
            <a:ext cx="3381375" cy="262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359344"/>
            <a:ext cx="2948431" cy="2354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bwMode="auto">
          <a:xfrm>
            <a:off x="457200" y="2899416"/>
            <a:ext cx="5105400" cy="276999"/>
          </a:xfrm>
          <a:prstGeom prst="rect">
            <a:avLst/>
          </a:prstGeom>
          <a:solidFill>
            <a:srgbClr val="FFFF00"/>
          </a:solidFill>
          <a:ln w="9525">
            <a:solidFill>
              <a:srgbClr val="FF0000"/>
            </a:solidFill>
            <a:miter lim="800000"/>
            <a:headEnd/>
            <a:tailEnd/>
          </a:ln>
          <a:effectLst/>
          <a:extLst/>
        </p:spPr>
        <p:txBody>
          <a:bodyPr wrap="square" rtlCol="0">
            <a:spAutoFit/>
          </a:bodyPr>
          <a:lstStyle/>
          <a:p>
            <a:pPr>
              <a:buFontTx/>
              <a:buNone/>
            </a:pPr>
            <a:r>
              <a:rPr lang="en-US" sz="1200" b="1" dirty="0" smtClean="0">
                <a:solidFill>
                  <a:srgbClr val="FF0000"/>
                </a:solidFill>
              </a:rPr>
              <a:t>Have we used this rig for anything?  </a:t>
            </a:r>
            <a:r>
              <a:rPr lang="en-US" sz="1200" b="1" dirty="0" smtClean="0">
                <a:solidFill>
                  <a:srgbClr val="FF0000"/>
                </a:solidFill>
              </a:rPr>
              <a:t>If so, what have we learned?</a:t>
            </a:r>
            <a:endParaRPr lang="en-US" sz="1200" b="1" dirty="0">
              <a:solidFill>
                <a:srgbClr val="FF0000"/>
              </a:solidFill>
            </a:endParaRPr>
          </a:p>
        </p:txBody>
      </p:sp>
    </p:spTree>
    <p:extLst>
      <p:ext uri="{BB962C8B-B14F-4D97-AF65-F5344CB8AC3E}">
        <p14:creationId xmlns:p14="http://schemas.microsoft.com/office/powerpoint/2010/main" val="1153133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Spray Rig </a:t>
            </a:r>
            <a:endParaRPr lang="en-US" dirty="0"/>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17</a:t>
            </a:fld>
            <a:endParaRPr lang="en-US" dirty="0"/>
          </a:p>
        </p:txBody>
      </p:sp>
      <p:grpSp>
        <p:nvGrpSpPr>
          <p:cNvPr id="17" name="Group 16"/>
          <p:cNvGrpSpPr/>
          <p:nvPr/>
        </p:nvGrpSpPr>
        <p:grpSpPr>
          <a:xfrm>
            <a:off x="3744601" y="838545"/>
            <a:ext cx="5170512" cy="5028855"/>
            <a:chOff x="296710" y="1512622"/>
            <a:chExt cx="5170512" cy="5028855"/>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710" y="1548895"/>
              <a:ext cx="3744436" cy="4992582"/>
            </a:xfrm>
            <a:prstGeom prst="rect">
              <a:avLst/>
            </a:prstGeom>
          </p:spPr>
        </p:pic>
        <p:sp>
          <p:nvSpPr>
            <p:cNvPr id="19" name="TextBox 18"/>
            <p:cNvSpPr txBox="1"/>
            <p:nvPr/>
          </p:nvSpPr>
          <p:spPr bwMode="auto">
            <a:xfrm>
              <a:off x="4142624" y="1512622"/>
              <a:ext cx="1324598" cy="83099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dirty="0" smtClean="0">
                  <a:solidFill>
                    <a:srgbClr val="FF0000"/>
                  </a:solidFill>
                </a:rPr>
                <a:t>Differential PT connected to the </a:t>
              </a:r>
              <a:r>
                <a:rPr lang="en-US" sz="1200" dirty="0" err="1" smtClean="0">
                  <a:solidFill>
                    <a:srgbClr val="FF0000"/>
                  </a:solidFill>
                </a:rPr>
                <a:t>Airbox</a:t>
              </a:r>
              <a:r>
                <a:rPr lang="en-US" sz="1200" dirty="0" smtClean="0">
                  <a:solidFill>
                    <a:srgbClr val="FF0000"/>
                  </a:solidFill>
                </a:rPr>
                <a:t> and Vessel</a:t>
              </a:r>
              <a:endParaRPr lang="en-US" sz="1200" dirty="0">
                <a:solidFill>
                  <a:srgbClr val="FF0000"/>
                </a:solidFill>
              </a:endParaRPr>
            </a:p>
          </p:txBody>
        </p:sp>
        <p:cxnSp>
          <p:nvCxnSpPr>
            <p:cNvPr id="20" name="Straight Arrow Connector 19"/>
            <p:cNvCxnSpPr>
              <a:stCxn id="19" idx="1"/>
            </p:cNvCxnSpPr>
            <p:nvPr/>
          </p:nvCxnSpPr>
          <p:spPr bwMode="auto">
            <a:xfrm flipH="1">
              <a:off x="2952206" y="1928121"/>
              <a:ext cx="1190418" cy="615819"/>
            </a:xfrm>
            <a:prstGeom prst="straightConnector1">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bwMode="auto">
            <a:xfrm>
              <a:off x="4111980" y="4638331"/>
              <a:ext cx="1324598" cy="46166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dirty="0" smtClean="0">
                  <a:solidFill>
                    <a:srgbClr val="FF0000"/>
                  </a:solidFill>
                </a:rPr>
                <a:t>Vessel Temp. Thermocouple</a:t>
              </a:r>
              <a:endParaRPr lang="en-US" sz="1200" dirty="0">
                <a:solidFill>
                  <a:srgbClr val="FF0000"/>
                </a:solidFill>
              </a:endParaRPr>
            </a:p>
          </p:txBody>
        </p:sp>
        <p:cxnSp>
          <p:nvCxnSpPr>
            <p:cNvPr id="22" name="Straight Arrow Connector 21"/>
            <p:cNvCxnSpPr>
              <a:stCxn id="21" idx="1"/>
            </p:cNvCxnSpPr>
            <p:nvPr/>
          </p:nvCxnSpPr>
          <p:spPr bwMode="auto">
            <a:xfrm flipH="1" flipV="1">
              <a:off x="2649415" y="4869163"/>
              <a:ext cx="1462565" cy="1"/>
            </a:xfrm>
            <a:prstGeom prst="straightConnector1">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bwMode="auto">
            <a:xfrm>
              <a:off x="4111980" y="5388285"/>
              <a:ext cx="1324598" cy="46166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dirty="0" smtClean="0">
                  <a:solidFill>
                    <a:srgbClr val="FF0000"/>
                  </a:solidFill>
                </a:rPr>
                <a:t>Vessel Pressure Transducer</a:t>
              </a:r>
              <a:endParaRPr lang="en-US" sz="1200" dirty="0">
                <a:solidFill>
                  <a:srgbClr val="FF0000"/>
                </a:solidFill>
              </a:endParaRPr>
            </a:p>
          </p:txBody>
        </p:sp>
        <p:cxnSp>
          <p:nvCxnSpPr>
            <p:cNvPr id="24" name="Straight Arrow Connector 23"/>
            <p:cNvCxnSpPr/>
            <p:nvPr/>
          </p:nvCxnSpPr>
          <p:spPr bwMode="auto">
            <a:xfrm flipH="1" flipV="1">
              <a:off x="2571569" y="5033108"/>
              <a:ext cx="1529459" cy="571944"/>
            </a:xfrm>
            <a:prstGeom prst="straightConnector1">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bwMode="auto">
            <a:xfrm>
              <a:off x="4101028" y="2985895"/>
              <a:ext cx="1324598" cy="646331"/>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dirty="0" smtClean="0">
                  <a:solidFill>
                    <a:srgbClr val="FF0000"/>
                  </a:solidFill>
                </a:rPr>
                <a:t>Main and Fuel Line Thermocouples</a:t>
              </a:r>
              <a:endParaRPr lang="en-US" sz="1200" dirty="0">
                <a:solidFill>
                  <a:srgbClr val="FF0000"/>
                </a:solidFill>
              </a:endParaRPr>
            </a:p>
          </p:txBody>
        </p:sp>
        <p:cxnSp>
          <p:nvCxnSpPr>
            <p:cNvPr id="26" name="Straight Arrow Connector 25"/>
            <p:cNvCxnSpPr/>
            <p:nvPr/>
          </p:nvCxnSpPr>
          <p:spPr bwMode="auto">
            <a:xfrm flipH="1" flipV="1">
              <a:off x="1952472" y="2149793"/>
              <a:ext cx="2148556" cy="1054527"/>
            </a:xfrm>
            <a:prstGeom prst="straightConnector1">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7" name="TextBox 26"/>
          <p:cNvSpPr txBox="1"/>
          <p:nvPr/>
        </p:nvSpPr>
        <p:spPr bwMode="auto">
          <a:xfrm>
            <a:off x="152400" y="882919"/>
            <a:ext cx="33528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2200" b="1" dirty="0" smtClean="0"/>
              <a:t>Variable Ambient Pressure Spray (VAPS) Rig</a:t>
            </a:r>
          </a:p>
        </p:txBody>
      </p:sp>
      <p:sp>
        <p:nvSpPr>
          <p:cNvPr id="28" name="TextBox 27"/>
          <p:cNvSpPr txBox="1"/>
          <p:nvPr/>
        </p:nvSpPr>
        <p:spPr bwMode="auto">
          <a:xfrm>
            <a:off x="152400" y="2040650"/>
            <a:ext cx="35814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2000" dirty="0"/>
              <a:t>Operating Conditions: LBO and Chilled Fuel</a:t>
            </a:r>
          </a:p>
          <a:p>
            <a:pPr marL="342900" indent="-342900">
              <a:buFont typeface="Arial" panose="020B0604020202020204" pitchFamily="34" charset="0"/>
              <a:buChar char="•"/>
            </a:pPr>
            <a:r>
              <a:rPr lang="en-US" sz="2000" dirty="0" smtClean="0"/>
              <a:t>Results: Lean </a:t>
            </a:r>
            <a:r>
              <a:rPr lang="en-US" sz="2000" dirty="0"/>
              <a:t>Blowout (LBO)</a:t>
            </a:r>
          </a:p>
          <a:p>
            <a:pPr marL="1199885" lvl="1" indent="-457200">
              <a:buFont typeface="+mj-lt"/>
              <a:buAutoNum type="arabicPeriod"/>
            </a:pPr>
            <a:r>
              <a:rPr lang="en-US" sz="1400" dirty="0"/>
              <a:t>Effects of measurement plane</a:t>
            </a:r>
          </a:p>
          <a:p>
            <a:pPr marL="1199885" lvl="1" indent="-457200">
              <a:buFont typeface="+mj-lt"/>
              <a:buAutoNum type="arabicPeriod"/>
            </a:pPr>
            <a:r>
              <a:rPr lang="en-US" sz="1400" dirty="0"/>
              <a:t>Effects of </a:t>
            </a:r>
            <a:r>
              <a:rPr lang="el-GR" sz="1400" dirty="0"/>
              <a:t>Δ</a:t>
            </a:r>
            <a:r>
              <a:rPr lang="en-US" sz="1400" dirty="0" err="1"/>
              <a:t>P</a:t>
            </a:r>
            <a:r>
              <a:rPr lang="en-US" sz="1400" baseline="-25000" dirty="0" err="1"/>
              <a:t>pilot</a:t>
            </a:r>
            <a:r>
              <a:rPr lang="en-US" sz="1400" dirty="0"/>
              <a:t> and </a:t>
            </a:r>
            <a:r>
              <a:rPr lang="el-GR" sz="1400" dirty="0"/>
              <a:t>Δ</a:t>
            </a:r>
            <a:r>
              <a:rPr lang="en-US" sz="1400" dirty="0"/>
              <a:t>P/P</a:t>
            </a:r>
          </a:p>
          <a:p>
            <a:pPr marL="1199885" lvl="1" indent="-457200">
              <a:buFont typeface="+mj-lt"/>
              <a:buAutoNum type="arabicPeriod"/>
            </a:pPr>
            <a:r>
              <a:rPr lang="en-US" sz="1400" dirty="0"/>
              <a:t>Down-Selected Fuel Results</a:t>
            </a:r>
          </a:p>
          <a:p>
            <a:pPr marL="1199885" lvl="1" indent="-457200">
              <a:buFont typeface="+mj-lt"/>
              <a:buAutoNum type="arabicPeriod"/>
            </a:pPr>
            <a:r>
              <a:rPr lang="en-US" sz="1400" dirty="0"/>
              <a:t>X-Fuel Results</a:t>
            </a:r>
          </a:p>
          <a:p>
            <a:pPr marL="1199885" lvl="1" indent="-457200">
              <a:buFont typeface="+mj-lt"/>
              <a:buAutoNum type="arabicPeriod"/>
            </a:pPr>
            <a:r>
              <a:rPr lang="en-US" sz="1400" dirty="0"/>
              <a:t>Overall Fuel Comparison</a:t>
            </a:r>
          </a:p>
          <a:p>
            <a:pPr marL="342900" indent="-342900">
              <a:buFont typeface="Arial" panose="020B0604020202020204" pitchFamily="34" charset="0"/>
              <a:buChar char="•"/>
            </a:pPr>
            <a:r>
              <a:rPr lang="en-US" sz="2000" dirty="0"/>
              <a:t>Results: Chilled Fuel</a:t>
            </a:r>
          </a:p>
          <a:p>
            <a:pPr marL="1199885" lvl="1" indent="-457200">
              <a:buFont typeface="+mj-lt"/>
              <a:buAutoNum type="arabicPeriod"/>
            </a:pPr>
            <a:r>
              <a:rPr lang="en-US" sz="1400" dirty="0"/>
              <a:t>Effects of </a:t>
            </a:r>
            <a:r>
              <a:rPr lang="el-GR" sz="1400" dirty="0"/>
              <a:t>Δ</a:t>
            </a:r>
            <a:r>
              <a:rPr lang="en-US" sz="1400" dirty="0" err="1"/>
              <a:t>P</a:t>
            </a:r>
            <a:r>
              <a:rPr lang="en-US" sz="1400" baseline="-25000" dirty="0" err="1"/>
              <a:t>pilot</a:t>
            </a:r>
            <a:r>
              <a:rPr lang="en-US" sz="1400" dirty="0"/>
              <a:t> and </a:t>
            </a:r>
            <a:r>
              <a:rPr lang="el-GR" sz="1400" dirty="0"/>
              <a:t>Δ</a:t>
            </a:r>
            <a:r>
              <a:rPr lang="en-US" sz="1400" dirty="0"/>
              <a:t>P/P</a:t>
            </a:r>
          </a:p>
          <a:p>
            <a:pPr marL="1199885" lvl="1" indent="-457200">
              <a:buFont typeface="+mj-lt"/>
              <a:buAutoNum type="arabicPeriod"/>
            </a:pPr>
            <a:r>
              <a:rPr lang="en-US" sz="1400" dirty="0"/>
              <a:t>Overall Fuel Comparison</a:t>
            </a:r>
          </a:p>
          <a:p>
            <a:pPr marL="1199885" lvl="1" indent="-457200">
              <a:buFont typeface="+mj-lt"/>
              <a:buAutoNum type="arabicPeriod"/>
            </a:pPr>
            <a:r>
              <a:rPr lang="en-US" sz="1400" dirty="0"/>
              <a:t>Comparison of Chilled and LBO A-2 Results</a:t>
            </a:r>
          </a:p>
          <a:p>
            <a:endParaRPr lang="en-US" b="1" dirty="0"/>
          </a:p>
        </p:txBody>
      </p:sp>
      <p:sp>
        <p:nvSpPr>
          <p:cNvPr id="16" name="TextBox 15"/>
          <p:cNvSpPr txBox="1"/>
          <p:nvPr/>
        </p:nvSpPr>
        <p:spPr bwMode="auto">
          <a:xfrm>
            <a:off x="3064119" y="228600"/>
            <a:ext cx="5105400" cy="276999"/>
          </a:xfrm>
          <a:prstGeom prst="rect">
            <a:avLst/>
          </a:prstGeom>
          <a:solidFill>
            <a:srgbClr val="FFFF00"/>
          </a:solidFill>
          <a:ln w="9525">
            <a:solidFill>
              <a:srgbClr val="FF0000"/>
            </a:solidFill>
            <a:miter lim="800000"/>
            <a:headEnd/>
            <a:tailEnd/>
          </a:ln>
          <a:effectLst/>
          <a:extLst/>
        </p:spPr>
        <p:txBody>
          <a:bodyPr wrap="square" rtlCol="0">
            <a:spAutoFit/>
          </a:bodyPr>
          <a:lstStyle/>
          <a:p>
            <a:pPr>
              <a:buFontTx/>
              <a:buNone/>
            </a:pPr>
            <a:r>
              <a:rPr lang="en-US" sz="1200" b="1" dirty="0" smtClean="0">
                <a:solidFill>
                  <a:srgbClr val="FF0000"/>
                </a:solidFill>
              </a:rPr>
              <a:t>What have we learned from </a:t>
            </a:r>
            <a:r>
              <a:rPr lang="en-US" sz="1200" b="1" dirty="0" smtClean="0">
                <a:solidFill>
                  <a:srgbClr val="FF0000"/>
                </a:solidFill>
              </a:rPr>
              <a:t>using this rig</a:t>
            </a:r>
            <a:r>
              <a:rPr lang="en-US" sz="1200" b="1" dirty="0" smtClean="0">
                <a:solidFill>
                  <a:srgbClr val="FF0000"/>
                </a:solidFill>
              </a:rPr>
              <a:t>?</a:t>
            </a:r>
            <a:endParaRPr lang="en-US" sz="1200" b="1" dirty="0">
              <a:solidFill>
                <a:srgbClr val="FF0000"/>
              </a:solidFill>
            </a:endParaRPr>
          </a:p>
        </p:txBody>
      </p:sp>
    </p:spTree>
    <p:extLst>
      <p:ext uri="{BB962C8B-B14F-4D97-AF65-F5344CB8AC3E}">
        <p14:creationId xmlns:p14="http://schemas.microsoft.com/office/powerpoint/2010/main" val="2010320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Sheffield </a:t>
            </a:r>
            <a:r>
              <a:rPr lang="en-US" dirty="0" smtClean="0"/>
              <a:t>(1 of 3)</a:t>
            </a:r>
            <a:endParaRPr lang="en-US" dirty="0"/>
          </a:p>
        </p:txBody>
      </p:sp>
      <p:sp>
        <p:nvSpPr>
          <p:cNvPr id="3" name="Content Placeholder 2"/>
          <p:cNvSpPr>
            <a:spLocks noGrp="1"/>
          </p:cNvSpPr>
          <p:nvPr>
            <p:ph idx="1"/>
          </p:nvPr>
        </p:nvSpPr>
        <p:spPr/>
        <p:txBody>
          <a:bodyPr/>
          <a:lstStyle/>
          <a:p>
            <a:pPr marL="0" indent="0">
              <a:buNone/>
            </a:pPr>
            <a:r>
              <a:rPr lang="en-US" b="0" dirty="0" smtClean="0"/>
              <a:t>PI: Dr</a:t>
            </a:r>
            <a:r>
              <a:rPr lang="en-US" b="0" dirty="0"/>
              <a:t>. Bhupendra Khandelwal, Low Carbon Combustion Center, University of </a:t>
            </a:r>
            <a:r>
              <a:rPr lang="en-US" b="0" dirty="0" smtClean="0"/>
              <a:t>Sheffield</a:t>
            </a:r>
            <a:endParaRPr lang="en-US" b="0" dirty="0"/>
          </a:p>
          <a:p>
            <a:pPr marL="0" indent="0">
              <a:buNone/>
            </a:pPr>
            <a:r>
              <a:rPr lang="en-US" sz="2400" b="0" dirty="0" smtClean="0"/>
              <a:t/>
            </a:r>
            <a:br>
              <a:rPr lang="en-US" sz="2400" b="0" dirty="0" smtClean="0"/>
            </a:br>
            <a:r>
              <a:rPr lang="en-US" sz="2400" b="0" dirty="0" smtClean="0"/>
              <a:t>Test Campaign 1: Develop a numerical tool to predict LBO limit based on correlations developed in </a:t>
            </a:r>
            <a:r>
              <a:rPr lang="en-US" sz="2400" b="0" dirty="0" smtClean="0"/>
              <a:t>test </a:t>
            </a:r>
            <a:r>
              <a:rPr lang="en-US" sz="2400" b="0" dirty="0" smtClean="0"/>
              <a:t>campaign</a:t>
            </a:r>
          </a:p>
          <a:p>
            <a:pPr lvl="1"/>
            <a:r>
              <a:rPr lang="en-US" b="0" dirty="0" smtClean="0"/>
              <a:t>test </a:t>
            </a:r>
            <a:r>
              <a:rPr lang="en-US" b="0" dirty="0"/>
              <a:t>large number of conventional fuels, novel fuels and blends with a wide range of properties </a:t>
            </a:r>
            <a:r>
              <a:rPr lang="en-US" b="0" dirty="0" smtClean="0"/>
              <a:t>for their </a:t>
            </a:r>
            <a:r>
              <a:rPr lang="en-US" b="0" dirty="0"/>
              <a:t>LBO </a:t>
            </a:r>
            <a:r>
              <a:rPr lang="en-US" b="0" dirty="0" smtClean="0"/>
              <a:t>limit</a:t>
            </a:r>
          </a:p>
          <a:p>
            <a:pPr lvl="1"/>
            <a:r>
              <a:rPr lang="en-US" dirty="0" smtClean="0"/>
              <a:t>testing </a:t>
            </a:r>
            <a:r>
              <a:rPr lang="en-US" dirty="0"/>
              <a:t>would be done on a single can </a:t>
            </a:r>
            <a:r>
              <a:rPr lang="en-US" dirty="0" smtClean="0"/>
              <a:t>combustor</a:t>
            </a:r>
            <a:endParaRPr lang="en-US" b="0" dirty="0" smtClean="0"/>
          </a:p>
          <a:p>
            <a:pPr lvl="1"/>
            <a:r>
              <a:rPr lang="en-US" b="0" dirty="0" smtClean="0"/>
              <a:t>correlations </a:t>
            </a:r>
            <a:r>
              <a:rPr lang="en-US" b="0" dirty="0"/>
              <a:t>between key fuel properties and LBO performance will be </a:t>
            </a:r>
            <a:r>
              <a:rPr lang="en-US" b="0" dirty="0" smtClean="0"/>
              <a:t>investigated</a:t>
            </a:r>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18</a:t>
            </a:fld>
            <a:endParaRPr lang="en-US" dirty="0"/>
          </a:p>
        </p:txBody>
      </p:sp>
      <p:sp>
        <p:nvSpPr>
          <p:cNvPr id="5" name="TextBox 4"/>
          <p:cNvSpPr txBox="1"/>
          <p:nvPr/>
        </p:nvSpPr>
        <p:spPr bwMode="auto">
          <a:xfrm>
            <a:off x="3064119" y="228600"/>
            <a:ext cx="5105400" cy="461665"/>
          </a:xfrm>
          <a:prstGeom prst="rect">
            <a:avLst/>
          </a:prstGeom>
          <a:solidFill>
            <a:srgbClr val="FFFF00"/>
          </a:solidFill>
          <a:ln w="9525">
            <a:solidFill>
              <a:srgbClr val="FF0000"/>
            </a:solidFill>
            <a:miter lim="800000"/>
            <a:headEnd/>
            <a:tailEnd/>
          </a:ln>
          <a:effectLst/>
          <a:extLst/>
        </p:spPr>
        <p:txBody>
          <a:bodyPr wrap="square" rtlCol="0">
            <a:spAutoFit/>
          </a:bodyPr>
          <a:lstStyle/>
          <a:p>
            <a:pPr>
              <a:buFontTx/>
              <a:buNone/>
            </a:pPr>
            <a:r>
              <a:rPr lang="en-US" sz="1200" b="1" dirty="0" smtClean="0">
                <a:solidFill>
                  <a:srgbClr val="FF0000"/>
                </a:solidFill>
              </a:rPr>
              <a:t>Can we get a different title?</a:t>
            </a:r>
          </a:p>
          <a:p>
            <a:pPr>
              <a:buFontTx/>
              <a:buNone/>
            </a:pPr>
            <a:r>
              <a:rPr lang="en-US" sz="1200" b="1" dirty="0" smtClean="0">
                <a:solidFill>
                  <a:srgbClr val="FF0000"/>
                </a:solidFill>
              </a:rPr>
              <a:t>The next 3 slides should be condensed to 2 slides</a:t>
            </a:r>
            <a:endParaRPr lang="en-US" sz="1200" b="1" dirty="0">
              <a:solidFill>
                <a:srgbClr val="FF0000"/>
              </a:solidFill>
            </a:endParaRPr>
          </a:p>
        </p:txBody>
      </p:sp>
    </p:spTree>
    <p:extLst>
      <p:ext uri="{BB962C8B-B14F-4D97-AF65-F5344CB8AC3E}">
        <p14:creationId xmlns:p14="http://schemas.microsoft.com/office/powerpoint/2010/main" val="2391355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Sheffield </a:t>
            </a:r>
            <a:r>
              <a:rPr lang="en-US" dirty="0" smtClean="0"/>
              <a:t>(2 </a:t>
            </a:r>
            <a:r>
              <a:rPr lang="en-US" dirty="0"/>
              <a:t>of </a:t>
            </a:r>
            <a:r>
              <a:rPr lang="en-US" dirty="0" smtClean="0"/>
              <a:t>3)</a:t>
            </a:r>
            <a:endParaRPr lang="en-US" dirty="0"/>
          </a:p>
        </p:txBody>
      </p:sp>
      <p:sp>
        <p:nvSpPr>
          <p:cNvPr id="3" name="Content Placeholder 2"/>
          <p:cNvSpPr>
            <a:spLocks noGrp="1"/>
          </p:cNvSpPr>
          <p:nvPr>
            <p:ph idx="1"/>
          </p:nvPr>
        </p:nvSpPr>
        <p:spPr/>
        <p:txBody>
          <a:bodyPr/>
          <a:lstStyle/>
          <a:p>
            <a:pPr marL="0" indent="0">
              <a:buNone/>
            </a:pPr>
            <a:r>
              <a:rPr lang="en-US" sz="2400" b="0" dirty="0" smtClean="0"/>
              <a:t>Test Campaign 2: Analyze </a:t>
            </a:r>
            <a:r>
              <a:rPr lang="en-US" sz="2400" b="0" dirty="0"/>
              <a:t>the performance of different blends of aromatics </a:t>
            </a:r>
            <a:r>
              <a:rPr lang="en-US" sz="2400" b="0" dirty="0" smtClean="0"/>
              <a:t>species with </a:t>
            </a:r>
            <a:r>
              <a:rPr lang="en-US" sz="2400" b="0" dirty="0"/>
              <a:t>a base component to systematically evaluate the effect on seal performance, particulate </a:t>
            </a:r>
            <a:r>
              <a:rPr lang="en-US" sz="2400" b="0" dirty="0" smtClean="0"/>
              <a:t>mass concentration </a:t>
            </a:r>
            <a:r>
              <a:rPr lang="en-US" sz="2400" b="0" dirty="0"/>
              <a:t>and smoke emissions. </a:t>
            </a:r>
            <a:endParaRPr lang="en-US" sz="2400" b="0" dirty="0" smtClean="0"/>
          </a:p>
          <a:p>
            <a:pPr marL="0" indent="0">
              <a:buNone/>
            </a:pPr>
            <a:r>
              <a:rPr lang="en-US" sz="2400" b="0" dirty="0" smtClean="0"/>
              <a:t/>
            </a:r>
            <a:br>
              <a:rPr lang="en-US" sz="2400" b="0" dirty="0" smtClean="0"/>
            </a:br>
            <a:r>
              <a:rPr lang="en-US" sz="2400" b="0" dirty="0" smtClean="0"/>
              <a:t>Selection </a:t>
            </a:r>
            <a:r>
              <a:rPr lang="en-US" sz="2400" b="0" dirty="0"/>
              <a:t>of specific aromatics and blends can lead to </a:t>
            </a:r>
            <a:r>
              <a:rPr lang="en-US" sz="2400" b="0" dirty="0" smtClean="0"/>
              <a:t>reduced particulate </a:t>
            </a:r>
            <a:r>
              <a:rPr lang="en-US" sz="2400" b="0" dirty="0"/>
              <a:t>and smoke emissions while giving right amount of elastomer and fuel </a:t>
            </a:r>
            <a:r>
              <a:rPr lang="en-US" sz="2400" b="0" dirty="0" smtClean="0"/>
              <a:t>systems compatibility</a:t>
            </a:r>
            <a:r>
              <a:rPr lang="en-US" sz="2400" b="0" dirty="0"/>
              <a:t>. </a:t>
            </a:r>
            <a:endParaRPr lang="en-US" sz="2400" b="0" dirty="0" smtClean="0"/>
          </a:p>
          <a:p>
            <a:pPr>
              <a:buFontTx/>
              <a:buChar char="-"/>
            </a:pPr>
            <a:r>
              <a:rPr lang="en-US" sz="2400" b="0" dirty="0" smtClean="0"/>
              <a:t>Number of aromatics </a:t>
            </a:r>
            <a:r>
              <a:rPr lang="en-US" sz="2400" b="0" dirty="0"/>
              <a:t>species </a:t>
            </a:r>
            <a:r>
              <a:rPr lang="en-US" sz="2400" b="0" dirty="0" smtClean="0"/>
              <a:t>is 20</a:t>
            </a:r>
            <a:endParaRPr lang="en-US" sz="2400" b="0" dirty="0"/>
          </a:p>
          <a:p>
            <a:pPr>
              <a:buFontTx/>
              <a:buChar char="-"/>
            </a:pPr>
            <a:r>
              <a:rPr lang="en-US" sz="2400" b="0" dirty="0" smtClean="0"/>
              <a:t>Total # of </a:t>
            </a:r>
            <a:r>
              <a:rPr lang="en-US" sz="2400" b="0" dirty="0"/>
              <a:t>test points </a:t>
            </a:r>
            <a:r>
              <a:rPr lang="en-US" sz="2400" b="0" dirty="0" smtClean="0"/>
              <a:t>is about 80</a:t>
            </a:r>
            <a:endParaRPr lang="en-US" sz="2400" b="0" dirty="0"/>
          </a:p>
          <a:p>
            <a:r>
              <a:rPr lang="en-US" sz="2400" b="0" dirty="0"/>
              <a:t>C</a:t>
            </a:r>
            <a:r>
              <a:rPr lang="en-US" sz="2400" b="0" dirty="0" smtClean="0"/>
              <a:t>ombustor </a:t>
            </a:r>
            <a:r>
              <a:rPr lang="en-US" sz="2400" b="0" dirty="0"/>
              <a:t>of an aero engine and a Honeywell GTCP85 APU. Systematically selected aromatics </a:t>
            </a:r>
            <a:r>
              <a:rPr lang="en-US" sz="2400" b="0" dirty="0" smtClean="0"/>
              <a:t>and blends </a:t>
            </a:r>
            <a:r>
              <a:rPr lang="en-US" sz="2400" b="0" dirty="0"/>
              <a:t>would be tested on </a:t>
            </a:r>
            <a:r>
              <a:rPr lang="en-US" sz="2400" b="0" dirty="0" smtClean="0"/>
              <a:t>seal </a:t>
            </a:r>
            <a:r>
              <a:rPr lang="en-US" sz="2400" b="0" dirty="0"/>
              <a:t>compatibility test rig.</a:t>
            </a:r>
            <a:endParaRPr lang="en-US" sz="2400" b="0" dirty="0" smtClean="0"/>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19</a:t>
            </a:fld>
            <a:endParaRPr lang="en-US" dirty="0"/>
          </a:p>
        </p:txBody>
      </p:sp>
      <p:sp>
        <p:nvSpPr>
          <p:cNvPr id="5" name="TextBox 4"/>
          <p:cNvSpPr txBox="1"/>
          <p:nvPr/>
        </p:nvSpPr>
        <p:spPr bwMode="auto">
          <a:xfrm>
            <a:off x="4800600" y="4724400"/>
            <a:ext cx="5105400" cy="276999"/>
          </a:xfrm>
          <a:prstGeom prst="rect">
            <a:avLst/>
          </a:prstGeom>
          <a:solidFill>
            <a:srgbClr val="FFFF00"/>
          </a:solidFill>
          <a:ln w="9525">
            <a:solidFill>
              <a:srgbClr val="FF0000"/>
            </a:solidFill>
            <a:miter lim="800000"/>
            <a:headEnd/>
            <a:tailEnd/>
          </a:ln>
          <a:effectLst/>
          <a:extLst/>
        </p:spPr>
        <p:txBody>
          <a:bodyPr wrap="square" rtlCol="0">
            <a:spAutoFit/>
          </a:bodyPr>
          <a:lstStyle/>
          <a:p>
            <a:pPr>
              <a:buFontTx/>
              <a:buNone/>
            </a:pPr>
            <a:r>
              <a:rPr lang="en-US" sz="1200" b="1" dirty="0" smtClean="0">
                <a:solidFill>
                  <a:srgbClr val="FF0000"/>
                </a:solidFill>
              </a:rPr>
              <a:t>What bullet level is this points supposed to be at? </a:t>
            </a:r>
            <a:endParaRPr lang="en-US" sz="1200" b="1" dirty="0">
              <a:solidFill>
                <a:srgbClr val="FF0000"/>
              </a:solidFill>
            </a:endParaRPr>
          </a:p>
        </p:txBody>
      </p:sp>
    </p:spTree>
    <p:extLst>
      <p:ext uri="{BB962C8B-B14F-4D97-AF65-F5344CB8AC3E}">
        <p14:creationId xmlns:p14="http://schemas.microsoft.com/office/powerpoint/2010/main" val="727173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mtClean="0"/>
              <a:t>FAA Alternative Jet Fuel Activities</a:t>
            </a:r>
          </a:p>
        </p:txBody>
      </p:sp>
      <p:sp>
        <p:nvSpPr>
          <p:cNvPr id="3" name="Content Placeholder 2"/>
          <p:cNvSpPr>
            <a:spLocks noGrp="1"/>
          </p:cNvSpPr>
          <p:nvPr>
            <p:ph idx="1"/>
          </p:nvPr>
        </p:nvSpPr>
        <p:spPr/>
        <p:txBody>
          <a:bodyPr>
            <a:normAutofit fontScale="92500" lnSpcReduction="10000"/>
          </a:bodyPr>
          <a:lstStyle/>
          <a:p>
            <a:pPr eaLnBrk="1" hangingPunct="1">
              <a:buFont typeface="Arial" pitchFamily="34" charset="0"/>
              <a:buChar char="•"/>
              <a:defRPr/>
            </a:pPr>
            <a:r>
              <a:rPr lang="en-US" dirty="0">
                <a:solidFill>
                  <a:srgbClr val="000000"/>
                </a:solidFill>
              </a:rPr>
              <a:t>Testing</a:t>
            </a:r>
          </a:p>
          <a:p>
            <a:pPr marL="1085850" lvl="1" indent="-342900" eaLnBrk="1" hangingPunct="1">
              <a:buFont typeface="Wingdings" pitchFamily="2" charset="2"/>
              <a:buChar char="§"/>
              <a:defRPr/>
            </a:pPr>
            <a:r>
              <a:rPr lang="en-US" dirty="0" smtClean="0">
                <a:solidFill>
                  <a:srgbClr val="000000"/>
                </a:solidFill>
              </a:rPr>
              <a:t>Support Cert/Qual testing</a:t>
            </a:r>
          </a:p>
          <a:p>
            <a:pPr marL="1085850" lvl="1" indent="-342900" eaLnBrk="1" hangingPunct="1">
              <a:buFont typeface="Wingdings" pitchFamily="2" charset="2"/>
              <a:buChar char="§"/>
              <a:defRPr/>
            </a:pPr>
            <a:r>
              <a:rPr lang="en-US" dirty="0" smtClean="0">
                <a:solidFill>
                  <a:srgbClr val="000000"/>
                </a:solidFill>
              </a:rPr>
              <a:t>Improve Cert/Qual process (NJFCP)</a:t>
            </a:r>
            <a:endParaRPr lang="en-US" dirty="0">
              <a:solidFill>
                <a:srgbClr val="000000"/>
              </a:solidFill>
            </a:endParaRPr>
          </a:p>
          <a:p>
            <a:pPr marL="1085850" lvl="1" indent="-342900" eaLnBrk="1" hangingPunct="1">
              <a:buFont typeface="Wingdings" pitchFamily="2" charset="2"/>
              <a:buChar char="§"/>
              <a:defRPr/>
            </a:pPr>
            <a:r>
              <a:rPr lang="en-US" dirty="0">
                <a:solidFill>
                  <a:srgbClr val="000000"/>
                </a:solidFill>
              </a:rPr>
              <a:t>Emissions measurements</a:t>
            </a:r>
          </a:p>
          <a:p>
            <a:pPr eaLnBrk="1" hangingPunct="1">
              <a:buFont typeface="Arial" pitchFamily="34" charset="0"/>
              <a:buChar char="•"/>
              <a:defRPr/>
            </a:pPr>
            <a:r>
              <a:rPr lang="en-US" dirty="0" smtClean="0">
                <a:solidFill>
                  <a:srgbClr val="000000"/>
                </a:solidFill>
              </a:rPr>
              <a:t>Analysis </a:t>
            </a:r>
            <a:endParaRPr lang="en-US" dirty="0">
              <a:solidFill>
                <a:srgbClr val="000000"/>
              </a:solidFill>
            </a:endParaRPr>
          </a:p>
          <a:p>
            <a:pPr marL="1085850" lvl="1" indent="-342900" eaLnBrk="1" hangingPunct="1">
              <a:buFont typeface="Wingdings" pitchFamily="2" charset="2"/>
              <a:buChar char="§"/>
              <a:defRPr/>
            </a:pPr>
            <a:r>
              <a:rPr lang="en-US" dirty="0">
                <a:solidFill>
                  <a:srgbClr val="000000"/>
                </a:solidFill>
              </a:rPr>
              <a:t>Environmental sustainability</a:t>
            </a:r>
          </a:p>
          <a:p>
            <a:pPr marL="1085850" lvl="1" indent="-342900" eaLnBrk="1" hangingPunct="1">
              <a:buFont typeface="Wingdings" pitchFamily="2" charset="2"/>
              <a:buChar char="§"/>
              <a:defRPr/>
            </a:pPr>
            <a:r>
              <a:rPr lang="en-US" dirty="0" smtClean="0">
                <a:solidFill>
                  <a:srgbClr val="000000"/>
                </a:solidFill>
              </a:rPr>
              <a:t>Techno-economic analysis</a:t>
            </a:r>
            <a:endParaRPr lang="en-US" dirty="0">
              <a:solidFill>
                <a:srgbClr val="000000"/>
              </a:solidFill>
            </a:endParaRPr>
          </a:p>
          <a:p>
            <a:pPr marL="1085850" lvl="1" indent="-342900" eaLnBrk="1" hangingPunct="1">
              <a:buFont typeface="Wingdings" pitchFamily="2" charset="2"/>
              <a:buChar char="§"/>
              <a:defRPr/>
            </a:pPr>
            <a:r>
              <a:rPr lang="en-US" dirty="0" smtClean="0">
                <a:solidFill>
                  <a:srgbClr val="000000"/>
                </a:solidFill>
              </a:rPr>
              <a:t>Future supply</a:t>
            </a:r>
            <a:endParaRPr lang="en-US" dirty="0">
              <a:solidFill>
                <a:srgbClr val="000000"/>
              </a:solidFill>
            </a:endParaRPr>
          </a:p>
          <a:p>
            <a:pPr eaLnBrk="1" hangingPunct="1">
              <a:buFont typeface="Arial" pitchFamily="34" charset="0"/>
              <a:buChar char="•"/>
              <a:defRPr/>
            </a:pPr>
            <a:r>
              <a:rPr lang="en-US" dirty="0" smtClean="0">
                <a:solidFill>
                  <a:srgbClr val="000000"/>
                </a:solidFill>
              </a:rPr>
              <a:t>Coordination</a:t>
            </a:r>
          </a:p>
          <a:p>
            <a:pPr marL="1085850" lvl="1" indent="-342900" eaLnBrk="1" hangingPunct="1">
              <a:buFont typeface="Wingdings" pitchFamily="2" charset="2"/>
              <a:buChar char="§"/>
              <a:defRPr/>
            </a:pPr>
            <a:r>
              <a:rPr lang="en-US" dirty="0">
                <a:solidFill>
                  <a:srgbClr val="000000"/>
                </a:solidFill>
              </a:rPr>
              <a:t>Interagency</a:t>
            </a:r>
          </a:p>
          <a:p>
            <a:pPr marL="1085850" lvl="1" indent="-342900" eaLnBrk="1" hangingPunct="1">
              <a:buFont typeface="Wingdings" pitchFamily="2" charset="2"/>
              <a:buChar char="§"/>
              <a:defRPr/>
            </a:pPr>
            <a:r>
              <a:rPr lang="en-US" dirty="0">
                <a:solidFill>
                  <a:srgbClr val="000000"/>
                </a:solidFill>
              </a:rPr>
              <a:t>Public-Private</a:t>
            </a:r>
          </a:p>
          <a:p>
            <a:pPr marL="1085850" lvl="1" indent="-342900" eaLnBrk="1" hangingPunct="1">
              <a:buFont typeface="Wingdings" pitchFamily="2" charset="2"/>
              <a:buChar char="§"/>
              <a:defRPr/>
            </a:pPr>
            <a:r>
              <a:rPr lang="en-US" dirty="0">
                <a:solidFill>
                  <a:srgbClr val="000000"/>
                </a:solidFill>
              </a:rPr>
              <a:t>State &amp; Regional</a:t>
            </a:r>
          </a:p>
          <a:p>
            <a:pPr marL="1085850" lvl="1" indent="-342900" eaLnBrk="1" hangingPunct="1">
              <a:buFont typeface="Wingdings" pitchFamily="2" charset="2"/>
              <a:buChar char="§"/>
              <a:defRPr/>
            </a:pPr>
            <a:r>
              <a:rPr lang="en-US" dirty="0" smtClean="0">
                <a:solidFill>
                  <a:srgbClr val="000000"/>
                </a:solidFill>
              </a:rPr>
              <a:t>International</a:t>
            </a:r>
            <a:endParaRPr lang="en-US" dirty="0">
              <a:solidFill>
                <a:srgbClr val="000000"/>
              </a:solidFill>
            </a:endParaRPr>
          </a:p>
        </p:txBody>
      </p:sp>
      <p:pic>
        <p:nvPicPr>
          <p:cNvPr id="35844" name="Picture 2" descr="H:\My Pictures\logos\volp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188" y="2360613"/>
            <a:ext cx="15335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8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0463" y="4478338"/>
            <a:ext cx="1704975"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13488" y="835025"/>
            <a:ext cx="153035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2" descr="C:\Users\james hileman\Documents\AEE Budget\Funding Vehicles\AJF and E CoE\New COE12 Org Chart, Logo, etc\ASCENT-primary-logo[1].e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8588" y="3624263"/>
            <a:ext cx="1201737"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Rectangle 1"/>
          <p:cNvSpPr>
            <a:spLocks noChangeArrowheads="1"/>
          </p:cNvSpPr>
          <p:nvPr/>
        </p:nvSpPr>
        <p:spPr bwMode="auto">
          <a:xfrm>
            <a:off x="609600" y="2360613"/>
            <a:ext cx="5029200" cy="348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pPr>
            <a:endParaRPr lang="en-US" altLang="en-US" sz="2400" b="0">
              <a:solidFill>
                <a:srgbClr val="000000"/>
              </a:solidFill>
            </a:endParaRPr>
          </a:p>
        </p:txBody>
      </p:sp>
      <p:sp>
        <p:nvSpPr>
          <p:cNvPr id="2" name="Slide Number Placeholder 1"/>
          <p:cNvSpPr>
            <a:spLocks noGrp="1"/>
          </p:cNvSpPr>
          <p:nvPr>
            <p:ph type="sldNum" sz="quarter" idx="12"/>
          </p:nvPr>
        </p:nvSpPr>
        <p:spPr/>
        <p:txBody>
          <a:bodyPr/>
          <a:lstStyle/>
          <a:p>
            <a:pPr>
              <a:defRPr/>
            </a:pPr>
            <a:fld id="{B0B844CE-C480-4AF2-B705-A4502B8B6CA7}"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Sheffield </a:t>
            </a:r>
            <a:r>
              <a:rPr lang="en-US" dirty="0" smtClean="0"/>
              <a:t>(3 </a:t>
            </a:r>
            <a:r>
              <a:rPr lang="en-US" dirty="0"/>
              <a:t>of </a:t>
            </a:r>
            <a:r>
              <a:rPr lang="en-US" dirty="0" smtClean="0"/>
              <a:t>3)</a:t>
            </a:r>
            <a:endParaRPr lang="en-US" dirty="0"/>
          </a:p>
        </p:txBody>
      </p:sp>
      <p:sp>
        <p:nvSpPr>
          <p:cNvPr id="3" name="Content Placeholder 2"/>
          <p:cNvSpPr>
            <a:spLocks noGrp="1"/>
          </p:cNvSpPr>
          <p:nvPr>
            <p:ph idx="1"/>
          </p:nvPr>
        </p:nvSpPr>
        <p:spPr/>
        <p:txBody>
          <a:bodyPr/>
          <a:lstStyle/>
          <a:p>
            <a:r>
              <a:rPr lang="en-US" sz="2400" b="0" dirty="0"/>
              <a:t>Systematic testing of fuel specification in both test campaigns </a:t>
            </a:r>
            <a:r>
              <a:rPr lang="en-US" sz="2400" b="0" dirty="0" smtClean="0"/>
              <a:t>will be </a:t>
            </a:r>
            <a:r>
              <a:rPr lang="en-US" sz="2400" b="0" dirty="0"/>
              <a:t>done. Testing </a:t>
            </a:r>
            <a:r>
              <a:rPr lang="en-US" sz="2400" b="0" dirty="0" smtClean="0"/>
              <a:t>includes </a:t>
            </a:r>
            <a:r>
              <a:rPr lang="en-US" sz="2400" b="0" dirty="0" smtClean="0"/>
              <a:t>GC x GC</a:t>
            </a:r>
            <a:r>
              <a:rPr lang="en-US" sz="2400" b="0" dirty="0"/>
              <a:t>, Lubricity, Viscosity, Density, C/H Ratio, Trace Metals, Aromatic </a:t>
            </a:r>
            <a:r>
              <a:rPr lang="en-US" sz="2400" b="0" dirty="0" smtClean="0"/>
              <a:t>Speciation, </a:t>
            </a:r>
            <a:r>
              <a:rPr lang="en-US" sz="2400" b="0" dirty="0" err="1" smtClean="0"/>
              <a:t>Cetane</a:t>
            </a:r>
            <a:r>
              <a:rPr lang="en-US" sz="2400" b="0" dirty="0" smtClean="0"/>
              <a:t> </a:t>
            </a:r>
            <a:r>
              <a:rPr lang="en-US" sz="2400" b="0" dirty="0"/>
              <a:t>number and specific energy</a:t>
            </a:r>
            <a:r>
              <a:rPr lang="en-US" sz="2400" b="0" dirty="0" smtClean="0"/>
              <a:t/>
            </a:r>
            <a:br>
              <a:rPr lang="en-US" sz="2400" b="0" dirty="0" smtClean="0"/>
            </a:br>
            <a:endParaRPr lang="en-US" sz="2400" b="0" dirty="0" smtClean="0"/>
          </a:p>
          <a:p>
            <a:r>
              <a:rPr lang="en-US" sz="2400" b="0" dirty="0" smtClean="0"/>
              <a:t>Final Report: September 30, 2017 </a:t>
            </a:r>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20</a:t>
            </a:fld>
            <a:endParaRPr lang="en-US" dirty="0"/>
          </a:p>
        </p:txBody>
      </p:sp>
    </p:spTree>
    <p:extLst>
      <p:ext uri="{BB962C8B-B14F-4D97-AF65-F5344CB8AC3E}">
        <p14:creationId xmlns:p14="http://schemas.microsoft.com/office/powerpoint/2010/main" val="1777628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 so far from NJFCP?</a:t>
            </a:r>
            <a:endParaRPr lang="en-US" dirty="0"/>
          </a:p>
        </p:txBody>
      </p:sp>
      <p:sp>
        <p:nvSpPr>
          <p:cNvPr id="3" name="Content Placeholder 2"/>
          <p:cNvSpPr>
            <a:spLocks noGrp="1"/>
          </p:cNvSpPr>
          <p:nvPr>
            <p:ph idx="1"/>
          </p:nvPr>
        </p:nvSpPr>
        <p:spPr/>
        <p:txBody>
          <a:bodyPr/>
          <a:lstStyle/>
          <a:p>
            <a:pPr marL="0" indent="0">
              <a:buNone/>
            </a:pPr>
            <a:r>
              <a:rPr lang="en-US" b="0" dirty="0"/>
              <a:t>Purpose of the NJFCP: Improve understanding  of fuel effects on combustion and streamline the current ASTM fuel approval process through testing and </a:t>
            </a:r>
            <a:r>
              <a:rPr lang="en-US" b="0" dirty="0" smtClean="0"/>
              <a:t>modeling</a:t>
            </a:r>
            <a:endParaRPr lang="en-US" b="0" dirty="0"/>
          </a:p>
          <a:p>
            <a:pPr marL="0" indent="0">
              <a:buNone/>
            </a:pPr>
            <a:endParaRPr lang="en-US" b="0" dirty="0"/>
          </a:p>
          <a:p>
            <a:pPr>
              <a:buFont typeface="Arial" panose="020B0604020202020204" pitchFamily="34" charset="0"/>
              <a:buChar char="•"/>
            </a:pPr>
            <a:r>
              <a:rPr lang="en-US" sz="2400" b="0" dirty="0" smtClean="0"/>
              <a:t>FAA </a:t>
            </a:r>
            <a:r>
              <a:rPr lang="en-US" sz="2400" b="0" dirty="0" smtClean="0"/>
              <a:t>has funded </a:t>
            </a:r>
            <a:r>
              <a:rPr lang="en-US" sz="2400" b="0" dirty="0" smtClean="0"/>
              <a:t>this project for 3 </a:t>
            </a:r>
            <a:r>
              <a:rPr lang="en-US" sz="2400" b="0" dirty="0" smtClean="0"/>
              <a:t>years thus far</a:t>
            </a:r>
            <a:endParaRPr lang="en-US" sz="2400" b="0" dirty="0" smtClean="0"/>
          </a:p>
          <a:p>
            <a:pPr>
              <a:buFont typeface="Arial" panose="020B0604020202020204" pitchFamily="34" charset="0"/>
              <a:buChar char="•"/>
            </a:pPr>
            <a:r>
              <a:rPr lang="en-US" sz="2400" b="0" dirty="0" smtClean="0"/>
              <a:t>Two yearly meetings with OEMs and University PIs</a:t>
            </a:r>
          </a:p>
          <a:p>
            <a:pPr>
              <a:buFont typeface="Arial" panose="020B0604020202020204" pitchFamily="34" charset="0"/>
              <a:buChar char="•"/>
            </a:pPr>
            <a:r>
              <a:rPr lang="en-US" sz="2400" b="0" dirty="0" smtClean="0"/>
              <a:t>Tasked NJFCP and OEMs last </a:t>
            </a:r>
            <a:r>
              <a:rPr lang="en-US" sz="2400" b="0" dirty="0" smtClean="0"/>
              <a:t>November </a:t>
            </a:r>
            <a:r>
              <a:rPr lang="en-US" sz="2400" b="0" dirty="0" smtClean="0"/>
              <a:t>to inform the FAA with early benefits of this </a:t>
            </a:r>
            <a:r>
              <a:rPr lang="en-US" sz="2400" b="0" dirty="0" smtClean="0"/>
              <a:t>program:</a:t>
            </a:r>
            <a:endParaRPr lang="en-US" sz="2400" b="0" dirty="0" smtClean="0"/>
          </a:p>
          <a:p>
            <a:pPr lvl="1">
              <a:buFont typeface="Arial" panose="020B0604020202020204" pitchFamily="34" charset="0"/>
              <a:buChar char="•"/>
            </a:pPr>
            <a:r>
              <a:rPr lang="en-US" dirty="0" smtClean="0"/>
              <a:t>Confidence Levels, Modeling and Funding, and Summary</a:t>
            </a:r>
            <a:endParaRPr lang="en-US" b="0" dirty="0"/>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21</a:t>
            </a:fld>
            <a:endParaRPr lang="en-US" dirty="0"/>
          </a:p>
        </p:txBody>
      </p:sp>
    </p:spTree>
    <p:extLst>
      <p:ext uri="{BB962C8B-B14F-4D97-AF65-F5344CB8AC3E}">
        <p14:creationId xmlns:p14="http://schemas.microsoft.com/office/powerpoint/2010/main" val="4237400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NJFCP Report Out: Confidence </a:t>
            </a:r>
            <a:r>
              <a:rPr lang="en-US" dirty="0" smtClean="0"/>
              <a:t>Level </a:t>
            </a:r>
            <a:endParaRPr lang="en-US" dirty="0"/>
          </a:p>
        </p:txBody>
      </p:sp>
      <p:sp>
        <p:nvSpPr>
          <p:cNvPr id="3" name="Content Placeholder 2"/>
          <p:cNvSpPr>
            <a:spLocks noGrp="1"/>
          </p:cNvSpPr>
          <p:nvPr>
            <p:ph idx="1"/>
          </p:nvPr>
        </p:nvSpPr>
        <p:spPr/>
        <p:txBody>
          <a:bodyPr/>
          <a:lstStyle/>
          <a:p>
            <a:pPr marL="0" lvl="0" indent="0">
              <a:buNone/>
            </a:pPr>
            <a:r>
              <a:rPr lang="en-US" sz="2000" b="0" dirty="0" smtClean="0"/>
              <a:t>NJFCP and OEMs agreed </a:t>
            </a:r>
            <a:r>
              <a:rPr lang="en-US" sz="2000" b="0" dirty="0" smtClean="0"/>
              <a:t>that</a:t>
            </a:r>
          </a:p>
          <a:p>
            <a:pPr lvl="0">
              <a:buFont typeface="Arial" panose="020B0604020202020204" pitchFamily="34" charset="0"/>
              <a:buChar char="•"/>
            </a:pPr>
            <a:r>
              <a:rPr lang="en-US" sz="2000" b="0" dirty="0" smtClean="0"/>
              <a:t>More </a:t>
            </a:r>
            <a:r>
              <a:rPr lang="en-US" sz="2000" b="0" dirty="0"/>
              <a:t>than doubled their confidence levels (15% to 30%) on identifying chemical/kinetic properties of </a:t>
            </a:r>
            <a:r>
              <a:rPr lang="en-US" sz="2000" b="0" dirty="0" smtClean="0"/>
              <a:t>fuels</a:t>
            </a:r>
          </a:p>
          <a:p>
            <a:pPr lvl="0">
              <a:buFont typeface="Arial" panose="020B0604020202020204" pitchFamily="34" charset="0"/>
              <a:buChar char="•"/>
            </a:pPr>
            <a:r>
              <a:rPr lang="en-US" sz="2000" b="0" dirty="0" smtClean="0"/>
              <a:t>Improved understanding </a:t>
            </a:r>
            <a:r>
              <a:rPr lang="en-US" sz="2000" b="0" dirty="0"/>
              <a:t>of the various F</a:t>
            </a:r>
            <a:r>
              <a:rPr lang="en-US" sz="2000" b="0" dirty="0" smtClean="0"/>
              <a:t>igures of Merit (FOMs) - primarily Lean Blow Out (LBO)</a:t>
            </a:r>
          </a:p>
          <a:p>
            <a:pPr lvl="0">
              <a:buFont typeface="Arial" panose="020B0604020202020204" pitchFamily="34" charset="0"/>
              <a:buChar char="•"/>
            </a:pPr>
            <a:r>
              <a:rPr lang="en-US" sz="2000" b="0" dirty="0" smtClean="0"/>
              <a:t>OEMs </a:t>
            </a:r>
            <a:r>
              <a:rPr lang="en-US" sz="2000" b="0" dirty="0"/>
              <a:t>agree that we may not get to 100% </a:t>
            </a:r>
            <a:r>
              <a:rPr lang="en-US" sz="2000" b="0" dirty="0" smtClean="0"/>
              <a:t>confidence </a:t>
            </a:r>
            <a:r>
              <a:rPr lang="en-US" sz="2000" b="0" dirty="0" smtClean="0"/>
              <a:t>in </a:t>
            </a:r>
            <a:r>
              <a:rPr lang="en-US" sz="2000" b="0" dirty="0"/>
              <a:t>5 years; however, the progress is moving asymptotically and it is very likely that we may get to 80% confidence level with sufficient </a:t>
            </a:r>
            <a:r>
              <a:rPr lang="en-US" sz="2000" b="0" dirty="0" smtClean="0"/>
              <a:t>funding</a:t>
            </a:r>
            <a:endParaRPr lang="en-US" sz="2000" b="0" dirty="0"/>
          </a:p>
          <a:p>
            <a:pPr lvl="0"/>
            <a:r>
              <a:rPr lang="en-US" sz="2000" b="0" dirty="0"/>
              <a:t>The increased confidence affects the OEM fuel approval process by lowering risk of how fuel property variation can affect operability and therefore can reduce Tier 3 and 4 testing </a:t>
            </a:r>
            <a:r>
              <a:rPr lang="en-US" sz="2000" b="0" dirty="0" smtClean="0"/>
              <a:t>requirements</a:t>
            </a:r>
            <a:endParaRPr lang="en-US" sz="2000" b="0" dirty="0"/>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22</a:t>
            </a:fld>
            <a:endParaRPr lang="en-US" dirty="0"/>
          </a:p>
        </p:txBody>
      </p:sp>
    </p:spTree>
    <p:extLst>
      <p:ext uri="{BB962C8B-B14F-4D97-AF65-F5344CB8AC3E}">
        <p14:creationId xmlns:p14="http://schemas.microsoft.com/office/powerpoint/2010/main" val="1271944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NJFCP Report Out: </a:t>
            </a:r>
            <a:r>
              <a:rPr lang="en-US" dirty="0"/>
              <a:t>Modeling </a:t>
            </a:r>
            <a:r>
              <a:rPr lang="en-US" dirty="0" smtClean="0"/>
              <a:t>and Funding</a:t>
            </a:r>
            <a:endParaRPr lang="en-US" dirty="0"/>
          </a:p>
        </p:txBody>
      </p:sp>
      <p:sp>
        <p:nvSpPr>
          <p:cNvPr id="3" name="Content Placeholder 2"/>
          <p:cNvSpPr>
            <a:spLocks noGrp="1"/>
          </p:cNvSpPr>
          <p:nvPr>
            <p:ph idx="1"/>
          </p:nvPr>
        </p:nvSpPr>
        <p:spPr>
          <a:xfrm>
            <a:off x="219075" y="762001"/>
            <a:ext cx="8924925" cy="5187950"/>
          </a:xfrm>
        </p:spPr>
        <p:txBody>
          <a:bodyPr/>
          <a:lstStyle/>
          <a:p>
            <a:pPr lvl="0"/>
            <a:r>
              <a:rPr lang="en-US" sz="2000" b="0" dirty="0" smtClean="0"/>
              <a:t>The </a:t>
            </a:r>
            <a:r>
              <a:rPr lang="en-US" sz="2000" b="0" dirty="0"/>
              <a:t>activities </a:t>
            </a:r>
            <a:r>
              <a:rPr lang="en-US" sz="2000" b="0" dirty="0" smtClean="0"/>
              <a:t>help </a:t>
            </a:r>
            <a:r>
              <a:rPr lang="en-US" sz="2000" b="0" dirty="0"/>
              <a:t>OEMs model fuel effects with CFD </a:t>
            </a:r>
            <a:r>
              <a:rPr lang="en-US" sz="2000" b="0" dirty="0" smtClean="0"/>
              <a:t>analysis</a:t>
            </a:r>
          </a:p>
          <a:p>
            <a:pPr lvl="0"/>
            <a:r>
              <a:rPr lang="en-US" sz="2000" b="0" dirty="0" smtClean="0"/>
              <a:t>Modeling </a:t>
            </a:r>
            <a:r>
              <a:rPr lang="en-US" sz="2000" b="0" dirty="0"/>
              <a:t>capability is important to assess </a:t>
            </a:r>
            <a:r>
              <a:rPr lang="en-US" sz="2000" b="0" dirty="0" smtClean="0"/>
              <a:t>large </a:t>
            </a:r>
            <a:r>
              <a:rPr lang="en-US" sz="2000" b="0" dirty="0"/>
              <a:t>range of product designs but OEMs acknowledge that modeling capability will </a:t>
            </a:r>
            <a:r>
              <a:rPr lang="en-US" sz="2000" b="0" dirty="0" smtClean="0"/>
              <a:t>take </a:t>
            </a:r>
            <a:r>
              <a:rPr lang="en-US" sz="2000" b="0" dirty="0"/>
              <a:t>long time to </a:t>
            </a:r>
            <a:r>
              <a:rPr lang="en-US" sz="2000" b="0" dirty="0" smtClean="0"/>
              <a:t>develop</a:t>
            </a:r>
          </a:p>
          <a:p>
            <a:pPr lvl="0"/>
            <a:r>
              <a:rPr lang="en-GB" sz="2000" b="0" dirty="0" smtClean="0"/>
              <a:t>There </a:t>
            </a:r>
            <a:r>
              <a:rPr lang="en-GB" sz="2000" b="0" dirty="0"/>
              <a:t>was a concern that </a:t>
            </a:r>
            <a:r>
              <a:rPr lang="en-GB" sz="2000" b="0" dirty="0" smtClean="0"/>
              <a:t>NASA </a:t>
            </a:r>
            <a:r>
              <a:rPr lang="en-GB" sz="2000" b="0" dirty="0"/>
              <a:t>funding for modelling may not be enough, and by design, the focus of the NASA program is based on newer and lower TRL models</a:t>
            </a:r>
            <a:r>
              <a:rPr lang="en-GB" sz="2000" b="0" dirty="0" smtClean="0"/>
              <a:t>. </a:t>
            </a:r>
            <a:r>
              <a:rPr lang="en-GB" sz="2000" b="0" dirty="0"/>
              <a:t>So FAA may need to step back in to fund modelling activities. </a:t>
            </a:r>
            <a:r>
              <a:rPr lang="en-US" sz="2000" b="0" dirty="0" smtClean="0"/>
              <a:t>($ is unknown)</a:t>
            </a:r>
            <a:endParaRPr lang="en-US" sz="2000" b="0" dirty="0"/>
          </a:p>
          <a:p>
            <a:r>
              <a:rPr lang="en-GB" sz="2000" b="0" dirty="0"/>
              <a:t>It was noted that </a:t>
            </a:r>
            <a:r>
              <a:rPr lang="en-GB" sz="2000" b="0" dirty="0" smtClean="0"/>
              <a:t>the AFRL</a:t>
            </a:r>
            <a:r>
              <a:rPr lang="en-GB" sz="2000" b="0" dirty="0"/>
              <a:t>, “referee rig” is central test facility of the program and much more testing (cold ignition) in that rig will be important. For this reason, AFRL would welcome some FAA funding for the Referee Rig work to meet all the tasks for that rig.  </a:t>
            </a:r>
            <a:endParaRPr lang="en-GB" sz="2000" b="0" dirty="0" smtClean="0"/>
          </a:p>
          <a:p>
            <a:r>
              <a:rPr lang="en-US" sz="2000" b="0" dirty="0" smtClean="0"/>
              <a:t>5 </a:t>
            </a:r>
            <a:r>
              <a:rPr lang="en-US" sz="2000" b="0" dirty="0" smtClean="0"/>
              <a:t>years </a:t>
            </a:r>
            <a:r>
              <a:rPr lang="en-US" sz="2000" b="0" dirty="0"/>
              <a:t>is probably good number if NJFCP efforts are shown to be </a:t>
            </a:r>
            <a:r>
              <a:rPr lang="en-US" sz="2000" b="0" dirty="0" smtClean="0"/>
              <a:t>successful, probably </a:t>
            </a:r>
            <a:r>
              <a:rPr lang="en-US" sz="2000" b="0" dirty="0"/>
              <a:t>around $250k-$500k/</a:t>
            </a:r>
            <a:r>
              <a:rPr lang="en-US" sz="2000" b="0" dirty="0" err="1"/>
              <a:t>yr</a:t>
            </a:r>
            <a:r>
              <a:rPr lang="en-US" sz="2000" b="0" dirty="0"/>
              <a:t> on top of NASA support</a:t>
            </a:r>
          </a:p>
          <a:p>
            <a:pPr marL="0" lvl="0" indent="0">
              <a:buNone/>
            </a:pPr>
            <a:endParaRPr lang="en-US" sz="2000" b="0" dirty="0"/>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23</a:t>
            </a:fld>
            <a:endParaRPr lang="en-US" dirty="0"/>
          </a:p>
        </p:txBody>
      </p:sp>
      <p:sp>
        <p:nvSpPr>
          <p:cNvPr id="5" name="TextBox 4"/>
          <p:cNvSpPr txBox="1"/>
          <p:nvPr/>
        </p:nvSpPr>
        <p:spPr bwMode="auto">
          <a:xfrm>
            <a:off x="990600" y="5300391"/>
            <a:ext cx="5105400" cy="461665"/>
          </a:xfrm>
          <a:prstGeom prst="rect">
            <a:avLst/>
          </a:prstGeom>
          <a:solidFill>
            <a:srgbClr val="FFFF00"/>
          </a:solidFill>
          <a:ln w="9525">
            <a:solidFill>
              <a:srgbClr val="FF0000"/>
            </a:solidFill>
            <a:miter lim="800000"/>
            <a:headEnd/>
            <a:tailEnd/>
          </a:ln>
          <a:effectLst/>
          <a:extLst/>
        </p:spPr>
        <p:txBody>
          <a:bodyPr wrap="square" rtlCol="0">
            <a:spAutoFit/>
          </a:bodyPr>
          <a:lstStyle/>
          <a:p>
            <a:pPr>
              <a:buFontTx/>
              <a:buNone/>
            </a:pPr>
            <a:r>
              <a:rPr lang="en-US" sz="1200" b="1" dirty="0" smtClean="0">
                <a:solidFill>
                  <a:srgbClr val="FF0000"/>
                </a:solidFill>
              </a:rPr>
              <a:t>Is that 5 years in total or 5 additional years? What does it mean if NJFCP efforts are shown to be successful?</a:t>
            </a:r>
            <a:endParaRPr lang="en-US" sz="1200" b="1" dirty="0">
              <a:solidFill>
                <a:srgbClr val="FF0000"/>
              </a:solidFill>
            </a:endParaRPr>
          </a:p>
        </p:txBody>
      </p:sp>
    </p:spTree>
    <p:extLst>
      <p:ext uri="{BB962C8B-B14F-4D97-AF65-F5344CB8AC3E}">
        <p14:creationId xmlns:p14="http://schemas.microsoft.com/office/powerpoint/2010/main" val="2451490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NJFCP Report Out: Summary </a:t>
            </a:r>
            <a:r>
              <a:rPr lang="en-US" dirty="0" smtClean="0"/>
              <a:t>of Three Years</a:t>
            </a:r>
            <a:endParaRPr lang="en-US" dirty="0"/>
          </a:p>
        </p:txBody>
      </p:sp>
      <p:sp>
        <p:nvSpPr>
          <p:cNvPr id="3" name="Content Placeholder 2"/>
          <p:cNvSpPr>
            <a:spLocks noGrp="1"/>
          </p:cNvSpPr>
          <p:nvPr>
            <p:ph idx="1"/>
          </p:nvPr>
        </p:nvSpPr>
        <p:spPr>
          <a:xfrm>
            <a:off x="219075" y="762001"/>
            <a:ext cx="8924925" cy="5187950"/>
          </a:xfrm>
        </p:spPr>
        <p:txBody>
          <a:bodyPr/>
          <a:lstStyle/>
          <a:p>
            <a:pPr lvl="0"/>
            <a:r>
              <a:rPr lang="en-US" sz="2000" b="0" dirty="0" smtClean="0"/>
              <a:t>Capabilities </a:t>
            </a:r>
            <a:r>
              <a:rPr lang="en-US" sz="2000" b="0" dirty="0"/>
              <a:t>and understanding developed under </a:t>
            </a:r>
            <a:r>
              <a:rPr lang="en-US" sz="2000" b="0" dirty="0" smtClean="0"/>
              <a:t>NJFCP </a:t>
            </a:r>
            <a:r>
              <a:rPr lang="en-US" sz="2000" b="0" dirty="0"/>
              <a:t>is reducing risk and increasing confidence on fuel effects which may enable OEMs to streamline when and if a new fuel should be further evaluated before it is sent to </a:t>
            </a:r>
            <a:r>
              <a:rPr lang="en-US" sz="2000" b="0" dirty="0" smtClean="0"/>
              <a:t>ASTM </a:t>
            </a:r>
            <a:r>
              <a:rPr lang="en-US" sz="2000" b="0" dirty="0"/>
              <a:t>for approval. Confidence levels have doubled.</a:t>
            </a:r>
          </a:p>
          <a:p>
            <a:pPr lvl="0"/>
            <a:r>
              <a:rPr lang="en-US" sz="2000" b="0" dirty="0"/>
              <a:t>OEMs agreed that </a:t>
            </a:r>
            <a:r>
              <a:rPr lang="en-US" sz="2000" b="0" dirty="0" smtClean="0"/>
              <a:t>capabilities </a:t>
            </a:r>
            <a:r>
              <a:rPr lang="en-US" sz="2000" b="0" dirty="0"/>
              <a:t>and understanding developed under </a:t>
            </a:r>
            <a:r>
              <a:rPr lang="en-US" sz="2000" b="0" dirty="0" smtClean="0"/>
              <a:t>NJFCP </a:t>
            </a:r>
            <a:r>
              <a:rPr lang="en-US" sz="2000" b="0" dirty="0"/>
              <a:t>could save significant time spent executing tier 3 and 4 activity because </a:t>
            </a:r>
            <a:r>
              <a:rPr lang="en-US" sz="2000" b="0" dirty="0" smtClean="0"/>
              <a:t>OEMs  </a:t>
            </a:r>
            <a:r>
              <a:rPr lang="en-US" sz="2000" b="0" dirty="0"/>
              <a:t>will have better understanding of the kinetic properties and risks for fuel effects in engines. </a:t>
            </a:r>
          </a:p>
          <a:p>
            <a:pPr lvl="0"/>
            <a:r>
              <a:rPr lang="en-US" sz="2000" b="0" dirty="0"/>
              <a:t>The tools (referee rigs and CFD) and knowledge gained from NJFCP have shown </a:t>
            </a:r>
            <a:r>
              <a:rPr lang="en-US" sz="2000" b="0" dirty="0" smtClean="0"/>
              <a:t>potential </a:t>
            </a:r>
            <a:r>
              <a:rPr lang="en-US" sz="2000" b="0" dirty="0"/>
              <a:t>to enable the OEMs to reduce their risk when determining </a:t>
            </a:r>
            <a:r>
              <a:rPr lang="en-US" sz="2000" b="0" dirty="0" smtClean="0"/>
              <a:t>acceptability </a:t>
            </a:r>
            <a:r>
              <a:rPr lang="en-US" sz="2000" b="0" dirty="0"/>
              <a:t>of candidate alternative jet fuels.  This will allow them to approve these fuels more quickly and with greater </a:t>
            </a:r>
            <a:r>
              <a:rPr lang="en-US" sz="2000" b="0" dirty="0" smtClean="0"/>
              <a:t>confidence.</a:t>
            </a:r>
            <a:endParaRPr lang="en-US" sz="2000" b="0" dirty="0"/>
          </a:p>
          <a:p>
            <a:pPr marL="0" lvl="0" indent="0">
              <a:buNone/>
            </a:pPr>
            <a:endParaRPr lang="en-US" sz="2000" b="0" dirty="0"/>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24</a:t>
            </a:fld>
            <a:endParaRPr lang="en-US" dirty="0"/>
          </a:p>
        </p:txBody>
      </p:sp>
    </p:spTree>
    <p:extLst>
      <p:ext uri="{BB962C8B-B14F-4D97-AF65-F5344CB8AC3E}">
        <p14:creationId xmlns:p14="http://schemas.microsoft.com/office/powerpoint/2010/main" val="3323151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12725" y="228600"/>
            <a:ext cx="8818563" cy="609600"/>
          </a:xfrm>
        </p:spPr>
        <p:txBody>
          <a:bodyPr/>
          <a:lstStyle/>
          <a:p>
            <a:r>
              <a:rPr lang="en-US" altLang="es-US" sz="1600" dirty="0" smtClean="0"/>
              <a:t>New ASCENT </a:t>
            </a:r>
            <a:r>
              <a:rPr lang="en-US" altLang="es-US" sz="1600" dirty="0" smtClean="0"/>
              <a:t>Project</a:t>
            </a:r>
            <a:r>
              <a:rPr lang="en-US" altLang="es-US" dirty="0" smtClean="0"/>
              <a:t/>
            </a:r>
            <a:br>
              <a:rPr lang="en-US" altLang="es-US" dirty="0" smtClean="0"/>
            </a:br>
            <a:r>
              <a:rPr lang="en-US" sz="2400" dirty="0"/>
              <a:t>Two-Dimensional Gas Chromatography Method Documentation and Analysis</a:t>
            </a:r>
            <a:endParaRPr lang="en-US" altLang="es-US" dirty="0" smtClean="0"/>
          </a:p>
        </p:txBody>
      </p:sp>
      <p:sp>
        <p:nvSpPr>
          <p:cNvPr id="4" name="Slide Number Placeholder 3"/>
          <p:cNvSpPr>
            <a:spLocks noGrp="1"/>
          </p:cNvSpPr>
          <p:nvPr>
            <p:ph type="sldNum" sz="quarter" idx="12"/>
          </p:nvPr>
        </p:nvSpPr>
        <p:spPr/>
        <p:txBody>
          <a:bodyPr/>
          <a:lstStyle/>
          <a:p>
            <a:pPr>
              <a:defRPr/>
            </a:pPr>
            <a:fld id="{BE028350-104A-4D80-ABB2-643E4A473854}" type="slidenum">
              <a:rPr lang="en-US" smtClean="0"/>
              <a:pPr>
                <a:defRPr/>
              </a:pPr>
              <a:t>25</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443670753"/>
              </p:ext>
            </p:extLst>
          </p:nvPr>
        </p:nvGraphicFramePr>
        <p:xfrm>
          <a:off x="4800600" y="1447800"/>
          <a:ext cx="3798203" cy="3886200"/>
        </p:xfrm>
        <a:graphic>
          <a:graphicData uri="http://schemas.openxmlformats.org/presentationml/2006/ole">
            <mc:AlternateContent xmlns:mc="http://schemas.openxmlformats.org/markup-compatibility/2006">
              <mc:Choice xmlns:v="urn:schemas-microsoft-com:vml" Requires="v">
                <p:oleObj spid="_x0000_s46112" name="KGPlot" r:id="rId3" imgW="5460840" imgH="5587920" progId="KGraph_Plot">
                  <p:embed/>
                </p:oleObj>
              </mc:Choice>
              <mc:Fallback>
                <p:oleObj name="KGPlot" r:id="rId3" imgW="5460840" imgH="5587920" progId="KGraph_Plot">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447800"/>
                        <a:ext cx="3798203" cy="3886200"/>
                      </a:xfrm>
                      <a:prstGeom prst="rect">
                        <a:avLst/>
                      </a:prstGeom>
                      <a:noFill/>
                      <a:ln>
                        <a:noFill/>
                      </a:ln>
                    </p:spPr>
                  </p:pic>
                </p:oleObj>
              </mc:Fallback>
            </mc:AlternateContent>
          </a:graphicData>
        </a:graphic>
      </p:graphicFrame>
      <p:sp>
        <p:nvSpPr>
          <p:cNvPr id="3" name="Content Placeholder 2"/>
          <p:cNvSpPr>
            <a:spLocks noGrp="1"/>
          </p:cNvSpPr>
          <p:nvPr>
            <p:ph idx="1"/>
          </p:nvPr>
        </p:nvSpPr>
        <p:spPr>
          <a:xfrm>
            <a:off x="219075" y="1219200"/>
            <a:ext cx="4124325" cy="4770437"/>
          </a:xfrm>
        </p:spPr>
        <p:txBody>
          <a:bodyPr/>
          <a:lstStyle/>
          <a:p>
            <a:r>
              <a:rPr lang="en-US" altLang="es-US" sz="1900" b="0" dirty="0"/>
              <a:t>Two dimensional gas chromatography is a novel analysis technique to accurately characterize fuel composition. However, GC x GC is lacking standardized procedure and </a:t>
            </a:r>
            <a:r>
              <a:rPr lang="en-US" altLang="es-US" sz="1900" b="0" dirty="0" smtClean="0"/>
              <a:t>is not </a:t>
            </a:r>
            <a:r>
              <a:rPr lang="en-US" altLang="es-US" sz="1900" b="0" dirty="0"/>
              <a:t>utilized by ASTM</a:t>
            </a:r>
            <a:r>
              <a:rPr lang="en-US" altLang="es-US" sz="1900" b="0" dirty="0" smtClean="0"/>
              <a:t>.</a:t>
            </a:r>
          </a:p>
          <a:p>
            <a:r>
              <a:rPr lang="en-US" sz="1900" b="0" dirty="0" smtClean="0"/>
              <a:t>FAA </a:t>
            </a:r>
            <a:r>
              <a:rPr lang="en-US" sz="1900" b="0" dirty="0" smtClean="0"/>
              <a:t>is </a:t>
            </a:r>
            <a:r>
              <a:rPr lang="en-US" sz="1900" b="0" dirty="0" smtClean="0"/>
              <a:t>establishing </a:t>
            </a:r>
            <a:r>
              <a:rPr lang="en-US" sz="1900" b="0" dirty="0" smtClean="0"/>
              <a:t>a project to conduct foundational </a:t>
            </a:r>
            <a:r>
              <a:rPr lang="en-US" sz="1900" b="0" dirty="0" smtClean="0"/>
              <a:t>investigative tasks to document and standardize the test </a:t>
            </a:r>
            <a:r>
              <a:rPr lang="en-US" sz="1900" b="0" dirty="0" smtClean="0"/>
              <a:t>method currently used for two dimensional gas chromatography analysis of alternative jet fuel candidates</a:t>
            </a:r>
            <a:endParaRPr lang="en-US" sz="1900" b="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s-US" sz="1800" dirty="0" smtClean="0"/>
              <a:t>ASCENT Project 33:</a:t>
            </a:r>
            <a:r>
              <a:rPr lang="en-US" altLang="es-US" sz="1400" dirty="0" smtClean="0"/>
              <a:t/>
            </a:r>
            <a:br>
              <a:rPr lang="en-US" altLang="es-US" sz="1400" dirty="0" smtClean="0"/>
            </a:br>
            <a:r>
              <a:rPr lang="en-US" altLang="es-US" dirty="0" smtClean="0"/>
              <a:t>Alternative Jet Fuel Test Database Library</a:t>
            </a:r>
          </a:p>
        </p:txBody>
      </p:sp>
      <p:sp>
        <p:nvSpPr>
          <p:cNvPr id="3" name="Content Placeholder 2"/>
          <p:cNvSpPr>
            <a:spLocks noGrp="1"/>
          </p:cNvSpPr>
          <p:nvPr>
            <p:ph idx="1"/>
          </p:nvPr>
        </p:nvSpPr>
        <p:spPr>
          <a:xfrm>
            <a:off x="476250" y="990599"/>
            <a:ext cx="4400550" cy="5019675"/>
          </a:xfrm>
        </p:spPr>
        <p:txBody>
          <a:bodyPr>
            <a:normAutofit fontScale="92500" lnSpcReduction="10000"/>
          </a:bodyPr>
          <a:lstStyle/>
          <a:p>
            <a:pPr>
              <a:defRPr/>
            </a:pPr>
            <a:r>
              <a:rPr lang="en-US" b="0" dirty="0"/>
              <a:t>Fuel </a:t>
            </a:r>
            <a:r>
              <a:rPr lang="en-US" b="0" dirty="0" smtClean="0"/>
              <a:t>specification </a:t>
            </a:r>
            <a:r>
              <a:rPr lang="en-US" b="0" dirty="0"/>
              <a:t>and rig testing data, technical papers, fuel approval reports</a:t>
            </a:r>
          </a:p>
          <a:p>
            <a:pPr lvl="1">
              <a:defRPr/>
            </a:pPr>
            <a:r>
              <a:rPr lang="en-US" dirty="0"/>
              <a:t>400+ documents</a:t>
            </a:r>
          </a:p>
          <a:p>
            <a:pPr lvl="1">
              <a:defRPr/>
            </a:pPr>
            <a:r>
              <a:rPr lang="en-US" dirty="0"/>
              <a:t>~300 POSFs covering </a:t>
            </a:r>
            <a:r>
              <a:rPr lang="en-US" dirty="0" smtClean="0"/>
              <a:t>alternative </a:t>
            </a:r>
            <a:r>
              <a:rPr lang="en-US" dirty="0"/>
              <a:t>and conventional jet fuels</a:t>
            </a:r>
          </a:p>
          <a:p>
            <a:pPr>
              <a:lnSpc>
                <a:spcPct val="120000"/>
              </a:lnSpc>
              <a:defRPr/>
            </a:pPr>
            <a:r>
              <a:rPr lang="en-US" b="0" dirty="0" smtClean="0"/>
              <a:t>Looking to support </a:t>
            </a:r>
            <a:r>
              <a:rPr lang="en-US" b="0" dirty="0"/>
              <a:t>ASTM Generic Annex through </a:t>
            </a:r>
            <a:r>
              <a:rPr lang="en-US" b="0" dirty="0" smtClean="0"/>
              <a:t>tools </a:t>
            </a:r>
            <a:r>
              <a:rPr lang="en-US" b="0" dirty="0"/>
              <a:t>and test data access</a:t>
            </a:r>
          </a:p>
          <a:p>
            <a:pPr lvl="1">
              <a:defRPr/>
            </a:pPr>
            <a:r>
              <a:rPr lang="en-US" dirty="0"/>
              <a:t>Potential to extend fuel blending property </a:t>
            </a:r>
            <a:r>
              <a:rPr lang="en-US" dirty="0" smtClean="0"/>
              <a:t>prediction</a:t>
            </a:r>
            <a:endParaRPr lang="en-US" dirty="0"/>
          </a:p>
        </p:txBody>
      </p:sp>
      <p:sp>
        <p:nvSpPr>
          <p:cNvPr id="5" name="Slide Number Placeholder 4"/>
          <p:cNvSpPr>
            <a:spLocks noGrp="1"/>
          </p:cNvSpPr>
          <p:nvPr>
            <p:ph type="sldNum" sz="quarter" idx="12"/>
          </p:nvPr>
        </p:nvSpPr>
        <p:spPr/>
        <p:txBody>
          <a:bodyPr/>
          <a:lstStyle/>
          <a:p>
            <a:pPr>
              <a:defRPr/>
            </a:pPr>
            <a:fld id="{FB3FC245-96D7-46A6-9C7E-7DF7CA0CF2E3}" type="slidenum">
              <a:rPr lang="en-US" smtClean="0"/>
              <a:pPr>
                <a:defRPr/>
              </a:pPr>
              <a:t>26</a:t>
            </a:fld>
            <a:endParaRPr lang="en-US"/>
          </a:p>
        </p:txBody>
      </p:sp>
      <p:pic>
        <p:nvPicPr>
          <p:cNvPr id="6" name="Picture 5"/>
          <p:cNvPicPr>
            <a:picLocks noChangeAspect="1"/>
          </p:cNvPicPr>
          <p:nvPr/>
        </p:nvPicPr>
        <p:blipFill rotWithShape="1">
          <a:blip r:embed="rId3"/>
          <a:srcRect l="24550" t="10716" r="24907" b="6254"/>
          <a:stretch/>
        </p:blipFill>
        <p:spPr>
          <a:xfrm>
            <a:off x="4970463" y="914400"/>
            <a:ext cx="3376612" cy="3092450"/>
          </a:xfrm>
          <a:prstGeom prst="rect">
            <a:avLst/>
          </a:prstGeom>
          <a:ln>
            <a:solidFill>
              <a:schemeClr val="accent2"/>
            </a:solidFill>
          </a:ln>
          <a:effectLst>
            <a:outerShdw blurRad="50800" dist="38100" dir="2700000" algn="tl" rotWithShape="0">
              <a:prstClr val="black">
                <a:alpha val="40000"/>
              </a:prstClr>
            </a:outerShdw>
          </a:effectLst>
        </p:spPr>
      </p:pic>
      <p:pic>
        <p:nvPicPr>
          <p:cNvPr id="4813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400425"/>
            <a:ext cx="3376613" cy="25161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s-US" sz="1800" dirty="0"/>
              <a:t>ASCENT Project 33:</a:t>
            </a:r>
            <a:r>
              <a:rPr lang="en-US" altLang="es-US" sz="1400" dirty="0"/>
              <a:t/>
            </a:r>
            <a:br>
              <a:rPr lang="en-US" altLang="es-US" sz="1400" dirty="0"/>
            </a:br>
            <a:r>
              <a:rPr lang="en-US" altLang="es-US" dirty="0" smtClean="0"/>
              <a:t>Websites</a:t>
            </a:r>
            <a:endParaRPr lang="es-US" dirty="0"/>
          </a:p>
        </p:txBody>
      </p:sp>
      <p:sp>
        <p:nvSpPr>
          <p:cNvPr id="3" name="Content Placeholder 2"/>
          <p:cNvSpPr>
            <a:spLocks noGrp="1"/>
          </p:cNvSpPr>
          <p:nvPr>
            <p:ph idx="1"/>
          </p:nvPr>
        </p:nvSpPr>
        <p:spPr/>
        <p:txBody>
          <a:bodyPr/>
          <a:lstStyle/>
          <a:p>
            <a:r>
              <a:rPr lang="en-US" dirty="0" smtClean="0"/>
              <a:t>Data Library:</a:t>
            </a:r>
          </a:p>
          <a:p>
            <a:pPr lvl="1"/>
            <a:r>
              <a:rPr lang="en-US" altLang="es-US" dirty="0">
                <a:solidFill>
                  <a:schemeClr val="bg1"/>
                </a:solidFill>
                <a:hlinkClick r:id="rId2"/>
              </a:rPr>
              <a:t>http://altjetfuels.illinois.edu/</a:t>
            </a:r>
            <a:endParaRPr lang="en-US" dirty="0" smtClean="0"/>
          </a:p>
          <a:p>
            <a:endParaRPr lang="en-US" dirty="0"/>
          </a:p>
          <a:p>
            <a:r>
              <a:rPr lang="en-US" dirty="0" smtClean="0"/>
              <a:t>For more information:</a:t>
            </a:r>
          </a:p>
          <a:p>
            <a:pPr lvl="1"/>
            <a:r>
              <a:rPr lang="en-US" dirty="0">
                <a:hlinkClick r:id="rId3"/>
              </a:rPr>
              <a:t>https://ascent.aero/project/alternative-fuels-test-database-library</a:t>
            </a:r>
            <a:r>
              <a:rPr lang="en-US" dirty="0" smtClean="0">
                <a:hlinkClick r:id="rId3"/>
              </a:rPr>
              <a:t>/</a:t>
            </a:r>
            <a:endParaRPr lang="en-US" dirty="0" smtClean="0"/>
          </a:p>
          <a:p>
            <a:pPr lvl="1"/>
            <a:endParaRPr lang="en-US" dirty="0" smtClean="0"/>
          </a:p>
          <a:p>
            <a:endParaRPr lang="es-US" dirty="0"/>
          </a:p>
        </p:txBody>
      </p:sp>
      <p:sp>
        <p:nvSpPr>
          <p:cNvPr id="4" name="Slide Number Placeholder 3"/>
          <p:cNvSpPr>
            <a:spLocks noGrp="1"/>
          </p:cNvSpPr>
          <p:nvPr>
            <p:ph type="sldNum" sz="quarter" idx="12"/>
          </p:nvPr>
        </p:nvSpPr>
        <p:spPr/>
        <p:txBody>
          <a:bodyPr/>
          <a:lstStyle/>
          <a:p>
            <a:pPr>
              <a:defRPr/>
            </a:pPr>
            <a:fld id="{B0B844CE-C480-4AF2-B705-A4502B8B6CA7}" type="slidenum">
              <a:rPr lang="en-US" smtClean="0"/>
              <a:pPr>
                <a:defRPr/>
              </a:pPr>
              <a:t>27</a:t>
            </a:fld>
            <a:endParaRPr lang="en-US" dirty="0"/>
          </a:p>
        </p:txBody>
      </p:sp>
    </p:spTree>
    <p:extLst>
      <p:ext uri="{BB962C8B-B14F-4D97-AF65-F5344CB8AC3E}">
        <p14:creationId xmlns:p14="http://schemas.microsoft.com/office/powerpoint/2010/main" val="3335971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Where We Stand Today</a:t>
            </a:r>
          </a:p>
        </p:txBody>
      </p:sp>
      <p:sp>
        <p:nvSpPr>
          <p:cNvPr id="49155" name="Content Placeholder 2"/>
          <p:cNvSpPr>
            <a:spLocks noGrp="1"/>
          </p:cNvSpPr>
          <p:nvPr>
            <p:ph idx="1"/>
          </p:nvPr>
        </p:nvSpPr>
        <p:spPr>
          <a:xfrm>
            <a:off x="219075" y="762000"/>
            <a:ext cx="8774113" cy="5030788"/>
          </a:xfrm>
        </p:spPr>
        <p:txBody>
          <a:bodyPr/>
          <a:lstStyle/>
          <a:p>
            <a:r>
              <a:rPr lang="en-US" altLang="en-US" smtClean="0"/>
              <a:t>Commercial flights on SAJF are taking place</a:t>
            </a:r>
          </a:p>
          <a:p>
            <a:r>
              <a:rPr lang="en-US" altLang="en-US" smtClean="0"/>
              <a:t>1.1 million gallons in 2016 from one commercial producer, one demonstration</a:t>
            </a:r>
          </a:p>
        </p:txBody>
      </p:sp>
      <p:pic>
        <p:nvPicPr>
          <p:cNvPr id="49156" name="Picture 5"/>
          <p:cNvPicPr>
            <a:picLocks noChangeAspect="1" noChangeArrowheads="1"/>
          </p:cNvPicPr>
          <p:nvPr/>
        </p:nvPicPr>
        <p:blipFill>
          <a:blip r:embed="rId3">
            <a:extLst>
              <a:ext uri="{28A0092B-C50C-407E-A947-70E740481C1C}">
                <a14:useLocalDpi xmlns:a14="http://schemas.microsoft.com/office/drawing/2010/main" val="0"/>
              </a:ext>
            </a:extLst>
          </a:blip>
          <a:srcRect b="18575"/>
          <a:stretch>
            <a:fillRect/>
          </a:stretch>
        </p:blipFill>
        <p:spPr bwMode="auto">
          <a:xfrm>
            <a:off x="1600200" y="2436813"/>
            <a:ext cx="6064250" cy="358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7" name="TextBox 1"/>
          <p:cNvSpPr txBox="1">
            <a:spLocks noChangeArrowheads="1"/>
          </p:cNvSpPr>
          <p:nvPr/>
        </p:nvSpPr>
        <p:spPr bwMode="auto">
          <a:xfrm>
            <a:off x="3124200" y="2259013"/>
            <a:ext cx="404018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1600"/>
              <a:t>U.S. Alternative Jet Fuel Procurements</a:t>
            </a:r>
            <a:r>
              <a:rPr lang="en-US" altLang="en-US" sz="1600" baseline="30000"/>
              <a:t>1</a:t>
            </a:r>
          </a:p>
        </p:txBody>
      </p:sp>
      <p:sp>
        <p:nvSpPr>
          <p:cNvPr id="3" name="Rectangle 2"/>
          <p:cNvSpPr/>
          <p:nvPr/>
        </p:nvSpPr>
        <p:spPr>
          <a:xfrm>
            <a:off x="0" y="6181725"/>
            <a:ext cx="5486400" cy="600075"/>
          </a:xfrm>
          <a:prstGeom prst="rect">
            <a:avLst/>
          </a:prstGeom>
        </p:spPr>
        <p:txBody>
          <a:bodyPr>
            <a:spAutoFit/>
          </a:bodyPr>
          <a:lstStyle/>
          <a:p>
            <a:pPr fontAlgn="auto">
              <a:spcBef>
                <a:spcPts val="0"/>
              </a:spcBef>
              <a:spcAft>
                <a:spcPts val="0"/>
              </a:spcAft>
              <a:defRPr/>
            </a:pPr>
            <a:r>
              <a:rPr lang="en-US" sz="1100" dirty="0">
                <a:solidFill>
                  <a:schemeClr val="bg1"/>
                </a:solidFill>
                <a:latin typeface="+mn-lt"/>
                <a:cs typeface="+mn-cs"/>
              </a:rPr>
              <a:t>Notes:</a:t>
            </a:r>
          </a:p>
          <a:p>
            <a:pPr marL="228600" indent="-228600" fontAlgn="auto">
              <a:spcBef>
                <a:spcPts val="0"/>
              </a:spcBef>
              <a:spcAft>
                <a:spcPts val="0"/>
              </a:spcAft>
              <a:buFont typeface="+mj-lt"/>
              <a:buAutoNum type="arabicPeriod"/>
              <a:defRPr/>
            </a:pPr>
            <a:r>
              <a:rPr lang="en-US" sz="1100" dirty="0">
                <a:solidFill>
                  <a:schemeClr val="bg1"/>
                </a:solidFill>
                <a:latin typeface="+mn-lt"/>
                <a:cs typeface="+mn-cs"/>
              </a:rPr>
              <a:t>Based on voluntarily reported data from Airlines for America (A4A), Department of Defense (Defense Logistics Agency, DLA-Energy) and Gulfstream Inc.</a:t>
            </a:r>
          </a:p>
        </p:txBody>
      </p:sp>
      <p:sp>
        <p:nvSpPr>
          <p:cNvPr id="49159" name="TextBox 1"/>
          <p:cNvSpPr txBox="1">
            <a:spLocks noChangeArrowheads="1"/>
          </p:cNvSpPr>
          <p:nvPr/>
        </p:nvSpPr>
        <p:spPr bwMode="auto">
          <a:xfrm>
            <a:off x="7664450" y="2743200"/>
            <a:ext cx="132715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1200">
                <a:solidFill>
                  <a:schemeClr val="tx2"/>
                </a:solidFill>
              </a:rPr>
              <a:t>United Airlines &amp; Altair Fuels</a:t>
            </a:r>
          </a:p>
          <a:p>
            <a:pPr eaLnBrk="1" hangingPunct="1">
              <a:spcBef>
                <a:spcPct val="0"/>
              </a:spcBef>
              <a:buFontTx/>
              <a:buNone/>
            </a:pPr>
            <a:endParaRPr lang="en-US" altLang="en-US" sz="1200">
              <a:solidFill>
                <a:schemeClr val="tx2"/>
              </a:solidFill>
            </a:endParaRPr>
          </a:p>
          <a:p>
            <a:pPr eaLnBrk="1" hangingPunct="1">
              <a:spcBef>
                <a:spcPct val="0"/>
              </a:spcBef>
              <a:buFontTx/>
              <a:buNone/>
            </a:pPr>
            <a:r>
              <a:rPr lang="en-US" altLang="en-US" sz="1200">
                <a:solidFill>
                  <a:schemeClr val="tx2"/>
                </a:solidFill>
              </a:rPr>
              <a:t>Gulfstream &amp; Altair Fuels</a:t>
            </a:r>
          </a:p>
          <a:p>
            <a:pPr eaLnBrk="1" hangingPunct="1">
              <a:spcBef>
                <a:spcPct val="0"/>
              </a:spcBef>
              <a:buFontTx/>
              <a:buNone/>
            </a:pPr>
            <a:endParaRPr lang="en-US" altLang="en-US" sz="1200">
              <a:solidFill>
                <a:schemeClr val="tx2"/>
              </a:solidFill>
            </a:endParaRPr>
          </a:p>
          <a:p>
            <a:pPr eaLnBrk="1" hangingPunct="1">
              <a:spcBef>
                <a:spcPct val="0"/>
              </a:spcBef>
              <a:buFontTx/>
              <a:buNone/>
            </a:pPr>
            <a:r>
              <a:rPr lang="en-US" altLang="en-US" sz="1200">
                <a:solidFill>
                  <a:schemeClr val="tx2"/>
                </a:solidFill>
              </a:rPr>
              <a:t>Alaska Airlines &amp; Gevo Inc.</a:t>
            </a:r>
          </a:p>
        </p:txBody>
      </p:sp>
      <p:cxnSp>
        <p:nvCxnSpPr>
          <p:cNvPr id="49160" name="Straight Arrow Connector 4"/>
          <p:cNvCxnSpPr>
            <a:cxnSpLocks noChangeShapeType="1"/>
          </p:cNvCxnSpPr>
          <p:nvPr/>
        </p:nvCxnSpPr>
        <p:spPr bwMode="auto">
          <a:xfrm flipH="1">
            <a:off x="7391400" y="2895600"/>
            <a:ext cx="273050" cy="1524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1" name="Straight Arrow Connector 14"/>
          <p:cNvCxnSpPr>
            <a:cxnSpLocks noChangeShapeType="1"/>
            <a:stCxn id="49159" idx="1"/>
          </p:cNvCxnSpPr>
          <p:nvPr/>
        </p:nvCxnSpPr>
        <p:spPr bwMode="auto">
          <a:xfrm flipH="1">
            <a:off x="7391400" y="3527425"/>
            <a:ext cx="273050" cy="936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2" name="Straight Arrow Connector 15"/>
          <p:cNvCxnSpPr>
            <a:cxnSpLocks noChangeShapeType="1"/>
          </p:cNvCxnSpPr>
          <p:nvPr/>
        </p:nvCxnSpPr>
        <p:spPr bwMode="auto">
          <a:xfrm flipH="1">
            <a:off x="7375525" y="4105275"/>
            <a:ext cx="3333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63"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eaLnBrk="1" hangingPunct="1">
              <a:spcBef>
                <a:spcPct val="0"/>
              </a:spcBef>
              <a:buFontTx/>
              <a:buNone/>
            </a:pPr>
            <a:fld id="{42340406-9722-4718-A93E-C8ACB0ED7AC2}" type="slidenum">
              <a:rPr lang="en-US" altLang="en-US" sz="1200">
                <a:solidFill>
                  <a:srgbClr val="FFFFFF"/>
                </a:solidFill>
              </a:rPr>
              <a:pPr algn="r" eaLnBrk="1" hangingPunct="1">
                <a:spcBef>
                  <a:spcPct val="0"/>
                </a:spcBef>
                <a:buFontTx/>
                <a:buNone/>
              </a:pPr>
              <a:t>28</a:t>
            </a:fld>
            <a:endParaRPr lang="en-US" altLang="en-US" sz="1200">
              <a:solidFill>
                <a:srgbClr val="FFFFFF"/>
              </a:solidFill>
            </a:endParaRPr>
          </a:p>
        </p:txBody>
      </p:sp>
      <p:sp>
        <p:nvSpPr>
          <p:cNvPr id="2" name="Slide Number Placeholder 1"/>
          <p:cNvSpPr>
            <a:spLocks noGrp="1"/>
          </p:cNvSpPr>
          <p:nvPr>
            <p:ph type="sldNum" sz="quarter" idx="12"/>
          </p:nvPr>
        </p:nvSpPr>
        <p:spPr/>
        <p:txBody>
          <a:bodyPr/>
          <a:lstStyle/>
          <a:p>
            <a:pPr>
              <a:defRPr/>
            </a:pPr>
            <a:fld id="{B0B844CE-C480-4AF2-B705-A4502B8B6CA7}"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Future Outlook and Priorities</a:t>
            </a:r>
          </a:p>
        </p:txBody>
      </p:sp>
      <p:sp>
        <p:nvSpPr>
          <p:cNvPr id="50179" name="Content Placeholder 2"/>
          <p:cNvSpPr>
            <a:spLocks noGrp="1"/>
          </p:cNvSpPr>
          <p:nvPr>
            <p:ph idx="1"/>
          </p:nvPr>
        </p:nvSpPr>
        <p:spPr/>
        <p:txBody>
          <a:bodyPr/>
          <a:lstStyle/>
          <a:p>
            <a:r>
              <a:rPr lang="en-US" altLang="en-US" sz="2000" b="0" dirty="0" smtClean="0"/>
              <a:t>Continue efforts to support </a:t>
            </a:r>
            <a:r>
              <a:rPr lang="en-US" altLang="en-US" sz="2000" i="1" dirty="0" smtClean="0"/>
              <a:t>certification / qualification process </a:t>
            </a:r>
            <a:r>
              <a:rPr lang="en-US" altLang="en-US" sz="2000" b="0" dirty="0" smtClean="0"/>
              <a:t>by leveraging shared funding and staffing approaches, improved methods, and enhanced specification requirements</a:t>
            </a:r>
          </a:p>
          <a:p>
            <a:r>
              <a:rPr lang="en-US" altLang="en-US" sz="2000" b="0" dirty="0" smtClean="0"/>
              <a:t>Continue </a:t>
            </a:r>
            <a:r>
              <a:rPr lang="en-US" altLang="en-US" sz="2000" i="1" dirty="0" smtClean="0"/>
              <a:t>to develop tools to evaluate the readiness of feedstocks and fuels </a:t>
            </a:r>
            <a:r>
              <a:rPr lang="en-US" altLang="en-US" sz="2000" b="0" dirty="0" smtClean="0"/>
              <a:t>and their potential economic, social and environmental benefits </a:t>
            </a:r>
          </a:p>
          <a:p>
            <a:r>
              <a:rPr lang="en-US" altLang="en-US" sz="2000" b="0" dirty="0" smtClean="0"/>
              <a:t>Continue </a:t>
            </a:r>
            <a:r>
              <a:rPr lang="en-US" altLang="en-US" sz="2000" i="1" dirty="0" smtClean="0"/>
              <a:t>coordinating and aligning efforts</a:t>
            </a:r>
            <a:r>
              <a:rPr lang="en-US" altLang="en-US" sz="2000" b="0" dirty="0" smtClean="0"/>
              <a:t> to develop US alternative jet fuel supply and enable commercial deployment.</a:t>
            </a:r>
          </a:p>
          <a:p>
            <a:r>
              <a:rPr lang="en-US" altLang="en-US" sz="2000" i="1" dirty="0" smtClean="0"/>
              <a:t>Share best practices </a:t>
            </a:r>
            <a:r>
              <a:rPr lang="en-US" altLang="en-US" sz="2000" b="0" dirty="0" smtClean="0"/>
              <a:t>across the supply chain and with partners worldwide</a:t>
            </a:r>
          </a:p>
          <a:p>
            <a:endParaRPr lang="en-US" altLang="en-US" sz="2000" b="0" dirty="0" smtClean="0"/>
          </a:p>
        </p:txBody>
      </p:sp>
      <p:sp>
        <p:nvSpPr>
          <p:cNvPr id="4" name="Slide Number Placeholder 3"/>
          <p:cNvSpPr>
            <a:spLocks noGrp="1"/>
          </p:cNvSpPr>
          <p:nvPr>
            <p:ph type="sldNum" sz="quarter" idx="12"/>
          </p:nvPr>
        </p:nvSpPr>
        <p:spPr/>
        <p:txBody>
          <a:bodyPr/>
          <a:lstStyle/>
          <a:p>
            <a:pPr>
              <a:defRPr/>
            </a:pPr>
            <a:fld id="{E4901D40-A678-42C6-A851-7E03602D6E38}"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Status of Alternative Jet Fuel Approvals</a:t>
            </a:r>
          </a:p>
        </p:txBody>
      </p:sp>
      <p:sp>
        <p:nvSpPr>
          <p:cNvPr id="36867" name="Content Placeholder 2"/>
          <p:cNvSpPr>
            <a:spLocks noGrp="1"/>
          </p:cNvSpPr>
          <p:nvPr>
            <p:ph idx="1"/>
          </p:nvPr>
        </p:nvSpPr>
        <p:spPr>
          <a:xfrm>
            <a:off x="219075" y="685800"/>
            <a:ext cx="8774113" cy="5264150"/>
          </a:xfrm>
        </p:spPr>
        <p:txBody>
          <a:bodyPr/>
          <a:lstStyle/>
          <a:p>
            <a:pPr marL="342900" lvl="1" indent="-342900">
              <a:spcBef>
                <a:spcPct val="0"/>
              </a:spcBef>
              <a:spcAft>
                <a:spcPts val="600"/>
              </a:spcAft>
              <a:buFont typeface="Arial" charset="0"/>
              <a:buChar char="•"/>
            </a:pPr>
            <a:r>
              <a:rPr lang="en-US" altLang="en-US" smtClean="0"/>
              <a:t>Since 2009 five fuels included in the ASTM International alternative jet fuel specification (D7566)</a:t>
            </a:r>
          </a:p>
        </p:txBody>
      </p:sp>
      <p:sp>
        <p:nvSpPr>
          <p:cNvPr id="4" name="Slide Number Placeholder 3"/>
          <p:cNvSpPr>
            <a:spLocks noGrp="1"/>
          </p:cNvSpPr>
          <p:nvPr>
            <p:ph type="sldNum" sz="quarter" idx="12"/>
          </p:nvPr>
        </p:nvSpPr>
        <p:spPr/>
        <p:txBody>
          <a:bodyPr/>
          <a:lstStyle/>
          <a:p>
            <a:pPr>
              <a:defRPr/>
            </a:pPr>
            <a:fld id="{B5018923-4047-47AF-ACE8-CEFD333543AA}" type="slidenum">
              <a:rPr lang="en-US" smtClean="0"/>
              <a:pPr>
                <a:defRPr/>
              </a:pPr>
              <a:t>3</a:t>
            </a:fld>
            <a:endParaRPr lang="en-US" dirty="0"/>
          </a:p>
        </p:txBody>
      </p:sp>
      <p:sp>
        <p:nvSpPr>
          <p:cNvPr id="7" name="Rectangle 6"/>
          <p:cNvSpPr/>
          <p:nvPr/>
        </p:nvSpPr>
        <p:spPr bwMode="auto">
          <a:xfrm>
            <a:off x="2209800" y="2371725"/>
            <a:ext cx="762000" cy="511175"/>
          </a:xfrm>
          <a:prstGeom prst="rect">
            <a:avLst/>
          </a:prstGeom>
          <a:solidFill>
            <a:schemeClr val="accent3"/>
          </a:solidFill>
          <a:ln>
            <a:noFill/>
          </a:ln>
          <a:effectLst/>
          <a:extLst/>
        </p:spPr>
        <p:txBody>
          <a:bodyPr>
            <a:spAutoFit/>
          </a:bodyPr>
          <a:lstStyle/>
          <a:p>
            <a:pPr>
              <a:spcBef>
                <a:spcPct val="50000"/>
              </a:spcBef>
              <a:buFontTx/>
              <a:buChar char="•"/>
              <a:defRPr/>
            </a:pPr>
            <a:endParaRPr lang="en-US" sz="2400"/>
          </a:p>
        </p:txBody>
      </p:sp>
      <p:pic>
        <p:nvPicPr>
          <p:cNvPr id="3687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400925" cy="464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Summary</a:t>
            </a:r>
          </a:p>
        </p:txBody>
      </p:sp>
      <p:sp>
        <p:nvSpPr>
          <p:cNvPr id="51203" name="Content Placeholder 2"/>
          <p:cNvSpPr>
            <a:spLocks noGrp="1"/>
          </p:cNvSpPr>
          <p:nvPr>
            <p:ph idx="1"/>
          </p:nvPr>
        </p:nvSpPr>
        <p:spPr/>
        <p:txBody>
          <a:bodyPr/>
          <a:lstStyle/>
          <a:p>
            <a:r>
              <a:rPr lang="en-US" altLang="en-US" sz="2400" b="0" dirty="0" smtClean="0"/>
              <a:t>Alternative jet fuels are a key component of FAA strategy in meeting environmental goals</a:t>
            </a:r>
          </a:p>
          <a:p>
            <a:r>
              <a:rPr lang="en-US" altLang="en-US" sz="2400" b="0" dirty="0" smtClean="0"/>
              <a:t>R&amp;D efforts making progress on overcoming key challenges via testing, analysis and coordination</a:t>
            </a:r>
          </a:p>
          <a:p>
            <a:r>
              <a:rPr lang="en-US" altLang="en-US" sz="2400" b="0" dirty="0" smtClean="0"/>
              <a:t>Public private partnerships have played key role in standing up an industry</a:t>
            </a:r>
          </a:p>
          <a:p>
            <a:r>
              <a:rPr lang="en-US" altLang="en-US" sz="2400" b="0" dirty="0" smtClean="0"/>
              <a:t>Strong domestic and international coordination is essential</a:t>
            </a:r>
          </a:p>
          <a:p>
            <a:r>
              <a:rPr lang="en-US" altLang="en-US" sz="2400" b="0" dirty="0" smtClean="0"/>
              <a:t>Industry is building momentum with many AJF advancement and highlights in 2016</a:t>
            </a:r>
          </a:p>
          <a:p>
            <a:r>
              <a:rPr lang="en-US" altLang="en-US" sz="2400" b="0" dirty="0" smtClean="0"/>
              <a:t>Continue R&amp;D efforts via testing, analysis and coordination in the future</a:t>
            </a:r>
          </a:p>
        </p:txBody>
      </p:sp>
      <p:sp>
        <p:nvSpPr>
          <p:cNvPr id="4" name="Slide Number Placeholder 3"/>
          <p:cNvSpPr>
            <a:spLocks noGrp="1"/>
          </p:cNvSpPr>
          <p:nvPr>
            <p:ph type="sldNum" sz="quarter" idx="12"/>
          </p:nvPr>
        </p:nvSpPr>
        <p:spPr/>
        <p:txBody>
          <a:bodyPr/>
          <a:lstStyle/>
          <a:p>
            <a:pPr>
              <a:defRPr/>
            </a:pPr>
            <a:fld id="{C952AB98-4A53-424F-8AC2-2F480A907AA3}"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B99443F9-19F2-424F-8F48-06655C11CA2B}" type="slidenum">
              <a:rPr lang="en-US" smtClean="0">
                <a:solidFill>
                  <a:srgbClr val="FFFFFF"/>
                </a:solidFill>
              </a:rPr>
              <a:pPr>
                <a:defRPr/>
              </a:pPr>
              <a:t>31</a:t>
            </a:fld>
            <a:endParaRPr lang="en-US" dirty="0">
              <a:solidFill>
                <a:srgbClr val="FFFFFF"/>
              </a:solidFill>
            </a:endParaRPr>
          </a:p>
        </p:txBody>
      </p:sp>
      <p:pic>
        <p:nvPicPr>
          <p:cNvPr id="4" name="Picture 5" descr="C:\Documents and Settings\Nathan Brown\USERDATA1\My Pictures\FAA\FAA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947" y="2034210"/>
            <a:ext cx="1041068" cy="10857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20351" y="742920"/>
            <a:ext cx="6188764" cy="5124480"/>
          </a:xfrm>
          <a:prstGeom prst="rect">
            <a:avLst/>
          </a:prstGeom>
          <a:noFill/>
        </p:spPr>
        <p:txBody>
          <a:bodyPr wrap="square" rtlCol="0">
            <a:spAutoFit/>
          </a:bodyPr>
          <a:lstStyle/>
          <a:p>
            <a:pPr defTabSz="914400" fontAlgn="base">
              <a:spcBef>
                <a:spcPts val="600"/>
              </a:spcBef>
              <a:spcAft>
                <a:spcPct val="0"/>
              </a:spcAft>
            </a:pPr>
            <a:r>
              <a:rPr lang="en-US" sz="2400" b="1" dirty="0" smtClean="0">
                <a:solidFill>
                  <a:srgbClr val="000000"/>
                </a:solidFill>
              </a:rPr>
              <a:t>Cecilia Shaw</a:t>
            </a:r>
            <a:br>
              <a:rPr lang="en-US" sz="2400" b="1" dirty="0" smtClean="0">
                <a:solidFill>
                  <a:srgbClr val="000000"/>
                </a:solidFill>
              </a:rPr>
            </a:br>
            <a:r>
              <a:rPr lang="en-US" sz="2400" b="1" dirty="0" smtClean="0">
                <a:solidFill>
                  <a:srgbClr val="000000"/>
                </a:solidFill>
              </a:rPr>
              <a:t>CLEEN Program, FAA AEE</a:t>
            </a:r>
            <a:r>
              <a:rPr lang="en-US" sz="2400" b="1" dirty="0">
                <a:solidFill>
                  <a:srgbClr val="000000"/>
                </a:solidFill>
              </a:rPr>
              <a:t/>
            </a:r>
            <a:br>
              <a:rPr lang="en-US" sz="2400" b="1" dirty="0">
                <a:solidFill>
                  <a:srgbClr val="000000"/>
                </a:solidFill>
              </a:rPr>
            </a:br>
            <a:r>
              <a:rPr lang="en-US" sz="2400" b="1" dirty="0" smtClean="0">
                <a:solidFill>
                  <a:srgbClr val="000000"/>
                </a:solidFill>
              </a:rPr>
              <a:t>Email: cecilia.shaw@faa.gov</a:t>
            </a:r>
            <a:br>
              <a:rPr lang="en-US" sz="2400" b="1" dirty="0" smtClean="0">
                <a:solidFill>
                  <a:srgbClr val="000000"/>
                </a:solidFill>
              </a:rPr>
            </a:br>
            <a:endParaRPr lang="en-US" sz="2400" b="1" dirty="0" smtClean="0">
              <a:solidFill>
                <a:srgbClr val="000000"/>
              </a:solidFill>
            </a:endParaRPr>
          </a:p>
          <a:p>
            <a:pPr>
              <a:spcBef>
                <a:spcPts val="600"/>
              </a:spcBef>
            </a:pPr>
            <a:r>
              <a:rPr lang="en-US" sz="2400" b="1" dirty="0" smtClean="0">
                <a:solidFill>
                  <a:srgbClr val="000000"/>
                </a:solidFill>
              </a:rPr>
              <a:t>Nathan Brown</a:t>
            </a:r>
            <a:br>
              <a:rPr lang="en-US" sz="2400" b="1" dirty="0" smtClean="0">
                <a:solidFill>
                  <a:srgbClr val="000000"/>
                </a:solidFill>
              </a:rPr>
            </a:br>
            <a:r>
              <a:rPr lang="en-US" sz="2400" b="1" dirty="0">
                <a:solidFill>
                  <a:srgbClr val="000000"/>
                </a:solidFill>
              </a:rPr>
              <a:t>CLEEN Program, FAA AEE</a:t>
            </a:r>
            <a:br>
              <a:rPr lang="en-US" sz="2400" b="1" dirty="0">
                <a:solidFill>
                  <a:srgbClr val="000000"/>
                </a:solidFill>
              </a:rPr>
            </a:br>
            <a:r>
              <a:rPr lang="en-US" sz="2400" b="1" dirty="0">
                <a:solidFill>
                  <a:srgbClr val="000000"/>
                </a:solidFill>
              </a:rPr>
              <a:t>Email: </a:t>
            </a:r>
            <a:r>
              <a:rPr lang="en-US" sz="2400" b="1" dirty="0" smtClean="0">
                <a:solidFill>
                  <a:srgbClr val="000000"/>
                </a:solidFill>
              </a:rPr>
              <a:t>nathan.brown@faa.gov</a:t>
            </a:r>
            <a:r>
              <a:rPr lang="en-US" sz="2400" b="1" dirty="0">
                <a:solidFill>
                  <a:srgbClr val="000000"/>
                </a:solidFill>
              </a:rPr>
              <a:t/>
            </a:r>
            <a:br>
              <a:rPr lang="en-US" sz="2400" b="1" dirty="0">
                <a:solidFill>
                  <a:srgbClr val="000000"/>
                </a:solidFill>
              </a:rPr>
            </a:br>
            <a:endParaRPr lang="en-US" sz="2400" b="1" dirty="0">
              <a:solidFill>
                <a:srgbClr val="000000"/>
              </a:solidFill>
            </a:endParaRPr>
          </a:p>
          <a:p>
            <a:pPr defTabSz="914400" fontAlgn="base">
              <a:spcBef>
                <a:spcPts val="600"/>
              </a:spcBef>
              <a:spcAft>
                <a:spcPct val="0"/>
              </a:spcAft>
            </a:pPr>
            <a:r>
              <a:rPr lang="en-US" sz="2400" b="1" dirty="0" smtClean="0">
                <a:solidFill>
                  <a:srgbClr val="000000"/>
                </a:solidFill>
              </a:rPr>
              <a:t>Levent Ileri</a:t>
            </a:r>
            <a:br>
              <a:rPr lang="en-US" sz="2400" b="1" dirty="0" smtClean="0">
                <a:solidFill>
                  <a:srgbClr val="000000"/>
                </a:solidFill>
              </a:rPr>
            </a:br>
            <a:r>
              <a:rPr lang="en-US" sz="2400" b="1" dirty="0" smtClean="0">
                <a:solidFill>
                  <a:srgbClr val="000000"/>
                </a:solidFill>
              </a:rPr>
              <a:t>CLEEN Program Manager, </a:t>
            </a:r>
            <a:r>
              <a:rPr lang="en-US" sz="2400" b="1" dirty="0">
                <a:solidFill>
                  <a:srgbClr val="000000"/>
                </a:solidFill>
              </a:rPr>
              <a:t>FAA AEE</a:t>
            </a:r>
            <a:br>
              <a:rPr lang="en-US" sz="2400" b="1" dirty="0">
                <a:solidFill>
                  <a:srgbClr val="000000"/>
                </a:solidFill>
              </a:rPr>
            </a:br>
            <a:r>
              <a:rPr lang="en-US" sz="2400" b="1" dirty="0">
                <a:solidFill>
                  <a:srgbClr val="000000"/>
                </a:solidFill>
              </a:rPr>
              <a:t>Email: </a:t>
            </a:r>
            <a:r>
              <a:rPr lang="en-US" sz="2400" b="1" dirty="0" smtClean="0">
                <a:solidFill>
                  <a:srgbClr val="000000"/>
                </a:solidFill>
              </a:rPr>
              <a:t>levent.ileri@faa.gov</a:t>
            </a:r>
            <a:r>
              <a:rPr lang="en-US" sz="2400" b="1" dirty="0">
                <a:solidFill>
                  <a:srgbClr val="000000"/>
                </a:solidFill>
              </a:rPr>
              <a:t/>
            </a:r>
            <a:br>
              <a:rPr lang="en-US" sz="2400" b="1" dirty="0">
                <a:solidFill>
                  <a:srgbClr val="000000"/>
                </a:solidFill>
              </a:rPr>
            </a:br>
            <a:endParaRPr lang="en-US" sz="2400" b="1" dirty="0">
              <a:solidFill>
                <a:srgbClr val="000000"/>
              </a:solidFill>
            </a:endParaRPr>
          </a:p>
          <a:p>
            <a:pPr defTabSz="914400" fontAlgn="base">
              <a:spcBef>
                <a:spcPts val="600"/>
              </a:spcBef>
              <a:spcAft>
                <a:spcPct val="0"/>
              </a:spcAft>
            </a:pPr>
            <a:endParaRPr lang="en-US" sz="2400" b="1" dirty="0">
              <a:solidFill>
                <a:srgbClr val="000000"/>
              </a:solidFill>
            </a:endParaRPr>
          </a:p>
        </p:txBody>
      </p:sp>
    </p:spTree>
    <p:extLst>
      <p:ext uri="{BB962C8B-B14F-4D97-AF65-F5344CB8AC3E}">
        <p14:creationId xmlns:p14="http://schemas.microsoft.com/office/powerpoint/2010/main" val="29195439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Fuels under consideration at </a:t>
            </a:r>
            <a:r>
              <a:rPr lang="en-US" dirty="0" err="1" smtClean="0"/>
              <a:t>Univ</a:t>
            </a:r>
            <a:r>
              <a:rPr lang="en-US" dirty="0" smtClean="0"/>
              <a:t> of Sheffield</a:t>
            </a:r>
            <a:endParaRPr lang="en-US" dirty="0"/>
          </a:p>
        </p:txBody>
      </p:sp>
      <p:sp>
        <p:nvSpPr>
          <p:cNvPr id="3" name="Slide Number Placeholder 2"/>
          <p:cNvSpPr>
            <a:spLocks noGrp="1"/>
          </p:cNvSpPr>
          <p:nvPr>
            <p:ph type="sldNum" sz="quarter" idx="12"/>
          </p:nvPr>
        </p:nvSpPr>
        <p:spPr/>
        <p:txBody>
          <a:bodyPr/>
          <a:lstStyle/>
          <a:p>
            <a:pPr>
              <a:defRPr/>
            </a:pPr>
            <a:fld id="{57DCDC77-2049-4F8A-A4C3-48D3805B0808}" type="slidenum">
              <a:rPr lang="en-US" smtClean="0"/>
              <a:pPr>
                <a:defRPr/>
              </a:pPr>
              <a:t>32</a:t>
            </a:fld>
            <a:endParaRPr lang="en-US" dirty="0"/>
          </a:p>
        </p:txBody>
      </p:sp>
      <p:pic>
        <p:nvPicPr>
          <p:cNvPr id="501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1"/>
            <a:ext cx="86868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8611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Alternative Jet Fuel Testing</a:t>
            </a:r>
          </a:p>
        </p:txBody>
      </p:sp>
      <p:sp>
        <p:nvSpPr>
          <p:cNvPr id="4" name="Content Placeholder 3"/>
          <p:cNvSpPr>
            <a:spLocks noGrp="1"/>
          </p:cNvSpPr>
          <p:nvPr>
            <p:ph idx="1"/>
          </p:nvPr>
        </p:nvSpPr>
        <p:spPr>
          <a:xfrm>
            <a:off x="219075" y="609600"/>
            <a:ext cx="8774113" cy="4846638"/>
          </a:xfrm>
        </p:spPr>
        <p:txBody>
          <a:bodyPr/>
          <a:lstStyle/>
          <a:p>
            <a:pPr marL="0" indent="0">
              <a:buFontTx/>
              <a:buNone/>
              <a:defRPr/>
            </a:pPr>
            <a:r>
              <a:rPr lang="en-US" sz="2400" dirty="0" smtClean="0">
                <a:solidFill>
                  <a:schemeClr val="tx1">
                    <a:lumMod val="50000"/>
                    <a:lumOff val="50000"/>
                  </a:schemeClr>
                </a:solidFill>
              </a:rPr>
              <a:t>ASTM International manages jet fuel specification</a:t>
            </a:r>
          </a:p>
          <a:p>
            <a:pPr marL="0" indent="0">
              <a:buFontTx/>
              <a:buNone/>
              <a:defRPr/>
            </a:pPr>
            <a:r>
              <a:rPr lang="en-US" sz="2400" dirty="0" smtClean="0">
                <a:solidFill>
                  <a:schemeClr val="tx1">
                    <a:lumMod val="50000"/>
                    <a:lumOff val="50000"/>
                  </a:schemeClr>
                </a:solidFill>
              </a:rPr>
              <a:t>FAA supports the evaluation </a:t>
            </a:r>
            <a:r>
              <a:rPr lang="en-US" sz="2400" dirty="0">
                <a:solidFill>
                  <a:schemeClr val="tx1">
                    <a:lumMod val="50000"/>
                    <a:lumOff val="50000"/>
                  </a:schemeClr>
                </a:solidFill>
              </a:rPr>
              <a:t>of alternative jet fuels</a:t>
            </a:r>
            <a:endParaRPr lang="en-US" sz="2400" dirty="0"/>
          </a:p>
        </p:txBody>
      </p:sp>
      <p:sp>
        <p:nvSpPr>
          <p:cNvPr id="37892" name="Rectangle 5"/>
          <p:cNvSpPr>
            <a:spLocks noChangeArrowheads="1"/>
          </p:cNvSpPr>
          <p:nvPr/>
        </p:nvSpPr>
        <p:spPr bwMode="auto">
          <a:xfrm>
            <a:off x="0" y="444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endParaRPr lang="en-US" altLang="en-US" sz="1800" b="0">
              <a:solidFill>
                <a:srgbClr val="000000"/>
              </a:solidFill>
              <a:latin typeface="Calibri" pitchFamily="34" charset="0"/>
            </a:endParaRPr>
          </a:p>
        </p:txBody>
      </p:sp>
      <p:sp>
        <p:nvSpPr>
          <p:cNvPr id="13" name="TextBox 12"/>
          <p:cNvSpPr txBox="1"/>
          <p:nvPr/>
        </p:nvSpPr>
        <p:spPr>
          <a:xfrm>
            <a:off x="381000" y="1579563"/>
            <a:ext cx="7772400" cy="5448300"/>
          </a:xfrm>
          <a:prstGeom prst="rect">
            <a:avLst/>
          </a:prstGeom>
          <a:noFill/>
        </p:spPr>
        <p:txBody>
          <a:bodyPr>
            <a:spAutoFit/>
          </a:bodyPr>
          <a:lstStyle/>
          <a:p>
            <a:pPr marL="342900" indent="-342900">
              <a:buFont typeface="Arial" panose="020B0604020202020204" pitchFamily="34" charset="0"/>
              <a:buChar char="•"/>
              <a:defRPr/>
            </a:pPr>
            <a:r>
              <a:rPr lang="en-US" sz="2400" b="1" dirty="0">
                <a:solidFill>
                  <a:prstClr val="black"/>
                </a:solidFill>
                <a:latin typeface="Calibri"/>
                <a:cs typeface="Arial" pitchFamily="34" charset="0"/>
              </a:rPr>
              <a:t>Support ASTM D4054 certification &amp; qualification testing activities to develop data for new approvals</a:t>
            </a:r>
          </a:p>
          <a:p>
            <a:pPr marL="342900" indent="-342900">
              <a:buFont typeface="Arial" panose="020B0604020202020204" pitchFamily="34" charset="0"/>
              <a:buChar char="•"/>
              <a:defRPr/>
            </a:pPr>
            <a:endParaRPr lang="en-US" sz="2400" b="1" dirty="0">
              <a:solidFill>
                <a:prstClr val="black"/>
              </a:solidFill>
              <a:latin typeface="Calibri"/>
              <a:cs typeface="Arial" pitchFamily="34" charset="0"/>
            </a:endParaRPr>
          </a:p>
          <a:p>
            <a:pPr marL="342900" indent="-342900">
              <a:buFont typeface="Arial" panose="020B0604020202020204" pitchFamily="34" charset="0"/>
              <a:buChar char="•"/>
              <a:defRPr/>
            </a:pPr>
            <a:r>
              <a:rPr lang="en-US" sz="2400" b="1" dirty="0">
                <a:solidFill>
                  <a:prstClr val="black"/>
                </a:solidFill>
                <a:latin typeface="Calibri"/>
                <a:cs typeface="Arial" pitchFamily="34" charset="0"/>
              </a:rPr>
              <a:t>OEM review process </a:t>
            </a:r>
          </a:p>
          <a:p>
            <a:pPr>
              <a:defRPr/>
            </a:pPr>
            <a:r>
              <a:rPr lang="en-US" sz="2400" b="1" dirty="0">
                <a:solidFill>
                  <a:prstClr val="black"/>
                </a:solidFill>
                <a:latin typeface="Calibri"/>
                <a:cs typeface="Arial" pitchFamily="34" charset="0"/>
              </a:rPr>
              <a:t>    </a:t>
            </a:r>
            <a:endParaRPr lang="en-US" sz="2400" dirty="0">
              <a:solidFill>
                <a:prstClr val="black"/>
              </a:solidFill>
              <a:latin typeface="Calibri"/>
              <a:cs typeface="Arial" pitchFamily="34" charset="0"/>
            </a:endParaRPr>
          </a:p>
          <a:p>
            <a:pPr marL="342900" indent="-342900">
              <a:buFont typeface="Arial" panose="020B0604020202020204" pitchFamily="34" charset="0"/>
              <a:buChar char="•"/>
              <a:defRPr/>
            </a:pPr>
            <a:r>
              <a:rPr lang="en-US" sz="2400" b="1" dirty="0">
                <a:solidFill>
                  <a:prstClr val="black"/>
                </a:solidFill>
                <a:latin typeface="Calibri"/>
                <a:cs typeface="Arial" pitchFamily="34" charset="0"/>
              </a:rPr>
              <a:t>Data gathering &amp; analysis</a:t>
            </a:r>
          </a:p>
          <a:p>
            <a:pPr>
              <a:defRPr/>
            </a:pPr>
            <a:endParaRPr lang="en-US" altLang="en-US" sz="2400" b="1" dirty="0">
              <a:solidFill>
                <a:srgbClr val="000000"/>
              </a:solidFill>
              <a:latin typeface="Calibri" pitchFamily="34" charset="0"/>
              <a:cs typeface="Arial" pitchFamily="34" charset="0"/>
            </a:endParaRPr>
          </a:p>
          <a:p>
            <a:pPr marL="342900" indent="-342900">
              <a:buFont typeface="Arial" panose="020B0604020202020204" pitchFamily="34" charset="0"/>
              <a:buChar char="•"/>
              <a:defRPr/>
            </a:pPr>
            <a:r>
              <a:rPr lang="en-US" altLang="en-US" sz="2400" b="1" dirty="0">
                <a:solidFill>
                  <a:srgbClr val="000000"/>
                </a:solidFill>
                <a:latin typeface="Calibri" pitchFamily="34" charset="0"/>
                <a:cs typeface="Arial" pitchFamily="34" charset="0"/>
              </a:rPr>
              <a:t>Understanding correlation </a:t>
            </a:r>
          </a:p>
          <a:p>
            <a:pPr>
              <a:defRPr/>
            </a:pPr>
            <a:r>
              <a:rPr lang="en-US" altLang="en-US" sz="2400" b="1" dirty="0">
                <a:solidFill>
                  <a:srgbClr val="000000"/>
                </a:solidFill>
                <a:latin typeface="Calibri" pitchFamily="34" charset="0"/>
                <a:cs typeface="Arial" pitchFamily="34" charset="0"/>
              </a:rPr>
              <a:t>     between fuel properties </a:t>
            </a:r>
          </a:p>
          <a:p>
            <a:pPr>
              <a:defRPr/>
            </a:pPr>
            <a:r>
              <a:rPr lang="en-US" altLang="en-US" sz="2400" b="1" dirty="0">
                <a:solidFill>
                  <a:srgbClr val="000000"/>
                </a:solidFill>
                <a:latin typeface="Calibri" pitchFamily="34" charset="0"/>
                <a:cs typeface="Arial" pitchFamily="34" charset="0"/>
              </a:rPr>
              <a:t>     and combustor operability</a:t>
            </a:r>
            <a:endParaRPr lang="en-US" altLang="en-US" sz="2400" dirty="0">
              <a:solidFill>
                <a:srgbClr val="000000"/>
              </a:solidFill>
              <a:latin typeface="Calibri" pitchFamily="34" charset="0"/>
              <a:cs typeface="Arial" pitchFamily="34" charset="0"/>
            </a:endParaRPr>
          </a:p>
          <a:p>
            <a:pPr marL="342900" indent="-342900">
              <a:buFont typeface="Arial" panose="020B0604020202020204" pitchFamily="34" charset="0"/>
              <a:buChar char="•"/>
              <a:defRPr/>
            </a:pPr>
            <a:endParaRPr lang="en-US" sz="2400" b="1" dirty="0">
              <a:solidFill>
                <a:prstClr val="black"/>
              </a:solidFill>
              <a:latin typeface="Calibri"/>
              <a:cs typeface="Arial" pitchFamily="34" charset="0"/>
            </a:endParaRPr>
          </a:p>
          <a:p>
            <a:pPr marL="342900" indent="-342900">
              <a:buFont typeface="Arial" panose="020B0604020202020204" pitchFamily="34" charset="0"/>
              <a:buChar char="•"/>
              <a:defRPr/>
            </a:pPr>
            <a:endParaRPr lang="en-US" sz="2400" b="1" dirty="0">
              <a:solidFill>
                <a:prstClr val="black"/>
              </a:solidFill>
              <a:latin typeface="Calibri"/>
              <a:cs typeface="Arial" pitchFamily="34" charset="0"/>
            </a:endParaRPr>
          </a:p>
          <a:p>
            <a:pPr>
              <a:defRPr/>
            </a:pPr>
            <a:r>
              <a:rPr lang="en-US" sz="2400" b="1" dirty="0">
                <a:solidFill>
                  <a:prstClr val="black"/>
                </a:solidFill>
                <a:latin typeface="Calibri"/>
                <a:cs typeface="Arial" pitchFamily="34" charset="0"/>
              </a:rPr>
              <a:t>    </a:t>
            </a:r>
            <a:endParaRPr lang="en-US" sz="2400" dirty="0">
              <a:solidFill>
                <a:prstClr val="black"/>
              </a:solidFill>
              <a:latin typeface="Calibri"/>
              <a:cs typeface="Arial" pitchFamily="34" charset="0"/>
            </a:endParaRPr>
          </a:p>
          <a:p>
            <a:pPr marL="742950" lvl="1" indent="-285750">
              <a:buFont typeface="Arial" panose="020B0604020202020204" pitchFamily="34" charset="0"/>
              <a:buChar char="•"/>
              <a:defRPr/>
            </a:pPr>
            <a:endParaRPr lang="en-US" dirty="0">
              <a:solidFill>
                <a:prstClr val="black"/>
              </a:solidFill>
              <a:latin typeface="Calibri"/>
              <a:cs typeface="Arial" pitchFamily="34" charset="0"/>
            </a:endParaRPr>
          </a:p>
          <a:p>
            <a:pPr>
              <a:defRPr/>
            </a:pPr>
            <a:endParaRPr lang="en-US" b="1" dirty="0">
              <a:solidFill>
                <a:prstClr val="black"/>
              </a:solidFill>
              <a:latin typeface="Calibri"/>
              <a:cs typeface="Arial" pitchFamily="34" charset="0"/>
            </a:endParaRPr>
          </a:p>
        </p:txBody>
      </p:sp>
      <p:pic>
        <p:nvPicPr>
          <p:cNvPr id="378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338" y="2430463"/>
            <a:ext cx="4494212" cy="332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B0B844CE-C480-4AF2-B705-A4502B8B6CA7}"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s-US" dirty="0" smtClean="0"/>
              <a:t>Currently funded Alt Jet Fuel Testing Activities</a:t>
            </a:r>
          </a:p>
        </p:txBody>
      </p:sp>
      <p:sp>
        <p:nvSpPr>
          <p:cNvPr id="38915" name="Content Placeholder 2"/>
          <p:cNvSpPr>
            <a:spLocks noGrp="1"/>
          </p:cNvSpPr>
          <p:nvPr>
            <p:ph idx="1"/>
          </p:nvPr>
        </p:nvSpPr>
        <p:spPr/>
        <p:txBody>
          <a:bodyPr/>
          <a:lstStyle/>
          <a:p>
            <a:r>
              <a:rPr lang="en-US" altLang="es-US" dirty="0" smtClean="0"/>
              <a:t>CLEEN II </a:t>
            </a:r>
          </a:p>
          <a:p>
            <a:pPr lvl="1"/>
            <a:r>
              <a:rPr lang="en-US" altLang="es-US" dirty="0" smtClean="0"/>
              <a:t>GE Testing</a:t>
            </a:r>
          </a:p>
          <a:p>
            <a:pPr lvl="1"/>
            <a:r>
              <a:rPr lang="en-US" altLang="es-US" dirty="0" smtClean="0"/>
              <a:t>Rolls Royce Testing</a:t>
            </a:r>
          </a:p>
          <a:p>
            <a:pPr lvl="1"/>
            <a:endParaRPr lang="en-US" altLang="es-US" dirty="0" smtClean="0"/>
          </a:p>
          <a:p>
            <a:r>
              <a:rPr lang="en-US" altLang="es-US" dirty="0" smtClean="0"/>
              <a:t>ASCENT COE</a:t>
            </a:r>
          </a:p>
          <a:p>
            <a:pPr lvl="1"/>
            <a:r>
              <a:rPr lang="en-US" altLang="es-US" dirty="0" smtClean="0"/>
              <a:t>P31: Testing Support &amp; D4054 Clearinghouse Concept</a:t>
            </a:r>
          </a:p>
          <a:p>
            <a:pPr lvl="1"/>
            <a:r>
              <a:rPr lang="en-US" altLang="es-US" dirty="0" smtClean="0"/>
              <a:t>P25-P30, P34: National Jet Fuels Combustion Program</a:t>
            </a:r>
          </a:p>
          <a:p>
            <a:pPr lvl="1"/>
            <a:r>
              <a:rPr lang="en-US" altLang="es-US" dirty="0" smtClean="0"/>
              <a:t>P33: Alternative Jet Fuel Database Library</a:t>
            </a:r>
          </a:p>
          <a:p>
            <a:pPr lvl="1"/>
            <a:r>
              <a:rPr lang="en-US" altLang="es-US" dirty="0" smtClean="0"/>
              <a:t>New: GC x GC Project</a:t>
            </a:r>
          </a:p>
        </p:txBody>
      </p:sp>
      <p:sp>
        <p:nvSpPr>
          <p:cNvPr id="4" name="Slide Number Placeholder 3"/>
          <p:cNvSpPr>
            <a:spLocks noGrp="1"/>
          </p:cNvSpPr>
          <p:nvPr>
            <p:ph type="sldNum" sz="quarter" idx="12"/>
          </p:nvPr>
        </p:nvSpPr>
        <p:spPr/>
        <p:txBody>
          <a:bodyPr/>
          <a:lstStyle/>
          <a:p>
            <a:pPr>
              <a:defRPr/>
            </a:pPr>
            <a:fld id="{41A76E99-5567-402B-BAC5-8AF11BED26A4}"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s-US" smtClean="0"/>
              <a:t>CLEEN II Alt Fuels Testing - GE</a:t>
            </a:r>
          </a:p>
        </p:txBody>
      </p:sp>
      <p:sp>
        <p:nvSpPr>
          <p:cNvPr id="39939" name="Content Placeholder 2"/>
          <p:cNvSpPr>
            <a:spLocks noGrp="1"/>
          </p:cNvSpPr>
          <p:nvPr>
            <p:ph idx="1"/>
          </p:nvPr>
        </p:nvSpPr>
        <p:spPr/>
        <p:txBody>
          <a:bodyPr/>
          <a:lstStyle/>
          <a:p>
            <a:r>
              <a:rPr lang="en-US" altLang="en-US" sz="2400" dirty="0"/>
              <a:t>92% HEFA-SPK + 8% SAK (aromatics)</a:t>
            </a:r>
          </a:p>
          <a:p>
            <a:pPr lvl="1">
              <a:lnSpc>
                <a:spcPct val="90000"/>
              </a:lnSpc>
              <a:buFont typeface="Arial" charset="0"/>
              <a:buChar char="–"/>
            </a:pPr>
            <a:r>
              <a:rPr lang="en-US" altLang="en-US" sz="2000" dirty="0"/>
              <a:t>Fully synthetic</a:t>
            </a:r>
          </a:p>
          <a:p>
            <a:pPr lvl="1">
              <a:lnSpc>
                <a:spcPct val="90000"/>
              </a:lnSpc>
              <a:buFont typeface="Arial" charset="0"/>
              <a:buChar char="–"/>
            </a:pPr>
            <a:r>
              <a:rPr lang="en-US" altLang="en-US" sz="2000" dirty="0"/>
              <a:t>Virent providing 900 gallons of SAK - expected to arrive Q1 2018</a:t>
            </a:r>
          </a:p>
          <a:p>
            <a:pPr lvl="1">
              <a:lnSpc>
                <a:spcPct val="90000"/>
              </a:lnSpc>
              <a:buFont typeface="Arial" charset="0"/>
              <a:buChar char="–"/>
            </a:pPr>
            <a:r>
              <a:rPr lang="en-US" altLang="en-US" sz="2000" dirty="0"/>
              <a:t>US Air Force providing 10,000 gallons of HEFA-SPK</a:t>
            </a:r>
          </a:p>
          <a:p>
            <a:pPr lvl="1">
              <a:lnSpc>
                <a:spcPct val="90000"/>
              </a:lnSpc>
              <a:buFont typeface="Arial" charset="0"/>
              <a:buChar char="–"/>
            </a:pPr>
            <a:r>
              <a:rPr lang="en-US" altLang="en-US" sz="2000" dirty="0"/>
              <a:t>Full Annular Combustor Rig (FAR) testing expected to start possibly not before Q2 2018</a:t>
            </a:r>
          </a:p>
          <a:p>
            <a:pPr lvl="1">
              <a:lnSpc>
                <a:spcPct val="90000"/>
              </a:lnSpc>
              <a:buFont typeface="Arial" charset="0"/>
              <a:buChar char="–"/>
            </a:pPr>
            <a:r>
              <a:rPr lang="en-US" altLang="en-US" sz="2000" dirty="0"/>
              <a:t>Supports the approval of SAK as well as fully synthetic fuels</a:t>
            </a:r>
          </a:p>
          <a:p>
            <a:pPr lvl="1">
              <a:buFont typeface="Arial" charset="0"/>
              <a:buChar char="•"/>
            </a:pPr>
            <a:endParaRPr lang="en-US" altLang="en-US" sz="2000" dirty="0"/>
          </a:p>
          <a:p>
            <a:pPr>
              <a:lnSpc>
                <a:spcPct val="90000"/>
              </a:lnSpc>
            </a:pPr>
            <a:r>
              <a:rPr lang="en-US" altLang="en-US" sz="2400" dirty="0"/>
              <a:t>ATJ-SPK testing in support of NJFCP</a:t>
            </a:r>
          </a:p>
          <a:p>
            <a:pPr lvl="1">
              <a:lnSpc>
                <a:spcPct val="90000"/>
              </a:lnSpc>
            </a:pPr>
            <a:r>
              <a:rPr lang="en-US" altLang="en-US" sz="2000" dirty="0"/>
              <a:t>Testing will be on 100% </a:t>
            </a:r>
            <a:r>
              <a:rPr lang="en-US" altLang="en-US" sz="2000" dirty="0" err="1"/>
              <a:t>Gevo</a:t>
            </a:r>
            <a:r>
              <a:rPr lang="en-US" altLang="en-US" sz="2000" dirty="0"/>
              <a:t> sourced Alcohol-to-Jet (ATJ-SPK)</a:t>
            </a:r>
          </a:p>
          <a:p>
            <a:pPr lvl="1">
              <a:lnSpc>
                <a:spcPct val="90000"/>
              </a:lnSpc>
            </a:pPr>
            <a:r>
              <a:rPr lang="en-US" altLang="en-US" sz="2000" dirty="0"/>
              <a:t>Testing is to correlate NJFCP tests with full combustor tests</a:t>
            </a:r>
          </a:p>
          <a:p>
            <a:pPr lvl="1">
              <a:lnSpc>
                <a:spcPct val="90000"/>
              </a:lnSpc>
            </a:pPr>
            <a:r>
              <a:rPr lang="en-US" altLang="en-US" sz="2000" dirty="0"/>
              <a:t>3000 gallons of </a:t>
            </a:r>
            <a:r>
              <a:rPr lang="en-US" altLang="en-US" sz="2000" dirty="0" err="1"/>
              <a:t>Gevo</a:t>
            </a:r>
            <a:r>
              <a:rPr lang="en-US" altLang="en-US" sz="2000" dirty="0"/>
              <a:t> ATJ-SPK fuel arrived at GE end of June</a:t>
            </a:r>
          </a:p>
          <a:p>
            <a:pPr lvl="1">
              <a:lnSpc>
                <a:spcPct val="90000"/>
              </a:lnSpc>
            </a:pPr>
            <a:r>
              <a:rPr lang="en-US" altLang="en-US" sz="2000" dirty="0"/>
              <a:t>Tier 3 testing was ready to start at the end of June; delayed to Oct/Nov due to test cell maintenance and test priorities</a:t>
            </a:r>
          </a:p>
          <a:p>
            <a:endParaRPr lang="en-US" altLang="es-US" dirty="0" smtClean="0"/>
          </a:p>
        </p:txBody>
      </p:sp>
      <p:sp>
        <p:nvSpPr>
          <p:cNvPr id="4" name="Slide Number Placeholder 3"/>
          <p:cNvSpPr>
            <a:spLocks noGrp="1"/>
          </p:cNvSpPr>
          <p:nvPr>
            <p:ph type="sldNum" sz="quarter" idx="12"/>
          </p:nvPr>
        </p:nvSpPr>
        <p:spPr/>
        <p:txBody>
          <a:bodyPr/>
          <a:lstStyle/>
          <a:p>
            <a:pPr>
              <a:defRPr/>
            </a:pPr>
            <a:fld id="{16D3ED44-DA2F-4F12-B89D-278411C675AA}" type="slidenum">
              <a:rPr lang="en-US" smtClean="0"/>
              <a:pPr>
                <a:defRPr/>
              </a:pPr>
              <a:t>6</a:t>
            </a:fld>
            <a:endParaRPr lang="en-US" dirty="0"/>
          </a:p>
        </p:txBody>
      </p:sp>
      <p:sp>
        <p:nvSpPr>
          <p:cNvPr id="5" name="TextBox 4"/>
          <p:cNvSpPr txBox="1"/>
          <p:nvPr/>
        </p:nvSpPr>
        <p:spPr bwMode="auto">
          <a:xfrm>
            <a:off x="6477000" y="2667000"/>
            <a:ext cx="2752228" cy="276999"/>
          </a:xfrm>
          <a:prstGeom prst="rect">
            <a:avLst/>
          </a:prstGeom>
          <a:solidFill>
            <a:srgbClr val="FFFF00"/>
          </a:solidFill>
          <a:ln w="9525">
            <a:solidFill>
              <a:srgbClr val="FF0000"/>
            </a:solidFill>
            <a:miter lim="800000"/>
            <a:headEnd/>
            <a:tailEnd/>
          </a:ln>
          <a:effectLst/>
          <a:extLst/>
        </p:spPr>
        <p:txBody>
          <a:bodyPr wrap="none" rtlCol="0">
            <a:spAutoFit/>
          </a:bodyPr>
          <a:lstStyle/>
          <a:p>
            <a:pPr>
              <a:buFontTx/>
              <a:buNone/>
            </a:pPr>
            <a:r>
              <a:rPr lang="en-US" sz="1200" b="1" dirty="0" smtClean="0">
                <a:solidFill>
                  <a:srgbClr val="FF0000"/>
                </a:solidFill>
              </a:rPr>
              <a:t>Provide combustor type in the FAR</a:t>
            </a:r>
            <a:endParaRPr lang="en-US" sz="1200" b="1" dirty="0">
              <a:solidFill>
                <a:srgbClr val="FF0000"/>
              </a:solidFill>
            </a:endParaRPr>
          </a:p>
        </p:txBody>
      </p:sp>
      <p:sp>
        <p:nvSpPr>
          <p:cNvPr id="6" name="TextBox 5"/>
          <p:cNvSpPr txBox="1"/>
          <p:nvPr/>
        </p:nvSpPr>
        <p:spPr bwMode="auto">
          <a:xfrm>
            <a:off x="762000" y="5652700"/>
            <a:ext cx="3289940" cy="276999"/>
          </a:xfrm>
          <a:prstGeom prst="rect">
            <a:avLst/>
          </a:prstGeom>
          <a:solidFill>
            <a:srgbClr val="FFFF00"/>
          </a:solidFill>
          <a:ln w="9525">
            <a:solidFill>
              <a:srgbClr val="FF0000"/>
            </a:solidFill>
            <a:miter lim="800000"/>
            <a:headEnd/>
            <a:tailEnd/>
          </a:ln>
          <a:effectLst/>
          <a:extLst/>
        </p:spPr>
        <p:txBody>
          <a:bodyPr wrap="none" rtlCol="0">
            <a:spAutoFit/>
          </a:bodyPr>
          <a:lstStyle/>
          <a:p>
            <a:pPr>
              <a:buFontTx/>
              <a:buNone/>
            </a:pPr>
            <a:r>
              <a:rPr lang="en-US" sz="1200" b="1" dirty="0" smtClean="0">
                <a:solidFill>
                  <a:srgbClr val="FF0000"/>
                </a:solidFill>
              </a:rPr>
              <a:t>What is tier </a:t>
            </a:r>
            <a:r>
              <a:rPr lang="en-US" sz="1200" b="1" dirty="0" smtClean="0">
                <a:solidFill>
                  <a:srgbClr val="FF0000"/>
                </a:solidFill>
              </a:rPr>
              <a:t>3 testing</a:t>
            </a:r>
            <a:r>
              <a:rPr lang="en-US" sz="1200" b="1" dirty="0" smtClean="0">
                <a:solidFill>
                  <a:srgbClr val="FF0000"/>
                </a:solidFill>
              </a:rPr>
              <a:t>? Will GE be doing it?</a:t>
            </a:r>
            <a:endParaRPr lang="en-US" sz="1200" b="1"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s-US" smtClean="0"/>
              <a:t>CLEEN II Alt Fuels Testing – Rolls Royce</a:t>
            </a:r>
          </a:p>
        </p:txBody>
      </p:sp>
      <p:sp>
        <p:nvSpPr>
          <p:cNvPr id="40963" name="Content Placeholder 2"/>
          <p:cNvSpPr>
            <a:spLocks noGrp="1"/>
          </p:cNvSpPr>
          <p:nvPr>
            <p:ph idx="1"/>
          </p:nvPr>
        </p:nvSpPr>
        <p:spPr/>
        <p:txBody>
          <a:bodyPr/>
          <a:lstStyle/>
          <a:p>
            <a:r>
              <a:rPr lang="en-US" altLang="es-US" sz="2400" dirty="0" smtClean="0"/>
              <a:t>LanzaTech blend with Swift Fuels </a:t>
            </a:r>
            <a:r>
              <a:rPr lang="en-US" altLang="es-US" sz="2400" dirty="0" err="1" smtClean="0"/>
              <a:t>mesitylene</a:t>
            </a:r>
            <a:endParaRPr lang="en-US" altLang="es-US" sz="2400" dirty="0" smtClean="0"/>
          </a:p>
          <a:p>
            <a:pPr lvl="1"/>
            <a:r>
              <a:rPr lang="en-US" altLang="en-US" sz="2000" dirty="0" smtClean="0"/>
              <a:t>Fully formulated synthetic blend jet fuel</a:t>
            </a:r>
          </a:p>
          <a:p>
            <a:pPr lvl="1"/>
            <a:r>
              <a:rPr lang="en-US" altLang="es-US" sz="2000" dirty="0" smtClean="0"/>
              <a:t>90% LanzaTech - ATJ-SPK (Ethanol-based ATJ)</a:t>
            </a:r>
          </a:p>
          <a:p>
            <a:pPr lvl="1"/>
            <a:r>
              <a:rPr lang="en-US" altLang="es-US" sz="2000" dirty="0" smtClean="0"/>
              <a:t>10% Swift non-renewable </a:t>
            </a:r>
            <a:r>
              <a:rPr lang="en-US" altLang="es-US" sz="2000" dirty="0" err="1" smtClean="0"/>
              <a:t>mesitylene</a:t>
            </a:r>
            <a:r>
              <a:rPr lang="en-US" altLang="es-US" sz="2000" dirty="0" smtClean="0"/>
              <a:t> – aromatic fuel blending component </a:t>
            </a:r>
          </a:p>
          <a:p>
            <a:pPr lvl="1"/>
            <a:r>
              <a:rPr lang="en-US" altLang="es-US" sz="2000" dirty="0" smtClean="0"/>
              <a:t>Fit for purpose testing anticipated to start Q4 2017</a:t>
            </a:r>
            <a:endParaRPr lang="es-US" altLang="es-US" sz="2000" dirty="0" smtClean="0"/>
          </a:p>
        </p:txBody>
      </p:sp>
      <p:sp>
        <p:nvSpPr>
          <p:cNvPr id="4" name="Slide Number Placeholder 3"/>
          <p:cNvSpPr>
            <a:spLocks noGrp="1"/>
          </p:cNvSpPr>
          <p:nvPr>
            <p:ph type="sldNum" sz="quarter" idx="12"/>
          </p:nvPr>
        </p:nvSpPr>
        <p:spPr/>
        <p:txBody>
          <a:bodyPr/>
          <a:lstStyle/>
          <a:p>
            <a:pPr>
              <a:defRPr/>
            </a:pPr>
            <a:fld id="{F930A1BF-FB5A-4BB9-A1E6-02635AD51281}" type="slidenum">
              <a:rPr lang="en-US" smtClean="0"/>
              <a:pPr>
                <a:defRPr/>
              </a:pPr>
              <a:t>7</a:t>
            </a:fld>
            <a:endParaRPr lang="en-US" dirty="0"/>
          </a:p>
        </p:txBody>
      </p:sp>
      <p:sp>
        <p:nvSpPr>
          <p:cNvPr id="5" name="TextBox 4"/>
          <p:cNvSpPr txBox="1"/>
          <p:nvPr/>
        </p:nvSpPr>
        <p:spPr bwMode="auto">
          <a:xfrm>
            <a:off x="588469" y="699700"/>
            <a:ext cx="7935442" cy="276999"/>
          </a:xfrm>
          <a:prstGeom prst="rect">
            <a:avLst/>
          </a:prstGeom>
          <a:solidFill>
            <a:srgbClr val="FFFF00"/>
          </a:solidFill>
          <a:ln w="9525">
            <a:solidFill>
              <a:srgbClr val="FF0000"/>
            </a:solidFill>
            <a:miter lim="800000"/>
            <a:headEnd/>
            <a:tailEnd/>
          </a:ln>
          <a:effectLst/>
          <a:extLst/>
        </p:spPr>
        <p:txBody>
          <a:bodyPr wrap="none" rtlCol="0">
            <a:spAutoFit/>
          </a:bodyPr>
          <a:lstStyle/>
          <a:p>
            <a:pPr>
              <a:buFontTx/>
              <a:buNone/>
            </a:pPr>
            <a:r>
              <a:rPr lang="en-US" sz="1200" b="1" dirty="0" smtClean="0">
                <a:solidFill>
                  <a:srgbClr val="FF0000"/>
                </a:solidFill>
              </a:rPr>
              <a:t>Will this support C/Q of </a:t>
            </a:r>
            <a:r>
              <a:rPr lang="en-US" sz="1200" b="1" dirty="0" err="1" smtClean="0">
                <a:solidFill>
                  <a:srgbClr val="FF0000"/>
                </a:solidFill>
              </a:rPr>
              <a:t>Lanzatech</a:t>
            </a:r>
            <a:r>
              <a:rPr lang="en-US" sz="1200" b="1" dirty="0" smtClean="0">
                <a:solidFill>
                  <a:srgbClr val="FF0000"/>
                </a:solidFill>
              </a:rPr>
              <a:t> fuel and/or fully synthetic blends? If so, then capture it in a bullet point</a:t>
            </a:r>
            <a:endParaRPr lang="en-US" sz="1200" b="1" dirty="0">
              <a:solidFill>
                <a:srgbClr val="FF0000"/>
              </a:solidFill>
            </a:endParaRPr>
          </a:p>
        </p:txBody>
      </p:sp>
      <p:sp>
        <p:nvSpPr>
          <p:cNvPr id="6" name="TextBox 5"/>
          <p:cNvSpPr txBox="1"/>
          <p:nvPr/>
        </p:nvSpPr>
        <p:spPr bwMode="auto">
          <a:xfrm>
            <a:off x="4876800" y="3048000"/>
            <a:ext cx="1901483" cy="276999"/>
          </a:xfrm>
          <a:prstGeom prst="rect">
            <a:avLst/>
          </a:prstGeom>
          <a:solidFill>
            <a:srgbClr val="FFFF00"/>
          </a:solidFill>
          <a:ln w="9525">
            <a:solidFill>
              <a:srgbClr val="FF0000"/>
            </a:solidFill>
            <a:miter lim="800000"/>
            <a:headEnd/>
            <a:tailEnd/>
          </a:ln>
          <a:effectLst/>
          <a:extLst/>
        </p:spPr>
        <p:txBody>
          <a:bodyPr wrap="none" rtlCol="0">
            <a:spAutoFit/>
          </a:bodyPr>
          <a:lstStyle/>
          <a:p>
            <a:pPr>
              <a:buFontTx/>
              <a:buNone/>
            </a:pPr>
            <a:r>
              <a:rPr lang="en-US" sz="1200" b="1" dirty="0" smtClean="0">
                <a:solidFill>
                  <a:srgbClr val="FF0000"/>
                </a:solidFill>
              </a:rPr>
              <a:t>who </a:t>
            </a:r>
            <a:r>
              <a:rPr lang="en-US" sz="1200" b="1" dirty="0" smtClean="0">
                <a:solidFill>
                  <a:srgbClr val="FF0000"/>
                </a:solidFill>
              </a:rPr>
              <a:t>is doing the work?</a:t>
            </a:r>
            <a:endParaRPr lang="en-US" sz="1200"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163" y="1989138"/>
            <a:ext cx="8228012" cy="297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833" b="54978"/>
          <a:stretch/>
        </p:blipFill>
        <p:spPr bwMode="auto">
          <a:xfrm>
            <a:off x="1733550" y="3709308"/>
            <a:ext cx="6038850" cy="862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8" name="Title 3"/>
          <p:cNvSpPr>
            <a:spLocks noGrp="1"/>
          </p:cNvSpPr>
          <p:nvPr>
            <p:ph type="title"/>
          </p:nvPr>
        </p:nvSpPr>
        <p:spPr/>
        <p:txBody>
          <a:bodyPr/>
          <a:lstStyle/>
          <a:p>
            <a:r>
              <a:rPr lang="en-GB" altLang="en-US" smtClean="0"/>
              <a:t>Project 31 - D4054 Clearinghouse Concept</a:t>
            </a:r>
          </a:p>
        </p:txBody>
      </p:sp>
      <p:grpSp>
        <p:nvGrpSpPr>
          <p:cNvPr id="41989" name="Group 89"/>
          <p:cNvGrpSpPr>
            <a:grpSpLocks/>
          </p:cNvGrpSpPr>
          <p:nvPr/>
        </p:nvGrpSpPr>
        <p:grpSpPr bwMode="auto">
          <a:xfrm>
            <a:off x="73025" y="3898900"/>
            <a:ext cx="771525" cy="682625"/>
            <a:chOff x="2798" y="2931"/>
            <a:chExt cx="925" cy="822"/>
          </a:xfrm>
        </p:grpSpPr>
        <p:pic>
          <p:nvPicPr>
            <p:cNvPr id="42009" name="Picture 90" descr="oil_barre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4" y="2931"/>
              <a:ext cx="431"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10" name="Group 91"/>
            <p:cNvGrpSpPr>
              <a:grpSpLocks/>
            </p:cNvGrpSpPr>
            <p:nvPr/>
          </p:nvGrpSpPr>
          <p:grpSpPr bwMode="auto">
            <a:xfrm>
              <a:off x="2798" y="2973"/>
              <a:ext cx="925" cy="780"/>
              <a:chOff x="2816" y="2973"/>
              <a:chExt cx="925" cy="780"/>
            </a:xfrm>
          </p:grpSpPr>
          <p:pic>
            <p:nvPicPr>
              <p:cNvPr id="42011" name="Picture 92" descr="oil_barre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95" y="2973"/>
                <a:ext cx="431"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2" name="Picture 93" descr="oil_barre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0" y="3151"/>
                <a:ext cx="431"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3" name="Picture 94" descr="oil_barre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6" y="3183"/>
                <a:ext cx="431"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4" name="Picture 95" descr="oil_barre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6" y="3097"/>
                <a:ext cx="431"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 name="Right Arrow 6"/>
          <p:cNvSpPr/>
          <p:nvPr/>
        </p:nvSpPr>
        <p:spPr>
          <a:xfrm>
            <a:off x="844550" y="4170363"/>
            <a:ext cx="414338" cy="20161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pic>
        <p:nvPicPr>
          <p:cNvPr id="4199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3888" y="3902075"/>
            <a:ext cx="657225"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ight Arrow 18"/>
          <p:cNvSpPr/>
          <p:nvPr/>
        </p:nvSpPr>
        <p:spPr>
          <a:xfrm>
            <a:off x="8037513" y="4194175"/>
            <a:ext cx="206375"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6" name="Rectangle 15"/>
          <p:cNvSpPr/>
          <p:nvPr/>
        </p:nvSpPr>
        <p:spPr>
          <a:xfrm>
            <a:off x="4787900" y="4827588"/>
            <a:ext cx="792163" cy="85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cxnSp>
        <p:nvCxnSpPr>
          <p:cNvPr id="21" name="Straight Connector 20"/>
          <p:cNvCxnSpPr/>
          <p:nvPr/>
        </p:nvCxnSpPr>
        <p:spPr>
          <a:xfrm>
            <a:off x="8572500" y="4868863"/>
            <a:ext cx="0" cy="12477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076825" y="6116638"/>
            <a:ext cx="34956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5076824" y="5423694"/>
            <a:ext cx="1589" cy="6929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076824" y="5423694"/>
            <a:ext cx="503238" cy="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AutoShape 53"/>
          <p:cNvSpPr>
            <a:spLocks noChangeArrowheads="1"/>
          </p:cNvSpPr>
          <p:nvPr/>
        </p:nvSpPr>
        <p:spPr bwMode="auto">
          <a:xfrm>
            <a:off x="46038" y="4962525"/>
            <a:ext cx="1044575" cy="530225"/>
          </a:xfrm>
          <a:prstGeom prst="wedgeRoundRectCallout">
            <a:avLst>
              <a:gd name="adj1" fmla="val -13603"/>
              <a:gd name="adj2" fmla="val -113186"/>
              <a:gd name="adj3" fmla="val 16667"/>
            </a:avLst>
          </a:prstGeom>
          <a:solidFill>
            <a:srgbClr val="C00000"/>
          </a:solidFill>
          <a:ln>
            <a:noFill/>
          </a:ln>
          <a:extLst/>
        </p:spPr>
        <p:txBody>
          <a:bodyPr/>
          <a:lstStyle/>
          <a:p>
            <a:pPr algn="ctr" fontAlgn="auto">
              <a:spcBef>
                <a:spcPts val="0"/>
              </a:spcBef>
              <a:spcAft>
                <a:spcPts val="0"/>
              </a:spcAft>
              <a:defRPr/>
            </a:pPr>
            <a:r>
              <a:rPr lang="en-US" altLang="en-US" sz="1200" b="1" kern="0" dirty="0">
                <a:solidFill>
                  <a:srgbClr val="FFFF00"/>
                </a:solidFill>
                <a:latin typeface="+mn-lt"/>
                <a:cs typeface="Arial" pitchFamily="34" charset="0"/>
              </a:rPr>
              <a:t>Candidate AJF In</a:t>
            </a:r>
          </a:p>
        </p:txBody>
      </p:sp>
      <p:sp>
        <p:nvSpPr>
          <p:cNvPr id="40" name="AutoShape 53"/>
          <p:cNvSpPr>
            <a:spLocks noChangeArrowheads="1"/>
          </p:cNvSpPr>
          <p:nvPr/>
        </p:nvSpPr>
        <p:spPr bwMode="auto">
          <a:xfrm>
            <a:off x="122238" y="1587500"/>
            <a:ext cx="1252537" cy="1744663"/>
          </a:xfrm>
          <a:prstGeom prst="wedgeRoundRectCallout">
            <a:avLst>
              <a:gd name="adj1" fmla="val 98498"/>
              <a:gd name="adj2" fmla="val 41955"/>
              <a:gd name="adj3" fmla="val 16667"/>
            </a:avLst>
          </a:prstGeom>
          <a:solidFill>
            <a:schemeClr val="accent2"/>
          </a:solidFill>
          <a:ln>
            <a:noFill/>
          </a:ln>
          <a:extLst/>
        </p:spPr>
        <p:txBody>
          <a:bodyPr/>
          <a:lstStyle/>
          <a:p>
            <a:pPr algn="ctr" fontAlgn="auto">
              <a:spcBef>
                <a:spcPts val="0"/>
              </a:spcBef>
              <a:spcAft>
                <a:spcPts val="0"/>
              </a:spcAft>
              <a:defRPr/>
            </a:pPr>
            <a:r>
              <a:rPr lang="en-US" altLang="en-US" sz="1200" b="1" kern="0" dirty="0">
                <a:solidFill>
                  <a:srgbClr val="FFFF00"/>
                </a:solidFill>
                <a:latin typeface="+mn-lt"/>
                <a:cs typeface="Arial" pitchFamily="34" charset="0"/>
              </a:rPr>
              <a:t>FAA Seed Money Under ASCENT Center of Excellence</a:t>
            </a:r>
          </a:p>
        </p:txBody>
      </p:sp>
      <p:sp>
        <p:nvSpPr>
          <p:cNvPr id="42" name="AutoShape 53"/>
          <p:cNvSpPr>
            <a:spLocks noChangeArrowheads="1"/>
          </p:cNvSpPr>
          <p:nvPr/>
        </p:nvSpPr>
        <p:spPr bwMode="auto">
          <a:xfrm>
            <a:off x="174625" y="658813"/>
            <a:ext cx="1949450" cy="768350"/>
          </a:xfrm>
          <a:prstGeom prst="wedgeRoundRectCallout">
            <a:avLst>
              <a:gd name="adj1" fmla="val 58710"/>
              <a:gd name="adj2" fmla="val 264675"/>
              <a:gd name="adj3" fmla="val 16667"/>
            </a:avLst>
          </a:prstGeom>
          <a:solidFill>
            <a:schemeClr val="accent2"/>
          </a:solidFill>
          <a:ln>
            <a:noFill/>
          </a:ln>
          <a:extLst/>
        </p:spPr>
        <p:txBody>
          <a:bodyPr/>
          <a:lstStyle/>
          <a:p>
            <a:pPr algn="ctr" fontAlgn="auto">
              <a:spcBef>
                <a:spcPts val="0"/>
              </a:spcBef>
              <a:spcAft>
                <a:spcPts val="0"/>
              </a:spcAft>
              <a:defRPr/>
            </a:pPr>
            <a:r>
              <a:rPr lang="en-US" altLang="en-US" sz="1200" b="1" kern="0" dirty="0">
                <a:solidFill>
                  <a:srgbClr val="FFFF00"/>
                </a:solidFill>
                <a:latin typeface="+mn-lt"/>
                <a:cs typeface="Arial" pitchFamily="34" charset="0"/>
              </a:rPr>
              <a:t>Structured as a Cost Share Arrangement</a:t>
            </a:r>
          </a:p>
        </p:txBody>
      </p:sp>
      <p:sp>
        <p:nvSpPr>
          <p:cNvPr id="43" name="AutoShape 53"/>
          <p:cNvSpPr>
            <a:spLocks noChangeArrowheads="1"/>
          </p:cNvSpPr>
          <p:nvPr/>
        </p:nvSpPr>
        <p:spPr bwMode="auto">
          <a:xfrm>
            <a:off x="2216150" y="1220788"/>
            <a:ext cx="1831975" cy="995362"/>
          </a:xfrm>
          <a:prstGeom prst="wedgeRoundRectCallout">
            <a:avLst>
              <a:gd name="adj1" fmla="val 21712"/>
              <a:gd name="adj2" fmla="val 82913"/>
              <a:gd name="adj3" fmla="val 16667"/>
            </a:avLst>
          </a:prstGeom>
          <a:solidFill>
            <a:schemeClr val="accent2"/>
          </a:solidFill>
          <a:ln>
            <a:noFill/>
          </a:ln>
          <a:extLst/>
        </p:spPr>
        <p:txBody>
          <a:bodyPr/>
          <a:lstStyle/>
          <a:p>
            <a:pPr algn="ctr" fontAlgn="auto">
              <a:spcBef>
                <a:spcPts val="0"/>
              </a:spcBef>
              <a:spcAft>
                <a:spcPts val="0"/>
              </a:spcAft>
              <a:defRPr/>
            </a:pPr>
            <a:r>
              <a:rPr lang="en-US" altLang="en-US" sz="1200" b="1" kern="0" dirty="0">
                <a:solidFill>
                  <a:srgbClr val="FFFF00"/>
                </a:solidFill>
                <a:latin typeface="+mn-lt"/>
                <a:cs typeface="Arial" pitchFamily="34" charset="0"/>
              </a:rPr>
              <a:t>Accepts In-Kind Contributions (testing partners)</a:t>
            </a:r>
          </a:p>
        </p:txBody>
      </p:sp>
      <p:sp>
        <p:nvSpPr>
          <p:cNvPr id="44" name="AutoShape 53"/>
          <p:cNvSpPr>
            <a:spLocks noChangeArrowheads="1"/>
          </p:cNvSpPr>
          <p:nvPr/>
        </p:nvSpPr>
        <p:spPr bwMode="auto">
          <a:xfrm>
            <a:off x="4271963" y="1249363"/>
            <a:ext cx="1830387" cy="617537"/>
          </a:xfrm>
          <a:prstGeom prst="wedgeRoundRectCallout">
            <a:avLst>
              <a:gd name="adj1" fmla="val 15198"/>
              <a:gd name="adj2" fmla="val 141364"/>
              <a:gd name="adj3" fmla="val 16667"/>
            </a:avLst>
          </a:prstGeom>
          <a:solidFill>
            <a:schemeClr val="accent2"/>
          </a:solidFill>
          <a:ln>
            <a:noFill/>
          </a:ln>
          <a:extLst/>
        </p:spPr>
        <p:txBody>
          <a:bodyPr/>
          <a:lstStyle/>
          <a:p>
            <a:pPr algn="ctr" fontAlgn="auto">
              <a:spcBef>
                <a:spcPts val="0"/>
              </a:spcBef>
              <a:spcAft>
                <a:spcPts val="0"/>
              </a:spcAft>
              <a:defRPr/>
            </a:pPr>
            <a:r>
              <a:rPr lang="en-US" altLang="en-US" sz="1200" b="1" kern="0" dirty="0">
                <a:solidFill>
                  <a:srgbClr val="FFFF00"/>
                </a:solidFill>
                <a:latin typeface="+mn-lt"/>
                <a:cs typeface="Arial" pitchFamily="34" charset="0"/>
              </a:rPr>
              <a:t>Also Accepts Direct Contributions</a:t>
            </a:r>
          </a:p>
        </p:txBody>
      </p:sp>
      <p:sp>
        <p:nvSpPr>
          <p:cNvPr id="42006" name="TextBox 16"/>
          <p:cNvSpPr txBox="1">
            <a:spLocks noChangeArrowheads="1"/>
          </p:cNvSpPr>
          <p:nvPr/>
        </p:nvSpPr>
        <p:spPr bwMode="auto">
          <a:xfrm>
            <a:off x="2257425" y="3276600"/>
            <a:ext cx="4713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n-US" sz="1600" dirty="0">
                <a:solidFill>
                  <a:srgbClr val="002060"/>
                </a:solidFill>
              </a:rPr>
              <a:t>University of Dayton Research Institute (UDRI)</a:t>
            </a:r>
          </a:p>
        </p:txBody>
      </p:sp>
      <p:sp>
        <p:nvSpPr>
          <p:cNvPr id="42007" name="Rectangle 1"/>
          <p:cNvSpPr>
            <a:spLocks noChangeArrowheads="1"/>
          </p:cNvSpPr>
          <p:nvPr/>
        </p:nvSpPr>
        <p:spPr bwMode="auto">
          <a:xfrm>
            <a:off x="1403319" y="4940300"/>
            <a:ext cx="30925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n-US" sz="1400" b="0" u="sng" dirty="0">
                <a:solidFill>
                  <a:srgbClr val="000000"/>
                </a:solidFill>
              </a:rPr>
              <a:t>UDRI Contact</a:t>
            </a:r>
          </a:p>
          <a:p>
            <a:pPr algn="ctr" eaLnBrk="1" hangingPunct="1">
              <a:spcBef>
                <a:spcPct val="0"/>
              </a:spcBef>
              <a:buFontTx/>
              <a:buNone/>
            </a:pPr>
            <a:r>
              <a:rPr lang="en-US" altLang="en-US" sz="1400" b="0" dirty="0">
                <a:solidFill>
                  <a:srgbClr val="000000"/>
                </a:solidFill>
              </a:rPr>
              <a:t>Dr. Steven Zabarnick</a:t>
            </a:r>
          </a:p>
          <a:p>
            <a:pPr algn="ctr" eaLnBrk="1" hangingPunct="1">
              <a:spcBef>
                <a:spcPct val="0"/>
              </a:spcBef>
              <a:buFontTx/>
              <a:buNone/>
            </a:pPr>
            <a:r>
              <a:rPr lang="en-US" altLang="en-US" sz="1400" b="0" dirty="0">
                <a:solidFill>
                  <a:srgbClr val="000000"/>
                </a:solidFill>
                <a:hlinkClick r:id="rId7"/>
              </a:rPr>
              <a:t>Steven.Zabarnick@udri.udayton.edu</a:t>
            </a:r>
            <a:endParaRPr lang="en-US" altLang="en-US" sz="1400" b="0" dirty="0">
              <a:solidFill>
                <a:srgbClr val="000000"/>
              </a:solidFill>
            </a:endParaRPr>
          </a:p>
          <a:p>
            <a:pPr algn="ctr" eaLnBrk="1" hangingPunct="1">
              <a:spcBef>
                <a:spcPct val="0"/>
              </a:spcBef>
              <a:buFontTx/>
              <a:buNone/>
            </a:pPr>
            <a:r>
              <a:rPr lang="en-US" altLang="en-US" sz="1400" b="0" dirty="0">
                <a:solidFill>
                  <a:srgbClr val="000000"/>
                </a:solidFill>
              </a:rPr>
              <a:t>(937) 255-3549</a:t>
            </a:r>
          </a:p>
        </p:txBody>
      </p:sp>
      <p:sp>
        <p:nvSpPr>
          <p:cNvPr id="42008"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eaLnBrk="1" hangingPunct="1">
              <a:spcBef>
                <a:spcPct val="0"/>
              </a:spcBef>
              <a:buFontTx/>
              <a:buNone/>
            </a:pPr>
            <a:fld id="{0CC3B861-6A7F-4132-A2B2-56CAA2939320}" type="slidenum">
              <a:rPr lang="en-US" altLang="en-US" sz="1200">
                <a:solidFill>
                  <a:srgbClr val="FFFFFF"/>
                </a:solidFill>
              </a:rPr>
              <a:pPr algn="r" eaLnBrk="1" hangingPunct="1">
                <a:spcBef>
                  <a:spcPct val="0"/>
                </a:spcBef>
                <a:buFontTx/>
                <a:buNone/>
              </a:pPr>
              <a:t>8</a:t>
            </a:fld>
            <a:endParaRPr lang="en-US" altLang="en-US" sz="1200">
              <a:solidFill>
                <a:srgbClr val="FFFFFF"/>
              </a:solidFill>
            </a:endParaRPr>
          </a:p>
        </p:txBody>
      </p:sp>
      <p:sp>
        <p:nvSpPr>
          <p:cNvPr id="15" name="Explosion 2 14"/>
          <p:cNvSpPr/>
          <p:nvPr/>
        </p:nvSpPr>
        <p:spPr>
          <a:xfrm>
            <a:off x="5943599" y="533400"/>
            <a:ext cx="2971801" cy="2590800"/>
          </a:xfrm>
          <a:prstGeom prst="irregularSeal2">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00"/>
                </a:solidFill>
                <a:cs typeface="Arial" panose="020B0604020202020204" pitchFamily="34" charset="0"/>
              </a:rPr>
              <a:t>Stakeholder </a:t>
            </a:r>
            <a:r>
              <a:rPr lang="en-US" sz="1400" b="1" dirty="0" smtClean="0">
                <a:solidFill>
                  <a:srgbClr val="FFFF00"/>
                </a:solidFill>
                <a:cs typeface="Arial" panose="020B0604020202020204" pitchFamily="34" charset="0"/>
              </a:rPr>
              <a:t>Engagement / Support </a:t>
            </a:r>
            <a:r>
              <a:rPr lang="en-US" sz="1400" b="1" dirty="0">
                <a:solidFill>
                  <a:srgbClr val="FFFF00"/>
                </a:solidFill>
                <a:cs typeface="Arial" panose="020B0604020202020204" pitchFamily="34" charset="0"/>
              </a:rPr>
              <a:t>Needed!</a:t>
            </a:r>
          </a:p>
        </p:txBody>
      </p:sp>
      <p:sp>
        <p:nvSpPr>
          <p:cNvPr id="33" name="AutoShape 53"/>
          <p:cNvSpPr>
            <a:spLocks noChangeArrowheads="1"/>
          </p:cNvSpPr>
          <p:nvPr/>
        </p:nvSpPr>
        <p:spPr bwMode="auto">
          <a:xfrm>
            <a:off x="7626350" y="2590800"/>
            <a:ext cx="1455738" cy="677863"/>
          </a:xfrm>
          <a:prstGeom prst="wedgeRoundRectCallout">
            <a:avLst>
              <a:gd name="adj1" fmla="val 15793"/>
              <a:gd name="adj2" fmla="val 154348"/>
              <a:gd name="adj3" fmla="val 16667"/>
            </a:avLst>
          </a:prstGeom>
          <a:solidFill>
            <a:srgbClr val="C00000"/>
          </a:solidFill>
          <a:ln>
            <a:noFill/>
          </a:ln>
          <a:extLst/>
        </p:spPr>
        <p:txBody>
          <a:bodyPr/>
          <a:lstStyle/>
          <a:p>
            <a:pPr algn="ctr" fontAlgn="auto">
              <a:spcBef>
                <a:spcPts val="0"/>
              </a:spcBef>
              <a:spcAft>
                <a:spcPts val="0"/>
              </a:spcAft>
              <a:defRPr/>
            </a:pPr>
            <a:r>
              <a:rPr lang="en-US" altLang="en-US" sz="1200" b="1" kern="0" dirty="0">
                <a:solidFill>
                  <a:srgbClr val="FFFF00"/>
                </a:solidFill>
                <a:latin typeface="+mn-lt"/>
                <a:cs typeface="Arial" pitchFamily="34" charset="0"/>
              </a:rPr>
              <a:t>Final Research Report Out</a:t>
            </a:r>
          </a:p>
        </p:txBody>
      </p:sp>
      <p:pic>
        <p:nvPicPr>
          <p:cNvPr id="3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578" t="50000" r="8916"/>
          <a:stretch/>
        </p:blipFill>
        <p:spPr bwMode="auto">
          <a:xfrm>
            <a:off x="5580062" y="4827588"/>
            <a:ext cx="2591327" cy="1192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57DCDC77-2049-4F8A-A4C3-48D3805B0808}"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D7566 Generic Annex</a:t>
            </a:r>
            <a:endParaRPr lang="en-US" dirty="0"/>
          </a:p>
        </p:txBody>
      </p:sp>
      <p:sp>
        <p:nvSpPr>
          <p:cNvPr id="3" name="Slide Number Placeholder 2"/>
          <p:cNvSpPr>
            <a:spLocks noGrp="1"/>
          </p:cNvSpPr>
          <p:nvPr>
            <p:ph type="sldNum" sz="quarter" idx="12"/>
          </p:nvPr>
        </p:nvSpPr>
        <p:spPr/>
        <p:txBody>
          <a:bodyPr/>
          <a:lstStyle/>
          <a:p>
            <a:pPr>
              <a:defRPr/>
            </a:pPr>
            <a:fld id="{57DCDC77-2049-4F8A-A4C3-48D3805B0808}" type="slidenum">
              <a:rPr lang="en-US" smtClean="0"/>
              <a:pPr>
                <a:defRPr/>
              </a:pPr>
              <a:t>9</a:t>
            </a:fld>
            <a:endParaRPr lang="en-US" dirty="0"/>
          </a:p>
        </p:txBody>
      </p:sp>
      <p:grpSp>
        <p:nvGrpSpPr>
          <p:cNvPr id="50" name="Group 49"/>
          <p:cNvGrpSpPr/>
          <p:nvPr/>
        </p:nvGrpSpPr>
        <p:grpSpPr>
          <a:xfrm>
            <a:off x="17418" y="853564"/>
            <a:ext cx="9050382" cy="4610298"/>
            <a:chOff x="13621" y="853564"/>
            <a:chExt cx="9050382" cy="4610298"/>
          </a:xfrm>
        </p:grpSpPr>
        <p:grpSp>
          <p:nvGrpSpPr>
            <p:cNvPr id="51" name="Group 163"/>
            <p:cNvGrpSpPr>
              <a:grpSpLocks/>
            </p:cNvGrpSpPr>
            <p:nvPr/>
          </p:nvGrpSpPr>
          <p:grpSpPr bwMode="auto">
            <a:xfrm>
              <a:off x="213933" y="1361770"/>
              <a:ext cx="1109663" cy="1185869"/>
              <a:chOff x="117" y="690"/>
              <a:chExt cx="699" cy="747"/>
            </a:xfrm>
          </p:grpSpPr>
          <p:pic>
            <p:nvPicPr>
              <p:cNvPr id="93" name="Picture 50" descr="ANd9GcSxmw-bQOXiCxYNJICVeqrPnOvn6tcCzm-yc7jQQM2esu5IimP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908"/>
                <a:ext cx="452"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 Box 51"/>
              <p:cNvSpPr txBox="1">
                <a:spLocks noChangeArrowheads="1"/>
              </p:cNvSpPr>
              <p:nvPr/>
            </p:nvSpPr>
            <p:spPr bwMode="auto">
              <a:xfrm>
                <a:off x="117" y="690"/>
                <a:ext cx="69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000" b="1" i="0" u="none" strike="noStrike" kern="0" cap="none" spc="0" normalizeH="0" baseline="0" noProof="0" dirty="0" smtClean="0">
                    <a:ln>
                      <a:noFill/>
                    </a:ln>
                    <a:solidFill>
                      <a:srgbClr val="000000"/>
                    </a:solidFill>
                    <a:effectLst/>
                    <a:uLnTx/>
                    <a:uFillTx/>
                    <a:latin typeface="Arial" charset="0"/>
                    <a:cs typeface="Arial" charset="0"/>
                  </a:rPr>
                  <a:t>Fuel Producer</a:t>
                </a:r>
                <a:endParaRPr kumimoji="0" lang="en-US" altLang="en-US" sz="1000" b="1" i="0" u="none" strike="noStrike" kern="0" cap="none" spc="0" normalizeH="0" baseline="0" noProof="0" dirty="0">
                  <a:ln>
                    <a:noFill/>
                  </a:ln>
                  <a:solidFill>
                    <a:srgbClr val="000000"/>
                  </a:solidFill>
                  <a:effectLst/>
                  <a:uLnTx/>
                  <a:uFillTx/>
                  <a:latin typeface="Arial" charset="0"/>
                  <a:cs typeface="Arial" charset="0"/>
                </a:endParaRPr>
              </a:p>
            </p:txBody>
          </p:sp>
        </p:grpSp>
        <p:cxnSp>
          <p:nvCxnSpPr>
            <p:cNvPr id="52" name="Straight Arrow Connector 51"/>
            <p:cNvCxnSpPr>
              <a:stCxn id="89" idx="3"/>
              <a:endCxn id="87" idx="1"/>
            </p:cNvCxnSpPr>
            <p:nvPr/>
          </p:nvCxnSpPr>
          <p:spPr bwMode="auto">
            <a:xfrm flipV="1">
              <a:off x="2867510" y="3609496"/>
              <a:ext cx="361127" cy="3618"/>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Box 52"/>
            <p:cNvSpPr txBox="1"/>
            <p:nvPr/>
          </p:nvSpPr>
          <p:spPr bwMode="auto">
            <a:xfrm>
              <a:off x="3798144" y="2922923"/>
              <a:ext cx="4507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latin typeface="Arial" panose="020B0604020202020204" pitchFamily="34" charset="0"/>
                  <a:cs typeface="Arial" panose="020B0604020202020204" pitchFamily="34" charset="0"/>
                </a:rPr>
                <a:t>Fail</a:t>
              </a:r>
              <a:endParaRPr lang="en-US" sz="1200" b="1" dirty="0">
                <a:latin typeface="Arial" panose="020B0604020202020204" pitchFamily="34" charset="0"/>
                <a:cs typeface="Arial" panose="020B0604020202020204" pitchFamily="34" charset="0"/>
              </a:endParaRPr>
            </a:p>
          </p:txBody>
        </p:sp>
        <p:grpSp>
          <p:nvGrpSpPr>
            <p:cNvPr id="54" name="Group 53"/>
            <p:cNvGrpSpPr/>
            <p:nvPr/>
          </p:nvGrpSpPr>
          <p:grpSpPr>
            <a:xfrm>
              <a:off x="7754189" y="4202184"/>
              <a:ext cx="1051270" cy="1261678"/>
              <a:chOff x="7250262" y="1914213"/>
              <a:chExt cx="1051270" cy="1261678"/>
            </a:xfrm>
          </p:grpSpPr>
          <p:pic>
            <p:nvPicPr>
              <p:cNvPr id="91" name="Picture 12" descr="refiner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7923" y="1914213"/>
                <a:ext cx="835948" cy="89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p:cNvSpPr txBox="1"/>
              <p:nvPr/>
            </p:nvSpPr>
            <p:spPr bwMode="auto">
              <a:xfrm>
                <a:off x="7250262" y="2714226"/>
                <a:ext cx="10512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1200" b="1" dirty="0" smtClean="0">
                    <a:latin typeface="Arial" panose="020B0604020202020204" pitchFamily="34" charset="0"/>
                    <a:cs typeface="Arial" panose="020B0604020202020204" pitchFamily="34" charset="0"/>
                  </a:rPr>
                  <a:t>AJF Production</a:t>
                </a:r>
                <a:endParaRPr lang="en-US" sz="1200" b="1" dirty="0">
                  <a:latin typeface="Arial" panose="020B0604020202020204" pitchFamily="34" charset="0"/>
                  <a:cs typeface="Arial" panose="020B0604020202020204" pitchFamily="34" charset="0"/>
                </a:endParaRPr>
              </a:p>
            </p:txBody>
          </p:sp>
        </p:grpSp>
        <p:grpSp>
          <p:nvGrpSpPr>
            <p:cNvPr id="55" name="Group 54"/>
            <p:cNvGrpSpPr/>
            <p:nvPr/>
          </p:nvGrpSpPr>
          <p:grpSpPr>
            <a:xfrm>
              <a:off x="2051082" y="2914002"/>
              <a:ext cx="5566636" cy="1471275"/>
              <a:chOff x="1464405" y="3818132"/>
              <a:chExt cx="5566636" cy="1471275"/>
            </a:xfrm>
          </p:grpSpPr>
          <p:grpSp>
            <p:nvGrpSpPr>
              <p:cNvPr id="72" name="Group 71"/>
              <p:cNvGrpSpPr/>
              <p:nvPr/>
            </p:nvGrpSpPr>
            <p:grpSpPr>
              <a:xfrm>
                <a:off x="1464405" y="4097348"/>
                <a:ext cx="816428" cy="839792"/>
                <a:chOff x="1981200" y="2310715"/>
                <a:chExt cx="816428" cy="839792"/>
              </a:xfrm>
            </p:grpSpPr>
            <p:sp>
              <p:nvSpPr>
                <p:cNvPr id="89" name="Rectangle 88"/>
                <p:cNvSpPr/>
                <p:nvPr/>
              </p:nvSpPr>
              <p:spPr bwMode="auto">
                <a:xfrm>
                  <a:off x="1981200" y="2310715"/>
                  <a:ext cx="816428" cy="839792"/>
                </a:xfrm>
                <a:prstGeom prst="rect">
                  <a:avLst/>
                </a:prstGeom>
                <a:solidFill>
                  <a:srgbClr val="66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0" name="TextBox 89"/>
                <p:cNvSpPr txBox="1"/>
                <p:nvPr/>
              </p:nvSpPr>
              <p:spPr bwMode="auto">
                <a:xfrm>
                  <a:off x="2028674" y="2445803"/>
                  <a:ext cx="7214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ctr">
                    <a:buFontTx/>
                    <a:buNone/>
                  </a:pPr>
                  <a:r>
                    <a:rPr lang="en-US" sz="1200" b="1" dirty="0" smtClean="0"/>
                    <a:t>D4054</a:t>
                  </a:r>
                </a:p>
                <a:p>
                  <a:pPr algn="ctr">
                    <a:buFontTx/>
                    <a:buNone/>
                  </a:pPr>
                  <a:r>
                    <a:rPr lang="en-US" sz="1200" b="1" dirty="0" smtClean="0"/>
                    <a:t>Testing</a:t>
                  </a:r>
                  <a:endParaRPr lang="en-US" sz="1200" b="1" dirty="0"/>
                </a:p>
              </p:txBody>
            </p:sp>
          </p:grpSp>
          <p:grpSp>
            <p:nvGrpSpPr>
              <p:cNvPr id="73" name="Group 95"/>
              <p:cNvGrpSpPr>
                <a:grpSpLocks/>
              </p:cNvGrpSpPr>
              <p:nvPr/>
            </p:nvGrpSpPr>
            <p:grpSpPr bwMode="auto">
              <a:xfrm>
                <a:off x="2641960" y="4057383"/>
                <a:ext cx="1198289" cy="912485"/>
                <a:chOff x="3482" y="1171"/>
                <a:chExt cx="990" cy="810"/>
              </a:xfrm>
            </p:grpSpPr>
            <p:sp>
              <p:nvSpPr>
                <p:cNvPr id="87" name="AutoShape 10"/>
                <p:cNvSpPr>
                  <a:spLocks noChangeArrowheads="1"/>
                </p:cNvSpPr>
                <p:nvPr/>
              </p:nvSpPr>
              <p:spPr bwMode="auto">
                <a:xfrm>
                  <a:off x="3482" y="1171"/>
                  <a:ext cx="990" cy="810"/>
                </a:xfrm>
                <a:prstGeom prst="flowChartDecision">
                  <a:avLst/>
                </a:prstGeom>
                <a:solidFill>
                  <a:srgbClr val="FF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defTabSz="914400" eaLnBrk="1" fontAlgn="base" latinLnBrk="0" hangingPunct="1">
                    <a:lnSpc>
                      <a:spcPct val="100000"/>
                    </a:lnSpc>
                    <a:spcBef>
                      <a:spcPct val="50000"/>
                    </a:spcBef>
                    <a:spcAft>
                      <a:spcPct val="0"/>
                    </a:spcAft>
                    <a:buClrTx/>
                    <a:buSzTx/>
                    <a:buFontTx/>
                    <a:buChar char="•"/>
                    <a:tabLst/>
                    <a:defRPr/>
                  </a:pPr>
                  <a:endParaRPr kumimoji="0" lang="en-US" altLang="en-US" sz="2400" b="0" i="0" u="none" strike="noStrike" kern="0" cap="none" spc="0" normalizeH="0" baseline="0" noProof="0">
                    <a:ln>
                      <a:noFill/>
                    </a:ln>
                    <a:solidFill>
                      <a:srgbClr val="000000"/>
                    </a:solidFill>
                    <a:effectLst/>
                    <a:uLnTx/>
                    <a:uFillTx/>
                    <a:latin typeface="Arial" charset="0"/>
                    <a:cs typeface="Arial" charset="0"/>
                  </a:endParaRPr>
                </a:p>
              </p:txBody>
            </p:sp>
            <p:sp>
              <p:nvSpPr>
                <p:cNvPr id="88" name="Text Box 11"/>
                <p:cNvSpPr txBox="1">
                  <a:spLocks noChangeArrowheads="1"/>
                </p:cNvSpPr>
                <p:nvPr/>
              </p:nvSpPr>
              <p:spPr bwMode="auto">
                <a:xfrm>
                  <a:off x="3681" y="1348"/>
                  <a:ext cx="619" cy="410"/>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200" b="1" i="0" u="none" strike="noStrike" kern="0" cap="none" spc="0" normalizeH="0" baseline="0" noProof="0" dirty="0" smtClean="0">
                      <a:ln>
                        <a:noFill/>
                      </a:ln>
                      <a:solidFill>
                        <a:srgbClr val="000000"/>
                      </a:solidFill>
                      <a:effectLst/>
                      <a:uLnTx/>
                      <a:uFillTx/>
                      <a:latin typeface="Arial" charset="0"/>
                      <a:cs typeface="Arial" charset="0"/>
                    </a:rPr>
                    <a:t>OEM Review</a:t>
                  </a:r>
                  <a:endParaRPr kumimoji="0" lang="en-US" altLang="en-US" sz="1200" b="1" i="0" u="none" strike="noStrike" kern="0" cap="none" spc="0" normalizeH="0" baseline="0" noProof="0" dirty="0">
                    <a:ln>
                      <a:noFill/>
                    </a:ln>
                    <a:solidFill>
                      <a:srgbClr val="000000"/>
                    </a:solidFill>
                    <a:effectLst/>
                    <a:uLnTx/>
                    <a:uFillTx/>
                    <a:latin typeface="Arial" charset="0"/>
                    <a:cs typeface="Arial" charset="0"/>
                  </a:endParaRPr>
                </a:p>
              </p:txBody>
            </p:sp>
          </p:grpSp>
          <p:grpSp>
            <p:nvGrpSpPr>
              <p:cNvPr id="74" name="Group 95"/>
              <p:cNvGrpSpPr>
                <a:grpSpLocks/>
              </p:cNvGrpSpPr>
              <p:nvPr/>
            </p:nvGrpSpPr>
            <p:grpSpPr bwMode="auto">
              <a:xfrm>
                <a:off x="4155501" y="4050569"/>
                <a:ext cx="1198289" cy="912485"/>
                <a:chOff x="3482" y="1171"/>
                <a:chExt cx="990" cy="810"/>
              </a:xfrm>
            </p:grpSpPr>
            <p:sp>
              <p:nvSpPr>
                <p:cNvPr id="85" name="AutoShape 10"/>
                <p:cNvSpPr>
                  <a:spLocks noChangeArrowheads="1"/>
                </p:cNvSpPr>
                <p:nvPr/>
              </p:nvSpPr>
              <p:spPr bwMode="auto">
                <a:xfrm>
                  <a:off x="3482" y="1171"/>
                  <a:ext cx="990" cy="810"/>
                </a:xfrm>
                <a:prstGeom prst="flowChartDecision">
                  <a:avLst/>
                </a:prstGeom>
                <a:solidFill>
                  <a:srgbClr val="FF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defTabSz="914400" eaLnBrk="1" fontAlgn="base" latinLnBrk="0" hangingPunct="1">
                    <a:lnSpc>
                      <a:spcPct val="100000"/>
                    </a:lnSpc>
                    <a:spcBef>
                      <a:spcPct val="50000"/>
                    </a:spcBef>
                    <a:spcAft>
                      <a:spcPct val="0"/>
                    </a:spcAft>
                    <a:buClrTx/>
                    <a:buSzTx/>
                    <a:buFontTx/>
                    <a:buChar char="•"/>
                    <a:tabLst/>
                    <a:defRPr/>
                  </a:pPr>
                  <a:endParaRPr kumimoji="0" lang="en-US" altLang="en-US" sz="2400" b="0" i="0" u="none" strike="noStrike" kern="0" cap="none" spc="0" normalizeH="0" baseline="0" noProof="0">
                    <a:ln>
                      <a:noFill/>
                    </a:ln>
                    <a:solidFill>
                      <a:srgbClr val="000000"/>
                    </a:solidFill>
                    <a:effectLst/>
                    <a:uLnTx/>
                    <a:uFillTx/>
                    <a:latin typeface="Arial" charset="0"/>
                    <a:cs typeface="Arial" charset="0"/>
                  </a:endParaRPr>
                </a:p>
              </p:txBody>
            </p:sp>
            <p:sp>
              <p:nvSpPr>
                <p:cNvPr id="86" name="Text Box 11"/>
                <p:cNvSpPr txBox="1">
                  <a:spLocks noChangeArrowheads="1"/>
                </p:cNvSpPr>
                <p:nvPr/>
              </p:nvSpPr>
              <p:spPr bwMode="auto">
                <a:xfrm>
                  <a:off x="3681" y="1348"/>
                  <a:ext cx="619" cy="410"/>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200" b="1" i="0" u="none" strike="noStrike" kern="0" cap="none" spc="0" normalizeH="0" baseline="0" noProof="0" dirty="0" smtClean="0">
                      <a:ln>
                        <a:noFill/>
                      </a:ln>
                      <a:solidFill>
                        <a:srgbClr val="000000"/>
                      </a:solidFill>
                      <a:effectLst/>
                      <a:uLnTx/>
                      <a:uFillTx/>
                      <a:latin typeface="Arial" charset="0"/>
                      <a:cs typeface="Arial" charset="0"/>
                    </a:rPr>
                    <a:t>ASTM Ballot</a:t>
                  </a:r>
                  <a:endParaRPr kumimoji="0" lang="en-US" altLang="en-US" sz="1200" b="1" i="0" u="none" strike="noStrike" kern="0" cap="none" spc="0" normalizeH="0" baseline="0" noProof="0" dirty="0">
                    <a:ln>
                      <a:noFill/>
                    </a:ln>
                    <a:solidFill>
                      <a:srgbClr val="000000"/>
                    </a:solidFill>
                    <a:effectLst/>
                    <a:uLnTx/>
                    <a:uFillTx/>
                    <a:latin typeface="Arial" charset="0"/>
                    <a:cs typeface="Arial" charset="0"/>
                  </a:endParaRPr>
                </a:p>
              </p:txBody>
            </p:sp>
          </p:grpSp>
          <p:cxnSp>
            <p:nvCxnSpPr>
              <p:cNvPr id="75" name="Straight Arrow Connector 74"/>
              <p:cNvCxnSpPr>
                <a:stCxn id="87" idx="3"/>
                <a:endCxn id="85" idx="1"/>
              </p:cNvCxnSpPr>
              <p:nvPr/>
            </p:nvCxnSpPr>
            <p:spPr bwMode="auto">
              <a:xfrm flipV="1">
                <a:off x="3840249" y="4506812"/>
                <a:ext cx="315252" cy="6814"/>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p:cNvCxnSpPr/>
              <p:nvPr/>
            </p:nvCxnSpPr>
            <p:spPr bwMode="auto">
              <a:xfrm>
                <a:off x="5353790" y="4506813"/>
                <a:ext cx="542651" cy="1585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Elbow Connector 76"/>
              <p:cNvCxnSpPr>
                <a:stCxn id="87" idx="0"/>
                <a:endCxn id="89" idx="0"/>
              </p:cNvCxnSpPr>
              <p:nvPr/>
            </p:nvCxnSpPr>
            <p:spPr bwMode="auto">
              <a:xfrm rot="16200000" flipH="1" flipV="1">
                <a:off x="2536879" y="3393122"/>
                <a:ext cx="39965" cy="1368486"/>
              </a:xfrm>
              <a:prstGeom prst="bentConnector3">
                <a:avLst>
                  <a:gd name="adj1" fmla="val -57200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Elbow Connector 77"/>
              <p:cNvCxnSpPr>
                <a:stCxn id="85" idx="0"/>
                <a:endCxn id="89" idx="0"/>
              </p:cNvCxnSpPr>
              <p:nvPr/>
            </p:nvCxnSpPr>
            <p:spPr bwMode="auto">
              <a:xfrm rot="16200000" flipH="1" flipV="1">
                <a:off x="3290243" y="2632944"/>
                <a:ext cx="46779" cy="2882027"/>
              </a:xfrm>
              <a:prstGeom prst="bentConnector3">
                <a:avLst>
                  <a:gd name="adj1" fmla="val -1116984"/>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TextBox 78"/>
              <p:cNvSpPr txBox="1"/>
              <p:nvPr/>
            </p:nvSpPr>
            <p:spPr bwMode="auto">
              <a:xfrm>
                <a:off x="3741851" y="4541806"/>
                <a:ext cx="5421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latin typeface="Arial" panose="020B0604020202020204" pitchFamily="34" charset="0"/>
                    <a:cs typeface="Arial" panose="020B0604020202020204" pitchFamily="34" charset="0"/>
                  </a:rPr>
                  <a:t>Pass</a:t>
                </a:r>
                <a:endParaRPr lang="en-US" sz="1200" b="1" dirty="0">
                  <a:latin typeface="Arial" panose="020B0604020202020204" pitchFamily="34" charset="0"/>
                  <a:cs typeface="Arial" panose="020B0604020202020204" pitchFamily="34" charset="0"/>
                </a:endParaRPr>
              </a:p>
            </p:txBody>
          </p:sp>
          <p:sp>
            <p:nvSpPr>
              <p:cNvPr id="80" name="TextBox 79"/>
              <p:cNvSpPr txBox="1"/>
              <p:nvPr/>
            </p:nvSpPr>
            <p:spPr bwMode="auto">
              <a:xfrm>
                <a:off x="5321132" y="4463268"/>
                <a:ext cx="5421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latin typeface="Arial" panose="020B0604020202020204" pitchFamily="34" charset="0"/>
                    <a:cs typeface="Arial" panose="020B0604020202020204" pitchFamily="34" charset="0"/>
                  </a:rPr>
                  <a:t>Pass</a:t>
                </a:r>
                <a:endParaRPr lang="en-US" sz="1200" b="1" dirty="0">
                  <a:latin typeface="Arial" panose="020B0604020202020204" pitchFamily="34" charset="0"/>
                  <a:cs typeface="Arial" panose="020B0604020202020204" pitchFamily="34" charset="0"/>
                </a:endParaRPr>
              </a:p>
            </p:txBody>
          </p:sp>
          <p:sp>
            <p:nvSpPr>
              <p:cNvPr id="81" name="TextBox 80"/>
              <p:cNvSpPr txBox="1"/>
              <p:nvPr/>
            </p:nvSpPr>
            <p:spPr bwMode="auto">
              <a:xfrm>
                <a:off x="4363711" y="3818132"/>
                <a:ext cx="4507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latin typeface="Arial" panose="020B0604020202020204" pitchFamily="34" charset="0"/>
                    <a:cs typeface="Arial" panose="020B0604020202020204" pitchFamily="34" charset="0"/>
                  </a:rPr>
                  <a:t>Fail</a:t>
                </a:r>
                <a:endParaRPr lang="en-US" sz="1200" b="1" dirty="0">
                  <a:latin typeface="Arial" panose="020B0604020202020204" pitchFamily="34" charset="0"/>
                  <a:cs typeface="Arial" panose="020B0604020202020204" pitchFamily="34" charset="0"/>
                </a:endParaRPr>
              </a:p>
            </p:txBody>
          </p:sp>
          <p:grpSp>
            <p:nvGrpSpPr>
              <p:cNvPr id="82" name="Group 81"/>
              <p:cNvGrpSpPr/>
              <p:nvPr/>
            </p:nvGrpSpPr>
            <p:grpSpPr>
              <a:xfrm>
                <a:off x="5705478" y="4017069"/>
                <a:ext cx="1325563" cy="1272338"/>
                <a:chOff x="5705478" y="1992260"/>
                <a:chExt cx="1325563" cy="1272338"/>
              </a:xfrm>
            </p:grpSpPr>
            <p:sp>
              <p:nvSpPr>
                <p:cNvPr id="83" name="Text Box 35"/>
                <p:cNvSpPr txBox="1">
                  <a:spLocks noChangeArrowheads="1"/>
                </p:cNvSpPr>
                <p:nvPr/>
              </p:nvSpPr>
              <p:spPr bwMode="auto">
                <a:xfrm>
                  <a:off x="5705478" y="2618267"/>
                  <a:ext cx="13255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200" b="1" dirty="0">
                      <a:solidFill>
                        <a:prstClr val="black"/>
                      </a:solidFill>
                      <a:latin typeface="Arial" panose="020B0604020202020204" pitchFamily="34" charset="0"/>
                      <a:cs typeface="Arial" panose="020B0604020202020204" pitchFamily="34" charset="0"/>
                    </a:rPr>
                    <a:t>ASTM </a:t>
                  </a:r>
                  <a:r>
                    <a:rPr lang="en-US" sz="1200" b="1" dirty="0" smtClean="0">
                      <a:solidFill>
                        <a:prstClr val="black"/>
                      </a:solidFill>
                      <a:latin typeface="Arial" panose="020B0604020202020204" pitchFamily="34" charset="0"/>
                      <a:cs typeface="Arial" panose="020B0604020202020204" pitchFamily="34" charset="0"/>
                    </a:rPr>
                    <a:t>D7566 Pathway Specific Annex</a:t>
                  </a:r>
                  <a:endParaRPr lang="en-US" sz="1200" b="1" dirty="0">
                    <a:solidFill>
                      <a:prstClr val="black"/>
                    </a:solidFill>
                    <a:latin typeface="Arial" panose="020B0604020202020204" pitchFamily="34" charset="0"/>
                    <a:cs typeface="Arial" panose="020B0604020202020204" pitchFamily="34" charset="0"/>
                  </a:endParaRPr>
                </a:p>
              </p:txBody>
            </p:sp>
            <p:pic>
              <p:nvPicPr>
                <p:cNvPr id="8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980" y="1992260"/>
                  <a:ext cx="584548" cy="66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56" name="AutoShape 36"/>
            <p:cNvSpPr>
              <a:spLocks noChangeArrowheads="1"/>
            </p:cNvSpPr>
            <p:nvPr/>
          </p:nvSpPr>
          <p:spPr bwMode="auto">
            <a:xfrm>
              <a:off x="7191204" y="853564"/>
              <a:ext cx="1872799" cy="754270"/>
            </a:xfrm>
            <a:prstGeom prst="wedgeRoundRectCallout">
              <a:avLst>
                <a:gd name="adj1" fmla="val -49889"/>
                <a:gd name="adj2" fmla="val 97596"/>
                <a:gd name="adj3" fmla="val 16667"/>
              </a:avLst>
            </a:prstGeom>
            <a:ln/>
            <a:extLst/>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sz="1400" b="1" dirty="0" smtClean="0"/>
                <a:t>Permit Production of ANY Pathway at Nominal Blend %</a:t>
              </a:r>
              <a:endParaRPr lang="en-US" sz="1400" b="1" dirty="0"/>
            </a:p>
          </p:txBody>
        </p:sp>
        <p:sp>
          <p:nvSpPr>
            <p:cNvPr id="57" name="AutoShape 36"/>
            <p:cNvSpPr>
              <a:spLocks noChangeArrowheads="1"/>
            </p:cNvSpPr>
            <p:nvPr/>
          </p:nvSpPr>
          <p:spPr bwMode="auto">
            <a:xfrm>
              <a:off x="2802771" y="1122733"/>
              <a:ext cx="2538551" cy="794397"/>
            </a:xfrm>
            <a:prstGeom prst="wedgeRoundRectCallout">
              <a:avLst>
                <a:gd name="adj1" fmla="val 76497"/>
                <a:gd name="adj2" fmla="val 42941"/>
                <a:gd name="adj3" fmla="val 16667"/>
              </a:avLst>
            </a:prstGeom>
            <a:ln/>
            <a:extLst/>
          </p:spPr>
          <p:style>
            <a:lnRef idx="0">
              <a:schemeClr val="accent2"/>
            </a:lnRef>
            <a:fillRef idx="3">
              <a:schemeClr val="accent2"/>
            </a:fillRef>
            <a:effectRef idx="3">
              <a:schemeClr val="accent2"/>
            </a:effectRef>
            <a:fontRef idx="minor">
              <a:schemeClr val="lt1"/>
            </a:fontRef>
          </p:style>
          <p:txBody>
            <a:bodyPr/>
            <a:lstStyle/>
            <a:p>
              <a:pPr algn="ctr"/>
              <a:r>
                <a:rPr lang="en-US" sz="1400" b="1" dirty="0" smtClean="0"/>
                <a:t>Specific Criteria to Ensure Compositional Control and Product Quality</a:t>
              </a:r>
              <a:endParaRPr lang="en-US" sz="1400" b="1" dirty="0"/>
            </a:p>
          </p:txBody>
        </p:sp>
        <p:grpSp>
          <p:nvGrpSpPr>
            <p:cNvPr id="58" name="Group 95"/>
            <p:cNvGrpSpPr>
              <a:grpSpLocks/>
            </p:cNvGrpSpPr>
            <p:nvPr/>
          </p:nvGrpSpPr>
          <p:grpSpPr bwMode="auto">
            <a:xfrm>
              <a:off x="13621" y="3084723"/>
              <a:ext cx="1504477" cy="1049103"/>
              <a:chOff x="3482" y="1171"/>
              <a:chExt cx="990" cy="810"/>
            </a:xfrm>
          </p:grpSpPr>
          <p:sp>
            <p:nvSpPr>
              <p:cNvPr id="70" name="AutoShape 10"/>
              <p:cNvSpPr>
                <a:spLocks noChangeArrowheads="1"/>
              </p:cNvSpPr>
              <p:nvPr/>
            </p:nvSpPr>
            <p:spPr bwMode="auto">
              <a:xfrm>
                <a:off x="3482" y="1171"/>
                <a:ext cx="990" cy="810"/>
              </a:xfrm>
              <a:prstGeom prst="flowChartDecision">
                <a:avLst/>
              </a:prstGeom>
              <a:solidFill>
                <a:srgbClr val="FF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defTabSz="914400" eaLnBrk="1" fontAlgn="base" latinLnBrk="0" hangingPunct="1">
                  <a:lnSpc>
                    <a:spcPct val="100000"/>
                  </a:lnSpc>
                  <a:spcBef>
                    <a:spcPct val="50000"/>
                  </a:spcBef>
                  <a:spcAft>
                    <a:spcPct val="0"/>
                  </a:spcAft>
                  <a:buClrTx/>
                  <a:buSzTx/>
                  <a:buFontTx/>
                  <a:buChar char="•"/>
                  <a:tabLst/>
                  <a:defRPr/>
                </a:pPr>
                <a:endParaRPr kumimoji="0" lang="en-US" altLang="en-US" sz="2400" b="0" i="0" u="none" strike="noStrike" kern="0" cap="none" spc="0" normalizeH="0" baseline="0" noProof="0">
                  <a:ln>
                    <a:noFill/>
                  </a:ln>
                  <a:solidFill>
                    <a:srgbClr val="000000"/>
                  </a:solidFill>
                  <a:effectLst/>
                  <a:uLnTx/>
                  <a:uFillTx/>
                  <a:latin typeface="Arial" charset="0"/>
                  <a:cs typeface="Arial" charset="0"/>
                </a:endParaRPr>
              </a:p>
            </p:txBody>
          </p:sp>
          <p:sp>
            <p:nvSpPr>
              <p:cNvPr id="71" name="Text Box 11"/>
              <p:cNvSpPr txBox="1">
                <a:spLocks noChangeArrowheads="1"/>
              </p:cNvSpPr>
              <p:nvPr/>
            </p:nvSpPr>
            <p:spPr bwMode="auto">
              <a:xfrm>
                <a:off x="3681" y="1348"/>
                <a:ext cx="619" cy="499"/>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lang="en-US" altLang="en-US" sz="1200" b="1" kern="0" dirty="0" smtClean="0">
                    <a:solidFill>
                      <a:srgbClr val="000000"/>
                    </a:solidFill>
                  </a:rPr>
                  <a:t>Meets Existing Annex?</a:t>
                </a:r>
                <a:endParaRPr kumimoji="0" lang="en-US" altLang="en-US" sz="1200" b="1" i="0" u="none" strike="noStrike" kern="0" cap="none" spc="0" normalizeH="0" baseline="0" noProof="0" dirty="0">
                  <a:ln>
                    <a:noFill/>
                  </a:ln>
                  <a:solidFill>
                    <a:srgbClr val="000000"/>
                  </a:solidFill>
                  <a:effectLst/>
                  <a:uLnTx/>
                  <a:uFillTx/>
                  <a:latin typeface="Arial" charset="0"/>
                  <a:cs typeface="Arial" charset="0"/>
                </a:endParaRPr>
              </a:p>
            </p:txBody>
          </p:sp>
        </p:grpSp>
        <p:grpSp>
          <p:nvGrpSpPr>
            <p:cNvPr id="59" name="Group 95"/>
            <p:cNvGrpSpPr>
              <a:grpSpLocks/>
            </p:cNvGrpSpPr>
            <p:nvPr/>
          </p:nvGrpSpPr>
          <p:grpSpPr bwMode="auto">
            <a:xfrm>
              <a:off x="5716826" y="1519932"/>
              <a:ext cx="1504477" cy="1049103"/>
              <a:chOff x="3482" y="1171"/>
              <a:chExt cx="990" cy="810"/>
            </a:xfrm>
          </p:grpSpPr>
          <p:sp>
            <p:nvSpPr>
              <p:cNvPr id="68" name="AutoShape 10"/>
              <p:cNvSpPr>
                <a:spLocks noChangeArrowheads="1"/>
              </p:cNvSpPr>
              <p:nvPr/>
            </p:nvSpPr>
            <p:spPr bwMode="auto">
              <a:xfrm>
                <a:off x="3482" y="1171"/>
                <a:ext cx="990" cy="810"/>
              </a:xfrm>
              <a:prstGeom prst="flowChartDecision">
                <a:avLst/>
              </a:prstGeom>
              <a:solidFill>
                <a:srgbClr val="FF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defTabSz="914400" eaLnBrk="1" fontAlgn="base" latinLnBrk="0" hangingPunct="1">
                  <a:lnSpc>
                    <a:spcPct val="100000"/>
                  </a:lnSpc>
                  <a:spcBef>
                    <a:spcPct val="50000"/>
                  </a:spcBef>
                  <a:spcAft>
                    <a:spcPct val="0"/>
                  </a:spcAft>
                  <a:buClrTx/>
                  <a:buSzTx/>
                  <a:buFontTx/>
                  <a:buChar char="•"/>
                  <a:tabLst/>
                  <a:defRPr/>
                </a:pPr>
                <a:endParaRPr kumimoji="0" lang="en-US" altLang="en-US" sz="2400" b="0" i="0" u="none" strike="noStrike" kern="0" cap="none" spc="0" normalizeH="0" baseline="0" noProof="0">
                  <a:ln>
                    <a:noFill/>
                  </a:ln>
                  <a:solidFill>
                    <a:srgbClr val="000000"/>
                  </a:solidFill>
                  <a:effectLst/>
                  <a:uLnTx/>
                  <a:uFillTx/>
                  <a:latin typeface="Arial" charset="0"/>
                  <a:cs typeface="Arial" charset="0"/>
                </a:endParaRPr>
              </a:p>
            </p:txBody>
          </p:sp>
          <p:sp>
            <p:nvSpPr>
              <p:cNvPr id="69" name="Text Box 11"/>
              <p:cNvSpPr txBox="1">
                <a:spLocks noChangeArrowheads="1"/>
              </p:cNvSpPr>
              <p:nvPr/>
            </p:nvSpPr>
            <p:spPr bwMode="auto">
              <a:xfrm>
                <a:off x="3681" y="1348"/>
                <a:ext cx="619" cy="499"/>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lang="en-US" altLang="en-US" sz="1200" b="1" kern="0" dirty="0" smtClean="0">
                    <a:solidFill>
                      <a:srgbClr val="000000"/>
                    </a:solidFill>
                  </a:rPr>
                  <a:t>Meets Generic Annex?</a:t>
                </a:r>
                <a:endParaRPr kumimoji="0" lang="en-US" altLang="en-US" sz="1200" b="1" i="0" u="none" strike="noStrike" kern="0" cap="none" spc="0" normalizeH="0" baseline="0" noProof="0" dirty="0">
                  <a:ln>
                    <a:noFill/>
                  </a:ln>
                  <a:solidFill>
                    <a:srgbClr val="000000"/>
                  </a:solidFill>
                  <a:effectLst/>
                  <a:uLnTx/>
                  <a:uFillTx/>
                  <a:latin typeface="Arial" charset="0"/>
                  <a:cs typeface="Arial" charset="0"/>
                </a:endParaRPr>
              </a:p>
            </p:txBody>
          </p:sp>
        </p:grpSp>
        <p:cxnSp>
          <p:nvCxnSpPr>
            <p:cNvPr id="60" name="Straight Arrow Connector 59"/>
            <p:cNvCxnSpPr>
              <a:stCxn id="93" idx="2"/>
              <a:endCxn id="70" idx="0"/>
            </p:cNvCxnSpPr>
            <p:nvPr/>
          </p:nvCxnSpPr>
          <p:spPr>
            <a:xfrm flipH="1">
              <a:off x="765860" y="2547639"/>
              <a:ext cx="2111" cy="537084"/>
            </a:xfrm>
            <a:prstGeom prst="straightConnector1">
              <a:avLst/>
            </a:prstGeom>
            <a:ln w="38100">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70" idx="3"/>
              <a:endCxn id="89" idx="1"/>
            </p:cNvCxnSpPr>
            <p:nvPr/>
          </p:nvCxnSpPr>
          <p:spPr>
            <a:xfrm>
              <a:off x="1518098" y="3609275"/>
              <a:ext cx="532984" cy="3839"/>
            </a:xfrm>
            <a:prstGeom prst="straightConnector1">
              <a:avLst/>
            </a:prstGeom>
            <a:ln w="28575">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84" idx="3"/>
              <a:endCxn id="91" idx="0"/>
            </p:cNvCxnSpPr>
            <p:nvPr/>
          </p:nvCxnSpPr>
          <p:spPr>
            <a:xfrm>
              <a:off x="7191205" y="3444558"/>
              <a:ext cx="1088619" cy="757626"/>
            </a:xfrm>
            <a:prstGeom prst="bentConnector2">
              <a:avLst/>
            </a:prstGeom>
            <a:ln w="38100">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70" idx="3"/>
              <a:endCxn id="68" idx="1"/>
            </p:cNvCxnSpPr>
            <p:nvPr/>
          </p:nvCxnSpPr>
          <p:spPr>
            <a:xfrm flipV="1">
              <a:off x="1518098" y="2044484"/>
              <a:ext cx="4198728" cy="1564791"/>
            </a:xfrm>
            <a:prstGeom prst="bentConnector3">
              <a:avLst>
                <a:gd name="adj1" fmla="val 6185"/>
              </a:avLst>
            </a:prstGeom>
            <a:ln w="38100">
              <a:solidFill>
                <a:schemeClr val="tx2">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68" idx="3"/>
            </p:cNvCxnSpPr>
            <p:nvPr/>
          </p:nvCxnSpPr>
          <p:spPr>
            <a:xfrm>
              <a:off x="7221303" y="2044484"/>
              <a:ext cx="1204240" cy="2157700"/>
            </a:xfrm>
            <a:prstGeom prst="bentConnector2">
              <a:avLst/>
            </a:prstGeom>
            <a:ln w="38100">
              <a:solidFill>
                <a:schemeClr val="tx2">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70" idx="2"/>
              <a:endCxn id="91" idx="1"/>
            </p:cNvCxnSpPr>
            <p:nvPr/>
          </p:nvCxnSpPr>
          <p:spPr>
            <a:xfrm rot="16200000" flipH="1">
              <a:off x="4055672" y="844014"/>
              <a:ext cx="516366" cy="7095990"/>
            </a:xfrm>
            <a:prstGeom prst="bentConnector2">
              <a:avLst/>
            </a:prstGeom>
            <a:ln w="38100">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bwMode="auto">
            <a:xfrm>
              <a:off x="1431173" y="3593896"/>
              <a:ext cx="3898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latin typeface="Arial" panose="020B0604020202020204" pitchFamily="34" charset="0"/>
                  <a:cs typeface="Arial" panose="020B0604020202020204" pitchFamily="34" charset="0"/>
                </a:rPr>
                <a:t>No</a:t>
              </a:r>
              <a:endParaRPr lang="en-US" sz="1200" b="1" dirty="0">
                <a:latin typeface="Arial" panose="020B0604020202020204" pitchFamily="34" charset="0"/>
                <a:cs typeface="Arial" panose="020B0604020202020204" pitchFamily="34" charset="0"/>
              </a:endParaRPr>
            </a:p>
          </p:txBody>
        </p:sp>
        <p:sp>
          <p:nvSpPr>
            <p:cNvPr id="67" name="TextBox 66"/>
            <p:cNvSpPr txBox="1"/>
            <p:nvPr/>
          </p:nvSpPr>
          <p:spPr bwMode="auto">
            <a:xfrm>
              <a:off x="766915" y="4065738"/>
              <a:ext cx="4487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latin typeface="Arial" panose="020B0604020202020204" pitchFamily="34" charset="0"/>
                  <a:cs typeface="Arial" panose="020B0604020202020204" pitchFamily="34" charset="0"/>
                </a:rPr>
                <a:t>Yes</a:t>
              </a:r>
              <a:endParaRPr lang="en-US" sz="1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56837753"/>
      </p:ext>
    </p:extLst>
  </p:cSld>
  <p:clrMapOvr>
    <a:masterClrMapping/>
  </p:clrMapOvr>
</p:sld>
</file>

<file path=ppt/theme/theme1.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F198E5-90CA-48F3-B5AB-BBB44A17FFCF}"/>
</file>

<file path=customXml/itemProps2.xml><?xml version="1.0" encoding="utf-8"?>
<ds:datastoreItem xmlns:ds="http://schemas.openxmlformats.org/officeDocument/2006/customXml" ds:itemID="{DC7794EC-A83A-45C2-B712-6F4566BC76FC}"/>
</file>

<file path=customXml/itemProps3.xml><?xml version="1.0" encoding="utf-8"?>
<ds:datastoreItem xmlns:ds="http://schemas.openxmlformats.org/officeDocument/2006/customXml" ds:itemID="{8CFE8AF1-2780-4765-94C3-DA0C29F2898C}"/>
</file>

<file path=docProps/app.xml><?xml version="1.0" encoding="utf-8"?>
<Properties xmlns="http://schemas.openxmlformats.org/officeDocument/2006/extended-properties" xmlns:vt="http://schemas.openxmlformats.org/officeDocument/2006/docPropsVTypes">
  <TotalTime>4184</TotalTime>
  <Words>3266</Words>
  <Application>Microsoft Office PowerPoint</Application>
  <PresentationFormat>On-screen Show (4:3)</PresentationFormat>
  <Paragraphs>443</Paragraphs>
  <Slides>32</Slides>
  <Notes>17</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32</vt:i4>
      </vt:variant>
    </vt:vector>
  </HeadingPairs>
  <TitlesOfParts>
    <vt:vector size="37" baseType="lpstr">
      <vt:lpstr>6_Custom Design</vt:lpstr>
      <vt:lpstr>4_Custom Design</vt:lpstr>
      <vt:lpstr>5_Custom Design</vt:lpstr>
      <vt:lpstr>10_Custom Design</vt:lpstr>
      <vt:lpstr>KGPlot</vt:lpstr>
      <vt:lpstr>Alternative Jet Fuels Testing Efforts</vt:lpstr>
      <vt:lpstr>FAA Alternative Jet Fuel Activities</vt:lpstr>
      <vt:lpstr>Status of Alternative Jet Fuel Approvals</vt:lpstr>
      <vt:lpstr>Alternative Jet Fuel Testing</vt:lpstr>
      <vt:lpstr>Currently funded Alt Jet Fuel Testing Activities</vt:lpstr>
      <vt:lpstr>CLEEN II Alt Fuels Testing - GE</vt:lpstr>
      <vt:lpstr>CLEEN II Alt Fuels Testing – Rolls Royce</vt:lpstr>
      <vt:lpstr>Project 31 - D4054 Clearinghouse Concept</vt:lpstr>
      <vt:lpstr>D7566 Generic Annex</vt:lpstr>
      <vt:lpstr>Overview of NJFCP Program</vt:lpstr>
      <vt:lpstr>PowerPoint Presentation</vt:lpstr>
      <vt:lpstr>Figures of Merit Mapping</vt:lpstr>
      <vt:lpstr>Derived Cetane Number (DCN)  Prediction of Lean Blow Out (LBO)</vt:lpstr>
      <vt:lpstr>Shocktube Testing</vt:lpstr>
      <vt:lpstr>Combustion Rig</vt:lpstr>
      <vt:lpstr>Referee Rig </vt:lpstr>
      <vt:lpstr>Spray Rig </vt:lpstr>
      <vt:lpstr>University of Sheffield (1 of 3)</vt:lpstr>
      <vt:lpstr>University of Sheffield (2 of 3)</vt:lpstr>
      <vt:lpstr>University of Sheffield (3 of 3)</vt:lpstr>
      <vt:lpstr>What did we learn so far from NJFCP?</vt:lpstr>
      <vt:lpstr>NJFCP Report Out: Confidence Level </vt:lpstr>
      <vt:lpstr>NJFCP Report Out: Modeling and Funding</vt:lpstr>
      <vt:lpstr>NJFCP Report Out: Summary of Three Years</vt:lpstr>
      <vt:lpstr>New ASCENT Project Two-Dimensional Gas Chromatography Method Documentation and Analysis</vt:lpstr>
      <vt:lpstr>ASCENT Project 33: Alternative Jet Fuel Test Database Library</vt:lpstr>
      <vt:lpstr>ASCENT Project 33: Websites</vt:lpstr>
      <vt:lpstr>Where We Stand Today</vt:lpstr>
      <vt:lpstr>Future Outlook and Priorities</vt:lpstr>
      <vt:lpstr>Summary</vt:lpstr>
      <vt:lpstr>PowerPoint Presentation</vt:lpstr>
      <vt:lpstr>Fuels under consideration at Univ of Sheffield</vt:lpstr>
    </vt:vector>
  </TitlesOfParts>
  <Company>Federal Aviation Administraton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Jet Fuels Research &amp; Development</dc:title>
  <dc:creator>Brown, Nathan (FAA)</dc:creator>
  <cp:lastModifiedBy>Jim Hileman</cp:lastModifiedBy>
  <cp:revision>111</cp:revision>
  <cp:lastPrinted>2016-09-20T13:19:57Z</cp:lastPrinted>
  <dcterms:created xsi:type="dcterms:W3CDTF">2016-09-19T19:56:32Z</dcterms:created>
  <dcterms:modified xsi:type="dcterms:W3CDTF">2017-07-27T20:50:57Z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