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  <p:sldMasterId id="2147483734" r:id="rId6"/>
  </p:sldMasterIdLst>
  <p:notesMasterIdLst>
    <p:notesMasterId r:id="rId27"/>
  </p:notesMasterIdLst>
  <p:handoutMasterIdLst>
    <p:handoutMasterId r:id="rId28"/>
  </p:handoutMasterIdLst>
  <p:sldIdLst>
    <p:sldId id="366" r:id="rId7"/>
    <p:sldId id="367" r:id="rId8"/>
    <p:sldId id="416" r:id="rId9"/>
    <p:sldId id="368" r:id="rId10"/>
    <p:sldId id="415" r:id="rId11"/>
    <p:sldId id="384" r:id="rId12"/>
    <p:sldId id="428" r:id="rId13"/>
    <p:sldId id="410" r:id="rId14"/>
    <p:sldId id="418" r:id="rId15"/>
    <p:sldId id="420" r:id="rId16"/>
    <p:sldId id="442" r:id="rId17"/>
    <p:sldId id="433" r:id="rId18"/>
    <p:sldId id="440" r:id="rId19"/>
    <p:sldId id="417" r:id="rId20"/>
    <p:sldId id="412" r:id="rId21"/>
    <p:sldId id="346" r:id="rId22"/>
    <p:sldId id="391" r:id="rId23"/>
    <p:sldId id="432" r:id="rId24"/>
    <p:sldId id="369" r:id="rId25"/>
    <p:sldId id="421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0000FF"/>
    <a:srgbClr val="E7E7E7"/>
    <a:srgbClr val="660066"/>
    <a:srgbClr val="006600"/>
    <a:srgbClr val="339933"/>
    <a:srgbClr val="9966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1024" autoAdjust="0"/>
  </p:normalViewPr>
  <p:slideViewPr>
    <p:cSldViewPr>
      <p:cViewPr varScale="1">
        <p:scale>
          <a:sx n="102" d="100"/>
          <a:sy n="102" d="100"/>
        </p:scale>
        <p:origin x="-1992" y="-102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182" y="624"/>
      </p:cViewPr>
      <p:guideLst>
        <p:guide orient="horz" pos="2951"/>
        <p:guide orient="horz" pos="2924"/>
        <p:guide orient="horz" pos="2955"/>
        <p:guide orient="horz" pos="2928"/>
        <p:guide pos="2237"/>
        <p:guide pos="2200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2/26/2017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2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5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6F0DE0-FF10-47CA-BF81-2CE2F822D2EB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2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4" y="344491"/>
            <a:ext cx="2117725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1" y="344491"/>
            <a:ext cx="6202363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28600" y="228600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0B06BD6-21A4-46F8-AF6C-65970714F40A}" type="slidenum">
              <a:rPr lang="en-US" sz="1200" b="1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 dirty="0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5" y="6124587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>Shelley Yak</a:t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Director, FAA William J. Hughes Technical Center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0" y="4027081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REDAC Subcommittee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b="0" dirty="0" smtClean="0">
                <a:solidFill>
                  <a:schemeClr val="bg1"/>
                </a:solidFill>
              </a:rPr>
              <a:t>			   </a:t>
            </a: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09330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3243" y="5695890"/>
            <a:ext cx="2331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February </a:t>
            </a:r>
            <a:r>
              <a:rPr lang="en-US" sz="16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- March, </a:t>
            </a: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2017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717328"/>
            <a:ext cx="1336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243524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054372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4210142"/>
            <a:ext cx="1336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163456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8495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400" y="5331424"/>
            <a:ext cx="1336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</a:t>
            </a:r>
            <a:r>
              <a:rPr lang="en-US" sz="1600" dirty="0">
                <a:solidFill>
                  <a:schemeClr val="tx1"/>
                </a:solidFill>
              </a:rPr>
              <a:t>human performance and reduce vulnerability in the operation of the 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for system-wide analysis.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82638" y="1828800"/>
            <a:ext cx="7848600" cy="3124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Review Draft Goals/Objectives</a:t>
            </a:r>
            <a:endParaRPr lang="en-US" sz="2000" b="1" dirty="0">
              <a:solidFill>
                <a:schemeClr val="tx1"/>
              </a:solidFill>
            </a:endParaRPr>
          </a:p>
          <a:p>
            <a:pPr marL="979487" lvl="1" indent="-3429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</a:p>
          <a:p>
            <a:pPr marL="979487" lvl="1" indent="-3429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</a:p>
          <a:p>
            <a:pPr marL="979487" lvl="1" indent="-3429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979487" lvl="1" indent="-3429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human performance and reduce vulnerability in the operation of the system. </a:t>
            </a:r>
          </a:p>
          <a:p>
            <a:pPr marL="979487" lvl="1" indent="-3429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integrated modeling capabilities for system-wide analysis.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522287" indent="-285750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research aligned with FAA’s mission and operational outcomes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  <a:br>
              <a:rPr lang="en-US" sz="2800" dirty="0" smtClean="0"/>
            </a:br>
            <a:r>
              <a:rPr lang="en-US" sz="2400" i="1" dirty="0" smtClean="0"/>
              <a:t>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730"/>
              </p:ext>
            </p:extLst>
          </p:nvPr>
        </p:nvGraphicFramePr>
        <p:xfrm>
          <a:off x="685800" y="1461175"/>
          <a:ext cx="7696200" cy="3857585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work/outputs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6263" marR="0" lvl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 MITRE/CAASD, Centers of Excellence, NASA	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Mar-May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3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review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 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 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FAA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review/approval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review/concurrence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NARP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4063"/>
              </p:ext>
            </p:extLst>
          </p:nvPr>
        </p:nvGraphicFramePr>
        <p:xfrm>
          <a:off x="954087" y="1905000"/>
          <a:ext cx="7235825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Apr-May,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 - 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(2018 NARP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Redesigned NARP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Advisory Committee (REDAC)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60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also strongly supports the current efforts to make the National Aviation Research Plan (NARP) a more integrated and strategic document that covers the entire FAA research portfolio. </a:t>
            </a: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400" i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4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redesigned NARP will better position the </a:t>
            </a:r>
            <a:r>
              <a:rPr lang="en-US" sz="1600" b="1" dirty="0" smtClean="0"/>
              <a:t>REDAC to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emerging technologies and knowledge </a:t>
            </a:r>
            <a:r>
              <a:rPr lang="en-US" sz="1600" dirty="0" smtClean="0"/>
              <a:t>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Identify future/long-term </a:t>
            </a:r>
            <a:r>
              <a:rPr lang="en-US" sz="1600" spc="-5" dirty="0"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cs typeface="Arial" panose="020B0604020202020204" pitchFamily="34" charset="0"/>
              </a:rPr>
              <a:t>requirements</a:t>
            </a:r>
            <a:endParaRPr lang="en-US" sz="1600" spc="-5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13360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467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Use “Outcomes”, “Goals</a:t>
            </a:r>
            <a:r>
              <a:rPr lang="en-US" sz="1800" b="1" i="1" dirty="0">
                <a:solidFill>
                  <a:schemeClr val="tx1"/>
                </a:solidFill>
              </a:rPr>
              <a:t>”, “Objectives” and “Outputs” </a:t>
            </a:r>
            <a:r>
              <a:rPr lang="en-US" sz="1800" b="1" i="1" dirty="0" smtClean="0">
                <a:solidFill>
                  <a:schemeClr val="tx1"/>
                </a:solidFill>
              </a:rPr>
              <a:t>as </a:t>
            </a:r>
            <a:r>
              <a:rPr lang="en-US" sz="1800" b="1" i="1" dirty="0">
                <a:solidFill>
                  <a:schemeClr val="tx1"/>
                </a:solidFill>
              </a:rPr>
              <a:t>forward looking research planning </a:t>
            </a:r>
            <a:r>
              <a:rPr lang="en-US" sz="1800" b="1" i="1" dirty="0" smtClean="0">
                <a:solidFill>
                  <a:schemeClr val="tx1"/>
                </a:solidFill>
              </a:rPr>
              <a:t>terms</a:t>
            </a:r>
            <a:endParaRPr lang="en-US" sz="1800" b="1" i="1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Outcome: </a:t>
            </a:r>
            <a:r>
              <a:rPr lang="en-US" sz="1600" i="1" dirty="0" smtClean="0">
                <a:solidFill>
                  <a:schemeClr val="tx1"/>
                </a:solidFill>
              </a:rPr>
              <a:t>Principles that serve as the foundation for FAA’s research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A domain of new information or knowledge discovery toward which research investments are directed in order to support the pursuit of an operational outcome or agency level strategic priority;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Objective</a:t>
            </a:r>
            <a:r>
              <a:rPr lang="en-US" sz="1600" dirty="0">
                <a:solidFill>
                  <a:schemeClr val="tx1"/>
                </a:solidFill>
              </a:rPr>
              <a:t>:  The demonstrable production of new information or knowledge that result from </a:t>
            </a:r>
            <a:r>
              <a:rPr lang="en-US" sz="1600" dirty="0" smtClean="0">
                <a:solidFill>
                  <a:schemeClr val="tx1"/>
                </a:solidFill>
              </a:rPr>
              <a:t>an investment </a:t>
            </a:r>
            <a:r>
              <a:rPr lang="en-US" sz="1600" dirty="0">
                <a:solidFill>
                  <a:schemeClr val="tx1"/>
                </a:solidFill>
              </a:rPr>
              <a:t>in the research </a:t>
            </a:r>
            <a:r>
              <a:rPr lang="en-US" sz="1600" dirty="0" smtClean="0">
                <a:solidFill>
                  <a:schemeClr val="tx1"/>
                </a:solidFill>
              </a:rPr>
              <a:t>portfolio;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: Tangible product </a:t>
            </a: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deliverable from a distinctive investment which contributes toward the achievement of a specified objective;  </a:t>
            </a:r>
          </a:p>
          <a:p>
            <a:pPr marL="812800" marR="5080" lvl="1" indent="-342900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39775" marR="5080" lvl="1" indent="-269875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 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Terminology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06350" y="762000"/>
            <a:ext cx="843285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1"/>
            <a:ext cx="9144000" cy="1143000"/>
          </a:xfrm>
        </p:spPr>
        <p:txBody>
          <a:bodyPr/>
          <a:lstStyle/>
          <a:p>
            <a:r>
              <a:rPr lang="en-US" sz="2800" dirty="0" smtClean="0"/>
              <a:t>Governance Model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03391" y="6362903"/>
            <a:ext cx="2133600" cy="234950"/>
          </a:xfrm>
        </p:spPr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533400" y="854805"/>
            <a:ext cx="8204250" cy="4821238"/>
            <a:chOff x="533400" y="1524000"/>
            <a:chExt cx="8204250" cy="4821238"/>
          </a:xfrm>
        </p:grpSpPr>
        <p:sp>
          <p:nvSpPr>
            <p:cNvPr id="11" name="Oval 10"/>
            <p:cNvSpPr/>
            <p:nvPr/>
          </p:nvSpPr>
          <p:spPr bwMode="auto">
            <a:xfrm>
              <a:off x="1559816" y="4174930"/>
              <a:ext cx="6220751" cy="2170308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19" y="5743982"/>
              <a:ext cx="1422359" cy="42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3" y="5528946"/>
              <a:ext cx="1242347" cy="41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681601" y="57150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AVIATION SAFETY</a:t>
              </a:r>
              <a:endParaRPr lang="en-US" altLang="en-US" sz="900" b="1" dirty="0">
                <a:latin typeface="Arial" charset="0"/>
              </a:endParaRP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46" y="52977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89610" y="5486400"/>
              <a:ext cx="111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MISSION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SUPPORT</a:t>
              </a:r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98" y="504143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 OPERATIONS</a:t>
              </a: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38" y="4838624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810000" y="5029200"/>
              <a:ext cx="7024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WEATHER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709" y="46119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74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AIRPORTS </a:t>
              </a: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41960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2763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 COMMERCIAL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SPACE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TRANSPORTATION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979435" y="5956756"/>
              <a:ext cx="14975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ENVIRONMENT/ENERGY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050039" y="4604519"/>
              <a:ext cx="21889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 smtClean="0">
                  <a:solidFill>
                    <a:schemeClr val="bg1"/>
                  </a:solidFill>
                  <a:latin typeface="Arial" charset="0"/>
                </a:rPr>
                <a:t>FAA </a:t>
              </a:r>
              <a:endParaRPr lang="en-US" altLang="en-US" sz="10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PROGRAM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TEAMS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023631" y="1524000"/>
              <a:ext cx="3714019" cy="2245062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0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6" y="2839609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449028" y="2963691"/>
              <a:ext cx="861690" cy="310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3" name="Group 1061"/>
            <p:cNvGrpSpPr>
              <a:grpSpLocks/>
            </p:cNvGrpSpPr>
            <p:nvPr/>
          </p:nvGrpSpPr>
          <p:grpSpPr bwMode="auto">
            <a:xfrm>
              <a:off x="6510485" y="2467582"/>
              <a:ext cx="689613" cy="322761"/>
              <a:chOff x="6149975" y="1600200"/>
              <a:chExt cx="792202" cy="396656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975" y="1600200"/>
                <a:ext cx="729687" cy="39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5"/>
              <p:cNvSpPr txBox="1">
                <a:spLocks noChangeArrowheads="1"/>
              </p:cNvSpPr>
              <p:nvPr/>
            </p:nvSpPr>
            <p:spPr bwMode="auto">
              <a:xfrm>
                <a:off x="6149975" y="1652588"/>
                <a:ext cx="792202" cy="32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REDAC</a:t>
                </a:r>
              </a:p>
            </p:txBody>
          </p:sp>
        </p:grpSp>
        <p:sp>
          <p:nvSpPr>
            <p:cNvPr id="64" name="TextBox 1062"/>
            <p:cNvSpPr txBox="1">
              <a:spLocks noChangeArrowheads="1"/>
            </p:cNvSpPr>
            <p:nvPr/>
          </p:nvSpPr>
          <p:spPr bwMode="auto">
            <a:xfrm>
              <a:off x="5205555" y="2405578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SAFETY</a:t>
              </a:r>
            </a:p>
          </p:txBody>
        </p:sp>
        <p:sp>
          <p:nvSpPr>
            <p:cNvPr id="65" name="TextBox 1063"/>
            <p:cNvSpPr txBox="1">
              <a:spLocks noChangeArrowheads="1"/>
            </p:cNvSpPr>
            <p:nvPr/>
          </p:nvSpPr>
          <p:spPr bwMode="auto">
            <a:xfrm>
              <a:off x="7811938" y="2405578"/>
              <a:ext cx="6799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HUMAN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FACTORS</a:t>
              </a:r>
            </a:p>
          </p:txBody>
        </p:sp>
        <p:grpSp>
          <p:nvGrpSpPr>
            <p:cNvPr id="66" name="Group 1074"/>
            <p:cNvGrpSpPr>
              <a:grpSpLocks/>
            </p:cNvGrpSpPr>
            <p:nvPr/>
          </p:nvGrpSpPr>
          <p:grpSpPr bwMode="auto">
            <a:xfrm>
              <a:off x="5288377" y="2839609"/>
              <a:ext cx="880283" cy="326814"/>
              <a:chOff x="5389563" y="1981200"/>
              <a:chExt cx="1011237" cy="401637"/>
            </a:xfrm>
          </p:grpSpPr>
          <p:pic>
            <p:nvPicPr>
              <p:cNvPr id="77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563" y="1981200"/>
                <a:ext cx="1011237" cy="40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1064"/>
              <p:cNvSpPr txBox="1">
                <a:spLocks noChangeArrowheads="1"/>
              </p:cNvSpPr>
              <p:nvPr/>
            </p:nvSpPr>
            <p:spPr bwMode="auto">
              <a:xfrm>
                <a:off x="5500388" y="2057400"/>
                <a:ext cx="821665" cy="264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latin typeface="Arial" charset="0"/>
                  </a:rPr>
                  <a:t>AIRPORTS</a:t>
                </a:r>
              </a:p>
            </p:txBody>
          </p:sp>
        </p:grpSp>
        <p:sp>
          <p:nvSpPr>
            <p:cNvPr id="67" name="TextBox 1065"/>
            <p:cNvSpPr txBox="1">
              <a:spLocks noChangeArrowheads="1"/>
            </p:cNvSpPr>
            <p:nvPr/>
          </p:nvSpPr>
          <p:spPr bwMode="auto">
            <a:xfrm>
              <a:off x="7564126" y="2839609"/>
              <a:ext cx="8643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OPERATIONS</a:t>
              </a:r>
            </a:p>
          </p:txBody>
        </p:sp>
        <p:sp>
          <p:nvSpPr>
            <p:cNvPr id="68" name="TextBox 1066"/>
            <p:cNvSpPr txBox="1">
              <a:spLocks noChangeArrowheads="1"/>
            </p:cNvSpPr>
            <p:nvPr/>
          </p:nvSpPr>
          <p:spPr bwMode="auto">
            <a:xfrm>
              <a:off x="6395664" y="2963617"/>
              <a:ext cx="971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ENERGY</a:t>
              </a:r>
            </a:p>
          </p:txBody>
        </p:sp>
        <p:sp>
          <p:nvSpPr>
            <p:cNvPr id="69" name="TextBox 1075"/>
            <p:cNvSpPr txBox="1">
              <a:spLocks noChangeArrowheads="1"/>
            </p:cNvSpPr>
            <p:nvPr/>
          </p:nvSpPr>
          <p:spPr bwMode="auto">
            <a:xfrm>
              <a:off x="6172200" y="3432792"/>
              <a:ext cx="1309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Arial" charset="0"/>
                </a:rPr>
                <a:t>SUBCOMMITTEES</a:t>
              </a:r>
            </a:p>
          </p:txBody>
        </p:sp>
        <p:cxnSp>
          <p:nvCxnSpPr>
            <p:cNvPr id="70" name="Straight Connector 69"/>
            <p:cNvCxnSpPr>
              <a:endCxn id="80" idx="1"/>
            </p:cNvCxnSpPr>
            <p:nvPr/>
          </p:nvCxnSpPr>
          <p:spPr bwMode="auto">
            <a:xfrm>
              <a:off x="6035848" y="2555945"/>
              <a:ext cx="474637" cy="850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169478" y="2790182"/>
              <a:ext cx="340989" cy="809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828418" y="2790182"/>
              <a:ext cx="0" cy="205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7163263" y="2784399"/>
              <a:ext cx="380925" cy="1171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0" idx="1"/>
            </p:cNvCxnSpPr>
            <p:nvPr/>
          </p:nvCxnSpPr>
          <p:spPr bwMode="auto">
            <a:xfrm flipV="1">
              <a:off x="7137450" y="2568985"/>
              <a:ext cx="587253" cy="720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088"/>
            <p:cNvSpPr txBox="1">
              <a:spLocks noChangeArrowheads="1"/>
            </p:cNvSpPr>
            <p:nvPr/>
          </p:nvSpPr>
          <p:spPr bwMode="auto">
            <a:xfrm>
              <a:off x="5453140" y="1828800"/>
              <a:ext cx="284244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RESEARCH ENGINEERING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&amp; DEVELOPMENT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ADVISORY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COMMITTEE**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Box 1089"/>
            <p:cNvSpPr txBox="1">
              <a:spLocks noChangeArrowheads="1"/>
            </p:cNvSpPr>
            <p:nvPr/>
          </p:nvSpPr>
          <p:spPr bwMode="auto">
            <a:xfrm>
              <a:off x="6223050" y="2208354"/>
              <a:ext cx="1154288" cy="18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charset="0"/>
                </a:rPr>
                <a:t>INDUSTRY CHAIRED</a:t>
              </a:r>
            </a:p>
          </p:txBody>
        </p:sp>
        <p:grpSp>
          <p:nvGrpSpPr>
            <p:cNvPr id="28" name="Group 1092"/>
            <p:cNvGrpSpPr>
              <a:grpSpLocks/>
            </p:cNvGrpSpPr>
            <p:nvPr/>
          </p:nvGrpSpPr>
          <p:grpSpPr bwMode="auto">
            <a:xfrm>
              <a:off x="533400" y="1600200"/>
              <a:ext cx="3647972" cy="2170308"/>
              <a:chOff x="228600" y="990600"/>
              <a:chExt cx="4190659" cy="26671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8600" y="990600"/>
                <a:ext cx="4190659" cy="2667190"/>
              </a:xfrm>
              <a:prstGeom prst="ellipse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94853" y="2007011"/>
                <a:ext cx="672269" cy="355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065186" y="2014119"/>
                <a:ext cx="564578" cy="32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REB</a:t>
                </a:r>
              </a:p>
            </p:txBody>
          </p:sp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3505200" y="1831975"/>
                <a:ext cx="517525" cy="377825"/>
                <a:chOff x="5746850" y="2895600"/>
                <a:chExt cx="517525" cy="377825"/>
              </a:xfrm>
            </p:grpSpPr>
            <p:pic>
              <p:nvPicPr>
                <p:cNvPr id="56" name="Picture 2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6850" y="28956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07175" y="2969568"/>
                  <a:ext cx="421910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AVS</a:t>
                  </a:r>
                </a:p>
              </p:txBody>
            </p:sp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1054120" y="2438400"/>
                <a:ext cx="546080" cy="377825"/>
                <a:chOff x="6845320" y="3352800"/>
                <a:chExt cx="546080" cy="377825"/>
              </a:xfrm>
            </p:grpSpPr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38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45320" y="3403331"/>
                  <a:ext cx="42832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ARP</a:t>
                  </a:r>
                </a:p>
              </p:txBody>
            </p:sp>
          </p:grpSp>
          <p:cxnSp>
            <p:nvCxnSpPr>
              <p:cNvPr id="37" name="Straight Connector 36"/>
              <p:cNvCxnSpPr>
                <a:endCxn id="33" idx="1"/>
              </p:cNvCxnSpPr>
              <p:nvPr/>
            </p:nvCxnSpPr>
            <p:spPr>
              <a:xfrm>
                <a:off x="1066732" y="2058543"/>
                <a:ext cx="928121" cy="126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55495" y="2362399"/>
                <a:ext cx="439358" cy="2292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384804" y="2362399"/>
                <a:ext cx="0" cy="5295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667122" y="2362399"/>
                <a:ext cx="576988" cy="225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3"/>
                <a:endCxn id="56" idx="1"/>
              </p:cNvCxnSpPr>
              <p:nvPr/>
            </p:nvCxnSpPr>
            <p:spPr>
              <a:xfrm flipV="1">
                <a:off x="2667122" y="2021226"/>
                <a:ext cx="838132" cy="1634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057"/>
              <p:cNvSpPr txBox="1">
                <a:spLocks noChangeArrowheads="1"/>
              </p:cNvSpPr>
              <p:nvPr/>
            </p:nvSpPr>
            <p:spPr bwMode="auto">
              <a:xfrm>
                <a:off x="879049" y="1338589"/>
                <a:ext cx="2974345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solidFill>
                      <a:schemeClr val="bg1"/>
                    </a:solidFill>
                    <a:latin typeface="Arial" charset="0"/>
                  </a:rPr>
                  <a:t>FAA RESEARCH EXECUTIVE BOARD</a:t>
                </a:r>
              </a:p>
            </p:txBody>
          </p:sp>
          <p:sp>
            <p:nvSpPr>
              <p:cNvPr id="43" name="TextBox 1058"/>
              <p:cNvSpPr txBox="1">
                <a:spLocks noChangeArrowheads="1"/>
              </p:cNvSpPr>
              <p:nvPr/>
            </p:nvSpPr>
            <p:spPr bwMode="auto">
              <a:xfrm>
                <a:off x="1229192" y="1552474"/>
                <a:ext cx="22220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CHAIR - </a:t>
                </a:r>
                <a:r>
                  <a:rPr lang="en-US" altLang="en-US" sz="5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RESEARCH DIRECTOR</a:t>
                </a:r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2148084" y="2743200"/>
                <a:ext cx="518916" cy="381000"/>
                <a:chOff x="4953000" y="533400"/>
                <a:chExt cx="518916" cy="381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953279" y="532865"/>
                  <a:ext cx="518759" cy="38204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69054" y="607368"/>
                  <a:ext cx="441146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ANG</a:t>
                  </a:r>
                </a:p>
              </p:txBody>
            </p: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625475" y="1828800"/>
                <a:ext cx="517525" cy="377825"/>
                <a:chOff x="5270869" y="536103"/>
                <a:chExt cx="517525" cy="377825"/>
              </a:xfrm>
            </p:grpSpPr>
            <p:pic>
              <p:nvPicPr>
                <p:cNvPr id="50" name="Picture 1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0869" y="536103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92503" y="609600"/>
                  <a:ext cx="477309" cy="28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 smtClean="0">
                      <a:latin typeface="Arial" charset="0"/>
                    </a:rPr>
                    <a:t>APL</a:t>
                  </a:r>
                  <a:endParaRPr lang="en-US" altLang="en-US" sz="900" b="1" dirty="0">
                    <a:latin typeface="Arial" charset="0"/>
                  </a:endParaRPr>
                </a:p>
              </p:txBody>
            </p:sp>
          </p:grp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124200" y="2438400"/>
                <a:ext cx="517525" cy="377825"/>
                <a:chOff x="7178675" y="3352800"/>
                <a:chExt cx="517525" cy="377825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04502" y="3426768"/>
                  <a:ext cx="415498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AST</a:t>
                  </a:r>
                </a:p>
              </p:txBody>
            </p:sp>
          </p:grpSp>
          <p:sp>
            <p:nvSpPr>
              <p:cNvPr id="47" name="TextBox 1091"/>
              <p:cNvSpPr txBox="1">
                <a:spLocks noChangeArrowheads="1"/>
              </p:cNvSpPr>
              <p:nvPr/>
            </p:nvSpPr>
            <p:spPr bwMode="auto">
              <a:xfrm>
                <a:off x="1491799" y="3238095"/>
                <a:ext cx="1805012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VOTING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Arial" charset="0"/>
                  </a:rPr>
                  <a:t>MEMBERS</a:t>
                </a:r>
                <a:r>
                  <a:rPr lang="en-US" altLang="en-US" sz="1050" b="1" dirty="0" smtClean="0">
                    <a:solidFill>
                      <a:schemeClr val="bg1"/>
                    </a:solidFill>
                    <a:latin typeface="Arial" charset="0"/>
                  </a:rPr>
                  <a:t>*</a:t>
                </a:r>
                <a:endParaRPr lang="en-US" altLang="en-US" sz="105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9" name="Left-Right Arrow 28"/>
            <p:cNvSpPr/>
            <p:nvPr/>
          </p:nvSpPr>
          <p:spPr bwMode="auto">
            <a:xfrm>
              <a:off x="4213590" y="2728888"/>
              <a:ext cx="815610" cy="242912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5982675" y="3657600"/>
              <a:ext cx="265725" cy="615957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657600"/>
              <a:ext cx="324094" cy="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15324" y="3498775"/>
              <a:ext cx="2255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PORTFOLIO DEVELOPMENT </a:t>
              </a:r>
            </a:p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REVIEW &amp; OVERSIGHT</a:t>
              </a:r>
              <a:endParaRPr lang="en-US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542" y="2988405"/>
            <a:ext cx="208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Advisory Members: </a:t>
            </a:r>
          </a:p>
          <a:p>
            <a:pPr marL="117475" indent="-117475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AFN, ATO, Weather, NextGen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07" y="5828956"/>
            <a:ext cx="6294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**Note: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Space Advisory Committee is Commercial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Space Transportation Advisory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(CSTAC)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4221788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42900"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Briefing </a:t>
            </a:r>
            <a:r>
              <a:rPr lang="en-US" sz="1800" b="1" dirty="0" smtClean="0">
                <a:solidFill>
                  <a:schemeClr val="tx1"/>
                </a:solidFill>
              </a:rPr>
              <a:t>Purpose/</a:t>
            </a:r>
            <a:r>
              <a:rPr lang="en-US" sz="1800" b="1" spc="-5" dirty="0" smtClean="0">
                <a:solidFill>
                  <a:schemeClr val="tx1"/>
                </a:solidFill>
              </a:rPr>
              <a:t>Executive Summary</a:t>
            </a:r>
            <a:endParaRPr lang="en-US" sz="1800" b="1" spc="-5" dirty="0">
              <a:solidFill>
                <a:schemeClr val="tx1"/>
              </a:solidFill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Research Planning Feedback</a:t>
            </a: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NARP Redesign </a:t>
            </a: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Planning Framework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Outcomes/Goals/Objectives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Plans/Schedules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37609"/>
            <a:ext cx="9144000" cy="6503178"/>
            <a:chOff x="0" y="9525"/>
            <a:chExt cx="9144000" cy="6502902"/>
          </a:xfrm>
        </p:grpSpPr>
        <p:sp>
          <p:nvSpPr>
            <p:cNvPr id="5156" name="Rectangle 1"/>
            <p:cNvSpPr>
              <a:spLocks noChangeArrowheads="1"/>
            </p:cNvSpPr>
            <p:nvPr/>
          </p:nvSpPr>
          <p:spPr bwMode="auto">
            <a:xfrm>
              <a:off x="228600" y="679450"/>
              <a:ext cx="8636000" cy="533400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0" y="9525"/>
              <a:ext cx="9144000" cy="5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1D2F68"/>
                  </a:solidFill>
                  <a:latin typeface="Arial" panose="020B0604020202020204" pitchFamily="34" charset="0"/>
                  <a:ea typeface="+mj-ea"/>
                </a:rPr>
                <a:t>Linking Taxonomy and FAA Documents</a:t>
              </a:r>
              <a:endParaRPr lang="en-US" altLang="en-US" sz="2400" b="1" i="1" dirty="0">
                <a:solidFill>
                  <a:srgbClr val="0070C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58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9" name="Rectangle 28"/>
            <p:cNvSpPr>
              <a:spLocks noChangeArrowheads="1"/>
            </p:cNvSpPr>
            <p:nvPr/>
          </p:nvSpPr>
          <p:spPr bwMode="auto">
            <a:xfrm>
              <a:off x="2606285" y="6143095"/>
              <a:ext cx="3731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*Key outputs within a 5 year </a:t>
              </a:r>
              <a:r>
                <a:rPr lang="en-US" alt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horizon</a:t>
              </a:r>
              <a:endParaRPr lang="en-US" altLang="en-US" dirty="0"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5" y="685771"/>
              <a:ext cx="8588375" cy="266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113" y="3346308"/>
              <a:ext cx="1295400" cy="7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5013" y="1666805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63" name="Straight Connector 4"/>
            <p:cNvCxnSpPr>
              <a:cxnSpLocks noChangeShapeType="1"/>
            </p:cNvCxnSpPr>
            <p:nvPr/>
          </p:nvCxnSpPr>
          <p:spPr bwMode="auto">
            <a:xfrm flipH="1">
              <a:off x="1511300" y="1292225"/>
              <a:ext cx="615950" cy="3603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Straight Connector 18"/>
            <p:cNvCxnSpPr>
              <a:cxnSpLocks noChangeShapeType="1"/>
            </p:cNvCxnSpPr>
            <p:nvPr/>
          </p:nvCxnSpPr>
          <p:spPr bwMode="auto">
            <a:xfrm flipH="1">
              <a:off x="990600" y="2216150"/>
              <a:ext cx="561975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Straight Connector 21"/>
            <p:cNvCxnSpPr>
              <a:cxnSpLocks noChangeShapeType="1"/>
            </p:cNvCxnSpPr>
            <p:nvPr/>
          </p:nvCxnSpPr>
          <p:spPr bwMode="auto">
            <a:xfrm>
              <a:off x="2127250" y="1292225"/>
              <a:ext cx="646113" cy="388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Straight Connector 22"/>
            <p:cNvCxnSpPr>
              <a:cxnSpLocks noChangeShapeType="1"/>
            </p:cNvCxnSpPr>
            <p:nvPr/>
          </p:nvCxnSpPr>
          <p:spPr bwMode="auto">
            <a:xfrm>
              <a:off x="1552575" y="2216150"/>
              <a:ext cx="879475" cy="336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7" name="Right Arrow 77"/>
            <p:cNvSpPr>
              <a:spLocks noChangeArrowheads="1"/>
            </p:cNvSpPr>
            <p:nvPr/>
          </p:nvSpPr>
          <p:spPr bwMode="auto">
            <a:xfrm>
              <a:off x="4324350" y="1751013"/>
              <a:ext cx="1162050" cy="500062"/>
            </a:xfrm>
            <a:prstGeom prst="rightArrow">
              <a:avLst>
                <a:gd name="adj1" fmla="val 50000"/>
                <a:gd name="adj2" fmla="val 4996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74763" y="742919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Outcome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Rectangle 92"/>
            <p:cNvSpPr>
              <a:spLocks noChangeArrowheads="1"/>
            </p:cNvSpPr>
            <p:nvPr/>
          </p:nvSpPr>
          <p:spPr bwMode="auto">
            <a:xfrm>
              <a:off x="6172200" y="803275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00"/>
                  </a:solidFill>
                </a:rPr>
                <a:t>Document</a:t>
              </a:r>
              <a:endParaRPr lang="en-US" altLang="en-US" sz="2400" u="sng">
                <a:solidFill>
                  <a:srgbClr val="000000"/>
                </a:solidFill>
              </a:endParaRPr>
            </a:p>
          </p:txBody>
        </p:sp>
        <p:sp>
          <p:nvSpPr>
            <p:cNvPr id="5170" name="TextBox 21"/>
            <p:cNvSpPr txBox="1">
              <a:spLocks noChangeArrowheads="1"/>
            </p:cNvSpPr>
            <p:nvPr/>
          </p:nvSpPr>
          <p:spPr bwMode="auto">
            <a:xfrm>
              <a:off x="5257800" y="1371600"/>
              <a:ext cx="360680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333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NARP (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 year </a:t>
              </a: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forward)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Research Report (1 year back)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30413" y="2552592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Objective..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03213" y="2549417"/>
              <a:ext cx="154940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441575" y="1689029"/>
              <a:ext cx="1550988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Goal…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Rectangle 59"/>
            <p:cNvSpPr>
              <a:spLocks noChangeArrowheads="1"/>
            </p:cNvSpPr>
            <p:nvPr/>
          </p:nvSpPr>
          <p:spPr bwMode="auto">
            <a:xfrm>
              <a:off x="303213" y="3211513"/>
              <a:ext cx="12620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75" name="Straight Connector 123"/>
            <p:cNvCxnSpPr>
              <a:cxnSpLocks noChangeShapeType="1"/>
            </p:cNvCxnSpPr>
            <p:nvPr/>
          </p:nvCxnSpPr>
          <p:spPr bwMode="auto">
            <a:xfrm flipH="1">
              <a:off x="990600" y="3093265"/>
              <a:ext cx="0" cy="260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70"/>
            <p:cNvSpPr/>
            <p:nvPr/>
          </p:nvSpPr>
          <p:spPr bwMode="auto">
            <a:xfrm>
              <a:off x="327025" y="3371707"/>
              <a:ext cx="118745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Output*</a:t>
              </a:r>
              <a:endParaRPr lang="en-US" sz="15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2575" y="2914650"/>
            <a:ext cx="8656638" cy="2039938"/>
            <a:chOff x="282575" y="2914650"/>
            <a:chExt cx="8656638" cy="2039889"/>
          </a:xfrm>
        </p:grpSpPr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46" name="Straight Connector 62"/>
            <p:cNvCxnSpPr>
              <a:cxnSpLocks noChangeShapeType="1"/>
            </p:cNvCxnSpPr>
            <p:nvPr/>
          </p:nvCxnSpPr>
          <p:spPr bwMode="auto">
            <a:xfrm>
              <a:off x="2959100" y="3364385"/>
              <a:ext cx="12700" cy="159015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/>
            <p:nvPr/>
          </p:nvSpPr>
          <p:spPr bwMode="auto">
            <a:xfrm>
              <a:off x="2971800" y="3373427"/>
              <a:ext cx="5873750" cy="1569999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48" name="TextBox 21"/>
            <p:cNvSpPr txBox="1">
              <a:spLocks noChangeArrowheads="1"/>
            </p:cNvSpPr>
            <p:nvPr/>
          </p:nvSpPr>
          <p:spPr bwMode="auto">
            <a:xfrm>
              <a:off x="5562600" y="3802063"/>
              <a:ext cx="33766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Budget White Sheet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(1 year)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Activity/Outputs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(Goal/Objective)</a:t>
              </a:r>
            </a:p>
          </p:txBody>
        </p:sp>
        <p:sp>
          <p:nvSpPr>
            <p:cNvPr id="5149" name="Right Arrow 78"/>
            <p:cNvSpPr>
              <a:spLocks noChangeArrowheads="1"/>
            </p:cNvSpPr>
            <p:nvPr/>
          </p:nvSpPr>
          <p:spPr bwMode="auto">
            <a:xfrm>
              <a:off x="4471988" y="3919538"/>
              <a:ext cx="1090612" cy="500062"/>
            </a:xfrm>
            <a:prstGeom prst="rightArrow">
              <a:avLst>
                <a:gd name="adj1" fmla="val 50000"/>
                <a:gd name="adj2" fmla="val 4995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50" name="Straight Connector 57"/>
            <p:cNvCxnSpPr>
              <a:cxnSpLocks noChangeShapeType="1"/>
            </p:cNvCxnSpPr>
            <p:nvPr/>
          </p:nvCxnSpPr>
          <p:spPr bwMode="auto">
            <a:xfrm flipV="1">
              <a:off x="2971800" y="4938061"/>
              <a:ext cx="5892800" cy="541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87"/>
            <p:cNvSpPr/>
            <p:nvPr/>
          </p:nvSpPr>
          <p:spPr bwMode="auto">
            <a:xfrm>
              <a:off x="3159125" y="4286217"/>
              <a:ext cx="1141413" cy="373054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52" name="Straight Arrow Connector 51"/>
            <p:cNvCxnSpPr>
              <a:cxnSpLocks noChangeShapeType="1"/>
            </p:cNvCxnSpPr>
            <p:nvPr/>
          </p:nvCxnSpPr>
          <p:spPr bwMode="auto">
            <a:xfrm>
              <a:off x="3728311" y="4042569"/>
              <a:ext cx="9525" cy="25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3122613" y="3576622"/>
              <a:ext cx="1087437" cy="54926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5154" name="Straight Connector 5"/>
            <p:cNvCxnSpPr>
              <a:cxnSpLocks noChangeShapeType="1"/>
            </p:cNvCxnSpPr>
            <p:nvPr/>
          </p:nvCxnSpPr>
          <p:spPr bwMode="auto">
            <a:xfrm flipV="1">
              <a:off x="2959100" y="3352800"/>
              <a:ext cx="5886450" cy="115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852737" y="3061471"/>
              <a:ext cx="609601" cy="5183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28600" y="2914650"/>
            <a:ext cx="8636000" cy="2952750"/>
            <a:chOff x="228602" y="2914650"/>
            <a:chExt cx="8635998" cy="2952750"/>
          </a:xfrm>
        </p:grpSpPr>
        <p:sp>
          <p:nvSpPr>
            <p:cNvPr id="512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5126" name="Group 128"/>
            <p:cNvGrpSpPr>
              <a:grpSpLocks/>
            </p:cNvGrpSpPr>
            <p:nvPr/>
          </p:nvGrpSpPr>
          <p:grpSpPr bwMode="auto">
            <a:xfrm>
              <a:off x="569915" y="3061475"/>
              <a:ext cx="8294685" cy="2805925"/>
              <a:chOff x="569915" y="3061475"/>
              <a:chExt cx="8294685" cy="2805925"/>
            </a:xfrm>
          </p:grpSpPr>
          <p:cxnSp>
            <p:nvCxnSpPr>
              <p:cNvPr id="513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959100" y="3364385"/>
                <a:ext cx="12700" cy="159015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1" name="Group 133"/>
              <p:cNvGrpSpPr>
                <a:grpSpLocks/>
              </p:cNvGrpSpPr>
              <p:nvPr/>
            </p:nvGrpSpPr>
            <p:grpSpPr bwMode="auto">
              <a:xfrm>
                <a:off x="569915" y="3061475"/>
                <a:ext cx="8294685" cy="2805925"/>
                <a:chOff x="569915" y="3061475"/>
                <a:chExt cx="8294685" cy="2805925"/>
              </a:xfrm>
            </p:grpSpPr>
            <p:sp>
              <p:nvSpPr>
                <p:cNvPr id="513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307013" y="5097463"/>
                  <a:ext cx="3557587" cy="769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Org. Research Plans 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en-US" sz="1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 year)</a:t>
                  </a:r>
                  <a:endPara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Activity/Tasks/Outputs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(Goal/Objective)</a:t>
                  </a:r>
                  <a:endParaRPr lang="en-US" altLang="en-US" sz="2800" b="1">
                    <a:solidFill>
                      <a:srgbClr val="0033CC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3" name="Right Arrow 79"/>
                <p:cNvSpPr>
                  <a:spLocks noChangeArrowheads="1"/>
                </p:cNvSpPr>
                <p:nvPr/>
              </p:nvSpPr>
              <p:spPr bwMode="auto">
                <a:xfrm>
                  <a:off x="4422775" y="5091113"/>
                  <a:ext cx="1063625" cy="500062"/>
                </a:xfrm>
                <a:prstGeom prst="rightArrow">
                  <a:avLst>
                    <a:gd name="adj1" fmla="val 50000"/>
                    <a:gd name="adj2" fmla="val 4994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Char char="•"/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134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3944938"/>
                  <a:ext cx="134937" cy="292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9650" y="3061475"/>
                  <a:ext cx="436564" cy="904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Arrow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0825" y="4253102"/>
                  <a:ext cx="396875" cy="24606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1238680" y="5000988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1" name="Freeform 140"/>
                <p:cNvSpPr/>
                <p:nvPr/>
              </p:nvSpPr>
              <p:spPr bwMode="auto">
                <a:xfrm>
                  <a:off x="569915" y="5246688"/>
                  <a:ext cx="1139825" cy="395287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 bwMode="auto">
                <a:xfrm>
                  <a:off x="765177" y="4516438"/>
                  <a:ext cx="944563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0" name="Straight Arrow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189526" y="4210662"/>
                  <a:ext cx="304800" cy="2984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Freeform 143"/>
                <p:cNvSpPr/>
                <p:nvPr/>
              </p:nvSpPr>
              <p:spPr bwMode="auto">
                <a:xfrm>
                  <a:off x="1920877" y="4502150"/>
                  <a:ext cx="984250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1757365" y="3713163"/>
                  <a:ext cx="1087437" cy="5492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Activity</a:t>
                  </a: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1865315" y="5256213"/>
                  <a:ext cx="1095375" cy="385762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4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2451528" y="4970463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7" name="Straight Connector 5"/>
            <p:cNvCxnSpPr>
              <a:cxnSpLocks noChangeShapeType="1"/>
            </p:cNvCxnSpPr>
            <p:nvPr/>
          </p:nvCxnSpPr>
          <p:spPr bwMode="auto">
            <a:xfrm>
              <a:off x="1585913" y="3346450"/>
              <a:ext cx="7259637" cy="63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Straight Connector 7"/>
            <p:cNvCxnSpPr>
              <a:cxnSpLocks noChangeShapeType="1"/>
            </p:cNvCxnSpPr>
            <p:nvPr/>
          </p:nvCxnSpPr>
          <p:spPr bwMode="auto">
            <a:xfrm flipH="1">
              <a:off x="1585913" y="3346450"/>
              <a:ext cx="1589" cy="79447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28602" y="4130812"/>
              <a:ext cx="1355723" cy="46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399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</a:t>
            </a:r>
            <a:endParaRPr lang="en-US" alt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6400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To share direction and obtain feedback on: </a:t>
            </a:r>
            <a:endParaRPr lang="en-US" sz="2000" dirty="0">
              <a:solidFill>
                <a:schemeClr val="tx1"/>
              </a:solidFill>
            </a:endParaRP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1600" b="1" spc="-5" dirty="0">
              <a:solidFill>
                <a:schemeClr val="tx1"/>
              </a:solidFill>
            </a:endParaRPr>
          </a:p>
          <a:p>
            <a:pPr marL="185737" lvl="1" indent="0">
              <a:buClrTx/>
              <a:buSzPct val="100000"/>
              <a:buNone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tx1"/>
                </a:solidFill>
              </a:rPr>
              <a:t>FAA’s National Aviation Research </a:t>
            </a:r>
            <a:r>
              <a:rPr lang="en-US" sz="2000" b="1" spc="-5" dirty="0" smtClean="0">
                <a:solidFill>
                  <a:schemeClr val="tx1"/>
                </a:solidFill>
              </a:rPr>
              <a:t>Plan Redesign</a:t>
            </a:r>
            <a:endParaRPr lang="en-US" sz="2000" b="1" spc="-5" dirty="0">
              <a:solidFill>
                <a:schemeClr val="tx1"/>
              </a:solidFill>
            </a:endParaRP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Research Planning Framework</a:t>
            </a: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Draft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Outcomes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Goals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 smtClean="0">
                <a:solidFill>
                  <a:schemeClr val="tx1"/>
                </a:solidFill>
              </a:rPr>
              <a:t>Objectives</a:t>
            </a:r>
            <a:endParaRPr lang="en-US" sz="1800" spc="-5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FAA’s Research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investment to advance knowledge, technology and methods to support FAA safety, efficiency and environmental mission objectives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appropriation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Development (RE&amp;D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Efficiency, Environmental and Mission Support (21 BLIs)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aircraft safety and environment (noise and emissions)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thrust aimed at informing regulatory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Equipment (F&amp;E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Development &amp; Prototyping (ATD&amp;P)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Portfolios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Aviation Systems Development (CAASD)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Program (AIP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Technology Research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Cooperative Research</a:t>
            </a:r>
            <a:endParaRPr lang="en-US" alt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industry, academia,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agencies, and in-house FAA staff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 smtClean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National Aviation Research Plan (NARP) is the FAA's </a:t>
            </a: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to ensure that research and development (R&amp;D) investments are well managed, deliver results, and sufficiently address national aviation priorities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5 year R&amp;D planning outlook across safety/efficiency/environmental principles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with FAA/DOT strategic priorities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Annual R&amp;D Review highlights yearly program performance and </a:t>
            </a: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Section 44501(c) of Title 49 of the United States Code (49 U.S.C. § 44501(c)) </a:t>
            </a:r>
            <a:r>
              <a:rPr lang="en-US" sz="1800" b="1" dirty="0">
                <a:solidFill>
                  <a:schemeClr val="tx1"/>
                </a:solidFill>
              </a:rPr>
              <a:t>requires the Administrator of the FAA to submit the NARP to Congress annually with the President's Budget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The NARP highlights and reports on applied R&amp;D as defined by the Office of Management and Budget (OMB) Circular </a:t>
            </a:r>
            <a:r>
              <a:rPr lang="en-US" sz="1800" dirty="0" smtClean="0">
                <a:solidFill>
                  <a:schemeClr val="tx1"/>
                </a:solidFill>
              </a:rPr>
              <a:t>A-11 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80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Research Planning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Feedback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781214" y="1213277"/>
            <a:ext cx="76543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Administrator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REDAC also identified the need for a high level research strategy and plan which coordinates research across the research areas of the agency.  We strongly support the plan to develop such a strategy 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761" y="4005605"/>
            <a:ext cx="86502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" y="0"/>
            <a:ext cx="9143999" cy="1006483"/>
          </a:xfrm>
        </p:spPr>
        <p:txBody>
          <a:bodyPr/>
          <a:lstStyle/>
          <a:p>
            <a:pPr marL="522287" indent="-285750" algn="ctr">
              <a:spcBef>
                <a:spcPts val="600"/>
              </a:spcBef>
            </a:pPr>
            <a:r>
              <a:rPr lang="en-US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Aviation Research Plan Redesign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369"/>
            <a:ext cx="8229600" cy="4525963"/>
          </a:xfrm>
        </p:spPr>
        <p:txBody>
          <a:bodyPr/>
          <a:lstStyle/>
          <a:p>
            <a:pPr marL="1828800" indent="-1593850" defTabSz="739775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     Improve FAA’s Research Plan to</a:t>
            </a:r>
            <a:r>
              <a:rPr lang="en-US" sz="2000" b="1" i="1" dirty="0" smtClean="0">
                <a:solidFill>
                  <a:schemeClr val="tx1"/>
                </a:solidFill>
              </a:rPr>
              <a:t> better express Research &amp; Development strategy and priorities</a:t>
            </a:r>
          </a:p>
          <a:p>
            <a:pPr marL="236537" indent="0">
              <a:spcBef>
                <a:spcPts val="18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Performer: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Executive Board (REB) </a:t>
            </a:r>
          </a:p>
          <a:p>
            <a:pPr marL="236537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537" indent="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End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Product: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driving 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big 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Prioritizes </a:t>
            </a:r>
            <a:r>
              <a:rPr lang="en-US" sz="1600" dirty="0" smtClean="0">
                <a:solidFill>
                  <a:schemeClr val="tx1"/>
                </a:solidFill>
              </a:rPr>
              <a:t>research (results focused) 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aligns investments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FAA, Academia, Interagency, Partnerships)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alt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budget </a:t>
            </a:r>
            <a:r>
              <a:rPr lang="en-US" sz="1600" dirty="0" smtClean="0">
                <a:solidFill>
                  <a:schemeClr val="tx1"/>
                </a:solidFill>
              </a:rPr>
              <a:t>decision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on research</a:t>
            </a:r>
          </a:p>
          <a:p>
            <a:pPr marL="1257300" indent="-1022350">
              <a:spcBef>
                <a:spcPts val="600"/>
              </a:spcBef>
              <a:buClr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REDAC by providing status and obtaining input on redesign efforts</a:t>
            </a: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  <a:p>
            <a:pPr marL="522287" indent="-285750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599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6860" y="1"/>
            <a:ext cx="9227060" cy="7162800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685800"/>
              <a:ext cx="9227060" cy="5244900"/>
              <a:chOff x="-21833" y="522252"/>
              <a:chExt cx="9227060" cy="52449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2347227" y="5376747"/>
                <a:ext cx="11554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Human Engineering</a:t>
                </a:r>
              </a:p>
            </p:txBody>
          </p:sp>
          <p:pic>
            <p:nvPicPr>
              <p:cNvPr id="14" name="Picture 8" descr="M:\Graphics\Diagrams\EndToEnd_7phasesofFlight\2016_August\images\07_human_factor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948" y="4495800"/>
                <a:ext cx="1155479" cy="9277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</a:ln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117119" cy="117785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148436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462394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883534" y="1550527"/>
                <a:ext cx="73006" cy="161072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22252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235200" y="1131852"/>
                <a:ext cx="1193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4928952"/>
                <a:chOff x="-21833" y="838200"/>
                <a:chExt cx="9227060" cy="4928952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2706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37427" y="3889404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95256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46696"/>
                  <a:ext cx="1193800" cy="335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01220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 bwMode="auto">
                <a:xfrm>
                  <a:off x="4023627" y="5423514"/>
                  <a:ext cx="1190957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Cyber Security</a:t>
                  </a:r>
                </a:p>
              </p:txBody>
            </p:sp>
            <p:pic>
              <p:nvPicPr>
                <p:cNvPr id="66" name="Picture 14" descr="M:\Graphics\Diagrams\EndToEnd_7phasesofFlight\2016_August\images\13_cyber_security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27" y="4495800"/>
                  <a:ext cx="1163135" cy="911388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5623827" y="5397820"/>
                  <a:ext cx="116667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System Safety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</a:p>
              </p:txBody>
            </p:sp>
            <p:pic>
              <p:nvPicPr>
                <p:cNvPr id="68" name="Picture 15" descr="M:\Graphics\Diagrams\EndToEnd_7phasesofFlight\2016_August\images\14_safety_mngt_sys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627" y="4495800"/>
                  <a:ext cx="1166678" cy="901280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jim ctr white\Pictures\Accidents\plane-sunflowers-cropped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5427" y="4495800"/>
                  <a:ext cx="1103987" cy="88928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843027" y="5378570"/>
                  <a:ext cx="13989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and Energy/Fuels</a:t>
                  </a:r>
                </a:p>
              </p:txBody>
            </p:sp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229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 bwMode="auto">
          <a:xfrm>
            <a:off x="1035572" y="5731622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6950" y="-15240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NARP Purpose/Requirements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12606"/>
            <a:ext cx="8001000" cy="4402394"/>
          </a:xfrm>
        </p:spPr>
        <p:txBody>
          <a:bodyPr/>
          <a:lstStyle/>
          <a:p>
            <a:pPr marL="1258888" indent="-1258888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Purpose:  </a:t>
            </a:r>
            <a:r>
              <a:rPr lang="en-US" sz="1600" b="1" i="1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>
                <a:solidFill>
                  <a:schemeClr val="tx1"/>
                </a:solidFill>
              </a:rPr>
              <a:t>FAA’s Research and Development (R&amp;D) strategies, goals, and objectives over the next five years.  </a:t>
            </a:r>
            <a:r>
              <a:rPr lang="en-US" sz="1600" b="1" i="1" dirty="0" smtClean="0">
                <a:solidFill>
                  <a:schemeClr val="tx1"/>
                </a:solidFill>
              </a:rPr>
              <a:t>To serve </a:t>
            </a:r>
            <a:r>
              <a:rPr lang="en-US" sz="1600" b="1" i="1" dirty="0">
                <a:solidFill>
                  <a:schemeClr val="tx1"/>
                </a:solidFill>
              </a:rPr>
              <a:t>as a blueprint for developing capabilities through applied research and partnerships that address aviation’s critical needs and emerging challenges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Requirements: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Meets Legislative requirements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Links and feeds into DOT plans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Focuses on FAA outcomes </a:t>
            </a:r>
            <a:r>
              <a:rPr lang="en-US" sz="1600" dirty="0">
                <a:solidFill>
                  <a:schemeClr val="tx1"/>
                </a:solidFill>
              </a:rPr>
              <a:t>and research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Separates </a:t>
            </a:r>
            <a:r>
              <a:rPr lang="en-US" sz="1600" dirty="0">
                <a:solidFill>
                  <a:schemeClr val="tx1"/>
                </a:solidFill>
              </a:rPr>
              <a:t>strategic story from programmatic budget detail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Has </a:t>
            </a:r>
            <a:r>
              <a:rPr lang="en-US" sz="1600" dirty="0">
                <a:solidFill>
                  <a:schemeClr val="tx1"/>
                </a:solidFill>
              </a:rPr>
              <a:t>fewer and tighter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Shows </a:t>
            </a:r>
            <a:r>
              <a:rPr lang="en-US" sz="1600" dirty="0">
                <a:solidFill>
                  <a:schemeClr val="tx1"/>
                </a:solidFill>
              </a:rPr>
              <a:t>integration across FAA </a:t>
            </a:r>
            <a:r>
              <a:rPr lang="en-US" sz="1600" dirty="0" smtClean="0">
                <a:solidFill>
                  <a:schemeClr val="tx1"/>
                </a:solidFill>
              </a:rPr>
              <a:t>Lines of Business (goal based)</a:t>
            </a:r>
            <a:endParaRPr lang="en-US" sz="1600" dirty="0">
              <a:solidFill>
                <a:schemeClr val="tx1"/>
              </a:solidFill>
            </a:endParaRP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Shows </a:t>
            </a:r>
            <a:r>
              <a:rPr lang="en-US" sz="1600" dirty="0">
                <a:solidFill>
                  <a:schemeClr val="tx1"/>
                </a:solidFill>
              </a:rPr>
              <a:t>line of sight between outcome, goal, objective and output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Utilizes clear</a:t>
            </a:r>
            <a:r>
              <a:rPr lang="en-US" sz="1600" dirty="0">
                <a:solidFill>
                  <a:schemeClr val="tx1"/>
                </a:solidFill>
              </a:rPr>
              <a:t>, plain language that speaks to the challenge or the problem, the research, and the anticipated </a:t>
            </a:r>
            <a:r>
              <a:rPr lang="en-US" sz="1600" dirty="0" smtClean="0">
                <a:solidFill>
                  <a:schemeClr val="tx1"/>
                </a:solidFill>
              </a:rPr>
              <a:t>resolution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Identifies </a:t>
            </a:r>
            <a:r>
              <a:rPr lang="en-US" sz="1600" dirty="0">
                <a:solidFill>
                  <a:schemeClr val="tx1"/>
                </a:solidFill>
              </a:rPr>
              <a:t>emerging technologies and knowledge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86346-1D93-423F-96E6-AC20B3A7D9AF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56F927-AB56-4F3D-A659-F873075113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20146</TotalTime>
  <Words>1441</Words>
  <Application>Microsoft Office PowerPoint</Application>
  <PresentationFormat>On-screen Show (4:3)</PresentationFormat>
  <Paragraphs>341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2_Office Theme</vt:lpstr>
      <vt:lpstr>3_Office Theme</vt:lpstr>
      <vt:lpstr>1_Custom Design</vt:lpstr>
      <vt:lpstr>Image</vt:lpstr>
      <vt:lpstr>by:  Shelley Yak  Director, FAA William J. Hughes Technical Center  </vt:lpstr>
      <vt:lpstr>Agenda</vt:lpstr>
      <vt:lpstr>Briefing Purpose</vt:lpstr>
      <vt:lpstr>FAA Research and Development  Executive Summary</vt:lpstr>
      <vt:lpstr>FAA Research and Development  Executive Summary</vt:lpstr>
      <vt:lpstr>Research Planning Feedback</vt:lpstr>
      <vt:lpstr>National Aviation Research Plan Redesign</vt:lpstr>
      <vt:lpstr>PowerPoint Presentation</vt:lpstr>
      <vt:lpstr>NARP Purpose/Requirements</vt:lpstr>
      <vt:lpstr>Research Plan Framework and Terminology </vt:lpstr>
      <vt:lpstr>Is there a strategic context for the agency’s R&amp;D investments?</vt:lpstr>
      <vt:lpstr>How is research aligned with FAA’s mission and operational outcomes?</vt:lpstr>
      <vt:lpstr>PowerPoint Presentation</vt:lpstr>
      <vt:lpstr>PowerPoint Presentation</vt:lpstr>
      <vt:lpstr>Redesigned NARP Advisory Committee (REDAC)</vt:lpstr>
      <vt:lpstr>PowerPoint Presentation</vt:lpstr>
      <vt:lpstr>PowerPoint Presentation</vt:lpstr>
      <vt:lpstr>PowerPoint Presentation</vt:lpstr>
      <vt:lpstr>Governance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Yak, Shelley (FAA)</cp:lastModifiedBy>
  <cp:revision>478</cp:revision>
  <cp:lastPrinted>2017-02-13T20:25:43Z</cp:lastPrinted>
  <dcterms:created xsi:type="dcterms:W3CDTF">2013-08-05T18:18:53Z</dcterms:created>
  <dcterms:modified xsi:type="dcterms:W3CDTF">2017-02-26T12:00:12Z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