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 id="2147483792" r:id="rId6"/>
    <p:sldMasterId id="2147483801" r:id="rId7"/>
    <p:sldMasterId id="2147483808" r:id="rId8"/>
  </p:sldMasterIdLst>
  <p:notesMasterIdLst>
    <p:notesMasterId r:id="rId24"/>
  </p:notesMasterIdLst>
  <p:handoutMasterIdLst>
    <p:handoutMasterId r:id="rId25"/>
  </p:handoutMasterIdLst>
  <p:sldIdLst>
    <p:sldId id="308" r:id="rId9"/>
    <p:sldId id="493" r:id="rId10"/>
    <p:sldId id="494" r:id="rId11"/>
    <p:sldId id="490" r:id="rId12"/>
    <p:sldId id="486" r:id="rId13"/>
    <p:sldId id="488" r:id="rId14"/>
    <p:sldId id="489" r:id="rId15"/>
    <p:sldId id="456" r:id="rId16"/>
    <p:sldId id="470" r:id="rId17"/>
    <p:sldId id="491" r:id="rId18"/>
    <p:sldId id="487" r:id="rId19"/>
    <p:sldId id="471" r:id="rId20"/>
    <p:sldId id="492" r:id="rId21"/>
    <p:sldId id="472" r:id="rId22"/>
    <p:sldId id="495" r:id="rId23"/>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108" algn="l" rtl="0" fontAlgn="base">
      <a:spcBef>
        <a:spcPct val="50000"/>
      </a:spcBef>
      <a:spcAft>
        <a:spcPct val="0"/>
      </a:spcAft>
      <a:buChar char="•"/>
      <a:defRPr sz="2400" kern="1200">
        <a:solidFill>
          <a:schemeClr val="tx1"/>
        </a:solidFill>
        <a:latin typeface="Arial" charset="0"/>
        <a:ea typeface="+mn-ea"/>
        <a:cs typeface="+mn-cs"/>
      </a:defRPr>
    </a:lvl2pPr>
    <a:lvl3pPr marL="914215" algn="l" rtl="0" fontAlgn="base">
      <a:spcBef>
        <a:spcPct val="50000"/>
      </a:spcBef>
      <a:spcAft>
        <a:spcPct val="0"/>
      </a:spcAft>
      <a:buChar char="•"/>
      <a:defRPr sz="2400" kern="1200">
        <a:solidFill>
          <a:schemeClr val="tx1"/>
        </a:solidFill>
        <a:latin typeface="Arial" charset="0"/>
        <a:ea typeface="+mn-ea"/>
        <a:cs typeface="+mn-cs"/>
      </a:defRPr>
    </a:lvl3pPr>
    <a:lvl4pPr marL="1371324" algn="l" rtl="0" fontAlgn="base">
      <a:spcBef>
        <a:spcPct val="50000"/>
      </a:spcBef>
      <a:spcAft>
        <a:spcPct val="0"/>
      </a:spcAft>
      <a:buChar char="•"/>
      <a:defRPr sz="2400" kern="1200">
        <a:solidFill>
          <a:schemeClr val="tx1"/>
        </a:solidFill>
        <a:latin typeface="Arial" charset="0"/>
        <a:ea typeface="+mn-ea"/>
        <a:cs typeface="+mn-cs"/>
      </a:defRPr>
    </a:lvl4pPr>
    <a:lvl5pPr marL="1828431" algn="l" rtl="0" fontAlgn="base">
      <a:spcBef>
        <a:spcPct val="50000"/>
      </a:spcBef>
      <a:spcAft>
        <a:spcPct val="0"/>
      </a:spcAft>
      <a:buChar char="•"/>
      <a:defRPr sz="2400" kern="1200">
        <a:solidFill>
          <a:schemeClr val="tx1"/>
        </a:solidFill>
        <a:latin typeface="Arial" charset="0"/>
        <a:ea typeface="+mn-ea"/>
        <a:cs typeface="+mn-cs"/>
      </a:defRPr>
    </a:lvl5pPr>
    <a:lvl6pPr marL="2285538" algn="l" defTabSz="914215" rtl="0" eaLnBrk="1" latinLnBrk="0" hangingPunct="1">
      <a:defRPr sz="2400" kern="1200">
        <a:solidFill>
          <a:schemeClr val="tx1"/>
        </a:solidFill>
        <a:latin typeface="Arial" charset="0"/>
        <a:ea typeface="+mn-ea"/>
        <a:cs typeface="+mn-cs"/>
      </a:defRPr>
    </a:lvl6pPr>
    <a:lvl7pPr marL="2742646" algn="l" defTabSz="914215" rtl="0" eaLnBrk="1" latinLnBrk="0" hangingPunct="1">
      <a:defRPr sz="2400" kern="1200">
        <a:solidFill>
          <a:schemeClr val="tx1"/>
        </a:solidFill>
        <a:latin typeface="Arial" charset="0"/>
        <a:ea typeface="+mn-ea"/>
        <a:cs typeface="+mn-cs"/>
      </a:defRPr>
    </a:lvl7pPr>
    <a:lvl8pPr marL="3199754" algn="l" defTabSz="914215" rtl="0" eaLnBrk="1" latinLnBrk="0" hangingPunct="1">
      <a:defRPr sz="2400" kern="1200">
        <a:solidFill>
          <a:schemeClr val="tx1"/>
        </a:solidFill>
        <a:latin typeface="Arial" charset="0"/>
        <a:ea typeface="+mn-ea"/>
        <a:cs typeface="+mn-cs"/>
      </a:defRPr>
    </a:lvl8pPr>
    <a:lvl9pPr marL="3656862" algn="l" defTabSz="914215"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DDDDDD"/>
    <a:srgbClr val="B2B2B2"/>
    <a:srgbClr val="1D2F68"/>
    <a:srgbClr val="306AFF"/>
    <a:srgbClr val="000000"/>
    <a:srgbClr val="2D2D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p:cViewPr varScale="1">
        <p:scale>
          <a:sx n="85" d="100"/>
          <a:sy n="85" d="100"/>
        </p:scale>
        <p:origin x="-1142" y="-82"/>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p>
        </p:txBody>
      </p:sp>
      <p:sp>
        <p:nvSpPr>
          <p:cNvPr id="335875"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335876"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p>
        </p:txBody>
      </p:sp>
      <p:sp>
        <p:nvSpPr>
          <p:cNvPr id="335877"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4EDA62CE-B347-4F2B-A486-FB48815A62DD}" type="slidenum">
              <a:rPr lang="en-US"/>
              <a:pPr>
                <a:defRPr/>
              </a:pPr>
              <a:t>‹#›</a:t>
            </a:fld>
            <a:endParaRPr lang="en-US"/>
          </a:p>
        </p:txBody>
      </p:sp>
    </p:spTree>
    <p:extLst>
      <p:ext uri="{BB962C8B-B14F-4D97-AF65-F5344CB8AC3E}">
        <p14:creationId xmlns:p14="http://schemas.microsoft.com/office/powerpoint/2010/main" val="1294818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defTabSz="931863">
              <a:defRPr sz="1200"/>
            </a:lvl1pPr>
          </a:lstStyle>
          <a:p>
            <a:pPr>
              <a:defRPr/>
            </a:pPr>
            <a:endParaRPr lang="en-US"/>
          </a:p>
        </p:txBody>
      </p:sp>
      <p:sp>
        <p:nvSpPr>
          <p:cNvPr id="54275" name="Rectangle 3"/>
          <p:cNvSpPr>
            <a:spLocks noGrp="1" noChangeArrowheads="1"/>
          </p:cNvSpPr>
          <p:nvPr>
            <p:ph type="dt" idx="1"/>
          </p:nvPr>
        </p:nvSpPr>
        <p:spPr bwMode="auto">
          <a:xfrm>
            <a:off x="3971925"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algn="r" defTabSz="931863">
              <a:defRPr sz="1200"/>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935038" y="4416425"/>
            <a:ext cx="5140325" cy="122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defTabSz="931863">
              <a:defRPr sz="1200"/>
            </a:lvl1pPr>
          </a:lstStyle>
          <a:p>
            <a:pPr>
              <a:defRPr/>
            </a:pPr>
            <a:endParaRPr lang="en-US"/>
          </a:p>
        </p:txBody>
      </p:sp>
      <p:sp>
        <p:nvSpPr>
          <p:cNvPr id="54279" name="Rectangle 7"/>
          <p:cNvSpPr>
            <a:spLocks noGrp="1" noChangeArrowheads="1"/>
          </p:cNvSpPr>
          <p:nvPr>
            <p:ph type="sldNum" sz="quarter" idx="5"/>
          </p:nvPr>
        </p:nvSpPr>
        <p:spPr bwMode="auto">
          <a:xfrm>
            <a:off x="3971925"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algn="r" defTabSz="931863">
              <a:defRPr sz="1200"/>
            </a:lvl1pPr>
          </a:lstStyle>
          <a:p>
            <a:pPr>
              <a:defRPr/>
            </a:pPr>
            <a:fld id="{CE293D36-3272-4CD9-93A4-22B71677C25B}" type="slidenum">
              <a:rPr lang="en-US"/>
              <a:pPr>
                <a:defRPr/>
              </a:pPr>
              <a:t>‹#›</a:t>
            </a:fld>
            <a:endParaRPr lang="en-US"/>
          </a:p>
        </p:txBody>
      </p:sp>
    </p:spTree>
    <p:extLst>
      <p:ext uri="{BB962C8B-B14F-4D97-AF65-F5344CB8AC3E}">
        <p14:creationId xmlns:p14="http://schemas.microsoft.com/office/powerpoint/2010/main" val="15722888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108" algn="l" rtl="0" eaLnBrk="0" fontAlgn="base" hangingPunct="0">
      <a:spcBef>
        <a:spcPct val="30000"/>
      </a:spcBef>
      <a:spcAft>
        <a:spcPct val="0"/>
      </a:spcAft>
      <a:defRPr sz="1200" kern="1200">
        <a:solidFill>
          <a:schemeClr val="tx1"/>
        </a:solidFill>
        <a:latin typeface="Arial" charset="0"/>
        <a:ea typeface="+mn-ea"/>
        <a:cs typeface="+mn-cs"/>
      </a:defRPr>
    </a:lvl2pPr>
    <a:lvl3pPr marL="914215" algn="l" rtl="0" eaLnBrk="0" fontAlgn="base" hangingPunct="0">
      <a:spcBef>
        <a:spcPct val="30000"/>
      </a:spcBef>
      <a:spcAft>
        <a:spcPct val="0"/>
      </a:spcAft>
      <a:defRPr sz="1200" kern="1200">
        <a:solidFill>
          <a:schemeClr val="tx1"/>
        </a:solidFill>
        <a:latin typeface="Arial" charset="0"/>
        <a:ea typeface="+mn-ea"/>
        <a:cs typeface="+mn-cs"/>
      </a:defRPr>
    </a:lvl3pPr>
    <a:lvl4pPr marL="1371324" algn="l" rtl="0" eaLnBrk="0" fontAlgn="base" hangingPunct="0">
      <a:spcBef>
        <a:spcPct val="30000"/>
      </a:spcBef>
      <a:spcAft>
        <a:spcPct val="0"/>
      </a:spcAft>
      <a:defRPr sz="1200" kern="1200">
        <a:solidFill>
          <a:schemeClr val="tx1"/>
        </a:solidFill>
        <a:latin typeface="Arial" charset="0"/>
        <a:ea typeface="+mn-ea"/>
        <a:cs typeface="+mn-cs"/>
      </a:defRPr>
    </a:lvl4pPr>
    <a:lvl5pPr marL="1828431" algn="l" rtl="0" eaLnBrk="0" fontAlgn="base" hangingPunct="0">
      <a:spcBef>
        <a:spcPct val="30000"/>
      </a:spcBef>
      <a:spcAft>
        <a:spcPct val="0"/>
      </a:spcAft>
      <a:defRPr sz="1200" kern="1200">
        <a:solidFill>
          <a:schemeClr val="tx1"/>
        </a:solidFill>
        <a:latin typeface="Arial" charset="0"/>
        <a:ea typeface="+mn-ea"/>
        <a:cs typeface="+mn-cs"/>
      </a:defRPr>
    </a:lvl5pPr>
    <a:lvl6pPr marL="2285538" algn="l" defTabSz="914215" rtl="0" eaLnBrk="1" latinLnBrk="0" hangingPunct="1">
      <a:defRPr sz="1200" kern="1200">
        <a:solidFill>
          <a:schemeClr val="tx1"/>
        </a:solidFill>
        <a:latin typeface="+mn-lt"/>
        <a:ea typeface="+mn-ea"/>
        <a:cs typeface="+mn-cs"/>
      </a:defRPr>
    </a:lvl6pPr>
    <a:lvl7pPr marL="2742646" algn="l" defTabSz="914215" rtl="0" eaLnBrk="1" latinLnBrk="0" hangingPunct="1">
      <a:defRPr sz="1200" kern="1200">
        <a:solidFill>
          <a:schemeClr val="tx1"/>
        </a:solidFill>
        <a:latin typeface="+mn-lt"/>
        <a:ea typeface="+mn-ea"/>
        <a:cs typeface="+mn-cs"/>
      </a:defRPr>
    </a:lvl7pPr>
    <a:lvl8pPr marL="3199754" algn="l" defTabSz="914215" rtl="0" eaLnBrk="1" latinLnBrk="0" hangingPunct="1">
      <a:defRPr sz="1200" kern="1200">
        <a:solidFill>
          <a:schemeClr val="tx1"/>
        </a:solidFill>
        <a:latin typeface="+mn-lt"/>
        <a:ea typeface="+mn-ea"/>
        <a:cs typeface="+mn-cs"/>
      </a:defRPr>
    </a:lvl8pPr>
    <a:lvl9pPr marL="3656862" algn="l" defTabSz="91421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518C71FD-D8AF-49D5-A95C-F4A075D463E9}" type="slidenum">
              <a:rPr lang="en-US" sz="1200" smtClean="0"/>
              <a:pPr eaLnBrk="1" hangingPunct="1"/>
              <a:t>1</a:t>
            </a:fld>
            <a:endParaRPr lang="en-US" sz="1200" smtClean="0"/>
          </a:p>
        </p:txBody>
      </p:sp>
      <p:sp>
        <p:nvSpPr>
          <p:cNvPr id="12291" name="Rectangle 2"/>
          <p:cNvSpPr>
            <a:spLocks noGrp="1" noRot="1" noChangeAspect="1" noChangeArrowheads="1" noTextEdit="1"/>
          </p:cNvSpPr>
          <p:nvPr>
            <p:ph type="sldImg"/>
          </p:nvPr>
        </p:nvSpPr>
        <p:spPr>
          <a:xfrm>
            <a:off x="1181100" y="696913"/>
            <a:ext cx="4648200" cy="3486150"/>
          </a:xfrm>
          <a:ln/>
        </p:spPr>
      </p:sp>
      <p:sp>
        <p:nvSpPr>
          <p:cNvPr id="12292" name="Rectangle 3"/>
          <p:cNvSpPr>
            <a:spLocks noGrp="1" noChangeArrowheads="1"/>
          </p:cNvSpPr>
          <p:nvPr>
            <p:ph type="body" idx="1"/>
          </p:nvPr>
        </p:nvSpPr>
        <p:spPr>
          <a:xfrm>
            <a:off x="935038" y="4416425"/>
            <a:ext cx="5140325" cy="274638"/>
          </a:xfrm>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90192029-09B9-4513-AD56-E455FE35E0FE}" type="slidenum">
              <a:rPr lang="en-US" sz="1300">
                <a:solidFill>
                  <a:prstClr val="black"/>
                </a:solidFill>
                <a:latin typeface="Times New Roman" pitchFamily="18" charset="0"/>
              </a:rPr>
              <a:pPr eaLnBrk="1" hangingPunct="1"/>
              <a:t>15</a:t>
            </a:fld>
            <a:endParaRPr lang="en-US" sz="1300">
              <a:solidFill>
                <a:prstClr val="black"/>
              </a:solidFill>
              <a:latin typeface="Times New Roman" pitchFamily="18" charset="0"/>
            </a:endParaRPr>
          </a:p>
        </p:txBody>
      </p:sp>
      <p:sp>
        <p:nvSpPr>
          <p:cNvPr id="52227" name="Rectangle 2"/>
          <p:cNvSpPr>
            <a:spLocks noGrp="1" noRot="1" noChangeAspect="1" noChangeArrowheads="1" noTextEdit="1"/>
          </p:cNvSpPr>
          <p:nvPr>
            <p:ph type="sldImg"/>
          </p:nvPr>
        </p:nvSpPr>
        <p:spPr>
          <a:xfrm>
            <a:off x="1181100" y="698500"/>
            <a:ext cx="4648200" cy="3486150"/>
          </a:xfrm>
          <a:ln/>
        </p:spPr>
      </p:sp>
      <p:sp>
        <p:nvSpPr>
          <p:cNvPr id="52228" name="Rectangle 3"/>
          <p:cNvSpPr>
            <a:spLocks noGrp="1" noChangeArrowheads="1"/>
          </p:cNvSpPr>
          <p:nvPr>
            <p:ph type="body" idx="1"/>
          </p:nvPr>
        </p:nvSpPr>
        <p:spPr>
          <a:noFill/>
        </p:spPr>
        <p:txBody>
          <a:bodyPr lIns="91421" tIns="45710" rIns="91421" bIns="45710"/>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7"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48" y="269877"/>
            <a:ext cx="2895598"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smtClean="0">
                  <a:solidFill>
                    <a:schemeClr val="bg1"/>
                  </a:solidFill>
                </a:rPr>
                <a:t>Federal Aviation</a:t>
              </a:r>
            </a:p>
            <a:p>
              <a:pPr eaLnBrk="1" hangingPunct="1">
                <a:lnSpc>
                  <a:spcPct val="85000"/>
                </a:lnSpc>
                <a:spcBef>
                  <a:spcPct val="0"/>
                </a:spcBef>
                <a:buFontTx/>
                <a:buNone/>
                <a:defRPr/>
              </a:pPr>
              <a:r>
                <a:rPr lang="en-US" sz="1800" b="1"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3067610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0C83396D-6110-4027-970F-01B2FE94F9C7}" type="slidenum">
              <a:rPr lang="en-US"/>
              <a:pPr>
                <a:defRPr/>
              </a:pPr>
              <a:t>‹#›</a:t>
            </a:fld>
            <a:endParaRPr lang="en-US"/>
          </a:p>
        </p:txBody>
      </p:sp>
    </p:spTree>
    <p:extLst>
      <p:ext uri="{BB962C8B-B14F-4D97-AF65-F5344CB8AC3E}">
        <p14:creationId xmlns:p14="http://schemas.microsoft.com/office/powerpoint/2010/main" val="284655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90"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F85D617D-1124-4BD9-A31B-3AC22F6036F5}" type="slidenum">
              <a:rPr lang="en-US"/>
              <a:pPr>
                <a:defRPr/>
              </a:pPr>
              <a:t>‹#›</a:t>
            </a:fld>
            <a:endParaRPr lang="en-US"/>
          </a:p>
        </p:txBody>
      </p:sp>
    </p:spTree>
    <p:extLst>
      <p:ext uri="{BB962C8B-B14F-4D97-AF65-F5344CB8AC3E}">
        <p14:creationId xmlns:p14="http://schemas.microsoft.com/office/powerpoint/2010/main" val="3527065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2" y="1508127"/>
            <a:ext cx="8050213" cy="4391025"/>
          </a:xfrm>
        </p:spPr>
        <p:txBody>
          <a:bodyPr/>
          <a:lstStyle/>
          <a:p>
            <a:pPr lvl="0"/>
            <a:endParaRPr lang="en-US" noProof="0" smtClean="0"/>
          </a:p>
        </p:txBody>
      </p:sp>
      <p:sp>
        <p:nvSpPr>
          <p:cNvPr id="4" name="Rectangle 9"/>
          <p:cNvSpPr>
            <a:spLocks noGrp="1" noChangeArrowheads="1"/>
          </p:cNvSpPr>
          <p:nvPr>
            <p:ph type="sldNum" sz="quarter" idx="10"/>
          </p:nvPr>
        </p:nvSpPr>
        <p:spPr>
          <a:ln/>
        </p:spPr>
        <p:txBody>
          <a:bodyPr/>
          <a:lstStyle>
            <a:lvl1pPr>
              <a:defRPr/>
            </a:lvl1pPr>
          </a:lstStyle>
          <a:p>
            <a:pPr>
              <a:defRPr/>
            </a:pPr>
            <a:fld id="{7C1A0F63-AE50-47DD-8125-B71084440A47}" type="slidenum">
              <a:rPr lang="en-US"/>
              <a:pPr>
                <a:defRPr/>
              </a:pPr>
              <a:t>‹#›</a:t>
            </a:fld>
            <a:endParaRPr lang="en-US"/>
          </a:p>
        </p:txBody>
      </p:sp>
    </p:spTree>
    <p:extLst>
      <p:ext uri="{BB962C8B-B14F-4D97-AF65-F5344CB8AC3E}">
        <p14:creationId xmlns:p14="http://schemas.microsoft.com/office/powerpoint/2010/main" val="319853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48" y="271464"/>
            <a:ext cx="2895598"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rgbClr val="FFFFFF"/>
                  </a:solidFill>
                  <a:latin typeface="Arial"/>
                </a:rPr>
                <a:t>Federal Aviation</a:t>
              </a:r>
            </a:p>
            <a:p>
              <a:pPr>
                <a:lnSpc>
                  <a:spcPct val="85000"/>
                </a:lnSpc>
                <a:spcBef>
                  <a:spcPct val="0"/>
                </a:spcBef>
                <a:buFontTx/>
                <a:buNone/>
              </a:pPr>
              <a:r>
                <a:rPr lang="en-US" sz="1800" b="1">
                  <a:solidFill>
                    <a:srgbClr val="FFFFFF"/>
                  </a:solidFill>
                  <a:latin typeface="Arial"/>
                </a:rPr>
                <a:t>Administration</a:t>
              </a:r>
            </a:p>
          </p:txBody>
        </p:sp>
      </p:grpSp>
    </p:spTree>
    <p:extLst>
      <p:ext uri="{BB962C8B-B14F-4D97-AF65-F5344CB8AC3E}">
        <p14:creationId xmlns:p14="http://schemas.microsoft.com/office/powerpoint/2010/main" val="278222362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19559675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2" y="1508127"/>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7"/>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44320907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40674764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12833390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8" indent="0">
              <a:buNone/>
              <a:defRPr sz="2800"/>
            </a:lvl2pPr>
            <a:lvl3pPr marL="914215" indent="0">
              <a:buNone/>
              <a:defRPr sz="2400"/>
            </a:lvl3pPr>
            <a:lvl4pPr marL="1371324" indent="0">
              <a:buNone/>
              <a:defRPr sz="2000"/>
            </a:lvl4pPr>
            <a:lvl5pPr marL="1828431" indent="0">
              <a:buNone/>
              <a:defRPr sz="2000"/>
            </a:lvl5pPr>
            <a:lvl6pPr marL="2285538" indent="0">
              <a:buNone/>
              <a:defRPr sz="2000"/>
            </a:lvl6pPr>
            <a:lvl7pPr marL="2742646" indent="0">
              <a:buNone/>
              <a:defRPr sz="2000"/>
            </a:lvl7pPr>
            <a:lvl8pPr marL="3199754" indent="0">
              <a:buNone/>
              <a:defRPr sz="2000"/>
            </a:lvl8pPr>
            <a:lvl9pPr marL="3656862"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08" indent="0">
              <a:buNone/>
              <a:defRPr sz="1200"/>
            </a:lvl2pPr>
            <a:lvl3pPr marL="914215" indent="0">
              <a:buNone/>
              <a:defRPr sz="1000"/>
            </a:lvl3pPr>
            <a:lvl4pPr marL="1371324" indent="0">
              <a:buNone/>
              <a:defRPr sz="900"/>
            </a:lvl4pPr>
            <a:lvl5pPr marL="1828431" indent="0">
              <a:buNone/>
              <a:defRPr sz="900"/>
            </a:lvl5pPr>
            <a:lvl6pPr marL="2285538" indent="0">
              <a:buNone/>
              <a:defRPr sz="900"/>
            </a:lvl6pPr>
            <a:lvl7pPr marL="2742646" indent="0">
              <a:buNone/>
              <a:defRPr sz="900"/>
            </a:lvl7pPr>
            <a:lvl8pPr marL="3199754" indent="0">
              <a:buNone/>
              <a:defRPr sz="900"/>
            </a:lvl8pPr>
            <a:lvl9pPr marL="365686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60213305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90"/>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90"/>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solidFill>
                <a:srgbClr val="FFFFFF">
                  <a:lumMod val="65000"/>
                </a:srgbClr>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en-US">
              <a:solidFill>
                <a:srgbClr val="FFFFFF">
                  <a:lumMod val="65000"/>
                </a:srgbClr>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5B6B2C6A-CDC5-43B3-82E2-A956377D50BC}" type="slidenum">
              <a:rPr lang="en-US">
                <a:solidFill>
                  <a:srgbClr val="FFFFFF">
                    <a:lumMod val="65000"/>
                  </a:srgbClr>
                </a:solidFill>
              </a:rPr>
              <a:pPr>
                <a:defRPr/>
              </a:pPr>
              <a:t>‹#›</a:t>
            </a:fld>
            <a:endParaRPr lang="en-US">
              <a:solidFill>
                <a:srgbClr val="FFFFFF">
                  <a:lumMod val="65000"/>
                </a:srgbClr>
              </a:solidFill>
            </a:endParaRPr>
          </a:p>
        </p:txBody>
      </p:sp>
    </p:spTree>
    <p:extLst>
      <p:ext uri="{BB962C8B-B14F-4D97-AF65-F5344CB8AC3E}">
        <p14:creationId xmlns:p14="http://schemas.microsoft.com/office/powerpoint/2010/main" val="6020029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1C10607A-E6CB-44F3-ADAC-367B261390B5}" type="slidenum">
              <a:rPr lang="en-US"/>
              <a:pPr>
                <a:defRPr/>
              </a:pPr>
              <a:t>‹#›</a:t>
            </a:fld>
            <a:endParaRPr lang="en-US"/>
          </a:p>
        </p:txBody>
      </p:sp>
    </p:spTree>
    <p:extLst>
      <p:ext uri="{BB962C8B-B14F-4D97-AF65-F5344CB8AC3E}">
        <p14:creationId xmlns:p14="http://schemas.microsoft.com/office/powerpoint/2010/main" val="18884224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108" indent="0">
              <a:buNone/>
              <a:defRPr sz="1800"/>
            </a:lvl2pPr>
            <a:lvl3pPr marL="914215" indent="0">
              <a:buNone/>
              <a:defRPr sz="1600"/>
            </a:lvl3pPr>
            <a:lvl4pPr marL="1371324" indent="0">
              <a:buNone/>
              <a:defRPr sz="1400"/>
            </a:lvl4pPr>
            <a:lvl5pPr marL="1828431" indent="0">
              <a:buNone/>
              <a:defRPr sz="1400"/>
            </a:lvl5pPr>
            <a:lvl6pPr marL="2285538" indent="0">
              <a:buNone/>
              <a:defRPr sz="1400"/>
            </a:lvl6pPr>
            <a:lvl7pPr marL="2742646" indent="0">
              <a:buNone/>
              <a:defRPr sz="1400"/>
            </a:lvl7pPr>
            <a:lvl8pPr marL="3199754" indent="0">
              <a:buNone/>
              <a:defRPr sz="1400"/>
            </a:lvl8pPr>
            <a:lvl9pPr marL="3656862"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0F79627E-63ED-4109-9E1B-F3C905626407}" type="slidenum">
              <a:rPr lang="en-US">
                <a:solidFill>
                  <a:srgbClr val="FFFFFF">
                    <a:lumMod val="65000"/>
                  </a:srgbClr>
                </a:solidFill>
              </a:rPr>
              <a:pPr>
                <a:defRPr/>
              </a:pPr>
              <a:t>‹#›</a:t>
            </a:fld>
            <a:endParaRPr lang="en-US">
              <a:solidFill>
                <a:srgbClr val="FFFFFF">
                  <a:lumMod val="65000"/>
                </a:srgbClr>
              </a:solidFill>
            </a:endParaRPr>
          </a:p>
        </p:txBody>
      </p:sp>
    </p:spTree>
    <p:extLst>
      <p:ext uri="{BB962C8B-B14F-4D97-AF65-F5344CB8AC3E}">
        <p14:creationId xmlns:p14="http://schemas.microsoft.com/office/powerpoint/2010/main" val="11129105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48" y="271464"/>
            <a:ext cx="2895598"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561385">
                <a:lnSpc>
                  <a:spcPct val="85000"/>
                </a:lnSpc>
                <a:spcBef>
                  <a:spcPct val="0"/>
                </a:spcBef>
                <a:buFontTx/>
                <a:buNone/>
              </a:pPr>
              <a:r>
                <a:rPr lang="en-US" sz="1800" b="1">
                  <a:solidFill>
                    <a:srgbClr val="FFFFFF"/>
                  </a:solidFill>
                  <a:latin typeface="Arial"/>
                </a:rPr>
                <a:t>Federal Aviation</a:t>
              </a:r>
            </a:p>
            <a:p>
              <a:pPr defTabSz="561385">
                <a:lnSpc>
                  <a:spcPct val="85000"/>
                </a:lnSpc>
                <a:spcBef>
                  <a:spcPct val="0"/>
                </a:spcBef>
                <a:buFontTx/>
                <a:buNone/>
              </a:pPr>
              <a:r>
                <a:rPr lang="en-US" sz="1800" b="1">
                  <a:solidFill>
                    <a:srgbClr val="FFFFFF"/>
                  </a:solidFill>
                  <a:latin typeface="Arial"/>
                </a:rPr>
                <a:t>Administration</a:t>
              </a:r>
            </a:p>
          </p:txBody>
        </p:sp>
      </p:grpSp>
    </p:spTree>
    <p:extLst>
      <p:ext uri="{BB962C8B-B14F-4D97-AF65-F5344CB8AC3E}">
        <p14:creationId xmlns:p14="http://schemas.microsoft.com/office/powerpoint/2010/main" val="71817959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5860" y="185462"/>
            <a:ext cx="8472488" cy="60960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236261622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2" y="1508127"/>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7"/>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72461288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57994648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38368437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8" indent="0">
              <a:buNone/>
              <a:defRPr sz="2800"/>
            </a:lvl2pPr>
            <a:lvl3pPr marL="914215" indent="0">
              <a:buNone/>
              <a:defRPr sz="2400"/>
            </a:lvl3pPr>
            <a:lvl4pPr marL="1371324" indent="0">
              <a:buNone/>
              <a:defRPr sz="2000"/>
            </a:lvl4pPr>
            <a:lvl5pPr marL="1828431" indent="0">
              <a:buNone/>
              <a:defRPr sz="2000"/>
            </a:lvl5pPr>
            <a:lvl6pPr marL="2285538" indent="0">
              <a:buNone/>
              <a:defRPr sz="2000"/>
            </a:lvl6pPr>
            <a:lvl7pPr marL="2742646" indent="0">
              <a:buNone/>
              <a:defRPr sz="2000"/>
            </a:lvl7pPr>
            <a:lvl8pPr marL="3199754" indent="0">
              <a:buNone/>
              <a:defRPr sz="2000"/>
            </a:lvl8pPr>
            <a:lvl9pPr marL="3656862"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08" indent="0">
              <a:buNone/>
              <a:defRPr sz="1200"/>
            </a:lvl2pPr>
            <a:lvl3pPr marL="914215" indent="0">
              <a:buNone/>
              <a:defRPr sz="1000"/>
            </a:lvl3pPr>
            <a:lvl4pPr marL="1371324" indent="0">
              <a:buNone/>
              <a:defRPr sz="900"/>
            </a:lvl4pPr>
            <a:lvl5pPr marL="1828431" indent="0">
              <a:buNone/>
              <a:defRPr sz="900"/>
            </a:lvl5pPr>
            <a:lvl6pPr marL="2285538" indent="0">
              <a:buNone/>
              <a:defRPr sz="900"/>
            </a:lvl6pPr>
            <a:lvl7pPr marL="2742646" indent="0">
              <a:buNone/>
              <a:defRPr sz="900"/>
            </a:lvl7pPr>
            <a:lvl8pPr marL="3199754" indent="0">
              <a:buNone/>
              <a:defRPr sz="900"/>
            </a:lvl8pPr>
            <a:lvl9pPr marL="365686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68822646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rgbClr val="FFFFFF"/>
                  </a:solidFill>
                  <a:latin typeface="Arial"/>
                </a:rPr>
                <a:t>Federal Aviation</a:t>
              </a:r>
            </a:p>
            <a:p>
              <a:pPr>
                <a:lnSpc>
                  <a:spcPct val="85000"/>
                </a:lnSpc>
                <a:spcBef>
                  <a:spcPct val="0"/>
                </a:spcBef>
                <a:buFontTx/>
                <a:buNone/>
              </a:pPr>
              <a:r>
                <a:rPr lang="en-US" sz="1800" b="1">
                  <a:solidFill>
                    <a:srgbClr val="FFFFFF"/>
                  </a:solidFill>
                  <a:latin typeface="Arial"/>
                </a:rPr>
                <a:t>Administration</a:t>
              </a:r>
            </a:p>
          </p:txBody>
        </p:sp>
      </p:grpSp>
    </p:spTree>
    <p:extLst>
      <p:ext uri="{BB962C8B-B14F-4D97-AF65-F5344CB8AC3E}">
        <p14:creationId xmlns:p14="http://schemas.microsoft.com/office/powerpoint/2010/main" val="317662263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423226300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5072251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108" indent="0">
              <a:buNone/>
              <a:defRPr sz="1800"/>
            </a:lvl2pPr>
            <a:lvl3pPr marL="914215" indent="0">
              <a:buNone/>
              <a:defRPr sz="1600"/>
            </a:lvl3pPr>
            <a:lvl4pPr marL="1371324" indent="0">
              <a:buNone/>
              <a:defRPr sz="1400"/>
            </a:lvl4pPr>
            <a:lvl5pPr marL="1828431" indent="0">
              <a:buNone/>
              <a:defRPr sz="1400"/>
            </a:lvl5pPr>
            <a:lvl6pPr marL="2285538" indent="0">
              <a:buNone/>
              <a:defRPr sz="1400"/>
            </a:lvl6pPr>
            <a:lvl7pPr marL="2742646" indent="0">
              <a:buNone/>
              <a:defRPr sz="1400"/>
            </a:lvl7pPr>
            <a:lvl8pPr marL="3199754" indent="0">
              <a:buNone/>
              <a:defRPr sz="1400"/>
            </a:lvl8pPr>
            <a:lvl9pPr marL="3656862"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D3FA9C5C-6B1E-4B7D-B0EE-3F9669D54E9B}" type="slidenum">
              <a:rPr lang="en-US"/>
              <a:pPr>
                <a:defRPr/>
              </a:pPr>
              <a:t>‹#›</a:t>
            </a:fld>
            <a:endParaRPr lang="en-US"/>
          </a:p>
        </p:txBody>
      </p:sp>
    </p:spTree>
    <p:extLst>
      <p:ext uri="{BB962C8B-B14F-4D97-AF65-F5344CB8AC3E}">
        <p14:creationId xmlns:p14="http://schemas.microsoft.com/office/powerpoint/2010/main" val="20253607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255721709"/>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3439270345"/>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87542465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solidFill>
                <a:srgbClr val="FFFFFF">
                  <a:lumMod val="65000"/>
                </a:srgbClr>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en-US">
              <a:solidFill>
                <a:srgbClr val="FFFFFF">
                  <a:lumMod val="65000"/>
                </a:srgbClr>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5B6B2C6A-CDC5-43B3-82E2-A956377D50BC}" type="slidenum">
              <a:rPr lang="en-US">
                <a:solidFill>
                  <a:srgbClr val="FFFFFF">
                    <a:lumMod val="65000"/>
                  </a:srgbClr>
                </a:solidFill>
              </a:rPr>
              <a:pPr>
                <a:defRPr/>
              </a:pPr>
              <a:t>‹#›</a:t>
            </a:fld>
            <a:endParaRPr lang="en-US">
              <a:solidFill>
                <a:srgbClr val="FFFFFF">
                  <a:lumMod val="65000"/>
                </a:srgbClr>
              </a:solidFill>
            </a:endParaRPr>
          </a:p>
        </p:txBody>
      </p:sp>
    </p:spTree>
    <p:extLst>
      <p:ext uri="{BB962C8B-B14F-4D97-AF65-F5344CB8AC3E}">
        <p14:creationId xmlns:p14="http://schemas.microsoft.com/office/powerpoint/2010/main" val="2655845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2" y="1508127"/>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7"/>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F2A125CC-620A-4629-9B42-54E6D201B509}" type="slidenum">
              <a:rPr lang="en-US"/>
              <a:pPr>
                <a:defRPr/>
              </a:pPr>
              <a:t>‹#›</a:t>
            </a:fld>
            <a:endParaRPr lang="en-US"/>
          </a:p>
        </p:txBody>
      </p:sp>
    </p:spTree>
    <p:extLst>
      <p:ext uri="{BB962C8B-B14F-4D97-AF65-F5344CB8AC3E}">
        <p14:creationId xmlns:p14="http://schemas.microsoft.com/office/powerpoint/2010/main" val="331503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108" indent="0">
              <a:buNone/>
              <a:defRPr sz="2000" b="1"/>
            </a:lvl2pPr>
            <a:lvl3pPr marL="914215" indent="0">
              <a:buNone/>
              <a:defRPr sz="1800" b="1"/>
            </a:lvl3pPr>
            <a:lvl4pPr marL="1371324" indent="0">
              <a:buNone/>
              <a:defRPr sz="1600" b="1"/>
            </a:lvl4pPr>
            <a:lvl5pPr marL="1828431" indent="0">
              <a:buNone/>
              <a:defRPr sz="1600" b="1"/>
            </a:lvl5pPr>
            <a:lvl6pPr marL="2285538" indent="0">
              <a:buNone/>
              <a:defRPr sz="1600" b="1"/>
            </a:lvl6pPr>
            <a:lvl7pPr marL="2742646" indent="0">
              <a:buNone/>
              <a:defRPr sz="1600" b="1"/>
            </a:lvl7pPr>
            <a:lvl8pPr marL="3199754" indent="0">
              <a:buNone/>
              <a:defRPr sz="1600" b="1"/>
            </a:lvl8pPr>
            <a:lvl9pPr marL="365686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108" indent="0">
              <a:buNone/>
              <a:defRPr sz="2000" b="1"/>
            </a:lvl2pPr>
            <a:lvl3pPr marL="914215" indent="0">
              <a:buNone/>
              <a:defRPr sz="1800" b="1"/>
            </a:lvl3pPr>
            <a:lvl4pPr marL="1371324" indent="0">
              <a:buNone/>
              <a:defRPr sz="1600" b="1"/>
            </a:lvl4pPr>
            <a:lvl5pPr marL="1828431" indent="0">
              <a:buNone/>
              <a:defRPr sz="1600" b="1"/>
            </a:lvl5pPr>
            <a:lvl6pPr marL="2285538" indent="0">
              <a:buNone/>
              <a:defRPr sz="1600" b="1"/>
            </a:lvl6pPr>
            <a:lvl7pPr marL="2742646" indent="0">
              <a:buNone/>
              <a:defRPr sz="1600" b="1"/>
            </a:lvl7pPr>
            <a:lvl8pPr marL="3199754" indent="0">
              <a:buNone/>
              <a:defRPr sz="1600" b="1"/>
            </a:lvl8pPr>
            <a:lvl9pPr marL="365686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CFCE202E-40F3-4736-ADAB-9EEDD94CCB45}" type="slidenum">
              <a:rPr lang="en-US"/>
              <a:pPr>
                <a:defRPr/>
              </a:pPr>
              <a:t>‹#›</a:t>
            </a:fld>
            <a:endParaRPr lang="en-US"/>
          </a:p>
        </p:txBody>
      </p:sp>
    </p:spTree>
    <p:extLst>
      <p:ext uri="{BB962C8B-B14F-4D97-AF65-F5344CB8AC3E}">
        <p14:creationId xmlns:p14="http://schemas.microsoft.com/office/powerpoint/2010/main" val="1741198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9E0D0F14-4C09-4607-857A-903DD1768A58}" type="slidenum">
              <a:rPr lang="en-US"/>
              <a:pPr>
                <a:defRPr/>
              </a:pPr>
              <a:t>‹#›</a:t>
            </a:fld>
            <a:endParaRPr lang="en-US"/>
          </a:p>
        </p:txBody>
      </p:sp>
    </p:spTree>
    <p:extLst>
      <p:ext uri="{BB962C8B-B14F-4D97-AF65-F5344CB8AC3E}">
        <p14:creationId xmlns:p14="http://schemas.microsoft.com/office/powerpoint/2010/main" val="337231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B716C516-7369-4F67-AD40-901319F04251}" type="slidenum">
              <a:rPr lang="en-US"/>
              <a:pPr>
                <a:defRPr/>
              </a:pPr>
              <a:t>‹#›</a:t>
            </a:fld>
            <a:endParaRPr lang="en-US"/>
          </a:p>
        </p:txBody>
      </p:sp>
    </p:spTree>
    <p:extLst>
      <p:ext uri="{BB962C8B-B14F-4D97-AF65-F5344CB8AC3E}">
        <p14:creationId xmlns:p14="http://schemas.microsoft.com/office/powerpoint/2010/main" val="48757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108" indent="0">
              <a:buNone/>
              <a:defRPr sz="1200"/>
            </a:lvl2pPr>
            <a:lvl3pPr marL="914215" indent="0">
              <a:buNone/>
              <a:defRPr sz="1000"/>
            </a:lvl3pPr>
            <a:lvl4pPr marL="1371324" indent="0">
              <a:buNone/>
              <a:defRPr sz="900"/>
            </a:lvl4pPr>
            <a:lvl5pPr marL="1828431" indent="0">
              <a:buNone/>
              <a:defRPr sz="900"/>
            </a:lvl5pPr>
            <a:lvl6pPr marL="2285538" indent="0">
              <a:buNone/>
              <a:defRPr sz="900"/>
            </a:lvl6pPr>
            <a:lvl7pPr marL="2742646" indent="0">
              <a:buNone/>
              <a:defRPr sz="900"/>
            </a:lvl7pPr>
            <a:lvl8pPr marL="3199754" indent="0">
              <a:buNone/>
              <a:defRPr sz="900"/>
            </a:lvl8pPr>
            <a:lvl9pPr marL="3656862"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1D089C55-DFB9-4850-973A-1025664DAD63}" type="slidenum">
              <a:rPr lang="en-US"/>
              <a:pPr>
                <a:defRPr/>
              </a:pPr>
              <a:t>‹#›</a:t>
            </a:fld>
            <a:endParaRPr lang="en-US"/>
          </a:p>
        </p:txBody>
      </p:sp>
    </p:spTree>
    <p:extLst>
      <p:ext uri="{BB962C8B-B14F-4D97-AF65-F5344CB8AC3E}">
        <p14:creationId xmlns:p14="http://schemas.microsoft.com/office/powerpoint/2010/main" val="62160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8" indent="0">
              <a:buNone/>
              <a:defRPr sz="2800"/>
            </a:lvl2pPr>
            <a:lvl3pPr marL="914215" indent="0">
              <a:buNone/>
              <a:defRPr sz="2400"/>
            </a:lvl3pPr>
            <a:lvl4pPr marL="1371324" indent="0">
              <a:buNone/>
              <a:defRPr sz="2000"/>
            </a:lvl4pPr>
            <a:lvl5pPr marL="1828431" indent="0">
              <a:buNone/>
              <a:defRPr sz="2000"/>
            </a:lvl5pPr>
            <a:lvl6pPr marL="2285538" indent="0">
              <a:buNone/>
              <a:defRPr sz="2000"/>
            </a:lvl6pPr>
            <a:lvl7pPr marL="2742646" indent="0">
              <a:buNone/>
              <a:defRPr sz="2000"/>
            </a:lvl7pPr>
            <a:lvl8pPr marL="3199754" indent="0">
              <a:buNone/>
              <a:defRPr sz="2000"/>
            </a:lvl8pPr>
            <a:lvl9pPr marL="3656862"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08" indent="0">
              <a:buNone/>
              <a:defRPr sz="1200"/>
            </a:lvl2pPr>
            <a:lvl3pPr marL="914215" indent="0">
              <a:buNone/>
              <a:defRPr sz="1000"/>
            </a:lvl3pPr>
            <a:lvl4pPr marL="1371324" indent="0">
              <a:buNone/>
              <a:defRPr sz="900"/>
            </a:lvl4pPr>
            <a:lvl5pPr marL="1828431" indent="0">
              <a:buNone/>
              <a:defRPr sz="900"/>
            </a:lvl5pPr>
            <a:lvl6pPr marL="2285538" indent="0">
              <a:buNone/>
              <a:defRPr sz="900"/>
            </a:lvl6pPr>
            <a:lvl7pPr marL="2742646" indent="0">
              <a:buNone/>
              <a:defRPr sz="900"/>
            </a:lvl7pPr>
            <a:lvl8pPr marL="3199754" indent="0">
              <a:buNone/>
              <a:defRPr sz="900"/>
            </a:lvl8pPr>
            <a:lvl9pPr marL="3656862"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D4D420D4-773F-495C-9871-B49BF3580BD9}" type="slidenum">
              <a:rPr lang="en-US"/>
              <a:pPr>
                <a:defRPr/>
              </a:pPr>
              <a:t>‹#›</a:t>
            </a:fld>
            <a:endParaRPr lang="en-US"/>
          </a:p>
        </p:txBody>
      </p:sp>
    </p:spTree>
    <p:extLst>
      <p:ext uri="{BB962C8B-B14F-4D97-AF65-F5344CB8AC3E}">
        <p14:creationId xmlns:p14="http://schemas.microsoft.com/office/powerpoint/2010/main" val="2046789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10" Type="http://schemas.openxmlformats.org/officeDocument/2006/relationships/image" Target="../media/image4.wmf"/><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slideLayout" Target="../slideLayouts/slideLayout23.xml"/><Relationship Id="rId7"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 Id="rId9" Type="http://schemas.openxmlformats.org/officeDocument/2006/relationships/image" Target="../media/image4.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7"/>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2" tIns="45710" rIns="91422" bIns="45710" anchor="ctr"/>
          <a:lstStyle/>
          <a:p>
            <a:endParaRPr lang="en-US"/>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95302" y="1508127"/>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9" name="Group 5"/>
          <p:cNvGrpSpPr>
            <a:grpSpLocks/>
          </p:cNvGrpSpPr>
          <p:nvPr/>
        </p:nvGrpSpPr>
        <p:grpSpPr bwMode="auto">
          <a:xfrm>
            <a:off x="5708652"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smtClean="0">
                  <a:solidFill>
                    <a:schemeClr val="bg1"/>
                  </a:solidFill>
                </a:rPr>
                <a:t>Federal Aviation</a:t>
              </a:r>
            </a:p>
            <a:p>
              <a:pPr eaLnBrk="1" hangingPunct="1">
                <a:lnSpc>
                  <a:spcPct val="85000"/>
                </a:lnSpc>
                <a:spcBef>
                  <a:spcPct val="0"/>
                </a:spcBef>
                <a:buFontTx/>
                <a:buNone/>
                <a:defRPr/>
              </a:pPr>
              <a:r>
                <a:rPr lang="en-US" sz="1200" b="1"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6"/>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r">
              <a:spcBef>
                <a:spcPct val="0"/>
              </a:spcBef>
              <a:buFontTx/>
              <a:buNone/>
              <a:defRPr sz="1400">
                <a:solidFill>
                  <a:schemeClr val="bg1"/>
                </a:solidFill>
              </a:defRPr>
            </a:lvl1pPr>
          </a:lstStyle>
          <a:p>
            <a:pPr>
              <a:defRPr/>
            </a:pPr>
            <a:fld id="{A6DEC1AA-6D90-45C3-A36F-F3C4D585C6D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1"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108" algn="l" rtl="0" fontAlgn="base">
        <a:spcBef>
          <a:spcPct val="0"/>
        </a:spcBef>
        <a:spcAft>
          <a:spcPct val="0"/>
        </a:spcAft>
        <a:defRPr sz="4000" b="1">
          <a:solidFill>
            <a:srgbClr val="1D2F68"/>
          </a:solidFill>
          <a:latin typeface="Arial" charset="0"/>
        </a:defRPr>
      </a:lvl6pPr>
      <a:lvl7pPr marL="914215" algn="l" rtl="0" fontAlgn="base">
        <a:spcBef>
          <a:spcPct val="0"/>
        </a:spcBef>
        <a:spcAft>
          <a:spcPct val="0"/>
        </a:spcAft>
        <a:defRPr sz="4000" b="1">
          <a:solidFill>
            <a:srgbClr val="1D2F68"/>
          </a:solidFill>
          <a:latin typeface="Arial" charset="0"/>
        </a:defRPr>
      </a:lvl7pPr>
      <a:lvl8pPr marL="1371324" algn="l" rtl="0" fontAlgn="base">
        <a:spcBef>
          <a:spcPct val="0"/>
        </a:spcBef>
        <a:spcAft>
          <a:spcPct val="0"/>
        </a:spcAft>
        <a:defRPr sz="4000" b="1">
          <a:solidFill>
            <a:srgbClr val="1D2F68"/>
          </a:solidFill>
          <a:latin typeface="Arial" charset="0"/>
        </a:defRPr>
      </a:lvl8pPr>
      <a:lvl9pPr marL="1828431" algn="l" rtl="0" fontAlgn="base">
        <a:spcBef>
          <a:spcPct val="0"/>
        </a:spcBef>
        <a:spcAft>
          <a:spcPct val="0"/>
        </a:spcAft>
        <a:defRPr sz="4000" b="1">
          <a:solidFill>
            <a:srgbClr val="1D2F68"/>
          </a:solidFill>
          <a:latin typeface="Arial" charset="0"/>
        </a:defRPr>
      </a:lvl9pPr>
    </p:titleStyle>
    <p:bodyStyle>
      <a:lvl1pPr marL="342831" indent="-342831" algn="l" rtl="0" eaLnBrk="0" fontAlgn="base" hangingPunct="0">
        <a:spcBef>
          <a:spcPct val="20000"/>
        </a:spcBef>
        <a:spcAft>
          <a:spcPct val="0"/>
        </a:spcAft>
        <a:buChar char="•"/>
        <a:defRPr sz="2800" b="1">
          <a:solidFill>
            <a:schemeClr val="tx1"/>
          </a:solidFill>
          <a:latin typeface="+mn-lt"/>
          <a:ea typeface="+mn-ea"/>
          <a:cs typeface="+mn-cs"/>
        </a:defRPr>
      </a:lvl1pPr>
      <a:lvl2pPr marL="742800" indent="-285692" algn="l" rtl="0" eaLnBrk="0" fontAlgn="base" hangingPunct="0">
        <a:spcBef>
          <a:spcPct val="20000"/>
        </a:spcBef>
        <a:spcAft>
          <a:spcPct val="0"/>
        </a:spcAft>
        <a:buChar char="–"/>
        <a:defRPr sz="2400">
          <a:solidFill>
            <a:schemeClr val="tx1"/>
          </a:solidFill>
          <a:latin typeface="+mn-lt"/>
        </a:defRPr>
      </a:lvl2pPr>
      <a:lvl3pPr marL="1142769" indent="-228554" algn="l" rtl="0" eaLnBrk="0" fontAlgn="base" hangingPunct="0">
        <a:spcBef>
          <a:spcPct val="20000"/>
        </a:spcBef>
        <a:spcAft>
          <a:spcPct val="0"/>
        </a:spcAft>
        <a:buChar char="•"/>
        <a:defRPr sz="2000">
          <a:solidFill>
            <a:schemeClr val="tx1"/>
          </a:solidFill>
          <a:latin typeface="+mn-lt"/>
        </a:defRPr>
      </a:lvl3pPr>
      <a:lvl4pPr marL="1599878" indent="-228554" algn="l" rtl="0" eaLnBrk="0" fontAlgn="base" hangingPunct="0">
        <a:spcBef>
          <a:spcPct val="20000"/>
        </a:spcBef>
        <a:spcAft>
          <a:spcPct val="0"/>
        </a:spcAft>
        <a:buChar char="–"/>
        <a:defRPr>
          <a:solidFill>
            <a:schemeClr val="tx1"/>
          </a:solidFill>
          <a:latin typeface="+mn-lt"/>
        </a:defRPr>
      </a:lvl4pPr>
      <a:lvl5pPr marL="2056984" indent="-228554" algn="l" rtl="0" eaLnBrk="0" fontAlgn="base" hangingPunct="0">
        <a:spcBef>
          <a:spcPct val="20000"/>
        </a:spcBef>
        <a:spcAft>
          <a:spcPct val="0"/>
        </a:spcAft>
        <a:buChar char="»"/>
        <a:defRPr>
          <a:solidFill>
            <a:schemeClr val="tx1"/>
          </a:solidFill>
          <a:latin typeface="+mn-lt"/>
        </a:defRPr>
      </a:lvl5pPr>
      <a:lvl6pPr marL="2514092" indent="-228554" algn="l" rtl="0" fontAlgn="base">
        <a:spcBef>
          <a:spcPct val="20000"/>
        </a:spcBef>
        <a:spcAft>
          <a:spcPct val="0"/>
        </a:spcAft>
        <a:buChar char="»"/>
        <a:defRPr>
          <a:solidFill>
            <a:schemeClr val="tx1"/>
          </a:solidFill>
          <a:latin typeface="+mn-lt"/>
        </a:defRPr>
      </a:lvl6pPr>
      <a:lvl7pPr marL="2971200" indent="-228554" algn="l" rtl="0" fontAlgn="base">
        <a:spcBef>
          <a:spcPct val="20000"/>
        </a:spcBef>
        <a:spcAft>
          <a:spcPct val="0"/>
        </a:spcAft>
        <a:buChar char="»"/>
        <a:defRPr>
          <a:solidFill>
            <a:schemeClr val="tx1"/>
          </a:solidFill>
          <a:latin typeface="+mn-lt"/>
        </a:defRPr>
      </a:lvl7pPr>
      <a:lvl8pPr marL="3428308" indent="-228554" algn="l" rtl="0" fontAlgn="base">
        <a:spcBef>
          <a:spcPct val="20000"/>
        </a:spcBef>
        <a:spcAft>
          <a:spcPct val="0"/>
        </a:spcAft>
        <a:buChar char="»"/>
        <a:defRPr>
          <a:solidFill>
            <a:schemeClr val="tx1"/>
          </a:solidFill>
          <a:latin typeface="+mn-lt"/>
        </a:defRPr>
      </a:lvl8pPr>
      <a:lvl9pPr marL="3885415" indent="-228554" algn="l" rtl="0" fontAlgn="base">
        <a:spcBef>
          <a:spcPct val="20000"/>
        </a:spcBef>
        <a:spcAft>
          <a:spcPct val="0"/>
        </a:spcAft>
        <a:buChar char="»"/>
        <a:defRPr>
          <a:solidFill>
            <a:schemeClr val="tx1"/>
          </a:solidFill>
          <a:latin typeface="+mn-lt"/>
        </a:defRPr>
      </a:lvl9pPr>
    </p:bodyStyle>
    <p:otherStyle>
      <a:defPPr>
        <a:defRPr lang="en-US"/>
      </a:defPPr>
      <a:lvl1pPr marL="0" algn="l" defTabSz="914215" rtl="0" eaLnBrk="1" latinLnBrk="0" hangingPunct="1">
        <a:defRPr sz="1800" kern="1200">
          <a:solidFill>
            <a:schemeClr val="tx1"/>
          </a:solidFill>
          <a:latin typeface="+mn-lt"/>
          <a:ea typeface="+mn-ea"/>
          <a:cs typeface="+mn-cs"/>
        </a:defRPr>
      </a:lvl1pPr>
      <a:lvl2pPr marL="457108" algn="l" defTabSz="914215" rtl="0" eaLnBrk="1" latinLnBrk="0" hangingPunct="1">
        <a:defRPr sz="1800" kern="1200">
          <a:solidFill>
            <a:schemeClr val="tx1"/>
          </a:solidFill>
          <a:latin typeface="+mn-lt"/>
          <a:ea typeface="+mn-ea"/>
          <a:cs typeface="+mn-cs"/>
        </a:defRPr>
      </a:lvl2pPr>
      <a:lvl3pPr marL="914215" algn="l" defTabSz="914215" rtl="0" eaLnBrk="1" latinLnBrk="0" hangingPunct="1">
        <a:defRPr sz="1800" kern="1200">
          <a:solidFill>
            <a:schemeClr val="tx1"/>
          </a:solidFill>
          <a:latin typeface="+mn-lt"/>
          <a:ea typeface="+mn-ea"/>
          <a:cs typeface="+mn-cs"/>
        </a:defRPr>
      </a:lvl3pPr>
      <a:lvl4pPr marL="1371324" algn="l" defTabSz="914215" rtl="0" eaLnBrk="1" latinLnBrk="0" hangingPunct="1">
        <a:defRPr sz="1800" kern="1200">
          <a:solidFill>
            <a:schemeClr val="tx1"/>
          </a:solidFill>
          <a:latin typeface="+mn-lt"/>
          <a:ea typeface="+mn-ea"/>
          <a:cs typeface="+mn-cs"/>
        </a:defRPr>
      </a:lvl4pPr>
      <a:lvl5pPr marL="1828431" algn="l" defTabSz="914215" rtl="0" eaLnBrk="1" latinLnBrk="0" hangingPunct="1">
        <a:defRPr sz="1800" kern="1200">
          <a:solidFill>
            <a:schemeClr val="tx1"/>
          </a:solidFill>
          <a:latin typeface="+mn-lt"/>
          <a:ea typeface="+mn-ea"/>
          <a:cs typeface="+mn-cs"/>
        </a:defRPr>
      </a:lvl5pPr>
      <a:lvl6pPr marL="2285538" algn="l" defTabSz="914215" rtl="0" eaLnBrk="1" latinLnBrk="0" hangingPunct="1">
        <a:defRPr sz="1800" kern="1200">
          <a:solidFill>
            <a:schemeClr val="tx1"/>
          </a:solidFill>
          <a:latin typeface="+mn-lt"/>
          <a:ea typeface="+mn-ea"/>
          <a:cs typeface="+mn-cs"/>
        </a:defRPr>
      </a:lvl6pPr>
      <a:lvl7pPr marL="2742646" algn="l" defTabSz="914215" rtl="0" eaLnBrk="1" latinLnBrk="0" hangingPunct="1">
        <a:defRPr sz="1800" kern="1200">
          <a:solidFill>
            <a:schemeClr val="tx1"/>
          </a:solidFill>
          <a:latin typeface="+mn-lt"/>
          <a:ea typeface="+mn-ea"/>
          <a:cs typeface="+mn-cs"/>
        </a:defRPr>
      </a:lvl7pPr>
      <a:lvl8pPr marL="3199754" algn="l" defTabSz="914215" rtl="0" eaLnBrk="1" latinLnBrk="0" hangingPunct="1">
        <a:defRPr sz="1800" kern="1200">
          <a:solidFill>
            <a:schemeClr val="tx1"/>
          </a:solidFill>
          <a:latin typeface="+mn-lt"/>
          <a:ea typeface="+mn-ea"/>
          <a:cs typeface="+mn-cs"/>
        </a:defRPr>
      </a:lvl8pPr>
      <a:lvl9pPr marL="3656862" algn="l" defTabSz="91421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7"/>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2" tIns="45710" rIns="91422" bIns="45710" anchor="ctr"/>
          <a:lstStyle/>
          <a:p>
            <a:endParaRPr lang="en-US">
              <a:solidFill>
                <a:srgbClr val="000000"/>
              </a:solidFill>
              <a:latin typeface="Arial"/>
            </a:endParaRPr>
          </a:p>
        </p:txBody>
      </p:sp>
      <p:sp>
        <p:nvSpPr>
          <p:cNvPr id="56327" name="Rectangle 7"/>
          <p:cNvSpPr>
            <a:spLocks noGrp="1" noChangeArrowheads="1"/>
          </p:cNvSpPr>
          <p:nvPr>
            <p:ph type="title"/>
          </p:nvPr>
        </p:nvSpPr>
        <p:spPr bwMode="auto">
          <a:xfrm>
            <a:off x="212942" y="106494"/>
            <a:ext cx="8818324"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219728" y="919402"/>
            <a:ext cx="8773960" cy="5030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6"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fld id="{74438B1A-AF1B-4C8B-993E-1BADE62A2451}" type="slidenum">
              <a:rPr lang="en-US" smtClean="0">
                <a:solidFill>
                  <a:srgbClr val="FFFFFF">
                    <a:lumMod val="65000"/>
                  </a:srgbClr>
                </a:solidFill>
              </a:rPr>
              <a:pPr/>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2" y="6126158"/>
            <a:ext cx="2047875" cy="660400"/>
            <a:chOff x="3596" y="3859"/>
            <a:chExt cx="1290" cy="416"/>
          </a:xfrm>
        </p:grpSpPr>
        <p:pic>
          <p:nvPicPr>
            <p:cNvPr id="56346" name="Picture 26"/>
            <p:cNvPicPr>
              <a:picLocks noChangeAspect="1" noChangeArrowheads="1"/>
            </p:cNvPicPr>
            <p:nvPr userDrawn="1"/>
          </p:nvPicPr>
          <p:blipFill>
            <a:blip r:embed="rId10"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rgbClr val="FFFFFF"/>
                  </a:solidFill>
                  <a:latin typeface="Arial"/>
                </a:rPr>
                <a:t>Federal Aviation</a:t>
              </a:r>
            </a:p>
            <a:p>
              <a:pPr>
                <a:lnSpc>
                  <a:spcPct val="85000"/>
                </a:lnSpc>
                <a:spcBef>
                  <a:spcPct val="0"/>
                </a:spcBef>
                <a:buFontTx/>
                <a:buNone/>
              </a:pPr>
              <a:r>
                <a:rPr lang="en-US" sz="1200" b="1" dirty="0">
                  <a:solidFill>
                    <a:srgbClr val="FFFFFF"/>
                  </a:solidFill>
                  <a:latin typeface="Arial"/>
                </a:rPr>
                <a:t>Administration</a:t>
              </a:r>
            </a:p>
          </p:txBody>
        </p:sp>
      </p:grpSp>
      <p:sp>
        <p:nvSpPr>
          <p:cNvPr id="56349" name="Text Box 29" hidden="1"/>
          <p:cNvSpPr txBox="1">
            <a:spLocks noChangeArrowheads="1"/>
          </p:cNvSpPr>
          <p:nvPr userDrawn="1"/>
        </p:nvSpPr>
        <p:spPr bwMode="auto">
          <a:xfrm>
            <a:off x="449265" y="6205540"/>
            <a:ext cx="4784725" cy="27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p>
            <a:pPr>
              <a:buFontTx/>
              <a:buNone/>
            </a:pPr>
            <a:r>
              <a:rPr lang="en-US" sz="1200" b="1" dirty="0">
                <a:solidFill>
                  <a:srgbClr val="C0C0C0"/>
                </a:solidFill>
                <a:latin typeface="Arial"/>
              </a:rPr>
              <a:t>&lt;Presentation Title – Change on Master Slide&gt;</a:t>
            </a:r>
            <a:endParaRPr lang="en-US" sz="1200" dirty="0">
              <a:solidFill>
                <a:srgbClr val="C0C0C0"/>
              </a:solidFill>
              <a:latin typeface="Arial"/>
            </a:endParaRPr>
          </a:p>
        </p:txBody>
      </p:sp>
      <p:sp>
        <p:nvSpPr>
          <p:cNvPr id="56350" name="Text Box 30" hidden="1"/>
          <p:cNvSpPr txBox="1">
            <a:spLocks noChangeArrowheads="1"/>
          </p:cNvSpPr>
          <p:nvPr userDrawn="1"/>
        </p:nvSpPr>
        <p:spPr bwMode="auto">
          <a:xfrm>
            <a:off x="441326" y="6384927"/>
            <a:ext cx="3740150" cy="27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p>
            <a:pPr>
              <a:buFontTx/>
              <a:buNone/>
            </a:pPr>
            <a:r>
              <a:rPr lang="en-US" sz="1200" dirty="0">
                <a:solidFill>
                  <a:srgbClr val="C0C0C0"/>
                </a:solidFill>
                <a:latin typeface="Arial"/>
              </a:rPr>
              <a:t>&lt;Date of Presentation – Change on Master Slide&gt;</a:t>
            </a:r>
          </a:p>
        </p:txBody>
      </p:sp>
    </p:spTree>
    <p:extLst>
      <p:ext uri="{BB962C8B-B14F-4D97-AF65-F5344CB8AC3E}">
        <p14:creationId xmlns:p14="http://schemas.microsoft.com/office/powerpoint/2010/main" val="54039815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Lst>
  <p:timing>
    <p:tnLst>
      <p:par>
        <p:cTn id="1" dur="indefinite" restart="never" nodeType="tmRoot"/>
      </p:par>
    </p:tnLst>
  </p:timing>
  <p:hf hdr="0" ftr="0" dt="0"/>
  <p:txStyles>
    <p:titleStyle>
      <a:lvl1pPr algn="l" rtl="0" fontAlgn="base">
        <a:spcBef>
          <a:spcPct val="0"/>
        </a:spcBef>
        <a:spcAft>
          <a:spcPct val="0"/>
        </a:spcAft>
        <a:defRPr sz="28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108" algn="l" rtl="0" fontAlgn="base">
        <a:spcBef>
          <a:spcPct val="0"/>
        </a:spcBef>
        <a:spcAft>
          <a:spcPct val="0"/>
        </a:spcAft>
        <a:defRPr sz="4000" b="1">
          <a:solidFill>
            <a:srgbClr val="1D2F68"/>
          </a:solidFill>
          <a:latin typeface="Arial" charset="0"/>
        </a:defRPr>
      </a:lvl6pPr>
      <a:lvl7pPr marL="914215" algn="l" rtl="0" fontAlgn="base">
        <a:spcBef>
          <a:spcPct val="0"/>
        </a:spcBef>
        <a:spcAft>
          <a:spcPct val="0"/>
        </a:spcAft>
        <a:defRPr sz="4000" b="1">
          <a:solidFill>
            <a:srgbClr val="1D2F68"/>
          </a:solidFill>
          <a:latin typeface="Arial" charset="0"/>
        </a:defRPr>
      </a:lvl7pPr>
      <a:lvl8pPr marL="1371324" algn="l" rtl="0" fontAlgn="base">
        <a:spcBef>
          <a:spcPct val="0"/>
        </a:spcBef>
        <a:spcAft>
          <a:spcPct val="0"/>
        </a:spcAft>
        <a:defRPr sz="4000" b="1">
          <a:solidFill>
            <a:srgbClr val="1D2F68"/>
          </a:solidFill>
          <a:latin typeface="Arial" charset="0"/>
        </a:defRPr>
      </a:lvl8pPr>
      <a:lvl9pPr marL="1828431" algn="l" rtl="0" fontAlgn="base">
        <a:spcBef>
          <a:spcPct val="0"/>
        </a:spcBef>
        <a:spcAft>
          <a:spcPct val="0"/>
        </a:spcAft>
        <a:defRPr sz="4000" b="1">
          <a:solidFill>
            <a:srgbClr val="1D2F68"/>
          </a:solidFill>
          <a:latin typeface="Arial" charset="0"/>
        </a:defRPr>
      </a:lvl9pPr>
    </p:titleStyle>
    <p:bodyStyle>
      <a:lvl1pPr marL="342831" indent="-342831" algn="l" rtl="0" fontAlgn="base">
        <a:spcBef>
          <a:spcPct val="20000"/>
        </a:spcBef>
        <a:spcAft>
          <a:spcPct val="0"/>
        </a:spcAft>
        <a:buChar char="•"/>
        <a:defRPr sz="2800" b="1">
          <a:solidFill>
            <a:schemeClr val="tx1"/>
          </a:solidFill>
          <a:latin typeface="+mn-lt"/>
          <a:ea typeface="+mn-ea"/>
          <a:cs typeface="+mn-cs"/>
        </a:defRPr>
      </a:lvl1pPr>
      <a:lvl2pPr marL="742800" indent="-285692" algn="l" rtl="0" fontAlgn="base">
        <a:spcBef>
          <a:spcPct val="20000"/>
        </a:spcBef>
        <a:spcAft>
          <a:spcPct val="0"/>
        </a:spcAft>
        <a:buChar char="–"/>
        <a:defRPr sz="2400">
          <a:solidFill>
            <a:schemeClr val="tx1"/>
          </a:solidFill>
          <a:latin typeface="+mn-lt"/>
        </a:defRPr>
      </a:lvl2pPr>
      <a:lvl3pPr marL="1142769" indent="-228554" algn="l" rtl="0" fontAlgn="base">
        <a:spcBef>
          <a:spcPct val="20000"/>
        </a:spcBef>
        <a:spcAft>
          <a:spcPct val="0"/>
        </a:spcAft>
        <a:buChar char="•"/>
        <a:defRPr sz="2000">
          <a:solidFill>
            <a:schemeClr val="tx1"/>
          </a:solidFill>
          <a:latin typeface="+mn-lt"/>
        </a:defRPr>
      </a:lvl3pPr>
      <a:lvl4pPr marL="1599878" indent="-228554" algn="l" rtl="0" fontAlgn="base">
        <a:spcBef>
          <a:spcPct val="20000"/>
        </a:spcBef>
        <a:spcAft>
          <a:spcPct val="0"/>
        </a:spcAft>
        <a:buChar char="–"/>
        <a:defRPr>
          <a:solidFill>
            <a:schemeClr val="tx1"/>
          </a:solidFill>
          <a:latin typeface="+mn-lt"/>
        </a:defRPr>
      </a:lvl4pPr>
      <a:lvl5pPr marL="2056984" indent="-228554" algn="l" rtl="0" fontAlgn="base">
        <a:spcBef>
          <a:spcPct val="20000"/>
        </a:spcBef>
        <a:spcAft>
          <a:spcPct val="0"/>
        </a:spcAft>
        <a:buChar char="»"/>
        <a:defRPr>
          <a:solidFill>
            <a:schemeClr val="tx1"/>
          </a:solidFill>
          <a:latin typeface="+mn-lt"/>
        </a:defRPr>
      </a:lvl5pPr>
      <a:lvl6pPr marL="2514092" indent="-228554" algn="l" rtl="0" fontAlgn="base">
        <a:spcBef>
          <a:spcPct val="20000"/>
        </a:spcBef>
        <a:spcAft>
          <a:spcPct val="0"/>
        </a:spcAft>
        <a:buChar char="»"/>
        <a:defRPr>
          <a:solidFill>
            <a:schemeClr val="tx1"/>
          </a:solidFill>
          <a:latin typeface="+mn-lt"/>
        </a:defRPr>
      </a:lvl6pPr>
      <a:lvl7pPr marL="2971200" indent="-228554" algn="l" rtl="0" fontAlgn="base">
        <a:spcBef>
          <a:spcPct val="20000"/>
        </a:spcBef>
        <a:spcAft>
          <a:spcPct val="0"/>
        </a:spcAft>
        <a:buChar char="»"/>
        <a:defRPr>
          <a:solidFill>
            <a:schemeClr val="tx1"/>
          </a:solidFill>
          <a:latin typeface="+mn-lt"/>
        </a:defRPr>
      </a:lvl7pPr>
      <a:lvl8pPr marL="3428308" indent="-228554" algn="l" rtl="0" fontAlgn="base">
        <a:spcBef>
          <a:spcPct val="20000"/>
        </a:spcBef>
        <a:spcAft>
          <a:spcPct val="0"/>
        </a:spcAft>
        <a:buChar char="»"/>
        <a:defRPr>
          <a:solidFill>
            <a:schemeClr val="tx1"/>
          </a:solidFill>
          <a:latin typeface="+mn-lt"/>
        </a:defRPr>
      </a:lvl8pPr>
      <a:lvl9pPr marL="3885415" indent="-228554" algn="l" rtl="0" fontAlgn="base">
        <a:spcBef>
          <a:spcPct val="20000"/>
        </a:spcBef>
        <a:spcAft>
          <a:spcPct val="0"/>
        </a:spcAft>
        <a:buChar char="»"/>
        <a:defRPr>
          <a:solidFill>
            <a:schemeClr val="tx1"/>
          </a:solidFill>
          <a:latin typeface="+mn-lt"/>
        </a:defRPr>
      </a:lvl9pPr>
    </p:bodyStyle>
    <p:otherStyle>
      <a:defPPr>
        <a:defRPr lang="en-US"/>
      </a:defPPr>
      <a:lvl1pPr marL="0" algn="l" defTabSz="914215" rtl="0" eaLnBrk="1" latinLnBrk="0" hangingPunct="1">
        <a:defRPr sz="1800" kern="1200">
          <a:solidFill>
            <a:schemeClr val="tx1"/>
          </a:solidFill>
          <a:latin typeface="+mn-lt"/>
          <a:ea typeface="+mn-ea"/>
          <a:cs typeface="+mn-cs"/>
        </a:defRPr>
      </a:lvl1pPr>
      <a:lvl2pPr marL="457108" algn="l" defTabSz="914215" rtl="0" eaLnBrk="1" latinLnBrk="0" hangingPunct="1">
        <a:defRPr sz="1800" kern="1200">
          <a:solidFill>
            <a:schemeClr val="tx1"/>
          </a:solidFill>
          <a:latin typeface="+mn-lt"/>
          <a:ea typeface="+mn-ea"/>
          <a:cs typeface="+mn-cs"/>
        </a:defRPr>
      </a:lvl2pPr>
      <a:lvl3pPr marL="914215" algn="l" defTabSz="914215" rtl="0" eaLnBrk="1" latinLnBrk="0" hangingPunct="1">
        <a:defRPr sz="1800" kern="1200">
          <a:solidFill>
            <a:schemeClr val="tx1"/>
          </a:solidFill>
          <a:latin typeface="+mn-lt"/>
          <a:ea typeface="+mn-ea"/>
          <a:cs typeface="+mn-cs"/>
        </a:defRPr>
      </a:lvl3pPr>
      <a:lvl4pPr marL="1371324" algn="l" defTabSz="914215" rtl="0" eaLnBrk="1" latinLnBrk="0" hangingPunct="1">
        <a:defRPr sz="1800" kern="1200">
          <a:solidFill>
            <a:schemeClr val="tx1"/>
          </a:solidFill>
          <a:latin typeface="+mn-lt"/>
          <a:ea typeface="+mn-ea"/>
          <a:cs typeface="+mn-cs"/>
        </a:defRPr>
      </a:lvl4pPr>
      <a:lvl5pPr marL="1828431" algn="l" defTabSz="914215" rtl="0" eaLnBrk="1" latinLnBrk="0" hangingPunct="1">
        <a:defRPr sz="1800" kern="1200">
          <a:solidFill>
            <a:schemeClr val="tx1"/>
          </a:solidFill>
          <a:latin typeface="+mn-lt"/>
          <a:ea typeface="+mn-ea"/>
          <a:cs typeface="+mn-cs"/>
        </a:defRPr>
      </a:lvl5pPr>
      <a:lvl6pPr marL="2285538" algn="l" defTabSz="914215" rtl="0" eaLnBrk="1" latinLnBrk="0" hangingPunct="1">
        <a:defRPr sz="1800" kern="1200">
          <a:solidFill>
            <a:schemeClr val="tx1"/>
          </a:solidFill>
          <a:latin typeface="+mn-lt"/>
          <a:ea typeface="+mn-ea"/>
          <a:cs typeface="+mn-cs"/>
        </a:defRPr>
      </a:lvl6pPr>
      <a:lvl7pPr marL="2742646" algn="l" defTabSz="914215" rtl="0" eaLnBrk="1" latinLnBrk="0" hangingPunct="1">
        <a:defRPr sz="1800" kern="1200">
          <a:solidFill>
            <a:schemeClr val="tx1"/>
          </a:solidFill>
          <a:latin typeface="+mn-lt"/>
          <a:ea typeface="+mn-ea"/>
          <a:cs typeface="+mn-cs"/>
        </a:defRPr>
      </a:lvl7pPr>
      <a:lvl8pPr marL="3199754" algn="l" defTabSz="914215" rtl="0" eaLnBrk="1" latinLnBrk="0" hangingPunct="1">
        <a:defRPr sz="1800" kern="1200">
          <a:solidFill>
            <a:schemeClr val="tx1"/>
          </a:solidFill>
          <a:latin typeface="+mn-lt"/>
          <a:ea typeface="+mn-ea"/>
          <a:cs typeface="+mn-cs"/>
        </a:defRPr>
      </a:lvl8pPr>
      <a:lvl9pPr marL="3656862" algn="l" defTabSz="914215"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7"/>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2" tIns="45710" rIns="91422" bIns="45710" anchor="ctr"/>
          <a:lstStyle/>
          <a:p>
            <a:pPr defTabSz="561385"/>
            <a:endParaRPr lang="en-US">
              <a:solidFill>
                <a:srgbClr val="000000"/>
              </a:solidFill>
              <a:latin typeface="Arial"/>
            </a:endParaRPr>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2" y="1508127"/>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pPr defTabSz="561385"/>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pPr defTabSz="561385"/>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6"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pPr defTabSz="561385"/>
            <a:fld id="{74438B1A-AF1B-4C8B-993E-1BADE62A2451}" type="slidenum">
              <a:rPr lang="en-US" smtClean="0">
                <a:solidFill>
                  <a:srgbClr val="FFFFFF">
                    <a:lumMod val="65000"/>
                  </a:srgbClr>
                </a:solidFill>
              </a:rPr>
              <a:pPr defTabSz="561385"/>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2"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561385">
                <a:lnSpc>
                  <a:spcPct val="85000"/>
                </a:lnSpc>
                <a:spcBef>
                  <a:spcPct val="0"/>
                </a:spcBef>
                <a:buFontTx/>
                <a:buNone/>
              </a:pPr>
              <a:r>
                <a:rPr lang="en-US" sz="1200" b="1" dirty="0">
                  <a:solidFill>
                    <a:srgbClr val="FFFFFF"/>
                  </a:solidFill>
                  <a:latin typeface="Arial"/>
                </a:rPr>
                <a:t>Federal Aviation</a:t>
              </a:r>
            </a:p>
            <a:p>
              <a:pPr defTabSz="561385">
                <a:lnSpc>
                  <a:spcPct val="85000"/>
                </a:lnSpc>
                <a:spcBef>
                  <a:spcPct val="0"/>
                </a:spcBef>
                <a:buFontTx/>
                <a:buNone/>
              </a:pPr>
              <a:r>
                <a:rPr lang="en-US" sz="1200" b="1" dirty="0">
                  <a:solidFill>
                    <a:srgbClr val="FFFFFF"/>
                  </a:solidFill>
                  <a:latin typeface="Arial"/>
                </a:rPr>
                <a:t>Administration</a:t>
              </a:r>
            </a:p>
          </p:txBody>
        </p:sp>
      </p:grpSp>
      <p:sp>
        <p:nvSpPr>
          <p:cNvPr id="56349" name="Text Box 29" hidden="1"/>
          <p:cNvSpPr txBox="1">
            <a:spLocks noChangeArrowheads="1"/>
          </p:cNvSpPr>
          <p:nvPr userDrawn="1"/>
        </p:nvSpPr>
        <p:spPr bwMode="auto">
          <a:xfrm>
            <a:off x="449265" y="6205540"/>
            <a:ext cx="4784725" cy="27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p>
            <a:pPr defTabSz="561385">
              <a:buFontTx/>
              <a:buNone/>
            </a:pPr>
            <a:r>
              <a:rPr lang="en-US" sz="1200" b="1" dirty="0">
                <a:solidFill>
                  <a:srgbClr val="C0C0C0"/>
                </a:solidFill>
                <a:latin typeface="Arial"/>
              </a:rPr>
              <a:t>&lt;Presentation Title – Change on Master Slide&gt;</a:t>
            </a:r>
            <a:endParaRPr lang="en-US" sz="1200" dirty="0">
              <a:solidFill>
                <a:srgbClr val="C0C0C0"/>
              </a:solidFill>
              <a:latin typeface="Arial"/>
            </a:endParaRPr>
          </a:p>
        </p:txBody>
      </p:sp>
      <p:sp>
        <p:nvSpPr>
          <p:cNvPr id="56350" name="Text Box 30" hidden="1"/>
          <p:cNvSpPr txBox="1">
            <a:spLocks noChangeArrowheads="1"/>
          </p:cNvSpPr>
          <p:nvPr userDrawn="1"/>
        </p:nvSpPr>
        <p:spPr bwMode="auto">
          <a:xfrm>
            <a:off x="441326" y="6384927"/>
            <a:ext cx="3740150" cy="27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p>
            <a:pPr defTabSz="561385">
              <a:buFontTx/>
              <a:buNone/>
            </a:pPr>
            <a:r>
              <a:rPr lang="en-US" sz="1200" dirty="0">
                <a:solidFill>
                  <a:srgbClr val="C0C0C0"/>
                </a:solidFill>
                <a:latin typeface="Arial"/>
              </a:rPr>
              <a:t>&lt;Date of Presentation – Change on Master Slide&gt;</a:t>
            </a:r>
          </a:p>
        </p:txBody>
      </p:sp>
    </p:spTree>
    <p:extLst>
      <p:ext uri="{BB962C8B-B14F-4D97-AF65-F5344CB8AC3E}">
        <p14:creationId xmlns:p14="http://schemas.microsoft.com/office/powerpoint/2010/main" val="178099780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108" algn="l" rtl="0" fontAlgn="base">
        <a:spcBef>
          <a:spcPct val="0"/>
        </a:spcBef>
        <a:spcAft>
          <a:spcPct val="0"/>
        </a:spcAft>
        <a:defRPr sz="4000" b="1">
          <a:solidFill>
            <a:srgbClr val="1D2F68"/>
          </a:solidFill>
          <a:latin typeface="Arial" charset="0"/>
        </a:defRPr>
      </a:lvl6pPr>
      <a:lvl7pPr marL="914215" algn="l" rtl="0" fontAlgn="base">
        <a:spcBef>
          <a:spcPct val="0"/>
        </a:spcBef>
        <a:spcAft>
          <a:spcPct val="0"/>
        </a:spcAft>
        <a:defRPr sz="4000" b="1">
          <a:solidFill>
            <a:srgbClr val="1D2F68"/>
          </a:solidFill>
          <a:latin typeface="Arial" charset="0"/>
        </a:defRPr>
      </a:lvl7pPr>
      <a:lvl8pPr marL="1371324" algn="l" rtl="0" fontAlgn="base">
        <a:spcBef>
          <a:spcPct val="0"/>
        </a:spcBef>
        <a:spcAft>
          <a:spcPct val="0"/>
        </a:spcAft>
        <a:defRPr sz="4000" b="1">
          <a:solidFill>
            <a:srgbClr val="1D2F68"/>
          </a:solidFill>
          <a:latin typeface="Arial" charset="0"/>
        </a:defRPr>
      </a:lvl8pPr>
      <a:lvl9pPr marL="1828431" algn="l" rtl="0" fontAlgn="base">
        <a:spcBef>
          <a:spcPct val="0"/>
        </a:spcBef>
        <a:spcAft>
          <a:spcPct val="0"/>
        </a:spcAft>
        <a:defRPr sz="4000" b="1">
          <a:solidFill>
            <a:srgbClr val="1D2F68"/>
          </a:solidFill>
          <a:latin typeface="Arial" charset="0"/>
        </a:defRPr>
      </a:lvl9pPr>
    </p:titleStyle>
    <p:bodyStyle>
      <a:lvl1pPr marL="342831" indent="-342831" algn="l" rtl="0" fontAlgn="base">
        <a:spcBef>
          <a:spcPct val="20000"/>
        </a:spcBef>
        <a:spcAft>
          <a:spcPct val="0"/>
        </a:spcAft>
        <a:buChar char="•"/>
        <a:defRPr sz="2800" b="1">
          <a:solidFill>
            <a:schemeClr val="tx1"/>
          </a:solidFill>
          <a:latin typeface="+mn-lt"/>
          <a:ea typeface="+mn-ea"/>
          <a:cs typeface="+mn-cs"/>
        </a:defRPr>
      </a:lvl1pPr>
      <a:lvl2pPr marL="742800" indent="-285692" algn="l" rtl="0" fontAlgn="base">
        <a:spcBef>
          <a:spcPct val="20000"/>
        </a:spcBef>
        <a:spcAft>
          <a:spcPct val="0"/>
        </a:spcAft>
        <a:buChar char="–"/>
        <a:defRPr sz="2400">
          <a:solidFill>
            <a:schemeClr val="tx1"/>
          </a:solidFill>
          <a:latin typeface="+mn-lt"/>
        </a:defRPr>
      </a:lvl2pPr>
      <a:lvl3pPr marL="1142769" indent="-228554" algn="l" rtl="0" fontAlgn="base">
        <a:spcBef>
          <a:spcPct val="20000"/>
        </a:spcBef>
        <a:spcAft>
          <a:spcPct val="0"/>
        </a:spcAft>
        <a:buChar char="•"/>
        <a:defRPr sz="2000">
          <a:solidFill>
            <a:schemeClr val="tx1"/>
          </a:solidFill>
          <a:latin typeface="+mn-lt"/>
        </a:defRPr>
      </a:lvl3pPr>
      <a:lvl4pPr marL="1599878" indent="-228554" algn="l" rtl="0" fontAlgn="base">
        <a:spcBef>
          <a:spcPct val="20000"/>
        </a:spcBef>
        <a:spcAft>
          <a:spcPct val="0"/>
        </a:spcAft>
        <a:buChar char="–"/>
        <a:defRPr>
          <a:solidFill>
            <a:schemeClr val="tx1"/>
          </a:solidFill>
          <a:latin typeface="+mn-lt"/>
        </a:defRPr>
      </a:lvl4pPr>
      <a:lvl5pPr marL="2056984" indent="-228554" algn="l" rtl="0" fontAlgn="base">
        <a:spcBef>
          <a:spcPct val="20000"/>
        </a:spcBef>
        <a:spcAft>
          <a:spcPct val="0"/>
        </a:spcAft>
        <a:buChar char="»"/>
        <a:defRPr>
          <a:solidFill>
            <a:schemeClr val="tx1"/>
          </a:solidFill>
          <a:latin typeface="+mn-lt"/>
        </a:defRPr>
      </a:lvl5pPr>
      <a:lvl6pPr marL="2514092" indent="-228554" algn="l" rtl="0" fontAlgn="base">
        <a:spcBef>
          <a:spcPct val="20000"/>
        </a:spcBef>
        <a:spcAft>
          <a:spcPct val="0"/>
        </a:spcAft>
        <a:buChar char="»"/>
        <a:defRPr>
          <a:solidFill>
            <a:schemeClr val="tx1"/>
          </a:solidFill>
          <a:latin typeface="+mn-lt"/>
        </a:defRPr>
      </a:lvl6pPr>
      <a:lvl7pPr marL="2971200" indent="-228554" algn="l" rtl="0" fontAlgn="base">
        <a:spcBef>
          <a:spcPct val="20000"/>
        </a:spcBef>
        <a:spcAft>
          <a:spcPct val="0"/>
        </a:spcAft>
        <a:buChar char="»"/>
        <a:defRPr>
          <a:solidFill>
            <a:schemeClr val="tx1"/>
          </a:solidFill>
          <a:latin typeface="+mn-lt"/>
        </a:defRPr>
      </a:lvl7pPr>
      <a:lvl8pPr marL="3428308" indent="-228554" algn="l" rtl="0" fontAlgn="base">
        <a:spcBef>
          <a:spcPct val="20000"/>
        </a:spcBef>
        <a:spcAft>
          <a:spcPct val="0"/>
        </a:spcAft>
        <a:buChar char="»"/>
        <a:defRPr>
          <a:solidFill>
            <a:schemeClr val="tx1"/>
          </a:solidFill>
          <a:latin typeface="+mn-lt"/>
        </a:defRPr>
      </a:lvl8pPr>
      <a:lvl9pPr marL="3885415" indent="-228554" algn="l" rtl="0" fontAlgn="base">
        <a:spcBef>
          <a:spcPct val="20000"/>
        </a:spcBef>
        <a:spcAft>
          <a:spcPct val="0"/>
        </a:spcAft>
        <a:buChar char="»"/>
        <a:defRPr>
          <a:solidFill>
            <a:schemeClr val="tx1"/>
          </a:solidFill>
          <a:latin typeface="+mn-lt"/>
        </a:defRPr>
      </a:lvl9pPr>
    </p:bodyStyle>
    <p:otherStyle>
      <a:defPPr>
        <a:defRPr lang="en-US"/>
      </a:defPPr>
      <a:lvl1pPr marL="0" algn="l" defTabSz="914215" rtl="0" eaLnBrk="1" latinLnBrk="0" hangingPunct="1">
        <a:defRPr sz="1800" kern="1200">
          <a:solidFill>
            <a:schemeClr val="tx1"/>
          </a:solidFill>
          <a:latin typeface="+mn-lt"/>
          <a:ea typeface="+mn-ea"/>
          <a:cs typeface="+mn-cs"/>
        </a:defRPr>
      </a:lvl1pPr>
      <a:lvl2pPr marL="457108" algn="l" defTabSz="914215" rtl="0" eaLnBrk="1" latinLnBrk="0" hangingPunct="1">
        <a:defRPr sz="1800" kern="1200">
          <a:solidFill>
            <a:schemeClr val="tx1"/>
          </a:solidFill>
          <a:latin typeface="+mn-lt"/>
          <a:ea typeface="+mn-ea"/>
          <a:cs typeface="+mn-cs"/>
        </a:defRPr>
      </a:lvl2pPr>
      <a:lvl3pPr marL="914215" algn="l" defTabSz="914215" rtl="0" eaLnBrk="1" latinLnBrk="0" hangingPunct="1">
        <a:defRPr sz="1800" kern="1200">
          <a:solidFill>
            <a:schemeClr val="tx1"/>
          </a:solidFill>
          <a:latin typeface="+mn-lt"/>
          <a:ea typeface="+mn-ea"/>
          <a:cs typeface="+mn-cs"/>
        </a:defRPr>
      </a:lvl3pPr>
      <a:lvl4pPr marL="1371324" algn="l" defTabSz="914215" rtl="0" eaLnBrk="1" latinLnBrk="0" hangingPunct="1">
        <a:defRPr sz="1800" kern="1200">
          <a:solidFill>
            <a:schemeClr val="tx1"/>
          </a:solidFill>
          <a:latin typeface="+mn-lt"/>
          <a:ea typeface="+mn-ea"/>
          <a:cs typeface="+mn-cs"/>
        </a:defRPr>
      </a:lvl4pPr>
      <a:lvl5pPr marL="1828431" algn="l" defTabSz="914215" rtl="0" eaLnBrk="1" latinLnBrk="0" hangingPunct="1">
        <a:defRPr sz="1800" kern="1200">
          <a:solidFill>
            <a:schemeClr val="tx1"/>
          </a:solidFill>
          <a:latin typeface="+mn-lt"/>
          <a:ea typeface="+mn-ea"/>
          <a:cs typeface="+mn-cs"/>
        </a:defRPr>
      </a:lvl5pPr>
      <a:lvl6pPr marL="2285538" algn="l" defTabSz="914215" rtl="0" eaLnBrk="1" latinLnBrk="0" hangingPunct="1">
        <a:defRPr sz="1800" kern="1200">
          <a:solidFill>
            <a:schemeClr val="tx1"/>
          </a:solidFill>
          <a:latin typeface="+mn-lt"/>
          <a:ea typeface="+mn-ea"/>
          <a:cs typeface="+mn-cs"/>
        </a:defRPr>
      </a:lvl6pPr>
      <a:lvl7pPr marL="2742646" algn="l" defTabSz="914215" rtl="0" eaLnBrk="1" latinLnBrk="0" hangingPunct="1">
        <a:defRPr sz="1800" kern="1200">
          <a:solidFill>
            <a:schemeClr val="tx1"/>
          </a:solidFill>
          <a:latin typeface="+mn-lt"/>
          <a:ea typeface="+mn-ea"/>
          <a:cs typeface="+mn-cs"/>
        </a:defRPr>
      </a:lvl7pPr>
      <a:lvl8pPr marL="3199754" algn="l" defTabSz="914215" rtl="0" eaLnBrk="1" latinLnBrk="0" hangingPunct="1">
        <a:defRPr sz="1800" kern="1200">
          <a:solidFill>
            <a:schemeClr val="tx1"/>
          </a:solidFill>
          <a:latin typeface="+mn-lt"/>
          <a:ea typeface="+mn-ea"/>
          <a:cs typeface="+mn-cs"/>
        </a:defRPr>
      </a:lvl8pPr>
      <a:lvl9pPr marL="3656862" algn="l" defTabSz="91421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latin typeface="Arial"/>
            </a:endParaRPr>
          </a:p>
        </p:txBody>
      </p:sp>
      <p:sp>
        <p:nvSpPr>
          <p:cNvPr id="56327" name="Rectangle 7"/>
          <p:cNvSpPr>
            <a:spLocks noGrp="1" noChangeArrowheads="1"/>
          </p:cNvSpPr>
          <p:nvPr>
            <p:ph type="title"/>
          </p:nvPr>
        </p:nvSpPr>
        <p:spPr bwMode="auto">
          <a:xfrm>
            <a:off x="212942" y="106494"/>
            <a:ext cx="8818324"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219728" y="919402"/>
            <a:ext cx="8773960" cy="5030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fld id="{74438B1A-AF1B-4C8B-993E-1BADE62A2451}" type="slidenum">
              <a:rPr lang="en-US" smtClean="0">
                <a:solidFill>
                  <a:srgbClr val="FFFFFF">
                    <a:lumMod val="65000"/>
                  </a:srgbClr>
                </a:solidFill>
              </a:rPr>
              <a:pPr/>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rgbClr val="FFFFFF"/>
                  </a:solidFill>
                  <a:latin typeface="Arial"/>
                </a:rPr>
                <a:t>Federal Aviation</a:t>
              </a:r>
            </a:p>
            <a:p>
              <a:pPr>
                <a:lnSpc>
                  <a:spcPct val="85000"/>
                </a:lnSpc>
                <a:spcBef>
                  <a:spcPct val="0"/>
                </a:spcBef>
                <a:buFontTx/>
                <a:buNone/>
              </a:pPr>
              <a:r>
                <a:rPr lang="en-US" sz="1200" b="1" dirty="0">
                  <a:solidFill>
                    <a:srgbClr val="FFFFFF"/>
                  </a:solidFill>
                  <a:latin typeface="Aria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latin typeface="Arial"/>
              </a:rPr>
              <a:t>&lt;Presentation Title – Change on Master Slide&gt;</a:t>
            </a:r>
            <a:endParaRPr lang="en-US" sz="1200" dirty="0">
              <a:solidFill>
                <a:srgbClr val="C0C0C0"/>
              </a:solidFill>
              <a:latin typeface="Aria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latin typeface="Arial"/>
              </a:rPr>
              <a:t>&lt;Date of Presentation – Change on Master Slide&gt;</a:t>
            </a:r>
          </a:p>
        </p:txBody>
      </p:sp>
    </p:spTree>
    <p:extLst>
      <p:ext uri="{BB962C8B-B14F-4D97-AF65-F5344CB8AC3E}">
        <p14:creationId xmlns:p14="http://schemas.microsoft.com/office/powerpoint/2010/main" val="3916530770"/>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Lst>
  <p:timing>
    <p:tnLst>
      <p:par>
        <p:cTn id="1" dur="indefinite" restart="never" nodeType="tmRoot"/>
      </p:par>
    </p:tnLst>
  </p:timing>
  <p:hf hdr="0" ftr="0" dt="0"/>
  <p:txStyles>
    <p:titleStyle>
      <a:lvl1pPr algn="l" rtl="0" fontAlgn="base">
        <a:spcBef>
          <a:spcPct val="0"/>
        </a:spcBef>
        <a:spcAft>
          <a:spcPct val="0"/>
        </a:spcAft>
        <a:defRPr sz="28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2" y="533402"/>
            <a:ext cx="4983163" cy="1395413"/>
          </a:xfrm>
        </p:spPr>
        <p:txBody>
          <a:bodyPr/>
          <a:lstStyle/>
          <a:p>
            <a:r>
              <a:rPr lang="en-US" dirty="0"/>
              <a:t>E&amp;E Subcommittee Recommendations &amp; FAA Responses</a:t>
            </a:r>
          </a:p>
        </p:txBody>
      </p:sp>
      <p:sp>
        <p:nvSpPr>
          <p:cNvPr id="5" name="Text Box 4"/>
          <p:cNvSpPr txBox="1">
            <a:spLocks noChangeArrowheads="1"/>
          </p:cNvSpPr>
          <p:nvPr/>
        </p:nvSpPr>
        <p:spPr bwMode="auto">
          <a:xfrm>
            <a:off x="457201" y="4497390"/>
            <a:ext cx="4792663" cy="1615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800" dirty="0">
                <a:solidFill>
                  <a:srgbClr val="1D2F68"/>
                </a:solidFill>
              </a:rPr>
              <a:t>By: 	Dr. Jim Hileman</a:t>
            </a:r>
            <a:br>
              <a:rPr lang="en-US" sz="1800" dirty="0">
                <a:solidFill>
                  <a:srgbClr val="1D2F68"/>
                </a:solidFill>
              </a:rPr>
            </a:br>
            <a:r>
              <a:rPr lang="en-US" sz="1800" dirty="0">
                <a:solidFill>
                  <a:srgbClr val="1D2F68"/>
                </a:solidFill>
              </a:rPr>
              <a:t>	Chief Scientific and Technical </a:t>
            </a:r>
            <a:br>
              <a:rPr lang="en-US" sz="1800" dirty="0">
                <a:solidFill>
                  <a:srgbClr val="1D2F68"/>
                </a:solidFill>
              </a:rPr>
            </a:br>
            <a:r>
              <a:rPr lang="en-US" sz="1800" dirty="0">
                <a:solidFill>
                  <a:srgbClr val="1D2F68"/>
                </a:solidFill>
              </a:rPr>
              <a:t>	Advisor for Environment and Energy</a:t>
            </a:r>
          </a:p>
          <a:p>
            <a:pPr lvl="1" eaLnBrk="1" hangingPunct="1">
              <a:spcBef>
                <a:spcPct val="0"/>
              </a:spcBef>
              <a:buFontTx/>
              <a:buNone/>
            </a:pPr>
            <a:r>
              <a:rPr lang="en-US" sz="1800" dirty="0">
                <a:solidFill>
                  <a:srgbClr val="1D2F68"/>
                </a:solidFill>
              </a:rPr>
              <a:t>		Office of Environment and Energy 	</a:t>
            </a:r>
          </a:p>
          <a:p>
            <a:pPr eaLnBrk="1" hangingPunct="1">
              <a:buFontTx/>
              <a:buNone/>
            </a:pPr>
            <a:r>
              <a:rPr lang="en-US" sz="1800" dirty="0">
                <a:solidFill>
                  <a:srgbClr val="1D2F68"/>
                </a:solidFill>
              </a:rPr>
              <a:t>Date:	February </a:t>
            </a:r>
            <a:r>
              <a:rPr lang="en-US" sz="1800" dirty="0" smtClean="0">
                <a:solidFill>
                  <a:srgbClr val="1D2F68"/>
                </a:solidFill>
              </a:rPr>
              <a:t>28, </a:t>
            </a:r>
            <a:r>
              <a:rPr lang="en-US" sz="1800" dirty="0">
                <a:solidFill>
                  <a:srgbClr val="1D2F68"/>
                </a:solidFill>
              </a:rPr>
              <a:t>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REDAC Recommendations from April/August 2016</a:t>
            </a:r>
            <a:endParaRPr lang="en-US" dirty="0"/>
          </a:p>
        </p:txBody>
      </p:sp>
      <p:sp>
        <p:nvSpPr>
          <p:cNvPr id="3" name="Content Placeholder 2"/>
          <p:cNvSpPr>
            <a:spLocks noGrp="1"/>
          </p:cNvSpPr>
          <p:nvPr>
            <p:ph idx="1"/>
          </p:nvPr>
        </p:nvSpPr>
        <p:spPr/>
        <p:txBody>
          <a:bodyPr/>
          <a:lstStyle/>
          <a:p>
            <a:r>
              <a:rPr lang="en-US" sz="2400" b="0" dirty="0" smtClean="0">
                <a:solidFill>
                  <a:schemeClr val="bg1">
                    <a:lumMod val="75000"/>
                  </a:schemeClr>
                </a:solidFill>
              </a:rPr>
              <a:t>Research priorities</a:t>
            </a:r>
          </a:p>
          <a:p>
            <a:pPr lvl="1"/>
            <a:r>
              <a:rPr lang="en-US" sz="2000" dirty="0" smtClean="0">
                <a:solidFill>
                  <a:schemeClr val="bg1">
                    <a:lumMod val="75000"/>
                  </a:schemeClr>
                </a:solidFill>
              </a:rPr>
              <a:t>Apr-2016</a:t>
            </a:r>
            <a:r>
              <a:rPr lang="en-US" sz="2000" b="0" dirty="0" smtClean="0">
                <a:solidFill>
                  <a:schemeClr val="bg1">
                    <a:lumMod val="75000"/>
                  </a:schemeClr>
                </a:solidFill>
              </a:rPr>
              <a:t> Rec 01: ICAO CAEP decision making</a:t>
            </a:r>
          </a:p>
          <a:p>
            <a:pPr lvl="1"/>
            <a:r>
              <a:rPr lang="en-US" sz="2000" dirty="0">
                <a:solidFill>
                  <a:schemeClr val="bg1">
                    <a:lumMod val="75000"/>
                  </a:schemeClr>
                </a:solidFill>
              </a:rPr>
              <a:t>Apr-2016 </a:t>
            </a:r>
            <a:r>
              <a:rPr lang="en-US" sz="2000" dirty="0" smtClean="0">
                <a:solidFill>
                  <a:schemeClr val="bg1">
                    <a:lumMod val="75000"/>
                  </a:schemeClr>
                </a:solidFill>
              </a:rPr>
              <a:t>Rec 03: </a:t>
            </a:r>
            <a:r>
              <a:rPr lang="en-US" sz="2000" b="0" dirty="0" smtClean="0">
                <a:solidFill>
                  <a:schemeClr val="bg1">
                    <a:lumMod val="75000"/>
                  </a:schemeClr>
                </a:solidFill>
              </a:rPr>
              <a:t>CLEEN Program</a:t>
            </a:r>
          </a:p>
          <a:p>
            <a:pPr lvl="1"/>
            <a:r>
              <a:rPr lang="en-US" sz="2000" dirty="0">
                <a:solidFill>
                  <a:schemeClr val="bg1">
                    <a:lumMod val="75000"/>
                  </a:schemeClr>
                </a:solidFill>
              </a:rPr>
              <a:t>Apr-2016 </a:t>
            </a:r>
            <a:r>
              <a:rPr lang="en-US" sz="2000" dirty="0" smtClean="0">
                <a:solidFill>
                  <a:schemeClr val="bg1">
                    <a:lumMod val="75000"/>
                  </a:schemeClr>
                </a:solidFill>
              </a:rPr>
              <a:t>Rec 04: </a:t>
            </a:r>
            <a:r>
              <a:rPr lang="en-US" sz="2000" b="0" dirty="0" smtClean="0">
                <a:solidFill>
                  <a:schemeClr val="bg1">
                    <a:lumMod val="75000"/>
                  </a:schemeClr>
                </a:solidFill>
              </a:rPr>
              <a:t>UAS Noise</a:t>
            </a:r>
          </a:p>
          <a:p>
            <a:pPr lvl="1"/>
            <a:r>
              <a:rPr lang="en-US" sz="2000" dirty="0" smtClean="0">
                <a:solidFill>
                  <a:schemeClr val="bg1">
                    <a:lumMod val="75000"/>
                  </a:schemeClr>
                </a:solidFill>
              </a:rPr>
              <a:t>Aug-2016 Rec 01</a:t>
            </a:r>
            <a:r>
              <a:rPr lang="en-US" sz="2000" dirty="0">
                <a:solidFill>
                  <a:schemeClr val="bg1">
                    <a:lumMod val="75000"/>
                  </a:schemeClr>
                </a:solidFill>
              </a:rPr>
              <a:t>: </a:t>
            </a:r>
            <a:r>
              <a:rPr lang="en-US" sz="2000" dirty="0" smtClean="0">
                <a:solidFill>
                  <a:schemeClr val="bg1">
                    <a:lumMod val="75000"/>
                  </a:schemeClr>
                </a:solidFill>
              </a:rPr>
              <a:t>Noise </a:t>
            </a:r>
            <a:r>
              <a:rPr lang="en-US" sz="2000" dirty="0">
                <a:solidFill>
                  <a:schemeClr val="bg1">
                    <a:lumMod val="75000"/>
                  </a:schemeClr>
                </a:solidFill>
              </a:rPr>
              <a:t>and operations, environmental impact reduction technology maturation (CLEEN), alternative fuels, and tools to support policy </a:t>
            </a:r>
            <a:r>
              <a:rPr lang="en-US" sz="2000" dirty="0" smtClean="0">
                <a:solidFill>
                  <a:schemeClr val="bg1">
                    <a:lumMod val="75000"/>
                  </a:schemeClr>
                </a:solidFill>
              </a:rPr>
              <a:t>development</a:t>
            </a:r>
          </a:p>
          <a:p>
            <a:pPr lvl="1"/>
            <a:r>
              <a:rPr lang="en-US" sz="2000" dirty="0">
                <a:solidFill>
                  <a:schemeClr val="bg1">
                    <a:lumMod val="75000"/>
                  </a:schemeClr>
                </a:solidFill>
              </a:rPr>
              <a:t>Aug-2016 Rec </a:t>
            </a:r>
            <a:r>
              <a:rPr lang="en-US" sz="2000" dirty="0" smtClean="0">
                <a:solidFill>
                  <a:schemeClr val="bg1">
                    <a:lumMod val="75000"/>
                  </a:schemeClr>
                </a:solidFill>
              </a:rPr>
              <a:t>02: Aviation Environmental Design Tool </a:t>
            </a:r>
            <a:endParaRPr lang="en-US" sz="2000" b="0" dirty="0" smtClean="0">
              <a:solidFill>
                <a:schemeClr val="bg1">
                  <a:lumMod val="75000"/>
                </a:schemeClr>
              </a:solidFill>
            </a:endParaRPr>
          </a:p>
          <a:p>
            <a:r>
              <a:rPr lang="en-US" sz="2400" dirty="0" smtClean="0"/>
              <a:t>Importance of collaboration</a:t>
            </a:r>
          </a:p>
          <a:p>
            <a:pPr lvl="1"/>
            <a:r>
              <a:rPr lang="en-US" sz="2000" dirty="0"/>
              <a:t>Apr-2016 Rec </a:t>
            </a:r>
            <a:r>
              <a:rPr lang="en-US" sz="2000" dirty="0" smtClean="0"/>
              <a:t>02: Continue efforts and develop joint work plans</a:t>
            </a:r>
            <a:endParaRPr lang="en-US" sz="2000" dirty="0"/>
          </a:p>
          <a:p>
            <a:pPr lvl="1"/>
            <a:r>
              <a:rPr lang="en-US" sz="2000" dirty="0" smtClean="0"/>
              <a:t>Aug-2016 </a:t>
            </a:r>
            <a:r>
              <a:rPr lang="en-US" sz="2000" dirty="0"/>
              <a:t>Rec 03: </a:t>
            </a:r>
            <a:r>
              <a:rPr lang="en-US" sz="2000" dirty="0" smtClean="0"/>
              <a:t>Gather data with NASA</a:t>
            </a:r>
            <a:endParaRPr lang="en-US" sz="2000" dirty="0"/>
          </a:p>
          <a:p>
            <a:r>
              <a:rPr lang="en-US" sz="2400" b="0" dirty="0" smtClean="0">
                <a:solidFill>
                  <a:schemeClr val="bg1">
                    <a:lumMod val="75000"/>
                  </a:schemeClr>
                </a:solidFill>
              </a:rPr>
              <a:t>Workforce development</a:t>
            </a:r>
          </a:p>
          <a:p>
            <a:pPr lvl="1"/>
            <a:r>
              <a:rPr lang="en-US" sz="2000" dirty="0" smtClean="0">
                <a:solidFill>
                  <a:schemeClr val="bg1">
                    <a:lumMod val="75000"/>
                  </a:schemeClr>
                </a:solidFill>
              </a:rPr>
              <a:t>Aug-2016 </a:t>
            </a:r>
            <a:r>
              <a:rPr lang="en-US" sz="2000" dirty="0">
                <a:solidFill>
                  <a:schemeClr val="bg1">
                    <a:lumMod val="75000"/>
                  </a:schemeClr>
                </a:solidFill>
              </a:rPr>
              <a:t>Rec </a:t>
            </a:r>
            <a:r>
              <a:rPr lang="en-US" sz="2000" dirty="0" smtClean="0">
                <a:solidFill>
                  <a:schemeClr val="bg1">
                    <a:lumMod val="75000"/>
                  </a:schemeClr>
                </a:solidFill>
              </a:rPr>
              <a:t>04: keep pipeline filled</a:t>
            </a:r>
            <a:endParaRPr lang="en-US" sz="2000" dirty="0">
              <a:solidFill>
                <a:schemeClr val="bg1">
                  <a:lumMod val="75000"/>
                </a:schemeClr>
              </a:solidFill>
            </a:endParaRPr>
          </a:p>
          <a:p>
            <a:pPr lvl="1"/>
            <a:endParaRPr lang="en-US" sz="2000" b="0"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chemeClr val="bg1"/>
                </a:solidFill>
              </a:rPr>
              <a:pPr/>
              <a:t>10</a:t>
            </a:fld>
            <a:endParaRPr lang="en-US" dirty="0">
              <a:solidFill>
                <a:schemeClr val="bg1"/>
              </a:solidFill>
            </a:endParaRPr>
          </a:p>
        </p:txBody>
      </p:sp>
    </p:spTree>
    <p:extLst>
      <p:ext uri="{BB962C8B-B14F-4D97-AF65-F5344CB8AC3E}">
        <p14:creationId xmlns:p14="http://schemas.microsoft.com/office/powerpoint/2010/main" val="2941688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2016-04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2</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(2):</a:t>
            </a:r>
            <a:endParaRPr lang="en-US" sz="1200" dirty="0"/>
          </a:p>
          <a:p>
            <a:pPr marL="0" indent="0">
              <a:buNone/>
            </a:pPr>
            <a:r>
              <a:rPr lang="en-US" sz="1200" b="0" dirty="0"/>
              <a:t>During the subcommittee meeting, the FAA presented progress on several tasks that clearly indicated that this RE&amp;D program is </a:t>
            </a:r>
            <a:r>
              <a:rPr lang="en-US" sz="1200" dirty="0">
                <a:solidFill>
                  <a:srgbClr val="333399"/>
                </a:solidFill>
              </a:rPr>
              <a:t>achieving more robust results by collaborating with other FAA departments (like ATO, ANG, ARP) and other government agencies (like NASA, DOA, DOE). </a:t>
            </a:r>
            <a:r>
              <a:rPr lang="en-US" sz="1200" b="0" dirty="0"/>
              <a:t>This collaborative approach has matured during the past several years.</a:t>
            </a:r>
          </a:p>
          <a:p>
            <a:pPr marL="0" indent="0">
              <a:buNone/>
            </a:pPr>
            <a:endParaRPr lang="en-US" sz="1200" u="sng" dirty="0" smtClean="0"/>
          </a:p>
          <a:p>
            <a:pPr marL="0" indent="0">
              <a:buNone/>
            </a:pPr>
            <a:r>
              <a:rPr lang="en-US" sz="1200" u="sng" dirty="0" smtClean="0"/>
              <a:t>Recommendation </a:t>
            </a:r>
            <a:r>
              <a:rPr lang="en-US" sz="1200" u="sng" dirty="0"/>
              <a:t>(2</a:t>
            </a:r>
            <a:r>
              <a:rPr lang="en-US" sz="1200" u="sng" dirty="0" smtClean="0"/>
              <a:t>):</a:t>
            </a:r>
            <a:endParaRPr lang="en-US" sz="1200" dirty="0"/>
          </a:p>
          <a:p>
            <a:pPr marL="0" indent="0">
              <a:buNone/>
            </a:pPr>
            <a:r>
              <a:rPr lang="en-US" sz="1200" dirty="0">
                <a:solidFill>
                  <a:srgbClr val="333399"/>
                </a:solidFill>
              </a:rPr>
              <a:t>The subcommittee recommends that the FAA continue to explore additional opportunities and, where feasible, develop a joint work plan to achieve even greater benefits from the collaboration.</a:t>
            </a:r>
          </a:p>
          <a:p>
            <a:pPr marL="0" indent="0">
              <a:buNone/>
            </a:pPr>
            <a:endParaRPr lang="en-US" sz="1200" u="sng" dirty="0" smtClean="0"/>
          </a:p>
          <a:p>
            <a:pPr marL="0" indent="0">
              <a:buNone/>
            </a:pPr>
            <a:r>
              <a:rPr lang="en-US" sz="1200" u="sng" dirty="0" smtClean="0"/>
              <a:t>Response </a:t>
            </a:r>
            <a:r>
              <a:rPr lang="en-US" sz="1200" u="sng" dirty="0"/>
              <a:t>(2):</a:t>
            </a:r>
            <a:endParaRPr lang="en-US" sz="1200" dirty="0"/>
          </a:p>
          <a:p>
            <a:pPr marL="0" indent="0">
              <a:buNone/>
            </a:pPr>
            <a:r>
              <a:rPr lang="en-US" sz="1200" b="0" dirty="0"/>
              <a:t>The FAA agrees that continued collaboration is needed to leverage activities that are being performed within the FAA, in other agencies of the federal government, as well as by foreign governments. Collaboration is especially important given reduced federal funding for R&amp;D. We have numerous collaborative efforts in alternative jet fuels, noise research, and particulate matter emissions measurements. As an example, the FAA have started a collaboration with NASA to conduct particulate matter emission measurements that will help NASA advance the scientific knowledge of particulate matter emissions while helping the FAA develop a more robust database to assist the work in ICAO CAEP.  The FAA will continue to keep the REDAC apprised of our progress on this front.</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11</a:t>
            </a:fld>
            <a:endParaRPr lang="en-US" sz="1400">
              <a:solidFill>
                <a:srgbClr val="FFFFFF"/>
              </a:solidFill>
            </a:endParaRPr>
          </a:p>
        </p:txBody>
      </p:sp>
    </p:spTree>
    <p:extLst>
      <p:ext uri="{BB962C8B-B14F-4D97-AF65-F5344CB8AC3E}">
        <p14:creationId xmlns:p14="http://schemas.microsoft.com/office/powerpoint/2010/main" val="3241478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2016-08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3</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(3):</a:t>
            </a:r>
            <a:endParaRPr lang="en-US" sz="1200" dirty="0"/>
          </a:p>
          <a:p>
            <a:pPr marL="0" indent="0">
              <a:buNone/>
            </a:pPr>
            <a:r>
              <a:rPr lang="en-US" sz="1200" b="0" dirty="0"/>
              <a:t>The subcommittee is pleased to see the continuing collaboration between the FAA and NASA and other government agencies..</a:t>
            </a:r>
          </a:p>
          <a:p>
            <a:pPr marL="0" indent="0">
              <a:buNone/>
            </a:pPr>
            <a:endParaRPr lang="en-US" sz="1200" u="sng" dirty="0" smtClean="0"/>
          </a:p>
          <a:p>
            <a:pPr marL="0" indent="0">
              <a:buNone/>
            </a:pPr>
            <a:r>
              <a:rPr lang="en-US" sz="1200" u="sng" dirty="0" smtClean="0"/>
              <a:t>Recommendation </a:t>
            </a:r>
            <a:r>
              <a:rPr lang="en-US" sz="1200" u="sng" dirty="0"/>
              <a:t>(3):</a:t>
            </a:r>
            <a:endParaRPr lang="en-US" sz="1200" dirty="0"/>
          </a:p>
          <a:p>
            <a:pPr marL="0" indent="0">
              <a:buNone/>
            </a:pPr>
            <a:r>
              <a:rPr lang="en-US" sz="1200" dirty="0">
                <a:solidFill>
                  <a:srgbClr val="333399"/>
                </a:solidFill>
              </a:rPr>
              <a:t>As NASA executes on its revamped aeronautics program, the subcommittee encourages FAA to look for more collaboration opportunities, including gathering noise and emissions data, that may help projects in the FAA portfolio, i.e., go beyond sharing plans and </a:t>
            </a:r>
            <a:r>
              <a:rPr lang="en-US" sz="1200" dirty="0" smtClean="0">
                <a:solidFill>
                  <a:srgbClr val="333399"/>
                </a:solidFill>
              </a:rPr>
              <a:t>results.</a:t>
            </a:r>
            <a:endParaRPr lang="en-US" sz="1200" dirty="0">
              <a:solidFill>
                <a:srgbClr val="333399"/>
              </a:solidFill>
            </a:endParaRPr>
          </a:p>
          <a:p>
            <a:pPr marL="0" indent="0">
              <a:buNone/>
            </a:pPr>
            <a:endParaRPr lang="en-US" sz="1200" u="sng" dirty="0" smtClean="0"/>
          </a:p>
          <a:p>
            <a:pPr marL="0" indent="0">
              <a:buNone/>
            </a:pPr>
            <a:r>
              <a:rPr lang="en-US" sz="1200" u="sng" dirty="0" smtClean="0"/>
              <a:t>Response </a:t>
            </a:r>
            <a:r>
              <a:rPr lang="en-US" sz="1200" u="sng" dirty="0"/>
              <a:t>(3):</a:t>
            </a:r>
            <a:endParaRPr lang="en-US" sz="1200" dirty="0"/>
          </a:p>
          <a:p>
            <a:pPr marL="0" indent="0">
              <a:buNone/>
            </a:pPr>
            <a:r>
              <a:rPr lang="en-US" sz="1200" b="0" dirty="0"/>
              <a:t>The FAA concurs with the Committee’s recommendation and is undertaking the following actions to address its recommendation.  </a:t>
            </a:r>
          </a:p>
          <a:p>
            <a:pPr marL="0" indent="0">
              <a:buNone/>
            </a:pPr>
            <a:r>
              <a:rPr lang="en-US" sz="1200" b="0" dirty="0"/>
              <a:t>We agree on the need for continued collaboration with NASA as well as the entire federal government. This is especially important given reduced federal funding for R&amp;D.  </a:t>
            </a:r>
          </a:p>
          <a:p>
            <a:pPr marL="0" indent="0">
              <a:buNone/>
            </a:pPr>
            <a:r>
              <a:rPr lang="en-US" sz="1200" b="0" dirty="0"/>
              <a:t>NASA and the Office of Environment and Energy (AEE) are working closely together in several areas. Individuals from NASA and AEE co-led the development of the Federal Alternative Jet Fuel Strategy that was recently released. We are working closely together on research that will streamline the approval process for new alternative jet fuels. We have a number of efforts that are ongoing with NASA wherein we are looking at the noise from supersonic aircraft, helicopters and unmanned aircraft. We also are working closely with NASA to conduct particulate matter emission measurements from commercial aircraft engines. AEE will continue to engage NASA to find efforts that deliver benefits to both agencies.</a:t>
            </a:r>
          </a:p>
          <a:p>
            <a:pPr marL="0" indent="0">
              <a:buNone/>
            </a:pPr>
            <a:r>
              <a:rPr lang="en-US" sz="1200" b="0" dirty="0" smtClean="0"/>
              <a:t> </a:t>
            </a:r>
            <a:endParaRPr lang="en-US" sz="1200" b="0" dirty="0"/>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12</a:t>
            </a:fld>
            <a:endParaRPr lang="en-US" sz="1400">
              <a:solidFill>
                <a:srgbClr val="FFFFFF"/>
              </a:solidFill>
            </a:endParaRPr>
          </a:p>
        </p:txBody>
      </p:sp>
    </p:spTree>
    <p:extLst>
      <p:ext uri="{BB962C8B-B14F-4D97-AF65-F5344CB8AC3E}">
        <p14:creationId xmlns:p14="http://schemas.microsoft.com/office/powerpoint/2010/main" val="674593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REDAC Recommendations from April/August 2016</a:t>
            </a:r>
            <a:endParaRPr lang="en-US" dirty="0"/>
          </a:p>
        </p:txBody>
      </p:sp>
      <p:sp>
        <p:nvSpPr>
          <p:cNvPr id="3" name="Content Placeholder 2"/>
          <p:cNvSpPr>
            <a:spLocks noGrp="1"/>
          </p:cNvSpPr>
          <p:nvPr>
            <p:ph idx="1"/>
          </p:nvPr>
        </p:nvSpPr>
        <p:spPr/>
        <p:txBody>
          <a:bodyPr/>
          <a:lstStyle/>
          <a:p>
            <a:r>
              <a:rPr lang="en-US" sz="2400" b="0" dirty="0">
                <a:solidFill>
                  <a:schemeClr val="bg1">
                    <a:lumMod val="75000"/>
                  </a:schemeClr>
                </a:solidFill>
              </a:rPr>
              <a:t>Research priorities</a:t>
            </a:r>
          </a:p>
          <a:p>
            <a:pPr lvl="1"/>
            <a:r>
              <a:rPr lang="en-US" sz="2000" dirty="0">
                <a:solidFill>
                  <a:schemeClr val="bg1">
                    <a:lumMod val="75000"/>
                  </a:schemeClr>
                </a:solidFill>
              </a:rPr>
              <a:t>Apr-2016 Rec 01: ICAO CAEP decision making</a:t>
            </a:r>
          </a:p>
          <a:p>
            <a:pPr lvl="1"/>
            <a:r>
              <a:rPr lang="en-US" sz="2000" dirty="0">
                <a:solidFill>
                  <a:schemeClr val="bg1">
                    <a:lumMod val="75000"/>
                  </a:schemeClr>
                </a:solidFill>
              </a:rPr>
              <a:t>Apr-2016 Rec 03: CLEEN Program</a:t>
            </a:r>
          </a:p>
          <a:p>
            <a:pPr lvl="1"/>
            <a:r>
              <a:rPr lang="en-US" sz="2000" dirty="0">
                <a:solidFill>
                  <a:schemeClr val="bg1">
                    <a:lumMod val="75000"/>
                  </a:schemeClr>
                </a:solidFill>
              </a:rPr>
              <a:t>Apr-2016 Rec 04: UAS Noise</a:t>
            </a:r>
          </a:p>
          <a:p>
            <a:pPr lvl="1"/>
            <a:r>
              <a:rPr lang="en-US" sz="2000" dirty="0">
                <a:solidFill>
                  <a:schemeClr val="bg1">
                    <a:lumMod val="75000"/>
                  </a:schemeClr>
                </a:solidFill>
              </a:rPr>
              <a:t>Aug-2016 Rec 01: Noise and operations, environmental impact reduction technology maturation (CLEEN), alternative fuels, and tools to support policy development</a:t>
            </a:r>
          </a:p>
          <a:p>
            <a:pPr lvl="1"/>
            <a:r>
              <a:rPr lang="en-US" sz="2000" dirty="0">
                <a:solidFill>
                  <a:schemeClr val="bg1">
                    <a:lumMod val="75000"/>
                  </a:schemeClr>
                </a:solidFill>
              </a:rPr>
              <a:t>Aug-2016 Rec 02: Aviation Environmental Design Tool </a:t>
            </a:r>
          </a:p>
          <a:p>
            <a:r>
              <a:rPr lang="en-US" sz="2400" b="0" dirty="0" smtClean="0">
                <a:solidFill>
                  <a:schemeClr val="bg1">
                    <a:lumMod val="75000"/>
                  </a:schemeClr>
                </a:solidFill>
              </a:rPr>
              <a:t>Importance of collaboration</a:t>
            </a:r>
          </a:p>
          <a:p>
            <a:pPr lvl="1"/>
            <a:r>
              <a:rPr lang="en-US" sz="2000" dirty="0">
                <a:solidFill>
                  <a:schemeClr val="bg1">
                    <a:lumMod val="75000"/>
                  </a:schemeClr>
                </a:solidFill>
              </a:rPr>
              <a:t>Apr-2016 Rec 02: Continue efforts and develop joint work plans</a:t>
            </a:r>
          </a:p>
          <a:p>
            <a:pPr lvl="1"/>
            <a:r>
              <a:rPr lang="en-US" sz="2000" dirty="0">
                <a:solidFill>
                  <a:schemeClr val="bg1">
                    <a:lumMod val="75000"/>
                  </a:schemeClr>
                </a:solidFill>
              </a:rPr>
              <a:t>Aug-2016 Rec 03: Gather data with NASA</a:t>
            </a:r>
          </a:p>
          <a:p>
            <a:r>
              <a:rPr lang="en-US" sz="2400" dirty="0" smtClean="0"/>
              <a:t>Workforce development</a:t>
            </a:r>
          </a:p>
          <a:p>
            <a:pPr lvl="1"/>
            <a:r>
              <a:rPr lang="en-US" sz="2000" dirty="0" smtClean="0"/>
              <a:t>Aug-2016 </a:t>
            </a:r>
            <a:r>
              <a:rPr lang="en-US" sz="2000" dirty="0"/>
              <a:t>Rec </a:t>
            </a:r>
            <a:r>
              <a:rPr lang="en-US" sz="2000" dirty="0" smtClean="0"/>
              <a:t>04: keep pipeline filled</a:t>
            </a:r>
            <a:endParaRPr lang="en-US" sz="2000" dirty="0"/>
          </a:p>
          <a:p>
            <a:pPr lvl="1"/>
            <a:endParaRPr lang="en-US" sz="2000" b="0"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chemeClr val="bg1"/>
                </a:solidFill>
              </a:rPr>
              <a:pPr/>
              <a:t>13</a:t>
            </a:fld>
            <a:endParaRPr lang="en-US" dirty="0">
              <a:solidFill>
                <a:schemeClr val="bg1"/>
              </a:solidFill>
            </a:endParaRPr>
          </a:p>
        </p:txBody>
      </p:sp>
    </p:spTree>
    <p:extLst>
      <p:ext uri="{BB962C8B-B14F-4D97-AF65-F5344CB8AC3E}">
        <p14:creationId xmlns:p14="http://schemas.microsoft.com/office/powerpoint/2010/main" val="602351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2016-08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4</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(4):</a:t>
            </a:r>
            <a:endParaRPr lang="en-US" sz="1200" dirty="0"/>
          </a:p>
          <a:p>
            <a:pPr marL="0" indent="0">
              <a:buNone/>
            </a:pPr>
            <a:r>
              <a:rPr lang="en-US" sz="1200" dirty="0">
                <a:solidFill>
                  <a:srgbClr val="333399"/>
                </a:solidFill>
              </a:rPr>
              <a:t>Several subcommittee members are concerned about staff availability at FAA-AEE to continue to execute this program efficiently with an ever-growing set of responsibilities. </a:t>
            </a:r>
            <a:endParaRPr lang="en-US" sz="1200" dirty="0" smtClean="0">
              <a:solidFill>
                <a:srgbClr val="333399"/>
              </a:solidFill>
            </a:endParaRPr>
          </a:p>
          <a:p>
            <a:pPr marL="0" indent="0">
              <a:buNone/>
            </a:pPr>
            <a:r>
              <a:rPr lang="en-US" sz="1200" b="0" dirty="0" smtClean="0"/>
              <a:t> </a:t>
            </a:r>
            <a:endParaRPr lang="en-US" sz="1200" b="0" dirty="0"/>
          </a:p>
          <a:p>
            <a:pPr marL="0" indent="0">
              <a:buNone/>
            </a:pPr>
            <a:r>
              <a:rPr lang="en-US" sz="1200" u="sng" dirty="0"/>
              <a:t>Recommendation (4):</a:t>
            </a:r>
            <a:endParaRPr lang="en-US" sz="1200" dirty="0"/>
          </a:p>
          <a:p>
            <a:pPr marL="0" indent="0">
              <a:buNone/>
            </a:pPr>
            <a:r>
              <a:rPr lang="en-US" sz="1200" dirty="0">
                <a:solidFill>
                  <a:srgbClr val="333399"/>
                </a:solidFill>
              </a:rPr>
              <a:t>The subcommittee encourages the FAA to continue to feed their pipeline of environmental professionals</a:t>
            </a:r>
            <a:r>
              <a:rPr lang="en-US" sz="1200" dirty="0" smtClean="0">
                <a:solidFill>
                  <a:srgbClr val="333399"/>
                </a:solidFill>
              </a:rPr>
              <a:t>.</a:t>
            </a:r>
          </a:p>
          <a:p>
            <a:pPr marL="0" indent="0">
              <a:buNone/>
            </a:pPr>
            <a:endParaRPr lang="en-US" sz="1200" b="0" dirty="0"/>
          </a:p>
          <a:p>
            <a:pPr marL="0" indent="0">
              <a:buNone/>
            </a:pPr>
            <a:r>
              <a:rPr lang="en-US" sz="1200" u="sng" dirty="0"/>
              <a:t>Response (4):</a:t>
            </a:r>
            <a:endParaRPr lang="en-US" sz="1200" dirty="0"/>
          </a:p>
          <a:p>
            <a:pPr marL="0" indent="0">
              <a:buNone/>
            </a:pPr>
            <a:r>
              <a:rPr lang="en-US" sz="1200" b="0" dirty="0"/>
              <a:t>The FAA concurs with the Committee’s recommendation and is undertaking the following actions to address its recommendation.  </a:t>
            </a:r>
          </a:p>
          <a:p>
            <a:pPr marL="0" indent="0">
              <a:buNone/>
            </a:pPr>
            <a:r>
              <a:rPr lang="en-US" sz="1200" b="0" dirty="0"/>
              <a:t>We appreciate the Subcommittee’s concern about staff availability within the Office of Environment and Energy (AEE). Their work load has indeed increased due to increasing concerns regarding aviation noise and our international efforts to mitigate aircraft carbon dioxide emissions. AEE have had good success in filling positions with highly qualified environmental professionals. This is due in part to the students and staff that have been trained as a part of PARTNER and ASCENT, the FAA Centers of Excellence for environment and alternative jet fuels. AEE have also seen a number of their environmental professionals go to other parts of the FAA, which is helping the Agency as a whole to be better equipped to handle environmental issues.</a:t>
            </a:r>
          </a:p>
          <a:p>
            <a:pPr marL="0" indent="0">
              <a:buNone/>
            </a:pPr>
            <a:endParaRPr lang="en-US" sz="1200" b="0" dirty="0"/>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14</a:t>
            </a:fld>
            <a:endParaRPr lang="en-US" sz="1400">
              <a:solidFill>
                <a:srgbClr val="FFFFFF"/>
              </a:solidFill>
            </a:endParaRPr>
          </a:p>
        </p:txBody>
      </p:sp>
    </p:spTree>
    <p:extLst>
      <p:ext uri="{BB962C8B-B14F-4D97-AF65-F5344CB8AC3E}">
        <p14:creationId xmlns:p14="http://schemas.microsoft.com/office/powerpoint/2010/main" val="2665501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304800" y="655638"/>
            <a:ext cx="8375561" cy="5211762"/>
          </a:xfrm>
          <a:prstGeom prst="rect">
            <a:avLst/>
          </a:prstGeom>
          <a:noFill/>
          <a:ln w="9525">
            <a:noFill/>
            <a:miter lim="800000"/>
            <a:headEnd/>
            <a:tailEnd/>
          </a:ln>
          <a:effectLst/>
          <a:extLst/>
        </p:spPr>
        <p:txBody>
          <a:bodyPr wrap="square" lIns="182880" rIns="182880" anchor="t" anchorCtr="0"/>
          <a:lstStyle/>
          <a:p>
            <a:pPr marL="231775" indent="-231775"/>
            <a:r>
              <a:rPr lang="en-US" sz="1600" dirty="0" smtClean="0"/>
              <a:t>Examine </a:t>
            </a:r>
            <a:r>
              <a:rPr lang="en-US" sz="1600" dirty="0"/>
              <a:t>the sample problems for AEDT and see if they could be augmented with additional simple problems of interest - </a:t>
            </a:r>
            <a:r>
              <a:rPr lang="en-US" sz="1600" b="1" i="1" dirty="0"/>
              <a:t>Done</a:t>
            </a:r>
            <a:endParaRPr lang="en-US" sz="1600" dirty="0"/>
          </a:p>
          <a:p>
            <a:pPr marL="231775" indent="-231775"/>
            <a:r>
              <a:rPr lang="en-US" sz="1600" dirty="0"/>
              <a:t>Examine ways to improve usability of AEDT. This could include the introduction of “flags” within AEDT that turn on/off functionality - </a:t>
            </a:r>
            <a:r>
              <a:rPr lang="en-US" sz="1600" b="1" i="1" dirty="0"/>
              <a:t>Done</a:t>
            </a:r>
          </a:p>
          <a:p>
            <a:pPr marL="231775" indent="-231775"/>
            <a:r>
              <a:rPr lang="en-US" sz="1600" dirty="0" smtClean="0"/>
              <a:t>Quantify </a:t>
            </a:r>
            <a:r>
              <a:rPr lang="en-US" sz="1600" dirty="0"/>
              <a:t>the importance of population encroachment to increased population exposure over time - </a:t>
            </a:r>
            <a:r>
              <a:rPr lang="en-US" sz="1600" b="1" i="1" dirty="0"/>
              <a:t>Done</a:t>
            </a:r>
          </a:p>
          <a:p>
            <a:pPr marL="231775" indent="-231775"/>
            <a:r>
              <a:rPr lang="en-US" sz="1600" dirty="0"/>
              <a:t>Leverage the road mapping efforts at NASA and FAA to update the White House National R&amp;D Plan – </a:t>
            </a:r>
            <a:r>
              <a:rPr lang="en-US" sz="1600" b="1" i="1" dirty="0"/>
              <a:t>Done (working on FAA R&amp;D Plan)</a:t>
            </a:r>
          </a:p>
          <a:p>
            <a:pPr marL="231775" indent="-231775"/>
            <a:r>
              <a:rPr lang="en-US" sz="1600" dirty="0" smtClean="0"/>
              <a:t>Carefully </a:t>
            </a:r>
            <a:r>
              <a:rPr lang="en-US" sz="1600" dirty="0"/>
              <a:t>consider NARP milestones on noise metrics - </a:t>
            </a:r>
            <a:r>
              <a:rPr lang="en-US" sz="1600" b="1" i="1" dirty="0"/>
              <a:t>Done</a:t>
            </a:r>
          </a:p>
          <a:p>
            <a:pPr marL="231775" indent="-231775"/>
            <a:r>
              <a:rPr lang="en-US" sz="1600" dirty="0"/>
              <a:t>Add a NARP milestone on supersonic aircraft - </a:t>
            </a:r>
            <a:r>
              <a:rPr lang="en-US" sz="1600" b="1" i="1" dirty="0"/>
              <a:t>Done</a:t>
            </a:r>
          </a:p>
          <a:p>
            <a:pPr marL="231775" indent="-231775"/>
            <a:r>
              <a:rPr lang="en-US" sz="1600" dirty="0" smtClean="0"/>
              <a:t>Create </a:t>
            </a:r>
            <a:r>
              <a:rPr lang="en-US" sz="1600" dirty="0"/>
              <a:t>ASCENT fact sheet for sharing with community – </a:t>
            </a:r>
            <a:r>
              <a:rPr lang="en-US" sz="1600" b="1" i="1" dirty="0"/>
              <a:t>ongoing </a:t>
            </a:r>
            <a:endParaRPr lang="en-US" sz="1600" dirty="0"/>
          </a:p>
          <a:p>
            <a:pPr marL="231775" indent="-231775" fontAlgn="base">
              <a:spcBef>
                <a:spcPct val="50000"/>
              </a:spcBef>
              <a:spcAft>
                <a:spcPct val="0"/>
              </a:spcAft>
              <a:buFontTx/>
              <a:buChar char="•"/>
            </a:pPr>
            <a:r>
              <a:rPr lang="en-US" sz="1600" dirty="0" smtClean="0"/>
              <a:t>Share </a:t>
            </a:r>
            <a:r>
              <a:rPr lang="en-US" sz="1600" dirty="0"/>
              <a:t>the ASCENT NFO with the REDAC E&amp;E Subcommittee (on an annual basis) - </a:t>
            </a:r>
            <a:r>
              <a:rPr lang="en-US" sz="1600" b="1" i="1" dirty="0"/>
              <a:t>ongoing</a:t>
            </a:r>
          </a:p>
          <a:p>
            <a:pPr marL="231775" indent="-231775" fontAlgn="base">
              <a:spcBef>
                <a:spcPct val="50000"/>
              </a:spcBef>
              <a:spcAft>
                <a:spcPct val="0"/>
              </a:spcAft>
              <a:buFontTx/>
              <a:buChar char="•"/>
            </a:pPr>
            <a:r>
              <a:rPr lang="en-US" sz="1600" dirty="0"/>
              <a:t>Leverage “right-to-left” thinking in developing roadmaps wherein we start by thinking about the endpoint (goal) that is desired and decide how to get there - </a:t>
            </a:r>
            <a:r>
              <a:rPr lang="en-US" sz="1600" b="1" i="1" dirty="0"/>
              <a:t>ongoing</a:t>
            </a:r>
            <a:r>
              <a:rPr lang="en-US" sz="1600" dirty="0"/>
              <a:t> </a:t>
            </a:r>
          </a:p>
          <a:p>
            <a:pPr marL="231775" indent="-231775" fontAlgn="base">
              <a:spcBef>
                <a:spcPct val="50000"/>
              </a:spcBef>
              <a:spcAft>
                <a:spcPct val="0"/>
              </a:spcAft>
              <a:buFontTx/>
              <a:buChar char="•"/>
            </a:pPr>
            <a:r>
              <a:rPr lang="en-US" sz="1600" dirty="0" smtClean="0"/>
              <a:t>Monetize </a:t>
            </a:r>
            <a:r>
              <a:rPr lang="en-US" sz="1600" dirty="0"/>
              <a:t>the air quality and climate benefits of having an alternative jet fuel with reduced sulfur and naphthalene </a:t>
            </a:r>
            <a:r>
              <a:rPr lang="en-US" sz="1600" dirty="0" smtClean="0"/>
              <a:t>content</a:t>
            </a:r>
            <a:r>
              <a:rPr lang="en-US" sz="1600" dirty="0"/>
              <a:t> </a:t>
            </a:r>
            <a:r>
              <a:rPr lang="en-US" sz="1600" dirty="0" smtClean="0"/>
              <a:t>- </a:t>
            </a:r>
            <a:r>
              <a:rPr lang="en-US" sz="1600" b="1" i="1" dirty="0" smtClean="0"/>
              <a:t>ongoing</a:t>
            </a:r>
            <a:endParaRPr lang="en-US" sz="1600" b="1" i="1" dirty="0"/>
          </a:p>
        </p:txBody>
      </p:sp>
      <p:sp>
        <p:nvSpPr>
          <p:cNvPr id="8" name="Rectangle 7"/>
          <p:cNvSpPr/>
          <p:nvPr/>
        </p:nvSpPr>
        <p:spPr bwMode="auto">
          <a:xfrm>
            <a:off x="0" y="6070600"/>
            <a:ext cx="4013200" cy="762000"/>
          </a:xfrm>
          <a:prstGeom prst="rect">
            <a:avLst/>
          </a:prstGeom>
          <a:solidFill>
            <a:schemeClr val="accent2">
              <a:lumMod val="75000"/>
            </a:schemeClr>
          </a:solidFill>
          <a:ln>
            <a:noFill/>
          </a:ln>
          <a:effectLst/>
          <a:extLst/>
        </p:spPr>
        <p:txBody>
          <a:bodyPr>
            <a:spAutoFit/>
          </a:bodyPr>
          <a:lstStyle/>
          <a:p>
            <a:pPr fontAlgn="base">
              <a:spcBef>
                <a:spcPct val="50000"/>
              </a:spcBef>
              <a:spcAft>
                <a:spcPct val="0"/>
              </a:spcAft>
              <a:buFontTx/>
              <a:buChar char="•"/>
              <a:defRPr/>
            </a:pPr>
            <a:endParaRPr lang="en-US" sz="2400">
              <a:solidFill>
                <a:srgbClr val="000000"/>
              </a:solidFill>
            </a:endParaRPr>
          </a:p>
        </p:txBody>
      </p:sp>
      <p:sp>
        <p:nvSpPr>
          <p:cNvPr id="2" name="Title 1"/>
          <p:cNvSpPr>
            <a:spLocks noGrp="1"/>
          </p:cNvSpPr>
          <p:nvPr>
            <p:ph type="title"/>
          </p:nvPr>
        </p:nvSpPr>
        <p:spPr/>
        <p:txBody>
          <a:bodyPr/>
          <a:lstStyle/>
          <a:p>
            <a:r>
              <a:rPr lang="en-US" sz="2400" dirty="0">
                <a:solidFill>
                  <a:srgbClr val="000066"/>
                </a:solidFill>
                <a:ea typeface="ＭＳ Ｐゴシック" pitchFamily="-109" charset="-128"/>
              </a:rPr>
              <a:t>Actions Completed/Underway – from </a:t>
            </a:r>
            <a:r>
              <a:rPr lang="en-US" sz="2400" dirty="0" smtClean="0">
                <a:solidFill>
                  <a:srgbClr val="000066"/>
                </a:solidFill>
                <a:ea typeface="ＭＳ Ｐゴシック" pitchFamily="-109" charset="-128"/>
              </a:rPr>
              <a:t>Previous Meetings</a:t>
            </a:r>
            <a:endParaRPr lang="en-US" sz="2400" dirty="0"/>
          </a:p>
        </p:txBody>
      </p:sp>
      <p:sp>
        <p:nvSpPr>
          <p:cNvPr id="5"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15</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90275177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0" dirty="0" smtClean="0"/>
              <a:t>Meeting Dates</a:t>
            </a:r>
          </a:p>
          <a:p>
            <a:r>
              <a:rPr lang="en-US" b="0" dirty="0" smtClean="0"/>
              <a:t>Carry-over Recommendation from </a:t>
            </a:r>
            <a:r>
              <a:rPr lang="en-US" b="0" dirty="0" smtClean="0"/>
              <a:t>April 2016</a:t>
            </a:r>
            <a:endParaRPr lang="en-US" b="0" dirty="0" smtClean="0"/>
          </a:p>
          <a:p>
            <a:r>
              <a:rPr lang="en-US" b="0" dirty="0" smtClean="0"/>
              <a:t>Recommendations from </a:t>
            </a:r>
            <a:r>
              <a:rPr lang="en-US" b="0" dirty="0" smtClean="0"/>
              <a:t>August </a:t>
            </a:r>
            <a:r>
              <a:rPr lang="en-US" b="0" dirty="0" smtClean="0"/>
              <a:t>2016</a:t>
            </a:r>
          </a:p>
          <a:p>
            <a:r>
              <a:rPr lang="en-US" b="0" dirty="0" smtClean="0"/>
              <a:t>Action Item Status</a:t>
            </a:r>
            <a:endParaRPr lang="en-US" b="0" dirty="0"/>
          </a:p>
        </p:txBody>
      </p:sp>
      <p:sp>
        <p:nvSpPr>
          <p:cNvPr id="4" name="Slide Number Placeholder 3"/>
          <p:cNvSpPr>
            <a:spLocks noGrp="1"/>
          </p:cNvSpPr>
          <p:nvPr>
            <p:ph type="sldNum" sz="quarter" idx="4294967295"/>
          </p:nvPr>
        </p:nvSpPr>
        <p:spPr>
          <a:xfrm>
            <a:off x="6636504" y="6248400"/>
            <a:ext cx="1905000" cy="457200"/>
          </a:xfrm>
          <a:prstGeom prst="rect">
            <a:avLst/>
          </a:prstGeom>
        </p:spPr>
        <p:txBody>
          <a:bodyPr/>
          <a:lstStyle/>
          <a:p>
            <a:fld id="{78D3ABA1-EA94-43C0-B992-7CBCC31144F1}" type="slidenum">
              <a:rPr lang="en-US" smtClean="0">
                <a:solidFill>
                  <a:schemeClr val="bg1"/>
                </a:solidFill>
              </a:rPr>
              <a:pPr/>
              <a:t>2</a:t>
            </a:fld>
            <a:endParaRPr lang="en-US" dirty="0">
              <a:solidFill>
                <a:schemeClr val="bg1"/>
              </a:solidFill>
            </a:endParaRPr>
          </a:p>
        </p:txBody>
      </p:sp>
    </p:spTree>
    <p:extLst>
      <p:ext uri="{BB962C8B-B14F-4D97-AF65-F5344CB8AC3E}">
        <p14:creationId xmlns:p14="http://schemas.microsoft.com/office/powerpoint/2010/main" val="3797402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Dates</a:t>
            </a:r>
            <a:endParaRPr lang="en-US" dirty="0"/>
          </a:p>
        </p:txBody>
      </p:sp>
      <p:sp>
        <p:nvSpPr>
          <p:cNvPr id="3" name="Content Placeholder 2"/>
          <p:cNvSpPr>
            <a:spLocks noGrp="1"/>
          </p:cNvSpPr>
          <p:nvPr>
            <p:ph idx="1"/>
          </p:nvPr>
        </p:nvSpPr>
        <p:spPr/>
        <p:txBody>
          <a:bodyPr/>
          <a:lstStyle/>
          <a:p>
            <a:r>
              <a:rPr lang="en-US" b="0" dirty="0" smtClean="0"/>
              <a:t>August 1-2, 2017</a:t>
            </a:r>
            <a:br>
              <a:rPr lang="en-US" b="0" dirty="0" smtClean="0"/>
            </a:br>
            <a:r>
              <a:rPr lang="en-US" b="0" dirty="0" smtClean="0"/>
              <a:t>Washington DC - Airlines 4 America</a:t>
            </a:r>
            <a:endParaRPr lang="en-US" b="0" dirty="0"/>
          </a:p>
          <a:p>
            <a:endParaRPr lang="en-US" b="0" dirty="0" smtClean="0"/>
          </a:p>
          <a:p>
            <a:r>
              <a:rPr lang="en-US" b="0" dirty="0" smtClean="0"/>
              <a:t>Please fill out poll for </a:t>
            </a:r>
            <a:r>
              <a:rPr lang="en-US" b="0" dirty="0" smtClean="0"/>
              <a:t>Feb-Mar 2018 </a:t>
            </a:r>
            <a:r>
              <a:rPr lang="en-US" b="0" dirty="0" smtClean="0"/>
              <a:t>meeting dates</a:t>
            </a:r>
            <a:endParaRPr lang="en-US" b="0" dirty="0"/>
          </a:p>
        </p:txBody>
      </p:sp>
      <p:sp>
        <p:nvSpPr>
          <p:cNvPr id="4" name="Slide Number Placeholder 3"/>
          <p:cNvSpPr>
            <a:spLocks noGrp="1"/>
          </p:cNvSpPr>
          <p:nvPr>
            <p:ph type="sldNum" sz="quarter" idx="4294967295"/>
          </p:nvPr>
        </p:nvSpPr>
        <p:spPr>
          <a:xfrm>
            <a:off x="6636504" y="6248400"/>
            <a:ext cx="1905000" cy="457200"/>
          </a:xfrm>
          <a:prstGeom prst="rect">
            <a:avLst/>
          </a:prstGeom>
        </p:spPr>
        <p:txBody>
          <a:bodyPr/>
          <a:lstStyle/>
          <a:p>
            <a:fld id="{78D3ABA1-EA94-43C0-B992-7CBCC31144F1}" type="slidenum">
              <a:rPr lang="en-US" smtClean="0">
                <a:solidFill>
                  <a:srgbClr val="FFFFFF">
                    <a:lumMod val="65000"/>
                  </a:srgbClr>
                </a:solidFill>
              </a:rPr>
              <a:pPr/>
              <a:t>3</a:t>
            </a:fld>
            <a:endParaRPr lang="en-US" dirty="0">
              <a:solidFill>
                <a:srgbClr val="FFFFFF">
                  <a:lumMod val="65000"/>
                </a:srgbClr>
              </a:solidFill>
            </a:endParaRPr>
          </a:p>
        </p:txBody>
      </p:sp>
    </p:spTree>
    <p:extLst>
      <p:ext uri="{BB962C8B-B14F-4D97-AF65-F5344CB8AC3E}">
        <p14:creationId xmlns:p14="http://schemas.microsoft.com/office/powerpoint/2010/main" val="122874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REDAC Recommendations from April/August 2016</a:t>
            </a:r>
            <a:endParaRPr lang="en-US" dirty="0"/>
          </a:p>
        </p:txBody>
      </p:sp>
      <p:sp>
        <p:nvSpPr>
          <p:cNvPr id="3" name="Content Placeholder 2"/>
          <p:cNvSpPr>
            <a:spLocks noGrp="1"/>
          </p:cNvSpPr>
          <p:nvPr>
            <p:ph idx="1"/>
          </p:nvPr>
        </p:nvSpPr>
        <p:spPr/>
        <p:txBody>
          <a:bodyPr/>
          <a:lstStyle/>
          <a:p>
            <a:r>
              <a:rPr lang="en-US" sz="2400" dirty="0" smtClean="0"/>
              <a:t>Research priorities</a:t>
            </a:r>
          </a:p>
          <a:p>
            <a:pPr lvl="1"/>
            <a:r>
              <a:rPr lang="en-US" sz="2000" b="0" dirty="0" smtClean="0"/>
              <a:t>Apr-2016 Rec 01: ICAO CAEP decision making</a:t>
            </a:r>
          </a:p>
          <a:p>
            <a:pPr lvl="1"/>
            <a:r>
              <a:rPr lang="en-US" sz="2000" dirty="0"/>
              <a:t>Apr-2016 </a:t>
            </a:r>
            <a:r>
              <a:rPr lang="en-US" sz="2000" dirty="0" smtClean="0"/>
              <a:t>Rec 03: </a:t>
            </a:r>
            <a:r>
              <a:rPr lang="en-US" sz="2000" b="0" dirty="0" smtClean="0"/>
              <a:t>CLEEN Program</a:t>
            </a:r>
          </a:p>
          <a:p>
            <a:pPr lvl="1"/>
            <a:r>
              <a:rPr lang="en-US" sz="2000" dirty="0"/>
              <a:t>Apr-2016 </a:t>
            </a:r>
            <a:r>
              <a:rPr lang="en-US" sz="2000" dirty="0" smtClean="0"/>
              <a:t>Rec 04: </a:t>
            </a:r>
            <a:r>
              <a:rPr lang="en-US" sz="2000" b="0" dirty="0" smtClean="0"/>
              <a:t>UAS Noise</a:t>
            </a:r>
          </a:p>
          <a:p>
            <a:pPr lvl="1"/>
            <a:r>
              <a:rPr lang="en-US" sz="2000" dirty="0" smtClean="0"/>
              <a:t>Aug-2016 Rec 01</a:t>
            </a:r>
            <a:r>
              <a:rPr lang="en-US" sz="2000" dirty="0"/>
              <a:t>: </a:t>
            </a:r>
            <a:r>
              <a:rPr lang="en-US" sz="2000" dirty="0" smtClean="0"/>
              <a:t>Noise </a:t>
            </a:r>
            <a:r>
              <a:rPr lang="en-US" sz="2000" dirty="0"/>
              <a:t>and operations, environmental impact reduction technology maturation (CLEEN), alternative fuels, and tools to support policy </a:t>
            </a:r>
            <a:r>
              <a:rPr lang="en-US" sz="2000" dirty="0" smtClean="0"/>
              <a:t>development</a:t>
            </a:r>
          </a:p>
          <a:p>
            <a:pPr lvl="1"/>
            <a:r>
              <a:rPr lang="en-US" sz="2000" dirty="0"/>
              <a:t>Aug-2016 Rec </a:t>
            </a:r>
            <a:r>
              <a:rPr lang="en-US" sz="2000" dirty="0" smtClean="0"/>
              <a:t>02: Aviation Environmental Design Tool </a:t>
            </a:r>
            <a:endParaRPr lang="en-US" sz="2000" b="0" dirty="0" smtClean="0"/>
          </a:p>
          <a:p>
            <a:r>
              <a:rPr lang="en-US" sz="2400" b="0" dirty="0" smtClean="0">
                <a:solidFill>
                  <a:schemeClr val="bg1">
                    <a:lumMod val="75000"/>
                  </a:schemeClr>
                </a:solidFill>
              </a:rPr>
              <a:t>Importance of collaboration</a:t>
            </a:r>
          </a:p>
          <a:p>
            <a:pPr lvl="1"/>
            <a:r>
              <a:rPr lang="en-US" sz="2000" dirty="0">
                <a:solidFill>
                  <a:schemeClr val="bg1">
                    <a:lumMod val="75000"/>
                  </a:schemeClr>
                </a:solidFill>
              </a:rPr>
              <a:t>Apr-2016 Rec 02: Continue efforts and develop joint work plans</a:t>
            </a:r>
          </a:p>
          <a:p>
            <a:pPr lvl="1"/>
            <a:r>
              <a:rPr lang="en-US" sz="2000" dirty="0">
                <a:solidFill>
                  <a:schemeClr val="bg1">
                    <a:lumMod val="75000"/>
                  </a:schemeClr>
                </a:solidFill>
              </a:rPr>
              <a:t>Aug-2016 Rec 03: Gather data with NASA</a:t>
            </a:r>
          </a:p>
          <a:p>
            <a:r>
              <a:rPr lang="en-US" sz="2400" b="0" dirty="0" smtClean="0">
                <a:solidFill>
                  <a:schemeClr val="bg1">
                    <a:lumMod val="75000"/>
                  </a:schemeClr>
                </a:solidFill>
              </a:rPr>
              <a:t>Workforce development</a:t>
            </a:r>
          </a:p>
          <a:p>
            <a:pPr lvl="1"/>
            <a:r>
              <a:rPr lang="en-US" sz="2000" dirty="0" smtClean="0">
                <a:solidFill>
                  <a:schemeClr val="bg1">
                    <a:lumMod val="75000"/>
                  </a:schemeClr>
                </a:solidFill>
              </a:rPr>
              <a:t>Aug-2016 </a:t>
            </a:r>
            <a:r>
              <a:rPr lang="en-US" sz="2000" dirty="0">
                <a:solidFill>
                  <a:schemeClr val="bg1">
                    <a:lumMod val="75000"/>
                  </a:schemeClr>
                </a:solidFill>
              </a:rPr>
              <a:t>Rec </a:t>
            </a:r>
            <a:r>
              <a:rPr lang="en-US" sz="2000" dirty="0" smtClean="0">
                <a:solidFill>
                  <a:schemeClr val="bg1">
                    <a:lumMod val="75000"/>
                  </a:schemeClr>
                </a:solidFill>
              </a:rPr>
              <a:t>04: keep pipeline filled</a:t>
            </a:r>
            <a:endParaRPr lang="en-US" sz="2000" dirty="0">
              <a:solidFill>
                <a:schemeClr val="bg1">
                  <a:lumMod val="75000"/>
                </a:schemeClr>
              </a:solidFill>
            </a:endParaRPr>
          </a:p>
          <a:p>
            <a:pPr lvl="1"/>
            <a:endParaRPr lang="en-US" sz="2000" b="0"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66520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2016-04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1</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(1):</a:t>
            </a:r>
          </a:p>
          <a:p>
            <a:pPr marL="0" indent="0">
              <a:buNone/>
            </a:pPr>
            <a:r>
              <a:rPr lang="en-US" sz="1200" b="0" dirty="0"/>
              <a:t>The International Civil Aviation Organization (ICAO) recently adopted CO2 emission standards for in-production and new type certificate airplanes per plan. The environmental assessment tools developed as part of the FAA E&amp;E RE&amp;D program were critical in the evaluation of stringency options for the CO2 standard development. The readiness and capabilities of the tool suite enabled FAA to achieve global leadership in ICAO discussions. </a:t>
            </a:r>
            <a:endParaRPr lang="en-US" sz="1200" b="0" dirty="0" smtClean="0"/>
          </a:p>
          <a:p>
            <a:pPr marL="0" indent="0">
              <a:buNone/>
            </a:pPr>
            <a:endParaRPr lang="en-US" sz="1200" b="0" dirty="0"/>
          </a:p>
          <a:p>
            <a:pPr marL="0" indent="0">
              <a:buNone/>
            </a:pPr>
            <a:r>
              <a:rPr lang="en-US" sz="1200" u="sng" dirty="0"/>
              <a:t>Recommendation (1):</a:t>
            </a:r>
          </a:p>
          <a:p>
            <a:pPr marL="0" indent="0">
              <a:buNone/>
            </a:pPr>
            <a:r>
              <a:rPr lang="en-US" sz="1200" dirty="0">
                <a:solidFill>
                  <a:srgbClr val="333399"/>
                </a:solidFill>
              </a:rPr>
              <a:t>The ICAO CAEP/11 work program includes the development of an </a:t>
            </a:r>
            <a:r>
              <a:rPr lang="en-US" sz="1200" dirty="0" err="1">
                <a:solidFill>
                  <a:srgbClr val="333399"/>
                </a:solidFill>
              </a:rPr>
              <a:t>nvPM</a:t>
            </a:r>
            <a:r>
              <a:rPr lang="en-US" sz="1200" dirty="0">
                <a:solidFill>
                  <a:srgbClr val="333399"/>
                </a:solidFill>
              </a:rPr>
              <a:t> standard</a:t>
            </a:r>
            <a:r>
              <a:rPr lang="en-US" sz="1200" b="0" dirty="0">
                <a:solidFill>
                  <a:srgbClr val="333399"/>
                </a:solidFill>
              </a:rPr>
              <a:t>.</a:t>
            </a:r>
            <a:r>
              <a:rPr lang="en-US" sz="1200" b="0" dirty="0"/>
              <a:t> The subcommittee recognizes that this requires the development of a database based on engine test measurements. While some progress has been made significant work remains. </a:t>
            </a:r>
            <a:r>
              <a:rPr lang="en-US" sz="1200" dirty="0">
                <a:solidFill>
                  <a:srgbClr val="333399"/>
                </a:solidFill>
              </a:rPr>
              <a:t>The subcommittee recommends that the FAA commit the necessary resources to generate this database and associated analyses tools. This is needed to develop the standard on time and maintain FAA’s global leadership in ICAO discussions</a:t>
            </a:r>
            <a:r>
              <a:rPr lang="en-US" sz="1200" dirty="0" smtClean="0">
                <a:solidFill>
                  <a:srgbClr val="333399"/>
                </a:solidFill>
              </a:rPr>
              <a:t>.</a:t>
            </a:r>
          </a:p>
          <a:p>
            <a:pPr marL="0" indent="0">
              <a:buNone/>
            </a:pPr>
            <a:endParaRPr lang="en-US" sz="1200" b="0" dirty="0"/>
          </a:p>
          <a:p>
            <a:pPr marL="0" indent="0">
              <a:buNone/>
            </a:pPr>
            <a:r>
              <a:rPr lang="en-US" sz="1200" u="sng" dirty="0"/>
              <a:t>Response (1):</a:t>
            </a:r>
          </a:p>
          <a:p>
            <a:pPr marL="0" indent="0">
              <a:buNone/>
            </a:pPr>
            <a:r>
              <a:rPr lang="en-US" sz="1200" b="0" dirty="0"/>
              <a:t>The FAA agrees with the Subcommittee that resources need to be allocated to ICAO CAEP activities to ensure continued U.S. leadership. Robust funding is critical to ensure U.S. influence on the ICAO CAEP process and to develop our modeling capabilities and the generation of data to support ICAO CAEP decision-making. The FAA is focused on developing a global market based measure for international aviation CO2 emissions and an engine standard for particulate matter emissions. The FAA has done considerable work to support the global market based measure and has made considerable investments to develop an engine particulate matter test database. We will continue to prioritize the measurements that are needed to gather particulate matter emissions data. We are also updating our Aviation Environment Design Tool (AEDT2b) based on these measurement data such that the tool is ready to support the CAEP particulate matter standard analysis. </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5</a:t>
            </a:fld>
            <a:endParaRPr lang="en-US" sz="1400">
              <a:solidFill>
                <a:srgbClr val="FFFFFF"/>
              </a:solidFill>
            </a:endParaRPr>
          </a:p>
        </p:txBody>
      </p:sp>
    </p:spTree>
    <p:extLst>
      <p:ext uri="{BB962C8B-B14F-4D97-AF65-F5344CB8AC3E}">
        <p14:creationId xmlns:p14="http://schemas.microsoft.com/office/powerpoint/2010/main" val="863081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2016-04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3</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a:t>
            </a:r>
            <a:r>
              <a:rPr lang="en-US" sz="1200" u="sng" dirty="0" smtClean="0"/>
              <a:t>(3):</a:t>
            </a:r>
            <a:endParaRPr lang="en-US" sz="1200" dirty="0"/>
          </a:p>
          <a:p>
            <a:pPr marL="0" indent="0">
              <a:buNone/>
            </a:pPr>
            <a:r>
              <a:rPr lang="en-US" sz="1200" b="0" dirty="0"/>
              <a:t>FAA shared the results of the </a:t>
            </a:r>
            <a:r>
              <a:rPr lang="en-US" sz="1200" dirty="0">
                <a:solidFill>
                  <a:srgbClr val="333399"/>
                </a:solidFill>
              </a:rPr>
              <a:t>CLEEN program </a:t>
            </a:r>
            <a:r>
              <a:rPr lang="en-US" sz="1200" b="0" dirty="0"/>
              <a:t>tasks which indicated successful technology maturation of several technologies with opportunities for insertion into products starting 2016 to beyond 2020 with significant environmental benefits. The FAA also shared the program plan for CLEEN-II. This portfolio is well balanced among noise and emissions reduction technologies and alternative jet fuel development.</a:t>
            </a:r>
          </a:p>
          <a:p>
            <a:pPr marL="0" indent="0">
              <a:buNone/>
            </a:pPr>
            <a:endParaRPr lang="en-US" sz="1200" u="sng" dirty="0" smtClean="0"/>
          </a:p>
          <a:p>
            <a:pPr marL="0" indent="0">
              <a:buNone/>
            </a:pPr>
            <a:r>
              <a:rPr lang="en-US" sz="1200" u="sng" dirty="0" smtClean="0"/>
              <a:t>Recommendation (3):</a:t>
            </a:r>
            <a:endParaRPr lang="en-US" sz="1200" dirty="0"/>
          </a:p>
          <a:p>
            <a:pPr marL="0" indent="0">
              <a:buNone/>
            </a:pPr>
            <a:r>
              <a:rPr lang="en-US" sz="1200" dirty="0" smtClean="0">
                <a:solidFill>
                  <a:srgbClr val="333399"/>
                </a:solidFill>
              </a:rPr>
              <a:t>The </a:t>
            </a:r>
            <a:r>
              <a:rPr lang="en-US" sz="1200" dirty="0">
                <a:solidFill>
                  <a:srgbClr val="333399"/>
                </a:solidFill>
              </a:rPr>
              <a:t>subcommittee is highly pleased with the progress here and recommends that the FAA continue their commitment to this program which produces high value especially with the greater than 1:1 cost share by industry.</a:t>
            </a:r>
          </a:p>
          <a:p>
            <a:pPr marL="0" indent="0">
              <a:buNone/>
            </a:pPr>
            <a:endParaRPr lang="en-US" sz="1200" u="sng" dirty="0" smtClean="0"/>
          </a:p>
          <a:p>
            <a:pPr marL="0" indent="0">
              <a:buNone/>
            </a:pPr>
            <a:r>
              <a:rPr lang="en-US" sz="1200" u="sng" dirty="0" smtClean="0"/>
              <a:t>Response (3):</a:t>
            </a:r>
            <a:endParaRPr lang="en-US" sz="1200" dirty="0"/>
          </a:p>
          <a:p>
            <a:pPr marL="0" indent="0">
              <a:buNone/>
            </a:pPr>
            <a:r>
              <a:rPr lang="en-US" sz="1200" b="0" dirty="0" smtClean="0"/>
              <a:t>The </a:t>
            </a:r>
            <a:r>
              <a:rPr lang="en-US" sz="1200" b="0" dirty="0"/>
              <a:t>FAA appreciates the Subcommittee’s view that the CLEEN II portfolio is well balanced among noise and emissions reduction technologies and alternative jet fuel development. During the process of setting up CLEEN II, the FAA carefully considered the make-up of the CLEEN II portfolio with a goal to achieve such a balance. The FAA also appreciates the Subcommittee’s support of the CLEEN Program as it remains one of our top priorities. </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6</a:t>
            </a:fld>
            <a:endParaRPr lang="en-US" sz="1400">
              <a:solidFill>
                <a:srgbClr val="FFFFFF"/>
              </a:solidFill>
            </a:endParaRPr>
          </a:p>
        </p:txBody>
      </p:sp>
    </p:spTree>
    <p:extLst>
      <p:ext uri="{BB962C8B-B14F-4D97-AF65-F5344CB8AC3E}">
        <p14:creationId xmlns:p14="http://schemas.microsoft.com/office/powerpoint/2010/main" val="1832533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2016-04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4</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a:t>
            </a:r>
            <a:r>
              <a:rPr lang="en-US" sz="1200" u="sng" dirty="0" smtClean="0"/>
              <a:t>(4):</a:t>
            </a:r>
            <a:endParaRPr lang="en-US" sz="1200" dirty="0"/>
          </a:p>
          <a:p>
            <a:pPr marL="0" indent="0">
              <a:buNone/>
            </a:pPr>
            <a:r>
              <a:rPr lang="en-US" sz="1200" b="0" dirty="0"/>
              <a:t>The environmental impacts of </a:t>
            </a:r>
            <a:r>
              <a:rPr lang="en-US" sz="1200" dirty="0">
                <a:solidFill>
                  <a:srgbClr val="333399"/>
                </a:solidFill>
              </a:rPr>
              <a:t>Unmanned Aerial Systems (UAS) are going to be a growing issue</a:t>
            </a:r>
            <a:r>
              <a:rPr lang="en-US" sz="1200" b="0" dirty="0">
                <a:solidFill>
                  <a:srgbClr val="333399"/>
                </a:solidFill>
              </a:rPr>
              <a:t>. </a:t>
            </a:r>
            <a:r>
              <a:rPr lang="en-US" sz="1200" b="0" dirty="0"/>
              <a:t>Given the recent surge in the number of UAS operation approvals, there is a need to get proactive on this issue.</a:t>
            </a:r>
          </a:p>
          <a:p>
            <a:pPr marL="0" indent="0">
              <a:buNone/>
            </a:pPr>
            <a:endParaRPr lang="en-US" sz="1200" u="sng" dirty="0" smtClean="0"/>
          </a:p>
          <a:p>
            <a:pPr marL="0" indent="0">
              <a:buNone/>
            </a:pPr>
            <a:r>
              <a:rPr lang="en-US" sz="1200" u="sng" dirty="0" smtClean="0"/>
              <a:t>Recommendation (4):</a:t>
            </a:r>
            <a:endParaRPr lang="en-US" sz="1200" dirty="0"/>
          </a:p>
          <a:p>
            <a:pPr marL="0" indent="0">
              <a:buNone/>
            </a:pPr>
            <a:r>
              <a:rPr lang="en-US" sz="1200" dirty="0" smtClean="0">
                <a:solidFill>
                  <a:srgbClr val="333399"/>
                </a:solidFill>
              </a:rPr>
              <a:t>The </a:t>
            </a:r>
            <a:r>
              <a:rPr lang="en-US" sz="1200" dirty="0">
                <a:solidFill>
                  <a:srgbClr val="333399"/>
                </a:solidFill>
              </a:rPr>
              <a:t>subcommittee recommends that the FAA start plans to assess and understand the noise impact of UAS. </a:t>
            </a:r>
            <a:r>
              <a:rPr lang="en-US" sz="1200" b="0" dirty="0"/>
              <a:t>This would include the development of environmental impact assessment tools starting with evaluating the applicability of AEDT2b. We are also encouraging the FAA to explore opportunities to make noise measurement that will provide both an indication of the future challenge and a better understanding to make assessment models more relevant and practical.</a:t>
            </a:r>
          </a:p>
          <a:p>
            <a:pPr marL="0" indent="0">
              <a:buNone/>
            </a:pPr>
            <a:endParaRPr lang="en-US" sz="1200" u="sng" dirty="0" smtClean="0"/>
          </a:p>
          <a:p>
            <a:pPr marL="0" indent="0">
              <a:buNone/>
            </a:pPr>
            <a:r>
              <a:rPr lang="en-US" sz="1200" u="sng" dirty="0" smtClean="0"/>
              <a:t>Response (4):</a:t>
            </a:r>
            <a:endParaRPr lang="en-US" sz="1200" dirty="0"/>
          </a:p>
          <a:p>
            <a:pPr marL="0" indent="0">
              <a:buNone/>
            </a:pPr>
            <a:r>
              <a:rPr lang="en-US" sz="1200" b="0" dirty="0"/>
              <a:t>The potential noise concerns regarding UAS are not well understood at this time. The FAA agrees that there is a need to be proactive regarding UAS noise given the increased sensitivity to noise produced by civil aircraft. The FAA anticipates that the noise levels of individual UAS, along with their mission, will play a part in determining the community reaction to this new aircraft type.  </a:t>
            </a:r>
          </a:p>
          <a:p>
            <a:pPr marL="0" indent="0">
              <a:buNone/>
            </a:pPr>
            <a:r>
              <a:rPr lang="en-US" sz="1200" b="0" dirty="0"/>
              <a:t>The Office of Environment and Energy (AEE) and the Office of Unmanned Aircraft Systems (AUS) are working closely within the ASSURE Center of Excellence to acquire noise measurement data for UAS. We are also leveraging opportunities with NASA and DOD to access UAS noise data. In addition to the ASSURE measurement campaign, AEE is developing a plan to address the potential environmental impacts of UAS to ensure that FAA is able to assess environmental impacts considered under the National Environmental Policy Act (NEPA), develop noise certification procedures including potential risk‐based noise standards for UAS, and develop environmental analysis capabilities that are unique to UAS. These efforts could require additional noise measurements and analysis to cover a growing range of vehicle types and could potentially include the creation of noise models.</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7</a:t>
            </a:fld>
            <a:endParaRPr lang="en-US" sz="1400">
              <a:solidFill>
                <a:srgbClr val="FFFFFF"/>
              </a:solidFill>
            </a:endParaRPr>
          </a:p>
        </p:txBody>
      </p:sp>
    </p:spTree>
    <p:extLst>
      <p:ext uri="{BB962C8B-B14F-4D97-AF65-F5344CB8AC3E}">
        <p14:creationId xmlns:p14="http://schemas.microsoft.com/office/powerpoint/2010/main" val="1832533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5715000"/>
            <a:ext cx="9144000" cy="1143000"/>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2016-08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1</a:t>
            </a:r>
            <a:endParaRPr lang="en-US" dirty="0"/>
          </a:p>
        </p:txBody>
      </p:sp>
      <p:sp>
        <p:nvSpPr>
          <p:cNvPr id="5" name="Content Placeholder 4"/>
          <p:cNvSpPr>
            <a:spLocks noGrp="1"/>
          </p:cNvSpPr>
          <p:nvPr>
            <p:ph idx="1"/>
          </p:nvPr>
        </p:nvSpPr>
        <p:spPr>
          <a:xfrm>
            <a:off x="219728" y="609600"/>
            <a:ext cx="8773960" cy="6019800"/>
          </a:xfrm>
        </p:spPr>
        <p:txBody>
          <a:bodyPr/>
          <a:lstStyle/>
          <a:p>
            <a:pPr marL="0" indent="0">
              <a:buNone/>
            </a:pPr>
            <a:r>
              <a:rPr lang="en-US" sz="1000" u="sng" dirty="0"/>
              <a:t>Finding (1):</a:t>
            </a:r>
            <a:endParaRPr lang="en-US" sz="1000" dirty="0"/>
          </a:p>
          <a:p>
            <a:pPr marL="0" indent="0">
              <a:buNone/>
            </a:pPr>
            <a:r>
              <a:rPr lang="en-US" sz="1000" b="0" dirty="0"/>
              <a:t>The subcommittee </a:t>
            </a:r>
            <a:r>
              <a:rPr lang="en-US" sz="1000" dirty="0">
                <a:solidFill>
                  <a:srgbClr val="333399"/>
                </a:solidFill>
              </a:rPr>
              <a:t>reaffirms its previous finding that there is a strong strategic context to the Environment &amp; Energy RE&amp;D plan</a:t>
            </a:r>
            <a:r>
              <a:rPr lang="en-US" sz="1000" b="0" dirty="0">
                <a:solidFill>
                  <a:srgbClr val="333399"/>
                </a:solidFill>
              </a:rPr>
              <a:t>.  </a:t>
            </a:r>
            <a:r>
              <a:rPr lang="en-US" sz="1000" b="0" dirty="0"/>
              <a:t>The program identifies specific goals for noise, air quality, energy /efficiency, and climate.  These goals are set to achieve environmental protection for sustainable aviation system growth.  The </a:t>
            </a:r>
            <a:r>
              <a:rPr lang="en-US" sz="1000" dirty="0">
                <a:solidFill>
                  <a:srgbClr val="333399"/>
                </a:solidFill>
              </a:rPr>
              <a:t>plan is developed after consideration of the need to balance / prioritize projects</a:t>
            </a:r>
            <a:r>
              <a:rPr lang="en-US" sz="1000" b="0" dirty="0">
                <a:solidFill>
                  <a:srgbClr val="333399"/>
                </a:solidFill>
              </a:rPr>
              <a:t> </a:t>
            </a:r>
            <a:r>
              <a:rPr lang="en-US" sz="1000" b="0" dirty="0"/>
              <a:t>related to the five pillars, i.e., improving scientific understanding and tools, developing technology for mitigating environmental impact, operational efficiency improvement, developing / qualifying sustainable alternative aviation fuel, and maintaining US leadership in global aviation environmental policy and market based measure development. The </a:t>
            </a:r>
            <a:r>
              <a:rPr lang="en-US" sz="1000" dirty="0">
                <a:solidFill>
                  <a:srgbClr val="333399"/>
                </a:solidFill>
              </a:rPr>
              <a:t>FAA, in consultation with the subcommittee, has also rebalanced the portfolio when needed to fit the funding profile or to achieve time critical capabilities</a:t>
            </a:r>
            <a:r>
              <a:rPr lang="en-US" sz="1000" dirty="0" smtClean="0">
                <a:solidFill>
                  <a:srgbClr val="333399"/>
                </a:solidFill>
              </a:rPr>
              <a:t>.</a:t>
            </a:r>
          </a:p>
          <a:p>
            <a:pPr marL="0" indent="0">
              <a:buNone/>
            </a:pPr>
            <a:r>
              <a:rPr lang="en-US" sz="1000" u="sng" dirty="0" smtClean="0"/>
              <a:t>Recommendation </a:t>
            </a:r>
            <a:r>
              <a:rPr lang="en-US" sz="1000" u="sng" dirty="0"/>
              <a:t>(1):</a:t>
            </a:r>
            <a:endParaRPr lang="en-US" sz="1000" dirty="0"/>
          </a:p>
          <a:p>
            <a:pPr marL="0" indent="0">
              <a:buNone/>
            </a:pPr>
            <a:r>
              <a:rPr lang="en-US" sz="1000" b="0" dirty="0"/>
              <a:t>Given the current environmental landscape and the impact of the various environmental issues on the aviation system, </a:t>
            </a:r>
            <a:r>
              <a:rPr lang="en-US" sz="1000" dirty="0">
                <a:solidFill>
                  <a:srgbClr val="333399"/>
                </a:solidFill>
              </a:rPr>
              <a:t>the subcommittee recommends the Environment &amp; Energy portfolio focus on noise and operations, environmental impact reduction technology maturation (CLEEN), alternative fuels, and tools to support policy development.  </a:t>
            </a:r>
            <a:r>
              <a:rPr lang="en-US" sz="1000" b="0" dirty="0"/>
              <a:t>The subcommittee also recommends that the FAA continue to consider the interdependencies between noise, air quality, and CO2 in these plans.  </a:t>
            </a:r>
          </a:p>
          <a:p>
            <a:pPr marL="0" indent="0">
              <a:buNone/>
            </a:pPr>
            <a:r>
              <a:rPr lang="en-US" sz="1000" dirty="0">
                <a:solidFill>
                  <a:srgbClr val="333399"/>
                </a:solidFill>
              </a:rPr>
              <a:t>Operationally noise has become a constraint to the implementation of flight procedures </a:t>
            </a:r>
            <a:r>
              <a:rPr lang="en-US" sz="1000" b="0" dirty="0"/>
              <a:t>that can deliver improved efficiency, and airport capacity and access.  In addition to the development of efficient procedures, </a:t>
            </a:r>
            <a:r>
              <a:rPr lang="en-US" sz="1000" dirty="0">
                <a:solidFill>
                  <a:srgbClr val="333399"/>
                </a:solidFill>
              </a:rPr>
              <a:t>a better understanding of annoyance, acceptability, and effective community engagement are needed to make more progress on this NextGen goal.  </a:t>
            </a:r>
            <a:r>
              <a:rPr lang="en-US" sz="1000" b="0" dirty="0"/>
              <a:t>Thus the subcommittee feels that </a:t>
            </a:r>
            <a:r>
              <a:rPr lang="en-US" sz="1000" dirty="0">
                <a:solidFill>
                  <a:srgbClr val="333399"/>
                </a:solidFill>
              </a:rPr>
              <a:t>successful and rapid execution of the Noise roadmap is necessary.</a:t>
            </a:r>
          </a:p>
          <a:p>
            <a:pPr marL="0" indent="0">
              <a:buNone/>
            </a:pPr>
            <a:r>
              <a:rPr lang="en-US" sz="1000" dirty="0">
                <a:solidFill>
                  <a:srgbClr val="333399"/>
                </a:solidFill>
              </a:rPr>
              <a:t>While operational procedures will provide emissions reductions in the near term, in order to achieve the aggressive longer term goals, low emissions airplane / engine technologies need to be matured and validated for implementation in future designs.  To achieve this the subcommittee recommends the continuation and acceleration of CLEEN and alternative aviation fuel development and qualification</a:t>
            </a:r>
            <a:r>
              <a:rPr lang="en-US" sz="1000" dirty="0" smtClean="0">
                <a:solidFill>
                  <a:srgbClr val="333399"/>
                </a:solidFill>
              </a:rPr>
              <a:t>.</a:t>
            </a:r>
          </a:p>
          <a:p>
            <a:pPr marL="0" indent="0">
              <a:buNone/>
            </a:pPr>
            <a:r>
              <a:rPr lang="en-US" sz="1000" u="sng" dirty="0" smtClean="0"/>
              <a:t>Response </a:t>
            </a:r>
            <a:r>
              <a:rPr lang="en-US" sz="1000" u="sng" dirty="0"/>
              <a:t>(1):</a:t>
            </a:r>
            <a:endParaRPr lang="en-US" sz="1000" dirty="0"/>
          </a:p>
          <a:p>
            <a:pPr marL="0" indent="0">
              <a:buNone/>
            </a:pPr>
            <a:r>
              <a:rPr lang="en-US" sz="1000" b="0" dirty="0"/>
              <a:t>The FAA concurs with the Committee’s recommendation and is undertaking the following actions to address its recommendation.  The FAA appreciates both the Subcommittee’s positive evaluation of the Environment and Energy R&amp;D Portfolio and your input on priorities.  </a:t>
            </a:r>
          </a:p>
          <a:p>
            <a:pPr marL="0" indent="0">
              <a:buNone/>
            </a:pPr>
            <a:r>
              <a:rPr lang="en-US" sz="1000" b="0" dirty="0"/>
              <a:t>Noise is the FAA’s number one environmental issue. Noise is a challenge to the implementation of Performance Based Navigation operational procedures and the capacity and efficiency benefits of NextGen. We have a number of efforts ongoing to address this challenge within our noise roadmap. Next year will see the completion of the airport community noise survey. This is a key component of our aviation noise roadmap that is eagerly anticipated by our stakeholders.  We are also excited about our recently announced collaboration with </a:t>
            </a:r>
            <a:r>
              <a:rPr lang="en-US" sz="1000" b="0" dirty="0" err="1"/>
              <a:t>Massport</a:t>
            </a:r>
            <a:r>
              <a:rPr lang="en-US" sz="1000" b="0" dirty="0"/>
              <a:t> as this research effort could lead to ideas to for how noise could be reduced from changes in aircraft operations. We are also seeking additional opportunities to mitigate noise at its source through the use of new technologies and changes in aircraft operations.</a:t>
            </a:r>
          </a:p>
          <a:p>
            <a:pPr marL="0" indent="0">
              <a:buNone/>
            </a:pPr>
            <a:r>
              <a:rPr lang="en-US" sz="1000" b="0" dirty="0"/>
              <a:t>We appreciate the Subcommittee’s support for technology maturation through the CLEEN Program and our efforts to advance alternative aviation fuels. We also appreciate the support of the Subcommittee for the development of analytical tools to support policy development. These analytical tools have been critical to our activities in ICAO CAEP and the continued U.S. leadership therein. Continued funding is critical to the development of our modeling capabilities. Funding is needed to ensure we have robust participation in the ICAO CAEP process and the generation of data to support the decision-making process within ICAO CAEP.</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pPr algn="r" eaLnBrk="1" hangingPunct="1">
                <a:buNone/>
              </a:pPr>
              <a:t>8</a:t>
            </a:fld>
            <a:endParaRPr lang="en-US" sz="1400" dirty="0"/>
          </a:p>
        </p:txBody>
      </p:sp>
    </p:spTree>
    <p:extLst>
      <p:ext uri="{BB962C8B-B14F-4D97-AF65-F5344CB8AC3E}">
        <p14:creationId xmlns:p14="http://schemas.microsoft.com/office/powerpoint/2010/main" val="4028978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2016-08 </a:t>
            </a:r>
            <a:r>
              <a:rPr lang="en-US" dirty="0">
                <a:solidFill>
                  <a:srgbClr val="000066"/>
                </a:solidFill>
                <a:ea typeface="ＭＳ Ｐゴシック" pitchFamily="-109" charset="-128"/>
              </a:rPr>
              <a:t>REDAC Recommendation - 2</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(2):</a:t>
            </a:r>
            <a:endParaRPr lang="en-US" sz="1200" dirty="0"/>
          </a:p>
          <a:p>
            <a:pPr marL="0" indent="0">
              <a:buNone/>
            </a:pPr>
            <a:r>
              <a:rPr lang="en-US" sz="1200" dirty="0">
                <a:solidFill>
                  <a:srgbClr val="333399"/>
                </a:solidFill>
              </a:rPr>
              <a:t>The subcommittee recognizes that this program has delivered an environmental assessment tool, the AEDT suite, which has and is enabling informed policy decisions and US leadership in ICAO/CAEP.  The AEDT tool has also been released to stakeholders outside of FAA to perform environmental assessments.  </a:t>
            </a:r>
            <a:r>
              <a:rPr lang="en-US" sz="1200" b="0" dirty="0"/>
              <a:t>The development of these tools required significant resources from 2010 to 2015 funded by the NextGen F&amp;E.  Starting 2017 the F&amp;E funding has been zeroed out.  But several functionality and usability related improvement needs have been identified for the AEDT tool</a:t>
            </a:r>
            <a:r>
              <a:rPr lang="en-US" sz="1200" b="0" dirty="0" smtClean="0"/>
              <a:t>.</a:t>
            </a:r>
          </a:p>
          <a:p>
            <a:pPr marL="0" indent="0">
              <a:buNone/>
            </a:pPr>
            <a:endParaRPr lang="en-US" sz="1200" b="0" dirty="0"/>
          </a:p>
          <a:p>
            <a:pPr marL="0" indent="0">
              <a:buNone/>
            </a:pPr>
            <a:r>
              <a:rPr lang="en-US" sz="1200" u="sng" dirty="0" smtClean="0"/>
              <a:t>Recommendation </a:t>
            </a:r>
            <a:r>
              <a:rPr lang="en-US" sz="1200" u="sng" dirty="0"/>
              <a:t>(2):  </a:t>
            </a:r>
            <a:endParaRPr lang="en-US" sz="1200" u="sng" dirty="0" smtClean="0"/>
          </a:p>
          <a:p>
            <a:pPr marL="0" indent="0">
              <a:buNone/>
            </a:pPr>
            <a:r>
              <a:rPr lang="en-US" sz="1200" dirty="0">
                <a:solidFill>
                  <a:srgbClr val="333399"/>
                </a:solidFill>
              </a:rPr>
              <a:t>Given the resource constraints, the subcommittee recommends that the AEDT development needs list be reviewed and prioritized based on considerations of value and urgency.  </a:t>
            </a:r>
            <a:r>
              <a:rPr lang="en-US" sz="1200" b="0" dirty="0"/>
              <a:t>Improving usability that delivers additional value to a broader stakeholder group may be preferred over adding a capability that may help a limited stakeholder group except in situations of strategic importance in FAA’s support of national and international initiatives.  Improved usability may also bring additional users.  Making the right priority choices is important since this development will now have to be covered in the RE&amp;D funds that support the high-priority research identified earlier</a:t>
            </a:r>
            <a:r>
              <a:rPr lang="en-US" sz="1200" b="0" dirty="0" smtClean="0"/>
              <a:t>.</a:t>
            </a:r>
          </a:p>
          <a:p>
            <a:pPr marL="0" indent="0">
              <a:buNone/>
            </a:pPr>
            <a:endParaRPr lang="en-US" sz="1200" b="0" dirty="0" smtClean="0"/>
          </a:p>
          <a:p>
            <a:pPr marL="0" indent="0">
              <a:buNone/>
            </a:pPr>
            <a:r>
              <a:rPr lang="en-US" sz="1200" u="sng" dirty="0" smtClean="0"/>
              <a:t>Response </a:t>
            </a:r>
            <a:r>
              <a:rPr lang="en-US" sz="1200" u="sng" dirty="0"/>
              <a:t>(2):</a:t>
            </a:r>
            <a:endParaRPr lang="en-US" sz="1200" dirty="0"/>
          </a:p>
          <a:p>
            <a:pPr marL="0" indent="0">
              <a:buNone/>
            </a:pPr>
            <a:r>
              <a:rPr lang="en-US" sz="1200" b="0" dirty="0"/>
              <a:t>The FAA concurs with the Committee’s recommendation and is undertaking the following actions to address its recommendation.  </a:t>
            </a:r>
          </a:p>
          <a:p>
            <a:pPr marL="0" indent="0">
              <a:buNone/>
            </a:pPr>
            <a:r>
              <a:rPr lang="en-US" sz="1200" b="0" dirty="0"/>
              <a:t>We appreciate the recognition that our Aviation Environment Design Tool is enabling informed policy decisions and providing US leadership in ICAO/CAEP. AEDT has been at the core of our efforts to support the ICAO/CAEP standard setting process and it is the required tool for environmental analyses under the National Environmental Policy Act. We agree that AEDT development needs to be prioritized, and AEE are currently developing a long term plan. This plan will be shared with the REDAC next year.</a:t>
            </a:r>
          </a:p>
          <a:p>
            <a:pPr marL="0" indent="0">
              <a:buNone/>
            </a:pPr>
            <a:r>
              <a:rPr lang="en-US" sz="1200" b="0" dirty="0" smtClean="0"/>
              <a:t>.   </a:t>
            </a:r>
          </a:p>
          <a:p>
            <a:pPr marL="0" indent="0">
              <a:buNone/>
            </a:pPr>
            <a:endParaRPr lang="en-US" sz="1200" b="0" dirty="0"/>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9</a:t>
            </a:fld>
            <a:endParaRPr lang="en-US" sz="1400">
              <a:solidFill>
                <a:srgbClr val="FFFFFF"/>
              </a:solidFill>
            </a:endParaRPr>
          </a:p>
        </p:txBody>
      </p:sp>
    </p:spTree>
    <p:extLst>
      <p:ext uri="{BB962C8B-B14F-4D97-AF65-F5344CB8AC3E}">
        <p14:creationId xmlns:p14="http://schemas.microsoft.com/office/powerpoint/2010/main" val="3279042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3D1BEA-A48C-493F-B62D-57E87B4778D2}">
  <ds:schemaRefs>
    <ds:schemaRef ds:uri="http://schemas.microsoft.com/office/2006/metadata/longProperties"/>
  </ds:schemaRefs>
</ds:datastoreItem>
</file>

<file path=customXml/itemProps2.xml><?xml version="1.0" encoding="utf-8"?>
<ds:datastoreItem xmlns:ds="http://schemas.openxmlformats.org/officeDocument/2006/customXml" ds:itemID="{842F9465-EB35-4553-93BD-416D1AC0F987}"/>
</file>

<file path=customXml/itemProps3.xml><?xml version="1.0" encoding="utf-8"?>
<ds:datastoreItem xmlns:ds="http://schemas.openxmlformats.org/officeDocument/2006/customXml" ds:itemID="{B4531906-1336-491F-A954-7F3EE4E97E75}">
  <ds:schemaRefs>
    <ds:schemaRef ds:uri="http://schemas.microsoft.com/sharepoint/v3/contenttype/forms"/>
  </ds:schemaRefs>
</ds:datastoreItem>
</file>

<file path=customXml/itemProps4.xml><?xml version="1.0" encoding="utf-8"?>
<ds:datastoreItem xmlns:ds="http://schemas.openxmlformats.org/officeDocument/2006/customXml" ds:itemID="{6847C7C0-E79C-4146-B3A7-7124FB3E2ADB}">
  <ds:schemaRefs>
    <ds:schemaRef ds:uri="http://purl.org/dc/dcmitype/"/>
    <ds:schemaRef ds:uri="http://purl.org/dc/elements/1.1/"/>
    <ds:schemaRef ds:uri="http://purl.org/dc/term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6851</TotalTime>
  <Words>2779</Words>
  <Application>Microsoft Office PowerPoint</Application>
  <PresentationFormat>On-screen Show (4:3)</PresentationFormat>
  <Paragraphs>157</Paragraphs>
  <Slides>15</Slides>
  <Notes>2</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FAA_slide_template_whitecover_whitebackground</vt:lpstr>
      <vt:lpstr>3_Custom Design</vt:lpstr>
      <vt:lpstr>1_Custom Design</vt:lpstr>
      <vt:lpstr>4_Custom Design</vt:lpstr>
      <vt:lpstr>E&amp;E Subcommittee Recommendations &amp; FAA Responses</vt:lpstr>
      <vt:lpstr>Outline</vt:lpstr>
      <vt:lpstr>Meeting Dates</vt:lpstr>
      <vt:lpstr>REDAC Recommendations from April/August 2016</vt:lpstr>
      <vt:lpstr>2016-04 REDAC Recommendation - 1</vt:lpstr>
      <vt:lpstr>2016-04 REDAC Recommendation - 3</vt:lpstr>
      <vt:lpstr>2016-04 REDAC Recommendation - 4</vt:lpstr>
      <vt:lpstr>2016-08 REDAC Recommendation - 1</vt:lpstr>
      <vt:lpstr>2016-08 REDAC Recommendation - 2</vt:lpstr>
      <vt:lpstr>REDAC Recommendations from April/August 2016</vt:lpstr>
      <vt:lpstr>2016-04 REDAC Recommendation - 2</vt:lpstr>
      <vt:lpstr>2016-08 REDAC Recommendation - 3</vt:lpstr>
      <vt:lpstr>REDAC Recommendations from April/August 2016</vt:lpstr>
      <vt:lpstr>2016-08 REDAC Recommendation - 4</vt:lpstr>
      <vt:lpstr>Actions Completed/Underway – from Previous Meetings</vt:lpstr>
    </vt:vector>
  </TitlesOfParts>
  <Manager>Cathy Bigelow</Manager>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2016 REB PPT Portfolio Briefing Template</dc:title>
  <dc:subject>REB</dc:subject>
  <dc:creator>AJP-62</dc:creator>
  <cp:lastModifiedBy>Hileman, James (FAA)</cp:lastModifiedBy>
  <cp:revision>182</cp:revision>
  <dcterms:modified xsi:type="dcterms:W3CDTF">2017-02-26T20:04:40Z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display_urn:schemas-microsoft-com:office:office#Editor">
    <vt:lpwstr>John Reinhardt/AWA/FAA</vt:lpwstr>
  </property>
  <property fmtid="{D5CDD505-2E9C-101B-9397-08002B2CF9AE}" pid="4" name="xd_Signature">
    <vt:lpwstr/>
  </property>
  <property fmtid="{D5CDD505-2E9C-101B-9397-08002B2CF9AE}" pid="5" name="display_urn:schemas-microsoft-com:office:office#Author">
    <vt:lpwstr>Robert J McGuire/ACT/FAA</vt:lpwstr>
  </property>
  <property fmtid="{D5CDD505-2E9C-101B-9397-08002B2CF9AE}" pid="6" name="TemplateUrl">
    <vt:lpwstr/>
  </property>
  <property fmtid="{D5CDD505-2E9C-101B-9397-08002B2CF9AE}" pid="7" name="xd_ProgID">
    <vt:lpwstr/>
  </property>
  <property fmtid="{D5CDD505-2E9C-101B-9397-08002B2CF9AE}" pid="8" name="ContentTypeId">
    <vt:lpwstr>0x0101009DA7335E1805E44495268AE629753871</vt:lpwstr>
  </property>
</Properties>
</file>