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792" r:id="rId6"/>
    <p:sldMasterId id="2147483801" r:id="rId7"/>
    <p:sldMasterId id="2147483808" r:id="rId8"/>
    <p:sldMasterId id="2147483816" r:id="rId9"/>
  </p:sldMasterIdLst>
  <p:notesMasterIdLst>
    <p:notesMasterId r:id="rId30"/>
  </p:notesMasterIdLst>
  <p:handoutMasterIdLst>
    <p:handoutMasterId r:id="rId31"/>
  </p:handoutMasterIdLst>
  <p:sldIdLst>
    <p:sldId id="496" r:id="rId10"/>
    <p:sldId id="497" r:id="rId11"/>
    <p:sldId id="482" r:id="rId12"/>
    <p:sldId id="481" r:id="rId13"/>
    <p:sldId id="457" r:id="rId14"/>
    <p:sldId id="478" r:id="rId15"/>
    <p:sldId id="435" r:id="rId16"/>
    <p:sldId id="501" r:id="rId17"/>
    <p:sldId id="502" r:id="rId18"/>
    <p:sldId id="477" r:id="rId19"/>
    <p:sldId id="504" r:id="rId20"/>
    <p:sldId id="484" r:id="rId21"/>
    <p:sldId id="485" r:id="rId22"/>
    <p:sldId id="494" r:id="rId23"/>
    <p:sldId id="498" r:id="rId24"/>
    <p:sldId id="495" r:id="rId25"/>
    <p:sldId id="479" r:id="rId26"/>
    <p:sldId id="480" r:id="rId27"/>
    <p:sldId id="499" r:id="rId28"/>
    <p:sldId id="503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108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215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324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431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5538" algn="l" defTabSz="914215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2646" algn="l" defTabSz="914215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199754" algn="l" defTabSz="914215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6862" algn="l" defTabSz="914215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AFF"/>
    <a:srgbClr val="000000"/>
    <a:srgbClr val="333399"/>
    <a:srgbClr val="DDDDDD"/>
    <a:srgbClr val="B2B2B2"/>
    <a:srgbClr val="1D2F68"/>
    <a:srgbClr val="2D2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145" autoAdjust="0"/>
    <p:restoredTop sz="94660"/>
  </p:normalViewPr>
  <p:slideViewPr>
    <p:cSldViewPr>
      <p:cViewPr varScale="1">
        <p:scale>
          <a:sx n="85" d="100"/>
          <a:sy n="85" d="100"/>
        </p:scale>
        <p:origin x="-1142" y="-82"/>
      </p:cViewPr>
      <p:guideLst>
        <p:guide orient="horz" pos="81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EDA62CE-B347-4F2B-A486-FB48815A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8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21763"/>
            <a:ext cx="3038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9021763"/>
            <a:ext cx="3038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E293D36-3272-4CD9-93A4-22B71677C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8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4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538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6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54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2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17646"/>
            <a:ext cx="3038475" cy="278754"/>
          </a:xfrm>
          <a:noFill/>
        </p:spPr>
        <p:txBody>
          <a:bodyPr/>
          <a:lstStyle>
            <a:lvl1pPr defTabSz="931691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14" indent="-285697" defTabSz="931691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89" indent="-228557" defTabSz="93169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06" indent="-228557" defTabSz="93169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22" indent="-228557" defTabSz="93169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138" indent="-228557" defTabSz="93169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54" indent="-228557" defTabSz="93169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70" indent="-228557" defTabSz="93169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86" indent="-228557" defTabSz="93169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E91A5-6FC0-4AD4-B13D-A45EA46985BA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6"/>
            <a:ext cx="5140325" cy="28023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283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41" y="4416425"/>
            <a:ext cx="5140324" cy="3676531"/>
          </a:xfrm>
        </p:spPr>
        <p:txBody>
          <a:bodyPr/>
          <a:lstStyle/>
          <a:p>
            <a:pPr rtl="0" eaLnBrk="1" fontAlgn="t" latinLnBrk="0" hangingPunct="1"/>
            <a:endParaRPr lang="en-US" b="1" dirty="0" smtClean="0"/>
          </a:p>
          <a:p>
            <a:pPr rtl="0" eaLnBrk="1" fontAlgn="t" latinLnBrk="0" hangingPunct="1"/>
            <a:r>
              <a:rPr lang="en-US" b="1" dirty="0" smtClean="0"/>
              <a:t>COE Technical Areas – Alt Jet Fuels</a:t>
            </a:r>
            <a:endParaRPr lang="en-US" dirty="0" smtClean="0"/>
          </a:p>
          <a:p>
            <a:pPr rtl="0" eaLnBrk="1" fontAlgn="t" latinLnBrk="0" hangingPunct="1"/>
            <a:r>
              <a:rPr lang="en-US" i="1" dirty="0" smtClean="0"/>
              <a:t>Feedstock Development, Processing and Conversion Research</a:t>
            </a:r>
          </a:p>
          <a:p>
            <a:pPr rtl="0" eaLnBrk="1" fontAlgn="t" latinLnBrk="0" hangingPunct="1"/>
            <a:r>
              <a:rPr lang="en-US" i="1" dirty="0" smtClean="0"/>
              <a:t>Regional Supply and Refining Infrastructure</a:t>
            </a:r>
          </a:p>
          <a:p>
            <a:pPr rtl="0" eaLnBrk="1" fontAlgn="t" latinLnBrk="0" hangingPunct="1"/>
            <a:r>
              <a:rPr lang="en-US" i="1" dirty="0" smtClean="0"/>
              <a:t>Environmental Benefits Analysis</a:t>
            </a:r>
          </a:p>
          <a:p>
            <a:pPr rtl="0" eaLnBrk="1" fontAlgn="t" latinLnBrk="0" hangingPunct="1"/>
            <a:r>
              <a:rPr lang="en-US" dirty="0" smtClean="0"/>
              <a:t>Aircraft Component Deterioration and Wear Assessment</a:t>
            </a:r>
          </a:p>
          <a:p>
            <a:pPr rtl="0" eaLnBrk="1" fontAlgn="t" latinLnBrk="0" hangingPunct="1"/>
            <a:r>
              <a:rPr lang="en-US" dirty="0" smtClean="0"/>
              <a:t>Fuel Performance Testing</a:t>
            </a:r>
          </a:p>
          <a:p>
            <a:endParaRPr lang="en-US" dirty="0" smtClean="0"/>
          </a:p>
          <a:p>
            <a:pPr rtl="0" eaLnBrk="1" fontAlgn="t" latinLnBrk="0" hangingPunct="1"/>
            <a:r>
              <a:rPr lang="en-US" b="1" dirty="0" smtClean="0"/>
              <a:t>Technical Areas – Environment</a:t>
            </a:r>
            <a:endParaRPr lang="en-US" dirty="0" smtClean="0"/>
          </a:p>
          <a:p>
            <a:pPr rtl="0" eaLnBrk="1" fontAlgn="t" latinLnBrk="0" hangingPunct="1"/>
            <a:r>
              <a:rPr lang="en-US" dirty="0" smtClean="0"/>
              <a:t>Aircraft Noise and Impacts</a:t>
            </a:r>
          </a:p>
          <a:p>
            <a:pPr rtl="0" eaLnBrk="1" fontAlgn="t" latinLnBrk="0" hangingPunct="1"/>
            <a:r>
              <a:rPr lang="en-US" dirty="0" smtClean="0"/>
              <a:t>Aviation Emissions and Impacts</a:t>
            </a:r>
          </a:p>
          <a:p>
            <a:pPr rtl="0" eaLnBrk="1" fontAlgn="t" latinLnBrk="0" hangingPunct="1"/>
            <a:r>
              <a:rPr lang="en-US" dirty="0" smtClean="0"/>
              <a:t>Aviation Modeling and Analysis</a:t>
            </a:r>
          </a:p>
          <a:p>
            <a:pPr rtl="0" eaLnBrk="1" fontAlgn="t" latinLnBrk="0" hangingPunct="1"/>
            <a:r>
              <a:rPr lang="en-US" dirty="0" smtClean="0"/>
              <a:t>Aircraft Technology Assessment</a:t>
            </a:r>
          </a:p>
          <a:p>
            <a:pPr rtl="0" eaLnBrk="1" fontAlgn="t" latinLnBrk="0" hangingPunct="1"/>
            <a:r>
              <a:rPr lang="en-US" dirty="0" smtClean="0"/>
              <a:t>Environmentally and Energy Efficient Gate-to-Gate Aircraft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5" y="9017646"/>
            <a:ext cx="3038475" cy="278754"/>
          </a:xfrm>
        </p:spPr>
        <p:txBody>
          <a:bodyPr/>
          <a:lstStyle/>
          <a:p>
            <a:fld id="{F5860EBD-E2B5-4481-9387-10281BA758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4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6" y="9002258"/>
            <a:ext cx="3038475" cy="29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45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6219" indent="-287008" defTabSz="91045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8027" indent="-229607" defTabSz="91045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7240" indent="-229607" defTabSz="91045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66450" indent="-229607" defTabSz="910452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25662" indent="-229607" defTabSz="9104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84874" indent="-229607" defTabSz="9104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44086" indent="-229607" defTabSz="9104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03297" indent="-229607" defTabSz="91045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A8738A-E53E-436A-8D11-146BB18E42C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1" hangingPunct="1"/>
              <a:t>10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274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40" y="4416426"/>
            <a:ext cx="5140325" cy="28023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5" y="9017646"/>
            <a:ext cx="3038475" cy="278754"/>
          </a:xfrm>
        </p:spPr>
        <p:txBody>
          <a:bodyPr/>
          <a:lstStyle/>
          <a:p>
            <a:pPr>
              <a:defRPr/>
            </a:pPr>
            <a:fld id="{F4326063-5993-4916-9F65-893CD3BB2C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7" y="9031718"/>
            <a:ext cx="3038475" cy="264682"/>
          </a:xfrm>
          <a:noFill/>
        </p:spPr>
        <p:txBody>
          <a:bodyPr/>
          <a:lstStyle>
            <a:lvl1pPr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687" indent="-28564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595" indent="-22851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633" indent="-22851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672" indent="-22851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3710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0746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7784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4822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886FD-4D89-47C7-9CF6-D46EEFA63B9E}" type="slidenum">
              <a:rPr lang="en-US" sz="1100"/>
              <a:pPr eaLnBrk="1" hangingPunct="1"/>
              <a:t>17</a:t>
            </a:fld>
            <a:endParaRPr lang="en-US" sz="11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2" y="4416427"/>
            <a:ext cx="5140324" cy="70348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First three accomplishments are from NARP for FY14-FY16</a:t>
            </a:r>
          </a:p>
          <a:p>
            <a:pPr eaLnBrk="1" hangingPunct="1"/>
            <a:r>
              <a:rPr lang="en-US" dirty="0" smtClean="0"/>
              <a:t>Research</a:t>
            </a:r>
            <a:r>
              <a:rPr lang="en-US" baseline="0" dirty="0" smtClean="0"/>
              <a:t> goals are from Section 912 briefing, previous year PPT, and my thoughts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7" y="9031718"/>
            <a:ext cx="3038475" cy="264682"/>
          </a:xfrm>
          <a:noFill/>
        </p:spPr>
        <p:txBody>
          <a:bodyPr/>
          <a:lstStyle>
            <a:lvl1pPr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687" indent="-28564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595" indent="-22851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633" indent="-22851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672" indent="-228519" defTabSz="93153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3710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0746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7784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4822" indent="-228519" defTabSz="931531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2886FD-4D89-47C7-9CF6-D46EEFA63B9E}" type="slidenum">
              <a:rPr lang="en-US" sz="1100"/>
              <a:pPr eaLnBrk="1" hangingPunct="1"/>
              <a:t>18</a:t>
            </a:fld>
            <a:endParaRPr lang="en-US" sz="11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2" y="4416427"/>
            <a:ext cx="5140324" cy="70348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First three accomplishments are from NARP for FY14-FY16</a:t>
            </a:r>
          </a:p>
          <a:p>
            <a:pPr eaLnBrk="1" hangingPunct="1"/>
            <a:r>
              <a:rPr lang="en-US" dirty="0" smtClean="0"/>
              <a:t>Research</a:t>
            </a:r>
            <a:r>
              <a:rPr lang="en-US" baseline="0" dirty="0" smtClean="0"/>
              <a:t> goals are from Section 912 briefing, previous year PPT, and my thoughts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8" y="9017001"/>
            <a:ext cx="3038475" cy="279400"/>
          </a:xfrm>
          <a:noFill/>
        </p:spPr>
        <p:txBody>
          <a:bodyPr/>
          <a:lstStyle>
            <a:lvl1pPr defTabSz="92999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722" indent="-285662" defTabSz="92999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648" indent="-228529" defTabSz="92999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708" indent="-228529" defTabSz="92999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768" indent="-228529" defTabSz="92999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3828" indent="-228529" defTabSz="92999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0887" indent="-228529" defTabSz="92999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7947" indent="-228529" defTabSz="92999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006" indent="-228529" defTabSz="92999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FDEFEF-B560-4ED9-81B1-15B5C636647A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416427"/>
            <a:ext cx="5137150" cy="278705"/>
          </a:xfrm>
          <a:noFill/>
        </p:spPr>
        <p:txBody>
          <a:bodyPr lIns="93120" tIns="46559" rIns="93120" bIns="4655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70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7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73748" y="269877"/>
            <a:ext cx="2895598" cy="911225"/>
            <a:chOff x="3700" y="170"/>
            <a:chExt cx="1824" cy="574"/>
          </a:xfrm>
        </p:grpSpPr>
        <p:pic>
          <p:nvPicPr>
            <p:cNvPr id="5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61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396D-6110-4027-970F-01B2FE94F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0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617D-1124-4BD9-A31B-3AC22F603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2" y="1508127"/>
            <a:ext cx="8050213" cy="4391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0F63-AE50-47DD-8125-B7108444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48" y="271464"/>
            <a:ext cx="2895598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2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3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5" indent="0">
              <a:buNone/>
              <a:defRPr sz="2400"/>
            </a:lvl3pPr>
            <a:lvl4pPr marL="1371324" indent="0">
              <a:buNone/>
              <a:defRPr sz="2000"/>
            </a:lvl4pPr>
            <a:lvl5pPr marL="1828431" indent="0">
              <a:buNone/>
              <a:defRPr sz="2000"/>
            </a:lvl5pPr>
            <a:lvl6pPr marL="2285538" indent="0">
              <a:buNone/>
              <a:defRPr sz="2000"/>
            </a:lvl6pPr>
            <a:lvl7pPr marL="2742646" indent="0">
              <a:buNone/>
              <a:defRPr sz="2000"/>
            </a:lvl7pPr>
            <a:lvl8pPr marL="3199754" indent="0">
              <a:buNone/>
              <a:defRPr sz="2000"/>
            </a:lvl8pPr>
            <a:lvl9pPr marL="36568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5" indent="0">
              <a:buNone/>
              <a:defRPr sz="1000"/>
            </a:lvl3pPr>
            <a:lvl4pPr marL="1371324" indent="0">
              <a:buNone/>
              <a:defRPr sz="900"/>
            </a:lvl4pPr>
            <a:lvl5pPr marL="1828431" indent="0">
              <a:buNone/>
              <a:defRPr sz="900"/>
            </a:lvl5pPr>
            <a:lvl6pPr marL="2285538" indent="0">
              <a:buNone/>
              <a:defRPr sz="900"/>
            </a:lvl6pPr>
            <a:lvl7pPr marL="2742646" indent="0">
              <a:buNone/>
              <a:defRPr sz="900"/>
            </a:lvl7pPr>
            <a:lvl8pPr marL="3199754" indent="0">
              <a:buNone/>
              <a:defRPr sz="900"/>
            </a:lvl8pPr>
            <a:lvl9pPr marL="3656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2C6A-CDC5-43B3-82E2-A956377D50BC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0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607A-E6CB-44F3-ADAC-367B26139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2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5" indent="0">
              <a:buNone/>
              <a:defRPr sz="1600"/>
            </a:lvl3pPr>
            <a:lvl4pPr marL="1371324" indent="0">
              <a:buNone/>
              <a:defRPr sz="1400"/>
            </a:lvl4pPr>
            <a:lvl5pPr marL="1828431" indent="0">
              <a:buNone/>
              <a:defRPr sz="1400"/>
            </a:lvl5pPr>
            <a:lvl6pPr marL="2285538" indent="0">
              <a:buNone/>
              <a:defRPr sz="1400"/>
            </a:lvl6pPr>
            <a:lvl7pPr marL="2742646" indent="0">
              <a:buNone/>
              <a:defRPr sz="1400"/>
            </a:lvl7pPr>
            <a:lvl8pPr marL="3199754" indent="0">
              <a:buNone/>
              <a:defRPr sz="1400"/>
            </a:lvl8pPr>
            <a:lvl9pPr marL="36568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627E-63ED-4109-9E1B-F3C905626407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1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2" y="1508127"/>
            <a:ext cx="8050213" cy="4391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0F63-AE50-47DD-8125-B7108444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9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48" y="271464"/>
            <a:ext cx="2895598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561385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 defTabSz="561385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17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60" y="185462"/>
            <a:ext cx="8472488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1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4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8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5" indent="0">
              <a:buNone/>
              <a:defRPr sz="2400"/>
            </a:lvl3pPr>
            <a:lvl4pPr marL="1371324" indent="0">
              <a:buNone/>
              <a:defRPr sz="2000"/>
            </a:lvl4pPr>
            <a:lvl5pPr marL="1828431" indent="0">
              <a:buNone/>
              <a:defRPr sz="2000"/>
            </a:lvl5pPr>
            <a:lvl6pPr marL="2285538" indent="0">
              <a:buNone/>
              <a:defRPr sz="2000"/>
            </a:lvl6pPr>
            <a:lvl7pPr marL="2742646" indent="0">
              <a:buNone/>
              <a:defRPr sz="2000"/>
            </a:lvl7pPr>
            <a:lvl8pPr marL="3199754" indent="0">
              <a:buNone/>
              <a:defRPr sz="2000"/>
            </a:lvl8pPr>
            <a:lvl9pPr marL="36568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5" indent="0">
              <a:buNone/>
              <a:defRPr sz="1000"/>
            </a:lvl3pPr>
            <a:lvl4pPr marL="1371324" indent="0">
              <a:buNone/>
              <a:defRPr sz="900"/>
            </a:lvl4pPr>
            <a:lvl5pPr marL="1828431" indent="0">
              <a:buNone/>
              <a:defRPr sz="900"/>
            </a:lvl5pPr>
            <a:lvl6pPr marL="2285538" indent="0">
              <a:buNone/>
              <a:defRPr sz="900"/>
            </a:lvl6pPr>
            <a:lvl7pPr marL="2742646" indent="0">
              <a:buNone/>
              <a:defRPr sz="900"/>
            </a:lvl7pPr>
            <a:lvl8pPr marL="3199754" indent="0">
              <a:buNone/>
              <a:defRPr sz="900"/>
            </a:lvl8pPr>
            <a:lvl9pPr marL="3656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2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62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6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5" indent="0">
              <a:buNone/>
              <a:defRPr sz="1600"/>
            </a:lvl3pPr>
            <a:lvl4pPr marL="1371324" indent="0">
              <a:buNone/>
              <a:defRPr sz="1400"/>
            </a:lvl4pPr>
            <a:lvl5pPr marL="1828431" indent="0">
              <a:buNone/>
              <a:defRPr sz="1400"/>
            </a:lvl5pPr>
            <a:lvl6pPr marL="2285538" indent="0">
              <a:buNone/>
              <a:defRPr sz="1400"/>
            </a:lvl6pPr>
            <a:lvl7pPr marL="2742646" indent="0">
              <a:buNone/>
              <a:defRPr sz="1400"/>
            </a:lvl7pPr>
            <a:lvl8pPr marL="3199754" indent="0">
              <a:buNone/>
              <a:defRPr sz="1400"/>
            </a:lvl8pPr>
            <a:lvl9pPr marL="36568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9C5C-6B1E-4B7D-B0EE-3F9669D54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60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7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2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2C6A-CDC5-43B3-82E2-A956377D50BC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5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785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7AAB-7259-4D3A-AA10-786D895F1E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117F-C2B1-46C5-B217-12FBEBD214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0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3209-59BF-4844-A0AE-46B1D94C2A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3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4232-99B5-4BE1-B1EB-74884C677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25CC-620A-4629-9B42-54E6D201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9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417A-E12B-463D-8CBA-56BCEEE42D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4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CA8A-AD9C-4E79-8309-5FC020EEFE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35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3F8B-F179-4A36-ADA1-B396AE1C08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05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05D3-1983-44D7-95A9-F3A3F9C3A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92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F716-91A9-45A6-A658-40728E5A44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17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3058-B51A-4819-A686-D7D70F7C01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89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E9AFC-78D8-4B36-A3A5-C9F65BDD4C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9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5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1" indent="0">
              <a:buNone/>
              <a:defRPr sz="1600" b="1"/>
            </a:lvl5pPr>
            <a:lvl6pPr marL="2285538" indent="0">
              <a:buNone/>
              <a:defRPr sz="1600" b="1"/>
            </a:lvl6pPr>
            <a:lvl7pPr marL="2742646" indent="0">
              <a:buNone/>
              <a:defRPr sz="1600" b="1"/>
            </a:lvl7pPr>
            <a:lvl8pPr marL="3199754" indent="0">
              <a:buNone/>
              <a:defRPr sz="1600" b="1"/>
            </a:lvl8pPr>
            <a:lvl9pPr marL="3656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5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1" indent="0">
              <a:buNone/>
              <a:defRPr sz="1600" b="1"/>
            </a:lvl5pPr>
            <a:lvl6pPr marL="2285538" indent="0">
              <a:buNone/>
              <a:defRPr sz="1600" b="1"/>
            </a:lvl6pPr>
            <a:lvl7pPr marL="2742646" indent="0">
              <a:buNone/>
              <a:defRPr sz="1600" b="1"/>
            </a:lvl7pPr>
            <a:lvl8pPr marL="3199754" indent="0">
              <a:buNone/>
              <a:defRPr sz="1600" b="1"/>
            </a:lvl8pPr>
            <a:lvl9pPr marL="3656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202E-40F3-4736-ADAB-9EEDD94C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0F14-4C09-4607-857A-903DD1768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C516-7369-4F67-AD40-901319F04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5" indent="0">
              <a:buNone/>
              <a:defRPr sz="1000"/>
            </a:lvl3pPr>
            <a:lvl4pPr marL="1371324" indent="0">
              <a:buNone/>
              <a:defRPr sz="900"/>
            </a:lvl4pPr>
            <a:lvl5pPr marL="1828431" indent="0">
              <a:buNone/>
              <a:defRPr sz="900"/>
            </a:lvl5pPr>
            <a:lvl6pPr marL="2285538" indent="0">
              <a:buNone/>
              <a:defRPr sz="900"/>
            </a:lvl6pPr>
            <a:lvl7pPr marL="2742646" indent="0">
              <a:buNone/>
              <a:defRPr sz="900"/>
            </a:lvl7pPr>
            <a:lvl8pPr marL="3199754" indent="0">
              <a:buNone/>
              <a:defRPr sz="900"/>
            </a:lvl8pPr>
            <a:lvl9pPr marL="3656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9C55-DFB9-4850-973A-1025664D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5" indent="0">
              <a:buNone/>
              <a:defRPr sz="2400"/>
            </a:lvl3pPr>
            <a:lvl4pPr marL="1371324" indent="0">
              <a:buNone/>
              <a:defRPr sz="2000"/>
            </a:lvl4pPr>
            <a:lvl5pPr marL="1828431" indent="0">
              <a:buNone/>
              <a:defRPr sz="2000"/>
            </a:lvl5pPr>
            <a:lvl6pPr marL="2285538" indent="0">
              <a:buNone/>
              <a:defRPr sz="2000"/>
            </a:lvl6pPr>
            <a:lvl7pPr marL="2742646" indent="0">
              <a:buNone/>
              <a:defRPr sz="2000"/>
            </a:lvl7pPr>
            <a:lvl8pPr marL="3199754" indent="0">
              <a:buNone/>
              <a:defRPr sz="2000"/>
            </a:lvl8pPr>
            <a:lvl9pPr marL="36568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5" indent="0">
              <a:buNone/>
              <a:defRPr sz="1000"/>
            </a:lvl3pPr>
            <a:lvl4pPr marL="1371324" indent="0">
              <a:buNone/>
              <a:defRPr sz="900"/>
            </a:lvl4pPr>
            <a:lvl5pPr marL="1828431" indent="0">
              <a:buNone/>
              <a:defRPr sz="900"/>
            </a:lvl5pPr>
            <a:lvl6pPr marL="2285538" indent="0">
              <a:buNone/>
              <a:defRPr sz="900"/>
            </a:lvl6pPr>
            <a:lvl7pPr marL="2742646" indent="0">
              <a:buNone/>
              <a:defRPr sz="900"/>
            </a:lvl7pPr>
            <a:lvl8pPr marL="3199754" indent="0">
              <a:buNone/>
              <a:defRPr sz="900"/>
            </a:lvl8pPr>
            <a:lvl9pPr marL="3656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20D4-773F-495C-9871-B49BF358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wmf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0" rIns="91422" bIns="45710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08652" y="6124575"/>
            <a:ext cx="2047875" cy="661988"/>
            <a:chOff x="3596" y="3858"/>
            <a:chExt cx="1290" cy="417"/>
          </a:xfrm>
        </p:grpSpPr>
        <p:pic>
          <p:nvPicPr>
            <p:cNvPr id="1031" name="Picture 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DEC1AA-6D90-45C3-A36F-F3C4D585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108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215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324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431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800" indent="-28569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69" indent="-22855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78" indent="-22855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84" indent="-22855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092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200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308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5415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5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1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6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2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0" rIns="91422" bIns="45710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4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2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6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2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5" y="6205540"/>
            <a:ext cx="4784725" cy="2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  <a:latin typeface="Arial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7"/>
            <a:ext cx="3740150" cy="2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  <a:latin typeface="Arial"/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54039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2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108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215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324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431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831" indent="-342831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800" indent="-285692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69" indent="-22855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78" indent="-228554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84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092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200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308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5415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5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1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6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2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0" rIns="91422" bIns="45710" anchor="ctr"/>
          <a:lstStyle/>
          <a:p>
            <a:pPr defTabSz="561385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defTabSz="561385"/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defTabSz="561385"/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6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pPr defTabSz="561385"/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 defTabSz="561385"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2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561385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 defTabSz="561385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5" y="6205540"/>
            <a:ext cx="4784725" cy="2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>
            <a:spAutoFit/>
          </a:bodyPr>
          <a:lstStyle/>
          <a:p>
            <a:pPr defTabSz="561385">
              <a:buFontTx/>
              <a:buNone/>
            </a:pPr>
            <a:r>
              <a:rPr lang="en-US" sz="1200" b="1" dirty="0">
                <a:solidFill>
                  <a:srgbClr val="C0C0C0"/>
                </a:solidFill>
                <a:latin typeface="Arial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7"/>
            <a:ext cx="3740150" cy="2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>
            <a:spAutoFit/>
          </a:bodyPr>
          <a:lstStyle/>
          <a:p>
            <a:pPr defTabSz="561385">
              <a:buFontTx/>
              <a:buNone/>
            </a:pPr>
            <a:r>
              <a:rPr lang="en-US" sz="1200" dirty="0">
                <a:solidFill>
                  <a:srgbClr val="C0C0C0"/>
                </a:solidFill>
                <a:latin typeface="Arial"/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7809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108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215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324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431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831" indent="-342831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800" indent="-285692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69" indent="-22855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78" indent="-228554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84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092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200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308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5415" indent="-2285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5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1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6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2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2942" y="106494"/>
            <a:ext cx="88183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28" y="919402"/>
            <a:ext cx="8773960" cy="50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  <a:latin typeface="Arial"/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  <a:latin typeface="Arial"/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9165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604B64-DB40-487A-AFF3-91CED31E3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7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4983163" cy="1395413"/>
          </a:xfrm>
        </p:spPr>
        <p:txBody>
          <a:bodyPr/>
          <a:lstStyle/>
          <a:p>
            <a:pPr eaLnBrk="1" hangingPunct="1"/>
            <a:r>
              <a:rPr lang="en-US" dirty="0" smtClean="0"/>
              <a:t>FY 2019 Environment and Energy Program Proposal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7199" y="4038600"/>
            <a:ext cx="47926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1D2F68"/>
                </a:solidFill>
              </a:rPr>
              <a:t>To:	REDAC E&amp;E Subcommittee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1D2F68"/>
                </a:solidFill>
              </a:rPr>
              <a:t>By: 	Dr. Jim Hileman</a:t>
            </a:r>
            <a:br>
              <a:rPr lang="en-US" sz="1800" dirty="0" smtClean="0">
                <a:solidFill>
                  <a:srgbClr val="1D2F68"/>
                </a:solidFill>
              </a:rPr>
            </a:br>
            <a:r>
              <a:rPr lang="en-US" sz="1800" dirty="0" smtClean="0">
                <a:solidFill>
                  <a:srgbClr val="1D2F68"/>
                </a:solidFill>
              </a:rPr>
              <a:t>	Chief Scientific &amp; Technical 	Advisor for Environment and Energy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1D2F68"/>
                </a:solidFill>
              </a:rPr>
              <a:t>		Office of Environment and Energy 	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1D2F68"/>
                </a:solidFill>
              </a:rPr>
              <a:t>Date:	February 28, 2017</a:t>
            </a:r>
            <a:endParaRPr lang="en-US" sz="1800" dirty="0">
              <a:solidFill>
                <a:srgbClr val="1D2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&amp; Energy </a:t>
            </a:r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Core RE&amp;D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(A13.a)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Environment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</a:rPr>
              <a:t>&amp; Energy</a:t>
            </a:r>
          </a:p>
          <a:p>
            <a:r>
              <a:rPr lang="en-US" sz="2000" b="0" dirty="0"/>
              <a:t>Improve </a:t>
            </a:r>
            <a:r>
              <a:rPr lang="en-US" sz="2000" b="0" dirty="0" smtClean="0"/>
              <a:t>scientific </a:t>
            </a:r>
            <a:r>
              <a:rPr lang="en-US" sz="2000" b="0" dirty="0"/>
              <a:t>understanding of </a:t>
            </a:r>
            <a:r>
              <a:rPr lang="en-US" sz="2000" b="0" dirty="0" smtClean="0"/>
              <a:t>environment </a:t>
            </a:r>
            <a:r>
              <a:rPr lang="en-US" sz="2000" b="0" dirty="0"/>
              <a:t>&amp; </a:t>
            </a:r>
            <a:r>
              <a:rPr lang="en-US" sz="2000" b="0" dirty="0" smtClean="0"/>
              <a:t>energy </a:t>
            </a:r>
            <a:r>
              <a:rPr lang="en-US" sz="2000" b="0" dirty="0"/>
              <a:t>constraints </a:t>
            </a:r>
          </a:p>
          <a:p>
            <a:r>
              <a:rPr lang="en-US" sz="2000" b="0" dirty="0"/>
              <a:t>Incorporate </a:t>
            </a:r>
            <a:r>
              <a:rPr lang="en-US" sz="2000" b="0" dirty="0" smtClean="0"/>
              <a:t>scientific </a:t>
            </a:r>
            <a:r>
              <a:rPr lang="en-US" sz="2000" b="0" dirty="0"/>
              <a:t>knowledge into an </a:t>
            </a:r>
            <a:r>
              <a:rPr lang="en-US" sz="2000" b="0" dirty="0" smtClean="0"/>
              <a:t>integrated analytical </a:t>
            </a:r>
            <a:r>
              <a:rPr lang="en-US" sz="2000" b="0" dirty="0"/>
              <a:t>tool </a:t>
            </a:r>
            <a:r>
              <a:rPr lang="en-US" sz="2000" b="0" dirty="0" smtClean="0"/>
              <a:t>suite</a:t>
            </a:r>
          </a:p>
          <a:p>
            <a:r>
              <a:rPr lang="en-US" sz="2000" b="0" dirty="0" smtClean="0">
                <a:latin typeface="+mj-lt"/>
              </a:rPr>
              <a:t>Analyze mitigation </a:t>
            </a:r>
            <a:r>
              <a:rPr lang="en-US" sz="2000" b="0" dirty="0">
                <a:latin typeface="+mj-lt"/>
              </a:rPr>
              <a:t>options for reducing environmental impacts </a:t>
            </a:r>
            <a:r>
              <a:rPr lang="en-US" sz="2000" b="0" dirty="0" smtClean="0">
                <a:latin typeface="+mj-lt"/>
              </a:rPr>
              <a:t>including policy measures and environmental standards</a:t>
            </a:r>
          </a:p>
          <a:p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NextGen </a:t>
            </a:r>
            <a:r>
              <a:rPr lang="en-US" sz="2000" dirty="0">
                <a:latin typeface="+mj-lt"/>
              </a:rPr>
              <a:t>RE&amp;D (A13.b) Environmental </a:t>
            </a:r>
            <a:r>
              <a:rPr lang="en-US" sz="2000" dirty="0" smtClean="0">
                <a:latin typeface="+mj-lt"/>
              </a:rPr>
              <a:t>Research</a:t>
            </a:r>
          </a:p>
          <a:p>
            <a:r>
              <a:rPr lang="en-US" sz="2000" b="0" dirty="0" smtClean="0"/>
              <a:t>Mature airframe </a:t>
            </a:r>
            <a:r>
              <a:rPr lang="en-US" sz="2000" b="0" dirty="0"/>
              <a:t>and engine technologies</a:t>
            </a:r>
          </a:p>
          <a:p>
            <a:r>
              <a:rPr lang="en-US" sz="2000" b="0" dirty="0" smtClean="0"/>
              <a:t>Advance sustainable </a:t>
            </a:r>
            <a:r>
              <a:rPr lang="en-US" sz="2000" b="0" dirty="0"/>
              <a:t>alternative jet </a:t>
            </a:r>
            <a:r>
              <a:rPr lang="en-US" sz="2000" b="0" dirty="0" smtClean="0"/>
              <a:t>fuels</a:t>
            </a:r>
          </a:p>
          <a:p>
            <a:r>
              <a:rPr lang="en-US" sz="2000" b="0" dirty="0" smtClean="0"/>
              <a:t>Mature noise </a:t>
            </a:r>
            <a:r>
              <a:rPr lang="en-US" sz="2000" b="0" dirty="0"/>
              <a:t>mitigation </a:t>
            </a:r>
            <a:r>
              <a:rPr lang="en-US" sz="2000" b="0" dirty="0" smtClean="0"/>
              <a:t>techniques </a:t>
            </a:r>
            <a:r>
              <a:rPr lang="en-US" sz="2000" b="0" dirty="0"/>
              <a:t>for new arrival and departure concepts that could reduce community noise exposure</a:t>
            </a:r>
            <a:endParaRPr lang="en-US" sz="2000" b="0" dirty="0" smtClean="0"/>
          </a:p>
          <a:p>
            <a:endParaRPr lang="en-US" sz="2000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43F9-19F2-424F-8F48-06655C11CA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76" y="6254399"/>
            <a:ext cx="5396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>
                <a:solidFill>
                  <a:srgbClr val="FFFFFF"/>
                </a:solidFill>
                <a:latin typeface="Arial"/>
              </a:rPr>
              <a:t>Aviation E&amp;E Policy Statement (Federal Register 77-141, 2012): http://www.faa.gov/about/office_org/headquarters_offices/apl/environ_policy_guidance/policy/media/FAA_EE_Policy_Statement.pdf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00" y="4525072"/>
            <a:ext cx="604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306AFF"/>
                </a:solidFill>
              </a:rPr>
              <a:t>NEW</a:t>
            </a:r>
            <a:endParaRPr lang="en-US" sz="1400" b="1" dirty="0">
              <a:solidFill>
                <a:srgbClr val="306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" y="169249"/>
            <a:ext cx="8818324" cy="609600"/>
          </a:xfrm>
        </p:spPr>
        <p:txBody>
          <a:bodyPr/>
          <a:lstStyle/>
          <a:p>
            <a:pPr>
              <a:defRPr/>
            </a:pPr>
            <a:r>
              <a:rPr lang="en-US" dirty="0"/>
              <a:t>Airport Technology </a:t>
            </a:r>
            <a:r>
              <a:rPr lang="en-US" dirty="0" smtClean="0"/>
              <a:t>Research (ATR)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0" y="811290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ATR Overview:</a:t>
            </a:r>
          </a:p>
          <a:p>
            <a:r>
              <a:rPr lang="en-US" sz="2000" b="0" dirty="0" smtClean="0"/>
              <a:t>Three Research P</a:t>
            </a:r>
            <a:r>
              <a:rPr lang="en-US" sz="2000" b="0" dirty="0" smtClean="0"/>
              <a:t>rograms Areas (RPA): </a:t>
            </a:r>
            <a:r>
              <a:rPr lang="en-US" sz="2000" b="0" dirty="0" smtClean="0"/>
              <a:t>Airport Safety, Pavement and Airport Environment</a:t>
            </a:r>
            <a:endParaRPr lang="en-US" sz="2000" b="0" dirty="0" smtClean="0"/>
          </a:p>
          <a:p>
            <a:r>
              <a:rPr lang="en-US" sz="2000" b="0" dirty="0" smtClean="0"/>
              <a:t>All three RPAs </a:t>
            </a:r>
            <a:r>
              <a:rPr lang="en-US" sz="2000" b="0" dirty="0" smtClean="0"/>
              <a:t>presented to Airports Subcommittee</a:t>
            </a:r>
            <a:endParaRPr lang="en-US" sz="2000" b="0" dirty="0"/>
          </a:p>
          <a:p>
            <a:endParaRPr lang="en-US" sz="2000" b="0" dirty="0"/>
          </a:p>
          <a:p>
            <a:pPr marL="0" indent="0">
              <a:buNone/>
            </a:pPr>
            <a:r>
              <a:rPr lang="en-US" sz="2000" dirty="0" smtClean="0"/>
              <a:t>Two ATR programs </a:t>
            </a:r>
            <a:r>
              <a:rPr lang="en-US" sz="2000" dirty="0"/>
              <a:t>related to environment:</a:t>
            </a:r>
          </a:p>
          <a:p>
            <a:r>
              <a:rPr lang="en-US" sz="2000" b="0" dirty="0" smtClean="0"/>
              <a:t>Airport Noise Program </a:t>
            </a:r>
            <a:r>
              <a:rPr lang="en-US" sz="2000" b="0" dirty="0" smtClean="0"/>
              <a:t>(started in FY12)</a:t>
            </a:r>
            <a:endParaRPr lang="en-US" sz="2000" b="0" dirty="0"/>
          </a:p>
          <a:p>
            <a:r>
              <a:rPr lang="en-US" sz="2000" b="0" dirty="0"/>
              <a:t>Airport </a:t>
            </a:r>
            <a:r>
              <a:rPr lang="en-US" sz="2000" b="0" dirty="0" smtClean="0"/>
              <a:t>Environmental </a:t>
            </a:r>
            <a:r>
              <a:rPr lang="en-US" sz="2000" b="0" dirty="0" smtClean="0"/>
              <a:t>Research </a:t>
            </a:r>
            <a:r>
              <a:rPr lang="en-US" sz="2000" b="0" dirty="0" smtClean="0"/>
              <a:t>(started </a:t>
            </a:r>
            <a:r>
              <a:rPr lang="en-US" sz="2000" b="0" dirty="0" smtClean="0"/>
              <a:t>in FY16)</a:t>
            </a:r>
            <a:endParaRPr lang="en-US" sz="2000" b="0" dirty="0"/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/>
              <a:t>These two programs </a:t>
            </a:r>
            <a:r>
              <a:rPr lang="en-US" sz="2000" dirty="0" smtClean="0"/>
              <a:t>are collaborative efforts </a:t>
            </a:r>
            <a:r>
              <a:rPr lang="en-US" sz="2000" dirty="0"/>
              <a:t>among Tech Center, Office of Airports, </a:t>
            </a:r>
            <a:r>
              <a:rPr lang="en-US" sz="2000" dirty="0" smtClean="0"/>
              <a:t>and </a:t>
            </a:r>
            <a:r>
              <a:rPr lang="en-US" sz="2000" dirty="0"/>
              <a:t>Office of Environment and Energy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Further details given tomorrow by Tom Cuddy</a:t>
            </a: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pPr>
              <a:defRPr/>
            </a:pPr>
            <a:fld id="{B99443F9-19F2-424F-8F48-06655C11CA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NARP Milestones - RE&amp;D A13.a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01211"/>
              </p:ext>
            </p:extLst>
          </p:nvPr>
        </p:nvGraphicFramePr>
        <p:xfrm>
          <a:off x="219074" y="665293"/>
          <a:ext cx="8772526" cy="52783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6718"/>
                <a:gridCol w="7079008"/>
                <a:gridCol w="1066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Milestone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Status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Advance the understanding of noise impacts on social welfare and health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Completed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Develop new standard for aircraft carbon dioxide emissions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Completed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 methodologies to quantify and assess the impacts of aviation emissions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Completed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Refine methods for estimation of aircraft contribution to climate change and implement them in analytical tools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Advance the understanding of noise impacts on social welfare and health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Advance air quality modeling capabilities to capture global impacts of aviation emissions to inform decision-making and enable solution development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2018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Release Aviation Environmental Design Tool (AEDT) Version 3 with improved noise, emissions, and fuel burn estimation methodologies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Provide quantitative analysis to support 2018 U.S. Aviation Green House Gas Emissions Reduction Plan (for submission to ICAO)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2019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Complete analyses to support the development of a new engine exhaust particulate matter standard in ICAO CAEP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2019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Explore metrics for community exposure to aircraft noise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2019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Develop improved analytical tools and methodologies for cost-benefit analysis of both domestic and international policy options and scenarios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2019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Complete analyses to inform the development of a global market based measure for international aviation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Develop enhanced methodology for estimation of aviation contribution to climate change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Advance understanding of the public reaction to advanced supersonic airplanes to support the development of </a:t>
                      </a:r>
                      <a:r>
                        <a:rPr lang="en-US" sz="1200" dirty="0" err="1">
                          <a:effectLst/>
                        </a:rPr>
                        <a:t>en</a:t>
                      </a:r>
                      <a:r>
                        <a:rPr lang="en-US" sz="1200" dirty="0">
                          <a:effectLst/>
                        </a:rPr>
                        <a:t>-route noise standards for airplanes that exceed Mach 1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2021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Improve analytical capabilities of aviation environmental analysis tools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 schedule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 new noise and emissions standards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 schedule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1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NARP Milestones - RE&amp;D A13.b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98248"/>
              </p:ext>
            </p:extLst>
          </p:nvPr>
        </p:nvGraphicFramePr>
        <p:xfrm>
          <a:off x="219074" y="616919"/>
          <a:ext cx="8772526" cy="54028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6718"/>
                <a:gridCol w="7079008"/>
                <a:gridCol w="1066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Year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Milestone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Status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Refine the environmental and economic sustainability assessment of renewable alternative turbine engine fuels using the latest methods and knowledge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 methodology to estimate global lifecycle emissions of alternative jet fuels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technologies that can reduce energy use, emissions, and noise in year two of the second phase of the Continuous Lower Energy, Emissions and Noise Program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Continuous Lower Energy, Emissions and Noise Advanced Turbine Components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technologies that can reduce energy use, emissions, and noise in year three of the second phase of the Continuous Lower Energy, Emissions and Noise Program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 methods to streamline the ASTM approval process for alternative jet fuels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2018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technologies that can reduce energy use, emissions, and noise in year four of the second phase of the Continuous Lower Energy, Emissions and Noise Program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2019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Advance the understanding of alternative jet fuel composition to enable fuels with lower emissions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2019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 lifecycle greenhouse gas emissions values for alternative jet fuels for use by ICAO CAEP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2019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technologies that can reduce energy use, emissions, and noise in year five of the second phase of the Continuous Lower Energy, Emissions and Noise Program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2020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certifiable aircraft and engine technologies via CLEEN II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2020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Initiate Continuous Lower Energy, Emissions and Noise Phase III activities to demonstrate technologies that can reduce energy use, emissions, and noise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2020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Support testing to ensure the approval of at least one alternative jet fuel type per year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2021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technologies that can reduce energy use emissions and noise via the third phase of the Continuous Lower Energy Emissions and Noise Program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Demonstrate technologies that can reduce energy use, emissions and noise in year 3 of the third phase of the CLEEN Program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On schedule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7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425" name="Group 26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97483"/>
              </p:ext>
            </p:extLst>
          </p:nvPr>
        </p:nvGraphicFramePr>
        <p:xfrm>
          <a:off x="457202" y="905814"/>
          <a:ext cx="8050213" cy="4900626"/>
        </p:xfrm>
        <a:graphic>
          <a:graphicData uri="http://schemas.openxmlformats.org/drawingml/2006/table">
            <a:tbl>
              <a:tblPr/>
              <a:tblGrid>
                <a:gridCol w="3162300"/>
                <a:gridCol w="762000"/>
                <a:gridCol w="838200"/>
                <a:gridCol w="838200"/>
                <a:gridCol w="838200"/>
                <a:gridCol w="762000"/>
                <a:gridCol w="849313"/>
              </a:tblGrid>
              <a:tr h="28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17 Request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18 Request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19 Target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 Title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In-House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In-House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In-House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92398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Base Program (Funding Appropriation)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A13.a. Environment &amp; Energy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2,362,923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12,397,075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2,400,498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12,796,502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2,467,487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12,697,163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1,500,000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Base Subtotal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2,362,923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12,397,075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2,400,498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12,796,502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2,467,487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12,697,163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With 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14,197,163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NextGen Program (Funding Appropriation)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3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A13.b. NextGen Environment &amp; Energy-Aircraft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Technologies and Fuels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(R,E&amp;D)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714,208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24,950,596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722,563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25,962,437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743,292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25,883,860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3,000,000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NextGen Subtotal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714,208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24,950,596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722,563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25,962,437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743,292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25,883,860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With 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28,883,860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PPT Total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3,077,131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37,347,671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3,123,061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38,758,939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3,210,779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38,581,023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With 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43,081,023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00" indent="-28569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092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00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08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15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None/>
            </a:pPr>
            <a:fld id="{B1C6B998-0A5D-4C92-A836-3DA03D7C074A}" type="slidenum">
              <a:rPr lang="en-US" sz="1400">
                <a:solidFill>
                  <a:srgbClr val="FFFFFF"/>
                </a:solidFill>
              </a:rPr>
              <a:pPr algn="r" eaLnBrk="1" hangingPunct="1">
                <a:buNone/>
              </a:pPr>
              <a:t>14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625" y="152400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108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215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324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431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/>
              <a:t>PPT Financial Summary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833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4" b="14242"/>
          <a:stretch/>
        </p:blipFill>
        <p:spPr bwMode="auto">
          <a:xfrm>
            <a:off x="76200" y="557866"/>
            <a:ext cx="6316102" cy="53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828800" y="697059"/>
            <a:ext cx="4465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b="1" dirty="0"/>
              <a:t>Not shown on graph</a:t>
            </a:r>
            <a:r>
              <a:rPr lang="en-US" sz="1200" b="1" dirty="0" smtClean="0"/>
              <a:t>: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en-US" sz="1200" b="1" dirty="0" smtClean="0"/>
              <a:t>Airports Cooperative Research Program (ACRP) provides ~$5M/year for environment projects</a:t>
            </a:r>
          </a:p>
        </p:txBody>
      </p:sp>
      <p:sp>
        <p:nvSpPr>
          <p:cNvPr id="6147" name="Rectangle 1081"/>
          <p:cNvSpPr>
            <a:spLocks noGrp="1" noChangeArrowheads="1"/>
          </p:cNvSpPr>
          <p:nvPr>
            <p:ph type="title"/>
          </p:nvPr>
        </p:nvSpPr>
        <p:spPr>
          <a:xfrm>
            <a:off x="428625" y="76200"/>
            <a:ext cx="8472488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FY14-19 Financial Summary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7069" y="6306153"/>
            <a:ext cx="567058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FAA FY 2017 </a:t>
            </a:r>
            <a:r>
              <a:rPr lang="en-US" sz="1200" dirty="0">
                <a:solidFill>
                  <a:schemeClr val="bg1"/>
                </a:solidFill>
              </a:rPr>
              <a:t>President’s Budget Highlights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https://www.transportation.gov/mission/budget/fiscal-year-2017-budget-highlights-book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C6B998-0A5D-4C92-A836-3DA03D7C074A}" type="slidenum">
              <a:rPr lang="en-US" sz="14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5" t="1" b="82332"/>
          <a:stretch/>
        </p:blipFill>
        <p:spPr bwMode="auto">
          <a:xfrm>
            <a:off x="6446744" y="1143000"/>
            <a:ext cx="2163856" cy="110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2" b="87548"/>
          <a:stretch/>
        </p:blipFill>
        <p:spPr bwMode="auto">
          <a:xfrm>
            <a:off x="6419850" y="609600"/>
            <a:ext cx="2419350" cy="78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1" t="37939" b="15098"/>
          <a:stretch/>
        </p:blipFill>
        <p:spPr bwMode="auto">
          <a:xfrm>
            <a:off x="6324600" y="2384610"/>
            <a:ext cx="2476500" cy="29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8472488" cy="609600"/>
          </a:xfrm>
        </p:spPr>
        <p:txBody>
          <a:bodyPr/>
          <a:lstStyle/>
          <a:p>
            <a:pPr eaLnBrk="1" hangingPunct="1"/>
            <a:r>
              <a:rPr lang="en-US" sz="3600" dirty="0"/>
              <a:t>PPT 5-Year Financial Plan</a:t>
            </a:r>
          </a:p>
        </p:txBody>
      </p:sp>
      <p:graphicFrame>
        <p:nvGraphicFramePr>
          <p:cNvPr id="322430" name="Group 8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677831"/>
              </p:ext>
            </p:extLst>
          </p:nvPr>
        </p:nvGraphicFramePr>
        <p:xfrm>
          <a:off x="473771" y="891222"/>
          <a:ext cx="8024812" cy="4518978"/>
        </p:xfrm>
        <a:graphic>
          <a:graphicData uri="http://schemas.openxmlformats.org/drawingml/2006/table">
            <a:tbl>
              <a:tblPr/>
              <a:tblGrid>
                <a:gridCol w="3848100"/>
                <a:gridCol w="838200"/>
                <a:gridCol w="838200"/>
                <a:gridCol w="812800"/>
                <a:gridCol w="838200"/>
                <a:gridCol w="849312"/>
              </a:tblGrid>
              <a:tr h="2492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Out-Year Contract Dollars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2019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349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Base Program (Funding Appropriation)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A13.a. Environment &amp; Energy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12,697,163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12,834,191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13,078,444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13,203,677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13,435,794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1,500,000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1,500,000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Base Subtotal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12,697,163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12,834,191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13,078,444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13,203,677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13,435,794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With 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14,197,163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14,334,191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13,078,444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13,203,677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13,435,794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NextGen Program (Funding Appropriation)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A13.b. NextGen Environment &amp; Energy-Aircraft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Technologies and Fuels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(R,E&amp;D)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25,883,860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26,302,921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26,881,306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27,296,658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27,871,228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3,000,000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3,000,000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3,000,000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3,000,000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3,000,000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NextGen Subtotal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25,883,860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26,302,921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26,881,306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27,296,658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27,871,228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With 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28,883,860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29,302,921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29,881,306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30,296,658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30,871,228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PPT Total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38,581,023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39,137,111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39,959,750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40,500,335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41,307,023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With Above Target Request</a:t>
                      </a:r>
                    </a:p>
                  </a:txBody>
                  <a:tcPr marL="36576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43,081,023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43,637,111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42,959,750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43,500,335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44,307,023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00" indent="-28569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092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00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08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15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None/>
            </a:pPr>
            <a:fld id="{B1C6B998-0A5D-4C92-A836-3DA03D7C074A}" type="slidenum">
              <a:rPr lang="en-US" sz="1400">
                <a:solidFill>
                  <a:srgbClr val="FFFFFF"/>
                </a:solidFill>
              </a:rPr>
              <a:pPr algn="r" eaLnBrk="1" hangingPunct="1">
                <a:buNone/>
              </a:pPr>
              <a:t>16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"/>
            <a:ext cx="8472488" cy="609600"/>
          </a:xfrm>
        </p:spPr>
        <p:txBody>
          <a:bodyPr/>
          <a:lstStyle/>
          <a:p>
            <a:pPr algn="ctr" eaLnBrk="1" hangingPunct="1"/>
            <a:r>
              <a:rPr lang="en-US" sz="2400" dirty="0"/>
              <a:t>Core RE&amp;D Program (A13.a) - Environment &amp; Energy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86100"/>
            <a:ext cx="4495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FY </a:t>
            </a:r>
            <a:r>
              <a:rPr lang="en-US" sz="1800" b="1" u="sng" dirty="0" smtClean="0"/>
              <a:t>2019 </a:t>
            </a:r>
            <a:r>
              <a:rPr lang="en-US" sz="1800" b="1" u="sng" dirty="0"/>
              <a:t>Milestones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495800" y="838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0" y="2971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3429002"/>
            <a:ext cx="4419600" cy="230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 marL="226967" indent="-226967"/>
            <a:r>
              <a:rPr lang="en-US" sz="1200" dirty="0" smtClean="0"/>
              <a:t>Advance </a:t>
            </a:r>
            <a:r>
              <a:rPr lang="en-US" sz="1200" dirty="0"/>
              <a:t>the understanding of noise impacts on social welfare and health.</a:t>
            </a:r>
          </a:p>
          <a:p>
            <a:pPr marL="226967" indent="-226967"/>
            <a:r>
              <a:rPr lang="en-US" sz="1200" dirty="0" smtClean="0"/>
              <a:t>Improve </a:t>
            </a:r>
            <a:r>
              <a:rPr lang="en-US" sz="1200" dirty="0"/>
              <a:t>ability to model the air quality </a:t>
            </a:r>
            <a:r>
              <a:rPr lang="en-US" sz="1200" dirty="0" smtClean="0"/>
              <a:t>and climate impacts </a:t>
            </a:r>
            <a:r>
              <a:rPr lang="en-US" sz="1200" dirty="0"/>
              <a:t>of aviation </a:t>
            </a:r>
            <a:r>
              <a:rPr lang="en-US" sz="1200" dirty="0" smtClean="0"/>
              <a:t>emissions.</a:t>
            </a:r>
            <a:endParaRPr lang="en-US" sz="1200" dirty="0"/>
          </a:p>
          <a:p>
            <a:pPr marL="226967" indent="-226967"/>
            <a:r>
              <a:rPr lang="en-US" sz="1200" dirty="0" smtClean="0"/>
              <a:t>Enhance </a:t>
            </a:r>
            <a:r>
              <a:rPr lang="en-US" sz="1200" dirty="0"/>
              <a:t>the aviation environmental tool suite to improve </a:t>
            </a:r>
            <a:r>
              <a:rPr lang="en-US" sz="1200" dirty="0" smtClean="0"/>
              <a:t>our ability </a:t>
            </a:r>
            <a:r>
              <a:rPr lang="en-US" sz="1200" dirty="0"/>
              <a:t>to calculate </a:t>
            </a:r>
            <a:r>
              <a:rPr lang="en-US" sz="1200" dirty="0" smtClean="0"/>
              <a:t>environmental consequences </a:t>
            </a:r>
            <a:r>
              <a:rPr lang="en-US" sz="1200" dirty="0"/>
              <a:t>and impacts of aviation.</a:t>
            </a:r>
          </a:p>
          <a:p>
            <a:pPr marL="226967" indent="-226967"/>
            <a:r>
              <a:rPr lang="en-US" sz="1200" dirty="0" smtClean="0"/>
              <a:t>Analyze </a:t>
            </a:r>
            <a:r>
              <a:rPr lang="en-US" sz="1200" dirty="0"/>
              <a:t>mitigation options for reducing environmental impacts including policy measures </a:t>
            </a:r>
            <a:r>
              <a:rPr lang="en-US" sz="1200" dirty="0" smtClean="0"/>
              <a:t>and standards.</a:t>
            </a:r>
          </a:p>
          <a:p>
            <a:pPr marL="226967" indent="-226967"/>
            <a:r>
              <a:rPr lang="en-US" sz="1200" dirty="0" smtClean="0"/>
              <a:t>Develop improved certification methods</a:t>
            </a:r>
            <a:endParaRPr lang="en-US" sz="1200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495800" y="685800"/>
            <a:ext cx="464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Research Goals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1682859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Need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1987661"/>
            <a:ext cx="4419600" cy="9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 marL="226967" indent="-226967">
              <a:spcBef>
                <a:spcPts val="300"/>
              </a:spcBef>
            </a:pPr>
            <a:r>
              <a:rPr lang="en-US" sz="1200" dirty="0"/>
              <a:t>Characterize environmental and energy challenges</a:t>
            </a:r>
          </a:p>
          <a:p>
            <a:pPr marL="226967" indent="-226967">
              <a:spcBef>
                <a:spcPts val="300"/>
              </a:spcBef>
            </a:pPr>
            <a:r>
              <a:rPr lang="en-US" sz="1200" dirty="0"/>
              <a:t>Develop and implement mitigation solutions</a:t>
            </a:r>
          </a:p>
          <a:p>
            <a:pPr marL="226967" indent="-226967">
              <a:spcBef>
                <a:spcPts val="300"/>
              </a:spcBef>
            </a:pPr>
            <a:r>
              <a:rPr lang="en-US" sz="1200" dirty="0"/>
              <a:t>Enhance international leadership on environment and energy matters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7620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FAA Strategic Plan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112839"/>
            <a:ext cx="4419600" cy="5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 marL="226967" indent="-226967">
              <a:spcBef>
                <a:spcPts val="300"/>
              </a:spcBef>
            </a:pPr>
            <a:r>
              <a:rPr lang="en-US" sz="1200" dirty="0"/>
              <a:t>Deliver </a:t>
            </a:r>
            <a:r>
              <a:rPr lang="en-US" sz="1200" dirty="0" smtClean="0"/>
              <a:t>benefits through technology </a:t>
            </a:r>
            <a:r>
              <a:rPr lang="en-US" sz="1200" dirty="0"/>
              <a:t>and Infrastructure</a:t>
            </a:r>
          </a:p>
          <a:p>
            <a:pPr marL="226967" indent="-226967">
              <a:spcBef>
                <a:spcPts val="300"/>
              </a:spcBef>
            </a:pPr>
            <a:r>
              <a:rPr lang="en-US" sz="1200" dirty="0"/>
              <a:t>Enhance global leadership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00" indent="-28569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092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00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08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15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None/>
            </a:pPr>
            <a:fld id="{B1C6B998-0A5D-4C92-A836-3DA03D7C074A}" type="slidenum">
              <a:rPr lang="en-US" sz="1400">
                <a:solidFill>
                  <a:srgbClr val="FFFFFF"/>
                </a:solidFill>
              </a:rPr>
              <a:pPr algn="r" eaLnBrk="1" hangingPunct="1">
                <a:buNone/>
              </a:pPr>
              <a:t>17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28130" y="3581400"/>
            <a:ext cx="4648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Out Year Funding Requirements</a:t>
            </a:r>
            <a:r>
              <a:rPr lang="en-US" sz="1800" dirty="0"/>
              <a:t> </a:t>
            </a:r>
            <a:endParaRPr lang="en-US" sz="1800" b="1" dirty="0"/>
          </a:p>
        </p:txBody>
      </p:sp>
      <p:graphicFrame>
        <p:nvGraphicFramePr>
          <p:cNvPr id="24" name="Group 1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405723"/>
              </p:ext>
            </p:extLst>
          </p:nvPr>
        </p:nvGraphicFramePr>
        <p:xfrm>
          <a:off x="4560872" y="4069424"/>
          <a:ext cx="4479925" cy="1035976"/>
        </p:xfrm>
        <a:graphic>
          <a:graphicData uri="http://schemas.openxmlformats.org/drawingml/2006/table">
            <a:tbl>
              <a:tblPr/>
              <a:tblGrid>
                <a:gridCol w="1020763"/>
                <a:gridCol w="676275"/>
                <a:gridCol w="671512"/>
                <a:gridCol w="676275"/>
                <a:gridCol w="752475"/>
                <a:gridCol w="682625"/>
              </a:tblGrid>
              <a:tr h="24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2019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Funding Target ($000)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12,697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12,834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13,078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Above Target Request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1,500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1,500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560870" y="5144870"/>
            <a:ext cx="44958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008000"/>
                </a:solidFill>
              </a:rPr>
              <a:t>This above target request would enable the </a:t>
            </a:r>
            <a:r>
              <a:rPr lang="en-US" sz="1200" b="1" dirty="0" smtClean="0">
                <a:solidFill>
                  <a:srgbClr val="008000"/>
                </a:solidFill>
              </a:rPr>
              <a:t>development of a </a:t>
            </a:r>
            <a:r>
              <a:rPr lang="en-US" sz="1200" b="1" dirty="0">
                <a:solidFill>
                  <a:srgbClr val="008000"/>
                </a:solidFill>
              </a:rPr>
              <a:t>more robust understanding of potential environmental impacts, particularly noise, of UAS vehicles and develop </a:t>
            </a:r>
            <a:r>
              <a:rPr lang="en-US" sz="1200" b="1" dirty="0" smtClean="0">
                <a:solidFill>
                  <a:srgbClr val="008000"/>
                </a:solidFill>
              </a:rPr>
              <a:t>an appropriate </a:t>
            </a:r>
            <a:r>
              <a:rPr lang="en-US" sz="1200" b="1" dirty="0">
                <a:solidFill>
                  <a:srgbClr val="008000"/>
                </a:solidFill>
              </a:rPr>
              <a:t>noise certification scheme. 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4572000" y="990600"/>
            <a:ext cx="4495800" cy="2667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22" tIns="45710" rIns="91422" bIns="45710">
            <a:spAutoFit/>
          </a:bodyPr>
          <a:lstStyle/>
          <a:p>
            <a:pPr marL="226967" indent="-226967">
              <a:spcBef>
                <a:spcPts val="720"/>
              </a:spcBef>
              <a:defRPr/>
            </a:pPr>
            <a:r>
              <a:rPr lang="en-US" sz="1200" dirty="0" smtClean="0"/>
              <a:t>By </a:t>
            </a:r>
            <a:r>
              <a:rPr lang="en-US" sz="1200" dirty="0"/>
              <a:t>2019, explore appropriate metric for community exposure to aircraft noise.</a:t>
            </a:r>
          </a:p>
          <a:p>
            <a:pPr marL="226967" indent="-226967">
              <a:spcBef>
                <a:spcPts val="720"/>
              </a:spcBef>
              <a:defRPr/>
            </a:pPr>
            <a:r>
              <a:rPr lang="en-US" sz="1200" dirty="0" smtClean="0"/>
              <a:t>By </a:t>
            </a:r>
            <a:r>
              <a:rPr lang="en-US" sz="1200" dirty="0"/>
              <a:t>2019, develop improved analytical tool and methodologies for cost-benefit analysis of </a:t>
            </a:r>
            <a:r>
              <a:rPr lang="en-US" sz="1200" dirty="0" smtClean="0"/>
              <a:t>both domestic </a:t>
            </a:r>
            <a:r>
              <a:rPr lang="en-US" sz="1200" dirty="0"/>
              <a:t>and international policy options and scenarios.</a:t>
            </a:r>
          </a:p>
          <a:p>
            <a:pPr marL="226967" indent="-226967">
              <a:spcBef>
                <a:spcPts val="720"/>
              </a:spcBef>
              <a:defRPr/>
            </a:pPr>
            <a:r>
              <a:rPr lang="en-US" sz="1200" dirty="0" smtClean="0"/>
              <a:t>By </a:t>
            </a:r>
            <a:r>
              <a:rPr lang="en-US" sz="1200" dirty="0"/>
              <a:t>2019, complete analyses to support the development of </a:t>
            </a:r>
            <a:r>
              <a:rPr lang="en-US" sz="1200" dirty="0" smtClean="0"/>
              <a:t>policy measures and standards </a:t>
            </a:r>
            <a:r>
              <a:rPr lang="en-US" sz="1200" dirty="0"/>
              <a:t>in ICAO CAEP.</a:t>
            </a:r>
          </a:p>
          <a:p>
            <a:pPr marL="226967" indent="-226967">
              <a:spcBef>
                <a:spcPts val="720"/>
              </a:spcBef>
              <a:defRPr/>
            </a:pPr>
            <a:r>
              <a:rPr lang="en-US" sz="1200" dirty="0" smtClean="0"/>
              <a:t>By 2020, advance </a:t>
            </a:r>
            <a:r>
              <a:rPr lang="en-US" sz="1200" dirty="0"/>
              <a:t>understanding of the public reaction to advanced supersonic airplanes to support the development of </a:t>
            </a:r>
            <a:r>
              <a:rPr lang="en-US" sz="1200" dirty="0" err="1"/>
              <a:t>en</a:t>
            </a:r>
            <a:r>
              <a:rPr lang="en-US" sz="1200" dirty="0"/>
              <a:t>-route noise standards for </a:t>
            </a:r>
            <a:r>
              <a:rPr lang="en-US" sz="1200" dirty="0" smtClean="0"/>
              <a:t>supersonic airplanes</a:t>
            </a:r>
            <a:endParaRPr lang="en-US" sz="12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226967" indent="-226967">
              <a:spcBef>
                <a:spcPts val="720"/>
              </a:spcBef>
              <a:defRPr/>
            </a:pPr>
            <a:r>
              <a:rPr lang="en-US" sz="1200" dirty="0" smtClean="0"/>
              <a:t>By 2021, release AEDT Version 4 </a:t>
            </a:r>
            <a:r>
              <a:rPr lang="en-US" sz="1200" dirty="0"/>
              <a:t>with </a:t>
            </a:r>
            <a:r>
              <a:rPr lang="en-US" sz="1200" dirty="0" smtClean="0"/>
              <a:t>high </a:t>
            </a:r>
            <a:r>
              <a:rPr lang="en-US" sz="1200" dirty="0"/>
              <a:t>fidelity noise </a:t>
            </a:r>
            <a:r>
              <a:rPr lang="en-US" sz="1200" dirty="0" smtClean="0"/>
              <a:t>characterization.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77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4572000" y="1066800"/>
            <a:ext cx="4495800" cy="2492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2" tIns="45710" rIns="91422" bIns="45710">
            <a:spAutoFit/>
          </a:bodyPr>
          <a:lstStyle/>
          <a:p>
            <a:pPr marL="226967" indent="-226967">
              <a:defRPr/>
            </a:pPr>
            <a:r>
              <a:rPr lang="en-US" sz="1200" dirty="0" smtClean="0"/>
              <a:t>By </a:t>
            </a:r>
            <a:r>
              <a:rPr lang="en-US" sz="1200" dirty="0"/>
              <a:t>2019, advance the understanding of alternative jet fuel composition </a:t>
            </a:r>
            <a:r>
              <a:rPr lang="en-US" sz="1200" dirty="0" smtClean="0"/>
              <a:t>to </a:t>
            </a:r>
            <a:r>
              <a:rPr lang="en-US" sz="1200" dirty="0"/>
              <a:t>enable </a:t>
            </a:r>
            <a:r>
              <a:rPr lang="en-US" sz="1200" dirty="0" smtClean="0"/>
              <a:t>fuels </a:t>
            </a:r>
            <a:r>
              <a:rPr lang="en-US" sz="1200" dirty="0"/>
              <a:t>with lower emissions.</a:t>
            </a:r>
          </a:p>
          <a:p>
            <a:pPr marL="226967" indent="-226967">
              <a:defRPr/>
            </a:pPr>
            <a:r>
              <a:rPr lang="en-US" sz="1200" dirty="0" smtClean="0"/>
              <a:t>By </a:t>
            </a:r>
            <a:r>
              <a:rPr lang="en-US" sz="1200" dirty="0"/>
              <a:t>2019, </a:t>
            </a:r>
            <a:r>
              <a:rPr lang="en-US" sz="1200" dirty="0" smtClean="0"/>
              <a:t>develop </a:t>
            </a:r>
            <a:r>
              <a:rPr lang="en-US" sz="1200" dirty="0"/>
              <a:t>lifecycle greenhouse </a:t>
            </a:r>
            <a:r>
              <a:rPr lang="en-US" sz="1200" dirty="0" smtClean="0"/>
              <a:t>gas emissions values for </a:t>
            </a:r>
            <a:r>
              <a:rPr lang="en-US" sz="1200" dirty="0"/>
              <a:t>alternative jet fuels for use by ICAO </a:t>
            </a:r>
            <a:r>
              <a:rPr lang="en-US" sz="1200" dirty="0" smtClean="0"/>
              <a:t>CAEP.</a:t>
            </a:r>
          </a:p>
          <a:p>
            <a:pPr marL="226967" indent="-226967">
              <a:defRPr/>
            </a:pPr>
            <a:r>
              <a:rPr lang="en-US" sz="1200" dirty="0"/>
              <a:t>By 2021, </a:t>
            </a:r>
            <a:r>
              <a:rPr lang="en-US" sz="1200" dirty="0" smtClean="0"/>
              <a:t>mature </a:t>
            </a:r>
            <a:r>
              <a:rPr lang="en-US" sz="1200" dirty="0"/>
              <a:t>noise mitigation techniques for new arrival and departure concepts that could reduce community noise </a:t>
            </a:r>
            <a:r>
              <a:rPr lang="en-US" sz="1200" dirty="0" smtClean="0"/>
              <a:t>exposure.</a:t>
            </a:r>
          </a:p>
          <a:p>
            <a:pPr marL="226967" indent="-226967">
              <a:defRPr/>
            </a:pPr>
            <a:r>
              <a:rPr lang="en-US" sz="1200" dirty="0" smtClean="0"/>
              <a:t>Through 2021, </a:t>
            </a:r>
            <a:r>
              <a:rPr lang="en-US" sz="1200" dirty="0"/>
              <a:t>support testing to ensure the approval of at least one alternative jet fuel type </a:t>
            </a:r>
            <a:r>
              <a:rPr lang="en-US" sz="1200" dirty="0" smtClean="0"/>
              <a:t>per year.</a:t>
            </a:r>
          </a:p>
          <a:p>
            <a:pPr marL="226967" indent="-226967">
              <a:defRPr/>
            </a:pPr>
            <a:r>
              <a:rPr lang="en-US" sz="1200" dirty="0"/>
              <a:t>Through </a:t>
            </a:r>
            <a:r>
              <a:rPr lang="en-US" sz="1200" dirty="0" smtClean="0"/>
              <a:t>2021, demonstrate </a:t>
            </a:r>
            <a:r>
              <a:rPr lang="en-US" sz="1200" dirty="0"/>
              <a:t>certifiable aircraft and engine technologies via </a:t>
            </a:r>
            <a:r>
              <a:rPr lang="en-US" sz="1200" dirty="0" smtClean="0"/>
              <a:t>CLEEN.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"/>
            <a:ext cx="8472488" cy="609600"/>
          </a:xfrm>
        </p:spPr>
        <p:txBody>
          <a:bodyPr/>
          <a:lstStyle/>
          <a:p>
            <a:pPr algn="ctr" eaLnBrk="1" hangingPunct="1"/>
            <a:r>
              <a:rPr lang="en-US" sz="2400" dirty="0"/>
              <a:t>NextGen RE&amp;D Program (A13.b) - Environmental Research - Aircraft </a:t>
            </a:r>
            <a:r>
              <a:rPr lang="en-US" sz="2400" dirty="0" smtClean="0"/>
              <a:t>Technologies and Fuels</a:t>
            </a:r>
            <a:endParaRPr lang="en-US" sz="24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86100"/>
            <a:ext cx="4495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FY </a:t>
            </a:r>
            <a:r>
              <a:rPr lang="en-US" sz="1800" b="1" u="sng" dirty="0" smtClean="0"/>
              <a:t>2019 </a:t>
            </a:r>
            <a:r>
              <a:rPr lang="en-US" sz="1800" b="1" u="sng" dirty="0"/>
              <a:t>Milestones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528130" y="3581400"/>
            <a:ext cx="4648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Out Year Funding Requirements</a:t>
            </a:r>
            <a:r>
              <a:rPr lang="en-US" sz="1800" dirty="0"/>
              <a:t> </a:t>
            </a:r>
            <a:endParaRPr lang="en-US" sz="18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495800" y="838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0" y="2971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3429000"/>
            <a:ext cx="4419600" cy="26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 marL="226967" indent="-226967"/>
            <a:r>
              <a:rPr lang="en-US" sz="1200" dirty="0">
                <a:latin typeface="+mn-lt"/>
              </a:rPr>
              <a:t>Continue </a:t>
            </a:r>
            <a:r>
              <a:rPr lang="en-US" sz="1200" dirty="0" smtClean="0">
                <a:latin typeface="+mn-lt"/>
              </a:rPr>
              <a:t>CLEEN II activities to </a:t>
            </a:r>
            <a:r>
              <a:rPr lang="en-US" sz="1200" dirty="0">
                <a:latin typeface="+mn-lt"/>
              </a:rPr>
              <a:t>assess and demonstrate aircraft and engine technologies that can reduce energy use, emissions, and noise. </a:t>
            </a:r>
            <a:r>
              <a:rPr lang="en-US" sz="1200" dirty="0" smtClean="0">
                <a:latin typeface="+mn-lt"/>
              </a:rPr>
              <a:t>Initiate CLEEN III activities. </a:t>
            </a:r>
            <a:endParaRPr lang="en-US" sz="1200" dirty="0">
              <a:latin typeface="+mn-lt"/>
            </a:endParaRPr>
          </a:p>
          <a:p>
            <a:pPr marL="226967" indent="-226967"/>
            <a:r>
              <a:rPr lang="en-US" sz="1200" dirty="0"/>
              <a:t>Develop operational procedure concepts that could reduce community noise exposure.</a:t>
            </a:r>
          </a:p>
          <a:p>
            <a:pPr marL="226967" indent="-226967"/>
            <a:r>
              <a:rPr lang="en-US" sz="1200" dirty="0" smtClean="0">
                <a:latin typeface="+mn-lt"/>
              </a:rPr>
              <a:t>Support </a:t>
            </a:r>
            <a:r>
              <a:rPr lang="en-US" sz="1200" dirty="0">
                <a:latin typeface="+mn-lt"/>
              </a:rPr>
              <a:t>the approval of additional alternative jet fuel pathways via ASTM International. </a:t>
            </a:r>
          </a:p>
          <a:p>
            <a:pPr marL="226967" indent="-226967"/>
            <a:r>
              <a:rPr lang="en-US" sz="1200" dirty="0" smtClean="0"/>
              <a:t>Evaluate </a:t>
            </a:r>
            <a:r>
              <a:rPr lang="en-US" sz="1200" dirty="0"/>
              <a:t>regional alternative jet fuel supply chains to identify the key barriers to the development and deployment of </a:t>
            </a:r>
            <a:r>
              <a:rPr lang="en-US" sz="1200" dirty="0" smtClean="0"/>
              <a:t>‘</a:t>
            </a:r>
            <a:r>
              <a:rPr lang="en-US" sz="1200" dirty="0"/>
              <a:t>drop-in’ alternative jet </a:t>
            </a:r>
            <a:r>
              <a:rPr lang="en-US" sz="1200" dirty="0" smtClean="0"/>
              <a:t>fuels.</a:t>
            </a:r>
            <a:endParaRPr lang="en-US" sz="1200" dirty="0"/>
          </a:p>
          <a:p>
            <a:pPr marL="226967" indent="-226967"/>
            <a:r>
              <a:rPr lang="en-US" sz="1200" dirty="0" smtClean="0">
                <a:latin typeface="+mn-lt"/>
              </a:rPr>
              <a:t>Quantify the economic and environmental benefits of alternative jet fuels at local, regional and global levels.</a:t>
            </a:r>
          </a:p>
        </p:txBody>
      </p:sp>
      <p:graphicFrame>
        <p:nvGraphicFramePr>
          <p:cNvPr id="27" name="Group 1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15363"/>
              </p:ext>
            </p:extLst>
          </p:nvPr>
        </p:nvGraphicFramePr>
        <p:xfrm>
          <a:off x="4560872" y="4069424"/>
          <a:ext cx="4479925" cy="1035976"/>
        </p:xfrm>
        <a:graphic>
          <a:graphicData uri="http://schemas.openxmlformats.org/drawingml/2006/table">
            <a:tbl>
              <a:tblPr/>
              <a:tblGrid>
                <a:gridCol w="1020763"/>
                <a:gridCol w="676275"/>
                <a:gridCol w="671512"/>
                <a:gridCol w="676275"/>
                <a:gridCol w="752475"/>
                <a:gridCol w="682625"/>
              </a:tblGrid>
              <a:tr h="24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2019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2023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Funding Target ($000)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25,884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26,303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26,881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27,297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27,871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Above Target Request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3,000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3,000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3,000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3,000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3,000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495800" y="762000"/>
            <a:ext cx="464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Research Goals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1682859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Need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1987661"/>
            <a:ext cx="4419600" cy="9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 marL="226967" indent="-226967">
              <a:spcBef>
                <a:spcPts val="300"/>
              </a:spcBef>
            </a:pPr>
            <a:r>
              <a:rPr lang="en-US" sz="1200" dirty="0"/>
              <a:t>Characterize environmental and energy challenges</a:t>
            </a:r>
          </a:p>
          <a:p>
            <a:pPr marL="226967" indent="-226967">
              <a:spcBef>
                <a:spcPts val="300"/>
              </a:spcBef>
            </a:pPr>
            <a:r>
              <a:rPr lang="en-US" sz="1200" dirty="0"/>
              <a:t>Develop and implement mitigation solutions</a:t>
            </a:r>
          </a:p>
          <a:p>
            <a:pPr marL="226967" indent="-226967">
              <a:spcBef>
                <a:spcPts val="300"/>
              </a:spcBef>
            </a:pPr>
            <a:r>
              <a:rPr lang="en-US" sz="1200" dirty="0"/>
              <a:t>Enhance international leadership on environment and energy matters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7620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0" rIns="91422" bIns="45710"/>
          <a:lstStyle/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u="sng" dirty="0"/>
              <a:t>FAA Strategic Plan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1112839"/>
            <a:ext cx="4419600" cy="5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0" rIns="91422" bIns="45710">
            <a:spAutoFit/>
          </a:bodyPr>
          <a:lstStyle/>
          <a:p>
            <a:pPr marL="226967" indent="-226967">
              <a:spcBef>
                <a:spcPts val="300"/>
              </a:spcBef>
            </a:pPr>
            <a:r>
              <a:rPr lang="en-US" sz="1200" dirty="0"/>
              <a:t>Deliver benefits through technology and </a:t>
            </a:r>
            <a:r>
              <a:rPr lang="en-US" sz="1200" dirty="0" smtClean="0"/>
              <a:t>Infrastructure</a:t>
            </a:r>
            <a:endParaRPr lang="en-US" sz="1200" dirty="0"/>
          </a:p>
          <a:p>
            <a:pPr marL="226967" indent="-226967">
              <a:spcBef>
                <a:spcPts val="300"/>
              </a:spcBef>
            </a:pPr>
            <a:r>
              <a:rPr lang="en-US" sz="1200" dirty="0"/>
              <a:t>Enhance global leadership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00" indent="-28569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092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200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308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415" indent="-22855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None/>
            </a:pPr>
            <a:fld id="{B1C6B998-0A5D-4C92-A836-3DA03D7C074A}" type="slidenum">
              <a:rPr lang="en-US" sz="1400">
                <a:solidFill>
                  <a:srgbClr val="FFFFFF"/>
                </a:solidFill>
              </a:rPr>
              <a:pPr algn="r" eaLnBrk="1" hangingPunct="1">
                <a:buNone/>
              </a:pPr>
              <a:t>18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560870" y="5144870"/>
            <a:ext cx="4495800" cy="8309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1422" tIns="45710" rIns="91422" bIns="4571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008000"/>
                </a:solidFill>
              </a:rPr>
              <a:t>This </a:t>
            </a:r>
            <a:r>
              <a:rPr lang="en-US" sz="1200" b="1" dirty="0">
                <a:solidFill>
                  <a:srgbClr val="008000"/>
                </a:solidFill>
              </a:rPr>
              <a:t>above target request would accelerate the maturation of low noise aircraft technologies and noise mitigation </a:t>
            </a:r>
            <a:r>
              <a:rPr lang="en-US" sz="1200" b="1" dirty="0" smtClean="0">
                <a:solidFill>
                  <a:srgbClr val="008000"/>
                </a:solidFill>
              </a:rPr>
              <a:t>techniques </a:t>
            </a:r>
            <a:r>
              <a:rPr lang="en-US" sz="1200" b="1" dirty="0">
                <a:solidFill>
                  <a:srgbClr val="008000"/>
                </a:solidFill>
              </a:rPr>
              <a:t>for new arrival and departure concepts that could reduce community noise </a:t>
            </a:r>
            <a:r>
              <a:rPr lang="en-US" sz="1200" b="1" dirty="0" smtClean="0">
                <a:solidFill>
                  <a:srgbClr val="008000"/>
                </a:solidFill>
              </a:rPr>
              <a:t>exposure.</a:t>
            </a:r>
            <a:endParaRPr lang="en-US" sz="1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" y="0"/>
            <a:ext cx="8818324" cy="609600"/>
          </a:xfrm>
        </p:spPr>
        <p:txBody>
          <a:bodyPr/>
          <a:lstStyle/>
          <a:p>
            <a:r>
              <a:rPr lang="en-US" dirty="0" smtClean="0"/>
              <a:t>Environment and Energy Funding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C6B998-0A5D-4C92-A836-3DA03D7C074A}" type="slidenum">
              <a:rPr lang="en-US" sz="1400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85001"/>
            <a:ext cx="853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Includes:</a:t>
            </a:r>
            <a:r>
              <a:rPr kumimoji="0" lang="en-US" sz="1200" b="1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RE&amp;D, F&amp;E, ATR, Operations, and non-FAA funds (e.g</a:t>
            </a:r>
            <a:r>
              <a:rPr lang="en-US" sz="1200" b="1" i="1" kern="0" dirty="0">
                <a:solidFill>
                  <a:schemeClr val="accent6">
                    <a:lumMod val="50000"/>
                  </a:schemeClr>
                </a:solidFill>
              </a:rPr>
              <a:t>., </a:t>
            </a:r>
            <a:r>
              <a:rPr lang="en-US" sz="1200" b="1" i="1" kern="0" dirty="0" smtClean="0">
                <a:solidFill>
                  <a:schemeClr val="accent6">
                    <a:lumMod val="50000"/>
                  </a:schemeClr>
                </a:solidFill>
              </a:rPr>
              <a:t>other US Government and Transport Canada) 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8"/>
          <a:stretch/>
        </p:blipFill>
        <p:spPr bwMode="auto">
          <a:xfrm>
            <a:off x="304800" y="730624"/>
            <a:ext cx="8656637" cy="526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42" y="76200"/>
            <a:ext cx="8818324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Presentation 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and Energy Portfolio </a:t>
            </a:r>
            <a:r>
              <a:rPr lang="en-US" dirty="0"/>
              <a:t>Overview</a:t>
            </a:r>
          </a:p>
          <a:p>
            <a:pPr eaLnBrk="1" hangingPunct="1"/>
            <a:r>
              <a:rPr lang="en-US" dirty="0" smtClean="0"/>
              <a:t>Financial </a:t>
            </a:r>
            <a:r>
              <a:rPr lang="en-US" dirty="0"/>
              <a:t>Summary</a:t>
            </a:r>
          </a:p>
          <a:p>
            <a:pPr lvl="1" eaLnBrk="1" hangingPunct="1"/>
            <a:r>
              <a:rPr lang="en-US" dirty="0"/>
              <a:t>PPT Financial Summary Table</a:t>
            </a:r>
          </a:p>
          <a:p>
            <a:pPr lvl="1" eaLnBrk="1" hangingPunct="1"/>
            <a:r>
              <a:rPr lang="en-US" dirty="0"/>
              <a:t>PPT 5-Year Financial Plan Table</a:t>
            </a:r>
          </a:p>
          <a:p>
            <a:pPr eaLnBrk="1" hangingPunct="1"/>
            <a:r>
              <a:rPr lang="en-US" dirty="0" smtClean="0"/>
              <a:t>Quad Charts</a:t>
            </a:r>
          </a:p>
          <a:p>
            <a:pPr eaLnBrk="1" hangingPunct="1"/>
            <a:r>
              <a:rPr lang="en-US" dirty="0" smtClean="0"/>
              <a:t>Summary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None/>
            </a:pPr>
            <a:fld id="{B1C6B998-0A5D-4C92-A836-3DA03D7C074A}" type="slidenum">
              <a:rPr lang="en-US" sz="1400" smtClean="0">
                <a:solidFill>
                  <a:srgbClr val="FFFFFF"/>
                </a:solidFill>
              </a:rPr>
              <a:pPr algn="r" eaLnBrk="1" hangingPunct="1">
                <a:buNone/>
              </a:pPr>
              <a:t>2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42" y="0"/>
            <a:ext cx="8818324" cy="914400"/>
          </a:xfrm>
        </p:spPr>
        <p:txBody>
          <a:bodyPr/>
          <a:lstStyle/>
          <a:p>
            <a:r>
              <a:rPr lang="en-US" dirty="0" smtClean="0"/>
              <a:t>Recent Successes</a:t>
            </a:r>
            <a:br>
              <a:rPr lang="en-US" dirty="0" smtClean="0"/>
            </a:br>
            <a:r>
              <a:rPr lang="en-US" sz="2400" b="0" dirty="0" smtClean="0">
                <a:cs typeface="Arial" charset="0"/>
              </a:rPr>
              <a:t>capabilities </a:t>
            </a:r>
            <a:r>
              <a:rPr lang="en-US" sz="2400" b="0" dirty="0">
                <a:cs typeface="Arial" charset="0"/>
              </a:rPr>
              <a:t>and solutions that are helping today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728" y="457200"/>
            <a:ext cx="8771872" cy="5264063"/>
          </a:xfrm>
        </p:spPr>
        <p:txBody>
          <a:bodyPr/>
          <a:lstStyle/>
          <a:p>
            <a:pPr eaLnBrk="1" hangingPunct="1">
              <a:buSzPct val="80000"/>
            </a:pPr>
            <a:endParaRPr lang="en-US" sz="2000" b="0" dirty="0" smtClean="0">
              <a:cs typeface="Arial" charset="0"/>
            </a:endParaRP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Noise impacts work is starting to deliver results. Community noise survey is complete.  Published report on pilot phase of aircraft noise sleep impacts study.</a:t>
            </a: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Provided critical analytical support to development of </a:t>
            </a:r>
            <a:r>
              <a:rPr lang="en-US" sz="1800" b="0" dirty="0" smtClean="0"/>
              <a:t>Carbon </a:t>
            </a:r>
            <a:r>
              <a:rPr lang="en-US" sz="1800" b="0" dirty="0"/>
              <a:t>Offsetting and Reduction Scheme for International </a:t>
            </a:r>
            <a:r>
              <a:rPr lang="en-US" sz="1800" b="0" dirty="0" smtClean="0"/>
              <a:t>Aviation (</a:t>
            </a:r>
            <a:r>
              <a:rPr lang="en-US" sz="1800" b="0" dirty="0" smtClean="0">
                <a:cs typeface="Arial" charset="0"/>
              </a:rPr>
              <a:t>CORSIA)</a:t>
            </a:r>
          </a:p>
          <a:p>
            <a:pPr>
              <a:buSzPct val="80000"/>
            </a:pPr>
            <a:r>
              <a:rPr lang="en-US" sz="1800" b="0" dirty="0">
                <a:cs typeface="Arial" charset="0"/>
              </a:rPr>
              <a:t>Emissions measurements providing foundation for ICAO CAEP PM standard</a:t>
            </a: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Integrated </a:t>
            </a:r>
            <a:r>
              <a:rPr lang="en-US" sz="1800" b="0" dirty="0">
                <a:cs typeface="Arial" charset="0"/>
              </a:rPr>
              <a:t>tool suite and analyses </a:t>
            </a:r>
            <a:r>
              <a:rPr lang="en-US" sz="1800" b="0" dirty="0" smtClean="0">
                <a:cs typeface="Arial" charset="0"/>
              </a:rPr>
              <a:t>provided the scientific data used to support the decision making for the ICAO CAEP CO</a:t>
            </a:r>
            <a:r>
              <a:rPr lang="en-US" sz="1800" b="0" baseline="-25000" dirty="0" smtClean="0">
                <a:cs typeface="Arial" charset="0"/>
              </a:rPr>
              <a:t>2</a:t>
            </a:r>
            <a:r>
              <a:rPr lang="en-US" sz="1800" b="0" dirty="0" smtClean="0">
                <a:cs typeface="Arial" charset="0"/>
              </a:rPr>
              <a:t> </a:t>
            </a:r>
            <a:r>
              <a:rPr lang="en-US" sz="1800" b="0" dirty="0">
                <a:cs typeface="Arial" charset="0"/>
              </a:rPr>
              <a:t>standard </a:t>
            </a: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Alternative fuels scenarios adopted by ICAO CAEP for future trends assessment and research efforts instrumental for alternative fuel inclusion within CORSIA</a:t>
            </a: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Federal Alternative Jet Fuel Strategy has been released showing coordinated plan for federal government R&amp;D investments</a:t>
            </a: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ASCENT CLEEN </a:t>
            </a:r>
            <a:r>
              <a:rPr lang="en-US" sz="1800" b="0" dirty="0">
                <a:cs typeface="Arial" charset="0"/>
              </a:rPr>
              <a:t>aircraft and engine technologies appearing in next generation of aircraft with FMS technologies retrofitted into today’s </a:t>
            </a:r>
            <a:r>
              <a:rPr lang="en-US" sz="1800" b="0" dirty="0" smtClean="0">
                <a:cs typeface="Arial" charset="0"/>
              </a:rPr>
              <a:t>fleet - reduces noise, emissions and fuel use for many years to come</a:t>
            </a:r>
            <a:endParaRPr lang="en-US" sz="1800" b="0" dirty="0">
              <a:cs typeface="Arial" charset="0"/>
            </a:endParaRPr>
          </a:p>
          <a:p>
            <a:pPr>
              <a:buSzPct val="80000"/>
            </a:pPr>
            <a:r>
              <a:rPr lang="en-US" sz="1800" b="0" dirty="0">
                <a:cs typeface="Arial" charset="0"/>
              </a:rPr>
              <a:t>Certification of </a:t>
            </a:r>
            <a:r>
              <a:rPr lang="en-US" sz="1800" b="0" dirty="0" smtClean="0">
                <a:cs typeface="Arial" charset="0"/>
              </a:rPr>
              <a:t>five alternative </a:t>
            </a:r>
            <a:r>
              <a:rPr lang="en-US" sz="1800" b="0" dirty="0">
                <a:cs typeface="Arial" charset="0"/>
              </a:rPr>
              <a:t>jet fuel pathways – certification enabled United </a:t>
            </a:r>
            <a:r>
              <a:rPr lang="en-US" sz="1800" b="0" dirty="0" smtClean="0">
                <a:cs typeface="Arial" charset="0"/>
              </a:rPr>
              <a:t>Airlines </a:t>
            </a:r>
            <a:r>
              <a:rPr lang="en-US" sz="1800" b="0" dirty="0">
                <a:cs typeface="Arial" charset="0"/>
              </a:rPr>
              <a:t>to </a:t>
            </a:r>
            <a:r>
              <a:rPr lang="en-US" sz="1800" b="0" dirty="0" smtClean="0">
                <a:cs typeface="Arial" charset="0"/>
              </a:rPr>
              <a:t>buy </a:t>
            </a:r>
            <a:r>
              <a:rPr lang="en-US" sz="1800" b="0" dirty="0">
                <a:cs typeface="Arial" charset="0"/>
              </a:rPr>
              <a:t>and use biofuel at </a:t>
            </a:r>
            <a:r>
              <a:rPr lang="en-US" sz="1800" b="0" dirty="0" smtClean="0">
                <a:cs typeface="Arial" charset="0"/>
              </a:rPr>
              <a:t>LAX as well as purchases by Gulfstream</a:t>
            </a:r>
            <a:endParaRPr lang="en-US" sz="1800" b="0" dirty="0">
              <a:cs typeface="Arial" charset="0"/>
            </a:endParaRPr>
          </a:p>
          <a:p>
            <a:pPr>
              <a:buSzPct val="80000"/>
            </a:pPr>
            <a:r>
              <a:rPr lang="en-US" sz="1800" b="0" dirty="0" smtClean="0">
                <a:cs typeface="Arial" charset="0"/>
              </a:rPr>
              <a:t>Aviation </a:t>
            </a:r>
            <a:r>
              <a:rPr lang="en-US" sz="1800" b="0" dirty="0">
                <a:cs typeface="Arial" charset="0"/>
              </a:rPr>
              <a:t>Environmental Design Tool being used </a:t>
            </a:r>
            <a:r>
              <a:rPr lang="en-US" sz="1800" b="0" dirty="0" smtClean="0">
                <a:cs typeface="Arial" charset="0"/>
              </a:rPr>
              <a:t>extensively</a:t>
            </a:r>
            <a:endParaRPr lang="en-US" sz="1800" b="0" dirty="0">
              <a:cs typeface="Arial" charset="0"/>
            </a:endParaRPr>
          </a:p>
        </p:txBody>
      </p:sp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1C6B998-0A5D-4C92-A836-3DA03D7C074A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1058218"/>
            <a:ext cx="9144435" cy="147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9870" y="951241"/>
            <a:ext cx="9144436" cy="33849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            NOISE                        AIR QUALITY             WATER QUALITY               ENERGY                GLOBAL CLIMATE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8275" y="2541977"/>
            <a:ext cx="8975725" cy="33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marL="457200" indent="-457200" fontAlgn="auto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Aviation impacts community noise, air quality, water quality, energy usage, and climate change</a:t>
            </a:r>
          </a:p>
          <a:p>
            <a:pPr marL="457200" indent="-457200" fontAlgn="auto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Environmental impacts from aviation could pose a critical constraint on capacity growth</a:t>
            </a:r>
          </a:p>
          <a:p>
            <a:pPr marL="457200" indent="-457200" fontAlgn="auto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FAA are pursuing aircraft technology, alternative jet fuels, operations, and policy measures to address the environmental challenges facing aviation</a:t>
            </a:r>
            <a:endParaRPr lang="en-US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97" y="163543"/>
            <a:ext cx="8229600" cy="1143000"/>
          </a:xfrm>
        </p:spPr>
        <p:txBody>
          <a:bodyPr/>
          <a:lstStyle/>
          <a:p>
            <a:r>
              <a:rPr lang="en-US" sz="3200" dirty="0"/>
              <a:t>Aviation Environmental </a:t>
            </a:r>
            <a:r>
              <a:rPr lang="en-US" sz="3200" dirty="0" smtClean="0"/>
              <a:t>Challenges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2470639"/>
            <a:ext cx="9144000" cy="8792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9443F9-19F2-424F-8F48-06655C11CA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35"/>
          <p:cNvSpPr txBox="1"/>
          <p:nvPr/>
        </p:nvSpPr>
        <p:spPr>
          <a:xfrm>
            <a:off x="2438400" y="3396124"/>
            <a:ext cx="2209799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sz="2600" b="1" dirty="0">
                <a:solidFill>
                  <a:srgbClr val="1D2F68"/>
                </a:solidFill>
                <a:latin typeface="+mj-lt"/>
                <a:ea typeface="Arial Narrow" charset="0"/>
                <a:cs typeface="Arial Narrow" charset="0"/>
              </a:rPr>
              <a:t>AIR QUALITY</a:t>
            </a:r>
          </a:p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D2F68"/>
                </a:solidFill>
                <a:latin typeface="Arial"/>
                <a:cs typeface="Arial"/>
              </a:rPr>
              <a:t>Reduce significant </a:t>
            </a:r>
            <a:r>
              <a:rPr lang="en-US" sz="1800" dirty="0" smtClean="0">
                <a:solidFill>
                  <a:srgbClr val="1D2F68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1D2F68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1D2F68"/>
                </a:solidFill>
                <a:latin typeface="Arial"/>
                <a:cs typeface="Arial"/>
              </a:rPr>
              <a:t>air </a:t>
            </a:r>
            <a:r>
              <a:rPr lang="en-US" sz="1800" dirty="0">
                <a:solidFill>
                  <a:srgbClr val="1D2F68"/>
                </a:solidFill>
                <a:latin typeface="Arial"/>
                <a:cs typeface="Arial"/>
              </a:rPr>
              <a:t>quality impacts attributable to aviation</a:t>
            </a:r>
            <a:endParaRPr sz="1800" dirty="0">
              <a:solidFill>
                <a:srgbClr val="1D2F68"/>
              </a:solidFill>
              <a:latin typeface="Arial"/>
              <a:cs typeface="Arial"/>
            </a:endParaRPr>
          </a:p>
        </p:txBody>
      </p:sp>
      <p:sp>
        <p:nvSpPr>
          <p:cNvPr id="9" name="object 535"/>
          <p:cNvSpPr txBox="1"/>
          <p:nvPr/>
        </p:nvSpPr>
        <p:spPr>
          <a:xfrm>
            <a:off x="306067" y="3363761"/>
            <a:ext cx="1935921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D2F68"/>
                </a:solidFill>
                <a:latin typeface="+mj-lt"/>
                <a:ea typeface="Arial Narrow" charset="0"/>
                <a:cs typeface="Arial Narrow" charset="0"/>
              </a:rPr>
              <a:t>NOISE</a:t>
            </a:r>
            <a:endParaRPr sz="2600" b="1" dirty="0">
              <a:solidFill>
                <a:srgbClr val="1D2F68"/>
              </a:solidFill>
              <a:latin typeface="+mj-lt"/>
              <a:ea typeface="Arial Narrow" charset="0"/>
              <a:cs typeface="Arial Narrow" charset="0"/>
            </a:endParaRPr>
          </a:p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D2F68"/>
                </a:solidFill>
                <a:latin typeface="Arial"/>
                <a:cs typeface="Arial"/>
              </a:rPr>
              <a:t>Reduce the number of people exposed to significant noise around U.S. airports</a:t>
            </a:r>
            <a:endParaRPr sz="1800" dirty="0">
              <a:solidFill>
                <a:srgbClr val="1D2F68"/>
              </a:solidFill>
              <a:latin typeface="Arial"/>
              <a:cs typeface="Arial"/>
            </a:endParaRPr>
          </a:p>
        </p:txBody>
      </p:sp>
      <p:sp>
        <p:nvSpPr>
          <p:cNvPr id="10" name="object 535"/>
          <p:cNvSpPr txBox="1"/>
          <p:nvPr/>
        </p:nvSpPr>
        <p:spPr>
          <a:xfrm>
            <a:off x="4826423" y="3363762"/>
            <a:ext cx="1935921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D2F68"/>
                </a:solidFill>
                <a:latin typeface="+mj-lt"/>
                <a:ea typeface="Arial Narrow" charset="0"/>
                <a:cs typeface="Arial Narrow" charset="0"/>
              </a:rPr>
              <a:t>CLIMATE</a:t>
            </a:r>
            <a:endParaRPr sz="2600" b="1" dirty="0">
              <a:solidFill>
                <a:srgbClr val="1D2F68"/>
              </a:solidFill>
              <a:latin typeface="+mj-lt"/>
              <a:ea typeface="Arial Narrow" charset="0"/>
              <a:cs typeface="Arial Narrow" charset="0"/>
            </a:endParaRPr>
          </a:p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D2F68"/>
                </a:solidFill>
                <a:latin typeface="Arial"/>
                <a:cs typeface="Arial"/>
              </a:rPr>
              <a:t>Achieve carbon neutral growth by 2020 relative to a 2005 baseline</a:t>
            </a:r>
            <a:endParaRPr sz="1800" dirty="0">
              <a:solidFill>
                <a:srgbClr val="1D2F68"/>
              </a:solidFill>
              <a:latin typeface="Arial"/>
              <a:cs typeface="Arial"/>
            </a:endParaRPr>
          </a:p>
        </p:txBody>
      </p:sp>
      <p:sp>
        <p:nvSpPr>
          <p:cNvPr id="11" name="object 535"/>
          <p:cNvSpPr txBox="1"/>
          <p:nvPr/>
        </p:nvSpPr>
        <p:spPr>
          <a:xfrm>
            <a:off x="7086601" y="3363762"/>
            <a:ext cx="1935921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1D2F68"/>
                </a:solidFill>
                <a:latin typeface="+mj-lt"/>
                <a:ea typeface="Arial Narrow" charset="0"/>
                <a:cs typeface="Arial Narrow" charset="0"/>
              </a:rPr>
              <a:t>ENERGY</a:t>
            </a:r>
            <a:endParaRPr sz="2600" b="1" dirty="0">
              <a:solidFill>
                <a:srgbClr val="1D2F68"/>
              </a:solidFill>
              <a:latin typeface="+mj-lt"/>
              <a:ea typeface="Arial Narrow" charset="0"/>
              <a:cs typeface="Arial Narrow" charset="0"/>
            </a:endParaRPr>
          </a:p>
          <a:p>
            <a:pPr algn="ctr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D2F68"/>
                </a:solidFill>
                <a:latin typeface="Arial"/>
                <a:cs typeface="Arial"/>
              </a:rPr>
              <a:t>Develop and deploy sustainable alternative aviation fuels</a:t>
            </a:r>
            <a:endParaRPr sz="1800" dirty="0">
              <a:solidFill>
                <a:srgbClr val="1D2F68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7" y="2096541"/>
            <a:ext cx="1371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05" y="2110776"/>
            <a:ext cx="13716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83" y="2096541"/>
            <a:ext cx="13716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60" y="2096541"/>
            <a:ext cx="1371600" cy="1371600"/>
          </a:xfrm>
          <a:prstGeom prst="rect">
            <a:avLst/>
          </a:prstGeom>
        </p:spPr>
      </p:pic>
      <p:sp>
        <p:nvSpPr>
          <p:cNvPr id="16" name="object 504"/>
          <p:cNvSpPr/>
          <p:nvPr/>
        </p:nvSpPr>
        <p:spPr>
          <a:xfrm>
            <a:off x="120359" y="3953675"/>
            <a:ext cx="1416194" cy="1342261"/>
          </a:xfrm>
          <a:custGeom>
            <a:avLst/>
            <a:gdLst/>
            <a:ahLst/>
            <a:cxnLst/>
            <a:rect l="l" t="t" r="r" b="b"/>
            <a:pathLst>
              <a:path w="922489" h="691883">
                <a:moveTo>
                  <a:pt x="922489" y="691883"/>
                </a:moveTo>
                <a:lnTo>
                  <a:pt x="0" y="691883"/>
                </a:lnTo>
                <a:lnTo>
                  <a:pt x="0" y="0"/>
                </a:lnTo>
                <a:lnTo>
                  <a:pt x="78257" y="0"/>
                </a:lnTo>
              </a:path>
            </a:pathLst>
          </a:custGeom>
          <a:ln w="6781">
            <a:solidFill>
              <a:srgbClr val="FFFFFF"/>
            </a:solidFill>
            <a:prstDash val="dash"/>
            <a:headEnd type="oval"/>
            <a:tailEnd type="oval"/>
          </a:ln>
        </p:spPr>
        <p:txBody>
          <a:bodyPr wrap="square" lIns="0" tIns="0" rIns="0" bIns="0" rtlCol="0">
            <a:noAutofit/>
          </a:bodyPr>
          <a:lstStyle/>
          <a:p>
            <a:pPr defTabSz="561215" fontAlgn="auto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507"/>
          <p:cNvSpPr/>
          <p:nvPr/>
        </p:nvSpPr>
        <p:spPr>
          <a:xfrm>
            <a:off x="7605875" y="3953675"/>
            <a:ext cx="1419927" cy="1342261"/>
          </a:xfrm>
          <a:custGeom>
            <a:avLst/>
            <a:gdLst/>
            <a:ahLst/>
            <a:cxnLst/>
            <a:rect l="l" t="t" r="r" b="b"/>
            <a:pathLst>
              <a:path w="1008824" h="691883">
                <a:moveTo>
                  <a:pt x="0" y="691883"/>
                </a:moveTo>
                <a:lnTo>
                  <a:pt x="1008824" y="691883"/>
                </a:lnTo>
                <a:lnTo>
                  <a:pt x="1008824" y="0"/>
                </a:lnTo>
                <a:lnTo>
                  <a:pt x="933462" y="0"/>
                </a:lnTo>
              </a:path>
            </a:pathLst>
          </a:custGeom>
          <a:ln w="6781">
            <a:solidFill>
              <a:srgbClr val="FFFFFF"/>
            </a:solidFill>
            <a:prstDash val="dash"/>
            <a:headEnd type="oval"/>
            <a:tailEnd type="oval"/>
          </a:ln>
        </p:spPr>
        <p:txBody>
          <a:bodyPr wrap="square" lIns="0" tIns="0" rIns="0" bIns="0" rtlCol="0">
            <a:noAutofit/>
          </a:bodyPr>
          <a:lstStyle/>
          <a:p>
            <a:pPr defTabSz="561215" fontAlgn="auto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74"/>
          <p:cNvSpPr txBox="1"/>
          <p:nvPr/>
        </p:nvSpPr>
        <p:spPr>
          <a:xfrm>
            <a:off x="413187" y="1614124"/>
            <a:ext cx="6955573" cy="3890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58" defTabSz="561215" fontAlgn="auto">
              <a:spcBef>
                <a:spcPts val="0"/>
              </a:spcBef>
              <a:spcAft>
                <a:spcPts val="0"/>
              </a:spcAft>
              <a:buNone/>
            </a:pPr>
            <a:r>
              <a:rPr sz="2600" b="1" spc="-17" dirty="0">
                <a:solidFill>
                  <a:srgbClr val="1D2F68"/>
                </a:solidFill>
                <a:latin typeface="Arial"/>
                <a:cs typeface="Arial"/>
              </a:rPr>
              <a:t>ENVI</a:t>
            </a:r>
            <a:r>
              <a:rPr sz="2600" b="1" spc="-41" dirty="0">
                <a:solidFill>
                  <a:srgbClr val="1D2F68"/>
                </a:solidFill>
                <a:latin typeface="Arial"/>
                <a:cs typeface="Arial"/>
              </a:rPr>
              <a:t>R</a:t>
            </a:r>
            <a:r>
              <a:rPr sz="2600" b="1" spc="9" dirty="0">
                <a:solidFill>
                  <a:srgbClr val="1D2F68"/>
                </a:solidFill>
                <a:latin typeface="Arial"/>
                <a:cs typeface="Arial"/>
              </a:rPr>
              <a:t>ONMENT</a:t>
            </a:r>
            <a:r>
              <a:rPr sz="2600" b="1" spc="-14" dirty="0">
                <a:solidFill>
                  <a:srgbClr val="1D2F68"/>
                </a:solidFill>
                <a:latin typeface="Arial"/>
                <a:cs typeface="Arial"/>
              </a:rPr>
              <a:t> </a:t>
            </a:r>
            <a:r>
              <a:rPr sz="2600" b="1" spc="9" dirty="0">
                <a:solidFill>
                  <a:srgbClr val="1D2F68"/>
                </a:solidFill>
                <a:latin typeface="Arial"/>
                <a:cs typeface="Arial"/>
              </a:rPr>
              <a:t>AND</a:t>
            </a:r>
            <a:r>
              <a:rPr sz="2600" b="1" spc="3" dirty="0">
                <a:solidFill>
                  <a:srgbClr val="1D2F68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1D2F68"/>
                </a:solidFill>
                <a:latin typeface="Arial"/>
                <a:cs typeface="Arial"/>
              </a:rPr>
              <a:t>ENE</a:t>
            </a:r>
            <a:r>
              <a:rPr sz="2600" b="1" spc="-41" dirty="0">
                <a:solidFill>
                  <a:srgbClr val="1D2F68"/>
                </a:solidFill>
                <a:latin typeface="Arial"/>
                <a:cs typeface="Arial"/>
              </a:rPr>
              <a:t>R</a:t>
            </a:r>
            <a:r>
              <a:rPr sz="2600" b="1" spc="-32" dirty="0">
                <a:solidFill>
                  <a:srgbClr val="1D2F68"/>
                </a:solidFill>
                <a:latin typeface="Arial"/>
                <a:cs typeface="Arial"/>
              </a:rPr>
              <a:t>GY</a:t>
            </a:r>
            <a:r>
              <a:rPr sz="2600" b="1" spc="3" dirty="0">
                <a:solidFill>
                  <a:srgbClr val="1D2F68"/>
                </a:solidFill>
                <a:latin typeface="Arial"/>
                <a:cs typeface="Arial"/>
              </a:rPr>
              <a:t> </a:t>
            </a:r>
            <a:r>
              <a:rPr sz="2600" b="1" spc="-12" dirty="0">
                <a:solidFill>
                  <a:srgbClr val="1D2F68"/>
                </a:solidFill>
                <a:latin typeface="Arial"/>
                <a:cs typeface="Arial"/>
              </a:rPr>
              <a:t>G</a:t>
            </a:r>
            <a:r>
              <a:rPr sz="2600" b="1" spc="-55" dirty="0">
                <a:solidFill>
                  <a:srgbClr val="1D2F68"/>
                </a:solidFill>
                <a:latin typeface="Arial"/>
                <a:cs typeface="Arial"/>
              </a:rPr>
              <a:t>O</a:t>
            </a:r>
            <a:r>
              <a:rPr sz="2600" b="1" spc="9" dirty="0">
                <a:solidFill>
                  <a:srgbClr val="1D2F68"/>
                </a:solidFill>
                <a:latin typeface="Arial"/>
                <a:cs typeface="Arial"/>
              </a:rPr>
              <a:t>A</a:t>
            </a:r>
            <a:r>
              <a:rPr sz="2600" b="1" spc="-26" dirty="0">
                <a:solidFill>
                  <a:srgbClr val="1D2F68"/>
                </a:solidFill>
                <a:latin typeface="Arial"/>
                <a:cs typeface="Arial"/>
              </a:rPr>
              <a:t>L</a:t>
            </a:r>
            <a:r>
              <a:rPr sz="2600" b="1" spc="-35" dirty="0">
                <a:solidFill>
                  <a:srgbClr val="1D2F68"/>
                </a:solidFill>
                <a:latin typeface="Arial"/>
                <a:cs typeface="Arial"/>
              </a:rPr>
              <a:t>S</a:t>
            </a:r>
            <a:endParaRPr sz="2600" b="1" dirty="0">
              <a:solidFill>
                <a:srgbClr val="1D2F68"/>
              </a:solidFill>
              <a:latin typeface="Arial"/>
              <a:cs typeface="Arial"/>
            </a:endParaRPr>
          </a:p>
        </p:txBody>
      </p:sp>
      <p:sp>
        <p:nvSpPr>
          <p:cNvPr id="22" name="object 482"/>
          <p:cNvSpPr txBox="1"/>
          <p:nvPr/>
        </p:nvSpPr>
        <p:spPr>
          <a:xfrm>
            <a:off x="209815" y="780705"/>
            <a:ext cx="8815986" cy="20016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2" defTabSz="561215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200" spc="-232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37" y="381000"/>
            <a:ext cx="8492538" cy="609600"/>
          </a:xfrm>
        </p:spPr>
        <p:txBody>
          <a:bodyPr/>
          <a:lstStyle/>
          <a:p>
            <a:r>
              <a:rPr lang="en-US" sz="3200" dirty="0" smtClean="0"/>
              <a:t>Environmental </a:t>
            </a:r>
            <a:r>
              <a:rPr lang="en-US" sz="3200" dirty="0"/>
              <a:t>Protection that </a:t>
            </a:r>
            <a:r>
              <a:rPr lang="en-US" sz="3200" dirty="0" smtClean="0"/>
              <a:t>Allows Sustained Aviation Growth</a:t>
            </a:r>
            <a:endParaRPr lang="en-US" sz="32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9443F9-19F2-424F-8F48-06655C11CA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049275" y="2329978"/>
            <a:ext cx="386522" cy="726017"/>
          </a:xfrm>
          <a:custGeom>
            <a:avLst/>
            <a:gdLst>
              <a:gd name="T0" fmla="*/ 403 w 403"/>
              <a:gd name="T1" fmla="*/ 0 h 759"/>
              <a:gd name="T2" fmla="*/ 403 w 403"/>
              <a:gd name="T3" fmla="*/ 0 h 759"/>
              <a:gd name="T4" fmla="*/ 186 w 403"/>
              <a:gd name="T5" fmla="*/ 200 h 759"/>
              <a:gd name="T6" fmla="*/ 7 w 403"/>
              <a:gd name="T7" fmla="*/ 759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759">
                <a:moveTo>
                  <a:pt x="403" y="0"/>
                </a:moveTo>
                <a:lnTo>
                  <a:pt x="403" y="0"/>
                </a:lnTo>
                <a:cubicBezTo>
                  <a:pt x="322" y="52"/>
                  <a:pt x="248" y="119"/>
                  <a:pt x="186" y="200"/>
                </a:cubicBezTo>
                <a:cubicBezTo>
                  <a:pt x="58" y="367"/>
                  <a:pt x="0" y="565"/>
                  <a:pt x="7" y="759"/>
                </a:cubicBezTo>
              </a:path>
            </a:pathLst>
          </a:custGeom>
          <a:noFill/>
          <a:ln w="77788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583043" y="2152178"/>
            <a:ext cx="854029" cy="251883"/>
          </a:xfrm>
          <a:custGeom>
            <a:avLst/>
            <a:gdLst>
              <a:gd name="T0" fmla="*/ 890 w 890"/>
              <a:gd name="T1" fmla="*/ 263 h 263"/>
              <a:gd name="T2" fmla="*/ 890 w 890"/>
              <a:gd name="T3" fmla="*/ 263 h 263"/>
              <a:gd name="T4" fmla="*/ 844 w 890"/>
              <a:gd name="T5" fmla="*/ 225 h 263"/>
              <a:gd name="T6" fmla="*/ 0 w 890"/>
              <a:gd name="T7" fmla="*/ 10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0" h="263">
                <a:moveTo>
                  <a:pt x="890" y="263"/>
                </a:moveTo>
                <a:lnTo>
                  <a:pt x="890" y="263"/>
                </a:lnTo>
                <a:cubicBezTo>
                  <a:pt x="875" y="250"/>
                  <a:pt x="860" y="237"/>
                  <a:pt x="844" y="225"/>
                </a:cubicBezTo>
                <a:cubicBezTo>
                  <a:pt x="594" y="33"/>
                  <a:pt x="273" y="0"/>
                  <a:pt x="0" y="106"/>
                </a:cubicBezTo>
              </a:path>
            </a:pathLst>
          </a:custGeom>
          <a:noFill/>
          <a:ln w="77788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3931869" y="2898626"/>
            <a:ext cx="250520" cy="2505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507603" y="2117608"/>
            <a:ext cx="250520" cy="2505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2464" y="4696960"/>
            <a:ext cx="3008559" cy="865641"/>
            <a:chOff x="2557251" y="6456464"/>
            <a:chExt cx="5189764" cy="1298462"/>
          </a:xfrm>
        </p:grpSpPr>
        <p:sp>
          <p:nvSpPr>
            <p:cNvPr id="51" name="Rectangle 50"/>
            <p:cNvSpPr/>
            <p:nvPr/>
          </p:nvSpPr>
          <p:spPr>
            <a:xfrm>
              <a:off x="2557251" y="6601877"/>
              <a:ext cx="5101710" cy="1153049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635711" y="6887110"/>
              <a:ext cx="2411633" cy="355677"/>
            </a:xfrm>
            <a:prstGeom prst="roundRect">
              <a:avLst/>
            </a:prstGeom>
            <a:solidFill>
              <a:srgbClr val="C4A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845" y="6864424"/>
              <a:ext cx="461208" cy="401051"/>
            </a:xfrm>
            <a:prstGeom prst="rect">
              <a:avLst/>
            </a:prstGeom>
          </p:spPr>
        </p:pic>
        <p:sp>
          <p:nvSpPr>
            <p:cNvPr id="33" name="object 535"/>
            <p:cNvSpPr txBox="1"/>
            <p:nvPr/>
          </p:nvSpPr>
          <p:spPr>
            <a:xfrm>
              <a:off x="3246866" y="6926449"/>
              <a:ext cx="20630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charset="0"/>
                  <a:ea typeface="Arial Narrow" charset="0"/>
                  <a:cs typeface="Arial Narrow" charset="0"/>
                </a:rPr>
                <a:t>Technology</a:t>
              </a:r>
              <a:endParaRPr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163013" y="6887110"/>
              <a:ext cx="2411633" cy="355677"/>
            </a:xfrm>
            <a:prstGeom prst="roundRect">
              <a:avLst/>
            </a:prstGeom>
            <a:solidFill>
              <a:srgbClr val="3F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908" y="6864424"/>
              <a:ext cx="461208" cy="401051"/>
            </a:xfrm>
            <a:prstGeom prst="rect">
              <a:avLst/>
            </a:prstGeom>
          </p:spPr>
        </p:pic>
        <p:sp>
          <p:nvSpPr>
            <p:cNvPr id="36" name="object 535"/>
            <p:cNvSpPr txBox="1"/>
            <p:nvPr/>
          </p:nvSpPr>
          <p:spPr>
            <a:xfrm>
              <a:off x="5684015" y="6926449"/>
              <a:ext cx="20630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charset="0"/>
                  <a:ea typeface="Arial Narrow" charset="0"/>
                  <a:cs typeface="Arial Narrow" charset="0"/>
                </a:rPr>
                <a:t>Alternative Fuels</a:t>
              </a:r>
              <a:endParaRPr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645293" y="7317899"/>
              <a:ext cx="2411633" cy="355677"/>
            </a:xfrm>
            <a:prstGeom prst="roundRect">
              <a:avLst/>
            </a:prstGeom>
            <a:solidFill>
              <a:srgbClr val="A3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22" y="7313810"/>
              <a:ext cx="461208" cy="363857"/>
            </a:xfrm>
            <a:prstGeom prst="rect">
              <a:avLst/>
            </a:prstGeom>
          </p:spPr>
        </p:pic>
        <p:sp>
          <p:nvSpPr>
            <p:cNvPr id="39" name="object 535"/>
            <p:cNvSpPr txBox="1"/>
            <p:nvPr/>
          </p:nvSpPr>
          <p:spPr>
            <a:xfrm>
              <a:off x="3246323" y="7357238"/>
              <a:ext cx="20630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charset="0"/>
                  <a:ea typeface="Arial Narrow" charset="0"/>
                  <a:cs typeface="Arial Narrow" charset="0"/>
                </a:rPr>
                <a:t>Operations</a:t>
              </a:r>
              <a:endParaRPr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153395" y="7317899"/>
              <a:ext cx="2411633" cy="355677"/>
            </a:xfrm>
            <a:prstGeom prst="roundRect">
              <a:avLst/>
            </a:prstGeom>
            <a:solidFill>
              <a:srgbClr val="865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290" y="7295213"/>
              <a:ext cx="461208" cy="401051"/>
            </a:xfrm>
            <a:prstGeom prst="rect">
              <a:avLst/>
            </a:prstGeom>
          </p:spPr>
        </p:pic>
        <p:sp>
          <p:nvSpPr>
            <p:cNvPr id="42" name="object 535"/>
            <p:cNvSpPr txBox="1"/>
            <p:nvPr/>
          </p:nvSpPr>
          <p:spPr>
            <a:xfrm>
              <a:off x="5674397" y="7357238"/>
              <a:ext cx="20630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charset="0"/>
                  <a:ea typeface="Arial Narrow" charset="0"/>
                  <a:cs typeface="Arial Narrow" charset="0"/>
                </a:rPr>
                <a:t>Policy</a:t>
              </a:r>
              <a:endParaRPr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557253" y="6456464"/>
              <a:ext cx="5101708" cy="355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4" name="object 535"/>
            <p:cNvSpPr txBox="1"/>
            <p:nvPr/>
          </p:nvSpPr>
          <p:spPr>
            <a:xfrm>
              <a:off x="2752029" y="6495803"/>
              <a:ext cx="20630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Arial" charset="0"/>
                  <a:cs typeface="Arial" charset="0"/>
                </a:rPr>
                <a:t>IMPLEMENT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35577" y="2311400"/>
            <a:ext cx="3032221" cy="1913551"/>
            <a:chOff x="10411370" y="3902474"/>
            <a:chExt cx="5230581" cy="2870326"/>
          </a:xfrm>
        </p:grpSpPr>
        <p:sp>
          <p:nvSpPr>
            <p:cNvPr id="116" name="Rectangle 115"/>
            <p:cNvSpPr/>
            <p:nvPr/>
          </p:nvSpPr>
          <p:spPr>
            <a:xfrm>
              <a:off x="10411370" y="4105492"/>
              <a:ext cx="5230581" cy="2667308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8851" tIns="74424" rIns="148851" bIns="74424"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0411372" y="3960081"/>
              <a:ext cx="5230578" cy="6514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8851" tIns="74424" rIns="148851" bIns="74424"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8" name="object 535"/>
            <p:cNvSpPr txBox="1"/>
            <p:nvPr/>
          </p:nvSpPr>
          <p:spPr>
            <a:xfrm>
              <a:off x="10606150" y="3999416"/>
              <a:ext cx="362869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Arial" charset="0"/>
                  <a:cs typeface="Arial" charset="0"/>
                </a:rPr>
                <a:t>ADVANCE SCIENCE AND INTEGRATED MODELING</a:t>
              </a:r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6270" y="3902474"/>
              <a:ext cx="872795" cy="754380"/>
            </a:xfrm>
            <a:prstGeom prst="rect">
              <a:avLst/>
            </a:prstGeom>
          </p:spPr>
        </p:pic>
        <p:sp>
          <p:nvSpPr>
            <p:cNvPr id="124" name="Rounded Rectangle 123"/>
            <p:cNvSpPr/>
            <p:nvPr/>
          </p:nvSpPr>
          <p:spPr>
            <a:xfrm>
              <a:off x="12914638" y="5883674"/>
              <a:ext cx="2483957" cy="677952"/>
            </a:xfrm>
            <a:prstGeom prst="roundRect">
              <a:avLst/>
            </a:prstGeom>
            <a:solidFill>
              <a:srgbClr val="7BA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8851" tIns="74424" rIns="148851" bIns="74424"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25" name="object 535"/>
            <p:cNvSpPr txBox="1"/>
            <p:nvPr/>
          </p:nvSpPr>
          <p:spPr>
            <a:xfrm>
              <a:off x="12971695" y="5928043"/>
              <a:ext cx="236984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Aviation Environmental Tool Suite</a:t>
              </a:r>
              <a:endParaRPr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26" name="Straight Arrow Connector 125"/>
            <p:cNvCxnSpPr>
              <a:stCxn id="28" idx="3"/>
              <a:endCxn id="120" idx="1"/>
            </p:cNvCxnSpPr>
            <p:nvPr/>
          </p:nvCxnSpPr>
          <p:spPr>
            <a:xfrm>
              <a:off x="12451940" y="5114100"/>
              <a:ext cx="495901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10522172" y="4775124"/>
              <a:ext cx="1929768" cy="677952"/>
              <a:chOff x="6099810" y="4231640"/>
              <a:chExt cx="1118706" cy="45196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099810" y="4231640"/>
                <a:ext cx="1118706" cy="451968"/>
              </a:xfrm>
              <a:prstGeom prst="roundRect">
                <a:avLst/>
              </a:prstGeom>
              <a:solidFill>
                <a:srgbClr val="7BA23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bject 535"/>
              <p:cNvSpPr txBox="1"/>
              <p:nvPr/>
            </p:nvSpPr>
            <p:spPr>
              <a:xfrm>
                <a:off x="6106073" y="4261457"/>
                <a:ext cx="1106181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FFFFFF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Source characterization</a:t>
                </a:r>
                <a:endParaRPr sz="12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129" name="Straight Arrow Connector 128"/>
            <p:cNvCxnSpPr>
              <a:stCxn id="122" idx="3"/>
              <a:endCxn id="124" idx="1"/>
            </p:cNvCxnSpPr>
            <p:nvPr/>
          </p:nvCxnSpPr>
          <p:spPr>
            <a:xfrm>
              <a:off x="12487774" y="6222650"/>
              <a:ext cx="426864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10558006" y="5883685"/>
              <a:ext cx="1929768" cy="677953"/>
              <a:chOff x="6120583" y="4970673"/>
              <a:chExt cx="1118706" cy="451968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6120583" y="4970673"/>
                <a:ext cx="1118706" cy="451968"/>
              </a:xfrm>
              <a:prstGeom prst="roundRect">
                <a:avLst/>
              </a:prstGeom>
              <a:solidFill>
                <a:srgbClr val="7BA23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bject 535"/>
              <p:cNvSpPr txBox="1"/>
              <p:nvPr/>
            </p:nvSpPr>
            <p:spPr>
              <a:xfrm>
                <a:off x="6126846" y="5000251"/>
                <a:ext cx="1106181" cy="3693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FFFFFF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Health and welfare impacts</a:t>
                </a:r>
                <a:endParaRPr sz="12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133" name="Elbow Connector 132"/>
            <p:cNvCxnSpPr>
              <a:stCxn id="120" idx="2"/>
              <a:endCxn id="122" idx="0"/>
            </p:cNvCxnSpPr>
            <p:nvPr/>
          </p:nvCxnSpPr>
          <p:spPr>
            <a:xfrm rot="5400000">
              <a:off x="12618515" y="4357510"/>
              <a:ext cx="430551" cy="262179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12947841" y="4775124"/>
              <a:ext cx="2393696" cy="677952"/>
              <a:chOff x="7505996" y="4231640"/>
              <a:chExt cx="1387650" cy="451968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7505996" y="4231640"/>
                <a:ext cx="1387650" cy="451968"/>
              </a:xfrm>
              <a:prstGeom prst="roundRect">
                <a:avLst/>
              </a:prstGeom>
              <a:solidFill>
                <a:srgbClr val="7BA23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object 535"/>
              <p:cNvSpPr txBox="1"/>
              <p:nvPr/>
            </p:nvSpPr>
            <p:spPr>
              <a:xfrm>
                <a:off x="7512259" y="4255712"/>
                <a:ext cx="1381387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rgbClr val="FFFFFF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Propagation and dispersion</a:t>
                </a:r>
                <a:endParaRPr sz="12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43" name="Oval 142"/>
          <p:cNvSpPr/>
          <p:nvPr/>
        </p:nvSpPr>
        <p:spPr>
          <a:xfrm>
            <a:off x="5438194" y="2437399"/>
            <a:ext cx="250520" cy="2505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418090" y="3387593"/>
            <a:ext cx="250520" cy="2505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485446" y="3658826"/>
            <a:ext cx="250520" cy="2505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cxnSp>
        <p:nvCxnSpPr>
          <p:cNvPr id="92" name="Elbow Connector 91"/>
          <p:cNvCxnSpPr>
            <a:endCxn id="117" idx="1"/>
          </p:cNvCxnSpPr>
          <p:nvPr/>
        </p:nvCxnSpPr>
        <p:spPr>
          <a:xfrm flipV="1">
            <a:off x="5566839" y="2566969"/>
            <a:ext cx="468739" cy="2"/>
          </a:xfrm>
          <a:prstGeom prst="bentConnector3">
            <a:avLst>
              <a:gd name="adj1" fmla="val 50000"/>
            </a:avLst>
          </a:prstGeom>
          <a:ln w="12700">
            <a:solidFill>
              <a:srgbClr val="A33F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43" idx="3"/>
          </p:cNvCxnSpPr>
          <p:nvPr/>
        </p:nvCxnSpPr>
        <p:spPr>
          <a:xfrm flipV="1">
            <a:off x="4439979" y="3512859"/>
            <a:ext cx="1113009" cy="1302661"/>
          </a:xfrm>
          <a:prstGeom prst="bentConnector2">
            <a:avLst/>
          </a:prstGeom>
          <a:ln w="12700">
            <a:solidFill>
              <a:srgbClr val="A33F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46316" y="2888613"/>
            <a:ext cx="2246734" cy="744141"/>
            <a:chOff x="1287396" y="3990014"/>
            <a:chExt cx="3127730" cy="1116212"/>
          </a:xfrm>
        </p:grpSpPr>
        <p:sp>
          <p:nvSpPr>
            <p:cNvPr id="54" name="Rectangle 53"/>
            <p:cNvSpPr/>
            <p:nvPr/>
          </p:nvSpPr>
          <p:spPr>
            <a:xfrm>
              <a:off x="1287396" y="4135429"/>
              <a:ext cx="3127730" cy="970797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287398" y="3990014"/>
              <a:ext cx="3127728" cy="355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79" name="object 535"/>
            <p:cNvSpPr txBox="1"/>
            <p:nvPr/>
          </p:nvSpPr>
          <p:spPr>
            <a:xfrm>
              <a:off x="1409700" y="4019767"/>
              <a:ext cx="2431827" cy="923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Arial" charset="0"/>
                  <a:cs typeface="Arial" charset="0"/>
                </a:rPr>
                <a:t>IMPROVE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400" spc="-32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Adapt roadmaps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Fill research pipeline</a:t>
              </a:r>
              <a:endParaRPr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6316" y="3693887"/>
            <a:ext cx="2246674" cy="744977"/>
            <a:chOff x="1287396" y="5219702"/>
            <a:chExt cx="3127730" cy="1117465"/>
          </a:xfrm>
        </p:grpSpPr>
        <p:sp>
          <p:nvSpPr>
            <p:cNvPr id="88" name="Rectangle 87"/>
            <p:cNvSpPr/>
            <p:nvPr/>
          </p:nvSpPr>
          <p:spPr>
            <a:xfrm>
              <a:off x="1287396" y="5403266"/>
              <a:ext cx="3127730" cy="933901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287398" y="5219702"/>
              <a:ext cx="3127728" cy="355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4" name="object 535"/>
            <p:cNvSpPr txBox="1"/>
            <p:nvPr/>
          </p:nvSpPr>
          <p:spPr>
            <a:xfrm>
              <a:off x="1370910" y="5247564"/>
              <a:ext cx="2778397" cy="946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Arial" charset="0"/>
                  <a:cs typeface="Arial" charset="0"/>
                </a:rPr>
                <a:t>EVALUATE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500" spc="-32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Progress toward goals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Mitigation opportunities</a:t>
              </a:r>
              <a:endParaRPr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35578" y="1161144"/>
            <a:ext cx="3312340" cy="1001319"/>
            <a:chOff x="10411372" y="2301299"/>
            <a:chExt cx="5713786" cy="1501979"/>
          </a:xfrm>
        </p:grpSpPr>
        <p:sp>
          <p:nvSpPr>
            <p:cNvPr id="107" name="Rectangle 106"/>
            <p:cNvSpPr/>
            <p:nvPr/>
          </p:nvSpPr>
          <p:spPr>
            <a:xfrm>
              <a:off x="10411372" y="2446712"/>
              <a:ext cx="5230582" cy="1356566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0411374" y="2301299"/>
              <a:ext cx="5230579" cy="355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14" name="object 535"/>
            <p:cNvSpPr txBox="1"/>
            <p:nvPr/>
          </p:nvSpPr>
          <p:spPr>
            <a:xfrm>
              <a:off x="10609169" y="2345723"/>
              <a:ext cx="5515989" cy="1200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Arial" charset="0"/>
                  <a:cs typeface="Arial" charset="0"/>
                </a:rPr>
                <a:t>PLAN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endParaRPr lang="en-US" sz="400" spc="-32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Environment and energy policy statement </a:t>
              </a:r>
              <a:r>
                <a:rPr lang="en-US" sz="1200" spc="-32" baseline="3000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U.S. climate action plan </a:t>
              </a:r>
              <a:r>
                <a:rPr lang="en-US" sz="1200" spc="-32" baseline="3000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  <a:p>
              <a:pPr marL="102806" indent="-102806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Research roadmaps </a:t>
              </a:r>
              <a:r>
                <a:rPr lang="en-US" sz="1200" spc="-32" baseline="3000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200" baseline="30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03346" y="1397001"/>
            <a:ext cx="1714654" cy="1218479"/>
            <a:chOff x="4490772" y="2171700"/>
            <a:chExt cx="2957778" cy="1827718"/>
          </a:xfrm>
        </p:grpSpPr>
        <p:grpSp>
          <p:nvGrpSpPr>
            <p:cNvPr id="25" name="Group 24"/>
            <p:cNvGrpSpPr/>
            <p:nvPr/>
          </p:nvGrpSpPr>
          <p:grpSpPr>
            <a:xfrm>
              <a:off x="4490772" y="2171700"/>
              <a:ext cx="2957778" cy="1827718"/>
              <a:chOff x="4490772" y="2171700"/>
              <a:chExt cx="2957778" cy="1827718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610100" y="2305709"/>
                <a:ext cx="1847237" cy="169370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8851" tIns="74424" rIns="148851" bIns="74424" rtlCol="0" anchor="ctr"/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1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3" name="Straight Arrow Connector 102"/>
              <p:cNvCxnSpPr>
                <a:stCxn id="104" idx="6"/>
              </p:cNvCxnSpPr>
              <p:nvPr/>
            </p:nvCxnSpPr>
            <p:spPr>
              <a:xfrm flipV="1">
                <a:off x="4806240" y="2305704"/>
                <a:ext cx="1814293" cy="3158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4490772" y="2171700"/>
                <a:ext cx="315468" cy="27432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8851" tIns="74424" rIns="148851" bIns="74424" rtlCol="0" anchor="ctr"/>
              <a:lstStyle/>
              <a:p>
                <a:pPr algn="ctr" defTabSz="561272"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1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6620533" y="2304922"/>
                <a:ext cx="828017" cy="1015015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object 535"/>
            <p:cNvSpPr txBox="1"/>
            <p:nvPr/>
          </p:nvSpPr>
          <p:spPr>
            <a:xfrm>
              <a:off x="4801294" y="2413281"/>
              <a:ext cx="2171006" cy="1384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GOALS</a:t>
              </a:r>
              <a:endParaRPr lang="en-US" sz="1200" spc="-32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100524" indent="-100524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Noise</a:t>
              </a:r>
            </a:p>
            <a:p>
              <a:pPr marL="100524" indent="-100524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Air Quality</a:t>
              </a:r>
            </a:p>
            <a:p>
              <a:pPr marL="100524" indent="-100524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Climate</a:t>
              </a:r>
            </a:p>
            <a:p>
              <a:pPr marL="100524" indent="-100524" defTabSz="56127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Energy</a:t>
              </a:r>
              <a:endParaRPr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463" y="1397001"/>
            <a:ext cx="2480030" cy="1207593"/>
            <a:chOff x="137074" y="2171700"/>
            <a:chExt cx="4278051" cy="1811389"/>
          </a:xfrm>
        </p:grpSpPr>
        <p:sp>
          <p:nvSpPr>
            <p:cNvPr id="93" name="Rectangle 92"/>
            <p:cNvSpPr/>
            <p:nvPr/>
          </p:nvSpPr>
          <p:spPr>
            <a:xfrm>
              <a:off x="277870" y="2289380"/>
              <a:ext cx="3722629" cy="1693709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8851" tIns="74424" rIns="148851" bIns="74424"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7" idx="6"/>
            </p:cNvCxnSpPr>
            <p:nvPr/>
          </p:nvCxnSpPr>
          <p:spPr>
            <a:xfrm flipV="1">
              <a:off x="452542" y="2304922"/>
              <a:ext cx="3962583" cy="39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137074" y="2171700"/>
              <a:ext cx="315468" cy="2743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8851" tIns="74424" rIns="148851" bIns="74424" rtlCol="0" anchor="ctr"/>
            <a:lstStyle/>
            <a:p>
              <a:pPr algn="ctr"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127" name="object 535"/>
            <p:cNvSpPr txBox="1"/>
            <p:nvPr/>
          </p:nvSpPr>
          <p:spPr>
            <a:xfrm>
              <a:off x="559871" y="2400300"/>
              <a:ext cx="3364429" cy="1384995"/>
            </a:xfrm>
            <a:prstGeom prst="rect">
              <a:avLst/>
            </a:prstGeom>
            <a:solidFill>
              <a:srgbClr val="7F7F7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FAA VISION</a:t>
              </a:r>
            </a:p>
            <a:p>
              <a:pPr defTabSz="561272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spc="-32" dirty="0">
                  <a:solidFill>
                    <a:srgbClr val="FFFFFF"/>
                  </a:solidFill>
                  <a:latin typeface="Arial"/>
                  <a:cs typeface="Arial"/>
                </a:rPr>
                <a:t>Reach the next level of safety, efficiency, environmental responsibility and global leadership</a:t>
              </a:r>
              <a:endParaRPr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" name="Freeform 6"/>
          <p:cNvSpPr>
            <a:spLocks/>
          </p:cNvSpPr>
          <p:nvPr/>
        </p:nvSpPr>
        <p:spPr bwMode="auto">
          <a:xfrm>
            <a:off x="5318357" y="2286586"/>
            <a:ext cx="157369" cy="156633"/>
          </a:xfrm>
          <a:custGeom>
            <a:avLst/>
            <a:gdLst>
              <a:gd name="T0" fmla="*/ 110 w 164"/>
              <a:gd name="T1" fmla="*/ 0 h 164"/>
              <a:gd name="T2" fmla="*/ 110 w 164"/>
              <a:gd name="T3" fmla="*/ 0 h 164"/>
              <a:gd name="T4" fmla="*/ 114 w 164"/>
              <a:gd name="T5" fmla="*/ 114 h 164"/>
              <a:gd name="T6" fmla="*/ 0 w 164"/>
              <a:gd name="T7" fmla="*/ 117 h 164"/>
              <a:gd name="T8" fmla="*/ 50 w 164"/>
              <a:gd name="T9" fmla="*/ 164 h 164"/>
              <a:gd name="T10" fmla="*/ 164 w 164"/>
              <a:gd name="T11" fmla="*/ 160 h 164"/>
              <a:gd name="T12" fmla="*/ 160 w 164"/>
              <a:gd name="T13" fmla="*/ 47 h 164"/>
              <a:gd name="T14" fmla="*/ 110 w 164"/>
              <a:gd name="T1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164">
                <a:moveTo>
                  <a:pt x="110" y="0"/>
                </a:moveTo>
                <a:lnTo>
                  <a:pt x="110" y="0"/>
                </a:lnTo>
                <a:lnTo>
                  <a:pt x="114" y="114"/>
                </a:lnTo>
                <a:lnTo>
                  <a:pt x="0" y="117"/>
                </a:lnTo>
                <a:lnTo>
                  <a:pt x="50" y="164"/>
                </a:lnTo>
                <a:lnTo>
                  <a:pt x="164" y="160"/>
                </a:lnTo>
                <a:lnTo>
                  <a:pt x="160" y="47"/>
                </a:ln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596283" y="2591386"/>
            <a:ext cx="161050" cy="740833"/>
          </a:xfrm>
          <a:custGeom>
            <a:avLst/>
            <a:gdLst>
              <a:gd name="T0" fmla="*/ 66 w 168"/>
              <a:gd name="T1" fmla="*/ 774 h 774"/>
              <a:gd name="T2" fmla="*/ 66 w 168"/>
              <a:gd name="T3" fmla="*/ 774 h 774"/>
              <a:gd name="T4" fmla="*/ 0 w 168"/>
              <a:gd name="T5" fmla="*/ 0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774">
                <a:moveTo>
                  <a:pt x="66" y="774"/>
                </a:moveTo>
                <a:lnTo>
                  <a:pt x="66" y="774"/>
                </a:lnTo>
                <a:cubicBezTo>
                  <a:pt x="168" y="520"/>
                  <a:pt x="142" y="231"/>
                  <a:pt x="0" y="0"/>
                </a:cubicBezTo>
              </a:path>
            </a:pathLst>
          </a:custGeom>
          <a:noFill/>
          <a:ln w="77788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598125" y="3218978"/>
            <a:ext cx="167493" cy="160867"/>
          </a:xfrm>
          <a:custGeom>
            <a:avLst/>
            <a:gdLst>
              <a:gd name="T0" fmla="*/ 175 w 175"/>
              <a:gd name="T1" fmla="*/ 64 h 168"/>
              <a:gd name="T2" fmla="*/ 175 w 175"/>
              <a:gd name="T3" fmla="*/ 64 h 168"/>
              <a:gd name="T4" fmla="*/ 69 w 175"/>
              <a:gd name="T5" fmla="*/ 106 h 168"/>
              <a:gd name="T6" fmla="*/ 28 w 175"/>
              <a:gd name="T7" fmla="*/ 0 h 168"/>
              <a:gd name="T8" fmla="*/ 0 w 175"/>
              <a:gd name="T9" fmla="*/ 62 h 168"/>
              <a:gd name="T10" fmla="*/ 42 w 175"/>
              <a:gd name="T11" fmla="*/ 168 h 168"/>
              <a:gd name="T12" fmla="*/ 148 w 175"/>
              <a:gd name="T13" fmla="*/ 126 h 168"/>
              <a:gd name="T14" fmla="*/ 175 w 175"/>
              <a:gd name="T15" fmla="*/ 6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168">
                <a:moveTo>
                  <a:pt x="175" y="64"/>
                </a:moveTo>
                <a:lnTo>
                  <a:pt x="175" y="64"/>
                </a:lnTo>
                <a:lnTo>
                  <a:pt x="69" y="106"/>
                </a:lnTo>
                <a:lnTo>
                  <a:pt x="28" y="0"/>
                </a:lnTo>
                <a:lnTo>
                  <a:pt x="0" y="62"/>
                </a:lnTo>
                <a:lnTo>
                  <a:pt x="42" y="168"/>
                </a:lnTo>
                <a:lnTo>
                  <a:pt x="148" y="126"/>
                </a:lnTo>
                <a:lnTo>
                  <a:pt x="175" y="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827841" y="3541768"/>
            <a:ext cx="709543" cy="329142"/>
          </a:xfrm>
          <a:custGeom>
            <a:avLst/>
            <a:gdLst>
              <a:gd name="T0" fmla="*/ 0 w 739"/>
              <a:gd name="T1" fmla="*/ 325 h 344"/>
              <a:gd name="T2" fmla="*/ 0 w 739"/>
              <a:gd name="T3" fmla="*/ 325 h 344"/>
              <a:gd name="T4" fmla="*/ 739 w 739"/>
              <a:gd name="T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9" h="344">
                <a:moveTo>
                  <a:pt x="0" y="325"/>
                </a:moveTo>
                <a:lnTo>
                  <a:pt x="0" y="325"/>
                </a:lnTo>
                <a:cubicBezTo>
                  <a:pt x="276" y="344"/>
                  <a:pt x="555" y="231"/>
                  <a:pt x="739" y="0"/>
                </a:cubicBezTo>
              </a:path>
            </a:pathLst>
          </a:custGeom>
          <a:noFill/>
          <a:ln w="77788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776304" y="3778835"/>
            <a:ext cx="150007" cy="159809"/>
          </a:xfrm>
          <a:custGeom>
            <a:avLst/>
            <a:gdLst>
              <a:gd name="T0" fmla="*/ 141 w 156"/>
              <a:gd name="T1" fmla="*/ 167 h 167"/>
              <a:gd name="T2" fmla="*/ 141 w 156"/>
              <a:gd name="T3" fmla="*/ 167 h 167"/>
              <a:gd name="T4" fmla="*/ 68 w 156"/>
              <a:gd name="T5" fmla="*/ 79 h 167"/>
              <a:gd name="T6" fmla="*/ 156 w 156"/>
              <a:gd name="T7" fmla="*/ 6 h 167"/>
              <a:gd name="T8" fmla="*/ 88 w 156"/>
              <a:gd name="T9" fmla="*/ 0 h 167"/>
              <a:gd name="T10" fmla="*/ 0 w 156"/>
              <a:gd name="T11" fmla="*/ 72 h 167"/>
              <a:gd name="T12" fmla="*/ 73 w 156"/>
              <a:gd name="T13" fmla="*/ 160 h 167"/>
              <a:gd name="T14" fmla="*/ 141 w 156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" h="167">
                <a:moveTo>
                  <a:pt x="141" y="167"/>
                </a:moveTo>
                <a:lnTo>
                  <a:pt x="141" y="167"/>
                </a:lnTo>
                <a:lnTo>
                  <a:pt x="68" y="79"/>
                </a:lnTo>
                <a:lnTo>
                  <a:pt x="156" y="6"/>
                </a:lnTo>
                <a:lnTo>
                  <a:pt x="88" y="0"/>
                </a:lnTo>
                <a:lnTo>
                  <a:pt x="0" y="72"/>
                </a:lnTo>
                <a:lnTo>
                  <a:pt x="73" y="160"/>
                </a:lnTo>
                <a:lnTo>
                  <a:pt x="141" y="1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081486" y="3233795"/>
            <a:ext cx="500638" cy="563033"/>
          </a:xfrm>
          <a:custGeom>
            <a:avLst/>
            <a:gdLst>
              <a:gd name="T0" fmla="*/ 0 w 522"/>
              <a:gd name="T1" fmla="*/ 0 h 589"/>
              <a:gd name="T2" fmla="*/ 0 w 522"/>
              <a:gd name="T3" fmla="*/ 0 h 589"/>
              <a:gd name="T4" fmla="*/ 312 w 522"/>
              <a:gd name="T5" fmla="*/ 470 h 589"/>
              <a:gd name="T6" fmla="*/ 522 w 522"/>
              <a:gd name="T7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2" h="589">
                <a:moveTo>
                  <a:pt x="0" y="0"/>
                </a:moveTo>
                <a:lnTo>
                  <a:pt x="0" y="0"/>
                </a:lnTo>
                <a:cubicBezTo>
                  <a:pt x="47" y="181"/>
                  <a:pt x="152" y="348"/>
                  <a:pt x="312" y="470"/>
                </a:cubicBezTo>
                <a:cubicBezTo>
                  <a:pt x="377" y="521"/>
                  <a:pt x="448" y="561"/>
                  <a:pt x="522" y="589"/>
                </a:cubicBezTo>
              </a:path>
            </a:pathLst>
          </a:custGeom>
          <a:noFill/>
          <a:ln w="77788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13384" y="3182995"/>
            <a:ext cx="164732" cy="155575"/>
          </a:xfrm>
          <a:custGeom>
            <a:avLst/>
            <a:gdLst>
              <a:gd name="T0" fmla="*/ 15 w 172"/>
              <a:gd name="T1" fmla="*/ 163 h 163"/>
              <a:gd name="T2" fmla="*/ 15 w 172"/>
              <a:gd name="T3" fmla="*/ 163 h 163"/>
              <a:gd name="T4" fmla="*/ 75 w 172"/>
              <a:gd name="T5" fmla="*/ 66 h 163"/>
              <a:gd name="T6" fmla="*/ 172 w 172"/>
              <a:gd name="T7" fmla="*/ 126 h 163"/>
              <a:gd name="T8" fmla="*/ 156 w 172"/>
              <a:gd name="T9" fmla="*/ 59 h 163"/>
              <a:gd name="T10" fmla="*/ 59 w 172"/>
              <a:gd name="T11" fmla="*/ 0 h 163"/>
              <a:gd name="T12" fmla="*/ 0 w 172"/>
              <a:gd name="T13" fmla="*/ 97 h 163"/>
              <a:gd name="T14" fmla="*/ 15 w 172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163">
                <a:moveTo>
                  <a:pt x="15" y="163"/>
                </a:moveTo>
                <a:lnTo>
                  <a:pt x="15" y="163"/>
                </a:lnTo>
                <a:lnTo>
                  <a:pt x="75" y="66"/>
                </a:lnTo>
                <a:lnTo>
                  <a:pt x="172" y="126"/>
                </a:lnTo>
                <a:lnTo>
                  <a:pt x="156" y="59"/>
                </a:lnTo>
                <a:lnTo>
                  <a:pt x="59" y="0"/>
                </a:lnTo>
                <a:lnTo>
                  <a:pt x="0" y="97"/>
                </a:lnTo>
                <a:lnTo>
                  <a:pt x="15" y="1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18001" y="2277060"/>
            <a:ext cx="161971" cy="165100"/>
          </a:xfrm>
          <a:custGeom>
            <a:avLst/>
            <a:gdLst>
              <a:gd name="T0" fmla="*/ 0 w 169"/>
              <a:gd name="T1" fmla="*/ 36 h 173"/>
              <a:gd name="T2" fmla="*/ 0 w 169"/>
              <a:gd name="T3" fmla="*/ 36 h 173"/>
              <a:gd name="T4" fmla="*/ 111 w 169"/>
              <a:gd name="T5" fmla="*/ 63 h 173"/>
              <a:gd name="T6" fmla="*/ 84 w 169"/>
              <a:gd name="T7" fmla="*/ 173 h 173"/>
              <a:gd name="T8" fmla="*/ 143 w 169"/>
              <a:gd name="T9" fmla="*/ 138 h 173"/>
              <a:gd name="T10" fmla="*/ 169 w 169"/>
              <a:gd name="T11" fmla="*/ 27 h 173"/>
              <a:gd name="T12" fmla="*/ 58 w 169"/>
              <a:gd name="T13" fmla="*/ 0 h 173"/>
              <a:gd name="T14" fmla="*/ 0 w 169"/>
              <a:gd name="T15" fmla="*/ 3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" h="173">
                <a:moveTo>
                  <a:pt x="0" y="36"/>
                </a:moveTo>
                <a:lnTo>
                  <a:pt x="0" y="36"/>
                </a:lnTo>
                <a:lnTo>
                  <a:pt x="111" y="63"/>
                </a:lnTo>
                <a:lnTo>
                  <a:pt x="84" y="173"/>
                </a:lnTo>
                <a:lnTo>
                  <a:pt x="143" y="138"/>
                </a:lnTo>
                <a:lnTo>
                  <a:pt x="169" y="27"/>
                </a:lnTo>
                <a:lnTo>
                  <a:pt x="5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56139" tIns="28069" rIns="56139" bIns="28069" numCol="1" anchor="t" anchorCtr="0" compatLnSpc="1">
            <a:prstTxWarp prst="textNoShape">
              <a:avLst/>
            </a:prstTxWarp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1255" y="228600"/>
            <a:ext cx="8472488" cy="609600"/>
          </a:xfrm>
        </p:spPr>
        <p:txBody>
          <a:bodyPr/>
          <a:lstStyle/>
          <a:p>
            <a:r>
              <a:rPr lang="en-US" sz="3200" dirty="0"/>
              <a:t>Environmental &amp; Energy </a:t>
            </a:r>
            <a:r>
              <a:rPr lang="en-US" sz="3200" dirty="0" smtClean="0"/>
              <a:t>Strategy</a:t>
            </a:r>
            <a:endParaRPr lang="en-US" sz="3200" dirty="0"/>
          </a:p>
        </p:txBody>
      </p:sp>
      <p:cxnSp>
        <p:nvCxnSpPr>
          <p:cNvPr id="11" name="Elbow Connector 10"/>
          <p:cNvCxnSpPr>
            <a:endCxn id="108" idx="1"/>
          </p:cNvCxnSpPr>
          <p:nvPr/>
        </p:nvCxnSpPr>
        <p:spPr>
          <a:xfrm flipV="1">
            <a:off x="4632863" y="1279703"/>
            <a:ext cx="1402716" cy="930510"/>
          </a:xfrm>
          <a:prstGeom prst="bentConnector3">
            <a:avLst>
              <a:gd name="adj1" fmla="val -577"/>
            </a:avLst>
          </a:prstGeom>
          <a:ln w="12700">
            <a:solidFill>
              <a:srgbClr val="A33F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89" idx="3"/>
          </p:cNvCxnSpPr>
          <p:nvPr/>
        </p:nvCxnSpPr>
        <p:spPr>
          <a:xfrm flipV="1">
            <a:off x="2992991" y="3812104"/>
            <a:ext cx="1617715" cy="342"/>
          </a:xfrm>
          <a:prstGeom prst="bentConnector3">
            <a:avLst>
              <a:gd name="adj1" fmla="val 50000"/>
            </a:avLst>
          </a:prstGeom>
          <a:ln w="12700">
            <a:solidFill>
              <a:srgbClr val="A33F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67" idx="3"/>
          </p:cNvCxnSpPr>
          <p:nvPr/>
        </p:nvCxnSpPr>
        <p:spPr>
          <a:xfrm flipV="1">
            <a:off x="2993050" y="3007171"/>
            <a:ext cx="1056225" cy="1"/>
          </a:xfrm>
          <a:prstGeom prst="bentConnector3">
            <a:avLst>
              <a:gd name="adj1" fmla="val 50000"/>
            </a:avLst>
          </a:prstGeom>
          <a:ln w="12700">
            <a:solidFill>
              <a:srgbClr val="A33F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 bwMode="auto">
          <a:xfrm>
            <a:off x="79463" y="6046517"/>
            <a:ext cx="5466387" cy="8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139" tIns="28069" rIns="56139" bIns="28069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184"/>
              </a:spcAft>
              <a:buNone/>
            </a:pPr>
            <a:r>
              <a:rPr lang="en-US" sz="700" b="1" u="sng" dirty="0">
                <a:solidFill>
                  <a:srgbClr val="FFFFFF"/>
                </a:solidFill>
                <a:latin typeface="Arial"/>
              </a:rPr>
              <a:t>Notes:</a:t>
            </a:r>
          </a:p>
          <a:p>
            <a:pPr marL="140346" indent="-140346" defTabSz="561272" fontAlgn="auto">
              <a:spcBef>
                <a:spcPts val="0"/>
              </a:spcBef>
              <a:spcAft>
                <a:spcPts val="184"/>
              </a:spcAft>
              <a:buFont typeface="+mj-lt"/>
              <a:buAutoNum type="arabicPeriod"/>
            </a:pPr>
            <a:r>
              <a:rPr lang="it-IT" sz="700" b="1" dirty="0">
                <a:solidFill>
                  <a:srgbClr val="FFFFFF"/>
                </a:solidFill>
                <a:latin typeface="Arial"/>
              </a:rPr>
              <a:t>Aviation E&amp;E Policy Statement (Federal Register 77-141, 2012</a:t>
            </a:r>
            <a:r>
              <a:rPr lang="it-IT" sz="700" b="1" dirty="0" smtClean="0">
                <a:solidFill>
                  <a:srgbClr val="FFFFFF"/>
                </a:solidFill>
                <a:latin typeface="Arial"/>
              </a:rPr>
              <a:t>): http</a:t>
            </a:r>
            <a:r>
              <a:rPr lang="it-IT" sz="700" b="1" dirty="0">
                <a:solidFill>
                  <a:srgbClr val="FFFFFF"/>
                </a:solidFill>
                <a:latin typeface="Arial"/>
              </a:rPr>
              <a:t>://www.faa.gov/about/office_org/headquarters_offices/apl/environ_policy_guidance/policy/media/FAA_EE_Policy_Statement.pdf</a:t>
            </a:r>
          </a:p>
          <a:p>
            <a:pPr marL="140346" indent="-140346" defTabSz="561272" fontAlgn="auto">
              <a:spcBef>
                <a:spcPts val="0"/>
              </a:spcBef>
              <a:spcAft>
                <a:spcPts val="184"/>
              </a:spcAft>
              <a:buFont typeface="+mj-lt"/>
              <a:buAutoNum type="arabicPeriod"/>
            </a:pPr>
            <a:r>
              <a:rPr lang="en-US" sz="700" b="1" dirty="0">
                <a:solidFill>
                  <a:srgbClr val="FFFFFF"/>
                </a:solidFill>
                <a:latin typeface="Arial"/>
              </a:rPr>
              <a:t>U.S. Aviation GHG Emissions Reduction Plan: http://www.icao.int/environmental-protection/Pages/ClimateChange_ActionPlan.aspx</a:t>
            </a:r>
          </a:p>
          <a:p>
            <a:pPr marL="140346" indent="-140346" defTabSz="561272" fontAlgn="auto">
              <a:spcBef>
                <a:spcPts val="0"/>
              </a:spcBef>
              <a:spcAft>
                <a:spcPts val="184"/>
              </a:spcAft>
              <a:buFont typeface="+mj-lt"/>
              <a:buAutoNum type="arabicPeriod"/>
            </a:pPr>
            <a:r>
              <a:rPr lang="en-US" sz="700" b="1" dirty="0">
                <a:solidFill>
                  <a:srgbClr val="FFFFFF"/>
                </a:solidFill>
                <a:latin typeface="Arial"/>
              </a:rPr>
              <a:t>Environment and Energy Website: http://www.faa.gov/go/environment</a:t>
            </a:r>
          </a:p>
        </p:txBody>
      </p:sp>
      <p:sp>
        <p:nvSpPr>
          <p:cNvPr id="8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F1F6FF14-FC6A-41B6-B2DC-884C6B7C3F2E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35"/>
          <p:cNvSpPr txBox="1"/>
          <p:nvPr/>
        </p:nvSpPr>
        <p:spPr>
          <a:xfrm>
            <a:off x="153665" y="1622760"/>
            <a:ext cx="278433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PILLAR 1: Improved Scientific Knowledge and Integrated Modeling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Decision-making based on solid scientific understanding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Work with research community through the 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Aviation Sustainability Center (ASCENT)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Understand public health and welfare impacts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Incorporate this knowledge within the Aviation Environmental Tool Suite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266" y="1153442"/>
            <a:ext cx="2881401" cy="405473"/>
          </a:xfrm>
          <a:prstGeom prst="roundRect">
            <a:avLst/>
          </a:prstGeom>
          <a:solidFill>
            <a:srgbClr val="7B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5649"/>
            <a:ext cx="457200" cy="457200"/>
          </a:xfrm>
          <a:prstGeom prst="rect">
            <a:avLst/>
          </a:prstGeom>
        </p:spPr>
      </p:pic>
      <p:sp>
        <p:nvSpPr>
          <p:cNvPr id="27" name="object 535"/>
          <p:cNvSpPr txBox="1"/>
          <p:nvPr/>
        </p:nvSpPr>
        <p:spPr>
          <a:xfrm>
            <a:off x="545733" y="1169244"/>
            <a:ext cx="23731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Science and Tools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object 477"/>
          <p:cNvSpPr txBox="1">
            <a:spLocks noChangeAspect="1"/>
          </p:cNvSpPr>
          <p:nvPr/>
        </p:nvSpPr>
        <p:spPr>
          <a:xfrm>
            <a:off x="225283" y="927260"/>
            <a:ext cx="8693434" cy="46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1467" marR="7358" indent="-324475" defTabSz="561272" fontAlgn="auto">
              <a:lnSpc>
                <a:spcPct val="7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5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" name="object 535"/>
          <p:cNvSpPr txBox="1"/>
          <p:nvPr/>
        </p:nvSpPr>
        <p:spPr>
          <a:xfrm>
            <a:off x="3125467" y="1628457"/>
            <a:ext cx="2694001" cy="1384995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PILLAR 2: New Aircraft Technologies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Offer the greatest opportunity to reduce environmental impacts 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Partner with industry, research community, NASA, and Department of Defense 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Mature new engine and airframe technologies through the 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Continuous Lower Energy, Emissions and Noise (CLEEN) Program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6" y="1159145"/>
            <a:ext cx="2881401" cy="405473"/>
          </a:xfrm>
          <a:prstGeom prst="roundRect">
            <a:avLst/>
          </a:prstGeom>
          <a:solidFill>
            <a:srgbClr val="C4A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67" y="1121353"/>
            <a:ext cx="457200" cy="457200"/>
          </a:xfrm>
          <a:prstGeom prst="rect">
            <a:avLst/>
          </a:prstGeom>
        </p:spPr>
      </p:pic>
      <p:sp>
        <p:nvSpPr>
          <p:cNvPr id="33" name="object 535"/>
          <p:cNvSpPr txBox="1"/>
          <p:nvPr/>
        </p:nvSpPr>
        <p:spPr>
          <a:xfrm>
            <a:off x="3553166" y="1174946"/>
            <a:ext cx="20450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Technology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object 535"/>
          <p:cNvSpPr txBox="1"/>
          <p:nvPr/>
        </p:nvSpPr>
        <p:spPr>
          <a:xfrm>
            <a:off x="6137534" y="1628462"/>
            <a:ext cx="2731118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PILLAR 3: Sustainable Alternative Aviation Fuels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Reduce environmental impacts, enhance energy security, and provide economic benefits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Collaborate with stakeholders through the 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Commercial Aviation Alternative Fuels Initiative (CAAFI)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Test alternative jet fuels to ensure they are safe for use through 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ASCENT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CLEEN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Analyze their potential for reducing the environmental impacts of aviation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60134" y="1159145"/>
            <a:ext cx="2881401" cy="405473"/>
          </a:xfrm>
          <a:prstGeom prst="roundRect">
            <a:avLst/>
          </a:prstGeom>
          <a:solidFill>
            <a:srgbClr val="3F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68" y="1121353"/>
            <a:ext cx="457200" cy="457200"/>
          </a:xfrm>
          <a:prstGeom prst="rect">
            <a:avLst/>
          </a:prstGeom>
        </p:spPr>
      </p:pic>
      <p:sp>
        <p:nvSpPr>
          <p:cNvPr id="38" name="object 535"/>
          <p:cNvSpPr txBox="1"/>
          <p:nvPr/>
        </p:nvSpPr>
        <p:spPr>
          <a:xfrm>
            <a:off x="6529607" y="1174946"/>
            <a:ext cx="20450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Alternative Fuels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" name="object 535"/>
          <p:cNvSpPr txBox="1"/>
          <p:nvPr/>
        </p:nvSpPr>
        <p:spPr>
          <a:xfrm>
            <a:off x="153667" y="3593364"/>
            <a:ext cx="258953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PILLAR 4: Air Traffic Management Modernization and Operational Improvements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Increase efficiency of aircraft operations through the 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Next Generation Air Transportation System (</a:t>
            </a:r>
            <a:r>
              <a:rPr lang="en-US" sz="1000" b="1" dirty="0" err="1">
                <a:solidFill>
                  <a:srgbClr val="000000"/>
                </a:solidFill>
                <a:latin typeface="Arial"/>
                <a:cs typeface="Arial"/>
              </a:rPr>
              <a:t>NextGen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Engage with industry, research community, NASA, and Department of Defense 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Develop advanced operational procedures to optimize gate-to-gate operations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Integrate infrastructure enhancements to the National Airspace System (NAS), improving environmental performance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266" y="3124048"/>
            <a:ext cx="2881401" cy="405473"/>
          </a:xfrm>
          <a:prstGeom prst="roundRect">
            <a:avLst/>
          </a:prstGeom>
          <a:solidFill>
            <a:srgbClr val="A3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3107460"/>
            <a:ext cx="457200" cy="414798"/>
          </a:xfrm>
          <a:prstGeom prst="rect">
            <a:avLst/>
          </a:prstGeom>
        </p:spPr>
      </p:pic>
      <p:sp>
        <p:nvSpPr>
          <p:cNvPr id="43" name="object 535"/>
          <p:cNvSpPr txBox="1"/>
          <p:nvPr/>
        </p:nvSpPr>
        <p:spPr>
          <a:xfrm>
            <a:off x="575556" y="3139852"/>
            <a:ext cx="20450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Operations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5" name="object 535"/>
          <p:cNvSpPr txBox="1"/>
          <p:nvPr/>
        </p:nvSpPr>
        <p:spPr>
          <a:xfrm>
            <a:off x="3125467" y="3603954"/>
            <a:ext cx="2694001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PILLAR 5: Policies, Environmental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Standards</a:t>
            </a: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, and Market Based Measures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Implement domestic policies, programs, and mechanisms to support technology and operational innovation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Develop and implement aircraft emissions and noise standards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Work within the International Civil Aviation Organization (ICAO) to pursue a basket of measures to address emissions that affect climate, including a global market based measure as a gap filler</a:t>
            </a:r>
          </a:p>
          <a:p>
            <a:pPr marL="171345" indent="-171345" defTabSz="561272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Seek international partners to further our environmental and energy strategy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66" y="3134642"/>
            <a:ext cx="2881401" cy="405473"/>
          </a:xfrm>
          <a:prstGeom prst="roundRect">
            <a:avLst/>
          </a:prstGeom>
          <a:solidFill>
            <a:srgbClr val="86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96849"/>
            <a:ext cx="457200" cy="457200"/>
          </a:xfrm>
          <a:prstGeom prst="rect">
            <a:avLst/>
          </a:prstGeom>
        </p:spPr>
      </p:pic>
      <p:sp>
        <p:nvSpPr>
          <p:cNvPr id="48" name="object 535"/>
          <p:cNvSpPr txBox="1"/>
          <p:nvPr/>
        </p:nvSpPr>
        <p:spPr>
          <a:xfrm>
            <a:off x="3517539" y="3150442"/>
            <a:ext cx="20450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Policy</a:t>
            </a:r>
            <a:endParaRPr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64544" y="3630256"/>
            <a:ext cx="1040883" cy="10300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  <a:gs pos="100000">
                  <a:schemeClr val="bg1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0" name="object 535"/>
          <p:cNvSpPr txBox="1"/>
          <p:nvPr/>
        </p:nvSpPr>
        <p:spPr>
          <a:xfrm>
            <a:off x="6111560" y="4269140"/>
            <a:ext cx="9657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http://</a:t>
            </a:r>
            <a:r>
              <a:rPr lang="en-US" sz="1000" spc="-32" dirty="0" smtClean="0">
                <a:solidFill>
                  <a:srgbClr val="000000"/>
                </a:solidFill>
                <a:latin typeface="Arial"/>
                <a:cs typeface="Arial"/>
              </a:rPr>
              <a:t>www.faa.gov/nextgen 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2" y="3843161"/>
            <a:ext cx="1112335" cy="32372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93741" y="3630256"/>
            <a:ext cx="1040883" cy="10300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  <a:gs pos="100000">
                  <a:schemeClr val="bg1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3" name="object 535"/>
          <p:cNvSpPr txBox="1"/>
          <p:nvPr/>
        </p:nvSpPr>
        <p:spPr>
          <a:xfrm>
            <a:off x="7523048" y="4392256"/>
            <a:ext cx="10875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http://</a:t>
            </a:r>
            <a:r>
              <a:rPr lang="en-US" sz="1000" spc="-32" dirty="0" err="1">
                <a:solidFill>
                  <a:srgbClr val="000000"/>
                </a:solidFill>
                <a:latin typeface="Arial"/>
                <a:cs typeface="Arial"/>
              </a:rPr>
              <a:t>www.caafi.org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35" y="3705715"/>
            <a:ext cx="598613" cy="59861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319279" y="4724602"/>
            <a:ext cx="1040883" cy="10300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  <a:gs pos="100000">
                  <a:schemeClr val="bg1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6" name="object 535"/>
          <p:cNvSpPr txBox="1"/>
          <p:nvPr/>
        </p:nvSpPr>
        <p:spPr>
          <a:xfrm>
            <a:off x="6166534" y="5563052"/>
            <a:ext cx="9657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spc="-32" dirty="0">
                <a:solidFill>
                  <a:srgbClr val="000000"/>
                </a:solidFill>
                <a:latin typeface="Arial"/>
                <a:cs typeface="Arial"/>
              </a:rPr>
              <a:t>http://</a:t>
            </a:r>
            <a:r>
              <a:rPr lang="en-US" sz="1000" spc="-32" dirty="0" smtClean="0">
                <a:solidFill>
                  <a:srgbClr val="000000"/>
                </a:solidFill>
                <a:latin typeface="Arial"/>
                <a:cs typeface="Arial"/>
              </a:rPr>
              <a:t>www.faa.gov/go/cleen 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63" y="5382850"/>
            <a:ext cx="711746" cy="20713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748476" y="4724602"/>
            <a:ext cx="1040883" cy="10300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  <a:gs pos="100000">
                  <a:schemeClr val="bg1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1" rIns="91386" bIns="45691" rtlCol="0" anchor="ctr"/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" name="object 535"/>
          <p:cNvSpPr txBox="1"/>
          <p:nvPr/>
        </p:nvSpPr>
        <p:spPr>
          <a:xfrm>
            <a:off x="7595738" y="5563056"/>
            <a:ext cx="9657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561272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spc="-32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http://</a:t>
            </a:r>
            <a:r>
              <a:rPr lang="en-US" sz="1000" spc="-32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ascent.aero</a:t>
            </a:r>
            <a:endParaRPr sz="10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51" y="4873939"/>
            <a:ext cx="875961" cy="53997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25" y="4754395"/>
            <a:ext cx="623006" cy="620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4488"/>
            <a:ext cx="8472488" cy="609600"/>
          </a:xfrm>
        </p:spPr>
        <p:txBody>
          <a:bodyPr/>
          <a:lstStyle/>
          <a:p>
            <a:r>
              <a:rPr lang="en-US" sz="3200" dirty="0"/>
              <a:t>The Five Pillar </a:t>
            </a:r>
            <a:r>
              <a:rPr lang="en-US" sz="3200" dirty="0" smtClean="0"/>
              <a:t>Approach</a:t>
            </a:r>
            <a:endParaRPr lang="en-US" sz="3200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9443F9-19F2-424F-8F48-06655C11CA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1" y="76200"/>
            <a:ext cx="8472488" cy="609600"/>
          </a:xfrm>
        </p:spPr>
        <p:txBody>
          <a:bodyPr/>
          <a:lstStyle/>
          <a:p>
            <a:r>
              <a:rPr lang="en-US" dirty="0" smtClean="0"/>
              <a:t>Research Programs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98" y="2438421"/>
            <a:ext cx="1114767" cy="111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09" y="3596117"/>
            <a:ext cx="1175543" cy="262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1914" y="2159695"/>
            <a:ext cx="7357369" cy="2031305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>
              <a:lnSpc>
                <a:spcPct val="80000"/>
              </a:lnSpc>
              <a:buNone/>
              <a:tabLst>
                <a:tab pos="3263241" algn="l"/>
              </a:tabLst>
            </a:pPr>
            <a:r>
              <a:rPr lang="en-US" sz="2000" b="1" dirty="0">
                <a:solidFill>
                  <a:srgbClr val="1D2F68"/>
                </a:solidFill>
                <a:ea typeface="ＭＳ Ｐゴシック" pitchFamily="-109" charset="-128"/>
              </a:rPr>
              <a:t>Continuous Lower Energy, Emissions and Noise (CLEEN)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285692" indent="-285692">
              <a:buFont typeface="Arial" pitchFamily="34" charset="0"/>
              <a:buChar char="•"/>
              <a:tabLst>
                <a:tab pos="3263241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Reduce aircraft fuel burn, emissions and noise through technology &amp; advance alternative jet fuels</a:t>
            </a:r>
          </a:p>
          <a:p>
            <a:pPr marL="285692" indent="-285692">
              <a:buFont typeface="Arial" pitchFamily="34" charset="0"/>
              <a:buChar char="•"/>
              <a:tabLst>
                <a:tab pos="3263241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Cost share partnership with industry</a:t>
            </a:r>
          </a:p>
          <a:p>
            <a:pPr marL="285692" indent="-285692">
              <a:buFont typeface="Arial" pitchFamily="34" charset="0"/>
              <a:buChar char="•"/>
              <a:tabLst>
                <a:tab pos="3263241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CLEEN </a:t>
            </a:r>
            <a:r>
              <a:rPr lang="en-US" sz="2000" dirty="0">
                <a:solidFill>
                  <a:srgbClr val="000000"/>
                </a:solidFill>
              </a:rPr>
              <a:t>I: </a:t>
            </a:r>
            <a:r>
              <a:rPr lang="en-US" sz="2000" dirty="0" smtClean="0">
                <a:solidFill>
                  <a:srgbClr val="000000"/>
                </a:solidFill>
              </a:rPr>
              <a:t>2010-2015 &amp; CLEEN </a:t>
            </a:r>
            <a:r>
              <a:rPr lang="en-US" sz="2000" dirty="0">
                <a:solidFill>
                  <a:srgbClr val="000000"/>
                </a:solidFill>
              </a:rPr>
              <a:t>II: </a:t>
            </a:r>
            <a:r>
              <a:rPr lang="en-US" sz="2000" dirty="0" smtClean="0">
                <a:solidFill>
                  <a:srgbClr val="000000"/>
                </a:solidFill>
              </a:rPr>
              <a:t>2015-2020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6732" y="1028601"/>
            <a:ext cx="7010400" cy="800199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>
              <a:lnSpc>
                <a:spcPct val="80000"/>
              </a:lnSpc>
              <a:buNone/>
              <a:tabLst>
                <a:tab pos="3263241" algn="l"/>
              </a:tabLst>
            </a:pPr>
            <a:r>
              <a:rPr lang="en-US" sz="2000" b="1" dirty="0" smtClean="0">
                <a:solidFill>
                  <a:srgbClr val="1D2F68"/>
                </a:solidFill>
                <a:ea typeface="ＭＳ Ｐゴシック" pitchFamily="-109" charset="-128"/>
              </a:rPr>
              <a:t>ASCENT Center </a:t>
            </a:r>
            <a:r>
              <a:rPr lang="en-US" sz="2000" b="1" dirty="0">
                <a:solidFill>
                  <a:srgbClr val="1D2F68"/>
                </a:solidFill>
                <a:ea typeface="ＭＳ Ｐゴシック" pitchFamily="-109" charset="-128"/>
              </a:rPr>
              <a:t>of Excellence (COE</a:t>
            </a:r>
            <a:r>
              <a:rPr lang="en-US" sz="2000" b="1" dirty="0" smtClean="0">
                <a:solidFill>
                  <a:srgbClr val="1D2F68"/>
                </a:solidFill>
                <a:ea typeface="ＭＳ Ｐゴシック" pitchFamily="-109" charset="-128"/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pPr marL="285692" indent="-28569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COE for Alternative Jet Fuel and Environment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6262" y="4343400"/>
            <a:ext cx="7010400" cy="1723529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>
              <a:lnSpc>
                <a:spcPct val="80000"/>
              </a:lnSpc>
              <a:buNone/>
              <a:tabLst>
                <a:tab pos="3263241" algn="l"/>
              </a:tabLst>
            </a:pPr>
            <a:r>
              <a:rPr lang="en-US" sz="2000" b="1" dirty="0">
                <a:solidFill>
                  <a:srgbClr val="1D2F68"/>
                </a:solidFill>
                <a:ea typeface="ＭＳ Ｐゴシック" pitchFamily="-109" charset="-128"/>
              </a:rPr>
              <a:t>Additional </a:t>
            </a:r>
            <a:r>
              <a:rPr lang="en-US" sz="2000" b="1" dirty="0" smtClean="0">
                <a:solidFill>
                  <a:srgbClr val="1D2F68"/>
                </a:solidFill>
                <a:ea typeface="ＭＳ Ｐゴシック" pitchFamily="-109" charset="-128"/>
              </a:rPr>
              <a:t>Efforts</a:t>
            </a:r>
            <a:endParaRPr lang="en-US" sz="2000" dirty="0">
              <a:solidFill>
                <a:srgbClr val="000000"/>
              </a:solidFill>
            </a:endParaRPr>
          </a:p>
          <a:p>
            <a:pPr marL="285692" indent="-28569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Commercial Aviation Alternative Fuels Initiative (CAAFI)</a:t>
            </a:r>
            <a:endParaRPr lang="en-US" sz="2000" dirty="0">
              <a:solidFill>
                <a:srgbClr val="000000"/>
              </a:solidFill>
            </a:endParaRPr>
          </a:p>
          <a:p>
            <a:pPr marL="285692" indent="-285692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Contract mechanisms (e.g., SEMRS, </a:t>
            </a:r>
            <a:r>
              <a:rPr lang="en-US" sz="2000" dirty="0" smtClean="0">
                <a:solidFill>
                  <a:srgbClr val="000000"/>
                </a:solidFill>
              </a:rPr>
              <a:t>PEARS, PEARS-II)</a:t>
            </a:r>
          </a:p>
          <a:p>
            <a:pPr marL="285692" indent="-28569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Volpe </a:t>
            </a:r>
            <a:r>
              <a:rPr lang="en-US" sz="2000" dirty="0">
                <a:solidFill>
                  <a:srgbClr val="000000"/>
                </a:solidFill>
              </a:rPr>
              <a:t>Transportation </a:t>
            </a:r>
            <a:r>
              <a:rPr lang="en-US" sz="2000" dirty="0" smtClean="0">
                <a:solidFill>
                  <a:srgbClr val="000000"/>
                </a:solidFill>
              </a:rPr>
              <a:t>Center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11" descr="mai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1" y="1113418"/>
            <a:ext cx="1031359" cy="639182"/>
          </a:xfrm>
          <a:prstGeom prst="rect">
            <a:avLst/>
          </a:prstGeom>
        </p:spPr>
      </p:pic>
      <p:pic>
        <p:nvPicPr>
          <p:cNvPr id="16" name="Picture 2" descr="H:\My Pictures\logos\volpe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26983"/>
          <a:stretch/>
        </p:blipFill>
        <p:spPr bwMode="auto">
          <a:xfrm>
            <a:off x="306374" y="5410200"/>
            <a:ext cx="1293826" cy="5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5" y="4276184"/>
            <a:ext cx="1149632" cy="91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ASCENT COE Update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98379"/>
            <a:ext cx="8773960" cy="50304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 Research Projects (new NFOs)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000" b="0" dirty="0" smtClean="0"/>
              <a:t>Due to current budget uncertainty, we are not committing to new ASCENT Projects</a:t>
            </a:r>
          </a:p>
          <a:p>
            <a:pPr>
              <a:buFontTx/>
              <a:buChar char="-"/>
            </a:pPr>
            <a:r>
              <a:rPr lang="en-US" sz="2000" b="0" dirty="0" smtClean="0"/>
              <a:t>Will make decision after CR is lifted</a:t>
            </a:r>
          </a:p>
          <a:p>
            <a:pPr>
              <a:buFontTx/>
              <a:buChar char="-"/>
            </a:pPr>
            <a:r>
              <a:rPr lang="en-US" sz="2000" b="0" dirty="0" smtClean="0"/>
              <a:t>Intend to share NFOs with E&amp;E Subcommittee</a:t>
            </a:r>
            <a:endParaRPr lang="en-US" sz="2000" b="0" dirty="0"/>
          </a:p>
          <a:p>
            <a:pPr marL="0" indent="0">
              <a:buNone/>
            </a:pPr>
            <a:r>
              <a:rPr lang="en-US" sz="2400" dirty="0" smtClean="0"/>
              <a:t>ASCENT Leadership</a:t>
            </a:r>
          </a:p>
          <a:p>
            <a:pPr>
              <a:buFontTx/>
              <a:buChar char="-"/>
            </a:pPr>
            <a:r>
              <a:rPr lang="en-US" sz="2000" b="0" dirty="0" smtClean="0"/>
              <a:t>Mike Wolcott of WSU is the new Director</a:t>
            </a:r>
          </a:p>
          <a:p>
            <a:pPr>
              <a:buFontTx/>
              <a:buChar char="-"/>
            </a:pPr>
            <a:r>
              <a:rPr lang="en-US" sz="2000" b="0" dirty="0" smtClean="0"/>
              <a:t>John </a:t>
            </a:r>
            <a:r>
              <a:rPr lang="en-US" sz="2000" b="0" dirty="0" err="1" smtClean="0"/>
              <a:t>Hansman</a:t>
            </a:r>
            <a:r>
              <a:rPr lang="en-US" sz="2000" b="0" dirty="0" smtClean="0"/>
              <a:t> of MIT continues as the Co-Director</a:t>
            </a:r>
          </a:p>
          <a:p>
            <a:pPr>
              <a:buFontTx/>
              <a:buChar char="-"/>
            </a:pPr>
            <a:r>
              <a:rPr lang="en-US" sz="2000" b="0" dirty="0" smtClean="0"/>
              <a:t>Ralph Cavalieri has retired, but he is continuing to help with ASCENT</a:t>
            </a:r>
            <a:endParaRPr lang="en-US" sz="2000" b="0" dirty="0"/>
          </a:p>
          <a:p>
            <a:pPr marL="0" indent="0">
              <a:buNone/>
            </a:pPr>
            <a:r>
              <a:rPr lang="en-US" sz="2400" dirty="0" smtClean="0"/>
              <a:t>Joint ASCENT-ANERS Meeting in Alexandria VA</a:t>
            </a:r>
            <a:endParaRPr lang="en-US" sz="2400" strike="sngStrike" dirty="0"/>
          </a:p>
          <a:p>
            <a:pPr>
              <a:buFontTx/>
              <a:buChar char="-"/>
            </a:pPr>
            <a:r>
              <a:rPr lang="en-US" sz="2000" b="0" dirty="0" smtClean="0"/>
              <a:t>ASCENT Meeting – April 18-19</a:t>
            </a:r>
            <a:endParaRPr lang="en-US" sz="2000" b="0" dirty="0"/>
          </a:p>
          <a:p>
            <a:pPr>
              <a:buFontTx/>
              <a:buChar char="-"/>
            </a:pPr>
            <a:r>
              <a:rPr lang="en-US" sz="2000" b="0" dirty="0" smtClean="0"/>
              <a:t>ANERS Meeting – April 20-21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8" y="760739"/>
            <a:ext cx="8773960" cy="5030461"/>
          </a:xfrm>
        </p:spPr>
        <p:txBody>
          <a:bodyPr/>
          <a:lstStyle/>
          <a:p>
            <a:r>
              <a:rPr lang="en-US" sz="2400" b="0" dirty="0" smtClean="0"/>
              <a:t>Considerable emphasis on noise:</a:t>
            </a:r>
          </a:p>
          <a:p>
            <a:pPr lvl="1"/>
            <a:r>
              <a:rPr lang="en-US" sz="2000" dirty="0" smtClean="0"/>
              <a:t>Research on noise impacts and tool development efforts continue</a:t>
            </a:r>
          </a:p>
          <a:p>
            <a:pPr lvl="1"/>
            <a:r>
              <a:rPr lang="en-US" sz="2000" dirty="0" smtClean="0"/>
              <a:t>Utilizing FAA-</a:t>
            </a:r>
            <a:r>
              <a:rPr lang="en-US" sz="2000" dirty="0" err="1" smtClean="0"/>
              <a:t>Massport</a:t>
            </a:r>
            <a:r>
              <a:rPr lang="en-US" sz="2000" dirty="0" smtClean="0"/>
              <a:t> MOU to explore low noise operational procedures in collaboration with ATO</a:t>
            </a:r>
          </a:p>
          <a:p>
            <a:pPr lvl="1"/>
            <a:r>
              <a:rPr lang="en-US" sz="2000" dirty="0"/>
              <a:t>Presented noise R&amp;D needs to joint APL-NASA meeting</a:t>
            </a:r>
          </a:p>
          <a:p>
            <a:pPr lvl="1"/>
            <a:r>
              <a:rPr lang="en-US" sz="2000" dirty="0" smtClean="0"/>
              <a:t>Above target requests for UAS noise certification and development of low noise operational procedures for commercial aircraft</a:t>
            </a:r>
          </a:p>
          <a:p>
            <a:r>
              <a:rPr lang="en-US" sz="2400" b="0" dirty="0" smtClean="0"/>
              <a:t>Particulate Matter efforts in CAEP continue</a:t>
            </a:r>
          </a:p>
          <a:p>
            <a:r>
              <a:rPr lang="en-US" sz="2400" b="0" dirty="0" smtClean="0"/>
              <a:t>Growing efforts on supersonic aircraft</a:t>
            </a:r>
          </a:p>
          <a:p>
            <a:r>
              <a:rPr lang="en-US" sz="2400" b="0" dirty="0" smtClean="0"/>
              <a:t>Developing long term vision for AEDT</a:t>
            </a:r>
          </a:p>
          <a:p>
            <a:r>
              <a:rPr lang="en-US" sz="2400" b="0" dirty="0" smtClean="0"/>
              <a:t>Alternative jet fuels: CAAFI, ASTM, and CAEP</a:t>
            </a:r>
          </a:p>
          <a:p>
            <a:r>
              <a:rPr lang="en-US" sz="2400" b="0" dirty="0" smtClean="0"/>
              <a:t>Technology maturation in CLEEN II continues and we are setting stage for CLEEN III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8742"/>
      </p:ext>
    </p:extLst>
  </p:cSld>
  <p:clrMapOvr>
    <a:masterClrMapping/>
  </p:clrMapOvr>
</p:sld>
</file>

<file path=ppt/theme/theme1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531906-1336-491F-A954-7F3EE4E97E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046D2-FF48-43B4-BC40-6B60FD5D7AB8}"/>
</file>

<file path=customXml/itemProps3.xml><?xml version="1.0" encoding="utf-8"?>
<ds:datastoreItem xmlns:ds="http://schemas.openxmlformats.org/officeDocument/2006/customXml" ds:itemID="{343D1BEA-A48C-493F-B62D-57E87B4778D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6847C7C0-E79C-4146-B3A7-7124FB3E2AD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2770</Words>
  <Application>Microsoft Office PowerPoint</Application>
  <PresentationFormat>On-screen Show (4:3)</PresentationFormat>
  <Paragraphs>633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FAA_slide_template_whitecover_whitebackground</vt:lpstr>
      <vt:lpstr>3_Custom Design</vt:lpstr>
      <vt:lpstr>1_Custom Design</vt:lpstr>
      <vt:lpstr>4_Custom Design</vt:lpstr>
      <vt:lpstr>1_FAA_slide_template_whitecover_whitebackground</vt:lpstr>
      <vt:lpstr>FY 2019 Environment and Energy Program Proposal</vt:lpstr>
      <vt:lpstr>Presentation Outline</vt:lpstr>
      <vt:lpstr>Aviation Environmental Challenges </vt:lpstr>
      <vt:lpstr>Environmental Protection that Allows Sustained Aviation Growth</vt:lpstr>
      <vt:lpstr>Environmental &amp; Energy Strategy</vt:lpstr>
      <vt:lpstr>The Five Pillar Approach</vt:lpstr>
      <vt:lpstr>Research Programs</vt:lpstr>
      <vt:lpstr>ASCENT COE Update </vt:lpstr>
      <vt:lpstr>R&amp;D Developments</vt:lpstr>
      <vt:lpstr>Environment &amp; Energy Portfolio</vt:lpstr>
      <vt:lpstr>Airport Technology Research (ATR)</vt:lpstr>
      <vt:lpstr>2017 NARP Milestones - RE&amp;D A13.a</vt:lpstr>
      <vt:lpstr>2017 NARP Milestones - RE&amp;D A13.b</vt:lpstr>
      <vt:lpstr>PowerPoint Presentation</vt:lpstr>
      <vt:lpstr>FY14-19 Financial Summary</vt:lpstr>
      <vt:lpstr>PPT 5-Year Financial Plan</vt:lpstr>
      <vt:lpstr>Core RE&amp;D Program (A13.a) - Environment &amp; Energy</vt:lpstr>
      <vt:lpstr>NextGen RE&amp;D Program (A13.b) - Environmental Research - Aircraft Technologies and Fuels</vt:lpstr>
      <vt:lpstr>Environment and Energy Funding</vt:lpstr>
      <vt:lpstr>Recent Successes capabilities and solutions that are helping today</vt:lpstr>
    </vt:vector>
  </TitlesOfParts>
  <Manager>Cathy Bigelow</Manager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2016 REB PPT Portfolio Briefing Template</dc:title>
  <dc:subject>REB</dc:subject>
  <dc:creator>AJP-62</dc:creator>
  <cp:lastModifiedBy>Hileman, James (FAA)</cp:lastModifiedBy>
  <cp:revision>204</cp:revision>
  <dcterms:modified xsi:type="dcterms:W3CDTF">2017-02-26T18:29:18Z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John Reinhardt/AWA/FAA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Robert J McGuire/ACT/FAA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0x0101009DA7335E1805E44495268AE629753871</vt:lpwstr>
  </property>
</Properties>
</file>