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37" r:id="rId1"/>
    <p:sldMasterId id="2147483749" r:id="rId2"/>
    <p:sldMasterId id="2147483773" r:id="rId3"/>
  </p:sldMasterIdLst>
  <p:notesMasterIdLst>
    <p:notesMasterId r:id="rId15"/>
  </p:notesMasterIdLst>
  <p:handoutMasterIdLst>
    <p:handoutMasterId r:id="rId16"/>
  </p:handoutMasterIdLst>
  <p:sldIdLst>
    <p:sldId id="443" r:id="rId4"/>
    <p:sldId id="434" r:id="rId5"/>
    <p:sldId id="461" r:id="rId6"/>
    <p:sldId id="460" r:id="rId7"/>
    <p:sldId id="456" r:id="rId8"/>
    <p:sldId id="457" r:id="rId9"/>
    <p:sldId id="463" r:id="rId10"/>
    <p:sldId id="464" r:id="rId11"/>
    <p:sldId id="458" r:id="rId12"/>
    <p:sldId id="462" r:id="rId13"/>
    <p:sldId id="45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Black" pitchFamily="38" charset="0"/>
        <a:ea typeface="ＭＳ Ｐゴシック" pitchFamily="29" charset="-128"/>
        <a:cs typeface="ＭＳ Ｐゴシック" pitchFamily="29" charset="-128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Black" pitchFamily="38" charset="0"/>
        <a:ea typeface="ＭＳ Ｐゴシック" pitchFamily="29" charset="-128"/>
        <a:cs typeface="ＭＳ Ｐゴシック" pitchFamily="29" charset="-128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Black" pitchFamily="38" charset="0"/>
        <a:ea typeface="ＭＳ Ｐゴシック" pitchFamily="29" charset="-128"/>
        <a:cs typeface="ＭＳ Ｐゴシック" pitchFamily="29" charset="-128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Black" pitchFamily="38" charset="0"/>
        <a:ea typeface="ＭＳ Ｐゴシック" pitchFamily="29" charset="-128"/>
        <a:cs typeface="ＭＳ Ｐゴシック" pitchFamily="29" charset="-128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Black" pitchFamily="38" charset="0"/>
        <a:ea typeface="ＭＳ Ｐゴシック" pitchFamily="29" charset="-128"/>
        <a:cs typeface="ＭＳ Ｐゴシック" pitchFamily="29" charset="-128"/>
      </a:defRPr>
    </a:lvl5pPr>
    <a:lvl6pPr marL="2286000" algn="l" defTabSz="457200" rtl="0" eaLnBrk="1" latinLnBrk="0" hangingPunct="1">
      <a:defRPr sz="1000" kern="1200">
        <a:solidFill>
          <a:schemeClr val="tx1"/>
        </a:solidFill>
        <a:latin typeface="Arial Black" pitchFamily="38" charset="0"/>
        <a:ea typeface="ＭＳ Ｐゴシック" pitchFamily="29" charset="-128"/>
        <a:cs typeface="ＭＳ Ｐゴシック" pitchFamily="29" charset="-128"/>
      </a:defRPr>
    </a:lvl6pPr>
    <a:lvl7pPr marL="2743200" algn="l" defTabSz="457200" rtl="0" eaLnBrk="1" latinLnBrk="0" hangingPunct="1">
      <a:defRPr sz="1000" kern="1200">
        <a:solidFill>
          <a:schemeClr val="tx1"/>
        </a:solidFill>
        <a:latin typeface="Arial Black" pitchFamily="38" charset="0"/>
        <a:ea typeface="ＭＳ Ｐゴシック" pitchFamily="29" charset="-128"/>
        <a:cs typeface="ＭＳ Ｐゴシック" pitchFamily="29" charset="-128"/>
      </a:defRPr>
    </a:lvl7pPr>
    <a:lvl8pPr marL="3200400" algn="l" defTabSz="457200" rtl="0" eaLnBrk="1" latinLnBrk="0" hangingPunct="1">
      <a:defRPr sz="1000" kern="1200">
        <a:solidFill>
          <a:schemeClr val="tx1"/>
        </a:solidFill>
        <a:latin typeface="Arial Black" pitchFamily="38" charset="0"/>
        <a:ea typeface="ＭＳ Ｐゴシック" pitchFamily="29" charset="-128"/>
        <a:cs typeface="ＭＳ Ｐゴシック" pitchFamily="29" charset="-128"/>
      </a:defRPr>
    </a:lvl8pPr>
    <a:lvl9pPr marL="3657600" algn="l" defTabSz="457200" rtl="0" eaLnBrk="1" latinLnBrk="0" hangingPunct="1">
      <a:defRPr sz="1000" kern="1200">
        <a:solidFill>
          <a:schemeClr val="tx1"/>
        </a:solidFill>
        <a:latin typeface="Arial Black" pitchFamily="38" charset="0"/>
        <a:ea typeface="ＭＳ Ｐゴシック" pitchFamily="29" charset="-128"/>
        <a:cs typeface="ＭＳ Ｐゴシック" pitchFamily="29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FFFF"/>
    <a:srgbClr val="E6DFFF"/>
    <a:srgbClr val="DDFFF3"/>
    <a:srgbClr val="DBE9FF"/>
    <a:srgbClr val="E8E8E8"/>
    <a:srgbClr val="B0AEAB"/>
    <a:srgbClr val="34364C"/>
    <a:srgbClr val="45445A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65" autoAdjust="0"/>
    <p:restoredTop sz="93892" autoAdjust="0"/>
  </p:normalViewPr>
  <p:slideViewPr>
    <p:cSldViewPr snapToGrid="0" snapToObjects="1">
      <p:cViewPr>
        <p:scale>
          <a:sx n="100" d="100"/>
          <a:sy n="100" d="100"/>
        </p:scale>
        <p:origin x="600" y="-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1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7" Type="http://schemas.openxmlformats.org/officeDocument/2006/relationships/slide" Target="slides/slide4.xml"/><Relationship Id="rId20" Type="http://schemas.openxmlformats.org/officeDocument/2006/relationships/tableStyles" Target="tableStyles.xml"/><Relationship Id="rId1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1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23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4" Type="http://schemas.openxmlformats.org/officeDocument/2006/relationships/slide" Target="slides/slide1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 Black" pitchFamily="29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 Black" pitchFamily="29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084EFA94-E930-2D49-B28D-6BD0185CD487}" type="datetime1">
              <a:rPr lang="en-US"/>
              <a:pPr>
                <a:defRPr/>
              </a:pPr>
              <a:t>2/23/17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 Black" pitchFamily="29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 Black" pitchFamily="29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8CA6C15F-2D1B-5848-A7BD-D527F1501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8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29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29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29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29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D5B65DEE-9CF1-6443-94FC-97EFD77F8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063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ヒラギノ角ゴ Pro W3" pitchFamily="29" charset="-128"/>
        <a:cs typeface="ヒラギノ角ゴ Pro W3" pitchFamily="29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ヒラギノ角ゴ Pro W3" pitchFamily="29" charset="-128"/>
        <a:cs typeface="ヒラギノ角ゴ Pro W3" pitchFamily="29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ヒラギノ角ゴ Pro W3" pitchFamily="29" charset="-128"/>
        <a:cs typeface="ヒラギノ角ゴ Pro W3" pitchFamily="29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</a:t>
            </a:r>
            <a:r>
              <a:rPr lang="en-US" dirty="0" smtClean="0"/>
              <a:t> 2</a:t>
            </a:r>
          </a:p>
          <a:p>
            <a:r>
              <a:rPr lang="en-US" dirty="0" smtClean="0"/>
              <a:t>RT ….</a:t>
            </a:r>
          </a:p>
          <a:p>
            <a:endParaRPr lang="en-US" dirty="0" smtClean="0"/>
          </a:p>
          <a:p>
            <a:r>
              <a:rPr lang="en-US" dirty="0" err="1" smtClean="0"/>
              <a:t>Th</a:t>
            </a:r>
            <a:r>
              <a:rPr lang="en-US" dirty="0" smtClean="0"/>
              <a:t> 3a</a:t>
            </a:r>
          </a:p>
          <a:p>
            <a:r>
              <a:rPr lang="en-US" dirty="0" smtClean="0"/>
              <a:t>RT</a:t>
            </a:r>
            <a:r>
              <a:rPr lang="en-US" baseline="0" dirty="0" smtClean="0"/>
              <a:t> 1,2,3,4(</a:t>
            </a:r>
            <a:r>
              <a:rPr lang="en-US" baseline="0" dirty="0" err="1" smtClean="0"/>
              <a:t>modsim</a:t>
            </a:r>
            <a:r>
              <a:rPr lang="en-US" baseline="0" dirty="0" smtClean="0"/>
              <a:t>)</a:t>
            </a:r>
          </a:p>
          <a:p>
            <a:r>
              <a:rPr lang="en-US" baseline="0" dirty="0" err="1" smtClean="0"/>
              <a:t>Th</a:t>
            </a:r>
            <a:r>
              <a:rPr lang="en-US" baseline="0" dirty="0" smtClean="0"/>
              <a:t> 3b</a:t>
            </a:r>
          </a:p>
          <a:p>
            <a:r>
              <a:rPr lang="en-US" baseline="0" dirty="0" smtClean="0"/>
              <a:t>RT 1</a:t>
            </a:r>
          </a:p>
          <a:p>
            <a:r>
              <a:rPr lang="en-US" baseline="0" dirty="0" smtClean="0"/>
              <a:t>RT 2</a:t>
            </a:r>
          </a:p>
          <a:p>
            <a:r>
              <a:rPr lang="en-US" baseline="0" dirty="0" smtClean="0"/>
              <a:t>RT 3</a:t>
            </a:r>
          </a:p>
          <a:p>
            <a:r>
              <a:rPr lang="en-US" baseline="0" smtClean="0"/>
              <a:t>RT x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Th</a:t>
            </a:r>
            <a:r>
              <a:rPr lang="en-US" baseline="0" dirty="0" smtClean="0"/>
              <a:t> 4a</a:t>
            </a:r>
          </a:p>
          <a:p>
            <a:r>
              <a:rPr lang="en-US" baseline="0" dirty="0" smtClean="0"/>
              <a:t>RT 1   4 subthemes</a:t>
            </a:r>
          </a:p>
          <a:p>
            <a:r>
              <a:rPr lang="en-US" baseline="0" dirty="0" smtClean="0"/>
              <a:t>RT 2   5 subthemes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38A271-4932-2F41-8308-499AE0EE9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94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3C801-9480-F447-B355-60D94084CA2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433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533" indent="-112533"/>
            <a:r>
              <a:rPr lang="en-US" sz="1000" dirty="0"/>
              <a:t>Phase 1 requirements:</a:t>
            </a:r>
          </a:p>
          <a:p>
            <a:pPr marL="171176" indent="-171176">
              <a:buFont typeface="Arial"/>
              <a:buChar char="•"/>
            </a:pPr>
            <a:r>
              <a:rPr lang="en-US" sz="1000" dirty="0"/>
              <a:t>Baseline to assess progress: Generic timeline, requirements, performance indicators</a:t>
            </a:r>
          </a:p>
          <a:p>
            <a:pPr marL="171176" indent="-171176">
              <a:buFont typeface="Arial"/>
              <a:buChar char="•"/>
            </a:pPr>
            <a:r>
              <a:rPr lang="en-US" sz="1000" dirty="0"/>
              <a:t>Screening: Characterize state of practice; Quantitative assessment of </a:t>
            </a:r>
            <a:r>
              <a:rPr lang="en-US" sz="1000" dirty="0" err="1"/>
              <a:t>SoA</a:t>
            </a:r>
            <a:endParaRPr lang="en-US" sz="1000" dirty="0"/>
          </a:p>
          <a:p>
            <a:pPr marL="171176" indent="-171176">
              <a:buFont typeface="Arial"/>
              <a:buChar char="•"/>
            </a:pPr>
            <a:r>
              <a:rPr lang="en-US" sz="1000" dirty="0"/>
              <a:t>Systems analysis to develop Phase 2 plan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3B37-705F-4E00-9C69-F2C08F8E9E11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1750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1D92B-94BC-4326-9D32-CF4932ACA6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65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6571622"/>
            <a:ext cx="2133600" cy="286378"/>
          </a:xfrm>
        </p:spPr>
        <p:txBody>
          <a:bodyPr/>
          <a:lstStyle/>
          <a:p>
            <a:pPr>
              <a:defRPr/>
            </a:pPr>
            <a:fld id="{A4CB1DA4-E029-4AE1-BCD4-49E620ACB33F}" type="slidenum">
              <a:rPr lang="en-US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67411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6571622"/>
            <a:ext cx="2133600" cy="286378"/>
          </a:xfrm>
        </p:spPr>
        <p:txBody>
          <a:bodyPr/>
          <a:lstStyle/>
          <a:p>
            <a:pPr>
              <a:defRPr/>
            </a:pPr>
            <a:fld id="{A4CB1DA4-E029-4AE1-BCD4-49E620ACB33F}" type="slidenum">
              <a:rPr lang="en-US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92484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6571622"/>
            <a:ext cx="2133600" cy="286378"/>
          </a:xfrm>
        </p:spPr>
        <p:txBody>
          <a:bodyPr/>
          <a:lstStyle/>
          <a:p>
            <a:pPr>
              <a:defRPr/>
            </a:pPr>
            <a:fld id="{A4CB1DA4-E029-4AE1-BCD4-49E620ACB33F}" type="slidenum">
              <a:rPr lang="en-US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9303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10/29/14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3621D-B845-4D18-925B-C04E2CFF5A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499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10/29/14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F264F-BB75-4DA1-A8A0-7AF166E818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71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10/29/14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FFCA1-7948-46D9-A9B5-C4C132107A9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99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10/29/14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43585-4B70-4213-8408-83A238D766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70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10/29/14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07248-2B8A-4069-BB6A-3D58D42A1D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26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10/29/14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36951-597D-4975-AD3C-B111F8C1275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365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10/29/14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41B89-7880-4BEE-9F7A-C7B7564CD5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0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10/29/14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F7F3F-65AB-43E7-AD8C-5B2B7AB0BE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79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6571622"/>
            <a:ext cx="2133600" cy="286378"/>
          </a:xfrm>
        </p:spPr>
        <p:txBody>
          <a:bodyPr/>
          <a:lstStyle/>
          <a:p>
            <a:pPr>
              <a:defRPr/>
            </a:pPr>
            <a:fld id="{A4CB1DA4-E029-4AE1-BCD4-49E620ACB33F}" type="slidenum">
              <a:rPr lang="en-US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750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10/29/14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D22A2-6963-44CC-A7CD-D7629D9F31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10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10/29/14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9F487-56DF-4FA8-95F5-DF8BA2151E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31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10/29/14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BEDA1-8D06-487F-90DC-13429F1D8F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41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180" y="0"/>
            <a:ext cx="7943864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/>
          <a:lstStyle>
            <a:lvl1pPr eaLnBrk="0" hangingPunct="0">
              <a:defRPr i="1">
                <a:solidFill>
                  <a:prstClr val="black">
                    <a:tint val="75000"/>
                  </a:prstClr>
                </a:solidFill>
                <a:latin typeface="Helvetica BlackOblique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9545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01516-91CE-3442-AF68-14A15C7F3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88" y="266700"/>
            <a:ext cx="8685212" cy="6223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78863" cy="50434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FCAE3-1B0F-A64F-8340-E4A5CDAB1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45307" y="6643161"/>
            <a:ext cx="638600" cy="197681"/>
          </a:xfrm>
          <a:prstGeom prst="rect">
            <a:avLst/>
          </a:prstGeom>
        </p:spPr>
        <p:txBody>
          <a:bodyPr anchor="t"/>
          <a:lstStyle/>
          <a:p>
            <a:fld id="{C9812ADB-0C09-964E-BA31-EB411B871CD0}" type="slidenum">
              <a:rPr lang="en-US" sz="80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rPr>
              <a:pPr/>
              <a:t>‹#›</a:t>
            </a:fld>
            <a:endParaRPr lang="en-US" sz="800" dirty="0">
              <a:solidFill>
                <a:prstClr val="black">
                  <a:tint val="7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138577" y="6606257"/>
            <a:ext cx="1009468" cy="2345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www.nasa.gov</a:t>
            </a:r>
          </a:p>
        </p:txBody>
      </p:sp>
    </p:spTree>
    <p:extLst>
      <p:ext uri="{BB962C8B-B14F-4D97-AF65-F5344CB8AC3E}">
        <p14:creationId xmlns:p14="http://schemas.microsoft.com/office/powerpoint/2010/main" val="47436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0C3BF-7B0C-44A1-AD06-D49132662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28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6571622"/>
            <a:ext cx="2133600" cy="286378"/>
          </a:xfrm>
        </p:spPr>
        <p:txBody>
          <a:bodyPr/>
          <a:lstStyle/>
          <a:p>
            <a:pPr>
              <a:defRPr/>
            </a:pPr>
            <a:fld id="{A4CB1DA4-E029-4AE1-BCD4-49E620ACB33F}" type="slidenum">
              <a:rPr lang="en-US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068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6571622"/>
            <a:ext cx="2133600" cy="286378"/>
          </a:xfrm>
        </p:spPr>
        <p:txBody>
          <a:bodyPr/>
          <a:lstStyle/>
          <a:p>
            <a:pPr>
              <a:defRPr/>
            </a:pPr>
            <a:fld id="{A4CB1DA4-E029-4AE1-BCD4-49E620ACB33F}" type="slidenum">
              <a:rPr lang="en-US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699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6571622"/>
            <a:ext cx="2133600" cy="286378"/>
          </a:xfrm>
        </p:spPr>
        <p:txBody>
          <a:bodyPr/>
          <a:lstStyle/>
          <a:p>
            <a:pPr>
              <a:defRPr/>
            </a:pPr>
            <a:fld id="{A4CB1DA4-E029-4AE1-BCD4-49E620ACB33F}" type="slidenum">
              <a:rPr lang="en-US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070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6571622"/>
            <a:ext cx="2133600" cy="286378"/>
          </a:xfrm>
        </p:spPr>
        <p:txBody>
          <a:bodyPr/>
          <a:lstStyle/>
          <a:p>
            <a:pPr>
              <a:defRPr/>
            </a:pPr>
            <a:fld id="{A4CB1DA4-E029-4AE1-BCD4-49E620ACB33F}" type="slidenum">
              <a:rPr lang="en-US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945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6571622"/>
            <a:ext cx="2133600" cy="286378"/>
          </a:xfrm>
        </p:spPr>
        <p:txBody>
          <a:bodyPr/>
          <a:lstStyle/>
          <a:p>
            <a:pPr>
              <a:defRPr/>
            </a:pPr>
            <a:fld id="{A4CB1DA4-E029-4AE1-BCD4-49E620ACB33F}" type="slidenum">
              <a:rPr lang="en-US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83052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6571622"/>
            <a:ext cx="2133600" cy="286378"/>
          </a:xfrm>
        </p:spPr>
        <p:txBody>
          <a:bodyPr/>
          <a:lstStyle/>
          <a:p>
            <a:pPr>
              <a:defRPr/>
            </a:pPr>
            <a:fld id="{A4CB1DA4-E029-4AE1-BCD4-49E620ACB33F}" type="slidenum">
              <a:rPr lang="en-US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4003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theme" Target="../theme/theme3.xml"/><Relationship Id="rId6" Type="http://schemas.openxmlformats.org/officeDocument/2006/relationships/image" Target="../media/image3.emf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0"/>
            <a:ext cx="66754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95770E71-1775-4B4D-8437-C3269BA85205}" type="slidenum">
              <a:rPr lang="en-US">
                <a:ea typeface="+mn-ea"/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ea typeface="+mn-ea"/>
              <a:cs typeface="Arial" pitchFamily="34" charset="0"/>
            </a:endParaRPr>
          </a:p>
        </p:txBody>
      </p:sp>
      <p:pic>
        <p:nvPicPr>
          <p:cNvPr id="1029" name="Picture 3" descr="vaate ppt header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152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" descr="vaate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76200"/>
            <a:ext cx="9937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5"/>
          <p:cNvSpPr>
            <a:spLocks noChangeArrowheads="1"/>
          </p:cNvSpPr>
          <p:nvPr userDrawn="1"/>
        </p:nvSpPr>
        <p:spPr bwMode="auto">
          <a:xfrm>
            <a:off x="1739900" y="0"/>
            <a:ext cx="54260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b="1" dirty="0" smtClean="0">
                <a:solidFill>
                  <a:srgbClr val="FF0000"/>
                </a:solidFill>
                <a:ea typeface="+mn-ea"/>
                <a:cs typeface="Arial" pitchFamily="34" charset="0"/>
              </a:rPr>
              <a:t>Distribution B-- Limited to US Government Agencies</a:t>
            </a:r>
          </a:p>
        </p:txBody>
      </p:sp>
      <p:sp>
        <p:nvSpPr>
          <p:cNvPr id="1032" name="Rectangle 15"/>
          <p:cNvSpPr>
            <a:spLocks noChangeArrowheads="1"/>
          </p:cNvSpPr>
          <p:nvPr userDrawn="1"/>
        </p:nvSpPr>
        <p:spPr bwMode="auto">
          <a:xfrm>
            <a:off x="1749425" y="6584950"/>
            <a:ext cx="54260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b="1" dirty="0" smtClean="0">
                <a:solidFill>
                  <a:srgbClr val="FF0000"/>
                </a:solidFill>
                <a:ea typeface="+mn-ea"/>
                <a:cs typeface="Arial" pitchFamily="34" charset="0"/>
              </a:rPr>
              <a:t>Distribution B-- Limited to US Government Agencies</a:t>
            </a:r>
          </a:p>
        </p:txBody>
      </p:sp>
    </p:spTree>
    <p:extLst>
      <p:ext uri="{BB962C8B-B14F-4D97-AF65-F5344CB8AC3E}">
        <p14:creationId xmlns:p14="http://schemas.microsoft.com/office/powerpoint/2010/main" val="394719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rPr>
              <a:t>10/29/14</a:t>
            </a: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351C30-B4DA-47F4-97BD-845AC34FE311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16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 bwMode="auto">
          <a:xfrm>
            <a:off x="228600" y="889000"/>
            <a:ext cx="77724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gradFill flip="none" rotWithShape="1">
              <a:gsLst>
                <a:gs pos="0">
                  <a:srgbClr val="800000"/>
                </a:gs>
                <a:gs pos="100000">
                  <a:prstClr val="white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31" name="Picture 13" descr="NASA insigniaCMYK"/>
          <p:cNvPicPr preferRelativeResize="0"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9588" y="266700"/>
            <a:ext cx="7778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5140" y="6430290"/>
            <a:ext cx="2133600" cy="291185"/>
          </a:xfrm>
          <a:prstGeom prst="rect">
            <a:avLst/>
          </a:prstGeom>
        </p:spPr>
        <p:txBody>
          <a:bodyPr lIns="91119" tIns="45559" rIns="91119" bIns="45559"/>
          <a:lstStyle>
            <a:lvl1pPr algn="r">
              <a:defRPr sz="1200"/>
            </a:lvl1pPr>
          </a:lstStyle>
          <a:p>
            <a:pPr defTabSz="455272" fontAlgn="auto">
              <a:spcBef>
                <a:spcPts val="0"/>
              </a:spcBef>
              <a:spcAft>
                <a:spcPts val="0"/>
              </a:spcAft>
            </a:pPr>
            <a:fld id="{B3C77EBE-8F66-E747-BDA0-53633E59A453}" type="slidenum">
              <a:rPr lang="en-US" smtClean="0">
                <a:solidFill>
                  <a:srgbClr val="000000"/>
                </a:solidFill>
                <a:latin typeface="Helvetica"/>
                <a:ea typeface="ＭＳ Ｐゴシック"/>
              </a:rPr>
              <a:pPr defTabSz="45527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Helvetic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1053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851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5pPr>
      <a:lvl6pPr marL="455648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6pPr>
      <a:lvl7pPr marL="911296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7pPr>
      <a:lvl8pPr marL="1366944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8pPr>
      <a:lvl9pPr marL="1822591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1735" indent="-34173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0426" indent="-284774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139118" indent="-227824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ヒラギノ角ゴ Pro W3" charset="-128"/>
          <a:cs typeface="ヒラギノ角ゴ Pro W3" pitchFamily="-105" charset="-128"/>
        </a:defRPr>
      </a:lvl3pPr>
      <a:lvl4pPr marL="1594760" indent="-227824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ヒラギノ角ゴ Pro W3" charset="-128"/>
          <a:cs typeface="ヒラギノ角ゴ Pro W3" pitchFamily="-105" charset="-128"/>
        </a:defRPr>
      </a:lvl4pPr>
      <a:lvl5pPr marL="2050413" indent="-227824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ヒラギノ角ゴ Pro W3" charset="-128"/>
          <a:cs typeface="ヒラギノ角ゴ Pro W3" pitchFamily="-105" charset="-128"/>
        </a:defRPr>
      </a:lvl5pPr>
      <a:lvl6pPr marL="2506064" indent="-227824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61709" indent="-227824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17357" indent="-227824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73000" indent="-227824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56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48" algn="l" defTabSz="4556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296" algn="l" defTabSz="4556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944" algn="l" defTabSz="4556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591" algn="l" defTabSz="4556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235" algn="l" defTabSz="4556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886" algn="l" defTabSz="4556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9537" algn="l" defTabSz="4556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183" algn="l" defTabSz="4556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jpe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abin_cover_v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902"/>
            <a:ext cx="9153203" cy="686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NASA insigniaCMYK"/>
          <p:cNvPicPr preferRelativeResize="0"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6784" y="216816"/>
            <a:ext cx="619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1600" y="5029200"/>
            <a:ext cx="91948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NASA Update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E&amp;E REDAC Meeting</a:t>
            </a:r>
            <a:endParaRPr lang="en-US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en-US" sz="1400" dirty="0" smtClean="0">
                <a:solidFill>
                  <a:srgbClr val="BFDBF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February </a:t>
            </a:r>
            <a:r>
              <a:rPr lang="en-US" sz="1400" dirty="0" smtClean="0">
                <a:solidFill>
                  <a:srgbClr val="BFDBF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28, </a:t>
            </a:r>
            <a:r>
              <a:rPr lang="en-US" sz="1400" dirty="0" smtClean="0">
                <a:solidFill>
                  <a:srgbClr val="BFDBF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34479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5192" y="168194"/>
            <a:ext cx="8685212" cy="6223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+mn-lt"/>
              </a:rPr>
              <a:t>Advanced Composites Project Flow and Budget</a:t>
            </a:r>
            <a:endParaRPr lang="en-US" sz="2400" b="1" dirty="0">
              <a:latin typeface="+mn-lt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793170" y="1675448"/>
            <a:ext cx="1732287" cy="49663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Calibri" pitchFamily="-111" charset="0"/>
              <a:ea typeface="ＭＳ Ｐゴシック"/>
              <a:cs typeface="ＭＳ Ｐゴシック"/>
            </a:endParaRPr>
          </a:p>
        </p:txBody>
      </p:sp>
      <p:sp>
        <p:nvSpPr>
          <p:cNvPr id="49" name="TextBox 41"/>
          <p:cNvSpPr txBox="1">
            <a:spLocks noChangeArrowheads="1"/>
          </p:cNvSpPr>
          <p:nvPr/>
        </p:nvSpPr>
        <p:spPr bwMode="auto">
          <a:xfrm>
            <a:off x="848570" y="1730106"/>
            <a:ext cx="15733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Helvetica"/>
                <a:ea typeface="ＭＳ Ｐゴシック"/>
                <a:cs typeface="Helvetica"/>
              </a:rPr>
              <a:t>Formulation</a:t>
            </a:r>
          </a:p>
        </p:txBody>
      </p:sp>
      <p:sp>
        <p:nvSpPr>
          <p:cNvPr id="51" name="Isosceles Triangle 51"/>
          <p:cNvSpPr>
            <a:spLocks noChangeArrowheads="1"/>
          </p:cNvSpPr>
          <p:nvPr/>
        </p:nvSpPr>
        <p:spPr bwMode="auto">
          <a:xfrm flipV="1">
            <a:off x="5422900" y="1789035"/>
            <a:ext cx="481386" cy="554166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2" name="Isosceles Triangle 51"/>
          <p:cNvSpPr>
            <a:spLocks noChangeArrowheads="1"/>
          </p:cNvSpPr>
          <p:nvPr/>
        </p:nvSpPr>
        <p:spPr bwMode="auto">
          <a:xfrm flipV="1">
            <a:off x="2295156" y="1752529"/>
            <a:ext cx="481386" cy="554166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cxnSp>
        <p:nvCxnSpPr>
          <p:cNvPr id="65" name="Straight Connector 64"/>
          <p:cNvCxnSpPr>
            <a:cxnSpLocks noChangeShapeType="1"/>
          </p:cNvCxnSpPr>
          <p:nvPr/>
        </p:nvCxnSpPr>
        <p:spPr bwMode="auto">
          <a:xfrm rot="5400000">
            <a:off x="1351177" y="3925619"/>
            <a:ext cx="5489404" cy="198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2" name="Straight Connector 61"/>
          <p:cNvCxnSpPr>
            <a:cxnSpLocks noChangeShapeType="1"/>
          </p:cNvCxnSpPr>
          <p:nvPr/>
        </p:nvCxnSpPr>
        <p:spPr bwMode="auto">
          <a:xfrm rot="5400000">
            <a:off x="-2278043" y="3923556"/>
            <a:ext cx="5489404" cy="198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3" name="Straight Connector 62"/>
          <p:cNvCxnSpPr>
            <a:cxnSpLocks noChangeShapeType="1"/>
          </p:cNvCxnSpPr>
          <p:nvPr/>
        </p:nvCxnSpPr>
        <p:spPr bwMode="auto">
          <a:xfrm rot="5400000">
            <a:off x="-1028022" y="3923556"/>
            <a:ext cx="5489404" cy="198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4" name="Straight Connector 63"/>
          <p:cNvCxnSpPr>
            <a:cxnSpLocks noChangeShapeType="1"/>
          </p:cNvCxnSpPr>
          <p:nvPr/>
        </p:nvCxnSpPr>
        <p:spPr bwMode="auto">
          <a:xfrm rot="5400000">
            <a:off x="208132" y="3925619"/>
            <a:ext cx="5489404" cy="198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6" name="Straight Connector 65"/>
          <p:cNvCxnSpPr>
            <a:cxnSpLocks noChangeShapeType="1"/>
          </p:cNvCxnSpPr>
          <p:nvPr/>
        </p:nvCxnSpPr>
        <p:spPr bwMode="auto">
          <a:xfrm rot="5400000">
            <a:off x="2587331" y="3925619"/>
            <a:ext cx="5489404" cy="198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7" name="Straight Connector 66"/>
          <p:cNvCxnSpPr>
            <a:cxnSpLocks noChangeShapeType="1"/>
          </p:cNvCxnSpPr>
          <p:nvPr/>
        </p:nvCxnSpPr>
        <p:spPr bwMode="auto">
          <a:xfrm rot="5400000">
            <a:off x="3791789" y="3925619"/>
            <a:ext cx="5489404" cy="198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8" name="Straight Connector 67"/>
          <p:cNvCxnSpPr>
            <a:cxnSpLocks noChangeShapeType="1"/>
          </p:cNvCxnSpPr>
          <p:nvPr/>
        </p:nvCxnSpPr>
        <p:spPr bwMode="auto">
          <a:xfrm>
            <a:off x="477555" y="1604803"/>
            <a:ext cx="840347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9" name="TextBox 34"/>
          <p:cNvSpPr txBox="1">
            <a:spLocks noChangeArrowheads="1"/>
          </p:cNvSpPr>
          <p:nvPr/>
        </p:nvSpPr>
        <p:spPr bwMode="auto">
          <a:xfrm>
            <a:off x="1907849" y="1146838"/>
            <a:ext cx="871647" cy="43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FY14</a:t>
            </a:r>
          </a:p>
        </p:txBody>
      </p:sp>
      <p:sp>
        <p:nvSpPr>
          <p:cNvPr id="70" name="TextBox 35"/>
          <p:cNvSpPr txBox="1">
            <a:spLocks noChangeArrowheads="1"/>
          </p:cNvSpPr>
          <p:nvPr/>
        </p:nvSpPr>
        <p:spPr bwMode="auto">
          <a:xfrm>
            <a:off x="3048914" y="1146838"/>
            <a:ext cx="907305" cy="43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FY15</a:t>
            </a:r>
          </a:p>
        </p:txBody>
      </p:sp>
      <p:sp>
        <p:nvSpPr>
          <p:cNvPr id="71" name="TextBox 36"/>
          <p:cNvSpPr txBox="1">
            <a:spLocks noChangeArrowheads="1"/>
          </p:cNvSpPr>
          <p:nvPr/>
        </p:nvSpPr>
        <p:spPr bwMode="auto">
          <a:xfrm>
            <a:off x="4213751" y="1146838"/>
            <a:ext cx="927115" cy="43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FY16</a:t>
            </a:r>
          </a:p>
        </p:txBody>
      </p:sp>
      <p:sp>
        <p:nvSpPr>
          <p:cNvPr id="72" name="TextBox 37"/>
          <p:cNvSpPr txBox="1">
            <a:spLocks noChangeArrowheads="1"/>
          </p:cNvSpPr>
          <p:nvPr/>
        </p:nvSpPr>
        <p:spPr bwMode="auto">
          <a:xfrm>
            <a:off x="5447924" y="1146838"/>
            <a:ext cx="830046" cy="43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FY17</a:t>
            </a:r>
          </a:p>
        </p:txBody>
      </p:sp>
      <p:sp>
        <p:nvSpPr>
          <p:cNvPr id="73" name="TextBox 38"/>
          <p:cNvSpPr txBox="1">
            <a:spLocks noChangeArrowheads="1"/>
          </p:cNvSpPr>
          <p:nvPr/>
        </p:nvSpPr>
        <p:spPr bwMode="auto">
          <a:xfrm>
            <a:off x="6664268" y="1146838"/>
            <a:ext cx="853818" cy="43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FY18</a:t>
            </a:r>
          </a:p>
        </p:txBody>
      </p:sp>
      <p:sp>
        <p:nvSpPr>
          <p:cNvPr id="74" name="TextBox 39"/>
          <p:cNvSpPr txBox="1">
            <a:spLocks noChangeArrowheads="1"/>
          </p:cNvSpPr>
          <p:nvPr/>
        </p:nvSpPr>
        <p:spPr bwMode="auto">
          <a:xfrm>
            <a:off x="564720" y="1146838"/>
            <a:ext cx="962774" cy="43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FY13</a:t>
            </a: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467651" y="1179844"/>
            <a:ext cx="7240613" cy="5489404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FFFFF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7710244" y="1179844"/>
            <a:ext cx="1170781" cy="548940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sz="1100">
              <a:solidFill>
                <a:prstClr val="black"/>
              </a:solidFill>
              <a:latin typeface="Arial Black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78" name="TextBox 38"/>
          <p:cNvSpPr txBox="1">
            <a:spLocks noChangeArrowheads="1"/>
          </p:cNvSpPr>
          <p:nvPr/>
        </p:nvSpPr>
        <p:spPr bwMode="auto">
          <a:xfrm>
            <a:off x="7878021" y="1146838"/>
            <a:ext cx="853818" cy="43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FY19</a:t>
            </a:r>
            <a:endParaRPr lang="en-US" sz="1800" dirty="0">
              <a:solidFill>
                <a:prstClr val="black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5670550" y="3204836"/>
            <a:ext cx="3209854" cy="107243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Calibri" pitchFamily="-111" charset="0"/>
              <a:ea typeface="ＭＳ Ｐゴシック"/>
              <a:cs typeface="ＭＳ Ｐゴシック"/>
            </a:endParaRPr>
          </a:p>
        </p:txBody>
      </p:sp>
      <p:sp>
        <p:nvSpPr>
          <p:cNvPr id="83" name="Rectangle 82"/>
          <p:cNvSpPr/>
          <p:nvPr/>
        </p:nvSpPr>
        <p:spPr>
          <a:xfrm rot="16200000">
            <a:off x="2049679" y="3118407"/>
            <a:ext cx="1313961" cy="4283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Startup</a:t>
            </a:r>
            <a:endParaRPr lang="en-US" sz="1800" dirty="0">
              <a:solidFill>
                <a:srgbClr val="000000"/>
              </a:solidFill>
              <a:latin typeface="Calibri"/>
              <a:ea typeface="ＭＳ Ｐゴシック"/>
              <a:cs typeface="ＭＳ Ｐゴシック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00123" y="1739481"/>
            <a:ext cx="2126283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Helvetica"/>
                <a:ea typeface="ＭＳ Ｐゴシック"/>
                <a:cs typeface="Helvetica"/>
              </a:rPr>
              <a:t>Formulation Review</a:t>
            </a:r>
            <a:endParaRPr lang="en-US" sz="1800" dirty="0">
              <a:solidFill>
                <a:prstClr val="black"/>
              </a:solidFill>
              <a:latin typeface="Helvetica"/>
              <a:ea typeface="ＭＳ Ｐゴシック"/>
              <a:cs typeface="Helvetica"/>
            </a:endParaRPr>
          </a:p>
        </p:txBody>
      </p:sp>
      <p:sp>
        <p:nvSpPr>
          <p:cNvPr id="54" name="Right Arrow 53"/>
          <p:cNvSpPr/>
          <p:nvPr/>
        </p:nvSpPr>
        <p:spPr bwMode="auto">
          <a:xfrm>
            <a:off x="3288879" y="5758461"/>
            <a:ext cx="798050" cy="553294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pitchFamily="-108" charset="-128"/>
                <a:cs typeface="Arial"/>
              </a:rPr>
              <a:t>RFP</a:t>
            </a:r>
            <a:endParaRPr lang="en-US" sz="1600" dirty="0">
              <a:solidFill>
                <a:srgbClr val="000000"/>
              </a:solidFill>
              <a:latin typeface="Arial Black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1247268" y="5161706"/>
            <a:ext cx="2040091" cy="553294"/>
          </a:xfrm>
          <a:prstGeom prst="rect">
            <a:avLst/>
          </a:prstGeom>
          <a:gradFill flip="none" rotWithShape="1">
            <a:gsLst>
              <a:gs pos="1000">
                <a:schemeClr val="accent3"/>
              </a:gs>
              <a:gs pos="0">
                <a:srgbClr val="FFFFFF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  <a:tileRect/>
          </a:gradFill>
          <a:ln w="19050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Calibri" pitchFamily="-111" charset="0"/>
              <a:ea typeface="ＭＳ Ｐゴシック"/>
              <a:cs typeface="ＭＳ Ｐゴシック"/>
            </a:endParaRPr>
          </a:p>
        </p:txBody>
      </p:sp>
      <p:sp>
        <p:nvSpPr>
          <p:cNvPr id="60" name="TextBox 41"/>
          <p:cNvSpPr txBox="1">
            <a:spLocks noChangeArrowheads="1"/>
          </p:cNvSpPr>
          <p:nvPr/>
        </p:nvSpPr>
        <p:spPr bwMode="auto">
          <a:xfrm>
            <a:off x="1563887" y="5112659"/>
            <a:ext cx="1544931" cy="64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Helvetica"/>
                <a:ea typeface="ＭＳ Ｐゴシック"/>
                <a:cs typeface="Helvetica"/>
              </a:rPr>
              <a:t>Consortium </a:t>
            </a:r>
            <a:br>
              <a:rPr lang="en-US" sz="1800" dirty="0">
                <a:solidFill>
                  <a:prstClr val="black"/>
                </a:solidFill>
                <a:latin typeface="Helvetica"/>
                <a:ea typeface="ＭＳ Ｐゴシック"/>
                <a:cs typeface="Helvetica"/>
              </a:rPr>
            </a:br>
            <a:r>
              <a:rPr lang="en-US" sz="1800" dirty="0">
                <a:solidFill>
                  <a:prstClr val="black"/>
                </a:solidFill>
                <a:latin typeface="Helvetica"/>
                <a:ea typeface="ＭＳ Ｐゴシック"/>
                <a:cs typeface="Helvetica"/>
              </a:rPr>
              <a:t>Formation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77914" y="5321609"/>
            <a:ext cx="4783533" cy="3077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b="1" dirty="0" smtClean="0">
                <a:solidFill>
                  <a:srgbClr val="000000"/>
                </a:solidFill>
                <a:latin typeface="Helvetica Neue"/>
                <a:ea typeface="ＭＳ Ｐゴシック"/>
                <a:cs typeface="Helvetica Neue"/>
              </a:rPr>
              <a:t>ACC </a:t>
            </a:r>
            <a:endParaRPr lang="en-US" sz="1400" dirty="0">
              <a:solidFill>
                <a:srgbClr val="000000"/>
              </a:solidFill>
              <a:latin typeface="Helvetica Neue"/>
              <a:ea typeface="ＭＳ Ｐゴシック"/>
              <a:cs typeface="Helvetica Neue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77913" y="5857926"/>
            <a:ext cx="4783533" cy="3077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b="1" dirty="0">
                <a:solidFill>
                  <a:srgbClr val="000000"/>
                </a:solidFill>
                <a:latin typeface="Helvetica Neue"/>
                <a:ea typeface="ＭＳ Ｐゴシック"/>
                <a:cs typeface="Helvetica Neue"/>
              </a:rPr>
              <a:t>NRAs</a:t>
            </a:r>
            <a:endParaRPr lang="en-US" sz="1400" dirty="0">
              <a:solidFill>
                <a:srgbClr val="000000"/>
              </a:solidFill>
              <a:latin typeface="Helvetica Neue"/>
              <a:ea typeface="ＭＳ Ｐゴシック"/>
              <a:cs typeface="Helvetica Neue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87794" y="4787285"/>
            <a:ext cx="2336807" cy="307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b="1" dirty="0">
                <a:solidFill>
                  <a:srgbClr val="000000"/>
                </a:solidFill>
                <a:latin typeface="Helvetica Neue"/>
                <a:ea typeface="ＭＳ Ｐゴシック"/>
                <a:cs typeface="Helvetica Neue"/>
              </a:rPr>
              <a:t>IDIQ Contracts: Industry</a:t>
            </a:r>
            <a:endParaRPr lang="en-US" sz="1400" dirty="0">
              <a:solidFill>
                <a:srgbClr val="000000"/>
              </a:solidFill>
              <a:latin typeface="Helvetica Neue"/>
              <a:ea typeface="ＭＳ Ｐゴシック"/>
              <a:cs typeface="Helvetica Neue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3287359" y="5181600"/>
            <a:ext cx="798050" cy="55329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  <a:cs typeface="Arial"/>
              </a:rPr>
              <a:t>RFP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pitchFamily="-108" charset="-128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6682" y="4415532"/>
            <a:ext cx="8065865" cy="307777"/>
          </a:xfrm>
          <a:prstGeom prst="rect">
            <a:avLst/>
          </a:prstGeom>
          <a:gradFill flip="none" rotWithShape="1">
            <a:gsLst>
              <a:gs pos="29000">
                <a:schemeClr val="accent3"/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b="1" dirty="0" smtClean="0">
                <a:solidFill>
                  <a:srgbClr val="000000"/>
                </a:solidFill>
                <a:latin typeface="Helvetica Neue"/>
                <a:ea typeface="ＭＳ Ｐゴシック"/>
                <a:cs typeface="Helvetica Neue"/>
              </a:rPr>
              <a:t>NASA</a:t>
            </a:r>
            <a:endParaRPr lang="en-US" sz="1400" dirty="0">
              <a:solidFill>
                <a:srgbClr val="000000"/>
              </a:solidFill>
              <a:latin typeface="Helvetica Neue"/>
              <a:ea typeface="ＭＳ Ｐゴシック"/>
              <a:cs typeface="Helvetica Neue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70708" y="1645565"/>
            <a:ext cx="269076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Helvetica"/>
                <a:ea typeface="ＭＳ Ｐゴシック"/>
                <a:cs typeface="Helvetica"/>
              </a:rPr>
              <a:t>Phase 2 Plan Review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080144" y="6256997"/>
            <a:ext cx="917404" cy="391663"/>
            <a:chOff x="1856341" y="6253812"/>
            <a:chExt cx="917404" cy="391663"/>
          </a:xfrm>
        </p:grpSpPr>
        <p:sp>
          <p:nvSpPr>
            <p:cNvPr id="5" name="Rectangle 4"/>
            <p:cNvSpPr/>
            <p:nvPr/>
          </p:nvSpPr>
          <p:spPr>
            <a:xfrm>
              <a:off x="1856341" y="6253812"/>
              <a:ext cx="888425" cy="391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66124" y="6276143"/>
              <a:ext cx="907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+mn-lt"/>
                  <a:cs typeface="Arial" panose="020B0604020202020204" pitchFamily="34" charset="0"/>
                </a:rPr>
                <a:t>$24.7M</a:t>
              </a:r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251396" y="6257239"/>
            <a:ext cx="888425" cy="391421"/>
            <a:chOff x="1856341" y="6253812"/>
            <a:chExt cx="888425" cy="391421"/>
          </a:xfrm>
        </p:grpSpPr>
        <p:sp>
          <p:nvSpPr>
            <p:cNvPr id="47" name="Rectangle 46"/>
            <p:cNvSpPr/>
            <p:nvPr/>
          </p:nvSpPr>
          <p:spPr>
            <a:xfrm>
              <a:off x="1856341" y="6253812"/>
              <a:ext cx="888425" cy="391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24402" y="6263758"/>
              <a:ext cx="732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+mn-lt"/>
                  <a:cs typeface="Arial" panose="020B0604020202020204" pitchFamily="34" charset="0"/>
                </a:rPr>
                <a:t>$25M</a:t>
              </a:r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881287" y="6262155"/>
            <a:ext cx="888425" cy="391421"/>
            <a:chOff x="1856341" y="6253812"/>
            <a:chExt cx="888425" cy="391421"/>
          </a:xfrm>
        </p:grpSpPr>
        <p:sp>
          <p:nvSpPr>
            <p:cNvPr id="58" name="Rectangle 57"/>
            <p:cNvSpPr/>
            <p:nvPr/>
          </p:nvSpPr>
          <p:spPr>
            <a:xfrm>
              <a:off x="1856341" y="6253812"/>
              <a:ext cx="888425" cy="391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924402" y="6263758"/>
              <a:ext cx="732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+mn-lt"/>
                  <a:cs typeface="Arial" panose="020B0604020202020204" pitchFamily="34" charset="0"/>
                </a:rPr>
                <a:t>$25M</a:t>
              </a:r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498648" y="6262155"/>
            <a:ext cx="929633" cy="391421"/>
            <a:chOff x="1856341" y="6253812"/>
            <a:chExt cx="929633" cy="391421"/>
          </a:xfrm>
        </p:grpSpPr>
        <p:sp>
          <p:nvSpPr>
            <p:cNvPr id="82" name="Rectangle 81"/>
            <p:cNvSpPr/>
            <p:nvPr/>
          </p:nvSpPr>
          <p:spPr>
            <a:xfrm>
              <a:off x="1856341" y="6253812"/>
              <a:ext cx="888425" cy="391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878353" y="6263758"/>
              <a:ext cx="907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+mn-lt"/>
                  <a:cs typeface="Arial" panose="020B0604020202020204" pitchFamily="34" charset="0"/>
                </a:rPr>
                <a:t>$28.5M</a:t>
              </a:r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660679" y="6262155"/>
            <a:ext cx="888425" cy="391421"/>
            <a:chOff x="1856341" y="6253812"/>
            <a:chExt cx="888425" cy="391421"/>
          </a:xfrm>
        </p:grpSpPr>
        <p:sp>
          <p:nvSpPr>
            <p:cNvPr id="86" name="Rectangle 85"/>
            <p:cNvSpPr/>
            <p:nvPr/>
          </p:nvSpPr>
          <p:spPr>
            <a:xfrm>
              <a:off x="1856341" y="6253812"/>
              <a:ext cx="888425" cy="391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924402" y="6263758"/>
              <a:ext cx="732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+mn-lt"/>
                  <a:cs typeface="Arial" panose="020B0604020202020204" pitchFamily="34" charset="0"/>
                </a:rPr>
                <a:t>$25M</a:t>
              </a:r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7840028" y="6262155"/>
            <a:ext cx="888425" cy="391421"/>
            <a:chOff x="1856341" y="6253812"/>
            <a:chExt cx="888425" cy="391421"/>
          </a:xfrm>
        </p:grpSpPr>
        <p:sp>
          <p:nvSpPr>
            <p:cNvPr id="89" name="Rectangle 88"/>
            <p:cNvSpPr/>
            <p:nvPr/>
          </p:nvSpPr>
          <p:spPr>
            <a:xfrm>
              <a:off x="1856341" y="6253812"/>
              <a:ext cx="888425" cy="391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924402" y="6263758"/>
              <a:ext cx="633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+mn-lt"/>
                  <a:cs typeface="Arial" panose="020B0604020202020204" pitchFamily="34" charset="0"/>
                </a:rPr>
                <a:t>$6M</a:t>
              </a:r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232400" y="2382151"/>
            <a:ext cx="438150" cy="222591"/>
          </a:xfrm>
          <a:prstGeom prst="rect">
            <a:avLst/>
          </a:prstGeom>
          <a:solidFill>
            <a:srgbClr val="008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64058" y="2123377"/>
            <a:ext cx="2095926" cy="738664"/>
          </a:xfrm>
          <a:prstGeom prst="rect">
            <a:avLst/>
          </a:prstGeom>
          <a:solidFill>
            <a:srgbClr val="BBD6E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Meeting of Experts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Technology Toll Gate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Key Decision Point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727196" y="3188363"/>
            <a:ext cx="312535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Phase 2</a:t>
            </a:r>
            <a:r>
              <a:rPr lang="en-US" sz="1600" b="1" dirty="0" smtClean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:</a:t>
            </a:r>
          </a:p>
          <a:p>
            <a:pPr marL="114300" indent="-11430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Technology integration tests</a:t>
            </a:r>
          </a:p>
          <a:p>
            <a:pPr marL="114300" indent="-11430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S</a:t>
            </a:r>
            <a:r>
              <a:rPr lang="en-US" sz="1600" dirty="0" smtClean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ubcomponent </a:t>
            </a:r>
            <a:r>
              <a:rPr lang="en-US" sz="1600" dirty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/ </a:t>
            </a:r>
            <a:r>
              <a:rPr lang="en-US" sz="1600" dirty="0" smtClean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component</a:t>
            </a:r>
            <a:endParaRPr lang="en-US" sz="1600" dirty="0">
              <a:solidFill>
                <a:srgbClr val="000000"/>
              </a:solidFill>
              <a:latin typeface="Helvetica"/>
              <a:ea typeface="ＭＳ Ｐゴシック"/>
              <a:cs typeface="ＭＳ Ｐゴシック"/>
            </a:endParaRPr>
          </a:p>
          <a:p>
            <a:pPr marL="114300" indent="-11430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Standards, guidance</a:t>
            </a: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2943356" y="2676763"/>
            <a:ext cx="2727194" cy="131280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mpd="sng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Calibri" pitchFamily="-111" charset="0"/>
              <a:ea typeface="ＭＳ Ｐゴシック"/>
              <a:cs typeface="ＭＳ Ｐゴシック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959369" y="2648044"/>
            <a:ext cx="2599243" cy="1323439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marL="114300" indent="-114300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Phase </a:t>
            </a:r>
            <a:r>
              <a:rPr lang="en-US" sz="1600" b="1" dirty="0" smtClean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1 </a:t>
            </a:r>
            <a:r>
              <a:rPr lang="en-US" sz="1600" b="1" dirty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:</a:t>
            </a:r>
          </a:p>
          <a:p>
            <a:pPr marL="177800" indent="-11430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“Baseline” </a:t>
            </a:r>
            <a:r>
              <a:rPr lang="en-US" sz="1600" dirty="0" smtClean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capture</a:t>
            </a:r>
            <a:endParaRPr lang="en-US" sz="1600" dirty="0">
              <a:solidFill>
                <a:srgbClr val="000000"/>
              </a:solidFill>
              <a:latin typeface="Helvetica"/>
              <a:ea typeface="ＭＳ Ｐゴシック"/>
              <a:cs typeface="ＭＳ Ｐゴシック"/>
            </a:endParaRPr>
          </a:p>
          <a:p>
            <a:pPr marL="177800" indent="-11430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Tech. requirements</a:t>
            </a:r>
            <a:endParaRPr lang="en-US" sz="1600" dirty="0">
              <a:solidFill>
                <a:srgbClr val="000000"/>
              </a:solidFill>
              <a:latin typeface="Helvetica"/>
              <a:ea typeface="ＭＳ Ｐゴシック"/>
              <a:cs typeface="ＭＳ Ｐゴシック"/>
            </a:endParaRPr>
          </a:p>
          <a:p>
            <a:pPr marL="177800" indent="-11430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Screening</a:t>
            </a:r>
          </a:p>
          <a:p>
            <a:pPr marL="177800" indent="-11430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Small </a:t>
            </a:r>
            <a:r>
              <a:rPr lang="en-US" sz="1600" dirty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scale testing</a:t>
            </a:r>
          </a:p>
        </p:txBody>
      </p:sp>
      <p:cxnSp>
        <p:nvCxnSpPr>
          <p:cNvPr id="76" name="Straight Connector 75"/>
          <p:cNvCxnSpPr/>
          <p:nvPr/>
        </p:nvCxnSpPr>
        <p:spPr bwMode="auto">
          <a:xfrm>
            <a:off x="5725291" y="1339044"/>
            <a:ext cx="0" cy="543640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1" name="Right Arrow 90"/>
          <p:cNvSpPr/>
          <p:nvPr/>
        </p:nvSpPr>
        <p:spPr bwMode="auto">
          <a:xfrm>
            <a:off x="4833375" y="5181600"/>
            <a:ext cx="798050" cy="55329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pitchFamily="-108" charset="-128"/>
                <a:cs typeface="Arial"/>
              </a:rPr>
              <a:t>RFP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pitchFamily="-108" charset="-128"/>
              <a:cs typeface="Arial"/>
            </a:endParaRPr>
          </a:p>
        </p:txBody>
      </p:sp>
      <p:sp>
        <p:nvSpPr>
          <p:cNvPr id="92" name="Slide Number Placeholder 2"/>
          <p:cNvSpPr txBox="1">
            <a:spLocks/>
          </p:cNvSpPr>
          <p:nvPr/>
        </p:nvSpPr>
        <p:spPr>
          <a:xfrm>
            <a:off x="8818573" y="6410325"/>
            <a:ext cx="39716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fld id="{04C05B9E-03CB-5142-9DF0-CE7D990CBC81}" type="slidenum">
              <a:rPr lang="en-US" sz="1000" smtClean="0">
                <a:solidFill>
                  <a:schemeClr val="bg1">
                    <a:lumMod val="75000"/>
                  </a:schemeClr>
                </a:solidFill>
              </a:rPr>
              <a:pPr/>
              <a:t>10</a:t>
            </a:fld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9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223669"/>
            <a:ext cx="7901314" cy="50482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Summary – A New Era for NASA Aeronautics</a:t>
            </a:r>
            <a:endParaRPr lang="en-US" dirty="0">
              <a:latin typeface="+mj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14400"/>
            <a:ext cx="8248558" cy="507710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</a:rPr>
              <a:t>Investing In Our Future - Investments in NASA’s cutting edge aeronautics research today are investments </a:t>
            </a:r>
            <a:r>
              <a:rPr lang="en-US" sz="2300" b="1" dirty="0" smtClean="0">
                <a:solidFill>
                  <a:schemeClr val="accent1">
                    <a:lumMod val="50000"/>
                  </a:schemeClr>
                </a:solidFill>
              </a:rPr>
              <a:t>in a cleaner, 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</a:rPr>
              <a:t>safer, quieter and faster tomorrow for American aviation:</a:t>
            </a:r>
          </a:p>
          <a:p>
            <a:pPr marL="5699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600" dirty="0" smtClean="0"/>
              <a:t>NASA is entering the Administration transition with a strong portfolio with good stakeholder support.</a:t>
            </a:r>
          </a:p>
          <a:p>
            <a:pPr marL="5699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600" dirty="0" smtClean="0"/>
              <a:t>No decisions have been made regarding the New Aviation Horizons (X-Plane) Initiative. </a:t>
            </a:r>
          </a:p>
          <a:p>
            <a:pPr marL="5699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600" dirty="0" smtClean="0"/>
              <a:t>The X-57 distributed propulsion electric aircraft was announced.</a:t>
            </a:r>
          </a:p>
          <a:p>
            <a:pPr marL="5699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600" smtClean="0"/>
              <a:t>The </a:t>
            </a:r>
            <a:r>
              <a:rPr lang="en-US" sz="2600" dirty="0" smtClean="0"/>
              <a:t>Advanced Composites Project is moving into Phase II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138577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8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 Aeronautics Six Strategic Thrusts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9495" y="123157"/>
            <a:ext cx="8229600" cy="504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E46C0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endParaRPr lang="en-US" sz="1400" dirty="0">
              <a:solidFill>
                <a:srgbClr val="7F7F7F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28086" y="906673"/>
            <a:ext cx="1371600" cy="5135562"/>
            <a:chOff x="628086" y="1281113"/>
            <a:chExt cx="1371600" cy="5135562"/>
          </a:xfrm>
        </p:grpSpPr>
        <p:pic>
          <p:nvPicPr>
            <p:cNvPr id="11" name="Picture 40" descr="3_technology_convergence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086" y="5045075"/>
              <a:ext cx="13716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2" descr="1_global_mobility_urban_sphere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086" y="1281113"/>
              <a:ext cx="13716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3" descr="2_enviro_challenges_v3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086" y="3162300"/>
              <a:ext cx="13716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2676699" y="1749635"/>
            <a:ext cx="6221412" cy="4624348"/>
            <a:chOff x="2676699" y="1831975"/>
            <a:chExt cx="6221412" cy="4624348"/>
          </a:xfrm>
        </p:grpSpPr>
        <p:sp>
          <p:nvSpPr>
            <p:cNvPr id="4" name="TextBox 16"/>
            <p:cNvSpPr txBox="1">
              <a:spLocks noChangeArrowheads="1"/>
            </p:cNvSpPr>
            <p:nvPr/>
          </p:nvSpPr>
          <p:spPr bwMode="auto">
            <a:xfrm>
              <a:off x="3278361" y="1831975"/>
              <a:ext cx="5400837" cy="76944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chemeClr val="accent6"/>
                  </a:solidFill>
                </a:rPr>
                <a:t>Safe, Efficient Growth in Global Operations</a:t>
              </a:r>
            </a:p>
            <a:p>
              <a:pPr marL="285750" indent="-174625" eaLnBrk="1" hangingPunct="1">
                <a:buFont typeface="Arial"/>
                <a:buChar char="•"/>
                <a:defRPr/>
              </a:pPr>
              <a:r>
                <a:rPr lang="en-US" sz="1400" dirty="0" smtClean="0">
                  <a:solidFill>
                    <a:schemeClr val="accent6"/>
                  </a:solidFill>
                </a:rPr>
                <a:t>Enable full </a:t>
              </a:r>
              <a:r>
                <a:rPr lang="en-US" sz="1400" dirty="0" err="1" smtClean="0">
                  <a:solidFill>
                    <a:schemeClr val="accent6"/>
                  </a:solidFill>
                </a:rPr>
                <a:t>NextGen</a:t>
              </a:r>
              <a:r>
                <a:rPr lang="en-US" sz="1400" dirty="0" smtClean="0">
                  <a:solidFill>
                    <a:schemeClr val="accent6"/>
                  </a:solidFill>
                </a:rPr>
                <a:t> and develop technologies to substantially</a:t>
              </a:r>
              <a:br>
                <a:rPr lang="en-US" sz="1400" dirty="0" smtClean="0">
                  <a:solidFill>
                    <a:schemeClr val="accent6"/>
                  </a:solidFill>
                </a:rPr>
              </a:br>
              <a:r>
                <a:rPr lang="en-US" sz="1400" dirty="0" smtClean="0">
                  <a:solidFill>
                    <a:schemeClr val="accent6"/>
                  </a:solidFill>
                </a:rPr>
                <a:t>reduce aircraft safety risks</a:t>
              </a: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3276774" y="2705100"/>
              <a:ext cx="5395912" cy="5539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600" b="1" dirty="0">
                  <a:solidFill>
                    <a:schemeClr val="accent6"/>
                  </a:solidFill>
                  <a:latin typeface="Arial"/>
                  <a:ea typeface="ＭＳ Ｐゴシック" charset="0"/>
                  <a:cs typeface="Arial"/>
                </a:rPr>
                <a:t>Innovation in Commercial Supersonic Aircraft</a:t>
              </a:r>
            </a:p>
            <a:p>
              <a:pPr marL="285750" indent="-174625" eaLnBrk="1" hangingPunct="1">
                <a:buFont typeface="Arial"/>
                <a:buChar char="•"/>
                <a:defRPr/>
              </a:pPr>
              <a:r>
                <a:rPr lang="en-US" sz="1400" dirty="0">
                  <a:solidFill>
                    <a:schemeClr val="accent6"/>
                  </a:solidFill>
                  <a:latin typeface="Arial"/>
                  <a:ea typeface="ＭＳ Ｐゴシック" charset="0"/>
                  <a:cs typeface="Arial"/>
                </a:rPr>
                <a:t>Achieve a low-boom standard</a:t>
              </a:r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3276774" y="3346450"/>
              <a:ext cx="5395912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600" b="1" dirty="0">
                  <a:solidFill>
                    <a:schemeClr val="accent6"/>
                  </a:solidFill>
                  <a:latin typeface="Arial"/>
                  <a:ea typeface="ＭＳ Ｐゴシック" charset="0"/>
                  <a:cs typeface="Arial"/>
                </a:rPr>
                <a:t>Ultra-Efficient Commercial </a:t>
              </a:r>
              <a:r>
                <a:rPr lang="en-US" sz="1600" b="1" dirty="0" smtClean="0">
                  <a:solidFill>
                    <a:schemeClr val="accent6"/>
                  </a:solidFill>
                  <a:latin typeface="Arial"/>
                  <a:ea typeface="ＭＳ Ｐゴシック" charset="0"/>
                  <a:cs typeface="Arial"/>
                </a:rPr>
                <a:t>Vehicles</a:t>
              </a:r>
              <a:endParaRPr lang="en-US" sz="1600" b="1" dirty="0">
                <a:solidFill>
                  <a:schemeClr val="accent6"/>
                </a:solidFill>
                <a:latin typeface="Arial"/>
                <a:ea typeface="ＭＳ Ｐゴシック" charset="0"/>
                <a:cs typeface="Arial"/>
              </a:endParaRPr>
            </a:p>
            <a:p>
              <a:pPr marL="285750" indent="-171450" eaLnBrk="1" hangingPunct="1">
                <a:buFont typeface="Arial"/>
                <a:buChar char="•"/>
                <a:defRPr/>
              </a:pPr>
              <a:r>
                <a:rPr lang="en-US" sz="1400" dirty="0">
                  <a:solidFill>
                    <a:schemeClr val="accent6"/>
                  </a:solidFill>
                  <a:latin typeface="Arial"/>
                  <a:ea typeface="ＭＳ Ｐゴシック" charset="0"/>
                  <a:cs typeface="Arial"/>
                </a:rPr>
                <a:t>Pioneer technologies for big leaps in efficiency and </a:t>
              </a:r>
              <a:br>
                <a:rPr lang="en-US" sz="1400" dirty="0">
                  <a:solidFill>
                    <a:schemeClr val="accent6"/>
                  </a:solidFill>
                  <a:latin typeface="Arial"/>
                  <a:ea typeface="ＭＳ Ｐゴシック" charset="0"/>
                  <a:cs typeface="Arial"/>
                </a:rPr>
              </a:br>
              <a:r>
                <a:rPr lang="en-US" sz="1400" dirty="0">
                  <a:solidFill>
                    <a:schemeClr val="accent6"/>
                  </a:solidFill>
                  <a:latin typeface="Arial"/>
                  <a:ea typeface="ＭＳ Ｐゴシック" charset="0"/>
                  <a:cs typeface="Arial"/>
                </a:rPr>
                <a:t>environmental performance</a:t>
              </a: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3276774" y="4165600"/>
              <a:ext cx="4718050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600" b="1" dirty="0">
                  <a:solidFill>
                    <a:schemeClr val="accent6"/>
                  </a:solidFill>
                  <a:latin typeface="Arial"/>
                  <a:ea typeface="ＭＳ Ｐゴシック" charset="0"/>
                  <a:cs typeface="Arial"/>
                </a:rPr>
                <a:t>Transition to Low-Carbon Propulsion</a:t>
              </a:r>
            </a:p>
            <a:p>
              <a:pPr marL="285750" indent="-171450" eaLnBrk="1" hangingPunct="1">
                <a:buFont typeface="Arial"/>
                <a:buChar char="•"/>
                <a:defRPr/>
              </a:pPr>
              <a:r>
                <a:rPr lang="en-US" sz="1400" dirty="0">
                  <a:solidFill>
                    <a:schemeClr val="accent6"/>
                  </a:solidFill>
                  <a:latin typeface="Arial"/>
                  <a:ea typeface="ＭＳ Ｐゴシック" charset="0"/>
                  <a:cs typeface="Arial"/>
                </a:rPr>
                <a:t>Characterize drop-in alternative fuels and pioneer </a:t>
              </a:r>
              <a:br>
                <a:rPr lang="en-US" sz="1400" dirty="0">
                  <a:solidFill>
                    <a:schemeClr val="accent6"/>
                  </a:solidFill>
                  <a:latin typeface="Arial"/>
                  <a:ea typeface="ＭＳ Ｐゴシック" charset="0"/>
                  <a:cs typeface="Arial"/>
                </a:rPr>
              </a:br>
              <a:r>
                <a:rPr lang="en-US" sz="1400" dirty="0">
                  <a:solidFill>
                    <a:schemeClr val="accent6"/>
                  </a:solidFill>
                  <a:latin typeface="Arial"/>
                  <a:ea typeface="ＭＳ Ｐゴシック" charset="0"/>
                  <a:cs typeface="Arial"/>
                </a:rPr>
                <a:t>low-carbon propulsion technology</a:t>
              </a: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3170411" y="5045075"/>
              <a:ext cx="5260975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600" b="1" dirty="0">
                  <a:solidFill>
                    <a:schemeClr val="accent6"/>
                  </a:solidFill>
                  <a:latin typeface="Arial"/>
                  <a:ea typeface="ＭＳ Ｐゴシック" charset="0"/>
                  <a:cs typeface="Arial"/>
                </a:rPr>
                <a:t>Real-Time System-Wide Safety Assurance</a:t>
              </a:r>
            </a:p>
            <a:p>
              <a:pPr marL="285750" indent="-171450" eaLnBrk="1" hangingPunct="1">
                <a:buFont typeface="Arial"/>
                <a:buChar char="•"/>
                <a:defRPr/>
              </a:pPr>
              <a:r>
                <a:rPr lang="en-US" sz="1400" dirty="0">
                  <a:solidFill>
                    <a:schemeClr val="accent6"/>
                  </a:solidFill>
                  <a:latin typeface="Arial"/>
                  <a:ea typeface="Arial" charset="0"/>
                  <a:cs typeface="Arial"/>
                </a:rPr>
                <a:t>Develop an integrated prototype of a real-time safety </a:t>
              </a:r>
              <a:br>
                <a:rPr lang="en-US" sz="1400" dirty="0">
                  <a:solidFill>
                    <a:schemeClr val="accent6"/>
                  </a:solidFill>
                  <a:latin typeface="Arial"/>
                  <a:ea typeface="Arial" charset="0"/>
                  <a:cs typeface="Arial"/>
                </a:rPr>
              </a:br>
              <a:r>
                <a:rPr lang="en-US" sz="1400" dirty="0">
                  <a:solidFill>
                    <a:schemeClr val="accent6"/>
                  </a:solidFill>
                  <a:latin typeface="Arial"/>
                  <a:ea typeface="Arial" charset="0"/>
                  <a:cs typeface="Arial"/>
                </a:rPr>
                <a:t>monitoring and assurance system</a:t>
              </a:r>
            </a:p>
          </p:txBody>
        </p:sp>
        <p:sp>
          <p:nvSpPr>
            <p:cNvPr id="10" name="TextBox 49"/>
            <p:cNvSpPr txBox="1">
              <a:spLocks noChangeArrowheads="1"/>
            </p:cNvSpPr>
            <p:nvPr/>
          </p:nvSpPr>
          <p:spPr bwMode="auto">
            <a:xfrm>
              <a:off x="3276774" y="5902325"/>
              <a:ext cx="562133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 sz="2200">
                  <a:solidFill>
                    <a:schemeClr val="bg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 marL="742950" indent="-285750" defTabSz="457200">
                <a:defRPr sz="2000">
                  <a:solidFill>
                    <a:schemeClr val="bg1"/>
                  </a:solidFill>
                  <a:latin typeface="Arial" charset="0"/>
                  <a:ea typeface="MS PGothic" charset="0"/>
                  <a:cs typeface="Arial" charset="0"/>
                </a:defRPr>
              </a:lvl2pPr>
              <a:lvl3pPr marL="1143000" indent="-228600" defTabSz="457200">
                <a:defRPr>
                  <a:solidFill>
                    <a:schemeClr val="bg1"/>
                  </a:solidFill>
                  <a:latin typeface="Arial" charset="0"/>
                  <a:ea typeface="MS PGothic" charset="0"/>
                  <a:cs typeface="Arial" charset="0"/>
                </a:defRPr>
              </a:lvl3pPr>
              <a:lvl4pPr marL="1600200" indent="-228600" defTabSz="457200">
                <a:defRPr sz="1600">
                  <a:solidFill>
                    <a:schemeClr val="bg1"/>
                  </a:solidFill>
                  <a:latin typeface="Arial" charset="0"/>
                  <a:ea typeface="MS PGothic" charset="0"/>
                  <a:cs typeface="Arial" charset="0"/>
                </a:defRPr>
              </a:lvl4pPr>
              <a:lvl5pPr marL="2057400" indent="-228600" defTabSz="457200">
                <a:defRPr sz="1400">
                  <a:solidFill>
                    <a:schemeClr val="bg1"/>
                  </a:solidFill>
                  <a:latin typeface="Arial" charset="0"/>
                  <a:ea typeface="MS PGothic" charset="0"/>
                  <a:cs typeface="Arial" charset="0"/>
                </a:defRPr>
              </a:lvl5pPr>
              <a:lvl6pPr marL="2514600" indent="-228600" defTabSz="457200" eaLnBrk="0" fontAlgn="base" hangingPunct="0">
                <a:buClr>
                  <a:srgbClr val="F03A96"/>
                </a:buClr>
                <a:buFont typeface="Georgia" charset="0"/>
                <a:defRPr sz="1400">
                  <a:solidFill>
                    <a:schemeClr val="bg1"/>
                  </a:solidFill>
                  <a:latin typeface="Arial" charset="0"/>
                  <a:ea typeface="MS PGothic" charset="0"/>
                  <a:cs typeface="Arial" charset="0"/>
                </a:defRPr>
              </a:lvl6pPr>
              <a:lvl7pPr marL="2971800" indent="-228600" defTabSz="457200" eaLnBrk="0" fontAlgn="base" hangingPunct="0">
                <a:buClr>
                  <a:srgbClr val="F03A96"/>
                </a:buClr>
                <a:buFont typeface="Georgia" charset="0"/>
                <a:defRPr sz="1400">
                  <a:solidFill>
                    <a:schemeClr val="bg1"/>
                  </a:solidFill>
                  <a:latin typeface="Arial" charset="0"/>
                  <a:ea typeface="MS PGothic" charset="0"/>
                  <a:cs typeface="Arial" charset="0"/>
                </a:defRPr>
              </a:lvl7pPr>
              <a:lvl8pPr marL="3429000" indent="-228600" defTabSz="457200" eaLnBrk="0" fontAlgn="base" hangingPunct="0">
                <a:buClr>
                  <a:srgbClr val="F03A96"/>
                </a:buClr>
                <a:buFont typeface="Georgia" charset="0"/>
                <a:defRPr sz="1400">
                  <a:solidFill>
                    <a:schemeClr val="bg1"/>
                  </a:solidFill>
                  <a:latin typeface="Arial" charset="0"/>
                  <a:ea typeface="MS PGothic" charset="0"/>
                  <a:cs typeface="Arial" charset="0"/>
                </a:defRPr>
              </a:lvl8pPr>
              <a:lvl9pPr marL="3886200" indent="-228600" defTabSz="457200" eaLnBrk="0" fontAlgn="base" hangingPunct="0">
                <a:buClr>
                  <a:srgbClr val="F03A96"/>
                </a:buClr>
                <a:buFont typeface="Georgia" charset="0"/>
                <a:defRPr sz="1400">
                  <a:solidFill>
                    <a:schemeClr val="bg1"/>
                  </a:solidFill>
                  <a:latin typeface="Arial" charset="0"/>
                  <a:ea typeface="MS PGothic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 dirty="0">
                  <a:solidFill>
                    <a:schemeClr val="accent6"/>
                  </a:solidFill>
                </a:rPr>
                <a:t>Assured Autonomy for Aviation Transformation</a:t>
              </a:r>
            </a:p>
            <a:p>
              <a:pPr marL="282575" indent="-165100" eaLnBrk="1" hangingPunct="1">
                <a:buFont typeface="Arial" charset="0"/>
                <a:buChar char="•"/>
              </a:pPr>
              <a:r>
                <a:rPr lang="en-US" sz="1400" dirty="0">
                  <a:solidFill>
                    <a:schemeClr val="accent6"/>
                  </a:solidFill>
                </a:rPr>
                <a:t>Develop high impact aviation autonomy applications</a:t>
              </a:r>
            </a:p>
          </p:txBody>
        </p:sp>
        <p:pic>
          <p:nvPicPr>
            <p:cNvPr id="14" name="Picture 57" descr="1_web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6699" y="1882775"/>
              <a:ext cx="493712" cy="49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8" descr="2_web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6699" y="2681288"/>
              <a:ext cx="493712" cy="493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9" descr="3_web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6699" y="3479800"/>
              <a:ext cx="493712" cy="49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0" descr="4_web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6699" y="4276725"/>
              <a:ext cx="493712" cy="49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61" descr="5_web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6699" y="5075238"/>
              <a:ext cx="493712" cy="493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2" descr="6_web.png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6699" y="5873750"/>
              <a:ext cx="493712" cy="49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2736047" y="842826"/>
            <a:ext cx="6083588" cy="584776"/>
            <a:chOff x="2736047" y="925166"/>
            <a:chExt cx="6083588" cy="584776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2857674" y="925166"/>
              <a:ext cx="5525984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 sz="2200">
                  <a:solidFill>
                    <a:schemeClr val="bg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 marL="742950" indent="-285750" defTabSz="457200">
                <a:defRPr sz="2000">
                  <a:solidFill>
                    <a:schemeClr val="bg1"/>
                  </a:solidFill>
                  <a:latin typeface="Arial" charset="0"/>
                  <a:ea typeface="MS PGothic" charset="0"/>
                  <a:cs typeface="Arial" charset="0"/>
                </a:defRPr>
              </a:lvl2pPr>
              <a:lvl3pPr marL="1143000" indent="-228600" defTabSz="457200">
                <a:defRPr>
                  <a:solidFill>
                    <a:schemeClr val="bg1"/>
                  </a:solidFill>
                  <a:latin typeface="Arial" charset="0"/>
                  <a:ea typeface="MS PGothic" charset="0"/>
                  <a:cs typeface="Arial" charset="0"/>
                </a:defRPr>
              </a:lvl3pPr>
              <a:lvl4pPr marL="1600200" indent="-228600" defTabSz="457200">
                <a:defRPr sz="1600">
                  <a:solidFill>
                    <a:schemeClr val="bg1"/>
                  </a:solidFill>
                  <a:latin typeface="Arial" charset="0"/>
                  <a:ea typeface="MS PGothic" charset="0"/>
                  <a:cs typeface="Arial" charset="0"/>
                </a:defRPr>
              </a:lvl4pPr>
              <a:lvl5pPr marL="2057400" indent="-228600" defTabSz="457200">
                <a:defRPr sz="1400">
                  <a:solidFill>
                    <a:schemeClr val="bg1"/>
                  </a:solidFill>
                  <a:latin typeface="Arial" charset="0"/>
                  <a:ea typeface="MS PGothic" charset="0"/>
                  <a:cs typeface="Arial" charset="0"/>
                </a:defRPr>
              </a:lvl5pPr>
              <a:lvl6pPr marL="2514600" indent="-228600" defTabSz="457200" eaLnBrk="0" fontAlgn="base" hangingPunct="0">
                <a:buClr>
                  <a:srgbClr val="F03A96"/>
                </a:buClr>
                <a:buFont typeface="Georgia" charset="0"/>
                <a:defRPr sz="1400">
                  <a:solidFill>
                    <a:schemeClr val="bg1"/>
                  </a:solidFill>
                  <a:latin typeface="Arial" charset="0"/>
                  <a:ea typeface="MS PGothic" charset="0"/>
                  <a:cs typeface="Arial" charset="0"/>
                </a:defRPr>
              </a:lvl6pPr>
              <a:lvl7pPr marL="2971800" indent="-228600" defTabSz="457200" eaLnBrk="0" fontAlgn="base" hangingPunct="0">
                <a:buClr>
                  <a:srgbClr val="F03A96"/>
                </a:buClr>
                <a:buFont typeface="Georgia" charset="0"/>
                <a:defRPr sz="1400">
                  <a:solidFill>
                    <a:schemeClr val="bg1"/>
                  </a:solidFill>
                  <a:latin typeface="Arial" charset="0"/>
                  <a:ea typeface="MS PGothic" charset="0"/>
                  <a:cs typeface="Arial" charset="0"/>
                </a:defRPr>
              </a:lvl7pPr>
              <a:lvl8pPr marL="3429000" indent="-228600" defTabSz="457200" eaLnBrk="0" fontAlgn="base" hangingPunct="0">
                <a:buClr>
                  <a:srgbClr val="F03A96"/>
                </a:buClr>
                <a:buFont typeface="Georgia" charset="0"/>
                <a:defRPr sz="1400">
                  <a:solidFill>
                    <a:schemeClr val="bg1"/>
                  </a:solidFill>
                  <a:latin typeface="Arial" charset="0"/>
                  <a:ea typeface="MS PGothic" charset="0"/>
                  <a:cs typeface="Arial" charset="0"/>
                </a:defRPr>
              </a:lvl8pPr>
              <a:lvl9pPr marL="3886200" indent="-228600" defTabSz="457200" eaLnBrk="0" fontAlgn="base" hangingPunct="0">
                <a:buClr>
                  <a:srgbClr val="F03A96"/>
                </a:buClr>
                <a:buFont typeface="Georgia" charset="0"/>
                <a:defRPr sz="1400">
                  <a:solidFill>
                    <a:schemeClr val="bg1"/>
                  </a:solidFill>
                  <a:latin typeface="Arial" charset="0"/>
                  <a:ea typeface="MS PGothic" charset="0"/>
                  <a:cs typeface="Arial" charset="0"/>
                </a:defRPr>
              </a:lvl9pPr>
            </a:lstStyle>
            <a:p>
              <a:pPr marL="571500" indent="-571500" eaLnBrk="1" hangingPunct="1">
                <a:tabLst>
                  <a:tab pos="517525" algn="l"/>
                </a:tabLst>
              </a:pPr>
              <a:r>
                <a:rPr lang="en-US" sz="3200" dirty="0" smtClean="0">
                  <a:solidFill>
                    <a:schemeClr val="tx1"/>
                  </a:solidFill>
                </a:rPr>
                <a:t>6</a:t>
              </a:r>
              <a:r>
                <a:rPr lang="en-US" sz="1800" dirty="0" smtClean="0">
                  <a:solidFill>
                    <a:schemeClr val="tx1"/>
                  </a:solidFill>
                </a:rPr>
                <a:t>	</a:t>
              </a:r>
              <a:r>
                <a:rPr lang="en-US" sz="1800" b="1" dirty="0" smtClean="0">
                  <a:solidFill>
                    <a:schemeClr val="tx1"/>
                  </a:solidFill>
                </a:rPr>
                <a:t>Strategic Research and Technology Thrusts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flipV="1">
              <a:off x="2736047" y="1456693"/>
              <a:ext cx="6083588" cy="45719"/>
            </a:xfrm>
            <a:custGeom>
              <a:avLst/>
              <a:gdLst>
                <a:gd name="connsiteX0" fmla="*/ 0 w 5934633"/>
                <a:gd name="connsiteY0" fmla="*/ 0 h 0"/>
                <a:gd name="connsiteX1" fmla="*/ 5934633 w 5934633"/>
                <a:gd name="connsiteY1" fmla="*/ 0 h 0"/>
                <a:gd name="connsiteX2" fmla="*/ 5934633 w 5934633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34633">
                  <a:moveTo>
                    <a:pt x="0" y="0"/>
                  </a:moveTo>
                  <a:lnTo>
                    <a:pt x="5934633" y="0"/>
                  </a:lnTo>
                  <a:lnTo>
                    <a:pt x="5934633" y="0"/>
                  </a:lnTo>
                </a:path>
              </a:pathLst>
            </a:custGeom>
            <a:ln w="57150" cmpd="thinThick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820690" y="6411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fld id="{C9812ADB-0C09-964E-BA31-EB411B871CD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850" y="6411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err="1" smtClean="0"/>
              <a:t>www.nasa.gov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983493" y="6488668"/>
            <a:ext cx="7694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http://</a:t>
            </a:r>
            <a:r>
              <a:rPr lang="en-US" b="1" dirty="0" err="1">
                <a:latin typeface="+mn-lt"/>
              </a:rPr>
              <a:t>www.aeronautics.nasa.gov</a:t>
            </a:r>
            <a:r>
              <a:rPr lang="en-US" b="1" dirty="0">
                <a:latin typeface="+mn-lt"/>
              </a:rPr>
              <a:t>/</a:t>
            </a:r>
            <a:r>
              <a:rPr lang="en-US" b="1" dirty="0" err="1">
                <a:latin typeface="+mn-lt"/>
              </a:rPr>
              <a:t>pdf</a:t>
            </a:r>
            <a:r>
              <a:rPr lang="en-US" b="1" dirty="0">
                <a:latin typeface="+mn-lt"/>
              </a:rPr>
              <a:t>/</a:t>
            </a:r>
            <a:r>
              <a:rPr lang="en-US" b="1" dirty="0" err="1">
                <a:latin typeface="+mn-lt"/>
              </a:rPr>
              <a:t>armd</a:t>
            </a:r>
            <a:r>
              <a:rPr lang="en-US" b="1" dirty="0">
                <a:latin typeface="+mn-lt"/>
              </a:rPr>
              <a:t>-strategic-implementation-</a:t>
            </a:r>
            <a:r>
              <a:rPr lang="en-US" b="1" dirty="0" err="1">
                <a:latin typeface="+mn-lt"/>
              </a:rPr>
              <a:t>plan.pdf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450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programs_org_chart_plain3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751" y="1237234"/>
            <a:ext cx="7478249" cy="544296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ARMD Programs with Strategic Thrusts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3748013"/>
            <a:ext cx="9144000" cy="30921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948551"/>
            <a:ext cx="1911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MISSION PROGRAMS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000" y="4965700"/>
            <a:ext cx="1911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SEEDLING PROGRAM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6600" y="1225550"/>
            <a:ext cx="1911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Airspace Operations and Safety Program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4200" y="1225550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Advanced Air Vehicles Program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0550" y="1225550"/>
            <a:ext cx="1949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Integrated Aviation Systems Program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62450" y="4083050"/>
            <a:ext cx="226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Transformative Aeronautics Concepts Program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6600" y="1701800"/>
            <a:ext cx="1936750" cy="1305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lnSpc>
                <a:spcPct val="120000"/>
              </a:lnSpc>
              <a:buFont typeface="Arial"/>
              <a:buChar char="•"/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Safe, Efficient Growth in Global Operations</a:t>
            </a:r>
          </a:p>
          <a:p>
            <a:pPr marL="114300" indent="-114300">
              <a:lnSpc>
                <a:spcPct val="120000"/>
              </a:lnSpc>
              <a:buFont typeface="Arial"/>
              <a:buChar char="•"/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Real-Time System-Wide Safety Assurance</a:t>
            </a:r>
          </a:p>
          <a:p>
            <a:pPr marL="114300" indent="-114300">
              <a:lnSpc>
                <a:spcPct val="120000"/>
              </a:lnSpc>
              <a:buFont typeface="Arial"/>
              <a:buChar char="•"/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Assured Autonomy for Aviation Transformation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81500" y="1695450"/>
            <a:ext cx="2000250" cy="1579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lnSpc>
                <a:spcPct val="110000"/>
              </a:lnSpc>
              <a:buFont typeface="Arial"/>
              <a:buChar char="•"/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Ultra-Efficient Commercial Vehicles</a:t>
            </a:r>
          </a:p>
          <a:p>
            <a:pPr marL="114300" indent="-114300">
              <a:lnSpc>
                <a:spcPct val="110000"/>
              </a:lnSpc>
              <a:buFont typeface="Arial"/>
              <a:buChar char="•"/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Innovation in Commercial Supersonic Aircraft</a:t>
            </a:r>
          </a:p>
          <a:p>
            <a:pPr marL="114300" indent="-114300">
              <a:lnSpc>
                <a:spcPct val="110000"/>
              </a:lnSpc>
              <a:buFont typeface="Arial"/>
              <a:buChar char="•"/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Transition to Low-Carbon Propulsion</a:t>
            </a:r>
          </a:p>
          <a:p>
            <a:pPr marL="114300" indent="-114300">
              <a:lnSpc>
                <a:spcPct val="110000"/>
              </a:lnSpc>
              <a:buFont typeface="Arial"/>
              <a:buChar char="•"/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Assured Autonomy for Aviation Transformation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13550" y="1714500"/>
            <a:ext cx="1968500" cy="1102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lnSpc>
                <a:spcPct val="120000"/>
              </a:lnSpc>
              <a:buFont typeface="Arial"/>
              <a:buChar char="•"/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Flight Research-Oriented Integrated, System-Level R&amp;T support all six thrusts</a:t>
            </a:r>
          </a:p>
          <a:p>
            <a:pPr marL="114300" indent="-114300">
              <a:lnSpc>
                <a:spcPct val="120000"/>
              </a:lnSpc>
              <a:buFont typeface="Arial"/>
              <a:buChar char="•"/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X-Planes / Test Environment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94200" y="4994971"/>
            <a:ext cx="1987550" cy="1102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lnSpc>
                <a:spcPct val="120000"/>
              </a:lnSpc>
              <a:buFont typeface="Arial"/>
              <a:buChar char="•"/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High-risk, leap-frog ideas supporting all six thrusts</a:t>
            </a:r>
          </a:p>
          <a:p>
            <a:pPr marL="114300" indent="-114300">
              <a:lnSpc>
                <a:spcPct val="120000"/>
              </a:lnSpc>
              <a:buFont typeface="Arial"/>
              <a:buChar char="•"/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Critical cross-cutting tools and technology development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82069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fld id="{C9812ADB-0C09-964E-BA31-EB411B871CD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85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err="1" smtClean="0"/>
              <a:t>www.nasa.gov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41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0650" y="216985"/>
            <a:ext cx="8686071" cy="5048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FY 2017 President’s Budget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862105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FAF4534F-D91E-47CD-BC63-BD3259A59244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20650" y="1104772"/>
          <a:ext cx="8875051" cy="3162428"/>
        </p:xfrm>
        <a:graphic>
          <a:graphicData uri="http://schemas.openxmlformats.org/drawingml/2006/table">
            <a:tbl>
              <a:tblPr/>
              <a:tblGrid>
                <a:gridCol w="2154331"/>
                <a:gridCol w="560060"/>
                <a:gridCol w="560060"/>
                <a:gridCol w="560060"/>
                <a:gridCol w="560060"/>
                <a:gridCol w="560060"/>
                <a:gridCol w="560060"/>
                <a:gridCol w="560060"/>
                <a:gridCol w="560060"/>
                <a:gridCol w="560060"/>
                <a:gridCol w="560060"/>
                <a:gridCol w="560060"/>
                <a:gridCol w="560060"/>
              </a:tblGrid>
              <a:tr h="58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 </a:t>
                      </a:r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Millions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7303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</a:t>
                      </a:r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7303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Enacted</a:t>
                      </a:r>
                    </a:p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2016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2017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2018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2019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2020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2021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2022</a:t>
                      </a:r>
                    </a:p>
                  </a:txBody>
                  <a:tcPr marL="9144" marR="7303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2023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2024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2025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2026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163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Aeronautics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$642.0 </a:t>
                      </a: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$790.4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$846.4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$1,060.1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$1,173.3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$1,286.9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$1,294.2 </a:t>
                      </a: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$1,307.6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$1,218.1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$829.7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$839.5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3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Airspace Operations and Safety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154.0 </a:t>
                      </a: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159.2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176.2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189.1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221.5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198.7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200.9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193.2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175.5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167.8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63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Advanced Air Vehicles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240.6 </a:t>
                      </a: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298.6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308.8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311.6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312.6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321.3 </a:t>
                      </a: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315.0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318.9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317.7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326.7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63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Integrated Aviation Systems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150.0 </a:t>
                      </a: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210.0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255.4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381.4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493.0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556.7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591.5 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612.2 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525.0 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203.8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210.6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315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Transformative Aeronautics Concepts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97.4 </a:t>
                      </a: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122.3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154.4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193.8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179.7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196.2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182.8 </a:t>
                      </a: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179.4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181.0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132.7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134.4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138577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www.nasa.gov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8577" y="5010705"/>
            <a:ext cx="8510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Note that NASA is still under a Continuing Resolution at this point.  This budget is included as a reference but is not enacted.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6726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9544" y="192547"/>
            <a:ext cx="8963257" cy="504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New Aviation Horizons - Supersonics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26125" y="2591810"/>
            <a:ext cx="3403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Low-boom flight demonstrator will pave the way for the development of a noise design standard for overland flight and new generations of supersonic civil aircraft.</a:t>
            </a:r>
          </a:p>
        </p:txBody>
      </p:sp>
      <p:sp>
        <p:nvSpPr>
          <p:cNvPr id="39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249544" y="6662190"/>
            <a:ext cx="1118551" cy="1976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www.nasa.gov  |  </a:t>
            </a:r>
            <a:fld id="{C9812ADB-0C09-964E-BA31-EB411B871CD0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5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 descr="quest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904" y="1856685"/>
            <a:ext cx="5338289" cy="20516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TextBox 37"/>
          <p:cNvSpPr txBox="1"/>
          <p:nvPr/>
        </p:nvSpPr>
        <p:spPr>
          <a:xfrm flipH="1">
            <a:off x="699904" y="5081261"/>
            <a:ext cx="7504296" cy="52322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Preliminary Design underway and proceeding on track with completion expected in Summer 2017.  Further action pending Agency decisions.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872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63500" y="1446885"/>
            <a:ext cx="2228850" cy="4475943"/>
            <a:chOff x="107950" y="1796751"/>
            <a:chExt cx="2228850" cy="4475943"/>
          </a:xfrm>
        </p:grpSpPr>
        <p:sp>
          <p:nvSpPr>
            <p:cNvPr id="13" name="TextBox 12"/>
            <p:cNvSpPr txBox="1"/>
            <p:nvPr/>
          </p:nvSpPr>
          <p:spPr>
            <a:xfrm>
              <a:off x="107950" y="4679950"/>
              <a:ext cx="2228850" cy="1592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HWB Concept 1 (Tailless)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9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Hybrid/blended wing body without a tail</a:t>
              </a:r>
            </a:p>
            <a:p>
              <a:pPr marL="342900" lvl="2" indent="-171450">
                <a:buFont typeface="Arial"/>
                <a:buChar char="•"/>
              </a:pPr>
              <a:r>
                <a:rPr lang="en-US" sz="9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Non-circular, flat-walled pressurized composite fuselage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9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Upper aft fuselage mounted propulsion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9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Propulsion noise shielding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9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Unique cargo door for </a:t>
              </a:r>
              <a:br>
                <a:rPr lang="en-US" sz="9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</a:br>
              <a:r>
                <a:rPr lang="en-US" sz="9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military/civil application</a:t>
              </a:r>
              <a:endParaRPr lang="en-US" sz="9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endParaRPr>
            </a:p>
          </p:txBody>
        </p:sp>
        <p:pic>
          <p:nvPicPr>
            <p:cNvPr id="10" name="Picture 9" descr="AW_02_02_2009_05XCover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941" y="1796751"/>
              <a:ext cx="2112696" cy="2862361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4622800" y="4330085"/>
            <a:ext cx="2247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TTBW–Transonic Truss-Braced Wing</a:t>
            </a:r>
          </a:p>
          <a:p>
            <a:pPr marL="171450" indent="-171450">
              <a:buFont typeface="Arial"/>
              <a:buChar char="•"/>
            </a:pPr>
            <a:r>
              <a:rPr lang="en-US" sz="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Truss-braced, thin, very high </a:t>
            </a:r>
            <a:r>
              <a:rPr lang="en-US" sz="950" dirty="0" smtClean="0">
                <a:latin typeface="Arial"/>
                <a:cs typeface="Arial"/>
              </a:rPr>
              <a:t>aspect ratio </a:t>
            </a:r>
            <a:r>
              <a:rPr lang="en-US" sz="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wing with folding tips</a:t>
            </a:r>
          </a:p>
          <a:p>
            <a:pPr marL="171450" indent="-171450">
              <a:buFont typeface="Arial"/>
              <a:buChar char="•"/>
            </a:pPr>
            <a:r>
              <a:rPr lang="en-US" sz="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Conventional, circular pressurized fuselage</a:t>
            </a:r>
          </a:p>
          <a:p>
            <a:pPr marL="171450" indent="-171450">
              <a:buFont typeface="Arial"/>
              <a:buChar char="•"/>
            </a:pPr>
            <a:r>
              <a:rPr lang="en-US" sz="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Conventional T-tail</a:t>
            </a:r>
          </a:p>
          <a:p>
            <a:pPr marL="171450" indent="-171450">
              <a:buFont typeface="Arial"/>
              <a:buChar char="•"/>
            </a:pPr>
            <a:r>
              <a:rPr lang="en-US" sz="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Conventional under-wing propulsion system w/hybrid-electric variant</a:t>
            </a:r>
          </a:p>
        </p:txBody>
      </p:sp>
      <p:pic>
        <p:nvPicPr>
          <p:cNvPr id="6" name="Picture 5" descr="AW_01_27_2014_03XCover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658099" y="1438196"/>
            <a:ext cx="2132613" cy="2880980"/>
          </a:xfrm>
          <a:prstGeom prst="rect">
            <a:avLst/>
          </a:prstGeom>
        </p:spPr>
      </p:pic>
      <p:pic>
        <p:nvPicPr>
          <p:cNvPr id="31" name="Picture 30" descr="sugarvol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25235">
            <a:off x="5033540" y="5424964"/>
            <a:ext cx="1306080" cy="116329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953250" y="4330084"/>
            <a:ext cx="2184400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/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D8–Double Bubble</a:t>
            </a:r>
          </a:p>
          <a:p>
            <a:pPr marL="171450" indent="-171450">
              <a:buFont typeface="Arial"/>
              <a:buChar char="•"/>
            </a:pPr>
            <a:r>
              <a:rPr lang="en-US" sz="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Double bubble fuselage with unique Pi-Tail</a:t>
            </a:r>
          </a:p>
          <a:p>
            <a:pPr marL="342900" lvl="2" indent="-171450">
              <a:buFont typeface="Arial"/>
              <a:buChar char="•"/>
            </a:pPr>
            <a:r>
              <a:rPr lang="en-US" sz="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Non-circular, pressurized composite fuselage</a:t>
            </a:r>
          </a:p>
          <a:p>
            <a:pPr marL="171450" indent="-171450">
              <a:buFont typeface="Arial"/>
              <a:buChar char="•"/>
            </a:pPr>
            <a:r>
              <a:rPr lang="en-US" sz="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Upper aft fuselage boundary layer ingesting (BLI) propulsion system</a:t>
            </a:r>
          </a:p>
          <a:p>
            <a:pPr marL="171450" indent="-171450">
              <a:buFont typeface="Arial"/>
              <a:buChar char="•"/>
            </a:pPr>
            <a:r>
              <a:rPr lang="en-US" sz="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Propulsion noise shielding</a:t>
            </a:r>
          </a:p>
          <a:p>
            <a:pPr marL="171450" indent="-171450">
              <a:buFont typeface="Arial"/>
              <a:buChar char="•"/>
            </a:pPr>
            <a:r>
              <a:rPr lang="en-US" sz="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Thin, flexible, high aspect ratio wing</a:t>
            </a:r>
            <a:endParaRPr lang="en-US" sz="9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9" name="Picture 8" descr="avweek-09-13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086" y="1438194"/>
            <a:ext cx="2124365" cy="2887957"/>
          </a:xfrm>
          <a:prstGeom prst="rect">
            <a:avLst/>
          </a:prstGeom>
        </p:spPr>
      </p:pic>
      <p:pic>
        <p:nvPicPr>
          <p:cNvPr id="32" name="Picture 31" descr="double_bubble_mit_d8-5_original_full_no_bkgd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8433" y="5721084"/>
            <a:ext cx="2120900" cy="58131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349500" y="4330084"/>
            <a:ext cx="22415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588"/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HWB Concept 2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/>
            </a:r>
            <a:b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(Tail w/OWN)</a:t>
            </a:r>
          </a:p>
          <a:p>
            <a:pPr marL="171450" indent="-171450">
              <a:buFont typeface="Arial"/>
              <a:buChar char="•"/>
            </a:pPr>
            <a:r>
              <a:rPr lang="en-US" sz="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Hybrid/blended wing body with conventional T-tail</a:t>
            </a:r>
          </a:p>
          <a:p>
            <a:pPr marL="342900" lvl="2" indent="-171450">
              <a:buFont typeface="Arial"/>
              <a:buChar char="•"/>
            </a:pPr>
            <a:r>
              <a:rPr lang="en-US" sz="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Non-circular, oval pressurized composite fuselage</a:t>
            </a:r>
          </a:p>
          <a:p>
            <a:pPr marL="171450" indent="-171450">
              <a:buFont typeface="Arial"/>
              <a:buChar char="•"/>
            </a:pPr>
            <a:r>
              <a:rPr lang="en-US" sz="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Aft, Over-the-Wing Nacelles</a:t>
            </a:r>
          </a:p>
          <a:p>
            <a:pPr marL="171450" indent="-171450">
              <a:buFont typeface="Arial"/>
              <a:buChar char="•"/>
            </a:pPr>
            <a:r>
              <a:rPr lang="en-US" sz="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Fan noise shielding from wing</a:t>
            </a:r>
          </a:p>
          <a:p>
            <a:pPr marL="171450" indent="-171450">
              <a:buFont typeface="Arial"/>
              <a:buChar char="•"/>
            </a:pPr>
            <a:r>
              <a:rPr lang="en-US" sz="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Unique cargo door for military/civil application</a:t>
            </a:r>
            <a:endParaRPr lang="en-US" sz="9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" name="Picture 7" descr="Screen Shot 2016-02-05 at 4.14.28 PM.pn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2559" y="1445171"/>
            <a:ext cx="2131151" cy="2867029"/>
          </a:xfrm>
          <a:prstGeom prst="rect">
            <a:avLst/>
          </a:prstGeom>
        </p:spPr>
      </p:pic>
      <p:pic>
        <p:nvPicPr>
          <p:cNvPr id="33" name="Picture 32" descr="hwb-with-tail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79" y="5728303"/>
            <a:ext cx="1581855" cy="64274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36" descr="x_48c_no_boeing.pn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925" y="5257632"/>
            <a:ext cx="1888020" cy="105360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3257" y="80586"/>
            <a:ext cx="7661451" cy="50482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New Aviation Horizons - </a:t>
            </a:r>
            <a:r>
              <a:rPr lang="en-US" sz="2400" dirty="0" smtClean="0">
                <a:latin typeface="Arial"/>
                <a:cs typeface="Arial"/>
              </a:rPr>
              <a:t>Ultra-Efficient Subsonic Transport Demonstrators</a:t>
            </a:r>
            <a:r>
              <a:rPr lang="en-US" sz="2400" smtClean="0">
                <a:latin typeface="Arial"/>
                <a:cs typeface="Arial"/>
              </a:rPr>
              <a:t/>
            </a:r>
            <a:br>
              <a:rPr lang="en-US" sz="2400" smtClean="0">
                <a:latin typeface="Arial"/>
                <a:cs typeface="Arial"/>
              </a:rPr>
            </a:br>
            <a:endParaRPr lang="en-US" sz="2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1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138577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www.nasa.gov</a:t>
            </a:r>
            <a:endParaRPr lang="en-US" dirty="0"/>
          </a:p>
        </p:txBody>
      </p:sp>
      <p:sp>
        <p:nvSpPr>
          <p:cNvPr id="22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948023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AF4534F-D91E-47CD-BC63-BD3259A5924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7950" y="4040063"/>
            <a:ext cx="2073978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" dirty="0">
                <a:solidFill>
                  <a:schemeClr val="bg1"/>
                </a:solidFill>
                <a:latin typeface="Arial"/>
                <a:cs typeface="Arial"/>
              </a:rPr>
              <a:t>Copyright, The McGraw-Hill Companies. Used with permission.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367971" y="4040063"/>
            <a:ext cx="213098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Arial"/>
                <a:cs typeface="Arial"/>
              </a:rPr>
              <a:t>Copyright Penton Media. Used with permission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64736" y="4040063"/>
            <a:ext cx="209721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Arial"/>
                <a:cs typeface="Arial"/>
              </a:rPr>
              <a:t>Copyright Penton Media. Used with permission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961503" y="4040063"/>
            <a:ext cx="207397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Arial"/>
                <a:cs typeface="Arial"/>
              </a:rPr>
              <a:t>Copyright Penton Media. Used with permission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757149" y="6318939"/>
            <a:ext cx="108408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Image Credit: Lockheed Martin</a:t>
            </a:r>
            <a:endParaRPr lang="en-US" sz="5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889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88" y="177800"/>
            <a:ext cx="8685212" cy="622300"/>
          </a:xfrm>
        </p:spPr>
        <p:txBody>
          <a:bodyPr/>
          <a:lstStyle/>
          <a:p>
            <a:r>
              <a:rPr lang="en-US" sz="2000" dirty="0" smtClean="0"/>
              <a:t>Ultra Efficient Subsonic Transport (UEST)</a:t>
            </a:r>
            <a:br>
              <a:rPr lang="en-US" sz="2000" dirty="0" smtClean="0"/>
            </a:br>
            <a:r>
              <a:rPr lang="en-US" sz="2000" dirty="0" smtClean="0"/>
              <a:t>X-Plane System Requirements Definition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lang="en-US" sz="1600" dirty="0" smtClean="0"/>
              <a:t>Award				September 8, 2016</a:t>
            </a:r>
          </a:p>
          <a:p>
            <a:pPr>
              <a:buFont typeface="Wingdings" charset="2"/>
              <a:buChar char="ü"/>
            </a:pPr>
            <a:endParaRPr lang="en-US" sz="1600" dirty="0"/>
          </a:p>
          <a:p>
            <a:pPr>
              <a:buFont typeface="Wingdings" charset="2"/>
              <a:buChar char="ü"/>
            </a:pPr>
            <a:r>
              <a:rPr lang="en-US" sz="1600" dirty="0" smtClean="0"/>
              <a:t>Kickoff Complete			September 20, 2016</a:t>
            </a:r>
          </a:p>
          <a:p>
            <a:pPr>
              <a:buFont typeface="Wingdings" charset="2"/>
              <a:buChar char="ü"/>
            </a:pPr>
            <a:endParaRPr lang="en-US" sz="1600" dirty="0" smtClean="0"/>
          </a:p>
          <a:p>
            <a:pPr>
              <a:buFont typeface="Wingdings" charset="2"/>
              <a:buChar char="ü"/>
            </a:pPr>
            <a:r>
              <a:rPr lang="en-US" sz="1600" dirty="0" smtClean="0"/>
              <a:t>Midterm Review				January 17-20, 2017, Armstrong FRC</a:t>
            </a:r>
          </a:p>
          <a:p>
            <a:endParaRPr lang="en-US" sz="1600" dirty="0" smtClean="0"/>
          </a:p>
          <a:p>
            <a:r>
              <a:rPr lang="en-US" sz="1600" dirty="0" smtClean="0"/>
              <a:t>Final Reviews</a:t>
            </a:r>
          </a:p>
          <a:p>
            <a:pPr lvl="1"/>
            <a:r>
              <a:rPr lang="en-US" sz="1400" dirty="0" smtClean="0"/>
              <a:t>DZYNE Blended Wing Body (BWB)			February 21	Irvine</a:t>
            </a:r>
          </a:p>
          <a:p>
            <a:pPr lvl="1"/>
            <a:r>
              <a:rPr lang="en-US" sz="1400" dirty="0" smtClean="0"/>
              <a:t>Boeing BWB					February 22	Huntington B</a:t>
            </a:r>
          </a:p>
          <a:p>
            <a:pPr lvl="1"/>
            <a:r>
              <a:rPr lang="en-US" sz="1400" dirty="0" smtClean="0"/>
              <a:t>Boeing Transonic Truss Braced Wing	 	February 23	Huntington B</a:t>
            </a:r>
          </a:p>
          <a:p>
            <a:pPr lvl="1"/>
            <a:r>
              <a:rPr lang="en-US" sz="1400" dirty="0" smtClean="0"/>
              <a:t>Lockheed Hybrid Wing Body			February 27	Marietta</a:t>
            </a:r>
          </a:p>
          <a:p>
            <a:pPr lvl="1"/>
            <a:r>
              <a:rPr lang="en-US" sz="1400" dirty="0" smtClean="0"/>
              <a:t>Aurora Double Bubble/Boundary Layer Ingestion	                  February 28	Manassas</a:t>
            </a:r>
          </a:p>
          <a:p>
            <a:pPr lvl="1"/>
            <a:endParaRPr lang="en-US" sz="1400" dirty="0"/>
          </a:p>
          <a:p>
            <a:r>
              <a:rPr lang="en-US" sz="1600" dirty="0" smtClean="0"/>
              <a:t>Contract Complete			March 8, 2017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1250" y="6461065"/>
            <a:ext cx="412750" cy="388937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EE8EC9-3E9C-4364-AA17-D345CCD46534}" type="slidenum">
              <a:rPr lang="en-US" sz="10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71406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88" y="127000"/>
            <a:ext cx="8685212" cy="622300"/>
          </a:xfrm>
        </p:spPr>
        <p:txBody>
          <a:bodyPr/>
          <a:lstStyle/>
          <a:p>
            <a:r>
              <a:rPr lang="en-US" sz="2000" dirty="0" smtClean="0"/>
              <a:t>UEST System Requirements Definition</a:t>
            </a:r>
            <a:br>
              <a:rPr lang="en-US" sz="2000" dirty="0" smtClean="0"/>
            </a:br>
            <a:r>
              <a:rPr lang="en-US" sz="2000" dirty="0" smtClean="0"/>
              <a:t>Mid Term Review Completed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94" y="1120767"/>
            <a:ext cx="8991600" cy="5340298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600" dirty="0" smtClean="0"/>
              <a:t>Review Vision System (VS) Concept and VS Performance in terms of Subsonic Transport System Level Metrics (STSLM)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Review Overall Tech Maturation Plan (TMP) for Vision System</a:t>
            </a:r>
          </a:p>
          <a:p>
            <a:pPr lvl="1">
              <a:buFont typeface="Arial"/>
              <a:buChar char="•"/>
            </a:pPr>
            <a:r>
              <a:rPr lang="en-US" sz="1400" dirty="0" smtClean="0"/>
              <a:t>Critical Technologies, Test Approaches and Maturation Timeline</a:t>
            </a:r>
          </a:p>
          <a:p>
            <a:pPr lvl="2">
              <a:buFont typeface="Arial"/>
              <a:buChar char="•"/>
            </a:pPr>
            <a:r>
              <a:rPr lang="en-US" sz="1400" dirty="0" smtClean="0"/>
              <a:t>Computations and/or Simulations, including Piloted Simulations</a:t>
            </a:r>
          </a:p>
          <a:p>
            <a:pPr lvl="2">
              <a:buFont typeface="Arial"/>
              <a:buChar char="•"/>
            </a:pPr>
            <a:r>
              <a:rPr lang="en-US" sz="1400" dirty="0" smtClean="0"/>
              <a:t>Wind Tunnel Tests, or Structural Tests, or Ground-based Propulsion Tests</a:t>
            </a:r>
          </a:p>
          <a:p>
            <a:pPr lvl="2">
              <a:buFont typeface="Arial"/>
              <a:buChar char="•"/>
            </a:pPr>
            <a:r>
              <a:rPr lang="en-US" sz="1400" dirty="0" smtClean="0"/>
              <a:t>Flight Tests, including X-Plane Flight Tests</a:t>
            </a:r>
          </a:p>
          <a:p>
            <a:pPr>
              <a:buFont typeface="Arial"/>
              <a:buChar char="•"/>
            </a:pPr>
            <a:r>
              <a:rPr lang="en-US" sz="1600" dirty="0"/>
              <a:t>R</a:t>
            </a:r>
            <a:r>
              <a:rPr lang="en-US" sz="1600" dirty="0" smtClean="0"/>
              <a:t>eview Specific X-Plane Requirements</a:t>
            </a:r>
          </a:p>
          <a:p>
            <a:pPr lvl="1">
              <a:buFont typeface="Arial"/>
              <a:buChar char="•"/>
            </a:pPr>
            <a:r>
              <a:rPr lang="en-US" sz="1400" dirty="0" smtClean="0"/>
              <a:t>Rationale/Business Case for X-Plane Flight Asset describing needs, goals, and objectives.  ID programmatic level key performance parameters and measures of success</a:t>
            </a:r>
          </a:p>
          <a:p>
            <a:pPr lvl="1">
              <a:buFont typeface="Arial"/>
              <a:buChar char="•"/>
            </a:pPr>
            <a:r>
              <a:rPr lang="en-US" sz="1400" dirty="0" smtClean="0"/>
              <a:t>Top Level “Technical or Driving” Requirements for X-Plane Flight Test Program</a:t>
            </a:r>
          </a:p>
          <a:p>
            <a:pPr lvl="2">
              <a:buFont typeface="Arial"/>
              <a:buChar char="•"/>
            </a:pPr>
            <a:r>
              <a:rPr lang="en-US" sz="1400" dirty="0" smtClean="0"/>
              <a:t>Tech data to be “acquired” with the X-Plane asset with traceability to the vision system in terms of Measure </a:t>
            </a:r>
            <a:r>
              <a:rPr lang="en-US" sz="1400" dirty="0"/>
              <a:t>of Effectiveness, Measures of Performance, Technical Performance </a:t>
            </a:r>
            <a:r>
              <a:rPr lang="en-US" sz="1400" dirty="0" smtClean="0"/>
              <a:t>Measures</a:t>
            </a:r>
          </a:p>
          <a:p>
            <a:pPr lvl="1">
              <a:buFont typeface="Arial"/>
              <a:buChar char="•"/>
            </a:pPr>
            <a:r>
              <a:rPr lang="en-US" sz="1400" dirty="0" smtClean="0"/>
              <a:t>Vehicle </a:t>
            </a:r>
            <a:r>
              <a:rPr lang="en-US" sz="1400" dirty="0"/>
              <a:t>Level System Requirements of X-</a:t>
            </a:r>
            <a:r>
              <a:rPr lang="en-US" sz="1400" dirty="0" smtClean="0"/>
              <a:t>Plane</a:t>
            </a:r>
          </a:p>
          <a:p>
            <a:pPr lvl="2">
              <a:buFont typeface="Arial"/>
              <a:buChar char="•"/>
            </a:pPr>
            <a:r>
              <a:rPr lang="en-US" sz="1400" dirty="0" smtClean="0"/>
              <a:t>Data and associated test requirements supporting X-Plane design, fab, integration, assembly, ground test, flight qualification, and for conducting a one year research program phase</a:t>
            </a:r>
          </a:p>
          <a:p>
            <a:pPr lvl="2">
              <a:buFont typeface="Arial"/>
              <a:buChar char="•"/>
            </a:pPr>
            <a:r>
              <a:rPr lang="en-US" sz="1400" dirty="0" smtClean="0"/>
              <a:t>Overall concept of operations for the X-plane research program phase </a:t>
            </a:r>
          </a:p>
          <a:p>
            <a:pPr lvl="1">
              <a:buFont typeface="Arial"/>
              <a:buChar char="•"/>
            </a:pPr>
            <a:r>
              <a:rPr lang="en-US" sz="1400" dirty="0"/>
              <a:t>Day to Day Management </a:t>
            </a:r>
            <a:r>
              <a:rPr lang="en-US" sz="1400" dirty="0" smtClean="0"/>
              <a:t>Plan, including Program Planning and Control Functions</a:t>
            </a:r>
            <a:endParaRPr lang="en-US" sz="1400" dirty="0"/>
          </a:p>
          <a:p>
            <a:pPr lvl="1">
              <a:buFont typeface="Arial"/>
              <a:buChar char="•"/>
            </a:pPr>
            <a:r>
              <a:rPr lang="en-US" sz="1400" dirty="0" smtClean="0"/>
              <a:t>Risks and Risk Mitigation Plans – entire life cycle</a:t>
            </a:r>
          </a:p>
          <a:p>
            <a:pPr lvl="1">
              <a:buFont typeface="Arial"/>
              <a:buChar char="•"/>
            </a:pPr>
            <a:r>
              <a:rPr lang="en-US" sz="1400" dirty="0" smtClean="0"/>
              <a:t>Risk Infused Cost </a:t>
            </a:r>
            <a:r>
              <a:rPr lang="en-US" sz="1400" dirty="0"/>
              <a:t>and Schedule </a:t>
            </a:r>
            <a:r>
              <a:rPr lang="en-US" sz="1400" dirty="0" smtClean="0"/>
              <a:t> – entire life cycle</a:t>
            </a:r>
          </a:p>
          <a:p>
            <a:pPr marL="457200" lvl="1" indent="0">
              <a:buNone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1250" y="6461065"/>
            <a:ext cx="412750" cy="388937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EE8EC9-3E9C-4364-AA17-D345CCD46534}" type="slidenum">
              <a:rPr lang="en-US" sz="10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7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99230" y="2154398"/>
            <a:ext cx="2957983" cy="47036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99231" y="2228616"/>
            <a:ext cx="29320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Computational Analysis to ensure Aerodynamic and Structural Performance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16612" y="2228616"/>
            <a:ext cx="2936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X-Plane Design Passes Critical Design Review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6215844" y="4743080"/>
            <a:ext cx="2935224" cy="180678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4008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>
                <a:srgbClr val="002868"/>
              </a:buClr>
            </a:pPr>
            <a:r>
              <a:rPr lang="en-US" sz="750" dirty="0">
                <a:solidFill>
                  <a:schemeClr val="bg1"/>
                </a:solidFill>
              </a:rPr>
              <a:t>ERA-0009GM HWB Model (5.75%) in LaRC Wind Tunnel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2442" y="2228616"/>
            <a:ext cx="29626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Critical ground testing to validate key technology systems and vehicle performance and control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99231" y="1486891"/>
            <a:ext cx="2962656" cy="713154"/>
          </a:xfrm>
          <a:prstGeom prst="rect">
            <a:avLst/>
          </a:prstGeom>
          <a:solidFill>
            <a:srgbClr val="31B8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12058" y="1643413"/>
            <a:ext cx="2737002" cy="40011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Narrow"/>
                <a:cs typeface="Arial Narrow"/>
              </a:rPr>
              <a:t>NUMERICAL ANALYSIS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90004" y="1486891"/>
            <a:ext cx="2962656" cy="713154"/>
          </a:xfrm>
          <a:prstGeom prst="rect">
            <a:avLst/>
          </a:prstGeom>
          <a:solidFill>
            <a:srgbClr val="534D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476090" y="1643413"/>
            <a:ext cx="2390485" cy="40011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Narrow"/>
                <a:cs typeface="Arial Narrow"/>
              </a:rPr>
              <a:t>X-PLANE DESIGN</a:t>
            </a:r>
            <a:endParaRPr lang="en-US" sz="20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2442" y="1486891"/>
            <a:ext cx="2962656" cy="713154"/>
          </a:xfrm>
          <a:prstGeom prst="rect">
            <a:avLst/>
          </a:prstGeom>
          <a:solidFill>
            <a:srgbClr val="6897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10385" y="1643413"/>
            <a:ext cx="2737002" cy="40011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Narrow"/>
                <a:cs typeface="Arial Narrow"/>
              </a:rPr>
              <a:t>GROUND TESTING</a:t>
            </a:r>
            <a:endParaRPr lang="en-US" sz="20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1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138576" y="6662118"/>
            <a:ext cx="1118551" cy="1976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>
                <a:solidFill>
                  <a:srgbClr val="7F7F7F"/>
                </a:solidFill>
              </a:rPr>
              <a:t>www.nasa.gov  |  </a:t>
            </a:r>
            <a:fld id="{C9812ADB-0C09-964E-BA31-EB411B871CD0}" type="slidenum">
              <a:rPr lang="en-US" smtClean="0">
                <a:solidFill>
                  <a:srgbClr val="7F7F7F"/>
                </a:solidFill>
              </a:rPr>
              <a:pPr/>
              <a:t>9</a:t>
            </a:fld>
            <a:endParaRPr lang="en-US" dirty="0">
              <a:solidFill>
                <a:srgbClr val="7F7F7F"/>
              </a:solidFill>
            </a:endParaRPr>
          </a:p>
          <a:p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76" y="2969877"/>
            <a:ext cx="2618714" cy="1920239"/>
          </a:xfrm>
          <a:prstGeom prst="rect">
            <a:avLst/>
          </a:prstGeom>
        </p:spPr>
      </p:pic>
      <p:pic>
        <p:nvPicPr>
          <p:cNvPr id="33" name="Picture 32" descr="IMG_1881ACLevSm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65" y="4991725"/>
            <a:ext cx="2606040" cy="1303020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3178432" y="3164702"/>
            <a:ext cx="2803087" cy="1441622"/>
            <a:chOff x="3178432" y="3199027"/>
            <a:chExt cx="2803087" cy="1441622"/>
          </a:xfrm>
        </p:grpSpPr>
        <p:sp>
          <p:nvSpPr>
            <p:cNvPr id="3" name="Rectangle 2"/>
            <p:cNvSpPr/>
            <p:nvPr/>
          </p:nvSpPr>
          <p:spPr>
            <a:xfrm>
              <a:off x="3178432" y="3199027"/>
              <a:ext cx="2800865" cy="14416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Untitled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7523" y="3348677"/>
              <a:ext cx="2793996" cy="1143000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35" name="Content Placeholder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0" r="-330"/>
          <a:stretch>
            <a:fillRect/>
          </a:stretch>
        </p:blipFill>
        <p:spPr>
          <a:xfrm>
            <a:off x="6245200" y="2979351"/>
            <a:ext cx="2919173" cy="1442065"/>
          </a:xfrm>
          <a:prstGeom prst="rect">
            <a:avLst/>
          </a:prstGeom>
        </p:spPr>
      </p:pic>
      <p:pic>
        <p:nvPicPr>
          <p:cNvPr id="38" name="Imagem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7523" y="4710946"/>
            <a:ext cx="2801145" cy="1412512"/>
          </a:xfrm>
          <a:prstGeom prst="rect">
            <a:avLst/>
          </a:prstGeom>
        </p:spPr>
      </p:pic>
      <p:pic>
        <p:nvPicPr>
          <p:cNvPr id="39" name="Imagem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602" y="4710946"/>
            <a:ext cx="2949750" cy="1597237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318727" y="276652"/>
            <a:ext cx="7583420" cy="504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latin typeface="Arial"/>
                <a:cs typeface="Arial"/>
              </a:rPr>
              <a:t>X-57 approaching first flight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2896" y="876139"/>
            <a:ext cx="50336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X-57 “Maxwell”: general aviation-sized all-electric airplane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Phased </a:t>
            </a:r>
            <a:r>
              <a:rPr lang="en-US" sz="1000" dirty="0" smtClean="0">
                <a:latin typeface="Arial" charset="0"/>
                <a:ea typeface="Arial" charset="0"/>
                <a:cs typeface="Arial" charset="0"/>
              </a:rPr>
              <a:t>modifications make X-57 a “design/build/learn” for future 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larger X-plane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Phase 1 first flight: March 2018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6524" y="721171"/>
            <a:ext cx="1876380" cy="112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2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Black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Black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055058-8B25-4A0A-8A30-7A5B5F786357}"/>
</file>

<file path=customXml/itemProps2.xml><?xml version="1.0" encoding="utf-8"?>
<ds:datastoreItem xmlns:ds="http://schemas.openxmlformats.org/officeDocument/2006/customXml" ds:itemID="{BFFAABB8-482C-41D5-AEFC-B4C1265ED903}"/>
</file>

<file path=customXml/itemProps3.xml><?xml version="1.0" encoding="utf-8"?>
<ds:datastoreItem xmlns:ds="http://schemas.openxmlformats.org/officeDocument/2006/customXml" ds:itemID="{FCB6EA2E-7A5D-4889-8DD5-D6A2A119FD3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15034</TotalTime>
  <Words>1051</Words>
  <Application>Microsoft Macintosh PowerPoint</Application>
  <PresentationFormat>On-screen Show (4:3)</PresentationFormat>
  <Paragraphs>268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Arial Black</vt:lpstr>
      <vt:lpstr>Arial Narrow</vt:lpstr>
      <vt:lpstr>Calibri</vt:lpstr>
      <vt:lpstr>Helvetica</vt:lpstr>
      <vt:lpstr>Helvetica BlackOblique</vt:lpstr>
      <vt:lpstr>Helvetica Neue</vt:lpstr>
      <vt:lpstr>MS PGothic</vt:lpstr>
      <vt:lpstr>ＭＳ Ｐゴシック</vt:lpstr>
      <vt:lpstr>Trebuchet MS</vt:lpstr>
      <vt:lpstr>Verdana</vt:lpstr>
      <vt:lpstr>Wingdings</vt:lpstr>
      <vt:lpstr>ヒラギノ角ゴ Pro W3</vt:lpstr>
      <vt:lpstr>Arial</vt:lpstr>
      <vt:lpstr>3_Default Design</vt:lpstr>
      <vt:lpstr>Custom Design</vt:lpstr>
      <vt:lpstr>4_Blank Presentation</vt:lpstr>
      <vt:lpstr>PowerPoint Presentation</vt:lpstr>
      <vt:lpstr>NASA Aeronautics Six Strategic Thrusts</vt:lpstr>
      <vt:lpstr>ARMD Programs with Strategic Thrusts</vt:lpstr>
      <vt:lpstr>FY 2017 President’s Budget</vt:lpstr>
      <vt:lpstr>PowerPoint Presentation</vt:lpstr>
      <vt:lpstr>New Aviation Horizons - Ultra-Efficient Subsonic Transport Demonstrators </vt:lpstr>
      <vt:lpstr>Ultra Efficient Subsonic Transport (UEST) X-Plane System Requirements Definition</vt:lpstr>
      <vt:lpstr>UEST System Requirements Definition Mid Term Review Completed</vt:lpstr>
      <vt:lpstr>PowerPoint Presentation</vt:lpstr>
      <vt:lpstr>Advanced Composites Project Flow and Budget</vt:lpstr>
      <vt:lpstr>Summary – A New Era for NASA Aeronautics</vt:lpstr>
    </vt:vector>
  </TitlesOfParts>
  <Company>Maria Werries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Werries</dc:creator>
  <cp:lastModifiedBy>Microsoft Office User</cp:lastModifiedBy>
  <cp:revision>509</cp:revision>
  <cp:lastPrinted>2015-09-15T22:07:22Z</cp:lastPrinted>
  <dcterms:created xsi:type="dcterms:W3CDTF">2011-06-10T16:24:42Z</dcterms:created>
  <dcterms:modified xsi:type="dcterms:W3CDTF">2017-02-23T20:47:52Z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