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273" r:id="rId2"/>
    <p:sldId id="275" r:id="rId3"/>
    <p:sldId id="281" r:id="rId4"/>
    <p:sldId id="282" r:id="rId5"/>
    <p:sldId id="283" r:id="rId6"/>
    <p:sldId id="284" r:id="rId7"/>
    <p:sldId id="287" r:id="rId8"/>
    <p:sldId id="293" r:id="rId9"/>
    <p:sldId id="280" r:id="rId10"/>
    <p:sldId id="278" r:id="rId11"/>
    <p:sldId id="279" r:id="rId12"/>
    <p:sldId id="291" r:id="rId13"/>
    <p:sldId id="301" r:id="rId14"/>
    <p:sldId id="302" r:id="rId15"/>
    <p:sldId id="300" r:id="rId16"/>
    <p:sldId id="295" r:id="rId17"/>
    <p:sldId id="296" r:id="rId18"/>
    <p:sldId id="292" r:id="rId19"/>
    <p:sldId id="298" r:id="rId20"/>
    <p:sldId id="299" r:id="rId2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5"/>
            <p14:sldId id="281"/>
            <p14:sldId id="282"/>
            <p14:sldId id="283"/>
            <p14:sldId id="284"/>
            <p14:sldId id="287"/>
            <p14:sldId id="293"/>
            <p14:sldId id="280"/>
            <p14:sldId id="278"/>
            <p14:sldId id="279"/>
            <p14:sldId id="291"/>
            <p14:sldId id="301"/>
            <p14:sldId id="302"/>
            <p14:sldId id="300"/>
            <p14:sldId id="295"/>
            <p14:sldId id="296"/>
            <p14:sldId id="292"/>
            <p14:sldId id="298"/>
            <p14:sldId id="29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1181" autoAdjust="0"/>
    <p:restoredTop sz="94712" autoAdjust="0"/>
  </p:normalViewPr>
  <p:slideViewPr>
    <p:cSldViewPr snapToGrid="0">
      <p:cViewPr varScale="1">
        <p:scale>
          <a:sx n="85" d="100"/>
          <a:sy n="85" d="100"/>
        </p:scale>
        <p:origin x="-1142" y="-82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 template photo_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616" y="0"/>
            <a:ext cx="4813384" cy="685800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7476" y="354380"/>
            <a:ext cx="4134369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30651" y="1795830"/>
            <a:ext cx="4108027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270886" y="3393862"/>
            <a:ext cx="405973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977852" y="177768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4899" y="6248400"/>
            <a:ext cx="11012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4287" y="887023"/>
            <a:ext cx="4365775" cy="49875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2462" y="887023"/>
            <a:ext cx="4280768" cy="49875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8023" y="171960"/>
            <a:ext cx="886795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376" y="1033672"/>
            <a:ext cx="8683205" cy="480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4899" y="6248400"/>
            <a:ext cx="11012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038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1.xls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Noise Research</a:t>
            </a:r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Update and Planning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856613" y="3411590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E&amp;E REDAC Subcommittee</a:t>
            </a:r>
            <a:endParaRPr lang="en-US" sz="1600" dirty="0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1843970" y="3791452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Rebecca Cointin</a:t>
            </a:r>
            <a:endParaRPr lang="en-US" sz="1600" dirty="0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1850253" y="4161188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February 28, 2017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with Other Agencies\Entities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107530"/>
            <a:ext cx="8735786" cy="4997178"/>
          </a:xfrm>
        </p:spPr>
        <p:txBody>
          <a:bodyPr/>
          <a:lstStyle/>
          <a:p>
            <a:r>
              <a:rPr lang="en-US" dirty="0" smtClean="0"/>
              <a:t>NASA</a:t>
            </a:r>
          </a:p>
          <a:p>
            <a:pPr lvl="1"/>
            <a:r>
              <a:rPr lang="en-US" dirty="0" smtClean="0"/>
              <a:t>Supersonics</a:t>
            </a:r>
          </a:p>
          <a:p>
            <a:pPr lvl="1"/>
            <a:r>
              <a:rPr lang="en-US" dirty="0" smtClean="0"/>
              <a:t>UAS</a:t>
            </a:r>
          </a:p>
          <a:p>
            <a:pPr lvl="1"/>
            <a:r>
              <a:rPr lang="en-US" dirty="0" smtClean="0"/>
              <a:t>Helicopters</a:t>
            </a:r>
          </a:p>
          <a:p>
            <a:pPr lvl="1"/>
            <a:r>
              <a:rPr lang="en-US" dirty="0" smtClean="0"/>
              <a:t>Operations (covered in Operations briefing)</a:t>
            </a:r>
          </a:p>
          <a:p>
            <a:pPr lvl="1"/>
            <a:r>
              <a:rPr lang="en-US" dirty="0" smtClean="0"/>
              <a:t>Technology development (covered in CLEEN briefing)</a:t>
            </a:r>
          </a:p>
          <a:p>
            <a:r>
              <a:rPr lang="en-US" dirty="0" smtClean="0"/>
              <a:t>Helicopter Association International (HAI)</a:t>
            </a:r>
          </a:p>
          <a:p>
            <a:pPr lvl="1"/>
            <a:r>
              <a:rPr lang="en-US" dirty="0" smtClean="0"/>
              <a:t>Fly Neighborly</a:t>
            </a:r>
          </a:p>
          <a:p>
            <a:pPr lvl="1"/>
            <a:r>
              <a:rPr lang="en-US" dirty="0" smtClean="0"/>
              <a:t>Pilot awareness program</a:t>
            </a:r>
          </a:p>
          <a:p>
            <a:r>
              <a:rPr lang="en-US" dirty="0" smtClean="0"/>
              <a:t>Federal Interagency Committee on Aviation Noise</a:t>
            </a:r>
          </a:p>
          <a:p>
            <a:pPr lvl="1"/>
            <a:r>
              <a:rPr lang="en-US" dirty="0"/>
              <a:t>Update to </a:t>
            </a:r>
            <a:r>
              <a:rPr lang="en-US" dirty="0" smtClean="0"/>
              <a:t>Federal Land Use Guidelines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81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within FAA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Across Agency</a:t>
            </a:r>
          </a:p>
          <a:p>
            <a:pPr lvl="1"/>
            <a:r>
              <a:rPr lang="en-US" dirty="0" smtClean="0"/>
              <a:t>Noise Steering Group</a:t>
            </a:r>
          </a:p>
          <a:p>
            <a:pPr lvl="1"/>
            <a:r>
              <a:rPr lang="en-US" dirty="0" smtClean="0"/>
              <a:t>Update to DNL 65 dB Policy</a:t>
            </a:r>
          </a:p>
          <a:p>
            <a:pPr lvl="1"/>
            <a:r>
              <a:rPr lang="en-US" dirty="0" smtClean="0"/>
              <a:t>Park Air Tours</a:t>
            </a:r>
          </a:p>
          <a:p>
            <a:pPr lvl="1"/>
            <a:r>
              <a:rPr lang="en-US" dirty="0" smtClean="0"/>
              <a:t>Noise Complaint Initiative</a:t>
            </a:r>
          </a:p>
          <a:p>
            <a:r>
              <a:rPr lang="en-US" dirty="0" smtClean="0"/>
              <a:t>Airports</a:t>
            </a:r>
          </a:p>
          <a:p>
            <a:pPr lvl="1"/>
            <a:r>
              <a:rPr lang="en-US" dirty="0" smtClean="0"/>
              <a:t>Noise Level Reduction for Sound Insulation Program</a:t>
            </a:r>
          </a:p>
          <a:p>
            <a:r>
              <a:rPr lang="en-US" dirty="0" smtClean="0"/>
              <a:t>Commercial Space</a:t>
            </a:r>
          </a:p>
          <a:p>
            <a:pPr lvl="1"/>
            <a:r>
              <a:rPr lang="en-US" dirty="0" smtClean="0"/>
              <a:t>Modeling methodology and significance for launch vehicles and launch site permits</a:t>
            </a:r>
          </a:p>
          <a:p>
            <a:r>
              <a:rPr lang="en-US" dirty="0" smtClean="0"/>
              <a:t>UAS</a:t>
            </a:r>
          </a:p>
          <a:p>
            <a:pPr lvl="1"/>
            <a:r>
              <a:rPr lang="en-US" dirty="0" smtClean="0"/>
              <a:t>Certification</a:t>
            </a:r>
          </a:p>
          <a:p>
            <a:pPr lvl="1"/>
            <a:r>
              <a:rPr lang="en-US" dirty="0" smtClean="0"/>
              <a:t>National Environmental Policy Act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861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FY18, 19 and Beyond - </a:t>
            </a:r>
            <a:r>
              <a:rPr lang="en-US" dirty="0"/>
              <a:t>Project Priorities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36266C2-23C9-4679-9EA6-D74DA6C8C265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246595"/>
              </p:ext>
            </p:extLst>
          </p:nvPr>
        </p:nvGraphicFramePr>
        <p:xfrm>
          <a:off x="1673225" y="815975"/>
          <a:ext cx="5762625" cy="515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Worksheet" r:id="rId4" imgW="5762609" imgH="5153076" progId="Excel.Sheet.12">
                  <p:embed/>
                </p:oleObj>
              </mc:Choice>
              <mc:Fallback>
                <p:oleObj name="Worksheet" r:id="rId4" imgW="5762609" imgH="515307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3225" y="815975"/>
                        <a:ext cx="5762625" cy="5153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83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FY18, 19 and Beyond - Details on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313" y="814507"/>
            <a:ext cx="8767482" cy="5566695"/>
          </a:xfrm>
        </p:spPr>
        <p:txBody>
          <a:bodyPr/>
          <a:lstStyle/>
          <a:p>
            <a:r>
              <a:rPr lang="en-US" sz="2000" dirty="0" smtClean="0"/>
              <a:t>Annoyance </a:t>
            </a:r>
            <a:r>
              <a:rPr lang="en-US" sz="2000" dirty="0"/>
              <a:t>Study - Re-evaluation of DNL </a:t>
            </a:r>
            <a:r>
              <a:rPr lang="en-US" sz="2000" dirty="0" smtClean="0"/>
              <a:t>metric</a:t>
            </a:r>
          </a:p>
          <a:p>
            <a:pPr lvl="1"/>
            <a:r>
              <a:rPr lang="en-US" sz="1800" dirty="0" smtClean="0"/>
              <a:t>Data mine survey results to determine if there is more appropriate metric than DNL to correlate annoyance and aircraft sound level</a:t>
            </a:r>
            <a:endParaRPr lang="en-US" sz="1800" dirty="0"/>
          </a:p>
          <a:p>
            <a:r>
              <a:rPr lang="en-US" sz="2000" dirty="0"/>
              <a:t>Multi-Site Sleep </a:t>
            </a:r>
            <a:r>
              <a:rPr lang="en-US" sz="2000" dirty="0" smtClean="0"/>
              <a:t>Study</a:t>
            </a:r>
          </a:p>
          <a:p>
            <a:pPr lvl="1"/>
            <a:r>
              <a:rPr lang="en-US" sz="1800" dirty="0" smtClean="0"/>
              <a:t>Conduct large scale sleep study to determine national relationship between sleep and aircraft noise</a:t>
            </a:r>
            <a:endParaRPr lang="en-US" sz="1800" dirty="0"/>
          </a:p>
          <a:p>
            <a:r>
              <a:rPr lang="en-US" sz="2000" dirty="0"/>
              <a:t>Cardiovascular </a:t>
            </a:r>
            <a:r>
              <a:rPr lang="en-US" sz="2000" dirty="0" smtClean="0"/>
              <a:t>health</a:t>
            </a:r>
          </a:p>
          <a:p>
            <a:pPr lvl="1"/>
            <a:r>
              <a:rPr lang="en-US" sz="1800" dirty="0" smtClean="0"/>
              <a:t>Continue to examine health cohorts to quantify aviation noise health impacts</a:t>
            </a:r>
          </a:p>
          <a:p>
            <a:pPr lvl="1"/>
            <a:r>
              <a:rPr lang="en-US" sz="1800" dirty="0" smtClean="0"/>
              <a:t>Leverage existing project NIH grant for additional cohorts and analysis</a:t>
            </a:r>
            <a:endParaRPr lang="en-US" sz="1800" dirty="0"/>
          </a:p>
          <a:p>
            <a:r>
              <a:rPr lang="en-US" sz="2000" dirty="0"/>
              <a:t>NPS Dose Response Research </a:t>
            </a:r>
            <a:endParaRPr lang="en-US" sz="2000" dirty="0" smtClean="0"/>
          </a:p>
          <a:p>
            <a:pPr lvl="1"/>
            <a:r>
              <a:rPr lang="en-US" sz="1800" dirty="0" smtClean="0"/>
              <a:t>Examine if updates in dose-response science should lead to re-examination of dose-response relationship used for National Parks with respect to air tours</a:t>
            </a:r>
            <a:endParaRPr lang="en-US" sz="1800" dirty="0"/>
          </a:p>
          <a:p>
            <a:r>
              <a:rPr lang="en-US" sz="2000" dirty="0" smtClean="0"/>
              <a:t>Commercial Space</a:t>
            </a:r>
          </a:p>
          <a:p>
            <a:pPr lvl="1"/>
            <a:r>
              <a:rPr lang="en-US" sz="1800" dirty="0"/>
              <a:t>Identify appropriate </a:t>
            </a:r>
            <a:r>
              <a:rPr lang="en-US" sz="1800" dirty="0" smtClean="0"/>
              <a:t>modeling methodology, metric </a:t>
            </a:r>
            <a:r>
              <a:rPr lang="en-US" sz="1800" dirty="0"/>
              <a:t>and threshold for commercial launch </a:t>
            </a:r>
            <a:r>
              <a:rPr lang="en-US" sz="1800" dirty="0" smtClean="0"/>
              <a:t>vehicles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17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FY18, 19 </a:t>
            </a:r>
            <a:r>
              <a:rPr lang="en-US" dirty="0"/>
              <a:t>and Beyond </a:t>
            </a:r>
            <a:r>
              <a:rPr lang="en-US" dirty="0" smtClean="0"/>
              <a:t>- Details on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Rotorcraft Noise Abatement Procedures </a:t>
            </a:r>
            <a:r>
              <a:rPr lang="en-US" sz="2000" dirty="0" smtClean="0"/>
              <a:t>Development</a:t>
            </a:r>
          </a:p>
          <a:p>
            <a:pPr lvl="1"/>
            <a:r>
              <a:rPr lang="en-US" sz="1800" dirty="0" smtClean="0"/>
              <a:t>Continue to develop through modeling and then flight test noise abatement procedures</a:t>
            </a:r>
            <a:endParaRPr lang="en-US" sz="1800" dirty="0"/>
          </a:p>
          <a:p>
            <a:r>
              <a:rPr lang="en-US" sz="2000" dirty="0"/>
              <a:t>Rotorcraft Noise Abatement Program (Fly Neighborly</a:t>
            </a:r>
            <a:r>
              <a:rPr lang="en-US" sz="2000" dirty="0" smtClean="0"/>
              <a:t>)</a:t>
            </a:r>
          </a:p>
          <a:p>
            <a:pPr lvl="1"/>
            <a:r>
              <a:rPr lang="en-US" sz="1800" dirty="0" smtClean="0"/>
              <a:t>Continue to work with HAI to update the Fly Neighborly Program and continue the ensure WINGS credit for Fly Neighborly Classes</a:t>
            </a:r>
            <a:endParaRPr lang="en-US" sz="1800" dirty="0"/>
          </a:p>
          <a:p>
            <a:r>
              <a:rPr lang="en-US" sz="2000" dirty="0"/>
              <a:t>Rotorcraft Pilot Noise Awareness </a:t>
            </a:r>
            <a:r>
              <a:rPr lang="en-US" sz="2000" dirty="0" smtClean="0"/>
              <a:t>Program (</a:t>
            </a:r>
            <a:r>
              <a:rPr lang="en-US" sz="2000" dirty="0" err="1" smtClean="0"/>
              <a:t>IFlyQuiet</a:t>
            </a:r>
            <a:r>
              <a:rPr lang="en-US" sz="2000" dirty="0" smtClean="0"/>
              <a:t>)</a:t>
            </a:r>
          </a:p>
          <a:p>
            <a:pPr lvl="1"/>
            <a:r>
              <a:rPr lang="en-US" sz="1800" dirty="0" smtClean="0"/>
              <a:t>Develop the program based on the plan developed in FY17</a:t>
            </a:r>
            <a:endParaRPr lang="en-US" sz="1800" dirty="0"/>
          </a:p>
          <a:p>
            <a:r>
              <a:rPr lang="en-US" sz="2000" dirty="0"/>
              <a:t>Noise Level Reduction - Sound Insulation Eligibility </a:t>
            </a:r>
            <a:r>
              <a:rPr lang="en-US" sz="2000" dirty="0" smtClean="0"/>
              <a:t>Guidelines</a:t>
            </a:r>
          </a:p>
          <a:p>
            <a:pPr lvl="1"/>
            <a:r>
              <a:rPr lang="en-US" sz="1800" dirty="0" smtClean="0"/>
              <a:t>Finalize the research on methodology for home eligibility and help Airports develop any guidance 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847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0680" y="2991360"/>
            <a:ext cx="8867954" cy="609600"/>
          </a:xfrm>
        </p:spPr>
        <p:txBody>
          <a:bodyPr/>
          <a:lstStyle/>
          <a:p>
            <a:pPr algn="ctr"/>
            <a:r>
              <a:rPr lang="en-US" dirty="0" smtClean="0"/>
              <a:t>PROJECT UPDATES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100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" y="0"/>
            <a:ext cx="8472488" cy="822960"/>
          </a:xfrm>
        </p:spPr>
        <p:txBody>
          <a:bodyPr/>
          <a:lstStyle/>
          <a:p>
            <a:r>
              <a:rPr lang="en-US" sz="2800" dirty="0"/>
              <a:t>U.S. Civil Aircraft Noise Annoyance Survey:  </a:t>
            </a:r>
            <a:r>
              <a:rPr lang="en-US" sz="2800" dirty="0" smtClean="0"/>
              <a:t>Time Line and Next Steps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8162" y="937452"/>
            <a:ext cx="8502051" cy="472215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Survey results will be available by the end of the year*</a:t>
            </a:r>
          </a:p>
          <a:p>
            <a:r>
              <a:rPr lang="en-US" sz="2000" dirty="0" smtClean="0"/>
              <a:t>Information regarding survey results will be disseminated appropriately and include:</a:t>
            </a:r>
          </a:p>
          <a:p>
            <a:pPr lvl="1"/>
            <a:r>
              <a:rPr lang="en-US" sz="1800" dirty="0" smtClean="0"/>
              <a:t>New aviation-only </a:t>
            </a:r>
            <a:r>
              <a:rPr lang="en-US" sz="1800" dirty="0"/>
              <a:t>Dose Response Curve</a:t>
            </a:r>
          </a:p>
          <a:p>
            <a:pPr lvl="1"/>
            <a:r>
              <a:rPr lang="en-US" sz="1800" dirty="0"/>
              <a:t>Supporting </a:t>
            </a:r>
            <a:r>
              <a:rPr lang="en-US" sz="1800" dirty="0" smtClean="0"/>
              <a:t>Materials</a:t>
            </a:r>
            <a:endParaRPr lang="en-US" sz="2000" dirty="0" smtClean="0"/>
          </a:p>
          <a:p>
            <a:r>
              <a:rPr lang="en-US" sz="2000" dirty="0" smtClean="0"/>
              <a:t>FAA </a:t>
            </a:r>
            <a:r>
              <a:rPr lang="en-US" sz="2000" dirty="0"/>
              <a:t>will review </a:t>
            </a:r>
            <a:r>
              <a:rPr lang="en-US" sz="2000" dirty="0" smtClean="0"/>
              <a:t>dose-response </a:t>
            </a:r>
            <a:r>
              <a:rPr lang="en-US" sz="2000" dirty="0"/>
              <a:t>curve and determine what, if any, actions, policy, or guidance will be </a:t>
            </a:r>
            <a:r>
              <a:rPr lang="en-US" sz="2000" dirty="0" smtClean="0"/>
              <a:t>needed</a:t>
            </a:r>
          </a:p>
          <a:p>
            <a:pPr lvl="1"/>
            <a:r>
              <a:rPr lang="en-US" sz="1800" dirty="0" smtClean="0"/>
              <a:t>FAA internal policy research and review programs have been initiated</a:t>
            </a:r>
            <a:endParaRPr lang="en-US" sz="20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sz="2000" b="1" dirty="0" smtClean="0">
                <a:ea typeface="+mn-ea"/>
                <a:cs typeface="+mn-cs"/>
              </a:rPr>
              <a:t>FAA </a:t>
            </a:r>
            <a:r>
              <a:rPr lang="en-US" sz="2000" b="1" dirty="0">
                <a:ea typeface="+mn-ea"/>
                <a:cs typeface="+mn-cs"/>
              </a:rPr>
              <a:t>will coordinate with other Federal Agencies, including coordination through the Federal Interagency Committee on Aviation Noise (FICAN), regarding </a:t>
            </a:r>
            <a:r>
              <a:rPr lang="en-US" sz="2000" b="1" dirty="0" smtClean="0">
                <a:ea typeface="+mn-ea"/>
                <a:cs typeface="+mn-cs"/>
              </a:rPr>
              <a:t>survey results</a:t>
            </a:r>
          </a:p>
          <a:p>
            <a:pPr marL="342900" lvl="1" indent="-342900">
              <a:buChar char="•"/>
            </a:pPr>
            <a:r>
              <a:rPr lang="en-US" sz="2000" b="1" dirty="0" smtClean="0">
                <a:ea typeface="+mn-ea"/>
                <a:cs typeface="+mn-cs"/>
              </a:rPr>
              <a:t>A public review and comment process will occur prior to making any policy determinations</a:t>
            </a:r>
            <a:endParaRPr lang="en-US" sz="2000" b="1" dirty="0"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454899" y="6237514"/>
            <a:ext cx="1101265" cy="457200"/>
          </a:xfrm>
        </p:spPr>
        <p:txBody>
          <a:bodyPr/>
          <a:lstStyle/>
          <a:p>
            <a:fld id="{74438B1A-AF1B-4C8B-993E-1BADE62A245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0" y="5680847"/>
            <a:ext cx="79408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800" b="1" dirty="0" smtClean="0"/>
              <a:t>*Barring any unforeseen circumstances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93878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633" y="0"/>
            <a:ext cx="8472488" cy="609600"/>
          </a:xfrm>
        </p:spPr>
        <p:txBody>
          <a:bodyPr anchor="t"/>
          <a:lstStyle/>
          <a:p>
            <a:r>
              <a:rPr lang="en-US" sz="2800" dirty="0" smtClean="0"/>
              <a:t>Research on </a:t>
            </a:r>
            <a:r>
              <a:rPr lang="en-US" sz="2800" dirty="0"/>
              <a:t>P</a:t>
            </a:r>
            <a:r>
              <a:rPr lang="en-US" sz="2800" dirty="0" smtClean="0"/>
              <a:t>otential Policy Implications of Noise Survey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977" y="1025636"/>
            <a:ext cx="8502051" cy="4771905"/>
          </a:xfrm>
        </p:spPr>
        <p:txBody>
          <a:bodyPr/>
          <a:lstStyle/>
          <a:p>
            <a:r>
              <a:rPr lang="en-US" sz="2400" dirty="0" smtClean="0"/>
              <a:t>NEPA significant impact criteria review</a:t>
            </a:r>
          </a:p>
          <a:p>
            <a:pPr lvl="1"/>
            <a:r>
              <a:rPr lang="en-US" sz="1800" dirty="0" smtClean="0"/>
              <a:t>Developing options for possible noise significance criteria and comparing their application under alternative dose-response relationships</a:t>
            </a:r>
          </a:p>
          <a:p>
            <a:pPr lvl="1"/>
            <a:r>
              <a:rPr lang="en-US" sz="1800" dirty="0" smtClean="0"/>
              <a:t>Considerations for land use compatibility also being reviewed</a:t>
            </a:r>
          </a:p>
          <a:p>
            <a:r>
              <a:rPr lang="en-US" sz="2400" dirty="0" smtClean="0"/>
              <a:t>Sound insulation efficacy for alternative eligibility criteria</a:t>
            </a:r>
          </a:p>
          <a:p>
            <a:pPr lvl="1"/>
            <a:r>
              <a:rPr lang="en-US" sz="1800" dirty="0" smtClean="0"/>
              <a:t>Evaluating effectiveness of standard sound insulation treatments over range of alternative eligibility criteria</a:t>
            </a:r>
          </a:p>
          <a:p>
            <a:r>
              <a:rPr lang="en-US" sz="2400" dirty="0" smtClean="0"/>
              <a:t>Alternative mitigation options for noise levels below 65dB DNL</a:t>
            </a:r>
          </a:p>
          <a:p>
            <a:pPr lvl="1"/>
            <a:r>
              <a:rPr lang="en-US" sz="1800" dirty="0" smtClean="0"/>
              <a:t>Considering alternative mitigation options to standard sound insulation treatments</a:t>
            </a:r>
            <a:endParaRPr lang="en-US" sz="1800" i="1" dirty="0" smtClean="0"/>
          </a:p>
          <a:p>
            <a:pPr marL="0" indent="0">
              <a:buNone/>
            </a:pPr>
            <a:r>
              <a:rPr lang="en-US" sz="2000" i="1" dirty="0" smtClean="0"/>
              <a:t>Each research project will yield “possibility” menus to inform policy makers as they consider results from noise annoyance survey</a:t>
            </a:r>
            <a:endParaRPr lang="en-US" sz="2000" i="1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454899" y="6248400"/>
            <a:ext cx="1101265" cy="457200"/>
          </a:xfrm>
        </p:spPr>
        <p:txBody>
          <a:bodyPr/>
          <a:lstStyle/>
          <a:p>
            <a:fld id="{74438B1A-AF1B-4C8B-993E-1BADE62A245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17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Supersonic Aircraft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833" y="955296"/>
            <a:ext cx="8854830" cy="5018785"/>
          </a:xfrm>
        </p:spPr>
        <p:txBody>
          <a:bodyPr/>
          <a:lstStyle/>
          <a:p>
            <a:r>
              <a:rPr lang="en-US" dirty="0" smtClean="0"/>
              <a:t>Reconsider ban on flying over Mach 1 in the US</a:t>
            </a:r>
          </a:p>
          <a:p>
            <a:pPr lvl="1"/>
            <a:r>
              <a:rPr lang="en-US" dirty="0" smtClean="0"/>
              <a:t>Research with NASA on community response to sonic booms</a:t>
            </a:r>
          </a:p>
          <a:p>
            <a:pPr lvl="1"/>
            <a:r>
              <a:rPr lang="en-US" dirty="0" smtClean="0"/>
              <a:t>Economic and Environmental Analysis</a:t>
            </a:r>
          </a:p>
          <a:p>
            <a:r>
              <a:rPr lang="en-US" dirty="0" smtClean="0"/>
              <a:t>Develop procedures and limits for an </a:t>
            </a:r>
            <a:r>
              <a:rPr lang="en-US" dirty="0" err="1" smtClean="0"/>
              <a:t>enroute</a:t>
            </a:r>
            <a:r>
              <a:rPr lang="en-US" dirty="0" smtClean="0"/>
              <a:t> standard</a:t>
            </a:r>
          </a:p>
          <a:p>
            <a:pPr lvl="1"/>
            <a:r>
              <a:rPr lang="en-US" dirty="0" smtClean="0"/>
              <a:t>Both for aircraft producing low booms and aircraft using technology to fly at Mach cut-off speeds</a:t>
            </a:r>
          </a:p>
          <a:p>
            <a:r>
              <a:rPr lang="en-US" dirty="0" smtClean="0"/>
              <a:t>Examine current landing and take-off procedures to determine what, if any gaps exists for supersonic aircraft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454899" y="6237514"/>
            <a:ext cx="1101265" cy="457200"/>
          </a:xfrm>
        </p:spPr>
        <p:txBody>
          <a:bodyPr/>
          <a:lstStyle/>
          <a:p>
            <a:fld id="{74438B1A-AF1B-4C8B-993E-1BADE62A245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475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Helicopter Noise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Noise Abatement Procedures</a:t>
            </a:r>
          </a:p>
          <a:p>
            <a:pPr lvl="1"/>
            <a:r>
              <a:rPr lang="en-US" dirty="0" smtClean="0"/>
              <a:t>Coordinating on flight test with NASA scheduled for Fall 2017</a:t>
            </a:r>
          </a:p>
          <a:p>
            <a:pPr lvl="2"/>
            <a:r>
              <a:rPr lang="en-US" dirty="0" smtClean="0"/>
              <a:t>Total of six helicopters, flying modeled noise abatement procedures developed under ASCENT</a:t>
            </a:r>
          </a:p>
          <a:p>
            <a:pPr lvl="2"/>
            <a:r>
              <a:rPr lang="en-US" dirty="0" smtClean="0"/>
              <a:t>Information will update HAI Fly Neighborly Program</a:t>
            </a:r>
          </a:p>
          <a:p>
            <a:r>
              <a:rPr lang="en-US" dirty="0" smtClean="0"/>
              <a:t>Pilot Awareness Program</a:t>
            </a:r>
          </a:p>
          <a:p>
            <a:pPr lvl="1"/>
            <a:r>
              <a:rPr lang="en-US" dirty="0" smtClean="0"/>
              <a:t>Developed a promotional video for training at HAI </a:t>
            </a:r>
            <a:r>
              <a:rPr lang="en-US" dirty="0" err="1" smtClean="0"/>
              <a:t>Heli</a:t>
            </a:r>
            <a:r>
              <a:rPr lang="en-US" dirty="0" smtClean="0"/>
              <a:t>-Expo for a Fly Neighborly Course (get WINGS credit)</a:t>
            </a:r>
          </a:p>
          <a:p>
            <a:pPr lvl="1"/>
            <a:r>
              <a:rPr lang="en-US" dirty="0" smtClean="0"/>
              <a:t>Developing a Self-Training Video Proposal on Fly Neighborly for WINGS credit</a:t>
            </a:r>
          </a:p>
          <a:p>
            <a:pPr lvl="1"/>
            <a:r>
              <a:rPr lang="en-US" dirty="0" err="1" smtClean="0"/>
              <a:t>iFlyQuiet</a:t>
            </a:r>
            <a:r>
              <a:rPr lang="en-US" dirty="0" smtClean="0"/>
              <a:t> </a:t>
            </a:r>
            <a:r>
              <a:rPr lang="en-US" dirty="0"/>
              <a:t>(pilot awareness) </a:t>
            </a:r>
            <a:r>
              <a:rPr lang="en-US" dirty="0" smtClean="0"/>
              <a:t>program being created to educate pilots on their role regarding helicopter </a:t>
            </a:r>
            <a:r>
              <a:rPr lang="en-US" dirty="0"/>
              <a:t>noise </a:t>
            </a:r>
            <a:r>
              <a:rPr lang="en-US" dirty="0" smtClean="0"/>
              <a:t>– intend to share knowledge via a </a:t>
            </a:r>
            <a:r>
              <a:rPr lang="en-US" dirty="0"/>
              <a:t>campaign for operator </a:t>
            </a:r>
            <a:r>
              <a:rPr lang="en-US" dirty="0" smtClean="0"/>
              <a:t>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57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Setting the Scene</a:t>
            </a:r>
          </a:p>
          <a:p>
            <a:r>
              <a:rPr lang="en-US" dirty="0" smtClean="0"/>
              <a:t>Addressing the Challenge and Research Needs</a:t>
            </a:r>
          </a:p>
          <a:p>
            <a:r>
              <a:rPr lang="en-US" dirty="0" smtClean="0"/>
              <a:t>FY17 Priorities</a:t>
            </a:r>
          </a:p>
          <a:p>
            <a:r>
              <a:rPr lang="en-US" dirty="0" smtClean="0"/>
              <a:t>Current Collaborations</a:t>
            </a:r>
          </a:p>
          <a:p>
            <a:r>
              <a:rPr lang="en-US" dirty="0" smtClean="0"/>
              <a:t>Future Priorities</a:t>
            </a:r>
          </a:p>
          <a:p>
            <a:r>
              <a:rPr lang="en-US" dirty="0" smtClean="0"/>
              <a:t>Project Updates</a:t>
            </a:r>
          </a:p>
          <a:p>
            <a:pPr lvl="1"/>
            <a:r>
              <a:rPr lang="en-US" dirty="0" smtClean="0"/>
              <a:t>Survey</a:t>
            </a:r>
          </a:p>
          <a:p>
            <a:pPr lvl="1"/>
            <a:r>
              <a:rPr lang="en-US" dirty="0" smtClean="0"/>
              <a:t>Supersonics</a:t>
            </a:r>
          </a:p>
          <a:p>
            <a:pPr lvl="1"/>
            <a:r>
              <a:rPr lang="en-US" dirty="0" smtClean="0"/>
              <a:t>Helicopter</a:t>
            </a:r>
          </a:p>
          <a:p>
            <a:pPr lvl="1"/>
            <a:r>
              <a:rPr lang="en-US" dirty="0" smtClean="0"/>
              <a:t>UAS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82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UAS Noise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376" y="849256"/>
            <a:ext cx="8683205" cy="4806411"/>
          </a:xfrm>
        </p:spPr>
        <p:txBody>
          <a:bodyPr/>
          <a:lstStyle/>
          <a:p>
            <a:r>
              <a:rPr lang="en-US" dirty="0" smtClean="0"/>
              <a:t>Certification</a:t>
            </a:r>
          </a:p>
          <a:p>
            <a:pPr lvl="1"/>
            <a:r>
              <a:rPr lang="en-US" dirty="0" smtClean="0"/>
              <a:t>Exempted in certain situations (Section 333 and Part 107)</a:t>
            </a:r>
          </a:p>
          <a:p>
            <a:pPr lvl="1"/>
            <a:r>
              <a:rPr lang="en-US" dirty="0" smtClean="0"/>
              <a:t>Measurement of UAS </a:t>
            </a:r>
            <a:r>
              <a:rPr lang="en-US" dirty="0"/>
              <a:t>of multiple propulsions and </a:t>
            </a:r>
            <a:r>
              <a:rPr lang="en-US" dirty="0" smtClean="0"/>
              <a:t>weights is happening, but we </a:t>
            </a:r>
            <a:r>
              <a:rPr lang="en-US" b="1" u="sng" dirty="0" smtClean="0"/>
              <a:t>need more noise data</a:t>
            </a:r>
          </a:p>
          <a:p>
            <a:pPr lvl="1"/>
            <a:r>
              <a:rPr lang="en-US" dirty="0" smtClean="0"/>
              <a:t>Laying ground work to develop certification framework for all UAS – examining potential for it to be risk-based</a:t>
            </a:r>
          </a:p>
          <a:p>
            <a:pPr lvl="1"/>
            <a:r>
              <a:rPr lang="en-US" dirty="0" smtClean="0"/>
              <a:t>Examining alternative positioning options for certification - current options do not work with all UAS sizes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National Environmental Policy Act (NEPA)</a:t>
            </a:r>
          </a:p>
          <a:p>
            <a:pPr lvl="1"/>
            <a:r>
              <a:rPr lang="en-US" dirty="0" smtClean="0"/>
              <a:t>Examining modeling needs</a:t>
            </a:r>
          </a:p>
          <a:p>
            <a:pPr lvl="1"/>
            <a:r>
              <a:rPr lang="en-US" dirty="0" smtClean="0"/>
              <a:t>Determining how to gather necessary information to satisfy noise analysis for NEPA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18" y="714616"/>
            <a:ext cx="8483173" cy="1165392"/>
          </a:xfrm>
        </p:spPr>
        <p:txBody>
          <a:bodyPr/>
          <a:lstStyle/>
          <a:p>
            <a:r>
              <a:rPr lang="en-US" sz="2400" b="0" dirty="0" smtClean="0"/>
              <a:t>95% reduction in population exposure to DNL 65</a:t>
            </a:r>
          </a:p>
          <a:p>
            <a:r>
              <a:rPr lang="en-US" sz="2400" b="0" dirty="0" smtClean="0"/>
              <a:t>260% increase in passengers traveling in the 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680" y="6218479"/>
            <a:ext cx="3781805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50" dirty="0" smtClean="0">
                <a:solidFill>
                  <a:schemeClr val="bg1"/>
                </a:solidFill>
              </a:rPr>
              <a:t>Data Sources: </a:t>
            </a:r>
          </a:p>
          <a:p>
            <a:pPr>
              <a:spcBef>
                <a:spcPts val="0"/>
              </a:spcBef>
              <a:buNone/>
            </a:pPr>
            <a:r>
              <a:rPr lang="en-US" sz="1050" dirty="0" smtClean="0">
                <a:solidFill>
                  <a:schemeClr val="bg1"/>
                </a:solidFill>
              </a:rPr>
              <a:t>Enplanements: FAA Terminal Area Forecast</a:t>
            </a:r>
          </a:p>
          <a:p>
            <a:pPr>
              <a:spcBef>
                <a:spcPts val="0"/>
              </a:spcBef>
              <a:buNone/>
            </a:pPr>
            <a:r>
              <a:rPr lang="en-US" sz="1050" dirty="0" smtClean="0">
                <a:solidFill>
                  <a:schemeClr val="bg1"/>
                </a:solidFill>
              </a:rPr>
              <a:t>Population Exposed: FAA Office of Environment and Energy </a:t>
            </a:r>
            <a:endParaRPr lang="en-US" sz="105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84" y="981846"/>
            <a:ext cx="7698918" cy="523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0011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Large Reduction in Population Exposure, but…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0" dirty="0"/>
              <a:t>GAO </a:t>
            </a:r>
            <a:r>
              <a:rPr lang="en-US" sz="2400" b="0" dirty="0" smtClean="0"/>
              <a:t>Reports:</a:t>
            </a:r>
          </a:p>
          <a:p>
            <a:r>
              <a:rPr lang="en-US" sz="2000" b="0" dirty="0" smtClean="0"/>
              <a:t>2000 Survey of 50 Busiest Commercial Airports:</a:t>
            </a:r>
            <a:r>
              <a:rPr lang="en-US" sz="2000" dirty="0" smtClean="0"/>
              <a:t> </a:t>
            </a:r>
            <a:r>
              <a:rPr lang="en-US" sz="2000" b="0" dirty="0" smtClean="0">
                <a:ea typeface="ＭＳ Ｐゴシック" charset="-128"/>
                <a:cs typeface="ＭＳ Ｐゴシック" charset="-128"/>
              </a:rPr>
              <a:t>US </a:t>
            </a:r>
            <a:r>
              <a:rPr lang="en-US" sz="2000" b="0" dirty="0">
                <a:ea typeface="ＭＳ Ｐゴシック" charset="-128"/>
                <a:cs typeface="ＭＳ Ｐゴシック" charset="-128"/>
              </a:rPr>
              <a:t>airport capacity expansion </a:t>
            </a:r>
            <a:r>
              <a:rPr lang="en-US" sz="2000" b="0" dirty="0" smtClean="0">
                <a:ea typeface="ＭＳ Ｐゴシック" charset="-128"/>
                <a:cs typeface="ＭＳ Ｐゴシック" charset="-128"/>
              </a:rPr>
              <a:t>projects - 72</a:t>
            </a:r>
            <a:r>
              <a:rPr lang="en-US" sz="2000" b="0" dirty="0">
                <a:ea typeface="ＭＳ Ｐゴシック" charset="-128"/>
                <a:cs typeface="ＭＳ Ｐゴシック" charset="-128"/>
              </a:rPr>
              <a:t>% of delayed work and 25% of project cancellations due to environmental </a:t>
            </a:r>
            <a:r>
              <a:rPr lang="en-US" sz="2000" b="0" dirty="0" smtClean="0">
                <a:ea typeface="ＭＳ Ｐゴシック" charset="-128"/>
                <a:cs typeface="ＭＳ Ｐゴシック" charset="-128"/>
              </a:rPr>
              <a:t>issues</a:t>
            </a:r>
            <a:r>
              <a:rPr lang="en-US" sz="2000" b="0" baseline="30000" dirty="0" smtClean="0">
                <a:ea typeface="ＭＳ Ｐゴシック" charset="-128"/>
                <a:cs typeface="ＭＳ Ｐゴシック" charset="-128"/>
              </a:rPr>
              <a:t>1</a:t>
            </a:r>
            <a:endParaRPr lang="en-US" sz="2000" b="0" dirty="0" smtClean="0"/>
          </a:p>
          <a:p>
            <a:r>
              <a:rPr lang="en-US" sz="2000" b="0" dirty="0" smtClean="0"/>
              <a:t>2010 Report: “new </a:t>
            </a:r>
            <a:r>
              <a:rPr lang="en-US" sz="2000" b="0" dirty="0"/>
              <a:t>runway construction from initial planning to completion takes a median of 10 years, but delays from lawsuits or addressing environmental issues can add an additional 4 years to the median </a:t>
            </a:r>
            <a:r>
              <a:rPr lang="en-US" sz="2000" b="0" dirty="0" smtClean="0"/>
              <a:t>time” </a:t>
            </a:r>
            <a:r>
              <a:rPr lang="en-US" sz="2000" b="0" baseline="30000" dirty="0" smtClean="0"/>
              <a:t>2</a:t>
            </a:r>
            <a:endParaRPr lang="en-US" sz="2000" b="0" dirty="0" smtClean="0"/>
          </a:p>
          <a:p>
            <a:endParaRPr lang="en-US" sz="2000" b="0" dirty="0">
              <a:ea typeface="ＭＳ Ｐゴシック" charset="-128"/>
              <a:cs typeface="ＭＳ Ｐゴシック" charset="-128"/>
            </a:endParaRPr>
          </a:p>
          <a:p>
            <a:pPr marL="0" indent="0">
              <a:buNone/>
            </a:pPr>
            <a:r>
              <a:rPr lang="en-US" sz="2400" b="0" dirty="0" smtClean="0">
                <a:ea typeface="ＭＳ Ｐゴシック" charset="-128"/>
                <a:cs typeface="ＭＳ Ｐゴシック" charset="-128"/>
              </a:rPr>
              <a:t>The implementation of precision aircraft navigation over the last few years has been accompanied by increased airport community concerns regarding noise</a:t>
            </a:r>
            <a:endParaRPr lang="en-US" sz="2400" b="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836266C2-23C9-4679-9EA6-D74DA6C8C265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 bwMode="auto">
          <a:xfrm>
            <a:off x="46198" y="6140741"/>
            <a:ext cx="3427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Source:</a:t>
            </a:r>
            <a:br>
              <a:rPr lang="en-US" sz="1200" dirty="0" smtClean="0">
                <a:solidFill>
                  <a:schemeClr val="bg1"/>
                </a:solidFill>
              </a:rPr>
            </a:br>
            <a:r>
              <a:rPr lang="en-US" sz="1200" dirty="0" smtClean="0">
                <a:solidFill>
                  <a:schemeClr val="bg1"/>
                </a:solidFill>
              </a:rPr>
              <a:t>1</a:t>
            </a:r>
            <a:r>
              <a:rPr lang="en-US" sz="1200" dirty="0">
                <a:solidFill>
                  <a:schemeClr val="bg1"/>
                </a:solidFill>
              </a:rPr>
              <a:t>. http://</a:t>
            </a:r>
            <a:r>
              <a:rPr lang="en-US" sz="1200" dirty="0" smtClean="0">
                <a:solidFill>
                  <a:schemeClr val="bg1"/>
                </a:solidFill>
              </a:rPr>
              <a:t>www.gao.gov/archive/2000/rc00153.pdf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2</a:t>
            </a:r>
            <a:r>
              <a:rPr lang="en-US" sz="1200" dirty="0">
                <a:solidFill>
                  <a:schemeClr val="bg1"/>
                </a:solidFill>
              </a:rPr>
              <a:t>. http://www.gao.gov/assets/310/309622.pdf</a:t>
            </a:r>
            <a:endParaRPr lang="en-US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12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A factor of 20 decrease in community noise exposure has been accompanied by increased community concerns about aircraft noise</a:t>
            </a:r>
          </a:p>
          <a:p>
            <a:endParaRPr lang="en-US" b="0" dirty="0" smtClean="0"/>
          </a:p>
          <a:p>
            <a:r>
              <a:rPr lang="en-US" b="0" dirty="0"/>
              <a:t>Aircraft are much quieter than they were in the past, but there are many more </a:t>
            </a:r>
            <a:r>
              <a:rPr lang="en-US" b="0" dirty="0" smtClean="0"/>
              <a:t>operations</a:t>
            </a:r>
          </a:p>
          <a:p>
            <a:endParaRPr lang="en-US" b="0" dirty="0"/>
          </a:p>
          <a:p>
            <a:r>
              <a:rPr lang="en-US" b="0" dirty="0" smtClean="0"/>
              <a:t>With precision navigation, aircraft are no longer randomly dispersed around flight tracks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6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 Navigation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804" y="636234"/>
            <a:ext cx="8915527" cy="5381385"/>
          </a:xfrm>
        </p:spPr>
        <p:txBody>
          <a:bodyPr/>
          <a:lstStyle/>
          <a:p>
            <a:r>
              <a:rPr lang="en-US" sz="2400" b="0" dirty="0" smtClean="0"/>
              <a:t>Precision navigation </a:t>
            </a:r>
          </a:p>
          <a:p>
            <a:pPr marL="339725" indent="0">
              <a:buNone/>
            </a:pPr>
            <a:r>
              <a:rPr lang="en-US" sz="2400" b="0" dirty="0" smtClean="0"/>
              <a:t>delivering considerable </a:t>
            </a:r>
          </a:p>
          <a:p>
            <a:pPr marL="339725" indent="0">
              <a:buNone/>
            </a:pPr>
            <a:r>
              <a:rPr lang="en-US" sz="2400" b="0" dirty="0" smtClean="0"/>
              <a:t>benefits (e.g., fuel burn, </a:t>
            </a:r>
          </a:p>
          <a:p>
            <a:pPr marL="339725" indent="0">
              <a:buNone/>
            </a:pPr>
            <a:r>
              <a:rPr lang="en-US" sz="2400" b="0" dirty="0" smtClean="0"/>
              <a:t>workload</a:t>
            </a:r>
            <a:r>
              <a:rPr lang="en-US" sz="2400" b="0" dirty="0"/>
              <a:t>, </a:t>
            </a:r>
            <a:r>
              <a:rPr lang="en-US" sz="2400" b="0" dirty="0" smtClean="0"/>
              <a:t>efficiency),</a:t>
            </a:r>
            <a:br>
              <a:rPr lang="en-US" sz="2400" b="0" dirty="0" smtClean="0"/>
            </a:br>
            <a:r>
              <a:rPr lang="en-US" sz="2400" b="0" dirty="0" smtClean="0"/>
              <a:t>but also concentrating noise</a:t>
            </a:r>
          </a:p>
          <a:p>
            <a:r>
              <a:rPr lang="en-US" sz="2400" b="0" dirty="0" smtClean="0"/>
              <a:t>Precision navigation is ideal </a:t>
            </a:r>
          </a:p>
          <a:p>
            <a:pPr marL="0" indent="339725">
              <a:buNone/>
            </a:pPr>
            <a:r>
              <a:rPr lang="en-US" sz="2400" b="0" dirty="0" smtClean="0"/>
              <a:t>when you can utilize </a:t>
            </a:r>
          </a:p>
          <a:p>
            <a:pPr marL="0" indent="339725">
              <a:buNone/>
            </a:pPr>
            <a:r>
              <a:rPr lang="en-US" sz="2400" b="0" dirty="0" smtClean="0"/>
              <a:t>compatible land use (water or </a:t>
            </a:r>
          </a:p>
          <a:p>
            <a:pPr marL="0" indent="339725">
              <a:buNone/>
            </a:pPr>
            <a:r>
              <a:rPr lang="en-US" sz="2400" b="0" dirty="0" smtClean="0"/>
              <a:t>industrial corridors), but few airports have this </a:t>
            </a:r>
          </a:p>
          <a:p>
            <a:r>
              <a:rPr lang="en-US" sz="2400" b="0" dirty="0" smtClean="0"/>
              <a:t>A better understanding of impact and communicating that impact to the public is needed.</a:t>
            </a:r>
          </a:p>
          <a:p>
            <a:r>
              <a:rPr lang="en-US" b="0" dirty="0" smtClean="0"/>
              <a:t>Mitigation of operational procedures and aircraft technology is needed</a:t>
            </a:r>
            <a:endParaRPr lang="en-US" sz="2400" b="0" dirty="0" smtClean="0"/>
          </a:p>
          <a:p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Content Placeholder 7" descr="Screen Shot 2016-04-27 at 7.17.00 PM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9776" r="-19776"/>
          <a:stretch>
            <a:fillRect/>
          </a:stretch>
        </p:blipFill>
        <p:spPr bwMode="auto">
          <a:xfrm>
            <a:off x="3914009" y="732593"/>
            <a:ext cx="5527002" cy="3355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75501" y="424816"/>
            <a:ext cx="3868927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 smtClean="0"/>
              <a:t>Image Source: Massport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79221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the Aircraft Noise</a:t>
            </a:r>
            <a:r>
              <a:rPr lang="en-US" dirty="0"/>
              <a:t>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18" y="783771"/>
            <a:ext cx="8483173" cy="5184535"/>
          </a:xfrm>
        </p:spPr>
        <p:txBody>
          <a:bodyPr/>
          <a:lstStyle/>
          <a:p>
            <a:r>
              <a:rPr lang="en-US" sz="2400" dirty="0" smtClean="0"/>
              <a:t>Understanding Impact of Noise</a:t>
            </a:r>
          </a:p>
          <a:p>
            <a:pPr lvl="1"/>
            <a:r>
              <a:rPr lang="en-US" sz="2000" dirty="0" smtClean="0"/>
              <a:t>Noise impacts: annoyance, sleep, health and children’s learning</a:t>
            </a:r>
          </a:p>
          <a:p>
            <a:pPr lvl="1"/>
            <a:r>
              <a:rPr lang="en-US" sz="2000" dirty="0" smtClean="0"/>
              <a:t>Sonic boom / puff acceptability</a:t>
            </a:r>
          </a:p>
          <a:p>
            <a:pPr lvl="1"/>
            <a:r>
              <a:rPr lang="en-US" sz="2000" dirty="0" smtClean="0"/>
              <a:t>Public reaction to UAS noise</a:t>
            </a:r>
          </a:p>
          <a:p>
            <a:pPr lvl="1"/>
            <a:r>
              <a:rPr lang="en-US" dirty="0" smtClean="0"/>
              <a:t>Commercial Space vehicles</a:t>
            </a:r>
            <a:endParaRPr lang="en-US" sz="2000" dirty="0" smtClean="0"/>
          </a:p>
          <a:p>
            <a:r>
              <a:rPr lang="en-US" sz="2400" dirty="0" smtClean="0"/>
              <a:t>Outreach</a:t>
            </a:r>
          </a:p>
          <a:p>
            <a:pPr lvl="1"/>
            <a:r>
              <a:rPr lang="en-US" sz="2000" dirty="0" smtClean="0"/>
              <a:t>Increase public understanding</a:t>
            </a:r>
          </a:p>
          <a:p>
            <a:pPr lvl="1"/>
            <a:r>
              <a:rPr lang="en-US" sz="2000" dirty="0" smtClean="0"/>
              <a:t>Community outreach</a:t>
            </a:r>
            <a:endParaRPr lang="en-US" sz="2000" dirty="0"/>
          </a:p>
          <a:p>
            <a:r>
              <a:rPr lang="en-US" sz="2400" dirty="0" smtClean="0"/>
              <a:t>Mitigation</a:t>
            </a:r>
          </a:p>
          <a:p>
            <a:pPr lvl="1"/>
            <a:r>
              <a:rPr lang="en-US" sz="2000" dirty="0" smtClean="0"/>
              <a:t>Land use planning</a:t>
            </a:r>
          </a:p>
          <a:p>
            <a:pPr lvl="1"/>
            <a:r>
              <a:rPr lang="en-US" sz="2000" dirty="0" smtClean="0"/>
              <a:t>Vehicle operations</a:t>
            </a:r>
          </a:p>
          <a:p>
            <a:pPr lvl="1"/>
            <a:r>
              <a:rPr lang="en-US" sz="2000" dirty="0" smtClean="0"/>
              <a:t>Airframe and engine </a:t>
            </a:r>
            <a:br>
              <a:rPr lang="en-US" sz="2000" dirty="0" smtClean="0"/>
            </a:br>
            <a:r>
              <a:rPr lang="en-US" sz="2000" dirty="0" smtClean="0"/>
              <a:t>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94"/>
          <a:stretch/>
        </p:blipFill>
        <p:spPr bwMode="auto">
          <a:xfrm>
            <a:off x="4727276" y="3167661"/>
            <a:ext cx="4297423" cy="21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84691" y="5345317"/>
            <a:ext cx="429742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100" b="1" dirty="0"/>
              <a:t>Diffusion of first generation jet aircraft into the airline fleet: 15 </a:t>
            </a:r>
            <a:r>
              <a:rPr lang="en-US" sz="1100" b="1" dirty="0" smtClean="0"/>
              <a:t>year diffusion dynamic</a:t>
            </a:r>
            <a:r>
              <a:rPr lang="en-US" sz="1100" b="1" baseline="30000" dirty="0" smtClean="0"/>
              <a:t>1</a:t>
            </a:r>
            <a:r>
              <a:rPr lang="en-US" sz="1100" b="1" dirty="0" smtClean="0"/>
              <a:t> </a:t>
            </a:r>
            <a:r>
              <a:rPr lang="en-US" sz="1100" b="1" dirty="0"/>
              <a:t>(Data source: ATA Annual Reports 1958–1980)</a:t>
            </a:r>
          </a:p>
        </p:txBody>
      </p:sp>
      <p:sp>
        <p:nvSpPr>
          <p:cNvPr id="8" name="Rectangle 7"/>
          <p:cNvSpPr/>
          <p:nvPr/>
        </p:nvSpPr>
        <p:spPr>
          <a:xfrm>
            <a:off x="28059" y="6466731"/>
            <a:ext cx="448552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000" dirty="0" smtClean="0">
                <a:solidFill>
                  <a:schemeClr val="bg1"/>
                </a:solidFill>
              </a:rPr>
              <a:t>Source: Hileman et al. 2013 http</a:t>
            </a:r>
            <a:r>
              <a:rPr lang="en-US" sz="1000" dirty="0">
                <a:solidFill>
                  <a:schemeClr val="bg1"/>
                </a:solidFill>
              </a:rPr>
              <a:t>://dx.doi.org/10.1016/j.paerosci.2013.07.003</a:t>
            </a:r>
            <a:r>
              <a:rPr lang="en-US" sz="1000" dirty="0" smtClean="0">
                <a:solidFill>
                  <a:schemeClr val="bg1"/>
                </a:solidFill>
              </a:rPr>
              <a:t>/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4861527" y="2726584"/>
            <a:ext cx="402892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1200" b="1" dirty="0" smtClean="0">
                <a:solidFill>
                  <a:srgbClr val="1D2F68"/>
                </a:solidFill>
              </a:rPr>
              <a:t>Aircraft Technology Requires Time to Enter the Fleet</a:t>
            </a:r>
            <a:endParaRPr lang="en-US" sz="1200" b="1" dirty="0">
              <a:solidFill>
                <a:srgbClr val="1D2F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3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023" y="33648"/>
            <a:ext cx="8867954" cy="609600"/>
          </a:xfrm>
        </p:spPr>
        <p:txBody>
          <a:bodyPr/>
          <a:lstStyle/>
          <a:p>
            <a:r>
              <a:rPr lang="en-US" dirty="0" smtClean="0"/>
              <a:t>Research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76" y="583988"/>
            <a:ext cx="8683205" cy="573228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Commercial aircraft</a:t>
            </a:r>
          </a:p>
          <a:p>
            <a:pPr lvl="1"/>
            <a:r>
              <a:rPr lang="en-US" sz="1800" dirty="0" smtClean="0"/>
              <a:t>Communication and outreach needed to improve public understanding</a:t>
            </a:r>
          </a:p>
          <a:p>
            <a:pPr lvl="1"/>
            <a:r>
              <a:rPr lang="en-US" sz="1800" dirty="0" smtClean="0"/>
              <a:t>Continue to improve our understanding of aviation noise </a:t>
            </a:r>
            <a:r>
              <a:rPr lang="en-US" sz="1800" dirty="0"/>
              <a:t>impact </a:t>
            </a:r>
            <a:r>
              <a:rPr lang="en-US" sz="1800" dirty="0" smtClean="0"/>
              <a:t>on people</a:t>
            </a:r>
          </a:p>
          <a:p>
            <a:pPr lvl="1"/>
            <a:r>
              <a:rPr lang="en-US" sz="1800" dirty="0" smtClean="0"/>
              <a:t>Develop reduced-noise operations to change how today’s fleet is flown</a:t>
            </a:r>
          </a:p>
          <a:p>
            <a:r>
              <a:rPr lang="en-US" sz="2000" dirty="0" smtClean="0"/>
              <a:t>Supersonic Aircraft</a:t>
            </a:r>
          </a:p>
          <a:p>
            <a:pPr lvl="1"/>
            <a:r>
              <a:rPr lang="en-US" sz="1800" dirty="0" smtClean="0"/>
              <a:t>Develop a certification scheme</a:t>
            </a:r>
          </a:p>
          <a:p>
            <a:pPr lvl="1"/>
            <a:r>
              <a:rPr lang="en-US" sz="1800" dirty="0" smtClean="0"/>
              <a:t>Re-evaluation of 14 CFR Part 91.817</a:t>
            </a:r>
          </a:p>
          <a:p>
            <a:r>
              <a:rPr lang="en-US" sz="2000" dirty="0" smtClean="0"/>
              <a:t>Helicopters</a:t>
            </a:r>
          </a:p>
          <a:p>
            <a:pPr lvl="1"/>
            <a:r>
              <a:rPr lang="en-US" sz="1800" dirty="0" smtClean="0"/>
              <a:t>Develop noise abatement procedures to reduce the impact of helicopters</a:t>
            </a:r>
          </a:p>
          <a:p>
            <a:pPr lvl="1"/>
            <a:r>
              <a:rPr lang="en-US" sz="1800" dirty="0" smtClean="0"/>
              <a:t>Create Pilot awareness programs</a:t>
            </a:r>
          </a:p>
          <a:p>
            <a:r>
              <a:rPr lang="en-US" sz="2000" dirty="0" smtClean="0"/>
              <a:t>UAS</a:t>
            </a:r>
          </a:p>
          <a:p>
            <a:pPr lvl="1"/>
            <a:r>
              <a:rPr lang="en-US" sz="1800" dirty="0" smtClean="0"/>
              <a:t>Develop a certification scheme</a:t>
            </a:r>
          </a:p>
          <a:p>
            <a:pPr lvl="1"/>
            <a:r>
              <a:rPr lang="en-US" sz="1800" dirty="0" smtClean="0"/>
              <a:t>Understand potential noise annoyance concerns</a:t>
            </a:r>
          </a:p>
          <a:p>
            <a:r>
              <a:rPr lang="en-US" sz="2000" dirty="0" smtClean="0"/>
              <a:t>Commercial Space</a:t>
            </a:r>
          </a:p>
          <a:p>
            <a:pPr lvl="1"/>
            <a:r>
              <a:rPr lang="en-US" sz="1800" dirty="0" smtClean="0"/>
              <a:t>Support NEPA evaluation, including modeling, metrics and significance threshold</a:t>
            </a: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811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FY17 Project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4288" y="833235"/>
            <a:ext cx="4186348" cy="4987566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2000" dirty="0" smtClean="0"/>
              <a:t>Annoyance Survey </a:t>
            </a:r>
          </a:p>
          <a:p>
            <a:pPr marL="857250" lvl="1" indent="-457200">
              <a:buFont typeface="+mj-lt"/>
              <a:buChar char="–"/>
            </a:pPr>
            <a:r>
              <a:rPr lang="en-US" sz="1800" dirty="0" smtClean="0"/>
              <a:t>NEPA </a:t>
            </a:r>
            <a:r>
              <a:rPr lang="en-US" sz="1800" dirty="0"/>
              <a:t>Significance Policy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dirty="0" smtClean="0"/>
              <a:t>FAA Noise Certification</a:t>
            </a:r>
          </a:p>
          <a:p>
            <a:pPr marL="857250" lvl="1" indent="-457200">
              <a:buFont typeface="+mj-lt"/>
              <a:buChar char="–"/>
            </a:pPr>
            <a:r>
              <a:rPr lang="en-US" sz="1800" dirty="0" smtClean="0"/>
              <a:t>Stage 5 Rule and Advisory Circular (AC) Update</a:t>
            </a:r>
          </a:p>
          <a:p>
            <a:pPr marL="857250" lvl="1" indent="-457200">
              <a:buFont typeface="+mj-lt"/>
              <a:buChar char="–"/>
            </a:pPr>
            <a:r>
              <a:rPr lang="en-US" sz="1800" dirty="0" smtClean="0"/>
              <a:t>Organizational </a:t>
            </a:r>
            <a:r>
              <a:rPr lang="en-US" sz="1800" dirty="0"/>
              <a:t>Delegation Authority</a:t>
            </a:r>
          </a:p>
          <a:p>
            <a:pPr marL="857250" lvl="1" indent="-457200">
              <a:buFont typeface="+mj-lt"/>
              <a:buChar char="–"/>
            </a:pPr>
            <a:r>
              <a:rPr lang="en-US" sz="1800" dirty="0" smtClean="0"/>
              <a:t>ICAO CAEP Working Group 1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dirty="0" smtClean="0"/>
              <a:t>Impacts Research</a:t>
            </a:r>
          </a:p>
          <a:p>
            <a:pPr marL="857250" lvl="1" indent="-457200">
              <a:buFont typeface="+mj-lt"/>
              <a:buChar char="–"/>
            </a:pPr>
            <a:r>
              <a:rPr lang="en-US" sz="1800" dirty="0" smtClean="0"/>
              <a:t>Sleep</a:t>
            </a:r>
            <a:endParaRPr lang="en-US" sz="1800" dirty="0"/>
          </a:p>
          <a:p>
            <a:pPr marL="857250" lvl="1" indent="-457200">
              <a:buFont typeface="+mj-lt"/>
              <a:buChar char="–"/>
            </a:pPr>
            <a:r>
              <a:rPr lang="en-US" sz="1800" dirty="0"/>
              <a:t>Cardiovascular Health </a:t>
            </a:r>
            <a:endParaRPr lang="en-US" sz="1800" dirty="0" smtClean="0"/>
          </a:p>
          <a:p>
            <a:pPr marL="457200" indent="-457200">
              <a:buFont typeface="+mj-lt"/>
              <a:buAutoNum type="arabicParenR"/>
            </a:pPr>
            <a:r>
              <a:rPr lang="en-US" sz="2000" dirty="0" smtClean="0"/>
              <a:t>Supersonics</a:t>
            </a:r>
          </a:p>
          <a:p>
            <a:pPr marL="857250" lvl="1" indent="-457200">
              <a:buFont typeface="+mj-lt"/>
              <a:buChar char="–"/>
            </a:pPr>
            <a:r>
              <a:rPr lang="en-US" sz="1800" dirty="0" smtClean="0"/>
              <a:t>Certification</a:t>
            </a:r>
          </a:p>
          <a:p>
            <a:pPr marL="857250" lvl="1" indent="-457200">
              <a:buFont typeface="+mj-lt"/>
              <a:buChar char="–"/>
            </a:pPr>
            <a:r>
              <a:rPr lang="en-US" sz="1800" dirty="0"/>
              <a:t>Re-evaluation of 14 CFR Part </a:t>
            </a:r>
            <a:r>
              <a:rPr lang="en-US" sz="1800" dirty="0" smtClean="0"/>
              <a:t>91.817</a:t>
            </a:r>
            <a:endParaRPr lang="en-US" sz="1800" dirty="0"/>
          </a:p>
          <a:p>
            <a:pPr marL="400050" lvl="1" indent="0">
              <a:buNone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41370" y="807110"/>
            <a:ext cx="4573150" cy="4987566"/>
          </a:xfrm>
        </p:spPr>
        <p:txBody>
          <a:bodyPr/>
          <a:lstStyle/>
          <a:p>
            <a:pPr marL="457200" indent="-457200">
              <a:buFont typeface="+mj-lt"/>
              <a:buAutoNum type="arabicParenR" startAt="5"/>
            </a:pPr>
            <a:r>
              <a:rPr lang="en-US" sz="2000" dirty="0" smtClean="0"/>
              <a:t>UAS </a:t>
            </a:r>
            <a:r>
              <a:rPr lang="en-US" sz="2000" dirty="0"/>
              <a:t>Certification </a:t>
            </a:r>
            <a:endParaRPr lang="en-US" sz="2000" dirty="0" smtClean="0"/>
          </a:p>
          <a:p>
            <a:pPr marL="857250" lvl="1" indent="-457200">
              <a:buFont typeface="+mj-lt"/>
              <a:buChar char="–"/>
            </a:pPr>
            <a:r>
              <a:rPr lang="en-US" sz="1800" dirty="0"/>
              <a:t>Scheme for mid and large UAS</a:t>
            </a:r>
          </a:p>
          <a:p>
            <a:pPr marL="457200" indent="-457200">
              <a:buFont typeface="+mj-lt"/>
              <a:buAutoNum type="arabicParenR" startAt="5"/>
            </a:pPr>
            <a:r>
              <a:rPr lang="en-US" sz="2000" dirty="0" smtClean="0"/>
              <a:t>Noise </a:t>
            </a:r>
            <a:r>
              <a:rPr lang="en-US" sz="2000" dirty="0"/>
              <a:t>Level </a:t>
            </a:r>
            <a:r>
              <a:rPr lang="en-US" sz="2000" dirty="0" smtClean="0"/>
              <a:t>Reduction</a:t>
            </a:r>
            <a:endParaRPr lang="en-US" sz="2000" dirty="0"/>
          </a:p>
          <a:p>
            <a:pPr marL="457200" indent="-457200">
              <a:buFont typeface="+mj-lt"/>
              <a:buAutoNum type="arabicParenR" startAt="5"/>
            </a:pPr>
            <a:r>
              <a:rPr lang="en-US" sz="2000" dirty="0"/>
              <a:t>Helicopter Work</a:t>
            </a:r>
          </a:p>
          <a:p>
            <a:pPr marL="857250" lvl="1" indent="-457200"/>
            <a:r>
              <a:rPr lang="en-US" sz="1800" dirty="0"/>
              <a:t>Flight tests</a:t>
            </a:r>
          </a:p>
          <a:p>
            <a:pPr marL="857250" lvl="1" indent="-457200"/>
            <a:r>
              <a:rPr lang="en-US" sz="1800" dirty="0"/>
              <a:t>Fly Neighborly with </a:t>
            </a:r>
            <a:r>
              <a:rPr lang="en-US" sz="1800" dirty="0" smtClean="0"/>
              <a:t>Helicopter Association International (HAI)</a:t>
            </a:r>
            <a:endParaRPr lang="en-US" sz="1800" dirty="0"/>
          </a:p>
          <a:p>
            <a:pPr marL="857250" lvl="1" indent="-457200"/>
            <a:r>
              <a:rPr lang="en-US" sz="1800" dirty="0" err="1"/>
              <a:t>IFly</a:t>
            </a:r>
            <a:r>
              <a:rPr lang="en-US" sz="1800" dirty="0"/>
              <a:t> Quiet with HAI</a:t>
            </a:r>
          </a:p>
          <a:p>
            <a:pPr marL="457200" indent="-457200">
              <a:buFont typeface="+mj-lt"/>
              <a:buAutoNum type="arabicParenR" startAt="5"/>
            </a:pPr>
            <a:r>
              <a:rPr lang="en-US" sz="2000" dirty="0"/>
              <a:t>Air </a:t>
            </a:r>
            <a:r>
              <a:rPr lang="en-US" sz="2000" dirty="0" smtClean="0"/>
              <a:t>Tour</a:t>
            </a:r>
          </a:p>
          <a:p>
            <a:pPr marL="857250" lvl="1" indent="-457200">
              <a:buFont typeface="+mj-lt"/>
              <a:buChar char="–"/>
            </a:pPr>
            <a:r>
              <a:rPr lang="en-US" sz="1800" dirty="0"/>
              <a:t>Grand Canyon </a:t>
            </a:r>
            <a:r>
              <a:rPr lang="en-US" sz="1800" dirty="0" smtClean="0"/>
              <a:t>Quiet Technology </a:t>
            </a:r>
            <a:r>
              <a:rPr lang="en-US" sz="1800" dirty="0"/>
              <a:t>Incentives</a:t>
            </a:r>
          </a:p>
          <a:p>
            <a:pPr marL="857250" lvl="1" indent="-457200">
              <a:buFont typeface="+mj-lt"/>
              <a:buChar char="–"/>
            </a:pPr>
            <a:r>
              <a:rPr lang="en-US" sz="1800" dirty="0"/>
              <a:t>Coordination with </a:t>
            </a:r>
            <a:r>
              <a:rPr lang="en-US" sz="1800" dirty="0" smtClean="0"/>
              <a:t>National Park Service</a:t>
            </a:r>
            <a:endParaRPr lang="en-US" sz="1800" dirty="0"/>
          </a:p>
          <a:p>
            <a:pPr marL="457200" indent="-457200">
              <a:buFont typeface="+mj-lt"/>
              <a:buAutoNum type="arabicParenR" startAt="5"/>
            </a:pPr>
            <a:r>
              <a:rPr lang="en-US" sz="2000" dirty="0"/>
              <a:t>Noise Complaint </a:t>
            </a:r>
            <a:r>
              <a:rPr lang="en-US" sz="2000" dirty="0" smtClean="0"/>
              <a:t>Initiative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1582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FF110E-CD57-4E12-839C-BA428D67576B}"/>
</file>

<file path=customXml/itemProps2.xml><?xml version="1.0" encoding="utf-8"?>
<ds:datastoreItem xmlns:ds="http://schemas.openxmlformats.org/officeDocument/2006/customXml" ds:itemID="{0F3FFDAA-A5EC-4237-B1F8-6DA950127898}"/>
</file>

<file path=customXml/itemProps3.xml><?xml version="1.0" encoding="utf-8"?>
<ds:datastoreItem xmlns:ds="http://schemas.openxmlformats.org/officeDocument/2006/customXml" ds:itemID="{0A8EC2C8-F2B1-45C3-ABF4-A658901903D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4981</TotalTime>
  <Words>1305</Words>
  <Application>Microsoft Office PowerPoint</Application>
  <PresentationFormat>On-screen Show (4:3)</PresentationFormat>
  <Paragraphs>217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1_Custom Design</vt:lpstr>
      <vt:lpstr>Worksheet</vt:lpstr>
      <vt:lpstr>Noise Research</vt:lpstr>
      <vt:lpstr>Outline</vt:lpstr>
      <vt:lpstr>Historical Trends</vt:lpstr>
      <vt:lpstr>Large Reduction in Population Exposure, but…</vt:lpstr>
      <vt:lpstr>Challenges</vt:lpstr>
      <vt:lpstr>Precision Navigation</vt:lpstr>
      <vt:lpstr>Addressing the Aircraft Noise Challenge</vt:lpstr>
      <vt:lpstr>Research Needs</vt:lpstr>
      <vt:lpstr>FY17 Project Priorities</vt:lpstr>
      <vt:lpstr>Collaboration with Other Agencies\Entities</vt:lpstr>
      <vt:lpstr>Collaboration within FAA</vt:lpstr>
      <vt:lpstr>FY18, 19 and Beyond - Project Priorities</vt:lpstr>
      <vt:lpstr>FY18, 19 and Beyond - Details on Impacts</vt:lpstr>
      <vt:lpstr>FY18, 19 and Beyond - Details on Mitigation</vt:lpstr>
      <vt:lpstr>PROJECT UPDATES</vt:lpstr>
      <vt:lpstr>U.S. Civil Aircraft Noise Annoyance Survey:  Time Line and Next Steps</vt:lpstr>
      <vt:lpstr>Research on Potential Policy Implications of Noise Survey</vt:lpstr>
      <vt:lpstr>Supersonic Aircraft Research</vt:lpstr>
      <vt:lpstr>Helicopter Noise Research</vt:lpstr>
      <vt:lpstr>UAS Noise Research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Hileman, James (FAA)</cp:lastModifiedBy>
  <cp:revision>169</cp:revision>
  <dcterms:created xsi:type="dcterms:W3CDTF">2005-01-28T20:32:53Z</dcterms:created>
  <dcterms:modified xsi:type="dcterms:W3CDTF">2017-02-26T19:33:42Z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