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4.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75" r:id="rId2"/>
    <p:sldMasterId id="2147483795" r:id="rId3"/>
  </p:sldMasterIdLst>
  <p:notesMasterIdLst>
    <p:notesMasterId r:id="rId26"/>
  </p:notesMasterIdLst>
  <p:handoutMasterIdLst>
    <p:handoutMasterId r:id="rId27"/>
  </p:handoutMasterIdLst>
  <p:sldIdLst>
    <p:sldId id="493" r:id="rId4"/>
    <p:sldId id="514" r:id="rId5"/>
    <p:sldId id="512" r:id="rId6"/>
    <p:sldId id="513" r:id="rId7"/>
    <p:sldId id="499" r:id="rId8"/>
    <p:sldId id="515" r:id="rId9"/>
    <p:sldId id="504" r:id="rId10"/>
    <p:sldId id="502" r:id="rId11"/>
    <p:sldId id="503" r:id="rId12"/>
    <p:sldId id="506" r:id="rId13"/>
    <p:sldId id="505" r:id="rId14"/>
    <p:sldId id="507" r:id="rId15"/>
    <p:sldId id="508" r:id="rId16"/>
    <p:sldId id="509" r:id="rId17"/>
    <p:sldId id="510" r:id="rId18"/>
    <p:sldId id="511" r:id="rId19"/>
    <p:sldId id="494" r:id="rId20"/>
    <p:sldId id="486" r:id="rId21"/>
    <p:sldId id="468" r:id="rId22"/>
    <p:sldId id="469" r:id="rId23"/>
    <p:sldId id="476" r:id="rId24"/>
    <p:sldId id="488" r:id="rId25"/>
  </p:sldIdLst>
  <p:sldSz cx="9144000" cy="6858000" type="screen4x3"/>
  <p:notesSz cx="7313613" cy="95996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C142"/>
    <a:srgbClr val="FF0000"/>
    <a:srgbClr val="0000FF"/>
    <a:srgbClr val="339933"/>
    <a:srgbClr val="1D2F68"/>
    <a:srgbClr val="FFCC00"/>
    <a:srgbClr val="FFFF99"/>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89085" autoAdjust="0"/>
  </p:normalViewPr>
  <p:slideViewPr>
    <p:cSldViewPr snapToGrid="0">
      <p:cViewPr>
        <p:scale>
          <a:sx n="90" d="100"/>
          <a:sy n="90" d="100"/>
        </p:scale>
        <p:origin x="-1315" y="-240"/>
      </p:cViewPr>
      <p:guideLst>
        <p:guide orient="horz" pos="550"/>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571456\Documents\Fuel%20Efficiency\FE%20spreadsheets\FE_metric_stats_July2014_AB_v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16907261592305"/>
          <c:y val="5.1400554097404488E-2"/>
          <c:w val="0.84799759405074371"/>
          <c:h val="0.8326195683872849"/>
        </c:manualLayout>
      </c:layout>
      <c:scatterChart>
        <c:scatterStyle val="lineMarker"/>
        <c:varyColors val="0"/>
        <c:ser>
          <c:idx val="7"/>
          <c:order val="0"/>
          <c:tx>
            <c:strRef>
              <c:f>FE_metric_trends!$B$1</c:f>
              <c:strCache>
                <c:ptCount val="1"/>
                <c:pt idx="0">
                  <c:v>BTS T2</c:v>
                </c:pt>
              </c:strCache>
            </c:strRef>
          </c:tx>
          <c:spPr>
            <a:ln w="28575">
              <a:solidFill>
                <a:schemeClr val="accent1"/>
              </a:solidFill>
            </a:ln>
          </c:spPr>
          <c:xVal>
            <c:numRef>
              <c:f>FE_metric_trends!$A$2:$A$15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xVal>
          <c:yVal>
            <c:numRef>
              <c:f>FE_metric_trends!$B$2:$B$15</c:f>
              <c:numCache>
                <c:formatCode>0.000</c:formatCode>
                <c:ptCount val="14"/>
                <c:pt idx="0">
                  <c:v>0.42310029783466152</c:v>
                </c:pt>
                <c:pt idx="1">
                  <c:v>0.42400151243558143</c:v>
                </c:pt>
                <c:pt idx="2">
                  <c:v>0.40832315999970042</c:v>
                </c:pt>
                <c:pt idx="3">
                  <c:v>0.38326044703595724</c:v>
                </c:pt>
                <c:pt idx="4">
                  <c:v>0.37516242444826003</c:v>
                </c:pt>
                <c:pt idx="5">
                  <c:v>0.35918489147841093</c:v>
                </c:pt>
                <c:pt idx="6">
                  <c:v>0.35147571217630341</c:v>
                </c:pt>
                <c:pt idx="7">
                  <c:v>0.34789022160839439</c:v>
                </c:pt>
                <c:pt idx="8">
                  <c:v>0.34097287129638282</c:v>
                </c:pt>
                <c:pt idx="9">
                  <c:v>0.34238204341083295</c:v>
                </c:pt>
                <c:pt idx="10">
                  <c:v>0.32881356937753625</c:v>
                </c:pt>
                <c:pt idx="11">
                  <c:v>0.32697885196374621</c:v>
                </c:pt>
                <c:pt idx="12">
                  <c:v>0.33145144600611398</c:v>
                </c:pt>
                <c:pt idx="13">
                  <c:v>0.32834495842653999</c:v>
                </c:pt>
              </c:numCache>
            </c:numRef>
          </c:yVal>
          <c:smooth val="0"/>
        </c:ser>
        <c:dLbls>
          <c:showLegendKey val="0"/>
          <c:showVal val="0"/>
          <c:showCatName val="0"/>
          <c:showSerName val="0"/>
          <c:showPercent val="0"/>
          <c:showBubbleSize val="0"/>
        </c:dLbls>
        <c:axId val="47112960"/>
        <c:axId val="47114496"/>
      </c:scatterChart>
      <c:valAx>
        <c:axId val="47112960"/>
        <c:scaling>
          <c:orientation val="minMax"/>
          <c:max val="2014"/>
          <c:min val="2000"/>
        </c:scaling>
        <c:delete val="0"/>
        <c:axPos val="b"/>
        <c:numFmt formatCode="General" sourceLinked="1"/>
        <c:majorTickMark val="out"/>
        <c:minorTickMark val="none"/>
        <c:tickLblPos val="nextTo"/>
        <c:crossAx val="47114496"/>
        <c:crosses val="autoZero"/>
        <c:crossBetween val="midCat"/>
        <c:majorUnit val="1"/>
      </c:valAx>
      <c:valAx>
        <c:axId val="47114496"/>
        <c:scaling>
          <c:orientation val="minMax"/>
          <c:max val="0.45"/>
          <c:min val="0.2"/>
        </c:scaling>
        <c:delete val="0"/>
        <c:axPos val="l"/>
        <c:title>
          <c:tx>
            <c:rich>
              <a:bodyPr rot="-5400000" vert="horz"/>
              <a:lstStyle/>
              <a:p>
                <a:pPr>
                  <a:defRPr/>
                </a:pPr>
                <a:r>
                  <a:rPr lang="en-US"/>
                  <a:t>Kg</a:t>
                </a:r>
                <a:r>
                  <a:rPr lang="en-US" baseline="0"/>
                  <a:t> of </a:t>
                </a:r>
                <a:r>
                  <a:rPr lang="en-US"/>
                  <a:t>Fuel/RTk</a:t>
                </a:r>
              </a:p>
            </c:rich>
          </c:tx>
          <c:layout/>
          <c:overlay val="0"/>
        </c:title>
        <c:numFmt formatCode="0.00" sourceLinked="0"/>
        <c:majorTickMark val="out"/>
        <c:minorTickMark val="none"/>
        <c:tickLblPos val="nextTo"/>
        <c:crossAx val="47112960"/>
        <c:crosses val="autoZero"/>
        <c:crossBetween val="midCat"/>
      </c:valAx>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fld id="{2CA0A7AD-A10E-4B22-8DCB-B59069A7026D}" type="slidenum">
              <a:rPr lang="en-US"/>
              <a:pPr>
                <a:defRPr/>
              </a:pPr>
              <a:t>‹#›</a:t>
            </a:fld>
            <a:endParaRPr lang="en-US"/>
          </a:p>
        </p:txBody>
      </p:sp>
    </p:spTree>
    <p:extLst>
      <p:ext uri="{BB962C8B-B14F-4D97-AF65-F5344CB8AC3E}">
        <p14:creationId xmlns:p14="http://schemas.microsoft.com/office/powerpoint/2010/main" val="3658845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74725" y="4560888"/>
            <a:ext cx="53641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defTabSz="945031">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97" tIns="47198" rIns="94397" bIns="47198" numCol="1" anchor="b" anchorCtr="0" compatLnSpc="1">
            <a:prstTxWarp prst="textNoShape">
              <a:avLst/>
            </a:prstTxWarp>
          </a:bodyPr>
          <a:lstStyle>
            <a:lvl1pPr algn="r" defTabSz="945031">
              <a:spcBef>
                <a:spcPct val="0"/>
              </a:spcBef>
              <a:buFontTx/>
              <a:buNone/>
              <a:defRPr sz="1200">
                <a:latin typeface="Times New Roman" pitchFamily="18" charset="0"/>
              </a:defRPr>
            </a:lvl1pPr>
          </a:lstStyle>
          <a:p>
            <a:pPr>
              <a:defRPr/>
            </a:pPr>
            <a:fld id="{27F8901F-014B-4D87-911B-F348841F6DDF}" type="slidenum">
              <a:rPr lang="en-US"/>
              <a:pPr>
                <a:defRPr/>
              </a:pPr>
              <a:t>‹#›</a:t>
            </a:fld>
            <a:endParaRPr lang="en-US"/>
          </a:p>
        </p:txBody>
      </p:sp>
    </p:spTree>
    <p:extLst>
      <p:ext uri="{BB962C8B-B14F-4D97-AF65-F5344CB8AC3E}">
        <p14:creationId xmlns:p14="http://schemas.microsoft.com/office/powerpoint/2010/main" val="3316319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23" charset="0"/>
              </a:rPr>
              <a:t>While research grade PM sampling</a:t>
            </a:r>
            <a:r>
              <a:rPr lang="en-US" baseline="0" dirty="0" smtClean="0">
                <a:latin typeface="Times New Roman" pitchFamily="-123" charset="0"/>
              </a:rPr>
              <a:t> systems have been used to acquire </a:t>
            </a:r>
            <a:r>
              <a:rPr lang="en-US" baseline="0" dirty="0" err="1" smtClean="0">
                <a:latin typeface="Times New Roman" pitchFamily="-123" charset="0"/>
              </a:rPr>
              <a:t>nvPM</a:t>
            </a:r>
            <a:r>
              <a:rPr lang="en-US" baseline="0" dirty="0" smtClean="0">
                <a:latin typeface="Times New Roman" pitchFamily="-123" charset="0"/>
              </a:rPr>
              <a:t> mass and number concentrations, </a:t>
            </a:r>
            <a:r>
              <a:rPr lang="en-US" dirty="0" smtClean="0">
                <a:latin typeface="Times New Roman" pitchFamily="-123" charset="0"/>
              </a:rPr>
              <a:t>a</a:t>
            </a:r>
            <a:r>
              <a:rPr lang="en-US" baseline="0" dirty="0" smtClean="0">
                <a:latin typeface="Times New Roman" pitchFamily="-123" charset="0"/>
              </a:rPr>
              <a:t> conceptual non-volatile PM sampling system was developed by January 2011 by SAE E31. The probe is on the left with FS1 indicating the first splitter. Until the first splitter, the particle or gas transfer system remains identical to that of the Annex 16 gaseous sampling system. At the first splitter, there is a 1:3 split with one line continuing on to the Annex 16 system. A PM line connects to an </a:t>
            </a:r>
            <a:r>
              <a:rPr lang="en-US" baseline="0" dirty="0" err="1" smtClean="0">
                <a:latin typeface="Times New Roman" pitchFamily="-123" charset="0"/>
              </a:rPr>
              <a:t>eductor</a:t>
            </a:r>
            <a:r>
              <a:rPr lang="en-US" baseline="0" dirty="0" smtClean="0">
                <a:latin typeface="Times New Roman" pitchFamily="-123" charset="0"/>
              </a:rPr>
              <a:t> where the PM sample is diluted with Nitrogen to prevent volatile PM from forming. The sample is then taken downstream through a standard length of line through a cyclone in to the mass and number concentration measuring instruments.</a:t>
            </a:r>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19</a:t>
            </a:fld>
            <a:endParaRPr lang="en-US"/>
          </a:p>
        </p:txBody>
      </p:sp>
    </p:spTree>
    <p:extLst>
      <p:ext uri="{BB962C8B-B14F-4D97-AF65-F5344CB8AC3E}">
        <p14:creationId xmlns:p14="http://schemas.microsoft.com/office/powerpoint/2010/main" val="112969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21</a:t>
            </a:fld>
            <a:endParaRPr lang="en-US"/>
          </a:p>
        </p:txBody>
      </p:sp>
    </p:spTree>
    <p:extLst>
      <p:ext uri="{BB962C8B-B14F-4D97-AF65-F5344CB8AC3E}">
        <p14:creationId xmlns:p14="http://schemas.microsoft.com/office/powerpoint/2010/main" val="150513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8901F-014B-4D87-911B-F348841F6DDF}" type="slidenum">
              <a:rPr lang="en-US" smtClean="0"/>
              <a:pPr>
                <a:defRPr/>
              </a:pPr>
              <a:t>22</a:t>
            </a:fld>
            <a:endParaRPr lang="en-US"/>
          </a:p>
        </p:txBody>
      </p:sp>
    </p:spTree>
    <p:extLst>
      <p:ext uri="{BB962C8B-B14F-4D97-AF65-F5344CB8AC3E}">
        <p14:creationId xmlns:p14="http://schemas.microsoft.com/office/powerpoint/2010/main" val="150513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ceholder 2"/>
          <p:cNvSpPr>
            <a:spLocks noGrp="1" noRot="1" noChangeAspect="1" noChangeArrowheads="1" noTextEdit="1"/>
          </p:cNvSpPr>
          <p:nvPr>
            <p:ph type="sldImg"/>
          </p:nvPr>
        </p:nvSpPr>
        <p:spPr>
          <a:ln/>
        </p:spPr>
      </p:sp>
      <p:sp>
        <p:nvSpPr>
          <p:cNvPr id="40963" name="Placeholder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a:t>
            </a:r>
            <a:r>
              <a:rPr lang="en-US" baseline="0" dirty="0" smtClean="0"/>
              <a:t> is well known that there is no PM standard for aircraft engines. The first order approximation is used to estimate PM mass concentrations from certification smoke number measurements. It should be noted that the smoke number standard was developed originally as a visibility standard.</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chemeClr val="bg1"/>
                </a:solidFill>
              </a:rPr>
              <a:t>Federal Aviation</a:t>
            </a:r>
          </a:p>
          <a:p>
            <a:pPr eaLnBrk="1" hangingPunct="1">
              <a:lnSpc>
                <a:spcPct val="85000"/>
              </a:lnSpc>
              <a:defRPr/>
            </a:pPr>
            <a:r>
              <a:rPr lang="en-US" sz="1800" b="1">
                <a:solidFill>
                  <a:schemeClr val="bg1"/>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77150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552A7DA-D17C-4119-B1CF-6EFB7D95A9CF}" type="slidenum">
              <a:rPr lang="en-US"/>
              <a:pPr>
                <a:defRPr/>
              </a:pPr>
              <a:t>‹#›</a:t>
            </a:fld>
            <a:endParaRPr lang="en-US"/>
          </a:p>
        </p:txBody>
      </p:sp>
    </p:spTree>
    <p:extLst>
      <p:ext uri="{BB962C8B-B14F-4D97-AF65-F5344CB8AC3E}">
        <p14:creationId xmlns:p14="http://schemas.microsoft.com/office/powerpoint/2010/main" val="13154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80980D-3857-468F-A530-2D8FFE7EA952}" type="slidenum">
              <a:rPr lang="en-US"/>
              <a:pPr>
                <a:defRPr/>
              </a:pPr>
              <a:t>‹#›</a:t>
            </a:fld>
            <a:endParaRPr lang="en-US"/>
          </a:p>
        </p:txBody>
      </p:sp>
    </p:spTree>
    <p:extLst>
      <p:ext uri="{BB962C8B-B14F-4D97-AF65-F5344CB8AC3E}">
        <p14:creationId xmlns:p14="http://schemas.microsoft.com/office/powerpoint/2010/main" val="83119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0" y="0"/>
            <a:ext cx="355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r>
              <a:rPr lang="en-US" sz="1600" b="1" dirty="0" smtClean="0">
                <a:solidFill>
                  <a:srgbClr val="FFFFFF"/>
                </a:solidFill>
              </a:rPr>
              <a:t>Presented to:</a:t>
            </a:r>
          </a:p>
          <a:p>
            <a:pPr eaLnBrk="1" hangingPunct="1">
              <a:buFontTx/>
              <a:buNone/>
              <a:defRPr/>
            </a:pPr>
            <a:r>
              <a:rPr lang="en-US" sz="1600" b="1" dirty="0" smtClean="0">
                <a:solidFill>
                  <a:srgbClr val="FFFFFF"/>
                </a:solidFill>
              </a:rPr>
              <a:t>By:</a:t>
            </a:r>
          </a:p>
          <a:p>
            <a:pPr eaLnBrk="1" hangingPunct="1">
              <a:buFontTx/>
              <a:buNone/>
              <a:defRPr/>
            </a:pPr>
            <a:r>
              <a:rPr lang="en-US" sz="1600" b="1" dirty="0" smtClean="0">
                <a:solidFill>
                  <a:srgbClr val="FFFFFF"/>
                </a:solidFill>
              </a:rPr>
              <a:t>Date:</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spcBef>
                  <a:spcPct val="0"/>
                </a:spcBef>
                <a:buFontTx/>
                <a:buNone/>
                <a:defRPr/>
              </a:pPr>
              <a:r>
                <a:rPr lang="en-US" sz="1800" b="1" smtClean="0">
                  <a:solidFill>
                    <a:srgbClr val="FFFFFF"/>
                  </a:solidFill>
                </a:rPr>
                <a:t>Federal Aviation</a:t>
              </a:r>
            </a:p>
            <a:p>
              <a:pPr eaLnBrk="1" hangingPunct="1">
                <a:lnSpc>
                  <a:spcPct val="85000"/>
                </a:lnSpc>
                <a:spcBef>
                  <a:spcPct val="0"/>
                </a:spcBef>
                <a:buFontTx/>
                <a:buNone/>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600">
                <a:solidFill>
                  <a:schemeClr val="bg2"/>
                </a:solidFill>
              </a:defRPr>
            </a:lvl1pPr>
          </a:lstStyle>
          <a:p>
            <a:pPr lvl="0"/>
            <a:r>
              <a:rPr lang="en-US" noProof="0" dirty="0" smtClean="0"/>
              <a:t>Select to edit master subtitle</a:t>
            </a:r>
          </a:p>
        </p:txBody>
      </p:sp>
      <p:sp>
        <p:nvSpPr>
          <p:cNvPr id="9" name="Rectangle 1026"/>
          <p:cNvSpPr txBox="1">
            <a:spLocks noChangeArrowheads="1"/>
          </p:cNvSpPr>
          <p:nvPr userDrawn="1"/>
        </p:nvSpPr>
        <p:spPr bwMode="auto">
          <a:xfrm>
            <a:off x="1813405" y="4497388"/>
            <a:ext cx="3774595" cy="44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1600" kern="0" dirty="0" smtClean="0"/>
              <a:t>E&amp;E</a:t>
            </a:r>
            <a:r>
              <a:rPr lang="en-US" sz="1600" kern="0" baseline="0" dirty="0" smtClean="0"/>
              <a:t> REDAC Subcommittee</a:t>
            </a:r>
            <a:endParaRPr lang="en-US" sz="1600" kern="0" dirty="0" smtClean="0"/>
          </a:p>
        </p:txBody>
      </p:sp>
      <p:sp>
        <p:nvSpPr>
          <p:cNvPr id="10" name="Rectangle 1026"/>
          <p:cNvSpPr txBox="1">
            <a:spLocks noChangeArrowheads="1"/>
          </p:cNvSpPr>
          <p:nvPr userDrawn="1"/>
        </p:nvSpPr>
        <p:spPr bwMode="auto">
          <a:xfrm>
            <a:off x="1813405" y="4851524"/>
            <a:ext cx="3774595" cy="44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1600" kern="0" dirty="0" smtClean="0"/>
              <a:t>Ralph</a:t>
            </a:r>
            <a:r>
              <a:rPr lang="en-US" sz="1600" kern="0" baseline="0" dirty="0" smtClean="0"/>
              <a:t> Iovinelli</a:t>
            </a:r>
            <a:endParaRPr lang="en-US" sz="1600" kern="0" dirty="0" smtClean="0"/>
          </a:p>
        </p:txBody>
      </p:sp>
      <p:sp>
        <p:nvSpPr>
          <p:cNvPr id="11" name="Rectangle 1026"/>
          <p:cNvSpPr txBox="1">
            <a:spLocks noChangeArrowheads="1"/>
          </p:cNvSpPr>
          <p:nvPr userDrawn="1"/>
        </p:nvSpPr>
        <p:spPr bwMode="auto">
          <a:xfrm>
            <a:off x="1806310" y="5202704"/>
            <a:ext cx="3774595" cy="44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r>
              <a:rPr lang="en-US" sz="1600" kern="0" dirty="0" smtClean="0"/>
              <a:t>28 Feb - 1 Mar 2017</a:t>
            </a:r>
          </a:p>
        </p:txBody>
      </p:sp>
    </p:spTree>
    <p:extLst>
      <p:ext uri="{BB962C8B-B14F-4D97-AF65-F5344CB8AC3E}">
        <p14:creationId xmlns:p14="http://schemas.microsoft.com/office/powerpoint/2010/main" val="28431861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D03FE67-45D1-4D1C-BAA5-7BEC4D5ED5B9}" type="slidenum">
              <a:rPr lang="en-US"/>
              <a:pPr>
                <a:defRPr/>
              </a:pPr>
              <a:t>‹#›</a:t>
            </a:fld>
            <a:endParaRPr lang="en-US"/>
          </a:p>
        </p:txBody>
      </p:sp>
    </p:spTree>
    <p:extLst>
      <p:ext uri="{BB962C8B-B14F-4D97-AF65-F5344CB8AC3E}">
        <p14:creationId xmlns:p14="http://schemas.microsoft.com/office/powerpoint/2010/main" val="22539988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2C2AF1D-611C-494D-B621-22C75856F74C}" type="slidenum">
              <a:rPr lang="en-US"/>
              <a:pPr>
                <a:defRPr/>
              </a:pPr>
              <a:t>‹#›</a:t>
            </a:fld>
            <a:endParaRPr lang="en-US"/>
          </a:p>
        </p:txBody>
      </p:sp>
    </p:spTree>
    <p:extLst>
      <p:ext uri="{BB962C8B-B14F-4D97-AF65-F5344CB8AC3E}">
        <p14:creationId xmlns:p14="http://schemas.microsoft.com/office/powerpoint/2010/main" val="131889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B1ACAB-0AB7-4D68-9E26-5BFEF9FB1FD5}" type="slidenum">
              <a:rPr lang="en-US"/>
              <a:pPr>
                <a:defRPr/>
              </a:pPr>
              <a:t>‹#›</a:t>
            </a:fld>
            <a:endParaRPr lang="en-US"/>
          </a:p>
        </p:txBody>
      </p:sp>
    </p:spTree>
    <p:extLst>
      <p:ext uri="{BB962C8B-B14F-4D97-AF65-F5344CB8AC3E}">
        <p14:creationId xmlns:p14="http://schemas.microsoft.com/office/powerpoint/2010/main" val="428882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F3C218C-4628-4BFE-A153-2F322566AA31}" type="slidenum">
              <a:rPr lang="en-US"/>
              <a:pPr>
                <a:defRPr/>
              </a:pPr>
              <a:t>‹#›</a:t>
            </a:fld>
            <a:endParaRPr lang="en-US"/>
          </a:p>
        </p:txBody>
      </p:sp>
    </p:spTree>
    <p:extLst>
      <p:ext uri="{BB962C8B-B14F-4D97-AF65-F5344CB8AC3E}">
        <p14:creationId xmlns:p14="http://schemas.microsoft.com/office/powerpoint/2010/main" val="309368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BAD576F7-B26B-44F6-B89D-42CDD90B72DC}" type="slidenum">
              <a:rPr lang="en-US"/>
              <a:pPr>
                <a:defRPr/>
              </a:pPr>
              <a:t>‹#›</a:t>
            </a:fld>
            <a:endParaRPr lang="en-US"/>
          </a:p>
        </p:txBody>
      </p:sp>
    </p:spTree>
    <p:extLst>
      <p:ext uri="{BB962C8B-B14F-4D97-AF65-F5344CB8AC3E}">
        <p14:creationId xmlns:p14="http://schemas.microsoft.com/office/powerpoint/2010/main" val="1455035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07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647CA3D-9C24-418B-B18D-54170EB0A7FC}" type="slidenum">
              <a:rPr lang="en-US"/>
              <a:pPr>
                <a:defRPr/>
              </a:pPr>
              <a:t>‹#›</a:t>
            </a:fld>
            <a:endParaRPr lang="en-US"/>
          </a:p>
        </p:txBody>
      </p:sp>
    </p:spTree>
    <p:extLst>
      <p:ext uri="{BB962C8B-B14F-4D97-AF65-F5344CB8AC3E}">
        <p14:creationId xmlns:p14="http://schemas.microsoft.com/office/powerpoint/2010/main" val="249078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5A8D044-2E80-44F0-B351-5A6167996460}" type="slidenum">
              <a:rPr lang="en-US"/>
              <a:pPr>
                <a:defRPr/>
              </a:pPr>
              <a:t>‹#›</a:t>
            </a:fld>
            <a:endParaRPr lang="en-US"/>
          </a:p>
        </p:txBody>
      </p:sp>
    </p:spTree>
    <p:extLst>
      <p:ext uri="{BB962C8B-B14F-4D97-AF65-F5344CB8AC3E}">
        <p14:creationId xmlns:p14="http://schemas.microsoft.com/office/powerpoint/2010/main" val="3610451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3C1B2A8-A52B-445C-BC31-48BB40F06372}" type="slidenum">
              <a:rPr lang="en-US"/>
              <a:pPr>
                <a:defRPr/>
              </a:pPr>
              <a:t>‹#›</a:t>
            </a:fld>
            <a:endParaRPr lang="en-US"/>
          </a:p>
        </p:txBody>
      </p:sp>
    </p:spTree>
    <p:extLst>
      <p:ext uri="{BB962C8B-B14F-4D97-AF65-F5344CB8AC3E}">
        <p14:creationId xmlns:p14="http://schemas.microsoft.com/office/powerpoint/2010/main" val="377047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2725DD8-B29A-49D7-AC36-C9A056B899AF}" type="slidenum">
              <a:rPr lang="en-US"/>
              <a:pPr>
                <a:defRPr/>
              </a:pPr>
              <a:t>‹#›</a:t>
            </a:fld>
            <a:endParaRPr lang="en-US"/>
          </a:p>
        </p:txBody>
      </p:sp>
    </p:spTree>
    <p:extLst>
      <p:ext uri="{BB962C8B-B14F-4D97-AF65-F5344CB8AC3E}">
        <p14:creationId xmlns:p14="http://schemas.microsoft.com/office/powerpoint/2010/main" val="354181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FD3A354-8E01-486F-891B-159976FB40AE}" type="slidenum">
              <a:rPr lang="en-US"/>
              <a:pPr>
                <a:defRPr/>
              </a:pPr>
              <a:t>‹#›</a:t>
            </a:fld>
            <a:endParaRPr lang="en-US"/>
          </a:p>
        </p:txBody>
      </p:sp>
    </p:spTree>
    <p:extLst>
      <p:ext uri="{BB962C8B-B14F-4D97-AF65-F5344CB8AC3E}">
        <p14:creationId xmlns:p14="http://schemas.microsoft.com/office/powerpoint/2010/main" val="310433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4694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rPr>
              <a:t>Federal Aviation</a:t>
            </a:r>
          </a:p>
          <a:p>
            <a:pPr eaLnBrk="1" hangingPunct="1">
              <a:lnSpc>
                <a:spcPct val="85000"/>
              </a:lnSpc>
              <a:defRPr/>
            </a:pPr>
            <a:r>
              <a:rPr lang="en-US" sz="1800" b="1">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3374819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77E5313-1645-42B3-B3E2-46ED9905FA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5020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2406F5C-D757-4E9F-AF0C-F67DF4196B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007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47576EF-8235-4005-A942-030009AD66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47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AF4E0158-EF2B-414B-8F6D-BD5BF0A3F7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8743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CD33F6F-0F44-43C7-8085-3A3A0694C9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295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38B1D1D-9881-4FF9-A5C1-1E2A7F6AE3F2}" type="slidenum">
              <a:rPr lang="en-US"/>
              <a:pPr>
                <a:defRPr/>
              </a:pPr>
              <a:t>‹#›</a:t>
            </a:fld>
            <a:endParaRPr lang="en-US"/>
          </a:p>
        </p:txBody>
      </p:sp>
    </p:spTree>
    <p:extLst>
      <p:ext uri="{BB962C8B-B14F-4D97-AF65-F5344CB8AC3E}">
        <p14:creationId xmlns:p14="http://schemas.microsoft.com/office/powerpoint/2010/main" val="725969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BD1E4026-181F-4108-8557-6BDBC0BA33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1624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D3FAF6D-0469-4F53-A91E-9D8E5D5541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6295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8ED5052-BF2F-430E-90FE-86F94BA3FC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36003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1766734-7E9D-498A-B472-570D17FCF1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3416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99ECAD4-6DAA-4DA5-A6A0-2F313453A2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444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2E15092-2E5C-4415-8BE1-6FD552945547}" type="slidenum">
              <a:rPr lang="en-US"/>
              <a:pPr>
                <a:defRPr/>
              </a:pPr>
              <a:t>‹#›</a:t>
            </a:fld>
            <a:endParaRPr lang="en-US"/>
          </a:p>
        </p:txBody>
      </p:sp>
    </p:spTree>
    <p:extLst>
      <p:ext uri="{BB962C8B-B14F-4D97-AF65-F5344CB8AC3E}">
        <p14:creationId xmlns:p14="http://schemas.microsoft.com/office/powerpoint/2010/main" val="239954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FD7C7F2-9A71-41E1-8603-5D32F4CCB315}" type="slidenum">
              <a:rPr lang="en-US"/>
              <a:pPr>
                <a:defRPr/>
              </a:pPr>
              <a:t>‹#›</a:t>
            </a:fld>
            <a:endParaRPr lang="en-US"/>
          </a:p>
        </p:txBody>
      </p:sp>
    </p:spTree>
    <p:extLst>
      <p:ext uri="{BB962C8B-B14F-4D97-AF65-F5344CB8AC3E}">
        <p14:creationId xmlns:p14="http://schemas.microsoft.com/office/powerpoint/2010/main" val="164102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30DFE14-03F4-4C28-8EDD-74E86D411A6A}" type="slidenum">
              <a:rPr lang="en-US"/>
              <a:pPr>
                <a:defRPr/>
              </a:pPr>
              <a:t>‹#›</a:t>
            </a:fld>
            <a:endParaRPr lang="en-US"/>
          </a:p>
        </p:txBody>
      </p:sp>
    </p:spTree>
    <p:extLst>
      <p:ext uri="{BB962C8B-B14F-4D97-AF65-F5344CB8AC3E}">
        <p14:creationId xmlns:p14="http://schemas.microsoft.com/office/powerpoint/2010/main" val="165269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003641F-5017-4043-99BC-E67534E5B3B6}" type="slidenum">
              <a:rPr lang="en-US"/>
              <a:pPr>
                <a:defRPr/>
              </a:pPr>
              <a:t>‹#›</a:t>
            </a:fld>
            <a:endParaRPr lang="en-US"/>
          </a:p>
        </p:txBody>
      </p:sp>
    </p:spTree>
    <p:extLst>
      <p:ext uri="{BB962C8B-B14F-4D97-AF65-F5344CB8AC3E}">
        <p14:creationId xmlns:p14="http://schemas.microsoft.com/office/powerpoint/2010/main" val="45953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E1214F2-5C48-43E6-A583-8141DD432AF7}" type="slidenum">
              <a:rPr lang="en-US"/>
              <a:pPr>
                <a:defRPr/>
              </a:pPr>
              <a:t>‹#›</a:t>
            </a:fld>
            <a:endParaRPr lang="en-US"/>
          </a:p>
        </p:txBody>
      </p:sp>
    </p:spTree>
    <p:extLst>
      <p:ext uri="{BB962C8B-B14F-4D97-AF65-F5344CB8AC3E}">
        <p14:creationId xmlns:p14="http://schemas.microsoft.com/office/powerpoint/2010/main" val="228223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4E940D8-8BA1-44F3-B611-80B477303B0F}" type="slidenum">
              <a:rPr lang="en-US"/>
              <a:pPr>
                <a:defRPr/>
              </a:pPr>
              <a:t>‹#›</a:t>
            </a:fld>
            <a:endParaRPr lang="en-US"/>
          </a:p>
        </p:txBody>
      </p:sp>
    </p:spTree>
    <p:extLst>
      <p:ext uri="{BB962C8B-B14F-4D97-AF65-F5344CB8AC3E}">
        <p14:creationId xmlns:p14="http://schemas.microsoft.com/office/powerpoint/2010/main" val="330545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84D5A8E7-A757-4F9F-8119-FE0EC4C84BF1}" type="slidenum">
              <a:rPr lang="en-US"/>
              <a:pPr>
                <a:defRPr/>
              </a:pPr>
              <a:t>‹#›</a:t>
            </a:fld>
            <a:endParaRPr lang="en-US"/>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4D47BBD-CB40-468F-9034-75024DF3E11B}" type="slidenum">
              <a:rPr lang="en-US" sz="1200" b="1">
                <a:solidFill>
                  <a:schemeClr val="bg1"/>
                </a:solidFill>
              </a:rPr>
              <a:pPr algn="r"/>
              <a:t>‹#›</a:t>
            </a:fld>
            <a:endParaRPr lang="en-US" sz="1200" b="1">
              <a:solidFill>
                <a:schemeClr val="bg1"/>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chemeClr val="bg1"/>
                  </a:solidFill>
                </a:rPr>
                <a:t>Federal Aviation</a:t>
              </a:r>
            </a:p>
            <a:p>
              <a:pPr eaLnBrk="1" hangingPunct="1">
                <a:lnSpc>
                  <a:spcPct val="85000"/>
                </a:lnSpc>
                <a:defRPr/>
              </a:pPr>
              <a:r>
                <a:rPr lang="en-US" sz="1200" b="1">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378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2051"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7022C123-C5F5-4CF2-A8D8-36C9152A4807}" type="slidenum">
              <a:rPr lang="en-US"/>
              <a:pPr>
                <a:defRPr/>
              </a:pPr>
              <a:t>‹#›</a:t>
            </a:fld>
            <a:endParaRPr lang="en-US"/>
          </a:p>
        </p:txBody>
      </p:sp>
      <p:sp>
        <p:nvSpPr>
          <p:cNvPr id="2055"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2056"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CB4F0B6F-F84A-4F84-AB3E-D8FEE49BA906}" type="slidenum">
              <a:rPr lang="en-US" sz="1200" b="1">
                <a:solidFill>
                  <a:srgbClr val="FFFFFF"/>
                </a:solidFill>
              </a:rPr>
              <a:pPr algn="r"/>
              <a:t>‹#›</a:t>
            </a:fld>
            <a:endParaRPr lang="en-US" sz="1200" b="1">
              <a:solidFill>
                <a:srgbClr val="FFFFFF"/>
              </a:solidFill>
            </a:endParaRPr>
          </a:p>
        </p:txBody>
      </p:sp>
      <p:grpSp>
        <p:nvGrpSpPr>
          <p:cNvPr id="2057" name="Group 25"/>
          <p:cNvGrpSpPr>
            <a:grpSpLocks/>
          </p:cNvGrpSpPr>
          <p:nvPr userDrawn="1"/>
        </p:nvGrpSpPr>
        <p:grpSpPr bwMode="auto">
          <a:xfrm>
            <a:off x="5708650" y="6124575"/>
            <a:ext cx="2047875" cy="661988"/>
            <a:chOff x="3596" y="3858"/>
            <a:chExt cx="1290" cy="417"/>
          </a:xfrm>
        </p:grpSpPr>
        <p:pic>
          <p:nvPicPr>
            <p:cNvPr id="2060"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lnSpc>
                  <a:spcPct val="85000"/>
                </a:lnSpc>
                <a:spcBef>
                  <a:spcPct val="0"/>
                </a:spcBef>
                <a:buFontTx/>
                <a:buNone/>
                <a:defRPr/>
              </a:pPr>
              <a:r>
                <a:rPr lang="en-US" sz="1200" b="1" smtClean="0">
                  <a:solidFill>
                    <a:srgbClr val="FFFFFF"/>
                  </a:solidFill>
                </a:rPr>
                <a:t>Federal Aviation</a:t>
              </a:r>
            </a:p>
            <a:p>
              <a:pPr eaLnBrk="1" hangingPunct="1">
                <a:lnSpc>
                  <a:spcPct val="85000"/>
                </a:lnSpc>
                <a:spcBef>
                  <a:spcPct val="0"/>
                </a:spcBef>
                <a:buFontTx/>
                <a:buNone/>
                <a:defRPr/>
              </a:pPr>
              <a:r>
                <a:rPr lang="en-US" sz="1200" b="1" smtClean="0">
                  <a:solidFill>
                    <a:srgbClr val="FFFFFF"/>
                  </a:solidFill>
                </a:rPr>
                <a:t>Administration</a:t>
              </a:r>
            </a:p>
          </p:txBody>
        </p:sp>
      </p:grpSp>
      <p:sp>
        <p:nvSpPr>
          <p:cNvPr id="2059" name="Text Box 30"/>
          <p:cNvSpPr txBox="1">
            <a:spLocks noChangeArrowheads="1"/>
          </p:cNvSpPr>
          <p:nvPr userDrawn="1"/>
        </p:nvSpPr>
        <p:spPr bwMode="auto">
          <a:xfrm>
            <a:off x="187325" y="6314500"/>
            <a:ext cx="3740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50000"/>
              </a:spcBef>
              <a:buChar char="•"/>
              <a:defRPr sz="2400">
                <a:solidFill>
                  <a:schemeClr val="tx1"/>
                </a:solidFill>
                <a:latin typeface="Arial" pitchFamily="34" charset="0"/>
              </a:defRPr>
            </a:lvl1pPr>
            <a:lvl2pPr marL="742950" indent="-285750" eaLnBrk="0" hangingPunct="0">
              <a:spcBef>
                <a:spcPct val="50000"/>
              </a:spcBef>
              <a:buChar char="•"/>
              <a:defRPr sz="2400">
                <a:solidFill>
                  <a:schemeClr val="tx1"/>
                </a:solidFill>
                <a:latin typeface="Arial" pitchFamily="34" charset="0"/>
              </a:defRPr>
            </a:lvl2pPr>
            <a:lvl3pPr marL="1143000" indent="-228600" eaLnBrk="0" hangingPunct="0">
              <a:spcBef>
                <a:spcPct val="50000"/>
              </a:spcBef>
              <a:buChar char="•"/>
              <a:defRPr sz="2400">
                <a:solidFill>
                  <a:schemeClr val="tx1"/>
                </a:solidFill>
                <a:latin typeface="Arial" pitchFamily="34" charset="0"/>
              </a:defRPr>
            </a:lvl3pPr>
            <a:lvl4pPr marL="1600200" indent="-228600" eaLnBrk="0" hangingPunct="0">
              <a:spcBef>
                <a:spcPct val="50000"/>
              </a:spcBef>
              <a:buChar char="•"/>
              <a:defRPr sz="2400">
                <a:solidFill>
                  <a:schemeClr val="tx1"/>
                </a:solidFill>
                <a:latin typeface="Arial" pitchFamily="34" charset="0"/>
              </a:defRPr>
            </a:lvl4pPr>
            <a:lvl5pPr marL="2057400" indent="-228600" eaLnBrk="0" hangingPunct="0">
              <a:spcBef>
                <a:spcPct val="50000"/>
              </a:spcBef>
              <a:buChar char="•"/>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buFontTx/>
              <a:buNone/>
              <a:defRPr/>
            </a:pPr>
            <a:r>
              <a:rPr lang="en-US" sz="1200" b="1" dirty="0" smtClean="0">
                <a:solidFill>
                  <a:schemeClr val="bg1"/>
                </a:solidFill>
              </a:rPr>
              <a:t>REDAC E&amp;E Subcommittee</a:t>
            </a:r>
          </a:p>
        </p:txBody>
      </p:sp>
    </p:spTree>
  </p:cSld>
  <p:clrMap bg1="lt1" tx1="dk1" bg2="lt2" tx2="dk2" accent1="accent1" accent2="accent2" accent3="accent3" accent4="accent4" accent5="accent5" accent6="accent6" hlink="hlink" folHlink="folHlink"/>
  <p:sldLayoutIdLst>
    <p:sldLayoutId id="2147483782"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81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1CB3370F-5BF3-4A36-82ED-742532CDA8AE}" type="slidenum">
              <a:rPr lang="en-US">
                <a:solidFill>
                  <a:srgbClr val="FFFFFF"/>
                </a:solidFill>
              </a:rPr>
              <a:pPr>
                <a:defRPr/>
              </a:pPr>
              <a:t>‹#›</a:t>
            </a:fld>
            <a:endParaRPr lang="en-US">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smtClean="0">
              <a:solidFill>
                <a:srgbClr val="000000"/>
              </a:solidFil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785E1010-41E8-4315-85DC-6BA9F0B4964A}" type="slidenum">
              <a:rPr lang="en-US" sz="1200" b="1" smtClean="0">
                <a:solidFill>
                  <a:srgbClr val="FFFFFF"/>
                </a:solidFill>
              </a:rPr>
              <a:pPr algn="r"/>
              <a:t>‹#›</a:t>
            </a:fld>
            <a:endParaRPr lang="en-US" sz="1200" b="1" smtClean="0">
              <a:solidFill>
                <a:srgbClr val="FFFFFF"/>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rPr>
                <a:t>Federal Aviation</a:t>
              </a:r>
            </a:p>
            <a:p>
              <a:pPr eaLnBrk="1" hangingPunct="1">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3172212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593" y="312738"/>
            <a:ext cx="5272758" cy="1395412"/>
          </a:xfrm>
        </p:spPr>
        <p:txBody>
          <a:bodyPr/>
          <a:lstStyle/>
          <a:p>
            <a:r>
              <a:rPr lang="en-US" dirty="0" smtClean="0"/>
              <a:t>Emissions Roadmap Update</a:t>
            </a:r>
            <a:endParaRPr lang="en-US" dirty="0"/>
          </a:p>
        </p:txBody>
      </p:sp>
      <p:sp>
        <p:nvSpPr>
          <p:cNvPr id="3" name="Subtitle 2"/>
          <p:cNvSpPr>
            <a:spLocks noGrp="1"/>
          </p:cNvSpPr>
          <p:nvPr>
            <p:ph type="subTitle" idx="1"/>
          </p:nvPr>
        </p:nvSpPr>
        <p:spPr>
          <a:xfrm>
            <a:off x="289767" y="1754188"/>
            <a:ext cx="5239163" cy="1752600"/>
          </a:xfrm>
        </p:spPr>
        <p:txBody>
          <a:bodyPr/>
          <a:lstStyle/>
          <a:p>
            <a:r>
              <a:rPr lang="en-US" dirty="0" smtClean="0"/>
              <a:t>Office of Environment &amp; Energy</a:t>
            </a:r>
            <a:endParaRPr lang="en-US" dirty="0"/>
          </a:p>
        </p:txBody>
      </p:sp>
    </p:spTree>
    <p:extLst>
      <p:ext uri="{BB962C8B-B14F-4D97-AF65-F5344CB8AC3E}">
        <p14:creationId xmlns:p14="http://schemas.microsoft.com/office/powerpoint/2010/main" val="6081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a:solidFill>
                  <a:schemeClr val="bg1"/>
                </a:solidFill>
              </a:rPr>
              <a:t>A10:  Forecast Technology and Influence of Commercial </a:t>
            </a:r>
            <a:r>
              <a:rPr lang="en-US" sz="2400" dirty="0" smtClean="0">
                <a:solidFill>
                  <a:schemeClr val="bg1"/>
                </a:solidFill>
              </a:rPr>
              <a:t>SST</a:t>
            </a:r>
            <a:endParaRPr lang="en-US" sz="2400" dirty="0">
              <a:solidFill>
                <a:schemeClr val="bg1"/>
              </a:solidFill>
            </a:endParaRPr>
          </a:p>
        </p:txBody>
      </p:sp>
      <p:sp>
        <p:nvSpPr>
          <p:cNvPr id="24578" name="Rectangle 4"/>
          <p:cNvSpPr>
            <a:spLocks noChangeArrowheads="1"/>
          </p:cNvSpPr>
          <p:nvPr/>
        </p:nvSpPr>
        <p:spPr bwMode="auto">
          <a:xfrm>
            <a:off x="144463" y="1038116"/>
            <a:ext cx="8858250" cy="4837167"/>
          </a:xfrm>
          <a:prstGeom prst="rect">
            <a:avLst/>
          </a:prstGeom>
          <a:noFill/>
          <a:ln w="9525">
            <a:noFill/>
            <a:miter lim="800000"/>
            <a:headEnd/>
            <a:tailEnd/>
          </a:ln>
        </p:spPr>
        <p:txBody>
          <a:bodyPr>
            <a:prstTxWarp prst="textNoShape">
              <a:avLst/>
            </a:prstTxWarp>
          </a:bodyPr>
          <a:lstStyle/>
          <a:p>
            <a:pPr marL="223838" indent="-223838">
              <a:lnSpc>
                <a:spcPct val="95000"/>
              </a:lnSpc>
              <a:spcBef>
                <a:spcPct val="75000"/>
              </a:spcBef>
              <a:buFontTx/>
              <a:buChar char="•"/>
            </a:pPr>
            <a:endParaRPr lang="en-US" sz="1600" b="1" dirty="0"/>
          </a:p>
        </p:txBody>
      </p:sp>
      <p:sp>
        <p:nvSpPr>
          <p:cNvPr id="2" name="TextBox 1"/>
          <p:cNvSpPr txBox="1"/>
          <p:nvPr/>
        </p:nvSpPr>
        <p:spPr>
          <a:xfrm>
            <a:off x="334463" y="824911"/>
            <a:ext cx="8486078" cy="5139869"/>
          </a:xfrm>
          <a:prstGeom prst="rect">
            <a:avLst/>
          </a:prstGeom>
          <a:noFill/>
        </p:spPr>
        <p:txBody>
          <a:bodyPr wrap="square" rtlCol="0">
            <a:spAutoFit/>
          </a:bodyPr>
          <a:lstStyle/>
          <a:p>
            <a:pPr marL="342900" indent="-342900">
              <a:buFont typeface="Arial" panose="020B0604020202020204" pitchFamily="34" charset="0"/>
              <a:buChar char="•"/>
            </a:pPr>
            <a:r>
              <a:rPr lang="en-US" dirty="0"/>
              <a:t>Define potential demand and develop a forecast supersonic air </a:t>
            </a:r>
            <a:r>
              <a:rPr lang="en-US" dirty="0" smtClean="0"/>
              <a:t>travel (out to 2050)</a:t>
            </a:r>
          </a:p>
          <a:p>
            <a:pPr marL="342900" indent="-342900">
              <a:buFont typeface="Arial" panose="020B0604020202020204" pitchFamily="34" charset="0"/>
              <a:buChar char="•"/>
            </a:pPr>
            <a:r>
              <a:rPr lang="en-US" dirty="0" smtClean="0"/>
              <a:t>3 types of SST</a:t>
            </a:r>
          </a:p>
          <a:p>
            <a:pPr marL="800100" lvl="1" indent="-342900">
              <a:buFont typeface="Arial" panose="020B0604020202020204" pitchFamily="34" charset="0"/>
              <a:buChar char="•"/>
            </a:pPr>
            <a:r>
              <a:rPr lang="en-US" dirty="0" smtClean="0"/>
              <a:t>Type1</a:t>
            </a:r>
            <a:r>
              <a:rPr lang="en-US" dirty="0"/>
              <a:t>: operate at supersonic speeds in unrestricted areas and subsonic speeds over other </a:t>
            </a:r>
            <a:r>
              <a:rPr lang="en-US" dirty="0" smtClean="0"/>
              <a:t>areas</a:t>
            </a:r>
          </a:p>
          <a:p>
            <a:pPr marL="800100" lvl="1" indent="-342900">
              <a:buFont typeface="Arial" panose="020B0604020202020204" pitchFamily="34" charset="0"/>
              <a:buChar char="•"/>
            </a:pPr>
            <a:r>
              <a:rPr lang="en-US" dirty="0" smtClean="0"/>
              <a:t>Type2</a:t>
            </a:r>
            <a:r>
              <a:rPr lang="en-US" dirty="0"/>
              <a:t>: same as Type 1 except </a:t>
            </a:r>
            <a:r>
              <a:rPr lang="en-US" dirty="0" smtClean="0"/>
              <a:t>has </a:t>
            </a:r>
            <a:r>
              <a:rPr lang="en-US" dirty="0"/>
              <a:t>technology to fly at Mach cut-off speeds over prohibited areas. </a:t>
            </a:r>
            <a:endParaRPr lang="en-US" dirty="0" smtClean="0"/>
          </a:p>
          <a:p>
            <a:pPr marL="1257300" lvl="2" indent="-342900">
              <a:buFont typeface="Arial" panose="020B0604020202020204" pitchFamily="34" charset="0"/>
              <a:buChar char="•"/>
            </a:pPr>
            <a:r>
              <a:rPr lang="en-US" sz="2000" dirty="0" smtClean="0"/>
              <a:t>Uses </a:t>
            </a:r>
            <a:r>
              <a:rPr lang="en-US" sz="2000" dirty="0"/>
              <a:t>atmospheric characteristics to prevent sonic booms from propagating to the ground </a:t>
            </a:r>
            <a:r>
              <a:rPr lang="en-US" sz="2000" dirty="0" smtClean="0"/>
              <a:t>(Mach </a:t>
            </a:r>
            <a:r>
              <a:rPr lang="en-US" sz="2000" dirty="0"/>
              <a:t>1.1 to 1.15</a:t>
            </a:r>
            <a:r>
              <a:rPr lang="en-US" sz="2000" dirty="0" smtClean="0"/>
              <a:t>)</a:t>
            </a:r>
          </a:p>
          <a:p>
            <a:pPr marL="800100" lvl="1" indent="-342900">
              <a:buFont typeface="Arial" panose="020B0604020202020204" pitchFamily="34" charset="0"/>
              <a:buChar char="•"/>
            </a:pPr>
            <a:r>
              <a:rPr lang="en-US" dirty="0" smtClean="0"/>
              <a:t>Type3</a:t>
            </a:r>
            <a:r>
              <a:rPr lang="en-US" dirty="0"/>
              <a:t>: aircraft </a:t>
            </a:r>
            <a:r>
              <a:rPr lang="en-US" dirty="0" smtClean="0"/>
              <a:t>designed </a:t>
            </a:r>
            <a:r>
              <a:rPr lang="en-US" dirty="0"/>
              <a:t>to produce very low sonic boom levels during all phases of supersonic </a:t>
            </a:r>
            <a:r>
              <a:rPr lang="en-US" dirty="0" smtClean="0"/>
              <a:t>flight</a:t>
            </a:r>
          </a:p>
          <a:p>
            <a:pPr marL="342900" indent="-342900">
              <a:buFont typeface="Arial" panose="020B0604020202020204" pitchFamily="34" charset="0"/>
              <a:buChar char="•"/>
            </a:pPr>
            <a:r>
              <a:rPr lang="en-US" dirty="0" smtClean="0"/>
              <a:t>Fuel </a:t>
            </a:r>
            <a:r>
              <a:rPr lang="en-US" dirty="0"/>
              <a:t>burn, CO</a:t>
            </a:r>
            <a:r>
              <a:rPr lang="en-US" baseline="-25000" dirty="0"/>
              <a:t>2</a:t>
            </a:r>
            <a:r>
              <a:rPr lang="en-US" dirty="0"/>
              <a:t>, H</a:t>
            </a:r>
            <a:r>
              <a:rPr lang="en-US" baseline="-25000" dirty="0"/>
              <a:t>2</a:t>
            </a:r>
            <a:r>
              <a:rPr lang="en-US" dirty="0"/>
              <a:t>O, and if possible NOx, by </a:t>
            </a:r>
            <a:r>
              <a:rPr lang="en-US" dirty="0" smtClean="0"/>
              <a:t>altitude</a:t>
            </a:r>
          </a:p>
          <a:p>
            <a:pPr marL="342900" indent="-342900">
              <a:buFont typeface="Arial" panose="020B0604020202020204" pitchFamily="34" charset="0"/>
              <a:buChar char="•"/>
            </a:pPr>
            <a:r>
              <a:rPr lang="en-US" dirty="0"/>
              <a:t>C</a:t>
            </a:r>
            <a:r>
              <a:rPr lang="en-US" dirty="0" smtClean="0"/>
              <a:t>omparison </a:t>
            </a:r>
            <a:r>
              <a:rPr lang="en-US" dirty="0"/>
              <a:t>of fuel burn to subsonic </a:t>
            </a:r>
            <a:r>
              <a:rPr lang="en-US" dirty="0" smtClean="0"/>
              <a:t>traffic</a:t>
            </a:r>
          </a:p>
          <a:p>
            <a:pPr marL="342900" indent="-342900">
              <a:buFont typeface="Arial" panose="020B0604020202020204" pitchFamily="34" charset="0"/>
              <a:buChar char="•"/>
            </a:pPr>
            <a:r>
              <a:rPr lang="en-US" dirty="0" smtClean="0"/>
              <a:t>Estimate community &amp; </a:t>
            </a:r>
            <a:r>
              <a:rPr lang="en-US" dirty="0" err="1" smtClean="0"/>
              <a:t>en</a:t>
            </a:r>
            <a:r>
              <a:rPr lang="en-US" dirty="0" smtClean="0"/>
              <a:t>-route noise impacts</a:t>
            </a:r>
            <a:endParaRPr lang="en-US" dirty="0"/>
          </a:p>
        </p:txBody>
      </p:sp>
    </p:spTree>
    <p:extLst>
      <p:ext uri="{BB962C8B-B14F-4D97-AF65-F5344CB8AC3E}">
        <p14:creationId xmlns:p14="http://schemas.microsoft.com/office/powerpoint/2010/main" val="39078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A18:  Health Effects of Aviation Emissions</a:t>
            </a:r>
            <a:endParaRPr lang="en-US" sz="2400" dirty="0">
              <a:solidFill>
                <a:schemeClr val="bg1"/>
              </a:solidFill>
            </a:endParaRPr>
          </a:p>
        </p:txBody>
      </p:sp>
      <p:sp>
        <p:nvSpPr>
          <p:cNvPr id="5" name="TextBox 4"/>
          <p:cNvSpPr txBox="1"/>
          <p:nvPr/>
        </p:nvSpPr>
        <p:spPr>
          <a:xfrm>
            <a:off x="334463" y="824911"/>
            <a:ext cx="8486078" cy="2677656"/>
          </a:xfrm>
          <a:prstGeom prst="rect">
            <a:avLst/>
          </a:prstGeom>
          <a:noFill/>
        </p:spPr>
        <p:txBody>
          <a:bodyPr wrap="square" rtlCol="0">
            <a:spAutoFit/>
          </a:bodyPr>
          <a:lstStyle/>
          <a:p>
            <a:pPr marL="342900" indent="-342900">
              <a:buFont typeface="Arial" panose="020B0604020202020204" pitchFamily="34" charset="0"/>
              <a:buChar char="•"/>
            </a:pPr>
            <a:r>
              <a:rPr lang="en-US" dirty="0" smtClean="0"/>
              <a:t>Conduct field campaign to measure ultra-fine particulate matter at airports</a:t>
            </a:r>
          </a:p>
          <a:p>
            <a:pPr marL="800100" lvl="1" indent="-342900">
              <a:buFont typeface="Arial" panose="020B0604020202020204" pitchFamily="34" charset="0"/>
              <a:buChar char="•"/>
            </a:pPr>
            <a:r>
              <a:rPr lang="en-US" dirty="0" smtClean="0"/>
              <a:t>Under flight paths using PDARS radar tracks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Perform statistical analysis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Carry out monitor vs. modeling comparisons</a:t>
            </a:r>
            <a:endParaRPr lang="en-US" dirty="0"/>
          </a:p>
        </p:txBody>
      </p:sp>
    </p:spTree>
    <p:extLst>
      <p:ext uri="{BB962C8B-B14F-4D97-AF65-F5344CB8AC3E}">
        <p14:creationId xmlns:p14="http://schemas.microsoft.com/office/powerpoint/2010/main" val="4055941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A19</a:t>
            </a:r>
            <a:r>
              <a:rPr lang="en-US" sz="2400" dirty="0">
                <a:solidFill>
                  <a:schemeClr val="bg1"/>
                </a:solidFill>
              </a:rPr>
              <a:t>:  CMAQ-based Airport AQ Model </a:t>
            </a:r>
            <a:r>
              <a:rPr lang="en-US" sz="2400" dirty="0" smtClean="0">
                <a:solidFill>
                  <a:schemeClr val="bg1"/>
                </a:solidFill>
              </a:rPr>
              <a:t>Development</a:t>
            </a:r>
            <a:endParaRPr lang="en-US" sz="2400" dirty="0">
              <a:solidFill>
                <a:schemeClr val="bg1"/>
              </a:solidFill>
            </a:endParaRPr>
          </a:p>
        </p:txBody>
      </p:sp>
      <p:sp>
        <p:nvSpPr>
          <p:cNvPr id="5" name="TextBox 4"/>
          <p:cNvSpPr txBox="1"/>
          <p:nvPr/>
        </p:nvSpPr>
        <p:spPr>
          <a:xfrm>
            <a:off x="334463" y="824911"/>
            <a:ext cx="8486078" cy="5262979"/>
          </a:xfrm>
          <a:prstGeom prst="rect">
            <a:avLst/>
          </a:prstGeom>
          <a:noFill/>
        </p:spPr>
        <p:txBody>
          <a:bodyPr wrap="square" rtlCol="0">
            <a:spAutoFit/>
          </a:bodyPr>
          <a:lstStyle/>
          <a:p>
            <a:pPr marL="342900" indent="-342900">
              <a:buFont typeface="Arial" panose="020B0604020202020204" pitchFamily="34" charset="0"/>
              <a:buChar char="•"/>
            </a:pPr>
            <a:r>
              <a:rPr lang="en-US" dirty="0"/>
              <a:t>NAS-wide AQ modeling + CMAQ DDM 2nd order sensitivity analysis </a:t>
            </a:r>
            <a:r>
              <a:rPr lang="en-US" dirty="0" smtClean="0"/>
              <a:t>work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Work </a:t>
            </a:r>
            <a:r>
              <a:rPr lang="en-US" dirty="0"/>
              <a:t>with BU re UFP monitoring </a:t>
            </a:r>
            <a:r>
              <a:rPr lang="en-US" dirty="0" smtClean="0"/>
              <a:t>&amp; modeling comparisons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Conduct Northern </a:t>
            </a:r>
            <a:r>
              <a:rPr lang="en-US" dirty="0"/>
              <a:t>Hemisphere CMAQ </a:t>
            </a:r>
            <a:r>
              <a:rPr lang="en-US" dirty="0" smtClean="0"/>
              <a:t>analysis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Gridding </a:t>
            </a:r>
            <a:r>
              <a:rPr lang="en-US" dirty="0"/>
              <a:t>Tool </a:t>
            </a:r>
            <a:r>
              <a:rPr lang="en-US" dirty="0" smtClean="0"/>
              <a:t>Development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Real Weather:  WRF and </a:t>
            </a:r>
            <a:r>
              <a:rPr lang="en-US" dirty="0"/>
              <a:t>MERRA </a:t>
            </a:r>
            <a:r>
              <a:rPr lang="en-US" dirty="0" smtClean="0"/>
              <a:t>work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Work with Nation Aviation University in Kiev Ukraine</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Attainment-to-nonattainment from aviation emissions</a:t>
            </a:r>
            <a:endParaRPr lang="en-US" dirty="0"/>
          </a:p>
        </p:txBody>
      </p:sp>
    </p:spTree>
    <p:extLst>
      <p:ext uri="{BB962C8B-B14F-4D97-AF65-F5344CB8AC3E}">
        <p14:creationId xmlns:p14="http://schemas.microsoft.com/office/powerpoint/2010/main" val="3051385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A20:  </a:t>
            </a:r>
            <a:r>
              <a:rPr lang="en-US" sz="2400" dirty="0">
                <a:solidFill>
                  <a:schemeClr val="bg1"/>
                </a:solidFill>
              </a:rPr>
              <a:t>Fast-time APMT-I AQ Model Development (</a:t>
            </a:r>
            <a:r>
              <a:rPr lang="en-US" sz="2400" dirty="0" err="1">
                <a:solidFill>
                  <a:schemeClr val="bg1"/>
                </a:solidFill>
              </a:rPr>
              <a:t>Adjoint</a:t>
            </a:r>
            <a:r>
              <a:rPr lang="en-US" sz="2400" dirty="0" smtClean="0">
                <a:solidFill>
                  <a:schemeClr val="bg1"/>
                </a:solidFill>
              </a:rPr>
              <a:t>)</a:t>
            </a:r>
            <a:endParaRPr lang="en-US" sz="2400" dirty="0">
              <a:solidFill>
                <a:schemeClr val="bg1"/>
              </a:solidFill>
            </a:endParaRPr>
          </a:p>
        </p:txBody>
      </p:sp>
      <p:sp>
        <p:nvSpPr>
          <p:cNvPr id="5" name="TextBox 4"/>
          <p:cNvSpPr txBox="1"/>
          <p:nvPr/>
        </p:nvSpPr>
        <p:spPr>
          <a:xfrm>
            <a:off x="334463" y="824911"/>
            <a:ext cx="8486078" cy="415498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Adding fine grids:  </a:t>
            </a:r>
          </a:p>
          <a:p>
            <a:pPr marL="800100" lvl="1" indent="-342900">
              <a:buFont typeface="Arial" panose="020B0604020202020204" pitchFamily="34" charset="0"/>
              <a:buChar char="•"/>
            </a:pPr>
            <a:r>
              <a:rPr lang="en-US" dirty="0" smtClean="0"/>
              <a:t>Canadian + </a:t>
            </a:r>
            <a:r>
              <a:rPr lang="en-US" dirty="0"/>
              <a:t>SE </a:t>
            </a:r>
            <a:r>
              <a:rPr lang="en-US" dirty="0" smtClean="0"/>
              <a:t>Asia + European </a:t>
            </a:r>
            <a:r>
              <a:rPr lang="en-US" dirty="0"/>
              <a:t>grid, </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Emissions </a:t>
            </a:r>
            <a:r>
              <a:rPr lang="en-US" dirty="0"/>
              <a:t>uncertainties </a:t>
            </a:r>
            <a:r>
              <a:rPr lang="en-US" dirty="0" smtClean="0"/>
              <a:t>work</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Conduct multi-scale </a:t>
            </a:r>
            <a:r>
              <a:rPr lang="en-US" dirty="0" err="1" smtClean="0"/>
              <a:t>adjoint</a:t>
            </a:r>
            <a:r>
              <a:rPr lang="en-US" dirty="0" smtClean="0"/>
              <a:t> </a:t>
            </a:r>
            <a:r>
              <a:rPr lang="en-US" dirty="0" smtClean="0"/>
              <a:t>modeling   </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Evaluation </a:t>
            </a:r>
            <a:r>
              <a:rPr lang="en-US" dirty="0"/>
              <a:t>of ammonia propagation into </a:t>
            </a:r>
            <a:r>
              <a:rPr lang="en-US" dirty="0" smtClean="0"/>
              <a:t>tool</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Transition </a:t>
            </a:r>
            <a:r>
              <a:rPr lang="en-US" dirty="0"/>
              <a:t>from research to operations for </a:t>
            </a:r>
            <a:r>
              <a:rPr lang="en-US" dirty="0" smtClean="0"/>
              <a:t>tool</a:t>
            </a:r>
            <a:endParaRPr lang="en-US" dirty="0"/>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4135176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A21</a:t>
            </a:r>
            <a:r>
              <a:rPr lang="en-US" sz="2400" dirty="0">
                <a:solidFill>
                  <a:schemeClr val="bg1"/>
                </a:solidFill>
              </a:rPr>
              <a:t>:  Updates to APMT-I Climate </a:t>
            </a:r>
            <a:r>
              <a:rPr lang="en-US" sz="2400" dirty="0" smtClean="0">
                <a:solidFill>
                  <a:schemeClr val="bg1"/>
                </a:solidFill>
              </a:rPr>
              <a:t>Model</a:t>
            </a:r>
            <a:endParaRPr lang="en-US" sz="2400" dirty="0">
              <a:solidFill>
                <a:schemeClr val="bg1"/>
              </a:solidFill>
            </a:endParaRPr>
          </a:p>
        </p:txBody>
      </p:sp>
      <p:sp>
        <p:nvSpPr>
          <p:cNvPr id="5" name="TextBox 4"/>
          <p:cNvSpPr txBox="1"/>
          <p:nvPr/>
        </p:nvSpPr>
        <p:spPr>
          <a:xfrm>
            <a:off x="334463" y="824911"/>
            <a:ext cx="8486078" cy="3416320"/>
          </a:xfrm>
          <a:prstGeom prst="rect">
            <a:avLst/>
          </a:prstGeom>
          <a:noFill/>
        </p:spPr>
        <p:txBody>
          <a:bodyPr wrap="square" rtlCol="0">
            <a:spAutoFit/>
          </a:bodyPr>
          <a:lstStyle/>
          <a:p>
            <a:pPr marL="342900" indent="-342900">
              <a:buFont typeface="Arial" panose="020B0604020202020204" pitchFamily="34" charset="0"/>
              <a:buChar char="•"/>
            </a:pPr>
            <a:r>
              <a:rPr lang="en-US" dirty="0" smtClean="0"/>
              <a:t>Continue </a:t>
            </a:r>
            <a:r>
              <a:rPr lang="en-US" dirty="0"/>
              <a:t>tool </a:t>
            </a:r>
            <a:r>
              <a:rPr lang="en-US" dirty="0" smtClean="0"/>
              <a:t>development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Inclusion </a:t>
            </a:r>
            <a:r>
              <a:rPr lang="en-US" dirty="0"/>
              <a:t>of global impacts of regional </a:t>
            </a:r>
            <a:r>
              <a:rPr lang="en-US" dirty="0" smtClean="0"/>
              <a:t>emissions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Investigate </a:t>
            </a:r>
            <a:r>
              <a:rPr lang="en-US" dirty="0"/>
              <a:t>regional damages of regional temperature changes (from CICERO</a:t>
            </a:r>
            <a:r>
              <a:rPr lang="en-US" dirty="0" smtClean="0"/>
              <a: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Update </a:t>
            </a:r>
            <a:r>
              <a:rPr lang="en-US" dirty="0"/>
              <a:t>of contrail impacts beyond fuel burn </a:t>
            </a:r>
            <a:r>
              <a:rPr lang="en-US" dirty="0" smtClean="0"/>
              <a:t>scaling</a:t>
            </a:r>
            <a:endParaRPr lang="en-US" dirty="0"/>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1893233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A22</a:t>
            </a:r>
            <a:r>
              <a:rPr lang="en-US" sz="2400" dirty="0">
                <a:solidFill>
                  <a:schemeClr val="bg1"/>
                </a:solidFill>
              </a:rPr>
              <a:t>:  Independent Evaluation of APMT-I Climate </a:t>
            </a:r>
            <a:r>
              <a:rPr lang="en-US" sz="2400" dirty="0" smtClean="0">
                <a:solidFill>
                  <a:schemeClr val="bg1"/>
                </a:solidFill>
              </a:rPr>
              <a:t>Model</a:t>
            </a:r>
            <a:endParaRPr lang="en-US" sz="2400" dirty="0">
              <a:solidFill>
                <a:schemeClr val="bg1"/>
              </a:solidFill>
            </a:endParaRPr>
          </a:p>
        </p:txBody>
      </p:sp>
      <p:sp>
        <p:nvSpPr>
          <p:cNvPr id="5" name="TextBox 4"/>
          <p:cNvSpPr txBox="1"/>
          <p:nvPr/>
        </p:nvSpPr>
        <p:spPr>
          <a:xfrm>
            <a:off x="334463" y="824911"/>
            <a:ext cx="8486078" cy="3046988"/>
          </a:xfrm>
          <a:prstGeom prst="rect">
            <a:avLst/>
          </a:prstGeom>
          <a:noFill/>
        </p:spPr>
        <p:txBody>
          <a:bodyPr wrap="square" rtlCol="0">
            <a:spAutoFit/>
          </a:bodyPr>
          <a:lstStyle/>
          <a:p>
            <a:pPr marL="342900" indent="-342900">
              <a:buFont typeface="Arial" panose="020B0604020202020204" pitchFamily="34" charset="0"/>
              <a:buChar char="•"/>
            </a:pPr>
            <a:r>
              <a:rPr lang="en-US" dirty="0" smtClean="0"/>
              <a:t>UIUC to review </a:t>
            </a:r>
            <a:r>
              <a:rPr lang="en-US" dirty="0"/>
              <a:t>and </a:t>
            </a:r>
            <a:r>
              <a:rPr lang="en-US" dirty="0" smtClean="0"/>
              <a:t>evaluate…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Exercise latest version of APMT-I Climate tool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Evaluate inclusion of regional impacts capabilities after </a:t>
            </a:r>
            <a:r>
              <a:rPr lang="en-US" dirty="0" smtClean="0"/>
              <a:t>review </a:t>
            </a:r>
            <a:r>
              <a:rPr lang="en-US" dirty="0"/>
              <a:t>of CICERO </a:t>
            </a:r>
            <a:r>
              <a:rPr lang="en-US" dirty="0" smtClean="0"/>
              <a:t>memorandum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Review </a:t>
            </a:r>
            <a:r>
              <a:rPr lang="en-US" dirty="0"/>
              <a:t>of future contrail </a:t>
            </a:r>
            <a:r>
              <a:rPr lang="en-US" dirty="0" smtClean="0"/>
              <a:t>updates </a:t>
            </a:r>
            <a:endParaRPr lang="en-US" dirty="0"/>
          </a:p>
        </p:txBody>
      </p:sp>
    </p:spTree>
    <p:extLst>
      <p:ext uri="{BB962C8B-B14F-4D97-AF65-F5344CB8AC3E}">
        <p14:creationId xmlns:p14="http://schemas.microsoft.com/office/powerpoint/2010/main" val="2118320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A39</a:t>
            </a:r>
            <a:r>
              <a:rPr lang="en-US" sz="2400" dirty="0">
                <a:solidFill>
                  <a:schemeClr val="bg1"/>
                </a:solidFill>
              </a:rPr>
              <a:t>:  CBA of removing Naphthalene from </a:t>
            </a:r>
            <a:r>
              <a:rPr lang="en-US" sz="2400" dirty="0" smtClean="0">
                <a:solidFill>
                  <a:schemeClr val="bg1"/>
                </a:solidFill>
              </a:rPr>
              <a:t>Jet-A</a:t>
            </a:r>
            <a:endParaRPr lang="en-US" sz="2400" dirty="0">
              <a:solidFill>
                <a:schemeClr val="bg1"/>
              </a:solidFill>
            </a:endParaRPr>
          </a:p>
        </p:txBody>
      </p:sp>
      <p:sp>
        <p:nvSpPr>
          <p:cNvPr id="5" name="TextBox 4"/>
          <p:cNvSpPr txBox="1"/>
          <p:nvPr/>
        </p:nvSpPr>
        <p:spPr>
          <a:xfrm>
            <a:off x="334463" y="824911"/>
            <a:ext cx="8486078" cy="4524315"/>
          </a:xfrm>
          <a:prstGeom prst="rect">
            <a:avLst/>
          </a:prstGeom>
          <a:noFill/>
        </p:spPr>
        <p:txBody>
          <a:bodyPr wrap="square" rtlCol="0">
            <a:spAutoFit/>
          </a:bodyPr>
          <a:lstStyle/>
          <a:p>
            <a:pPr marL="342900" indent="-342900">
              <a:buFont typeface="Arial" panose="020B0604020202020204" pitchFamily="34" charset="0"/>
              <a:buChar char="•"/>
            </a:pPr>
            <a:r>
              <a:rPr lang="en-US" dirty="0" smtClean="0"/>
              <a:t>Objective:</a:t>
            </a:r>
          </a:p>
          <a:p>
            <a:pPr marL="800100" lvl="1" indent="-342900">
              <a:buFont typeface="Arial" panose="020B0604020202020204" pitchFamily="34" charset="0"/>
              <a:buChar char="•"/>
            </a:pPr>
            <a:r>
              <a:rPr lang="en-US" dirty="0" smtClean="0"/>
              <a:t>Gather </a:t>
            </a:r>
            <a:r>
              <a:rPr lang="en-US" dirty="0"/>
              <a:t>and perform analyses regarding </a:t>
            </a:r>
            <a:r>
              <a:rPr lang="en-US" dirty="0" smtClean="0"/>
              <a:t>reduction </a:t>
            </a:r>
            <a:r>
              <a:rPr lang="en-US" dirty="0"/>
              <a:t>and/or removal of  naphthalene from jet fuel in a refinery, and then to quantify the public health, global climate change, and economic impacts of reduction and/or removal of naphthalene in jet fuel</a:t>
            </a:r>
            <a:r>
              <a:rPr lang="en-US" dirty="0" smtClean="0"/>
              <a: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2-year project.  Kicked-off in September 2016</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Consider </a:t>
            </a:r>
            <a:r>
              <a:rPr lang="en-US" dirty="0"/>
              <a:t>changes in both </a:t>
            </a:r>
            <a:r>
              <a:rPr lang="en-US" dirty="0" smtClean="0"/>
              <a:t>nvPM </a:t>
            </a:r>
            <a:r>
              <a:rPr lang="en-US" dirty="0"/>
              <a:t>and sulfur oxide emissions that could accompany the changes in fuel </a:t>
            </a:r>
            <a:r>
              <a:rPr lang="en-US" dirty="0" smtClean="0"/>
              <a:t>composition. </a:t>
            </a:r>
            <a:endParaRPr lang="en-US" dirty="0"/>
          </a:p>
        </p:txBody>
      </p:sp>
    </p:spTree>
    <p:extLst>
      <p:ext uri="{BB962C8B-B14F-4D97-AF65-F5344CB8AC3E}">
        <p14:creationId xmlns:p14="http://schemas.microsoft.com/office/powerpoint/2010/main" val="63976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A48:  ICAO/CAEP Engine nvPM Emissions Standard</a:t>
            </a:r>
            <a:endParaRPr lang="en-US" sz="2400" dirty="0">
              <a:solidFill>
                <a:schemeClr val="bg1"/>
              </a:solidFill>
            </a:endParaRPr>
          </a:p>
        </p:txBody>
      </p:sp>
      <p:sp>
        <p:nvSpPr>
          <p:cNvPr id="24578" name="Rectangle 4"/>
          <p:cNvSpPr>
            <a:spLocks noChangeArrowheads="1"/>
          </p:cNvSpPr>
          <p:nvPr/>
        </p:nvSpPr>
        <p:spPr bwMode="auto">
          <a:xfrm>
            <a:off x="144463" y="1038116"/>
            <a:ext cx="8858250" cy="4837167"/>
          </a:xfrm>
          <a:prstGeom prst="rect">
            <a:avLst/>
          </a:prstGeom>
          <a:noFill/>
          <a:ln w="9525">
            <a:noFill/>
            <a:miter lim="800000"/>
            <a:headEnd/>
            <a:tailEnd/>
          </a:ln>
        </p:spPr>
        <p:txBody>
          <a:bodyPr>
            <a:prstTxWarp prst="textNoShape">
              <a:avLst/>
            </a:prstTxWarp>
          </a:bodyPr>
          <a:lstStyle/>
          <a:p>
            <a:pPr marL="223838" indent="-223838">
              <a:lnSpc>
                <a:spcPct val="95000"/>
              </a:lnSpc>
              <a:spcBef>
                <a:spcPct val="75000"/>
              </a:spcBef>
              <a:buFontTx/>
              <a:buChar char="•"/>
            </a:pPr>
            <a:endParaRPr lang="en-US" sz="1600" b="1" dirty="0"/>
          </a:p>
        </p:txBody>
      </p:sp>
      <p:sp>
        <p:nvSpPr>
          <p:cNvPr id="2" name="TextBox 1"/>
          <p:cNvSpPr txBox="1"/>
          <p:nvPr/>
        </p:nvSpPr>
        <p:spPr>
          <a:xfrm>
            <a:off x="334463" y="931241"/>
            <a:ext cx="8486078" cy="5124480"/>
          </a:xfrm>
          <a:prstGeom prst="rect">
            <a:avLst/>
          </a:prstGeom>
          <a:noFill/>
        </p:spPr>
        <p:txBody>
          <a:bodyPr wrap="square" rtlCol="0">
            <a:spAutoFit/>
          </a:bodyPr>
          <a:lstStyle/>
          <a:p>
            <a:pPr marL="342900" indent="-342900">
              <a:buFont typeface="Arial" panose="020B0604020202020204" pitchFamily="34" charset="0"/>
              <a:buChar char="•"/>
            </a:pPr>
            <a:r>
              <a:rPr lang="en-US" b="1" dirty="0" smtClean="0">
                <a:solidFill>
                  <a:srgbClr val="0000FF"/>
                </a:solidFill>
              </a:rPr>
              <a:t>CAEP/10 agreed to the inaugural engine nvPM Certification Requirement and nvPM Emissions Standard </a:t>
            </a:r>
          </a:p>
          <a:p>
            <a:endParaRPr lang="en-US" dirty="0" smtClean="0"/>
          </a:p>
          <a:p>
            <a:pPr marL="342900" indent="-342900">
              <a:buFont typeface="Arial" panose="020B0604020202020204" pitchFamily="34" charset="0"/>
              <a:buChar char="•"/>
            </a:pPr>
            <a:r>
              <a:rPr lang="en-US" b="1" dirty="0" smtClean="0">
                <a:solidFill>
                  <a:srgbClr val="0000FF"/>
                </a:solidFill>
              </a:rPr>
              <a:t>CAEP/10 Certification Requirement</a:t>
            </a:r>
            <a:endParaRPr lang="en-US" b="1" dirty="0">
              <a:solidFill>
                <a:srgbClr val="0000FF"/>
              </a:solidFill>
            </a:endParaRPr>
          </a:p>
          <a:p>
            <a:endParaRPr lang="en-US" dirty="0" smtClean="0"/>
          </a:p>
          <a:p>
            <a:pPr marL="800100" lvl="1" indent="-342900">
              <a:spcAft>
                <a:spcPts val="600"/>
              </a:spcAft>
              <a:buFont typeface="Arial" panose="020B0604020202020204" pitchFamily="34" charset="0"/>
              <a:buChar char="•"/>
            </a:pPr>
            <a:r>
              <a:rPr lang="en-US" dirty="0" smtClean="0"/>
              <a:t>Standardized </a:t>
            </a:r>
            <a:r>
              <a:rPr lang="en-US" dirty="0" err="1" smtClean="0"/>
              <a:t>nvPM</a:t>
            </a:r>
            <a:r>
              <a:rPr lang="en-US" dirty="0" smtClean="0"/>
              <a:t> Measurement System</a:t>
            </a:r>
          </a:p>
          <a:p>
            <a:pPr marL="800100" lvl="1" indent="-342900">
              <a:spcAft>
                <a:spcPts val="600"/>
              </a:spcAft>
              <a:buFont typeface="Arial" panose="020B0604020202020204" pitchFamily="34" charset="0"/>
              <a:buChar char="•"/>
            </a:pPr>
            <a:r>
              <a:rPr lang="en-US" dirty="0" smtClean="0"/>
              <a:t>New Appendix 7 to Annex 16 Vol. II</a:t>
            </a:r>
          </a:p>
          <a:p>
            <a:pPr marL="800100"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b="1" dirty="0" smtClean="0">
                <a:solidFill>
                  <a:srgbClr val="0000FF"/>
                </a:solidFill>
              </a:rPr>
              <a:t>Engine nvPM Emissions Standard</a:t>
            </a:r>
          </a:p>
          <a:p>
            <a:pPr marL="800100" lvl="1" indent="-342900">
              <a:buFont typeface="Arial" panose="020B0604020202020204" pitchFamily="34" charset="0"/>
              <a:buChar char="•"/>
            </a:pPr>
            <a:endParaRPr lang="en-US" dirty="0"/>
          </a:p>
          <a:p>
            <a:pPr marL="800100" lvl="1" indent="-342900">
              <a:spcAft>
                <a:spcPts val="600"/>
              </a:spcAft>
              <a:buFont typeface="Arial" panose="020B0604020202020204" pitchFamily="34" charset="0"/>
              <a:buChar char="•"/>
            </a:pPr>
            <a:r>
              <a:rPr lang="en-US" dirty="0" smtClean="0"/>
              <a:t>CAEP/10 Standard based on smoke visibility limit</a:t>
            </a:r>
          </a:p>
          <a:p>
            <a:pPr marL="800100" lvl="1" indent="-342900">
              <a:spcAft>
                <a:spcPts val="600"/>
              </a:spcAft>
              <a:buFont typeface="Arial" panose="020B0604020202020204" pitchFamily="34" charset="0"/>
              <a:buChar char="•"/>
            </a:pPr>
            <a:r>
              <a:rPr lang="en-US" dirty="0" smtClean="0"/>
              <a:t>New Chapter 4 to Annex 16 Vol. II</a:t>
            </a:r>
          </a:p>
        </p:txBody>
      </p:sp>
    </p:spTree>
    <p:extLst>
      <p:ext uri="{BB962C8B-B14F-4D97-AF65-F5344CB8AC3E}">
        <p14:creationId xmlns:p14="http://schemas.microsoft.com/office/powerpoint/2010/main" val="1446412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The CAEP/10 </a:t>
            </a:r>
            <a:r>
              <a:rPr lang="en-US" sz="2400" dirty="0" err="1" smtClean="0">
                <a:solidFill>
                  <a:schemeClr val="bg1"/>
                </a:solidFill>
              </a:rPr>
              <a:t>nvPM</a:t>
            </a:r>
            <a:r>
              <a:rPr lang="en-US" sz="2400" dirty="0" smtClean="0">
                <a:solidFill>
                  <a:schemeClr val="bg1"/>
                </a:solidFill>
              </a:rPr>
              <a:t> Standard</a:t>
            </a:r>
            <a:endParaRPr lang="en-US" sz="2400" dirty="0">
              <a:solidFill>
                <a:schemeClr val="bg1"/>
              </a:solidFill>
            </a:endParaRPr>
          </a:p>
        </p:txBody>
      </p:sp>
      <p:sp>
        <p:nvSpPr>
          <p:cNvPr id="6" name="Content Placeholder 4"/>
          <p:cNvSpPr>
            <a:spLocks noGrp="1"/>
          </p:cNvSpPr>
          <p:nvPr>
            <p:ph idx="1"/>
          </p:nvPr>
        </p:nvSpPr>
        <p:spPr>
          <a:xfrm>
            <a:off x="0" y="617517"/>
            <a:ext cx="9144000" cy="5427023"/>
          </a:xfrm>
        </p:spPr>
        <p:txBody>
          <a:bodyPr>
            <a:normAutofit fontScale="85000" lnSpcReduction="10000"/>
          </a:bodyPr>
          <a:lstStyle/>
          <a:p>
            <a:pPr>
              <a:spcBef>
                <a:spcPts val="600"/>
              </a:spcBef>
              <a:spcAft>
                <a:spcPts val="1200"/>
              </a:spcAft>
            </a:pPr>
            <a:r>
              <a:rPr lang="en-GB" dirty="0" smtClean="0">
                <a:solidFill>
                  <a:srgbClr val="0000FF"/>
                </a:solidFill>
              </a:rPr>
              <a:t>The CAEP/10 nvPM standard enables:</a:t>
            </a:r>
          </a:p>
          <a:p>
            <a:pPr lvl="1">
              <a:lnSpc>
                <a:spcPct val="120000"/>
              </a:lnSpc>
              <a:spcBef>
                <a:spcPts val="800"/>
              </a:spcBef>
              <a:spcAft>
                <a:spcPts val="800"/>
              </a:spcAft>
            </a:pPr>
            <a:r>
              <a:rPr lang="en-US" dirty="0" smtClean="0"/>
              <a:t>Reporting of certified LTO nvPM mass and number Emission Indices (EIs) for all in-production engines of &gt;26.7 kN rated thrust</a:t>
            </a:r>
          </a:p>
          <a:p>
            <a:pPr lvl="1">
              <a:lnSpc>
                <a:spcPct val="120000"/>
              </a:lnSpc>
              <a:spcBef>
                <a:spcPts val="800"/>
              </a:spcBef>
              <a:spcAft>
                <a:spcPts val="800"/>
              </a:spcAft>
            </a:pPr>
            <a:r>
              <a:rPr lang="en-US" dirty="0" smtClean="0"/>
              <a:t>Establishment of a regulatory level for the </a:t>
            </a:r>
            <a:r>
              <a:rPr lang="en-US" dirty="0" err="1" smtClean="0"/>
              <a:t>nvPM</a:t>
            </a:r>
            <a:r>
              <a:rPr lang="en-US" dirty="0" smtClean="0"/>
              <a:t> mass concentration equivalent to smoke number regulatory level. Sets the stage for:</a:t>
            </a:r>
          </a:p>
          <a:p>
            <a:pPr lvl="2">
              <a:lnSpc>
                <a:spcPct val="120000"/>
              </a:lnSpc>
              <a:spcBef>
                <a:spcPts val="800"/>
              </a:spcBef>
              <a:spcAft>
                <a:spcPts val="800"/>
              </a:spcAft>
            </a:pPr>
            <a:r>
              <a:rPr lang="en-US" dirty="0"/>
              <a:t>H</a:t>
            </a:r>
            <a:r>
              <a:rPr lang="en-US" dirty="0" smtClean="0"/>
              <a:t>ealth and climate relevant </a:t>
            </a:r>
            <a:r>
              <a:rPr lang="en-US" dirty="0" err="1" smtClean="0"/>
              <a:t>nvPM</a:t>
            </a:r>
            <a:r>
              <a:rPr lang="en-US" dirty="0" smtClean="0"/>
              <a:t> standards</a:t>
            </a:r>
          </a:p>
          <a:p>
            <a:pPr lvl="2">
              <a:lnSpc>
                <a:spcPct val="120000"/>
              </a:lnSpc>
              <a:spcBef>
                <a:spcPts val="800"/>
              </a:spcBef>
              <a:spcAft>
                <a:spcPts val="800"/>
              </a:spcAft>
            </a:pPr>
            <a:r>
              <a:rPr lang="en-US" dirty="0" smtClean="0"/>
              <a:t>Expected removal of the Smoke Number standard for engines of </a:t>
            </a:r>
            <a:br>
              <a:rPr lang="en-US" dirty="0" smtClean="0"/>
            </a:br>
            <a:r>
              <a:rPr lang="en-US" dirty="0" smtClean="0"/>
              <a:t>rated thrust &gt;26.7 kN</a:t>
            </a:r>
          </a:p>
          <a:p>
            <a:pPr lvl="1">
              <a:lnSpc>
                <a:spcPct val="120000"/>
              </a:lnSpc>
              <a:spcBef>
                <a:spcPts val="800"/>
              </a:spcBef>
              <a:spcAft>
                <a:spcPts val="800"/>
              </a:spcAft>
            </a:pPr>
            <a:r>
              <a:rPr lang="en-US" dirty="0" smtClean="0"/>
              <a:t>Use of standardized nvPM measurement system</a:t>
            </a:r>
          </a:p>
          <a:p>
            <a:pPr lvl="2">
              <a:lnSpc>
                <a:spcPct val="120000"/>
              </a:lnSpc>
              <a:spcBef>
                <a:spcPts val="800"/>
              </a:spcBef>
              <a:spcAft>
                <a:spcPts val="800"/>
              </a:spcAft>
            </a:pPr>
            <a:r>
              <a:rPr lang="en-US" dirty="0" smtClean="0"/>
              <a:t>Designed for</a:t>
            </a:r>
            <a:r>
              <a:rPr lang="en-US" dirty="0"/>
              <a:t> </a:t>
            </a:r>
            <a:r>
              <a:rPr lang="en-US" dirty="0" smtClean="0"/>
              <a:t>use with </a:t>
            </a:r>
            <a:r>
              <a:rPr lang="en-US" dirty="0"/>
              <a:t>existing probe/rake systems and</a:t>
            </a:r>
            <a:r>
              <a:rPr lang="en-US" dirty="0" smtClean="0"/>
              <a:t> simultaneous operation with gaseous </a:t>
            </a:r>
            <a:r>
              <a:rPr lang="en-US" dirty="0"/>
              <a:t>measurement system.</a:t>
            </a:r>
          </a:p>
          <a:p>
            <a:pPr lvl="1">
              <a:lnSpc>
                <a:spcPct val="120000"/>
              </a:lnSpc>
              <a:spcBef>
                <a:spcPts val="800"/>
              </a:spcBef>
              <a:spcAft>
                <a:spcPts val="800"/>
              </a:spcAft>
            </a:pPr>
            <a:r>
              <a:rPr lang="en-US" dirty="0" smtClean="0"/>
              <a:t>Comparison of engine technology and engine types for </a:t>
            </a:r>
            <a:r>
              <a:rPr lang="en-US" dirty="0" err="1" smtClean="0"/>
              <a:t>nvPM</a:t>
            </a:r>
            <a:r>
              <a:rPr lang="en-US" dirty="0" smtClean="0"/>
              <a:t> emissions</a:t>
            </a:r>
          </a:p>
        </p:txBody>
      </p:sp>
    </p:spTree>
    <p:extLst>
      <p:ext uri="{BB962C8B-B14F-4D97-AF65-F5344CB8AC3E}">
        <p14:creationId xmlns:p14="http://schemas.microsoft.com/office/powerpoint/2010/main" val="992045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200" dirty="0" smtClean="0">
                <a:solidFill>
                  <a:schemeClr val="bg1"/>
                </a:solidFill>
              </a:rPr>
              <a:t>Standardized </a:t>
            </a:r>
            <a:r>
              <a:rPr lang="en-US" sz="2200" dirty="0" err="1" smtClean="0">
                <a:solidFill>
                  <a:schemeClr val="bg1"/>
                </a:solidFill>
              </a:rPr>
              <a:t>nvPM</a:t>
            </a:r>
            <a:r>
              <a:rPr lang="en-US" sz="2200" dirty="0" smtClean="0">
                <a:solidFill>
                  <a:schemeClr val="bg1"/>
                </a:solidFill>
              </a:rPr>
              <a:t> Measurement System – Appendix 7</a:t>
            </a:r>
            <a:endParaRPr lang="en-US" sz="2200" dirty="0">
              <a:solidFill>
                <a:schemeClr val="bg1"/>
              </a:solidFill>
            </a:endParaRPr>
          </a:p>
        </p:txBody>
      </p:sp>
      <p:grpSp>
        <p:nvGrpSpPr>
          <p:cNvPr id="2" name="Group 1"/>
          <p:cNvGrpSpPr/>
          <p:nvPr/>
        </p:nvGrpSpPr>
        <p:grpSpPr>
          <a:xfrm>
            <a:off x="10158" y="1199399"/>
            <a:ext cx="9098206" cy="4120738"/>
            <a:chOff x="10158" y="878774"/>
            <a:chExt cx="9098206" cy="4120738"/>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11" r="62209" b="14671"/>
            <a:stretch/>
          </p:blipFill>
          <p:spPr>
            <a:xfrm>
              <a:off x="10158" y="2149435"/>
              <a:ext cx="752167" cy="1082508"/>
            </a:xfrm>
            <a:prstGeom prst="rect">
              <a:avLst/>
            </a:prstGeom>
          </p:spPr>
        </p:pic>
        <p:pic>
          <p:nvPicPr>
            <p:cNvPr id="9" name="Picture 8"/>
            <p:cNvPicPr/>
            <p:nvPr/>
          </p:nvPicPr>
          <p:blipFill rotWithShape="1">
            <a:blip r:embed="rId4">
              <a:extLst>
                <a:ext uri="{28A0092B-C50C-407E-A947-70E740481C1C}">
                  <a14:useLocalDpi xmlns:a14="http://schemas.microsoft.com/office/drawing/2010/main" val="0"/>
                </a:ext>
              </a:extLst>
            </a:blip>
            <a:srcRect l="1287" t="2473" r="1205" b="2486"/>
            <a:stretch/>
          </p:blipFill>
          <p:spPr bwMode="auto">
            <a:xfrm>
              <a:off x="629391" y="878774"/>
              <a:ext cx="8478973" cy="4120738"/>
            </a:xfrm>
            <a:prstGeom prst="rect">
              <a:avLst/>
            </a:prstGeom>
            <a:noFill/>
          </p:spPr>
        </p:pic>
      </p:grpSp>
    </p:spTree>
    <p:extLst>
      <p:ext uri="{BB962C8B-B14F-4D97-AF65-F5344CB8AC3E}">
        <p14:creationId xmlns:p14="http://schemas.microsoft.com/office/powerpoint/2010/main" val="3956526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74035" y="1167883"/>
            <a:ext cx="8050213" cy="4391025"/>
          </a:xfrm>
        </p:spPr>
        <p:txBody>
          <a:bodyPr/>
          <a:lstStyle/>
          <a:p>
            <a:r>
              <a:rPr lang="en-US" dirty="0" smtClean="0"/>
              <a:t>Setting the Scene</a:t>
            </a:r>
          </a:p>
          <a:p>
            <a:r>
              <a:rPr lang="en-US" dirty="0" smtClean="0"/>
              <a:t>FY17 Priorities</a:t>
            </a:r>
          </a:p>
          <a:p>
            <a:r>
              <a:rPr lang="en-US" dirty="0" smtClean="0"/>
              <a:t>Future Priorities</a:t>
            </a:r>
          </a:p>
          <a:p>
            <a:r>
              <a:rPr lang="en-US" dirty="0" smtClean="0"/>
              <a:t>Project Updates</a:t>
            </a:r>
          </a:p>
          <a:p>
            <a:endParaRPr lang="en-US" dirty="0"/>
          </a:p>
        </p:txBody>
      </p:sp>
    </p:spTree>
    <p:extLst>
      <p:ext uri="{BB962C8B-B14F-4D97-AF65-F5344CB8AC3E}">
        <p14:creationId xmlns:p14="http://schemas.microsoft.com/office/powerpoint/2010/main" val="1786134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alph Iovinelli\AppData\Local\Microsoft\Windows\Temporary Internet Files\Content.IE5\OC9U7I3F\MC91021633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86" y="2681591"/>
            <a:ext cx="6426530" cy="36069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25805" y="1195589"/>
            <a:ext cx="184730" cy="338554"/>
          </a:xfrm>
          <a:prstGeom prst="rect">
            <a:avLst/>
          </a:prstGeom>
          <a:noFill/>
          <a:ln w="22225">
            <a:noFill/>
          </a:ln>
        </p:spPr>
        <p:txBody>
          <a:bodyPr wrap="none" rtlCol="0">
            <a:spAutoFit/>
          </a:bodyPr>
          <a:lstStyle/>
          <a:p>
            <a:pPr algn="ctr">
              <a:buNone/>
            </a:pPr>
            <a:endParaRPr lang="en-US" sz="1600" dirty="0" smtClean="0">
              <a:solidFill>
                <a:srgbClr val="002060"/>
              </a:solidFill>
            </a:endParaRPr>
          </a:p>
        </p:txBody>
      </p:sp>
      <p:cxnSp>
        <p:nvCxnSpPr>
          <p:cNvPr id="9" name="Straight Arrow Connector 8"/>
          <p:cNvCxnSpPr/>
          <p:nvPr/>
        </p:nvCxnSpPr>
        <p:spPr bwMode="auto">
          <a:xfrm>
            <a:off x="1752108" y="2439083"/>
            <a:ext cx="896089" cy="1491477"/>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8080130" y="2389809"/>
            <a:ext cx="994420" cy="738664"/>
          </a:xfrm>
          <a:prstGeom prst="rect">
            <a:avLst/>
          </a:prstGeom>
          <a:noFill/>
          <a:ln w="22225">
            <a:noFill/>
          </a:ln>
        </p:spPr>
        <p:txBody>
          <a:bodyPr wrap="square" rtlCol="0">
            <a:spAutoFit/>
          </a:bodyPr>
          <a:lstStyle/>
          <a:p>
            <a:pPr>
              <a:buNone/>
            </a:pPr>
            <a:r>
              <a:rPr lang="en-US" sz="1400" b="1" dirty="0" smtClean="0">
                <a:solidFill>
                  <a:srgbClr val="002060"/>
                </a:solidFill>
              </a:rPr>
              <a:t>FOCA </a:t>
            </a:r>
            <a:r>
              <a:rPr lang="en-US" sz="1400" b="1" dirty="0" err="1" smtClean="0">
                <a:solidFill>
                  <a:srgbClr val="002060"/>
                </a:solidFill>
              </a:rPr>
              <a:t>Empa</a:t>
            </a:r>
            <a:r>
              <a:rPr lang="en-US" sz="1400" b="1" dirty="0" smtClean="0">
                <a:solidFill>
                  <a:srgbClr val="002060"/>
                </a:solidFill>
              </a:rPr>
              <a:t> ETH</a:t>
            </a:r>
          </a:p>
        </p:txBody>
      </p:sp>
      <p:cxnSp>
        <p:nvCxnSpPr>
          <p:cNvPr id="19" name="Straight Arrow Connector 18"/>
          <p:cNvCxnSpPr/>
          <p:nvPr/>
        </p:nvCxnSpPr>
        <p:spPr bwMode="auto">
          <a:xfrm flipH="1">
            <a:off x="4286992" y="2432675"/>
            <a:ext cx="876024" cy="133411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H="1">
            <a:off x="4776716" y="2135905"/>
            <a:ext cx="2153748" cy="163088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H="1">
            <a:off x="4380932" y="3128473"/>
            <a:ext cx="3699198" cy="802087"/>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H="1">
            <a:off x="2907849" y="2135905"/>
            <a:ext cx="275451" cy="1630882"/>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flipH="1">
            <a:off x="2028825" y="3899630"/>
            <a:ext cx="792436" cy="1453420"/>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5" y="3128473"/>
            <a:ext cx="1473238" cy="28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Arrow Connector 32"/>
          <p:cNvCxnSpPr>
            <a:endCxn id="31" idx="2"/>
          </p:cNvCxnSpPr>
          <p:nvPr/>
        </p:nvCxnSpPr>
        <p:spPr bwMode="auto">
          <a:xfrm flipH="1" flipV="1">
            <a:off x="819554" y="3413460"/>
            <a:ext cx="1574532" cy="530774"/>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5112" y="843757"/>
            <a:ext cx="880617" cy="752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Daniel Jacob\sdjacob\REDACMarch2015\Pw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085" y="1805648"/>
            <a:ext cx="1578430" cy="29437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niel Jacob\sdjacob\REDACMarch2015\RR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9323" y="2102452"/>
            <a:ext cx="1372847" cy="3198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aniel Jacob\sdjacob\REDACMarch2015\logo_suisse.png"/>
          <p:cNvPicPr>
            <a:picLocks noChangeAspect="1" noChangeArrowheads="1"/>
          </p:cNvPicPr>
          <p:nvPr/>
        </p:nvPicPr>
        <p:blipFill rotWithShape="1">
          <a:blip r:embed="rId7">
            <a:extLst>
              <a:ext uri="{28A0092B-C50C-407E-A947-70E740481C1C}">
                <a14:useLocalDpi xmlns:a14="http://schemas.microsoft.com/office/drawing/2010/main" val="0"/>
              </a:ext>
            </a:extLst>
          </a:blip>
          <a:srcRect r="84549" b="37725"/>
          <a:stretch/>
        </p:blipFill>
        <p:spPr bwMode="auto">
          <a:xfrm>
            <a:off x="7472582" y="2437488"/>
            <a:ext cx="676998" cy="66434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Daniel Jacob\sdjacob\REDACMarch2015\epa_seal_verysmall.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314" y="909615"/>
            <a:ext cx="762537" cy="76253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Daniel Jacob\sdjacob\REDACMarch2015\transport_canada_logo.thumbnai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433" y="1699170"/>
            <a:ext cx="729074" cy="545914"/>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Daniel Jacob\sdjacob\REDACMarch2015\EAS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2471" y="1605392"/>
            <a:ext cx="1302359" cy="43748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Daniel Jacob\sdjacob\REDACMarch2015\FAA-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4131" y="898783"/>
            <a:ext cx="729073" cy="752446"/>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bwMode="auto">
          <a:xfrm>
            <a:off x="224901" y="806801"/>
            <a:ext cx="1610101" cy="1574844"/>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6230530" y="1536698"/>
            <a:ext cx="1515677" cy="558452"/>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7281745" y="2404991"/>
            <a:ext cx="1661533" cy="703358"/>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0" name="Rectangle 59"/>
          <p:cNvSpPr/>
          <p:nvPr/>
        </p:nvSpPr>
        <p:spPr bwMode="auto">
          <a:xfrm>
            <a:off x="6343488" y="761683"/>
            <a:ext cx="682445" cy="401640"/>
          </a:xfrm>
          <a:prstGeom prst="rect">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48" name="TextBox 47"/>
          <p:cNvSpPr txBox="1"/>
          <p:nvPr/>
        </p:nvSpPr>
        <p:spPr>
          <a:xfrm>
            <a:off x="7011818" y="772834"/>
            <a:ext cx="2369688" cy="338554"/>
          </a:xfrm>
          <a:prstGeom prst="rect">
            <a:avLst/>
          </a:prstGeom>
          <a:noFill/>
        </p:spPr>
        <p:txBody>
          <a:bodyPr wrap="square" rtlCol="0">
            <a:spAutoFit/>
          </a:bodyPr>
          <a:lstStyle/>
          <a:p>
            <a:r>
              <a:rPr lang="en-US" sz="1600" dirty="0" smtClean="0"/>
              <a:t>= Reference Systems</a:t>
            </a:r>
            <a:endParaRPr lang="en-US" sz="1600" dirty="0"/>
          </a:p>
        </p:txBody>
      </p:sp>
      <p:pic>
        <p:nvPicPr>
          <p:cNvPr id="34" name="Picture 2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90378" b="35041"/>
          <a:stretch/>
        </p:blipFill>
        <p:spPr bwMode="auto">
          <a:xfrm>
            <a:off x="1081686" y="1720351"/>
            <a:ext cx="688237" cy="63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Daniel Jacob\sdjacob\REDACMarch2015\GE 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05893" y="5459189"/>
            <a:ext cx="1116385" cy="49146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2"/>
          <p:cNvSpPr txBox="1">
            <a:spLocks noChangeArrowheads="1"/>
          </p:cNvSpPr>
          <p:nvPr/>
        </p:nvSpPr>
        <p:spPr bwMode="auto">
          <a:xfrm>
            <a:off x="2841" y="-4776"/>
            <a:ext cx="9144000" cy="609600"/>
          </a:xfrm>
          <a:prstGeom prst="rect">
            <a:avLst/>
          </a:prstGeom>
          <a:solidFill>
            <a:srgbClr val="31488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200" dirty="0" err="1" smtClean="0">
                <a:solidFill>
                  <a:schemeClr val="bg1"/>
                </a:solidFill>
              </a:rPr>
              <a:t>nvPM</a:t>
            </a:r>
            <a:r>
              <a:rPr lang="en-US" sz="2200" dirty="0" smtClean="0">
                <a:solidFill>
                  <a:schemeClr val="bg1"/>
                </a:solidFill>
              </a:rPr>
              <a:t> Measurement Systems: Reference and OEM systems</a:t>
            </a:r>
            <a:endParaRPr lang="en-US" sz="2200" dirty="0">
              <a:solidFill>
                <a:schemeClr val="bg1"/>
              </a:solidFill>
            </a:endParaRPr>
          </a:p>
        </p:txBody>
      </p:sp>
      <p:cxnSp>
        <p:nvCxnSpPr>
          <p:cNvPr id="37" name="Straight Arrow Connector 36"/>
          <p:cNvCxnSpPr/>
          <p:nvPr/>
        </p:nvCxnSpPr>
        <p:spPr bwMode="auto">
          <a:xfrm flipH="1">
            <a:off x="3847606" y="3899630"/>
            <a:ext cx="439386" cy="1453420"/>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C:\Users\Daniel Jacob\sdjacob\REDACMarch2016\logo-snecm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3698" y="5429111"/>
            <a:ext cx="1241419" cy="35469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a:stCxn id="36" idx="2"/>
          </p:cNvCxnSpPr>
          <p:nvPr/>
        </p:nvCxnSpPr>
        <p:spPr bwMode="auto">
          <a:xfrm flipH="1">
            <a:off x="2974031" y="1596072"/>
            <a:ext cx="1551390" cy="2327308"/>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p:cNvGrpSpPr/>
          <p:nvPr/>
        </p:nvGrpSpPr>
        <p:grpSpPr>
          <a:xfrm>
            <a:off x="220528" y="4181336"/>
            <a:ext cx="1351652" cy="1073429"/>
            <a:chOff x="-125667" y="4560745"/>
            <a:chExt cx="1351652" cy="1073429"/>
          </a:xfrm>
        </p:grpSpPr>
        <p:pic>
          <p:nvPicPr>
            <p:cNvPr id="2051" name="Picture 3" descr="C:\Users\Daniel Jacob\sdjacob\REDACMarch2015\130823-F-IS906-00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1995" y="4560745"/>
              <a:ext cx="626738" cy="6193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667" y="5103259"/>
              <a:ext cx="1351652" cy="530915"/>
            </a:xfrm>
            <a:prstGeom prst="rect">
              <a:avLst/>
            </a:prstGeom>
            <a:noFill/>
          </p:spPr>
          <p:txBody>
            <a:bodyPr wrap="none" rtlCol="0">
              <a:spAutoFit/>
            </a:bodyPr>
            <a:lstStyle/>
            <a:p>
              <a:pPr algn="ctr"/>
              <a:r>
                <a:rPr lang="en-US" sz="1050" dirty="0" smtClean="0"/>
                <a:t>U.S. Air Force,</a:t>
              </a:r>
              <a:br>
                <a:rPr lang="en-US" sz="1050" dirty="0" smtClean="0"/>
              </a:br>
              <a:r>
                <a:rPr lang="en-US" sz="900" dirty="0" smtClean="0"/>
                <a:t>Arnold Engineering</a:t>
              </a:r>
              <a:br>
                <a:rPr lang="en-US" sz="900" dirty="0" smtClean="0"/>
              </a:br>
              <a:r>
                <a:rPr lang="en-US" sz="900" dirty="0" smtClean="0"/>
                <a:t>Development Complex</a:t>
              </a:r>
              <a:endParaRPr lang="en-US" sz="900" dirty="0"/>
            </a:p>
          </p:txBody>
        </p:sp>
      </p:grpSp>
      <p:cxnSp>
        <p:nvCxnSpPr>
          <p:cNvPr id="35" name="Straight Arrow Connector 34"/>
          <p:cNvCxnSpPr/>
          <p:nvPr/>
        </p:nvCxnSpPr>
        <p:spPr bwMode="auto">
          <a:xfrm flipH="1">
            <a:off x="1273753" y="3979658"/>
            <a:ext cx="1480019" cy="403356"/>
          </a:xfrm>
          <a:prstGeom prst="straightConnector1">
            <a:avLst/>
          </a:prstGeom>
          <a:noFill/>
          <a:ln w="25400" cap="flat" cmpd="sng" algn="ctr">
            <a:solidFill>
              <a:srgbClr val="002060"/>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4562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CAEP/11 </a:t>
            </a:r>
            <a:r>
              <a:rPr lang="en-US" sz="2400" dirty="0" err="1" smtClean="0">
                <a:solidFill>
                  <a:schemeClr val="bg1"/>
                </a:solidFill>
              </a:rPr>
              <a:t>nvPM</a:t>
            </a:r>
            <a:r>
              <a:rPr lang="en-US" sz="2400" dirty="0" smtClean="0">
                <a:solidFill>
                  <a:schemeClr val="bg1"/>
                </a:solidFill>
              </a:rPr>
              <a:t> Remits</a:t>
            </a:r>
          </a:p>
        </p:txBody>
      </p:sp>
      <p:sp>
        <p:nvSpPr>
          <p:cNvPr id="5" name="Content Placeholder 2"/>
          <p:cNvSpPr txBox="1">
            <a:spLocks/>
          </p:cNvSpPr>
          <p:nvPr/>
        </p:nvSpPr>
        <p:spPr>
          <a:xfrm>
            <a:off x="0" y="676319"/>
            <a:ext cx="9143999" cy="5314580"/>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120000"/>
              </a:lnSpc>
            </a:pPr>
            <a:r>
              <a:rPr lang="en-US" b="0" dirty="0"/>
              <a:t>Provide representative engine data for assessing the </a:t>
            </a:r>
            <a:r>
              <a:rPr lang="en-US" b="0" dirty="0" err="1"/>
              <a:t>nvPM</a:t>
            </a:r>
            <a:r>
              <a:rPr lang="en-US" b="0" dirty="0"/>
              <a:t> emissions standard for mass and number regarding turbofan/turbojet engines ≥26.7kN by February 2017.    </a:t>
            </a:r>
            <a:endParaRPr lang="en-US" b="0" dirty="0" smtClean="0"/>
          </a:p>
          <a:p>
            <a:pPr>
              <a:lnSpc>
                <a:spcPct val="120000"/>
              </a:lnSpc>
            </a:pPr>
            <a:r>
              <a:rPr lang="en-US" b="0" dirty="0" smtClean="0"/>
              <a:t>Provide </a:t>
            </a:r>
            <a:r>
              <a:rPr lang="en-US" b="0" dirty="0"/>
              <a:t>recommendations on </a:t>
            </a:r>
            <a:r>
              <a:rPr lang="en-US" b="0" dirty="0" smtClean="0"/>
              <a:t>stringency </a:t>
            </a:r>
            <a:r>
              <a:rPr lang="en-US" b="0" dirty="0"/>
              <a:t>options and applicability </a:t>
            </a:r>
            <a:r>
              <a:rPr lang="en-US" b="0" dirty="0" smtClean="0"/>
              <a:t>to CAEP Steering Group Sept/2017.</a:t>
            </a:r>
          </a:p>
          <a:p>
            <a:pPr>
              <a:lnSpc>
                <a:spcPct val="120000"/>
              </a:lnSpc>
            </a:pPr>
            <a:r>
              <a:rPr lang="en-US" b="0" dirty="0"/>
              <a:t>Develop an aircraft engine based LTO </a:t>
            </a:r>
            <a:r>
              <a:rPr lang="en-US" b="0" dirty="0" err="1"/>
              <a:t>nvPM</a:t>
            </a:r>
            <a:r>
              <a:rPr lang="en-US" b="0" dirty="0"/>
              <a:t> mass and number standard for turbofan/turbojet engines ≥26.7kN. </a:t>
            </a:r>
            <a:endParaRPr lang="en-US" b="0" dirty="0" smtClean="0"/>
          </a:p>
          <a:p>
            <a:pPr>
              <a:lnSpc>
                <a:spcPct val="120000"/>
              </a:lnSpc>
            </a:pPr>
            <a:r>
              <a:rPr lang="en-US" b="0" dirty="0"/>
              <a:t>Investigation the possible replacement of the smoke number standard for engine categories ≥26.7kN and other engine categories  &lt;26.7kN.</a:t>
            </a:r>
            <a:endParaRPr lang="en-US" b="0" dirty="0" smtClean="0"/>
          </a:p>
          <a:p>
            <a:pPr>
              <a:lnSpc>
                <a:spcPct val="120000"/>
              </a:lnSpc>
            </a:pPr>
            <a:r>
              <a:rPr lang="en-US" b="0" dirty="0"/>
              <a:t>Develop improved </a:t>
            </a:r>
            <a:r>
              <a:rPr lang="en-US" b="0" dirty="0" err="1"/>
              <a:t>nvPM</a:t>
            </a:r>
            <a:r>
              <a:rPr lang="en-US" b="0" dirty="0"/>
              <a:t> model inputs to both local air quality models</a:t>
            </a:r>
          </a:p>
        </p:txBody>
      </p:sp>
    </p:spTree>
    <p:extLst>
      <p:ext uri="{BB962C8B-B14F-4D97-AF65-F5344CB8AC3E}">
        <p14:creationId xmlns:p14="http://schemas.microsoft.com/office/powerpoint/2010/main" val="546330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2111"/>
            <a:ext cx="9144000" cy="609600"/>
          </a:xfrm>
          <a:prstGeom prst="rect">
            <a:avLst/>
          </a:prstGeom>
          <a:solidFill>
            <a:srgbClr val="31488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dirty="0" smtClean="0">
                <a:solidFill>
                  <a:schemeClr val="bg1"/>
                </a:solidFill>
              </a:rPr>
              <a:t>CAEP/11 LTO Based </a:t>
            </a:r>
            <a:r>
              <a:rPr lang="en-US" sz="2400" dirty="0" err="1" smtClean="0">
                <a:solidFill>
                  <a:schemeClr val="bg1"/>
                </a:solidFill>
              </a:rPr>
              <a:t>nvPM</a:t>
            </a:r>
            <a:r>
              <a:rPr lang="en-US" sz="2400" dirty="0" smtClean="0">
                <a:solidFill>
                  <a:schemeClr val="bg1"/>
                </a:solidFill>
              </a:rPr>
              <a:t> Mass and Number Standard Tasks</a:t>
            </a:r>
          </a:p>
        </p:txBody>
      </p:sp>
      <p:sp>
        <p:nvSpPr>
          <p:cNvPr id="5" name="Content Placeholder 2"/>
          <p:cNvSpPr txBox="1">
            <a:spLocks/>
          </p:cNvSpPr>
          <p:nvPr/>
        </p:nvSpPr>
        <p:spPr>
          <a:xfrm>
            <a:off x="0" y="676319"/>
            <a:ext cx="9143999" cy="5314580"/>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dirty="0" smtClean="0">
                <a:solidFill>
                  <a:srgbClr val="0000FF"/>
                </a:solidFill>
              </a:rPr>
              <a:t>Full Standard Setting Process in CAEP/11:</a:t>
            </a:r>
          </a:p>
          <a:p>
            <a:pPr lvl="1"/>
            <a:r>
              <a:rPr lang="en-US" dirty="0" smtClean="0"/>
              <a:t>Develop metric system</a:t>
            </a:r>
          </a:p>
          <a:p>
            <a:pPr lvl="1"/>
            <a:r>
              <a:rPr lang="en-US" dirty="0"/>
              <a:t>Develop stringency options</a:t>
            </a:r>
          </a:p>
          <a:p>
            <a:pPr lvl="1"/>
            <a:r>
              <a:rPr lang="en-US" dirty="0" smtClean="0"/>
              <a:t>Develop technology response</a:t>
            </a:r>
          </a:p>
          <a:p>
            <a:pPr lvl="1"/>
            <a:r>
              <a:rPr lang="en-US" dirty="0" smtClean="0"/>
              <a:t>Conduct cost effectiveness analyses</a:t>
            </a:r>
          </a:p>
          <a:p>
            <a:pPr lvl="1"/>
            <a:r>
              <a:rPr lang="en-US" dirty="0" smtClean="0"/>
              <a:t>Determine LTO-based </a:t>
            </a:r>
            <a:r>
              <a:rPr lang="en-US" dirty="0" err="1" smtClean="0"/>
              <a:t>nvPM</a:t>
            </a:r>
            <a:r>
              <a:rPr lang="en-US" dirty="0" smtClean="0"/>
              <a:t> mass and number regulatory levels</a:t>
            </a:r>
          </a:p>
          <a:p>
            <a:r>
              <a:rPr lang="en-US" dirty="0" smtClean="0">
                <a:solidFill>
                  <a:srgbClr val="0000FF"/>
                </a:solidFill>
              </a:rPr>
              <a:t>Refine </a:t>
            </a:r>
            <a:r>
              <a:rPr lang="en-US" dirty="0">
                <a:solidFill>
                  <a:srgbClr val="0000FF"/>
                </a:solidFill>
              </a:rPr>
              <a:t>and finalize corrections for ambient conditions, fuel sensitivity and engine-to-engine variability</a:t>
            </a:r>
          </a:p>
          <a:p>
            <a:r>
              <a:rPr lang="en-US" dirty="0">
                <a:solidFill>
                  <a:srgbClr val="0000FF"/>
                </a:solidFill>
              </a:rPr>
              <a:t>Refine steps to replace SN standard with </a:t>
            </a:r>
            <a:r>
              <a:rPr lang="en-US" dirty="0" err="1">
                <a:solidFill>
                  <a:srgbClr val="0000FF"/>
                </a:solidFill>
              </a:rPr>
              <a:t>nvPM</a:t>
            </a:r>
            <a:r>
              <a:rPr lang="en-US" dirty="0">
                <a:solidFill>
                  <a:srgbClr val="0000FF"/>
                </a:solidFill>
              </a:rPr>
              <a:t> mass and number </a:t>
            </a:r>
            <a:r>
              <a:rPr lang="en-US" dirty="0" smtClean="0">
                <a:solidFill>
                  <a:srgbClr val="0000FF"/>
                </a:solidFill>
              </a:rPr>
              <a:t>standard based on CAEP/10 </a:t>
            </a:r>
            <a:r>
              <a:rPr lang="en-US" dirty="0" err="1" smtClean="0">
                <a:solidFill>
                  <a:srgbClr val="0000FF"/>
                </a:solidFill>
              </a:rPr>
              <a:t>nvPM</a:t>
            </a:r>
            <a:r>
              <a:rPr lang="en-US" dirty="0" smtClean="0">
                <a:solidFill>
                  <a:srgbClr val="0000FF"/>
                </a:solidFill>
              </a:rPr>
              <a:t> standard</a:t>
            </a:r>
            <a:endParaRPr lang="en-US" dirty="0">
              <a:solidFill>
                <a:srgbClr val="0000FF"/>
              </a:solidFill>
            </a:endParaRPr>
          </a:p>
        </p:txBody>
      </p:sp>
    </p:spTree>
    <p:extLst>
      <p:ext uri="{BB962C8B-B14F-4D97-AF65-F5344CB8AC3E}">
        <p14:creationId xmlns:p14="http://schemas.microsoft.com/office/powerpoint/2010/main" val="711899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26" y="34440"/>
            <a:ext cx="7886700" cy="913581"/>
          </a:xfrm>
        </p:spPr>
        <p:txBody>
          <a:bodyPr/>
          <a:lstStyle/>
          <a:p>
            <a:pPr algn="ctr"/>
            <a:r>
              <a:rPr lang="en-US" sz="2800" dirty="0" smtClean="0">
                <a:latin typeface="Arial" panose="020B0604020202020204" pitchFamily="34" charset="0"/>
                <a:cs typeface="Arial" panose="020B0604020202020204" pitchFamily="34" charset="0"/>
              </a:rPr>
              <a:t>NAS-wide Energy Efficiency Trend</a:t>
            </a:r>
            <a:endParaRPr lang="en-US" sz="2800" dirty="0">
              <a:latin typeface="Arial" panose="020B0604020202020204" pitchFamily="34" charset="0"/>
              <a:cs typeface="Arial" panose="020B0604020202020204" pitchFamily="34" charset="0"/>
            </a:endParaRPr>
          </a:p>
        </p:txBody>
      </p:sp>
      <p:graphicFrame>
        <p:nvGraphicFramePr>
          <p:cNvPr id="233" name="Chart 232"/>
          <p:cNvGraphicFramePr>
            <a:graphicFrameLocks/>
          </p:cNvGraphicFramePr>
          <p:nvPr>
            <p:extLst>
              <p:ext uri="{D42A27DB-BD31-4B8C-83A1-F6EECF244321}">
                <p14:modId xmlns:p14="http://schemas.microsoft.com/office/powerpoint/2010/main" val="814290970"/>
              </p:ext>
            </p:extLst>
          </p:nvPr>
        </p:nvGraphicFramePr>
        <p:xfrm>
          <a:off x="952551" y="1596712"/>
          <a:ext cx="6982627" cy="3495535"/>
        </p:xfrm>
        <a:graphic>
          <a:graphicData uri="http://schemas.openxmlformats.org/drawingml/2006/chart">
            <c:chart xmlns:c="http://schemas.openxmlformats.org/drawingml/2006/chart" xmlns:r="http://schemas.openxmlformats.org/officeDocument/2006/relationships" r:id="rId2"/>
          </a:graphicData>
        </a:graphic>
      </p:graphicFrame>
      <p:sp>
        <p:nvSpPr>
          <p:cNvPr id="250" name="Flowchart: Connector 249"/>
          <p:cNvSpPr/>
          <p:nvPr/>
        </p:nvSpPr>
        <p:spPr bwMode="auto">
          <a:xfrm>
            <a:off x="1647599" y="2015702"/>
            <a:ext cx="149360" cy="140819"/>
          </a:xfrm>
          <a:prstGeom prst="flowChartConnector">
            <a:avLst/>
          </a:prstGeom>
          <a:noFill/>
          <a:ln w="222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eaLnBrk="0" hangingPunct="0"/>
            <a:endParaRPr lang="en-US" sz="1108">
              <a:solidFill>
                <a:prstClr val="black"/>
              </a:solidFill>
            </a:endParaRPr>
          </a:p>
        </p:txBody>
      </p:sp>
      <p:sp>
        <p:nvSpPr>
          <p:cNvPr id="251" name="Flowchart: Connector 250"/>
          <p:cNvSpPr/>
          <p:nvPr/>
        </p:nvSpPr>
        <p:spPr bwMode="auto">
          <a:xfrm>
            <a:off x="7154365" y="3114018"/>
            <a:ext cx="149360" cy="140819"/>
          </a:xfrm>
          <a:prstGeom prst="flowChartConnector">
            <a:avLst/>
          </a:prstGeom>
          <a:noFill/>
          <a:ln w="222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eaLnBrk="0" hangingPunct="0"/>
            <a:endParaRPr lang="en-US" sz="1108">
              <a:solidFill>
                <a:prstClr val="black"/>
              </a:solidFill>
            </a:endParaRPr>
          </a:p>
        </p:txBody>
      </p:sp>
      <p:sp>
        <p:nvSpPr>
          <p:cNvPr id="253" name="TextBox 252"/>
          <p:cNvSpPr txBox="1"/>
          <p:nvPr/>
        </p:nvSpPr>
        <p:spPr>
          <a:xfrm>
            <a:off x="7168324" y="3014542"/>
            <a:ext cx="604353" cy="234360"/>
          </a:xfrm>
          <a:prstGeom prst="rect">
            <a:avLst/>
          </a:prstGeom>
          <a:noFill/>
        </p:spPr>
        <p:txBody>
          <a:bodyPr wrap="square" rtlCol="0">
            <a:spAutoFit/>
          </a:bodyPr>
          <a:lstStyle/>
          <a:p>
            <a:pPr algn="ctr" eaLnBrk="0" hangingPunct="0"/>
            <a:r>
              <a:rPr lang="en-US" sz="923" dirty="0">
                <a:solidFill>
                  <a:prstClr val="black"/>
                </a:solidFill>
                <a:latin typeface="Arial" charset="0"/>
              </a:rPr>
              <a:t>0.328</a:t>
            </a:r>
          </a:p>
        </p:txBody>
      </p:sp>
      <p:sp>
        <p:nvSpPr>
          <p:cNvPr id="256" name="Flowchart: Connector 255"/>
          <p:cNvSpPr/>
          <p:nvPr/>
        </p:nvSpPr>
        <p:spPr bwMode="auto">
          <a:xfrm>
            <a:off x="5896306" y="3114017"/>
            <a:ext cx="149360" cy="140819"/>
          </a:xfrm>
          <a:prstGeom prst="flowChartConnector">
            <a:avLst/>
          </a:prstGeom>
          <a:noFill/>
          <a:ln w="222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eaLnBrk="0" hangingPunct="0"/>
            <a:endParaRPr lang="en-US" sz="1108">
              <a:solidFill>
                <a:prstClr val="black"/>
              </a:solidFill>
            </a:endParaRPr>
          </a:p>
        </p:txBody>
      </p:sp>
      <p:sp>
        <p:nvSpPr>
          <p:cNvPr id="266" name="TextBox 265"/>
          <p:cNvSpPr txBox="1"/>
          <p:nvPr/>
        </p:nvSpPr>
        <p:spPr>
          <a:xfrm>
            <a:off x="5530004" y="2911557"/>
            <a:ext cx="604353" cy="234360"/>
          </a:xfrm>
          <a:prstGeom prst="rect">
            <a:avLst/>
          </a:prstGeom>
          <a:noFill/>
        </p:spPr>
        <p:txBody>
          <a:bodyPr wrap="square" rtlCol="0">
            <a:spAutoFit/>
          </a:bodyPr>
          <a:lstStyle/>
          <a:p>
            <a:pPr algn="ctr" eaLnBrk="0" hangingPunct="0"/>
            <a:r>
              <a:rPr lang="en-US" sz="923" dirty="0">
                <a:solidFill>
                  <a:prstClr val="black"/>
                </a:solidFill>
                <a:latin typeface="Arial" charset="0"/>
              </a:rPr>
              <a:t>0.329</a:t>
            </a:r>
          </a:p>
        </p:txBody>
      </p:sp>
      <p:sp>
        <p:nvSpPr>
          <p:cNvPr id="282" name="Flowchart: Connector 281"/>
          <p:cNvSpPr/>
          <p:nvPr/>
        </p:nvSpPr>
        <p:spPr bwMode="auto">
          <a:xfrm>
            <a:off x="3778438" y="2754026"/>
            <a:ext cx="149360" cy="140819"/>
          </a:xfrm>
          <a:prstGeom prst="flowChartConnector">
            <a:avLst/>
          </a:prstGeom>
          <a:noFill/>
          <a:ln w="222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eaLnBrk="0" hangingPunct="0"/>
            <a:endParaRPr lang="en-US" sz="1108">
              <a:solidFill>
                <a:prstClr val="black"/>
              </a:solidFill>
            </a:endParaRPr>
          </a:p>
        </p:txBody>
      </p:sp>
      <p:sp>
        <p:nvSpPr>
          <p:cNvPr id="292" name="TextBox 291"/>
          <p:cNvSpPr txBox="1"/>
          <p:nvPr/>
        </p:nvSpPr>
        <p:spPr>
          <a:xfrm>
            <a:off x="3727484" y="2592709"/>
            <a:ext cx="604353" cy="234360"/>
          </a:xfrm>
          <a:prstGeom prst="rect">
            <a:avLst/>
          </a:prstGeom>
          <a:noFill/>
        </p:spPr>
        <p:txBody>
          <a:bodyPr wrap="square" rtlCol="0">
            <a:spAutoFit/>
          </a:bodyPr>
          <a:lstStyle/>
          <a:p>
            <a:pPr algn="ctr" eaLnBrk="0" hangingPunct="0"/>
            <a:r>
              <a:rPr lang="en-US" sz="923" dirty="0">
                <a:solidFill>
                  <a:prstClr val="black"/>
                </a:solidFill>
                <a:latin typeface="Arial" charset="0"/>
              </a:rPr>
              <a:t>0.359</a:t>
            </a:r>
          </a:p>
        </p:txBody>
      </p:sp>
      <p:sp>
        <p:nvSpPr>
          <p:cNvPr id="298" name="Flowchart: Connector 297"/>
          <p:cNvSpPr/>
          <p:nvPr/>
        </p:nvSpPr>
        <p:spPr bwMode="auto">
          <a:xfrm>
            <a:off x="6722504" y="3086325"/>
            <a:ext cx="149360" cy="140819"/>
          </a:xfrm>
          <a:prstGeom prst="flowChartConnector">
            <a:avLst/>
          </a:prstGeom>
          <a:noFill/>
          <a:ln w="22225" cap="flat" cmpd="sng" algn="ctr">
            <a:solidFill>
              <a:schemeClr val="tx1"/>
            </a:solidFill>
            <a:prstDash val="solid"/>
            <a:round/>
            <a:headEnd type="none" w="med" len="med"/>
            <a:tailEnd type="none" w="med" len="med"/>
          </a:ln>
          <a:effectLst/>
        </p:spPr>
        <p:txBody>
          <a:bodyPr vert="horz" wrap="none" lIns="42217" tIns="42217" rIns="42217" bIns="42217" numCol="1" rtlCol="0" anchor="ctr" anchorCtr="0" compatLnSpc="1">
            <a:prstTxWarp prst="textNoShape">
              <a:avLst/>
            </a:prstTxWarp>
          </a:bodyPr>
          <a:lstStyle/>
          <a:p>
            <a:pPr eaLnBrk="0" hangingPunct="0"/>
            <a:endParaRPr lang="en-US" sz="1108">
              <a:solidFill>
                <a:prstClr val="black"/>
              </a:solidFill>
            </a:endParaRPr>
          </a:p>
        </p:txBody>
      </p:sp>
      <p:sp>
        <p:nvSpPr>
          <p:cNvPr id="303" name="TextBox 302"/>
          <p:cNvSpPr txBox="1"/>
          <p:nvPr/>
        </p:nvSpPr>
        <p:spPr>
          <a:xfrm>
            <a:off x="6284659" y="2978961"/>
            <a:ext cx="604353" cy="234360"/>
          </a:xfrm>
          <a:prstGeom prst="rect">
            <a:avLst/>
          </a:prstGeom>
          <a:noFill/>
        </p:spPr>
        <p:txBody>
          <a:bodyPr wrap="square" rtlCol="0">
            <a:spAutoFit/>
          </a:bodyPr>
          <a:lstStyle/>
          <a:p>
            <a:pPr algn="ctr" eaLnBrk="0" hangingPunct="0"/>
            <a:r>
              <a:rPr lang="en-US" sz="923" dirty="0">
                <a:solidFill>
                  <a:prstClr val="black"/>
                </a:solidFill>
                <a:latin typeface="Arial" charset="0"/>
              </a:rPr>
              <a:t>0.331</a:t>
            </a:r>
          </a:p>
        </p:txBody>
      </p:sp>
      <p:sp>
        <p:nvSpPr>
          <p:cNvPr id="90" name="TextBox 89"/>
          <p:cNvSpPr txBox="1"/>
          <p:nvPr/>
        </p:nvSpPr>
        <p:spPr>
          <a:xfrm>
            <a:off x="1602607" y="1876077"/>
            <a:ext cx="604353" cy="234360"/>
          </a:xfrm>
          <a:prstGeom prst="rect">
            <a:avLst/>
          </a:prstGeom>
          <a:noFill/>
        </p:spPr>
        <p:txBody>
          <a:bodyPr wrap="square" rtlCol="0">
            <a:spAutoFit/>
          </a:bodyPr>
          <a:lstStyle/>
          <a:p>
            <a:pPr algn="ctr" eaLnBrk="0" hangingPunct="0"/>
            <a:r>
              <a:rPr lang="en-US" sz="923" dirty="0" smtClean="0">
                <a:solidFill>
                  <a:prstClr val="black"/>
                </a:solidFill>
                <a:latin typeface="Arial" charset="0"/>
              </a:rPr>
              <a:t>0.423</a:t>
            </a:r>
            <a:endParaRPr lang="en-US" sz="923" dirty="0">
              <a:solidFill>
                <a:prstClr val="black"/>
              </a:solidFill>
              <a:latin typeface="Arial" charset="0"/>
            </a:endParaRPr>
          </a:p>
        </p:txBody>
      </p:sp>
      <p:sp>
        <p:nvSpPr>
          <p:cNvPr id="36" name="TextBox 35"/>
          <p:cNvSpPr txBox="1"/>
          <p:nvPr/>
        </p:nvSpPr>
        <p:spPr>
          <a:xfrm>
            <a:off x="2627180" y="3550182"/>
            <a:ext cx="3865161" cy="646331"/>
          </a:xfrm>
          <a:prstGeom prst="rect">
            <a:avLst/>
          </a:prstGeom>
          <a:noFill/>
          <a:ln w="38100">
            <a:solidFill>
              <a:srgbClr val="FF0000"/>
            </a:solidFill>
          </a:ln>
        </p:spPr>
        <p:txBody>
          <a:bodyPr wrap="none" rtlCol="0">
            <a:spAutoFit/>
          </a:bodyPr>
          <a:lstStyle/>
          <a:p>
            <a:pPr algn="ctr"/>
            <a:r>
              <a:rPr lang="en-US" sz="1800" b="1" dirty="0" smtClean="0">
                <a:solidFill>
                  <a:srgbClr val="FF0000"/>
                </a:solidFill>
              </a:rPr>
              <a:t>2000-2013</a:t>
            </a:r>
          </a:p>
          <a:p>
            <a:r>
              <a:rPr lang="en-US" sz="1800" b="1" dirty="0" smtClean="0">
                <a:solidFill>
                  <a:srgbClr val="FF0000"/>
                </a:solidFill>
              </a:rPr>
              <a:t>22% increase in energy efficiency</a:t>
            </a:r>
          </a:p>
        </p:txBody>
      </p:sp>
    </p:spTree>
    <p:extLst>
      <p:ext uri="{BB962C8B-B14F-4D97-AF65-F5344CB8AC3E}">
        <p14:creationId xmlns:p14="http://schemas.microsoft.com/office/powerpoint/2010/main" val="856570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457950" y="6356351"/>
            <a:ext cx="2057400" cy="365125"/>
          </a:xfrm>
          <a:prstGeom prst="rect">
            <a:avLst/>
          </a:prstGeom>
        </p:spPr>
        <p:txBody>
          <a:bodyPr/>
          <a:lstStyle/>
          <a:p>
            <a:pPr>
              <a:defRPr/>
            </a:pPr>
            <a:fld id="{5154F6D5-8969-4D0F-BBF3-115F23A6E3FC}" type="slidenum">
              <a:rPr lang="en-US" smtClean="0"/>
              <a:pPr>
                <a:defRPr/>
              </a:pPr>
              <a:t>4</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3751"/>
            <a:ext cx="9144000" cy="664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328391" y="871873"/>
            <a:ext cx="4608954" cy="923330"/>
          </a:xfrm>
          <a:prstGeom prst="rect">
            <a:avLst/>
          </a:prstGeom>
          <a:noFill/>
          <a:ln w="38100">
            <a:solidFill>
              <a:srgbClr val="FF0000"/>
            </a:solidFill>
          </a:ln>
        </p:spPr>
        <p:txBody>
          <a:bodyPr wrap="none" rtlCol="0">
            <a:spAutoFit/>
          </a:bodyPr>
          <a:lstStyle/>
          <a:p>
            <a:pPr algn="ctr"/>
            <a:r>
              <a:rPr lang="en-US" sz="1800" b="1" dirty="0" smtClean="0">
                <a:solidFill>
                  <a:srgbClr val="FF0000"/>
                </a:solidFill>
              </a:rPr>
              <a:t>1990-2015</a:t>
            </a:r>
          </a:p>
          <a:p>
            <a:r>
              <a:rPr lang="en-US" sz="1800" b="1" dirty="0" smtClean="0">
                <a:solidFill>
                  <a:srgbClr val="FF0000"/>
                </a:solidFill>
              </a:rPr>
              <a:t>54% increase in domestic enplanements</a:t>
            </a:r>
          </a:p>
          <a:p>
            <a:r>
              <a:rPr lang="en-US" sz="1800" b="1" dirty="0" smtClean="0">
                <a:solidFill>
                  <a:srgbClr val="FF0000"/>
                </a:solidFill>
              </a:rPr>
              <a:t>4.8% increase in domestic fuel burn</a:t>
            </a:r>
            <a:endParaRPr lang="en-US" sz="1800" b="1" dirty="0">
              <a:solidFill>
                <a:srgbClr val="FF0000"/>
              </a:solidFill>
            </a:endParaRPr>
          </a:p>
        </p:txBody>
      </p:sp>
    </p:spTree>
    <p:extLst>
      <p:ext uri="{BB962C8B-B14F-4D97-AF65-F5344CB8AC3E}">
        <p14:creationId xmlns:p14="http://schemas.microsoft.com/office/powerpoint/2010/main" val="116577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43" y="289896"/>
            <a:ext cx="8472488" cy="609600"/>
          </a:xfrm>
        </p:spPr>
        <p:txBody>
          <a:bodyPr/>
          <a:lstStyle/>
          <a:p>
            <a:pPr algn="ctr"/>
            <a:r>
              <a:rPr lang="en-US" sz="3600" dirty="0" smtClean="0"/>
              <a:t>FY17 Emissions Research Overview</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9664128"/>
              </p:ext>
            </p:extLst>
          </p:nvPr>
        </p:nvGraphicFramePr>
        <p:xfrm>
          <a:off x="354378" y="1004584"/>
          <a:ext cx="8430338" cy="4287520"/>
        </p:xfrm>
        <a:graphic>
          <a:graphicData uri="http://schemas.openxmlformats.org/drawingml/2006/table">
            <a:tbl>
              <a:tblPr firstRow="1" bandRow="1">
                <a:tableStyleId>{5C22544A-7EE6-4342-B048-85BDC9FD1C3A}</a:tableStyleId>
              </a:tblPr>
              <a:tblGrid>
                <a:gridCol w="1074196"/>
                <a:gridCol w="5148684"/>
                <a:gridCol w="2207458"/>
              </a:tblGrid>
              <a:tr h="370840">
                <a:tc>
                  <a:txBody>
                    <a:bodyPr/>
                    <a:lstStyle/>
                    <a:p>
                      <a:pPr algn="ctr"/>
                      <a:r>
                        <a:rPr lang="en-US" sz="1600" dirty="0" smtClean="0"/>
                        <a:t>ASCENT</a:t>
                      </a:r>
                      <a:br>
                        <a:rPr lang="en-US" sz="1600" dirty="0" smtClean="0"/>
                      </a:br>
                      <a:r>
                        <a:rPr lang="en-US" sz="1600" dirty="0" smtClean="0"/>
                        <a:t>Project</a:t>
                      </a:r>
                      <a:endParaRPr lang="en-US" sz="1600" dirty="0"/>
                    </a:p>
                  </a:txBody>
                  <a:tcPr anchor="ctr"/>
                </a:tc>
                <a:tc>
                  <a:txBody>
                    <a:bodyPr/>
                    <a:lstStyle/>
                    <a:p>
                      <a:r>
                        <a:rPr lang="en-US" sz="1600" dirty="0" smtClean="0"/>
                        <a:t>Description</a:t>
                      </a:r>
                      <a:endParaRPr lang="en-US" sz="1600" dirty="0"/>
                    </a:p>
                  </a:txBody>
                  <a:tcPr anchor="ctr"/>
                </a:tc>
                <a:tc>
                  <a:txBody>
                    <a:bodyPr/>
                    <a:lstStyle/>
                    <a:p>
                      <a:pPr algn="ctr"/>
                      <a:r>
                        <a:rPr lang="en-US" sz="1600" dirty="0" smtClean="0"/>
                        <a:t>Emissions </a:t>
                      </a:r>
                      <a:br>
                        <a:rPr lang="en-US" sz="1600" dirty="0" smtClean="0"/>
                      </a:br>
                      <a:r>
                        <a:rPr lang="en-US" sz="1600" dirty="0" smtClean="0"/>
                        <a:t>Roadmap</a:t>
                      </a:r>
                      <a:endParaRPr lang="en-US" sz="1600" dirty="0"/>
                    </a:p>
                  </a:txBody>
                  <a:tcPr anchor="ctr"/>
                </a:tc>
              </a:tr>
              <a:tr h="370840">
                <a:tc>
                  <a:txBody>
                    <a:bodyPr/>
                    <a:lstStyle/>
                    <a:p>
                      <a:pPr algn="ctr"/>
                      <a:r>
                        <a:rPr lang="en-US" sz="1600" dirty="0" smtClean="0"/>
                        <a:t>2</a:t>
                      </a:r>
                      <a:endParaRPr lang="en-US" sz="1600" dirty="0"/>
                    </a:p>
                  </a:txBody>
                  <a:tcPr/>
                </a:tc>
                <a:tc>
                  <a:txBody>
                    <a:bodyPr/>
                    <a:lstStyle/>
                    <a:p>
                      <a:r>
                        <a:rPr lang="en-US" sz="1600" dirty="0" smtClean="0"/>
                        <a:t>nvPM Emissions</a:t>
                      </a:r>
                      <a:r>
                        <a:rPr lang="en-US" sz="1600" baseline="0" dirty="0" smtClean="0"/>
                        <a:t> Engine Measurements</a:t>
                      </a:r>
                      <a:endParaRPr lang="en-US" sz="1600" dirty="0"/>
                    </a:p>
                  </a:txBody>
                  <a:tcPr/>
                </a:tc>
                <a:tc>
                  <a:txBody>
                    <a:bodyPr/>
                    <a:lstStyle/>
                    <a:p>
                      <a:pPr algn="ctr"/>
                      <a:endParaRPr lang="en-US" sz="1600" dirty="0"/>
                    </a:p>
                  </a:txBody>
                  <a:tcPr/>
                </a:tc>
              </a:tr>
              <a:tr h="370840">
                <a:tc>
                  <a:txBody>
                    <a:bodyPr/>
                    <a:lstStyle/>
                    <a:p>
                      <a:pPr algn="ctr"/>
                      <a:r>
                        <a:rPr lang="en-US" sz="1600" dirty="0" smtClean="0"/>
                        <a:t>10</a:t>
                      </a:r>
                      <a:endParaRPr lang="en-US" sz="1600" dirty="0"/>
                    </a:p>
                  </a:txBody>
                  <a:tcPr/>
                </a:tc>
                <a:tc>
                  <a:txBody>
                    <a:bodyPr/>
                    <a:lstStyle/>
                    <a:p>
                      <a:r>
                        <a:rPr lang="en-US" sz="1600" dirty="0" smtClean="0"/>
                        <a:t>Forecast Technology</a:t>
                      </a:r>
                      <a:r>
                        <a:rPr lang="en-US" sz="1600" baseline="0" dirty="0" smtClean="0"/>
                        <a:t> and Influence of Commercial SST</a:t>
                      </a:r>
                      <a:endParaRPr lang="en-US" sz="1600" dirty="0"/>
                    </a:p>
                  </a:txBody>
                  <a:tcPr/>
                </a:tc>
                <a:tc>
                  <a:txBody>
                    <a:bodyPr/>
                    <a:lstStyle/>
                    <a:p>
                      <a:pPr algn="ctr"/>
                      <a:endParaRPr lang="en-US" sz="1600" dirty="0"/>
                    </a:p>
                  </a:txBody>
                  <a:tcPr/>
                </a:tc>
              </a:tr>
              <a:tr h="370840">
                <a:tc>
                  <a:txBody>
                    <a:bodyPr/>
                    <a:lstStyle/>
                    <a:p>
                      <a:pPr algn="ctr"/>
                      <a:r>
                        <a:rPr lang="en-US" sz="1600" dirty="0" smtClean="0"/>
                        <a:t>18</a:t>
                      </a:r>
                      <a:endParaRPr lang="en-US" sz="1600" dirty="0"/>
                    </a:p>
                  </a:txBody>
                  <a:tcPr/>
                </a:tc>
                <a:tc>
                  <a:txBody>
                    <a:bodyPr/>
                    <a:lstStyle/>
                    <a:p>
                      <a:r>
                        <a:rPr lang="en-US" sz="1600" dirty="0" smtClean="0"/>
                        <a:t>Health Effects of Aviatio</a:t>
                      </a:r>
                      <a:r>
                        <a:rPr lang="en-US" sz="1600" baseline="0" dirty="0" smtClean="0"/>
                        <a:t>n Emissions</a:t>
                      </a:r>
                      <a:endParaRPr lang="en-US" sz="1600" dirty="0"/>
                    </a:p>
                  </a:txBody>
                  <a:tcPr/>
                </a:tc>
                <a:tc>
                  <a:txBody>
                    <a:bodyPr/>
                    <a:lstStyle/>
                    <a:p>
                      <a:pPr algn="ctr"/>
                      <a:endParaRPr lang="en-US" sz="1600"/>
                    </a:p>
                  </a:txBody>
                  <a:tcPr/>
                </a:tc>
              </a:tr>
              <a:tr h="370840">
                <a:tc>
                  <a:txBody>
                    <a:bodyPr/>
                    <a:lstStyle/>
                    <a:p>
                      <a:pPr algn="ctr"/>
                      <a:r>
                        <a:rPr lang="en-US" sz="1600" dirty="0" smtClean="0"/>
                        <a:t>19</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CMAQ-based Airport A</a:t>
                      </a:r>
                      <a:r>
                        <a:rPr lang="en-US" sz="1600" baseline="0" dirty="0" smtClean="0"/>
                        <a:t>Q Model Development</a:t>
                      </a:r>
                      <a:endParaRPr lang="en-US" sz="1600" dirty="0" smtClean="0"/>
                    </a:p>
                  </a:txBody>
                  <a:tcPr/>
                </a:tc>
                <a:tc>
                  <a:txBody>
                    <a:bodyPr/>
                    <a:lstStyle/>
                    <a:p>
                      <a:pPr algn="ctr"/>
                      <a:endParaRPr lang="en-US" sz="1600" dirty="0"/>
                    </a:p>
                  </a:txBody>
                  <a:tcPr/>
                </a:tc>
              </a:tr>
              <a:tr h="370840">
                <a:tc>
                  <a:txBody>
                    <a:bodyPr/>
                    <a:lstStyle/>
                    <a:p>
                      <a:pPr algn="ctr"/>
                      <a:r>
                        <a:rPr lang="en-US" sz="1600" dirty="0" smtClean="0"/>
                        <a:t>20</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Fast-time </a:t>
                      </a:r>
                      <a:r>
                        <a:rPr lang="en-US" sz="1600" b="1" dirty="0" smtClean="0"/>
                        <a:t>APMT-I AQ</a:t>
                      </a:r>
                      <a:r>
                        <a:rPr lang="en-US" sz="1600" dirty="0" smtClean="0"/>
                        <a:t> Model Development (</a:t>
                      </a:r>
                      <a:r>
                        <a:rPr lang="en-US" sz="1600" dirty="0" err="1" smtClean="0"/>
                        <a:t>Adjoint</a:t>
                      </a:r>
                      <a:r>
                        <a:rPr lang="en-US" sz="1600" dirty="0" smtClean="0"/>
                        <a:t>)</a:t>
                      </a:r>
                    </a:p>
                  </a:txBody>
                  <a:tcPr/>
                </a:tc>
                <a:tc>
                  <a:txBody>
                    <a:bodyPr/>
                    <a:lstStyle/>
                    <a:p>
                      <a:pPr algn="ctr"/>
                      <a:endParaRPr lang="en-US" sz="1600"/>
                    </a:p>
                  </a:txBody>
                  <a:tcPr/>
                </a:tc>
              </a:tr>
              <a:tr h="370840">
                <a:tc>
                  <a:txBody>
                    <a:bodyPr/>
                    <a:lstStyle/>
                    <a:p>
                      <a:pPr algn="ctr"/>
                      <a:r>
                        <a:rPr lang="en-US" sz="1600" dirty="0" smtClean="0"/>
                        <a:t>21</a:t>
                      </a:r>
                      <a:endParaRPr lang="en-US" sz="1600" dirty="0"/>
                    </a:p>
                  </a:txBody>
                  <a:tcPr/>
                </a:tc>
                <a:tc>
                  <a:txBody>
                    <a:bodyPr/>
                    <a:lstStyle/>
                    <a:p>
                      <a:r>
                        <a:rPr lang="en-US" sz="1600" dirty="0" smtClean="0"/>
                        <a:t>Updates to </a:t>
                      </a:r>
                      <a:r>
                        <a:rPr lang="en-US" sz="1600" b="1" dirty="0" smtClean="0"/>
                        <a:t>APMT-I Climate</a:t>
                      </a:r>
                      <a:r>
                        <a:rPr lang="en-US" sz="1600" dirty="0" smtClean="0"/>
                        <a:t> Model</a:t>
                      </a:r>
                      <a:endParaRPr lang="en-US" sz="1600" dirty="0"/>
                    </a:p>
                  </a:txBody>
                  <a:tcPr/>
                </a:tc>
                <a:tc>
                  <a:txBody>
                    <a:bodyPr/>
                    <a:lstStyle/>
                    <a:p>
                      <a:pPr algn="ctr"/>
                      <a:endParaRPr lang="en-US" sz="1600" dirty="0"/>
                    </a:p>
                  </a:txBody>
                  <a:tcPr/>
                </a:tc>
              </a:tr>
              <a:tr h="370840">
                <a:tc>
                  <a:txBody>
                    <a:bodyPr/>
                    <a:lstStyle/>
                    <a:p>
                      <a:pPr algn="ctr"/>
                      <a:r>
                        <a:rPr lang="en-US" sz="1600" dirty="0" smtClean="0"/>
                        <a:t>22</a:t>
                      </a:r>
                      <a:endParaRPr lang="en-US" sz="1600" dirty="0"/>
                    </a:p>
                  </a:txBody>
                  <a:tcPr/>
                </a:tc>
                <a:tc>
                  <a:txBody>
                    <a:bodyPr/>
                    <a:lstStyle/>
                    <a:p>
                      <a:r>
                        <a:rPr lang="en-US" sz="1600" dirty="0" smtClean="0"/>
                        <a:t>Independent Evaluation of </a:t>
                      </a:r>
                      <a:r>
                        <a:rPr lang="en-US" sz="1600" b="1" dirty="0" smtClean="0"/>
                        <a:t>APMT-I Climate</a:t>
                      </a:r>
                      <a:r>
                        <a:rPr lang="en-US" sz="1600" dirty="0" smtClean="0"/>
                        <a:t> Model</a:t>
                      </a:r>
                      <a:endParaRPr lang="en-US" sz="1600" dirty="0"/>
                    </a:p>
                  </a:txBody>
                  <a:tcPr/>
                </a:tc>
                <a:tc>
                  <a:txBody>
                    <a:bodyPr/>
                    <a:lstStyle/>
                    <a:p>
                      <a:pPr algn="ctr"/>
                      <a:endParaRPr lang="en-US" sz="1600" dirty="0"/>
                    </a:p>
                  </a:txBody>
                  <a:tcPr/>
                </a:tc>
              </a:tr>
              <a:tr h="370840">
                <a:tc>
                  <a:txBody>
                    <a:bodyPr/>
                    <a:lstStyle/>
                    <a:p>
                      <a:pPr algn="ctr"/>
                      <a:r>
                        <a:rPr lang="en-US" sz="1600" strike="sngStrike" baseline="0" dirty="0" smtClean="0"/>
                        <a:t>24</a:t>
                      </a:r>
                      <a:endParaRPr lang="en-US" sz="1600" strike="sngStrike" baseline="0" dirty="0"/>
                    </a:p>
                  </a:txBody>
                  <a:tcPr/>
                </a:tc>
                <a:tc>
                  <a:txBody>
                    <a:bodyPr/>
                    <a:lstStyle/>
                    <a:p>
                      <a:r>
                        <a:rPr lang="en-US" sz="1600" strike="sngStrike" baseline="0" dirty="0" smtClean="0"/>
                        <a:t>Emissions effects of fuel components</a:t>
                      </a:r>
                      <a:r>
                        <a:rPr lang="en-US" sz="1600" strike="noStrike" baseline="0" dirty="0" smtClean="0">
                          <a:solidFill>
                            <a:srgbClr val="0000FF"/>
                          </a:solidFill>
                        </a:rPr>
                        <a:t> Closing out…</a:t>
                      </a:r>
                      <a:endParaRPr lang="en-US" sz="1600" strike="noStrike" baseline="0" dirty="0">
                        <a:solidFill>
                          <a:srgbClr val="0000FF"/>
                        </a:solidFill>
                      </a:endParaRPr>
                    </a:p>
                  </a:txBody>
                  <a:tcPr/>
                </a:tc>
                <a:tc>
                  <a:txBody>
                    <a:bodyPr/>
                    <a:lstStyle/>
                    <a:p>
                      <a:pPr algn="ctr"/>
                      <a:endParaRPr lang="en-US" sz="1600" dirty="0"/>
                    </a:p>
                  </a:txBody>
                  <a:tcPr/>
                </a:tc>
              </a:tr>
              <a:tr h="370840">
                <a:tc>
                  <a:txBody>
                    <a:bodyPr/>
                    <a:lstStyle/>
                    <a:p>
                      <a:pPr algn="ctr"/>
                      <a:r>
                        <a:rPr lang="en-US" sz="1600" dirty="0" smtClean="0"/>
                        <a:t>39</a:t>
                      </a:r>
                      <a:endParaRPr lang="en-US" sz="1600" dirty="0"/>
                    </a:p>
                  </a:txBody>
                  <a:tcPr/>
                </a:tc>
                <a:tc>
                  <a:txBody>
                    <a:bodyPr/>
                    <a:lstStyle/>
                    <a:p>
                      <a:r>
                        <a:rPr lang="en-US" sz="1600" dirty="0" smtClean="0"/>
                        <a:t>CBA of removing Naphthalene from Jet-A</a:t>
                      </a:r>
                      <a:endParaRPr lang="en-US" sz="1600" dirty="0"/>
                    </a:p>
                  </a:txBody>
                  <a:tcPr/>
                </a:tc>
                <a:tc>
                  <a:txBody>
                    <a:bodyPr/>
                    <a:lstStyle/>
                    <a:p>
                      <a:pPr algn="ctr"/>
                      <a:endParaRPr lang="en-US" sz="1600" dirty="0"/>
                    </a:p>
                  </a:txBody>
                  <a:tcPr/>
                </a:tc>
              </a:tr>
              <a:tr h="370840">
                <a:tc>
                  <a:txBody>
                    <a:bodyPr/>
                    <a:lstStyle/>
                    <a:p>
                      <a:pPr algn="ctr"/>
                      <a:r>
                        <a:rPr lang="en-US" sz="1600" dirty="0" smtClean="0"/>
                        <a:t>48</a:t>
                      </a:r>
                      <a:endParaRPr lang="en-US" sz="1600" dirty="0"/>
                    </a:p>
                  </a:txBody>
                  <a:tcPr/>
                </a:tc>
                <a:tc>
                  <a:txBody>
                    <a:bodyPr/>
                    <a:lstStyle/>
                    <a:p>
                      <a:r>
                        <a:rPr lang="en-US" sz="1600" dirty="0" smtClean="0"/>
                        <a:t>Engine nvPM Emissions Standard</a:t>
                      </a:r>
                      <a:r>
                        <a:rPr lang="en-US" sz="1600" baseline="0" dirty="0" smtClean="0"/>
                        <a:t> </a:t>
                      </a:r>
                      <a:r>
                        <a:rPr lang="en-US" sz="1600" dirty="0" smtClean="0"/>
                        <a:t>Setting Support</a:t>
                      </a:r>
                      <a:endParaRPr lang="en-US" sz="1600" dirty="0"/>
                    </a:p>
                  </a:txBody>
                  <a:tcPr/>
                </a:tc>
                <a:tc>
                  <a:txBody>
                    <a:bodyPr/>
                    <a:lstStyle/>
                    <a:p>
                      <a:pPr algn="ctr"/>
                      <a:endParaRPr lang="en-US" sz="1600" dirty="0"/>
                    </a:p>
                  </a:txBody>
                  <a:tcPr/>
                </a:tc>
              </a:tr>
            </a:tbl>
          </a:graphicData>
        </a:graphic>
      </p:graphicFrame>
      <p:sp>
        <p:nvSpPr>
          <p:cNvPr id="13" name="Rounded Rectangle 12"/>
          <p:cNvSpPr/>
          <p:nvPr/>
        </p:nvSpPr>
        <p:spPr bwMode="auto">
          <a:xfrm>
            <a:off x="7061183" y="1629491"/>
            <a:ext cx="365760" cy="274320"/>
          </a:xfrm>
          <a:prstGeom prst="roundRect">
            <a:avLst/>
          </a:prstGeom>
          <a:solidFill>
            <a:srgbClr val="0070C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4" name="Rounded Rectangle 13"/>
          <p:cNvSpPr/>
          <p:nvPr/>
        </p:nvSpPr>
        <p:spPr bwMode="auto">
          <a:xfrm>
            <a:off x="7481530" y="5036108"/>
            <a:ext cx="365760" cy="27432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5" name="Rounded Rectangle 14"/>
          <p:cNvSpPr/>
          <p:nvPr/>
        </p:nvSpPr>
        <p:spPr bwMode="auto">
          <a:xfrm>
            <a:off x="7061183" y="3455906"/>
            <a:ext cx="365760" cy="27432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7" name="Rounded Rectangle 16"/>
          <p:cNvSpPr/>
          <p:nvPr/>
        </p:nvSpPr>
        <p:spPr bwMode="auto">
          <a:xfrm>
            <a:off x="7891332" y="2697148"/>
            <a:ext cx="365760" cy="27432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8" name="Rounded Rectangle 17"/>
          <p:cNvSpPr/>
          <p:nvPr/>
        </p:nvSpPr>
        <p:spPr bwMode="auto">
          <a:xfrm>
            <a:off x="7484271" y="2348847"/>
            <a:ext cx="365760" cy="274320"/>
          </a:xfrm>
          <a:prstGeom prst="roundRect">
            <a:avLst/>
          </a:prstGeom>
          <a:solidFill>
            <a:srgbClr val="7030A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lang="en-US" sz="1200" dirty="0" smtClean="0">
              <a:latin typeface="Arial" charset="0"/>
            </a:endParaRPr>
          </a:p>
        </p:txBody>
      </p:sp>
      <p:sp>
        <p:nvSpPr>
          <p:cNvPr id="19" name="Rounded Rectangle 18"/>
          <p:cNvSpPr/>
          <p:nvPr/>
        </p:nvSpPr>
        <p:spPr bwMode="auto">
          <a:xfrm>
            <a:off x="7891332" y="1629491"/>
            <a:ext cx="365760" cy="27432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0" name="Rounded Rectangle 19"/>
          <p:cNvSpPr/>
          <p:nvPr/>
        </p:nvSpPr>
        <p:spPr bwMode="auto">
          <a:xfrm>
            <a:off x="7061183" y="2718244"/>
            <a:ext cx="365760" cy="27432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1" name="Rounded Rectangle 20"/>
          <p:cNvSpPr/>
          <p:nvPr/>
        </p:nvSpPr>
        <p:spPr bwMode="auto">
          <a:xfrm>
            <a:off x="7893604" y="3067916"/>
            <a:ext cx="365760" cy="27432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2" name="Rounded Rectangle 21"/>
          <p:cNvSpPr/>
          <p:nvPr/>
        </p:nvSpPr>
        <p:spPr bwMode="auto">
          <a:xfrm>
            <a:off x="7063455" y="3089012"/>
            <a:ext cx="365760" cy="27432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3" name="Rounded Rectangle 22"/>
          <p:cNvSpPr/>
          <p:nvPr/>
        </p:nvSpPr>
        <p:spPr bwMode="auto">
          <a:xfrm>
            <a:off x="7893604" y="3455906"/>
            <a:ext cx="365760" cy="27432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4" name="Rounded Rectangle 23"/>
          <p:cNvSpPr/>
          <p:nvPr/>
        </p:nvSpPr>
        <p:spPr bwMode="auto">
          <a:xfrm>
            <a:off x="7063455" y="4210254"/>
            <a:ext cx="365760" cy="274320"/>
          </a:xfrm>
          <a:prstGeom prst="roundRect">
            <a:avLst/>
          </a:prstGeom>
          <a:solidFill>
            <a:srgbClr val="0070C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5" name="Rounded Rectangle 24"/>
          <p:cNvSpPr/>
          <p:nvPr/>
        </p:nvSpPr>
        <p:spPr bwMode="auto">
          <a:xfrm>
            <a:off x="7893604" y="4210254"/>
            <a:ext cx="365760" cy="27432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6" name="Rounded Rectangle 25"/>
          <p:cNvSpPr/>
          <p:nvPr/>
        </p:nvSpPr>
        <p:spPr bwMode="auto">
          <a:xfrm>
            <a:off x="6878303" y="4605418"/>
            <a:ext cx="365760" cy="274320"/>
          </a:xfrm>
          <a:prstGeom prst="roundRect">
            <a:avLst/>
          </a:prstGeom>
          <a:solidFill>
            <a:srgbClr val="7030A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lang="en-US" sz="1200" dirty="0" smtClean="0">
              <a:latin typeface="Arial" charset="0"/>
            </a:endParaRPr>
          </a:p>
        </p:txBody>
      </p:sp>
      <p:sp>
        <p:nvSpPr>
          <p:cNvPr id="27" name="Rounded Rectangle 26"/>
          <p:cNvSpPr/>
          <p:nvPr/>
        </p:nvSpPr>
        <p:spPr bwMode="auto">
          <a:xfrm>
            <a:off x="7488906" y="4587279"/>
            <a:ext cx="365760" cy="27432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28" name="Rounded Rectangle 27"/>
          <p:cNvSpPr/>
          <p:nvPr/>
        </p:nvSpPr>
        <p:spPr bwMode="auto">
          <a:xfrm>
            <a:off x="8081119" y="4581252"/>
            <a:ext cx="365760" cy="27432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grpSp>
        <p:nvGrpSpPr>
          <p:cNvPr id="3" name="Group 2"/>
          <p:cNvGrpSpPr/>
          <p:nvPr/>
        </p:nvGrpSpPr>
        <p:grpSpPr>
          <a:xfrm>
            <a:off x="182511" y="5392735"/>
            <a:ext cx="8778240" cy="1368817"/>
            <a:chOff x="182511" y="5297038"/>
            <a:chExt cx="8778240" cy="1368817"/>
          </a:xfrm>
        </p:grpSpPr>
        <p:sp>
          <p:nvSpPr>
            <p:cNvPr id="6" name="Rounded Rectangle 5"/>
            <p:cNvSpPr/>
            <p:nvPr/>
          </p:nvSpPr>
          <p:spPr bwMode="auto">
            <a:xfrm>
              <a:off x="3108591" y="5297038"/>
              <a:ext cx="1463040" cy="640080"/>
            </a:xfrm>
            <a:prstGeom prst="roundRect">
              <a:avLst/>
            </a:prstGeom>
            <a:solidFill>
              <a:srgbClr val="0070C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Emissions</a:t>
              </a:r>
              <a:br>
                <a:rPr lang="en-US" sz="1200" dirty="0" smtClean="0">
                  <a:latin typeface="Arial" charset="0"/>
                </a:rPr>
              </a:br>
              <a:r>
                <a:rPr lang="en-US" sz="1200" dirty="0" smtClean="0">
                  <a:latin typeface="Arial" charset="0"/>
                </a:rPr>
                <a:t>Source </a:t>
              </a:r>
              <a:br>
                <a:rPr lang="en-US" sz="1200" dirty="0" smtClean="0">
                  <a:latin typeface="Arial" charset="0"/>
                </a:rPr>
              </a:br>
              <a:r>
                <a:rPr lang="en-US" sz="1200" dirty="0" smtClean="0">
                  <a:latin typeface="Arial" charset="0"/>
                </a:rPr>
                <a:t>Characterization</a:t>
              </a:r>
              <a:endParaRPr kumimoji="0" lang="en-US" sz="12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6034671" y="5299256"/>
              <a:ext cx="1463040" cy="64008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Certification</a:t>
              </a:r>
              <a:br>
                <a:rPr lang="en-US" sz="1200" dirty="0" smtClean="0">
                  <a:latin typeface="Arial" charset="0"/>
                </a:rPr>
              </a:br>
              <a:r>
                <a:rPr lang="en-US" sz="1200" dirty="0" smtClean="0">
                  <a:latin typeface="Arial" charset="0"/>
                </a:rPr>
                <a:t>and </a:t>
              </a:r>
              <a:br>
                <a:rPr lang="en-US" sz="1200" dirty="0" smtClean="0">
                  <a:latin typeface="Arial" charset="0"/>
                </a:rPr>
              </a:br>
              <a:r>
                <a:rPr lang="en-US" sz="1200" dirty="0" smtClean="0">
                  <a:latin typeface="Arial" charset="0"/>
                </a:rPr>
                <a:t>Regulations</a:t>
              </a:r>
              <a:endParaRPr kumimoji="0" lang="en-US" sz="1200"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1645551" y="5299256"/>
              <a:ext cx="1463040" cy="64008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Emissions</a:t>
              </a:r>
              <a:br>
                <a:rPr lang="en-US" sz="1200" dirty="0" smtClean="0">
                  <a:latin typeface="Arial" charset="0"/>
                </a:rPr>
              </a:br>
              <a:r>
                <a:rPr lang="en-US" sz="1200" dirty="0" smtClean="0">
                  <a:latin typeface="Arial" charset="0"/>
                </a:rPr>
                <a:t>Tools </a:t>
              </a:r>
              <a:br>
                <a:rPr lang="en-US" sz="1200" dirty="0" smtClean="0">
                  <a:latin typeface="Arial" charset="0"/>
                </a:rPr>
              </a:br>
              <a:r>
                <a:rPr lang="en-US" sz="1200" dirty="0" smtClean="0">
                  <a:latin typeface="Arial" charset="0"/>
                </a:rPr>
                <a:t>Development</a:t>
              </a:r>
              <a:endParaRPr kumimoji="0" lang="en-US" sz="1200" b="0" i="0" u="none" strike="noStrike" cap="none" normalizeH="0" baseline="0" dirty="0" smtClean="0">
                <a:ln>
                  <a:noFill/>
                </a:ln>
                <a:solidFill>
                  <a:schemeClr val="tx1"/>
                </a:solidFill>
                <a:effectLst/>
                <a:latin typeface="Arial" charset="0"/>
              </a:endParaRPr>
            </a:p>
          </p:txBody>
        </p:sp>
        <p:sp>
          <p:nvSpPr>
            <p:cNvPr id="9" name="Rounded Rectangle 8"/>
            <p:cNvSpPr/>
            <p:nvPr/>
          </p:nvSpPr>
          <p:spPr bwMode="auto">
            <a:xfrm>
              <a:off x="4571631" y="5297038"/>
              <a:ext cx="1463040" cy="64008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Climate</a:t>
              </a:r>
              <a:br>
                <a:rPr lang="en-US" sz="1200" dirty="0" smtClean="0">
                  <a:latin typeface="Arial" charset="0"/>
                </a:rPr>
              </a:br>
              <a:r>
                <a:rPr lang="en-US" sz="1200" dirty="0" smtClean="0">
                  <a:latin typeface="Arial" charset="0"/>
                </a:rPr>
                <a:t>Impacts</a:t>
              </a:r>
              <a:br>
                <a:rPr lang="en-US" sz="1200" dirty="0" smtClean="0">
                  <a:latin typeface="Arial" charset="0"/>
                </a:rPr>
              </a:br>
              <a:r>
                <a:rPr lang="en-US" sz="1200" dirty="0" smtClean="0">
                  <a:latin typeface="Arial" charset="0"/>
                </a:rPr>
                <a:t>Research</a:t>
              </a:r>
              <a:endParaRPr kumimoji="0" lang="en-US" sz="1200" b="0" i="0" u="none" strike="noStrike" cap="none" normalizeH="0" baseline="0" dirty="0" smtClean="0">
                <a:ln>
                  <a:noFill/>
                </a:ln>
                <a:solidFill>
                  <a:schemeClr val="tx1"/>
                </a:solidFill>
                <a:effectLst/>
                <a:latin typeface="Arial" charset="0"/>
              </a:endParaRPr>
            </a:p>
          </p:txBody>
        </p:sp>
        <p:sp>
          <p:nvSpPr>
            <p:cNvPr id="11" name="Rounded Rectangle 10"/>
            <p:cNvSpPr/>
            <p:nvPr/>
          </p:nvSpPr>
          <p:spPr bwMode="auto">
            <a:xfrm>
              <a:off x="7497711" y="5299256"/>
              <a:ext cx="1463040" cy="64008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Aviation</a:t>
              </a:r>
              <a:br>
                <a:rPr lang="en-US" sz="1200" dirty="0" smtClean="0">
                  <a:latin typeface="Arial" charset="0"/>
                </a:rPr>
              </a:br>
              <a:r>
                <a:rPr lang="en-US" sz="1200" dirty="0" smtClean="0">
                  <a:latin typeface="Arial" charset="0"/>
                </a:rPr>
                <a:t>Emissions</a:t>
              </a:r>
              <a:br>
                <a:rPr lang="en-US" sz="1200" dirty="0" smtClean="0">
                  <a:latin typeface="Arial" charset="0"/>
                </a:rPr>
              </a:br>
              <a:r>
                <a:rPr lang="en-US" sz="1200" dirty="0" smtClean="0">
                  <a:latin typeface="Arial" charset="0"/>
                </a:rPr>
                <a:t>Modeling</a:t>
              </a:r>
              <a:endParaRPr kumimoji="0" lang="en-US" sz="1200" b="0"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182511" y="5299256"/>
              <a:ext cx="1463040" cy="640080"/>
            </a:xfrm>
            <a:prstGeom prst="roundRect">
              <a:avLst/>
            </a:prstGeom>
            <a:solidFill>
              <a:srgbClr val="7030A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Health</a:t>
              </a:r>
              <a:r>
                <a:rPr lang="en-US" sz="1200" dirty="0">
                  <a:latin typeface="Arial" charset="0"/>
                </a:rPr>
                <a:t/>
              </a:r>
              <a:br>
                <a:rPr lang="en-US" sz="1200" dirty="0">
                  <a:latin typeface="Arial" charset="0"/>
                </a:rPr>
              </a:br>
              <a:r>
                <a:rPr lang="en-US" sz="1200" dirty="0" smtClean="0">
                  <a:latin typeface="Arial" charset="0"/>
                </a:rPr>
                <a:t>Impacts</a:t>
              </a:r>
              <a:br>
                <a:rPr lang="en-US" sz="1200" dirty="0" smtClean="0">
                  <a:latin typeface="Arial" charset="0"/>
                </a:rPr>
              </a:br>
              <a:r>
                <a:rPr lang="en-US" sz="1200" dirty="0" smtClean="0">
                  <a:latin typeface="Arial" charset="0"/>
                </a:rPr>
                <a:t>Research</a:t>
              </a:r>
            </a:p>
          </p:txBody>
        </p:sp>
        <p:sp>
          <p:nvSpPr>
            <p:cNvPr id="31" name="Rounded Rectangle 30"/>
            <p:cNvSpPr/>
            <p:nvPr/>
          </p:nvSpPr>
          <p:spPr bwMode="auto">
            <a:xfrm>
              <a:off x="3758223" y="5950766"/>
              <a:ext cx="1591698" cy="715089"/>
            </a:xfrm>
            <a:prstGeom prst="roundRect">
              <a:avLst/>
            </a:prstGeom>
            <a:solidFill>
              <a:srgbClr val="FFC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sz="1200" dirty="0" smtClean="0">
                  <a:latin typeface="Arial" charset="0"/>
                </a:rPr>
                <a:t>Emissions</a:t>
              </a:r>
              <a:r>
                <a:rPr lang="en-US" sz="1200" dirty="0"/>
                <a:t/>
              </a:r>
              <a:br>
                <a:rPr lang="en-US" sz="1200" dirty="0"/>
              </a:br>
              <a:r>
                <a:rPr lang="en-US" sz="1200" dirty="0" smtClean="0">
                  <a:latin typeface="Arial" charset="0"/>
                </a:rPr>
                <a:t>Guidance</a:t>
              </a:r>
              <a:br>
                <a:rPr lang="en-US" sz="1200" dirty="0" smtClean="0">
                  <a:latin typeface="Arial" charset="0"/>
                </a:rPr>
              </a:br>
              <a:r>
                <a:rPr lang="en-US" sz="1200" dirty="0" smtClean="0">
                  <a:latin typeface="Arial" charset="0"/>
                </a:rPr>
                <a:t>Research</a:t>
              </a:r>
            </a:p>
          </p:txBody>
        </p:sp>
      </p:grpSp>
      <p:sp>
        <p:nvSpPr>
          <p:cNvPr id="34" name="Rounded Rectangle 33"/>
          <p:cNvSpPr/>
          <p:nvPr/>
        </p:nvSpPr>
        <p:spPr bwMode="auto">
          <a:xfrm>
            <a:off x="7054088" y="3852865"/>
            <a:ext cx="365760" cy="27432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35" name="Rounded Rectangle 34"/>
          <p:cNvSpPr/>
          <p:nvPr/>
        </p:nvSpPr>
        <p:spPr bwMode="auto">
          <a:xfrm>
            <a:off x="7886509" y="3852865"/>
            <a:ext cx="365760" cy="27432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36" name="Rounded Rectangle 35"/>
          <p:cNvSpPr/>
          <p:nvPr/>
        </p:nvSpPr>
        <p:spPr bwMode="auto">
          <a:xfrm>
            <a:off x="7483928" y="2004699"/>
            <a:ext cx="365760" cy="27432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2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6464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43" y="13438"/>
            <a:ext cx="8472488" cy="609600"/>
          </a:xfrm>
        </p:spPr>
        <p:txBody>
          <a:bodyPr/>
          <a:lstStyle/>
          <a:p>
            <a:pPr algn="ctr"/>
            <a:r>
              <a:rPr lang="en-US" sz="3600" dirty="0" smtClean="0"/>
              <a:t>FY18, FY19 and Beyond</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22162"/>
              </p:ext>
            </p:extLst>
          </p:nvPr>
        </p:nvGraphicFramePr>
        <p:xfrm>
          <a:off x="244555" y="526099"/>
          <a:ext cx="8633636" cy="6304280"/>
        </p:xfrm>
        <a:graphic>
          <a:graphicData uri="http://schemas.openxmlformats.org/drawingml/2006/table">
            <a:tbl>
              <a:tblPr firstRow="1" bandRow="1">
                <a:tableStyleId>{5C22544A-7EE6-4342-B048-85BDC9FD1C3A}</a:tableStyleId>
              </a:tblPr>
              <a:tblGrid>
                <a:gridCol w="5295014"/>
                <a:gridCol w="1063256"/>
                <a:gridCol w="1137684"/>
                <a:gridCol w="1137682"/>
              </a:tblGrid>
              <a:tr h="370840">
                <a:tc>
                  <a:txBody>
                    <a:bodyPr/>
                    <a:lstStyle/>
                    <a:p>
                      <a:endParaRPr lang="en-US" sz="1400" dirty="0"/>
                    </a:p>
                  </a:txBody>
                  <a:tcPr anchor="ctr"/>
                </a:tc>
                <a:tc>
                  <a:txBody>
                    <a:bodyPr/>
                    <a:lstStyle/>
                    <a:p>
                      <a:pPr algn="ctr"/>
                      <a:r>
                        <a:rPr lang="en-US" sz="1400" dirty="0" smtClean="0"/>
                        <a:t>FY18</a:t>
                      </a:r>
                      <a:endParaRPr lang="en-US" sz="1400" dirty="0"/>
                    </a:p>
                  </a:txBody>
                  <a:tcPr anchor="ctr"/>
                </a:tc>
                <a:tc>
                  <a:txBody>
                    <a:bodyPr/>
                    <a:lstStyle/>
                    <a:p>
                      <a:pPr algn="ctr"/>
                      <a:r>
                        <a:rPr lang="en-US" sz="1400" dirty="0" smtClean="0"/>
                        <a:t>FY19</a:t>
                      </a:r>
                      <a:endParaRPr lang="en-US" sz="1400" dirty="0"/>
                    </a:p>
                  </a:txBody>
                  <a:tcPr anchor="ctr"/>
                </a:tc>
                <a:tc>
                  <a:txBody>
                    <a:bodyPr/>
                    <a:lstStyle/>
                    <a:p>
                      <a:pPr algn="ctr"/>
                      <a:r>
                        <a:rPr lang="en-US" sz="1400" dirty="0" smtClean="0"/>
                        <a:t>Beyond</a:t>
                      </a:r>
                      <a:endParaRPr lang="en-US" sz="1400" dirty="0"/>
                    </a:p>
                  </a:txBody>
                  <a:tcPr anchor="ctr"/>
                </a:tc>
              </a:tr>
              <a:tr h="370840">
                <a:tc>
                  <a:txBody>
                    <a:bodyPr/>
                    <a:lstStyle/>
                    <a:p>
                      <a:r>
                        <a:rPr lang="en-US" sz="1400" dirty="0" smtClean="0">
                          <a:solidFill>
                            <a:schemeClr val="bg1"/>
                          </a:solidFill>
                        </a:rPr>
                        <a:t>Emissions Source Characterization</a:t>
                      </a:r>
                      <a:endParaRPr lang="en-US" sz="1400" dirty="0">
                        <a:solidFill>
                          <a:schemeClr val="bg1"/>
                        </a:solidFill>
                      </a:endParaRPr>
                    </a:p>
                  </a:txBody>
                  <a:tcPr>
                    <a:solidFill>
                      <a:srgbClr val="0070C0"/>
                    </a:solidFill>
                  </a:tcPr>
                </a:tc>
                <a:tc>
                  <a:txBody>
                    <a:bodyPr/>
                    <a:lstStyle/>
                    <a:p>
                      <a:pPr algn="ctr"/>
                      <a:endParaRPr lang="en-US" sz="1400" dirty="0"/>
                    </a:p>
                  </a:txBody>
                  <a:tcPr>
                    <a:solidFill>
                      <a:srgbClr val="0070C0"/>
                    </a:solidFill>
                  </a:tcPr>
                </a:tc>
                <a:tc>
                  <a:txBody>
                    <a:bodyPr/>
                    <a:lstStyle/>
                    <a:p>
                      <a:pPr algn="ctr"/>
                      <a:endParaRPr lang="en-US" sz="1400" dirty="0"/>
                    </a:p>
                  </a:txBody>
                  <a:tcPr>
                    <a:solidFill>
                      <a:srgbClr val="0070C0"/>
                    </a:solidFill>
                  </a:tcPr>
                </a:tc>
                <a:tc>
                  <a:txBody>
                    <a:bodyPr/>
                    <a:lstStyle/>
                    <a:p>
                      <a:pPr algn="ctr"/>
                      <a:endParaRPr lang="en-US" sz="1400" dirty="0"/>
                    </a:p>
                  </a:txBody>
                  <a:tcPr>
                    <a:solidFill>
                      <a:srgbClr val="0070C0"/>
                    </a:solidFill>
                  </a:tcPr>
                </a:tc>
              </a:tr>
              <a:tr h="370840">
                <a:tc>
                  <a:txBody>
                    <a:bodyPr/>
                    <a:lstStyle/>
                    <a:p>
                      <a:r>
                        <a:rPr lang="en-US" sz="1400" dirty="0" smtClean="0"/>
                        <a:t>nvPM emissions ambient</a:t>
                      </a:r>
                      <a:r>
                        <a:rPr lang="en-US" sz="1400" baseline="0" dirty="0" smtClean="0"/>
                        <a:t> and fuel corrections</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Emissions effects of alternative</a:t>
                      </a:r>
                      <a:r>
                        <a:rPr lang="en-US" sz="1400" baseline="0" dirty="0" smtClean="0"/>
                        <a:t> fuels</a:t>
                      </a:r>
                      <a:endParaRPr lang="en-US" sz="1400" dirty="0" smtClean="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Removing</a:t>
                      </a:r>
                      <a:r>
                        <a:rPr lang="en-US" sz="1400" baseline="0" dirty="0" smtClean="0"/>
                        <a:t> Naphthalene from Jet-A</a:t>
                      </a:r>
                      <a:endParaRPr lang="en-US" sz="1400" dirty="0" smtClean="0"/>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r>
              <a:tr h="370840">
                <a:tc>
                  <a:txBody>
                    <a:bodyPr/>
                    <a:lstStyle/>
                    <a:p>
                      <a:r>
                        <a:rPr lang="en-US" sz="1400" dirty="0" smtClean="0">
                          <a:solidFill>
                            <a:schemeClr val="bg1"/>
                          </a:solidFill>
                        </a:rPr>
                        <a:t>Certification and Regulations</a:t>
                      </a:r>
                      <a:endParaRPr lang="en-US" sz="1400" dirty="0">
                        <a:solidFill>
                          <a:schemeClr val="bg1"/>
                        </a:solidFill>
                      </a:endParaRPr>
                    </a:p>
                  </a:txBody>
                  <a:tcPr>
                    <a:solidFill>
                      <a:srgbClr val="92D050"/>
                    </a:solidFill>
                  </a:tcPr>
                </a:tc>
                <a:tc>
                  <a:txBody>
                    <a:bodyPr/>
                    <a:lstStyle/>
                    <a:p>
                      <a:pPr algn="ctr"/>
                      <a:endParaRPr lang="en-US" sz="1400"/>
                    </a:p>
                  </a:txBody>
                  <a:tcPr>
                    <a:solidFill>
                      <a:srgbClr val="92D050"/>
                    </a:solidFill>
                  </a:tcPr>
                </a:tc>
                <a:tc>
                  <a:txBody>
                    <a:bodyPr/>
                    <a:lstStyle/>
                    <a:p>
                      <a:pPr algn="ctr"/>
                      <a:endParaRPr lang="en-US" sz="1400" dirty="0"/>
                    </a:p>
                  </a:txBody>
                  <a:tcPr>
                    <a:solidFill>
                      <a:srgbClr val="92D050"/>
                    </a:solidFill>
                  </a:tcPr>
                </a:tc>
                <a:tc>
                  <a:txBody>
                    <a:bodyPr/>
                    <a:lstStyle/>
                    <a:p>
                      <a:pPr algn="ctr"/>
                      <a:endParaRPr lang="en-US" sz="1400" dirty="0"/>
                    </a:p>
                  </a:txBody>
                  <a:tcPr>
                    <a:solidFill>
                      <a:srgbClr val="92D050"/>
                    </a:solidFill>
                  </a:tcPr>
                </a:tc>
              </a:tr>
              <a:tr h="370840">
                <a:tc>
                  <a:txBody>
                    <a:bodyPr/>
                    <a:lstStyle/>
                    <a:p>
                      <a:r>
                        <a:rPr lang="en-US" sz="1400" dirty="0" smtClean="0"/>
                        <a:t>Domestic</a:t>
                      </a:r>
                      <a:r>
                        <a:rPr lang="en-US" sz="1400" baseline="0" dirty="0" smtClean="0"/>
                        <a:t> Implementation of aircraft CO2 emissions </a:t>
                      </a:r>
                      <a:r>
                        <a:rPr lang="en-US" sz="1400" baseline="0" dirty="0" err="1" smtClean="0"/>
                        <a:t>std</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Domestic</a:t>
                      </a:r>
                      <a:r>
                        <a:rPr lang="en-US" sz="1400" baseline="0" dirty="0" smtClean="0"/>
                        <a:t> Implementation of engine nvPM emissions </a:t>
                      </a:r>
                      <a:r>
                        <a:rPr lang="en-US" sz="1400" baseline="0" dirty="0" err="1" smtClean="0"/>
                        <a:t>std</a:t>
                      </a:r>
                      <a:endParaRPr lang="en-US" sz="1400" dirty="0" smtClean="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ICAO engine nvPM emissions stringency</a:t>
                      </a:r>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Health Impacts Research</a:t>
                      </a:r>
                    </a:p>
                  </a:txBody>
                  <a:tcPr>
                    <a:solidFill>
                      <a:srgbClr val="7030A0"/>
                    </a:solidFill>
                  </a:tcPr>
                </a:tc>
                <a:tc>
                  <a:txBody>
                    <a:bodyPr/>
                    <a:lstStyle/>
                    <a:p>
                      <a:pPr algn="ctr"/>
                      <a:endParaRPr lang="en-US" sz="1400" dirty="0"/>
                    </a:p>
                  </a:txBody>
                  <a:tcPr>
                    <a:solidFill>
                      <a:srgbClr val="7030A0"/>
                    </a:solidFill>
                  </a:tcPr>
                </a:tc>
                <a:tc>
                  <a:txBody>
                    <a:bodyPr/>
                    <a:lstStyle/>
                    <a:p>
                      <a:pPr algn="ctr"/>
                      <a:endParaRPr lang="en-US" sz="1400" dirty="0"/>
                    </a:p>
                  </a:txBody>
                  <a:tcPr>
                    <a:solidFill>
                      <a:srgbClr val="7030A0"/>
                    </a:solidFill>
                  </a:tcPr>
                </a:tc>
                <a:tc>
                  <a:txBody>
                    <a:bodyPr/>
                    <a:lstStyle/>
                    <a:p>
                      <a:pPr algn="ctr"/>
                      <a:endParaRPr lang="en-US" sz="1400" dirty="0"/>
                    </a:p>
                  </a:txBody>
                  <a:tcPr>
                    <a:solidFill>
                      <a:srgbClr val="7030A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Ultra</a:t>
                      </a:r>
                      <a:r>
                        <a:rPr lang="en-US" sz="1400" baseline="0" dirty="0" smtClean="0"/>
                        <a:t>-fine particle measurements at airports</a:t>
                      </a:r>
                      <a:endParaRPr lang="en-US" sz="1400" dirty="0" smtClean="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Emissions Tools Development</a:t>
                      </a:r>
                    </a:p>
                  </a:txBody>
                  <a:tcPr>
                    <a:solidFill>
                      <a:srgbClr val="FFFF00"/>
                    </a:solidFill>
                  </a:tcPr>
                </a:tc>
                <a:tc>
                  <a:txBody>
                    <a:bodyPr/>
                    <a:lstStyle/>
                    <a:p>
                      <a:pPr algn="ctr"/>
                      <a:endParaRPr lang="en-US" sz="1400" dirty="0"/>
                    </a:p>
                  </a:txBody>
                  <a:tcPr>
                    <a:solidFill>
                      <a:srgbClr val="FFFF00"/>
                    </a:solidFill>
                  </a:tcPr>
                </a:tc>
                <a:tc>
                  <a:txBody>
                    <a:bodyPr/>
                    <a:lstStyle/>
                    <a:p>
                      <a:pPr algn="ctr"/>
                      <a:endParaRPr lang="en-US" sz="1400" dirty="0"/>
                    </a:p>
                  </a:txBody>
                  <a:tcPr>
                    <a:solidFill>
                      <a:srgbClr val="FFFF00"/>
                    </a:solidFill>
                  </a:tcPr>
                </a:tc>
                <a:tc>
                  <a:txBody>
                    <a:bodyPr/>
                    <a:lstStyle/>
                    <a:p>
                      <a:pPr algn="ctr"/>
                      <a:endParaRPr lang="en-US" sz="1400" dirty="0"/>
                    </a:p>
                  </a:txBody>
                  <a:tcPr>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Airport A</a:t>
                      </a:r>
                      <a:r>
                        <a:rPr lang="en-US" sz="1400" baseline="0" dirty="0" smtClean="0"/>
                        <a:t>Q Model Development</a:t>
                      </a:r>
                      <a:endParaRPr lang="en-US" sz="1400" dirty="0" smtClean="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Fast-time </a:t>
                      </a:r>
                      <a:r>
                        <a:rPr lang="en-US" sz="1400" b="1" dirty="0" smtClean="0"/>
                        <a:t>APMT-I AQ</a:t>
                      </a:r>
                      <a:r>
                        <a:rPr lang="en-US" sz="1400" dirty="0" smtClean="0"/>
                        <a:t> Model Development (</a:t>
                      </a:r>
                      <a:r>
                        <a:rPr lang="en-US" sz="1400" dirty="0" err="1" smtClean="0"/>
                        <a:t>Adjoint</a:t>
                      </a:r>
                      <a:r>
                        <a:rPr lang="en-US" sz="1400" dirty="0" smtClean="0"/>
                        <a:t>)</a:t>
                      </a:r>
                    </a:p>
                  </a:txBody>
                  <a:tcPr/>
                </a:tc>
                <a:tc>
                  <a:txBody>
                    <a:bodyPr/>
                    <a:lstStyle/>
                    <a:p>
                      <a:pPr algn="ctr"/>
                      <a:r>
                        <a:rPr lang="en-US" sz="1400" dirty="0" smtClean="0"/>
                        <a:t>X</a:t>
                      </a:r>
                      <a:endParaRPr lang="en-US" sz="1400" dirty="0"/>
                    </a:p>
                  </a:txBody>
                  <a:tcPr/>
                </a:tc>
                <a:tc>
                  <a:txBody>
                    <a:bodyPr/>
                    <a:lstStyle/>
                    <a:p>
                      <a:pPr algn="ctr"/>
                      <a:endParaRPr lang="en-US" sz="1400" dirty="0"/>
                    </a:p>
                  </a:txBody>
                  <a:tcPr/>
                </a:tc>
                <a:tc>
                  <a:txBody>
                    <a:bodyPr/>
                    <a:lstStyle/>
                    <a:p>
                      <a:pPr algn="ctr"/>
                      <a:endParaRPr lang="en-US" sz="1400" dirty="0"/>
                    </a:p>
                  </a:txBody>
                  <a:tcPr/>
                </a:tc>
              </a:tr>
              <a:tr h="370840">
                <a:tc>
                  <a:txBody>
                    <a:bodyPr/>
                    <a:lstStyle/>
                    <a:p>
                      <a:r>
                        <a:rPr lang="en-US" sz="1400" dirty="0" smtClean="0"/>
                        <a:t>Updates to </a:t>
                      </a:r>
                      <a:r>
                        <a:rPr lang="en-US" sz="1400" b="1" dirty="0" smtClean="0"/>
                        <a:t>APMT-I Climate</a:t>
                      </a:r>
                      <a:r>
                        <a:rPr lang="en-US" sz="1400" dirty="0" smtClean="0"/>
                        <a:t> Model</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endParaRPr lang="en-US" sz="1400" dirty="0"/>
                    </a:p>
                  </a:txBody>
                  <a:tcPr/>
                </a:tc>
              </a:tr>
              <a:tr h="370840">
                <a:tc>
                  <a:txBody>
                    <a:bodyPr/>
                    <a:lstStyle/>
                    <a:p>
                      <a:r>
                        <a:rPr lang="en-US" sz="1400" dirty="0" smtClean="0"/>
                        <a:t>Aviation Emissions Modeling</a:t>
                      </a:r>
                      <a:endParaRPr lang="en-US" sz="1400" dirty="0"/>
                    </a:p>
                  </a:txBody>
                  <a:tcPr>
                    <a:solidFill>
                      <a:srgbClr val="FF0000"/>
                    </a:solidFill>
                  </a:tcPr>
                </a:tc>
                <a:tc>
                  <a:txBody>
                    <a:bodyPr/>
                    <a:lstStyle/>
                    <a:p>
                      <a:pPr algn="ctr"/>
                      <a:endParaRPr lang="en-US" sz="1400" dirty="0"/>
                    </a:p>
                  </a:txBody>
                  <a:tcPr>
                    <a:solidFill>
                      <a:srgbClr val="FF0000"/>
                    </a:solidFill>
                  </a:tcPr>
                </a:tc>
                <a:tc>
                  <a:txBody>
                    <a:bodyPr/>
                    <a:lstStyle/>
                    <a:p>
                      <a:pPr algn="ctr"/>
                      <a:endParaRPr lang="en-US" sz="1400" dirty="0"/>
                    </a:p>
                  </a:txBody>
                  <a:tcPr>
                    <a:solidFill>
                      <a:srgbClr val="FF0000"/>
                    </a:solidFill>
                  </a:tcPr>
                </a:tc>
                <a:tc>
                  <a:txBody>
                    <a:bodyPr/>
                    <a:lstStyle/>
                    <a:p>
                      <a:pPr algn="ctr"/>
                      <a:endParaRPr lang="en-US" sz="1400" dirty="0"/>
                    </a:p>
                  </a:txBody>
                  <a:tcPr>
                    <a:solidFill>
                      <a:srgbClr val="FF0000"/>
                    </a:solidFill>
                  </a:tcPr>
                </a:tc>
              </a:tr>
              <a:tr h="370840">
                <a:tc>
                  <a:txBody>
                    <a:bodyPr/>
                    <a:lstStyle/>
                    <a:p>
                      <a:r>
                        <a:rPr lang="en-US" sz="1400" strike="noStrike" baseline="0" dirty="0" smtClean="0">
                          <a:solidFill>
                            <a:schemeClr val="tx1"/>
                          </a:solidFill>
                        </a:rPr>
                        <a:t>ICAO engine nvPM emissions stringency</a:t>
                      </a:r>
                      <a:endParaRPr lang="en-US" sz="1400" strike="noStrike" baseline="0" dirty="0">
                        <a:solidFill>
                          <a:schemeClr val="tx1"/>
                        </a:solidFill>
                      </a:endParaRPr>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c>
                  <a:txBody>
                    <a:bodyPr/>
                    <a:lstStyle/>
                    <a:p>
                      <a:pPr algn="ctr"/>
                      <a:r>
                        <a:rPr lang="en-US" sz="1400" dirty="0" smtClean="0"/>
                        <a:t>X</a:t>
                      </a:r>
                      <a:endParaRPr lang="en-US" sz="1400" dirty="0"/>
                    </a:p>
                  </a:txBody>
                  <a:tcPr/>
                </a:tc>
              </a:tr>
            </a:tbl>
          </a:graphicData>
        </a:graphic>
      </p:graphicFrame>
    </p:spTree>
    <p:extLst>
      <p:ext uri="{BB962C8B-B14F-4D97-AF65-F5344CB8AC3E}">
        <p14:creationId xmlns:p14="http://schemas.microsoft.com/office/powerpoint/2010/main" val="138674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A2:  nvPM Emissions Engine Measurements</a:t>
            </a:r>
            <a:endParaRPr lang="en-US" sz="2400" dirty="0">
              <a:solidFill>
                <a:schemeClr val="bg1"/>
              </a:solidFill>
            </a:endParaRPr>
          </a:p>
        </p:txBody>
      </p:sp>
      <p:sp>
        <p:nvSpPr>
          <p:cNvPr id="24578" name="Rectangle 4"/>
          <p:cNvSpPr>
            <a:spLocks noChangeArrowheads="1"/>
          </p:cNvSpPr>
          <p:nvPr/>
        </p:nvSpPr>
        <p:spPr bwMode="auto">
          <a:xfrm>
            <a:off x="144463" y="1038116"/>
            <a:ext cx="8858250" cy="4837167"/>
          </a:xfrm>
          <a:prstGeom prst="rect">
            <a:avLst/>
          </a:prstGeom>
          <a:noFill/>
          <a:ln w="9525">
            <a:noFill/>
            <a:miter lim="800000"/>
            <a:headEnd/>
            <a:tailEnd/>
          </a:ln>
        </p:spPr>
        <p:txBody>
          <a:bodyPr>
            <a:prstTxWarp prst="textNoShape">
              <a:avLst/>
            </a:prstTxWarp>
          </a:bodyPr>
          <a:lstStyle/>
          <a:p>
            <a:pPr marL="223838" indent="-223838">
              <a:lnSpc>
                <a:spcPct val="95000"/>
              </a:lnSpc>
              <a:spcBef>
                <a:spcPct val="75000"/>
              </a:spcBef>
              <a:buFontTx/>
              <a:buChar char="•"/>
            </a:pPr>
            <a:endParaRPr lang="en-US" sz="1600" b="1" dirty="0"/>
          </a:p>
        </p:txBody>
      </p:sp>
      <p:sp>
        <p:nvSpPr>
          <p:cNvPr id="2" name="TextBox 1"/>
          <p:cNvSpPr txBox="1"/>
          <p:nvPr/>
        </p:nvSpPr>
        <p:spPr>
          <a:xfrm>
            <a:off x="334463" y="931241"/>
            <a:ext cx="8486078" cy="5262979"/>
          </a:xfrm>
          <a:prstGeom prst="rect">
            <a:avLst/>
          </a:prstGeom>
          <a:noFill/>
        </p:spPr>
        <p:txBody>
          <a:bodyPr wrap="square" rtlCol="0">
            <a:spAutoFit/>
          </a:bodyPr>
          <a:lstStyle/>
          <a:p>
            <a:pPr marL="342900" indent="-342900">
              <a:buFont typeface="Arial" panose="020B0604020202020204" pitchFamily="34" charset="0"/>
              <a:buChar char="•"/>
            </a:pPr>
            <a:r>
              <a:rPr lang="en-US" dirty="0" smtClean="0"/>
              <a:t>Successfully funded 7 nvPM emissions engine tests</a:t>
            </a:r>
          </a:p>
          <a:p>
            <a:pPr marL="800100" lvl="1" indent="-342900">
              <a:buFont typeface="Arial" panose="020B0604020202020204" pitchFamily="34" charset="0"/>
              <a:buChar char="•"/>
            </a:pPr>
            <a:r>
              <a:rPr lang="en-US" dirty="0" smtClean="0"/>
              <a:t>Only one test remaining</a:t>
            </a:r>
          </a:p>
          <a:p>
            <a:pPr marL="800100" lvl="1" indent="-342900">
              <a:buFont typeface="Arial" panose="020B0604020202020204" pitchFamily="34" charset="0"/>
              <a:buChar char="•"/>
            </a:pPr>
            <a:r>
              <a:rPr lang="en-US" dirty="0" smtClean="0"/>
              <a:t>Upcoming in 1 month</a:t>
            </a:r>
          </a:p>
          <a:p>
            <a:pPr marL="342900" indent="-342900">
              <a:buFont typeface="Arial" panose="020B0604020202020204" pitchFamily="34" charset="0"/>
              <a:buChar char="•"/>
            </a:pPr>
            <a:r>
              <a:rPr lang="en-US" dirty="0" smtClean="0"/>
              <a:t>Ambient Conditions Corrections campaign</a:t>
            </a:r>
          </a:p>
          <a:p>
            <a:pPr marL="800100" lvl="1" indent="-342900">
              <a:buFont typeface="Arial" panose="020B0604020202020204" pitchFamily="34" charset="0"/>
              <a:buChar char="•"/>
            </a:pPr>
            <a:r>
              <a:rPr lang="en-US" dirty="0" smtClean="0"/>
              <a:t>Combustor rig test</a:t>
            </a:r>
          </a:p>
          <a:p>
            <a:pPr marL="800100" lvl="1" indent="-342900">
              <a:buFont typeface="Arial" panose="020B0604020202020204" pitchFamily="34" charset="0"/>
              <a:buChar char="•"/>
            </a:pPr>
            <a:r>
              <a:rPr lang="en-US" dirty="0" smtClean="0"/>
              <a:t>Upcoming in 2 months</a:t>
            </a:r>
          </a:p>
          <a:p>
            <a:pPr marL="342900" indent="-342900">
              <a:buFont typeface="Arial" panose="020B0604020202020204" pitchFamily="34" charset="0"/>
              <a:buChar char="•"/>
            </a:pPr>
            <a:r>
              <a:rPr lang="en-US" dirty="0" smtClean="0"/>
              <a:t> Engine-to-Engine variability tests</a:t>
            </a:r>
          </a:p>
          <a:p>
            <a:pPr marL="800100" lvl="1" indent="-342900">
              <a:buFont typeface="Arial" panose="020B0604020202020204" pitchFamily="34" charset="0"/>
              <a:buChar char="•"/>
            </a:pPr>
            <a:r>
              <a:rPr lang="en-US" dirty="0" smtClean="0"/>
              <a:t>25 engines of same type measured off production line</a:t>
            </a:r>
          </a:p>
          <a:p>
            <a:pPr marL="800100" lvl="1" indent="-342900">
              <a:buFont typeface="Arial" panose="020B0604020202020204" pitchFamily="34" charset="0"/>
              <a:buChar char="•"/>
            </a:pPr>
            <a:r>
              <a:rPr lang="en-US" dirty="0" smtClean="0"/>
              <a:t>Upcoming in 3 months</a:t>
            </a:r>
          </a:p>
          <a:p>
            <a:pPr marL="342900" indent="-342900">
              <a:buFont typeface="Arial" panose="020B0604020202020204" pitchFamily="34" charset="0"/>
              <a:buChar char="•"/>
            </a:pPr>
            <a:r>
              <a:rPr lang="en-US" dirty="0" smtClean="0"/>
              <a:t>Next Steps</a:t>
            </a:r>
          </a:p>
          <a:p>
            <a:pPr marL="800100" lvl="1" indent="-342900">
              <a:buFont typeface="Arial" panose="020B0604020202020204" pitchFamily="34" charset="0"/>
              <a:buChar char="•"/>
            </a:pPr>
            <a:r>
              <a:rPr lang="en-US" dirty="0" smtClean="0"/>
              <a:t>NASA engine tests at altitude</a:t>
            </a:r>
          </a:p>
          <a:p>
            <a:pPr marL="800100" lvl="1" indent="-342900">
              <a:buFont typeface="Arial" panose="020B0604020202020204" pitchFamily="34" charset="0"/>
              <a:buChar char="•"/>
            </a:pPr>
            <a:r>
              <a:rPr lang="en-US" dirty="0" smtClean="0"/>
              <a:t>Potentially additional ambient conditions and fuel sensitivity correction measurement tests</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4194672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705" y="1409765"/>
            <a:ext cx="63246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xtBox 4"/>
          <p:cNvSpPr txBox="1">
            <a:spLocks noChangeArrowheads="1"/>
          </p:cNvSpPr>
          <p:nvPr/>
        </p:nvSpPr>
        <p:spPr bwMode="auto">
          <a:xfrm>
            <a:off x="427070" y="591891"/>
            <a:ext cx="8267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b="1" dirty="0" smtClean="0"/>
              <a:t>Impact </a:t>
            </a:r>
            <a:r>
              <a:rPr lang="en-US" altLang="en-US" sz="2400" b="1" dirty="0"/>
              <a:t>of Technology on nvPM Mass Emissions for </a:t>
            </a:r>
            <a:r>
              <a:rPr lang="en-US" altLang="en-US" sz="2400" b="1" dirty="0" smtClean="0"/>
              <a:t/>
            </a:r>
            <a:br>
              <a:rPr lang="en-US" altLang="en-US" sz="2400" b="1" dirty="0" smtClean="0"/>
            </a:br>
            <a:r>
              <a:rPr lang="en-US" altLang="en-US" sz="2400" b="1" dirty="0" smtClean="0"/>
              <a:t>Engines </a:t>
            </a:r>
            <a:r>
              <a:rPr lang="en-US" altLang="en-US" sz="2400" b="1" dirty="0"/>
              <a:t>in Different Thrust Class </a:t>
            </a:r>
          </a:p>
        </p:txBody>
      </p:sp>
      <p:sp>
        <p:nvSpPr>
          <p:cNvPr id="5" name="TextBox 4"/>
          <p:cNvSpPr txBox="1">
            <a:spLocks noChangeArrowheads="1"/>
          </p:cNvSpPr>
          <p:nvPr/>
        </p:nvSpPr>
        <p:spPr bwMode="auto">
          <a:xfrm>
            <a:off x="2755600" y="5572605"/>
            <a:ext cx="38224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smtClean="0"/>
              <a:t>“</a:t>
            </a:r>
            <a:r>
              <a:rPr lang="en-US" altLang="en-US" sz="2400" b="1" dirty="0" smtClean="0">
                <a:solidFill>
                  <a:srgbClr val="0070C0"/>
                </a:solidFill>
              </a:rPr>
              <a:t>old</a:t>
            </a:r>
            <a:r>
              <a:rPr lang="en-US" altLang="en-US" sz="2400" b="1" dirty="0" smtClean="0"/>
              <a:t>” vs. “</a:t>
            </a:r>
            <a:r>
              <a:rPr lang="en-US" altLang="en-US" sz="2400" b="1" dirty="0" smtClean="0">
                <a:solidFill>
                  <a:srgbClr val="FF0000"/>
                </a:solidFill>
              </a:rPr>
              <a:t>new</a:t>
            </a:r>
            <a:r>
              <a:rPr lang="en-US" altLang="en-US" sz="2400" b="1" dirty="0" smtClean="0"/>
              <a:t>” technology</a:t>
            </a:r>
            <a:endParaRPr lang="en-US" altLang="en-US" sz="2400" b="1" dirty="0"/>
          </a:p>
        </p:txBody>
      </p:sp>
      <p:sp>
        <p:nvSpPr>
          <p:cNvPr id="6" name="Rectangle 2"/>
          <p:cNvSpPr>
            <a:spLocks noGrp="1" noChangeArrowheads="1"/>
          </p:cNvSpPr>
          <p:nvPr>
            <p:ph type="title"/>
          </p:nvPr>
        </p:nvSpPr>
        <p:spPr>
          <a:xfrm>
            <a:off x="0" y="0"/>
            <a:ext cx="9144000" cy="609600"/>
          </a:xfrm>
          <a:solidFill>
            <a:srgbClr val="314881"/>
          </a:solidFill>
        </p:spPr>
        <p:txBody>
          <a:bodyPr/>
          <a:lstStyle/>
          <a:p>
            <a:pPr eaLnBrk="1" hangingPunct="1"/>
            <a:r>
              <a:rPr lang="en-US" sz="2400" dirty="0" smtClean="0">
                <a:solidFill>
                  <a:schemeClr val="bg1"/>
                </a:solidFill>
              </a:rPr>
              <a:t>A2:  nvPM Emissions Engine Measurements</a:t>
            </a:r>
            <a:endParaRPr lang="en-US" sz="2400" dirty="0">
              <a:solidFill>
                <a:schemeClr val="bg1"/>
              </a:solidFill>
            </a:endParaRPr>
          </a:p>
        </p:txBody>
      </p:sp>
    </p:spTree>
    <p:extLst>
      <p:ext uri="{BB962C8B-B14F-4D97-AF65-F5344CB8AC3E}">
        <p14:creationId xmlns:p14="http://schemas.microsoft.com/office/powerpoint/2010/main" val="152334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533400" y="570625"/>
            <a:ext cx="8267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400" b="1" dirty="0" smtClean="0"/>
              <a:t>Impact </a:t>
            </a:r>
            <a:r>
              <a:rPr lang="en-US" altLang="en-US" sz="2400" b="1" dirty="0"/>
              <a:t>of Technology on nvPM Number Emissions for </a:t>
            </a:r>
            <a:r>
              <a:rPr lang="en-US" altLang="en-US" sz="2400" b="1" dirty="0" smtClean="0"/>
              <a:t/>
            </a:r>
            <a:br>
              <a:rPr lang="en-US" altLang="en-US" sz="2400" b="1" dirty="0" smtClean="0"/>
            </a:br>
            <a:r>
              <a:rPr lang="en-US" altLang="en-US" sz="2400" b="1" dirty="0" smtClean="0"/>
              <a:t>Engines </a:t>
            </a:r>
            <a:r>
              <a:rPr lang="en-US" altLang="en-US" sz="2400" b="1" dirty="0"/>
              <a:t>in Different Thrust Class </a:t>
            </a:r>
          </a:p>
        </p:txBody>
      </p:sp>
      <p:pic>
        <p:nvPicPr>
          <p:cNvPr id="3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1428303"/>
            <a:ext cx="68453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2851297" y="5572605"/>
            <a:ext cx="38224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smtClean="0"/>
              <a:t>“</a:t>
            </a:r>
            <a:r>
              <a:rPr lang="en-US" altLang="en-US" sz="2400" b="1" dirty="0" smtClean="0">
                <a:solidFill>
                  <a:srgbClr val="0070C0"/>
                </a:solidFill>
              </a:rPr>
              <a:t>old</a:t>
            </a:r>
            <a:r>
              <a:rPr lang="en-US" altLang="en-US" sz="2400" b="1" dirty="0" smtClean="0"/>
              <a:t>” vs. “</a:t>
            </a:r>
            <a:r>
              <a:rPr lang="en-US" altLang="en-US" sz="2400" b="1" dirty="0" smtClean="0">
                <a:solidFill>
                  <a:srgbClr val="FF0000"/>
                </a:solidFill>
              </a:rPr>
              <a:t>new</a:t>
            </a:r>
            <a:r>
              <a:rPr lang="en-US" altLang="en-US" sz="2400" b="1" dirty="0" smtClean="0"/>
              <a:t>” technology</a:t>
            </a:r>
            <a:endParaRPr lang="en-US" altLang="en-US" sz="2400" b="1" dirty="0"/>
          </a:p>
        </p:txBody>
      </p:sp>
      <p:sp>
        <p:nvSpPr>
          <p:cNvPr id="5" name="Rectangle 2"/>
          <p:cNvSpPr txBox="1">
            <a:spLocks noChangeArrowheads="1"/>
          </p:cNvSpPr>
          <p:nvPr/>
        </p:nvSpPr>
        <p:spPr>
          <a:xfrm>
            <a:off x="0" y="0"/>
            <a:ext cx="9144000" cy="609600"/>
          </a:xfrm>
          <a:prstGeom prst="rect">
            <a:avLst/>
          </a:prstGeom>
          <a:solidFill>
            <a:srgbClr val="314881"/>
          </a:solidFill>
        </p:spPr>
        <p:txBody>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eaLnBrk="1" hangingPunct="1"/>
            <a:r>
              <a:rPr lang="en-US" sz="2400" kern="0" dirty="0" smtClean="0">
                <a:solidFill>
                  <a:schemeClr val="bg1"/>
                </a:solidFill>
              </a:rPr>
              <a:t>A2:  nvPM Emissions Engine Measurements</a:t>
            </a:r>
            <a:endParaRPr lang="en-US" sz="2400" kern="0" dirty="0">
              <a:solidFill>
                <a:schemeClr val="bg1"/>
              </a:solidFill>
            </a:endParaRPr>
          </a:p>
        </p:txBody>
      </p:sp>
    </p:spTree>
    <p:extLst>
      <p:ext uri="{BB962C8B-B14F-4D97-AF65-F5344CB8AC3E}">
        <p14:creationId xmlns:p14="http://schemas.microsoft.com/office/powerpoint/2010/main" val="493233729"/>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2C961B-B159-4B42-8F89-AFE1C7370951}"/>
</file>

<file path=customXml/itemProps2.xml><?xml version="1.0" encoding="utf-8"?>
<ds:datastoreItem xmlns:ds="http://schemas.openxmlformats.org/officeDocument/2006/customXml" ds:itemID="{0BF672B8-6681-4F78-8C2C-6FEA3C8BF089}"/>
</file>

<file path=customXml/itemProps3.xml><?xml version="1.0" encoding="utf-8"?>
<ds:datastoreItem xmlns:ds="http://schemas.openxmlformats.org/officeDocument/2006/customXml" ds:itemID="{B22D5C5B-8F96-40F3-B197-F0BE6598CE24}"/>
</file>

<file path=docProps/app.xml><?xml version="1.0" encoding="utf-8"?>
<Properties xmlns="http://schemas.openxmlformats.org/officeDocument/2006/extended-properties" xmlns:vt="http://schemas.openxmlformats.org/officeDocument/2006/docPropsVTypes">
  <Template/>
  <TotalTime>23803</TotalTime>
  <Words>1256</Words>
  <Application>Microsoft Office PowerPoint</Application>
  <PresentationFormat>On-screen Show (4:3)</PresentationFormat>
  <Paragraphs>226</Paragraphs>
  <Slides>22</Slides>
  <Notes>12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1_Custom Design</vt:lpstr>
      <vt:lpstr>2_Custom Design</vt:lpstr>
      <vt:lpstr>3_Custom Design</vt:lpstr>
      <vt:lpstr>Emissions Roadmap Update</vt:lpstr>
      <vt:lpstr>Outline</vt:lpstr>
      <vt:lpstr>NAS-wide Energy Efficiency Trend</vt:lpstr>
      <vt:lpstr>PowerPoint Presentation</vt:lpstr>
      <vt:lpstr>FY17 Emissions Research Overview</vt:lpstr>
      <vt:lpstr>FY18, FY19 and Beyond</vt:lpstr>
      <vt:lpstr>A2:  nvPM Emissions Engine Measurements</vt:lpstr>
      <vt:lpstr>A2:  nvPM Emissions Engine Measurements</vt:lpstr>
      <vt:lpstr>PowerPoint Presentation</vt:lpstr>
      <vt:lpstr>A10:  Forecast Technology and Influence of Commercial SST</vt:lpstr>
      <vt:lpstr>A18:  Health Effects of Aviation Emissions</vt:lpstr>
      <vt:lpstr>A19:  CMAQ-based Airport AQ Model Development</vt:lpstr>
      <vt:lpstr>A20:  Fast-time APMT-I AQ Model Development (Adjoint)</vt:lpstr>
      <vt:lpstr>A21:  Updates to APMT-I Climate Model</vt:lpstr>
      <vt:lpstr>A22:  Independent Evaluation of APMT-I Climate Model</vt:lpstr>
      <vt:lpstr>A39:  CBA of removing Naphthalene from Jet-A</vt:lpstr>
      <vt:lpstr>A48:  ICAO/CAEP Engine nvPM Emissions Standard</vt:lpstr>
      <vt:lpstr>The CAEP/10 nvPM Standard</vt:lpstr>
      <vt:lpstr>Standardized nvPM Measurement System – Appendix 7</vt:lpstr>
      <vt:lpstr>PowerPoint Presentation</vt:lpstr>
      <vt:lpstr>PowerPoint Presentation</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Ralph.Iovinelli@faa.gov</dc:creator>
  <cp:lastModifiedBy>Hileman, James (FAA)</cp:lastModifiedBy>
  <cp:revision>537</cp:revision>
  <cp:lastPrinted>2011-08-17T16:10:01Z</cp:lastPrinted>
  <dcterms:created xsi:type="dcterms:W3CDTF">2005-01-28T20:32:53Z</dcterms:created>
  <dcterms:modified xsi:type="dcterms:W3CDTF">2017-02-23T16:19:08Z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