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72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91.xml" ContentType="application/vnd.openxmlformats-officedocument.presentationml.tags+xml"/>
  <Override PartName="/ppt/tags/tag90.xml" ContentType="application/vnd.openxmlformats-officedocument.presentationml.tags+xml"/>
  <Override PartName="/ppt/tags/tag89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9.xml" ContentType="application/vnd.openxmlformats-officedocument.presentationml.tags+xml"/>
  <Override PartName="/ppt/tags/tag98.xml" ContentType="application/vnd.openxmlformats-officedocument.presentationml.tags+xml"/>
  <Override PartName="/ppt/tags/tag97.xml" ContentType="application/vnd.openxmlformats-officedocument.presentationml.tags+xml"/>
  <Override PartName="/ppt/tags/tag96.xml" ContentType="application/vnd.openxmlformats-officedocument.presentationml.tags+xml"/>
  <Override PartName="/ppt/tags/tag88.xml" ContentType="application/vnd.openxmlformats-officedocument.presentationml.tags+xml"/>
  <Override PartName="/ppt/tags/tag87.xml" ContentType="application/vnd.openxmlformats-officedocument.presentationml.tags+xml"/>
  <Override PartName="/ppt/tags/tag86.xml" ContentType="application/vnd.openxmlformats-officedocument.presentationml.tag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5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8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ppt/tags/tag70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71.xml" ContentType="application/vnd.openxmlformats-officedocument.presentationml.tags+xml"/>
  <Override PartName="/customXml/itemProps12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5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tags/tag35.xml" ContentType="application/vnd.openxmlformats-officedocument.presentationml.tags+xml"/>
  <Override PartName="/docProps/app.xml" ContentType="application/vnd.openxmlformats-officedocument.extended-properties+xml"/>
  <Override PartName="/ppt/tags/tag33.xml" ContentType="application/vnd.openxmlformats-officedocument.presentationml.tags+xml"/>
  <Override PartName="/customXml/itemProps72.xml" ContentType="application/vnd.openxmlformats-officedocument.customXmlProperties+xml"/>
  <Override PartName="/customXml/itemProps71.xml" ContentType="application/vnd.openxmlformats-officedocument.customXmlProperties+xml"/>
  <Override PartName="/customXml/itemProps70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7.xml" ContentType="application/vnd.openxmlformats-officedocument.customXmlProperties+xml"/>
  <Override PartName="/customXml/itemProps76.xml" ContentType="application/vnd.openxmlformats-officedocument.customXmlProperties+xml"/>
  <Override PartName="/customXml/itemProps75.xml" ContentType="application/vnd.openxmlformats-officedocument.customXmlProperties+xml"/>
  <Override PartName="/customXml/itemProps69.xml" ContentType="application/vnd.openxmlformats-officedocument.customXmlProperties+xml"/>
  <Override PartName="/customXml/itemProps68.xml" ContentType="application/vnd.openxmlformats-officedocument.customXmlProperties+xml"/>
  <Override PartName="/customXml/itemProps63.xml" ContentType="application/vnd.openxmlformats-officedocument.customXmlProperties+xml"/>
  <Override PartName="/customXml/itemProps62.xml" ContentType="application/vnd.openxmlformats-officedocument.customXmlProperties+xml"/>
  <Override PartName="/customXml/itemProps61.xml" ContentType="application/vnd.openxmlformats-officedocument.customXmlProperties+xml"/>
  <Override PartName="/customXml/itemProps64.xml" ContentType="application/vnd.openxmlformats-officedocument.customXmlProperties+xml"/>
  <Override PartName="/customXml/itemProps67.xml" ContentType="application/vnd.openxmlformats-officedocument.customXmlProperties+xml"/>
  <Override PartName="/customXml/itemProps66.xml" ContentType="application/vnd.openxmlformats-officedocument.customXmlProperties+xml"/>
  <Override PartName="/customXml/itemProps65.xml" ContentType="application/vnd.openxmlformats-officedocument.customXmlProperties+xml"/>
  <Override PartName="/customXml/itemProps78.xml" ContentType="application/vnd.openxmlformats-officedocument.customXmlProperties+xml"/>
  <Override PartName="/customXml/itemProps90.xml" ContentType="application/vnd.openxmlformats-officedocument.customXmlProperties+xml"/>
  <Override PartName="/customXml/itemProps89.xml" ContentType="application/vnd.openxmlformats-officedocument.customXmlProperties+xml"/>
  <Override PartName="/customXml/itemProps88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5.xml" ContentType="application/vnd.openxmlformats-officedocument.customXmlProperties+xml"/>
  <Override PartName="/customXml/itemProps94.xml" ContentType="application/vnd.openxmlformats-officedocument.customXmlProperties+xml"/>
  <Override PartName="/customXml/itemProps93.xml" ContentType="application/vnd.openxmlformats-officedocument.customXmlProperties+xml"/>
  <Override PartName="/customXml/itemProps87.xml" ContentType="application/vnd.openxmlformats-officedocument.customXmlProperties+xml"/>
  <Override PartName="/customXml/itemProps81.xml" ContentType="application/vnd.openxmlformats-officedocument.customXmlProperties+xml"/>
  <Override PartName="/customXml/itemProps80.xml" ContentType="application/vnd.openxmlformats-officedocument.customXmlProperties+xml"/>
  <Override PartName="/customXml/itemProps79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6.xml" ContentType="application/vnd.openxmlformats-officedocument.customXmlProperties+xml"/>
  <Override PartName="/customXml/itemProps85.xml" ContentType="application/vnd.openxmlformats-officedocument.customXmlProperties+xml"/>
  <Override PartName="/customXml/itemProps84.xml" ContentType="application/vnd.openxmlformats-officedocument.customXmlProperties+xml"/>
  <Override PartName="/customXml/itemProps60.xml" ContentType="application/vnd.openxmlformats-officedocument.customXmlProperties+xml"/>
  <Override PartName="/customXml/itemProps59.xml" ContentType="application/vnd.openxmlformats-officedocument.customXmlProperties+xml"/>
  <Override PartName="/customXml/itemProps36.xml" ContentType="application/vnd.openxmlformats-officedocument.customXmlProperties+xml"/>
  <Override PartName="/customXml/itemProps35.xml" ContentType="application/vnd.openxmlformats-officedocument.customXmlProperties+xml"/>
  <Override PartName="/customXml/itemProps34.xml" ContentType="application/vnd.openxmlformats-officedocument.customXmlProperties+xml"/>
  <Override PartName="/customXml/itemProps33.xml" ContentType="application/vnd.openxmlformats-officedocument.customXmlProperties+xml"/>
  <Override PartName="/customXml/itemProps37.xml" ContentType="application/vnd.openxmlformats-officedocument.customXmlProperties+xml"/>
  <Override PartName="/customXml/itemProps40.xml" ContentType="application/vnd.openxmlformats-officedocument.customXmlProperties+xml"/>
  <Override PartName="/customXml/itemProps39.xml" ContentType="application/vnd.openxmlformats-officedocument.customXmlProperties+xml"/>
  <Override PartName="/customXml/itemProps38.xml" ContentType="application/vnd.openxmlformats-officedocument.customXmlProperties+xml"/>
  <Override PartName="/customXml/itemProps32.xml" ContentType="application/vnd.openxmlformats-officedocument.customXmlProperties+xml"/>
  <Override PartName="/customXml/itemProps26.xml" ContentType="application/vnd.openxmlformats-officedocument.customXmlProperties+xml"/>
  <Override PartName="/customXml/itemProps25.xml" ContentType="application/vnd.openxmlformats-officedocument.customXmlProperties+xml"/>
  <Override PartName="/customXml/itemProps24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31.xml" ContentType="application/vnd.openxmlformats-officedocument.customXmlProperties+xml"/>
  <Override PartName="/customXml/itemProps30.xml" ContentType="application/vnd.openxmlformats-officedocument.customXmlProperties+xml"/>
  <Override PartName="/customXml/itemProps29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54.xml" ContentType="application/vnd.openxmlformats-officedocument.customXmlProperties+xml"/>
  <Override PartName="/customXml/itemProps53.xml" ContentType="application/vnd.openxmlformats-officedocument.customXmlProperties+xml"/>
  <Override PartName="/customXml/itemProps52.xml" ContentType="application/vnd.openxmlformats-officedocument.customXmlProperties+xml"/>
  <Override PartName="/customXml/itemProps55.xml" ContentType="application/vnd.openxmlformats-officedocument.customXmlProperties+xml"/>
  <Override PartName="/customXml/itemProps58.xml" ContentType="application/vnd.openxmlformats-officedocument.customXmlProperties+xml"/>
  <Override PartName="/customXml/itemProps57.xml" ContentType="application/vnd.openxmlformats-officedocument.customXmlProperties+xml"/>
  <Override PartName="/customXml/itemProps56.xml" ContentType="application/vnd.openxmlformats-officedocument.customXmlProperties+xml"/>
  <Override PartName="/customXml/itemProps51.xml" ContentType="application/vnd.openxmlformats-officedocument.customXmlProperties+xml"/>
  <Override PartName="/customXml/itemProps50.xml" ContentType="application/vnd.openxmlformats-officedocument.customXmlProperties+xml"/>
  <Override PartName="/customXml/itemProps45.xml" ContentType="application/vnd.openxmlformats-officedocument.customXmlProperties+xml"/>
  <Override PartName="/customXml/itemProps44.xml" ContentType="application/vnd.openxmlformats-officedocument.customXmlProperties+xml"/>
  <Override PartName="/customXml/itemProps43.xml" ContentType="application/vnd.openxmlformats-officedocument.customXmlProperties+xml"/>
  <Override PartName="/customXml/itemProps46.xml" ContentType="application/vnd.openxmlformats-officedocument.customXmlProperties+xml"/>
  <Override PartName="/customXml/itemProps49.xml" ContentType="application/vnd.openxmlformats-officedocument.customXmlProperties+xml"/>
  <Override PartName="/customXml/itemProps48.xml" ContentType="application/vnd.openxmlformats-officedocument.customXmlProperties+xml"/>
  <Override PartName="/customXml/itemProps47.xml" ContentType="application/vnd.openxmlformats-officedocument.customXmlProperties+xml"/>
  <Override PartName="/customXml/itemProps96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18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23.xml" ContentType="application/vnd.openxmlformats-officedocument.customXmlProperties+xml"/>
  <Override PartName="/customXml/itemProps141.xml" ContentType="application/vnd.openxmlformats-officedocument.customXmlProperties+xml"/>
  <Override PartName="/customXml/itemProps136.xml" ContentType="application/vnd.openxmlformats-officedocument.customXmlProperties+xml"/>
  <Override PartName="/customXml/itemProps135.xml" ContentType="application/vnd.openxmlformats-officedocument.customXmlProperties+xml"/>
  <Override PartName="/customXml/itemProps134.xml" ContentType="application/vnd.openxmlformats-officedocument.customXmlProperties+xml"/>
  <Override PartName="/customXml/itemProps137.xml" ContentType="application/vnd.openxmlformats-officedocument.customXmlProperties+xml"/>
  <Override PartName="/customXml/itemProps140.xml" ContentType="application/vnd.openxmlformats-officedocument.customXmlProperties+xml"/>
  <Override PartName="/customXml/itemProps139.xml" ContentType="application/vnd.openxmlformats-officedocument.customXmlProperties+xml"/>
  <Override PartName="/customXml/itemProps138.xml" ContentType="application/vnd.openxmlformats-officedocument.customXmlProperties+xml"/>
  <Override PartName="/customXml/itemProps14.xml" ContentType="application/vnd.openxmlformats-officedocument.customXmlProperties+xml"/>
  <Override PartName="/customXml/itemProps13.xml" ContentType="application/vnd.openxmlformats-officedocument.customXmlPropertie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customXml/itemProps133.xml" ContentType="application/vnd.openxmlformats-officedocument.customXmlProperties+xml"/>
  <Override PartName="/customXml/itemProps132.xml" ContentType="application/vnd.openxmlformats-officedocument.customXmlProperties+xml"/>
  <Override PartName="/customXml/itemProps109.xml" ContentType="application/vnd.openxmlformats-officedocument.customXmlProperties+xml"/>
  <Override PartName="/customXml/itemProps108.xml" ContentType="application/vnd.openxmlformats-officedocument.customXmlProperties+xml"/>
  <Override PartName="/customXml/itemProps107.xml" ContentType="application/vnd.openxmlformats-officedocument.customXmlProperties+xml"/>
  <Override PartName="/customXml/itemProps106.xml" ContentType="application/vnd.openxmlformats-officedocument.customXmlProperties+xml"/>
  <Override PartName="/customXml/itemProps110.xml" ContentType="application/vnd.openxmlformats-officedocument.customXmlProperties+xml"/>
  <Override PartName="/customXml/itemProps113.xml" ContentType="application/vnd.openxmlformats-officedocument.customXmlProperties+xml"/>
  <Override PartName="/customXml/itemProps112.xml" ContentType="application/vnd.openxmlformats-officedocument.customXmlProperties+xml"/>
  <Override PartName="/customXml/itemProps111.xml" ContentType="application/vnd.openxmlformats-officedocument.customXmlProperties+xml"/>
  <Override PartName="/customXml/itemProps105.xml" ContentType="application/vnd.openxmlformats-officedocument.customXmlProperties+xml"/>
  <Override PartName="/customXml/itemProps99.xml" ContentType="application/vnd.openxmlformats-officedocument.customXmlProperties+xml"/>
  <Override PartName="/customXml/itemProps98.xml" ContentType="application/vnd.openxmlformats-officedocument.customXmlProperties+xml"/>
  <Override PartName="/customXml/itemProps97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4.xml" ContentType="application/vnd.openxmlformats-officedocument.customXmlProperties+xml"/>
  <Override PartName="/customXml/itemProps103.xml" ContentType="application/vnd.openxmlformats-officedocument.customXmlProperties+xml"/>
  <Override PartName="/customXml/itemProps102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27.xml" ContentType="application/vnd.openxmlformats-officedocument.customXmlProperties+xml"/>
  <Override PartName="/customXml/itemProps126.xml" ContentType="application/vnd.openxmlformats-officedocument.customXmlProperties+xml"/>
  <Override PartName="/customXml/itemProps125.xml" ContentType="application/vnd.openxmlformats-officedocument.customXmlProperties+xml"/>
  <Override PartName="/customXml/itemProps128.xml" ContentType="application/vnd.openxmlformats-officedocument.customXmlProperties+xml"/>
  <Override PartName="/customXml/itemProps131.xml" ContentType="application/vnd.openxmlformats-officedocument.customXmlProperties+xml"/>
  <Override PartName="/customXml/itemProps130.xml" ContentType="application/vnd.openxmlformats-officedocument.customXmlProperties+xml"/>
  <Override PartName="/customXml/itemProps129.xml" ContentType="application/vnd.openxmlformats-officedocument.customXmlProperties+xml"/>
  <Override PartName="/customXml/itemProps124.xml" ContentType="application/vnd.openxmlformats-officedocument.customXmlProperties+xml"/>
  <Override PartName="/customXml/itemProps123.xml" ContentType="application/vnd.openxmlformats-officedocument.customXmlProperties+xml"/>
  <Override PartName="/customXml/itemProps118.xml" ContentType="application/vnd.openxmlformats-officedocument.customXmlProperties+xml"/>
  <Override PartName="/customXml/itemProps117.xml" ContentType="application/vnd.openxmlformats-officedocument.customXmlProperties+xml"/>
  <Override PartName="/customXml/itemProps116.xml" ContentType="application/vnd.openxmlformats-officedocument.customXmlProperties+xml"/>
  <Override PartName="/customXml/itemProps119.xml" ContentType="application/vnd.openxmlformats-officedocument.customXmlProperties+xml"/>
  <Override PartName="/customXml/itemProps122.xml" ContentType="application/vnd.openxmlformats-officedocument.customXmlProperties+xml"/>
  <Override PartName="/customXml/itemProps121.xml" ContentType="application/vnd.openxmlformats-officedocument.customXmlProperties+xml"/>
  <Override PartName="/customXml/itemProps120.xml" ContentType="application/vnd.openxmlformats-officedocument.customXmlProperties+xml"/>
  <Override PartName="/ppt/tags/tag34.xml" ContentType="application/vnd.openxmlformats-officedocument.presentationml.tags+xml"/>
  <Override PartName="/customXml/itemProps143.xml" ContentType="application/vnd.openxmlformats-officedocument.customXmlProperties+xml"/>
  <Override PartName="/customXml/itemProps142.xml" ContentType="application/vnd.openxmlformats-officedocument.customXmlProperties+xml"/>
  <Override PartName="/customXml/itemProps14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42"/>
    <p:sldMasterId id="2147483672" r:id="rId143"/>
    <p:sldMasterId id="2147483687" r:id="rId144"/>
  </p:sldMasterIdLst>
  <p:notesMasterIdLst>
    <p:notesMasterId r:id="rId166"/>
  </p:notesMasterIdLst>
  <p:handoutMasterIdLst>
    <p:handoutMasterId r:id="rId167"/>
  </p:handoutMasterIdLst>
  <p:sldIdLst>
    <p:sldId id="298" r:id="rId145"/>
    <p:sldId id="416" r:id="rId146"/>
    <p:sldId id="525" r:id="rId147"/>
    <p:sldId id="319" r:id="rId148"/>
    <p:sldId id="532" r:id="rId149"/>
    <p:sldId id="521" r:id="rId150"/>
    <p:sldId id="500" r:id="rId151"/>
    <p:sldId id="464" r:id="rId152"/>
    <p:sldId id="517" r:id="rId153"/>
    <p:sldId id="533" r:id="rId154"/>
    <p:sldId id="512" r:id="rId155"/>
    <p:sldId id="502" r:id="rId156"/>
    <p:sldId id="505" r:id="rId157"/>
    <p:sldId id="518" r:id="rId158"/>
    <p:sldId id="503" r:id="rId159"/>
    <p:sldId id="510" r:id="rId160"/>
    <p:sldId id="492" r:id="rId161"/>
    <p:sldId id="487" r:id="rId162"/>
    <p:sldId id="519" r:id="rId163"/>
    <p:sldId id="481" r:id="rId164"/>
    <p:sldId id="520" r:id="rId16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yacheslav Mayorskiy" initials="vm" lastIdx="3" clrIdx="0"/>
  <p:cmAuthor id="1" name="Zubrow, Alexis (VOLPE)" initials="ZA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333399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9371" autoAdjust="0"/>
  </p:normalViewPr>
  <p:slideViewPr>
    <p:cSldViewPr snapToGrid="0">
      <p:cViewPr>
        <p:scale>
          <a:sx n="100" d="100"/>
          <a:sy n="100" d="100"/>
        </p:scale>
        <p:origin x="-1860" y="-102"/>
      </p:cViewPr>
      <p:guideLst>
        <p:guide orient="horz" pos="3798"/>
        <p:guide pos="5683"/>
      </p:guideLst>
    </p:cSldViewPr>
  </p:slideViewPr>
  <p:outlineViewPr>
    <p:cViewPr>
      <p:scale>
        <a:sx n="33" d="100"/>
        <a:sy n="33" d="100"/>
      </p:scale>
      <p:origin x="0" y="479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80" y="-91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slide" Target="slides/slide15.xml"/><Relationship Id="rId170" Type="http://schemas.openxmlformats.org/officeDocument/2006/relationships/viewProps" Target="viewProp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" Target="slides/slide5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slide" Target="slides/slide16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" Target="slides/slide6.xml"/><Relationship Id="rId171" Type="http://schemas.openxmlformats.org/officeDocument/2006/relationships/theme" Target="theme/theme1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7.xml"/><Relationship Id="rId156" Type="http://schemas.openxmlformats.org/officeDocument/2006/relationships/slide" Target="slides/slide12.xml"/><Relationship Id="rId172" Type="http://schemas.openxmlformats.org/officeDocument/2006/relationships/tableStyles" Target="tableStyle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slide" Target="slides/slide2.xml"/><Relationship Id="rId167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18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13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8.xml"/><Relationship Id="rId173" Type="http://schemas.openxmlformats.org/officeDocument/2006/relationships/customXml" Target="../customXml/item14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slide" Target="slides/slide3.xml"/><Relationship Id="rId168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slideMaster" Target="slideMasters/slideMaster1.xml"/><Relationship Id="rId163" Type="http://schemas.openxmlformats.org/officeDocument/2006/relationships/slide" Target="slides/slide19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1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9.xml"/><Relationship Id="rId174" Type="http://schemas.openxmlformats.org/officeDocument/2006/relationships/customXml" Target="../customXml/item14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slideMaster" Target="slideMasters/slideMaster2.xml"/><Relationship Id="rId148" Type="http://schemas.openxmlformats.org/officeDocument/2006/relationships/slide" Target="slides/slide4.xml"/><Relationship Id="rId164" Type="http://schemas.openxmlformats.org/officeDocument/2006/relationships/slide" Target="slides/slide20.xml"/><Relationship Id="rId16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10.xml"/><Relationship Id="rId175" Type="http://schemas.openxmlformats.org/officeDocument/2006/relationships/customXml" Target="../customXml/item14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slideMaster" Target="slideMasters/slideMaster3.xml"/><Relationship Id="rId90" Type="http://schemas.openxmlformats.org/officeDocument/2006/relationships/customXml" Target="../customXml/item90.xml"/><Relationship Id="rId165" Type="http://schemas.openxmlformats.org/officeDocument/2006/relationships/slide" Target="slides/slide2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11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slide" Target="slides/slide1.xml"/><Relationship Id="rId166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AW-139 Fuel consumption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Perfect Fit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'[Chart 2 in Microsoft PowerPoint]result_AW139_092315'!$I$2:$I$3</c:f>
              <c:numCache>
                <c:formatCode>General</c:formatCode>
                <c:ptCount val="2"/>
                <c:pt idx="0">
                  <c:v>0</c:v>
                </c:pt>
                <c:pt idx="1">
                  <c:v>500</c:v>
                </c:pt>
              </c:numCache>
            </c:numRef>
          </c:xVal>
          <c:yVal>
            <c:numRef>
              <c:f>'[Chart 2 in Microsoft PowerPoint]result_AW139_092315'!$J$2:$J$3</c:f>
              <c:numCache>
                <c:formatCode>General</c:formatCode>
                <c:ptCount val="2"/>
                <c:pt idx="0">
                  <c:v>0</c:v>
                </c:pt>
                <c:pt idx="1">
                  <c:v>500</c:v>
                </c:pt>
              </c:numCache>
            </c:numRef>
          </c:yVal>
          <c:smooth val="0"/>
        </c:ser>
        <c:ser>
          <c:idx val="2"/>
          <c:order val="1"/>
          <c:tx>
            <c:v>AEDT2c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'[Chart 2 in Microsoft PowerPoint]result_AW139_092315'!$E$2:$E$93</c:f>
              <c:numCache>
                <c:formatCode>General</c:formatCode>
                <c:ptCount val="92"/>
                <c:pt idx="0">
                  <c:v>419.4</c:v>
                </c:pt>
                <c:pt idx="1">
                  <c:v>337</c:v>
                </c:pt>
                <c:pt idx="2">
                  <c:v>412.8</c:v>
                </c:pt>
                <c:pt idx="3">
                  <c:v>300.10000000000002</c:v>
                </c:pt>
                <c:pt idx="4">
                  <c:v>354.4</c:v>
                </c:pt>
                <c:pt idx="5">
                  <c:v>237.4</c:v>
                </c:pt>
                <c:pt idx="6">
                  <c:v>268.60000000000002</c:v>
                </c:pt>
                <c:pt idx="7">
                  <c:v>238.4</c:v>
                </c:pt>
                <c:pt idx="8">
                  <c:v>235.9</c:v>
                </c:pt>
                <c:pt idx="9">
                  <c:v>89.4</c:v>
                </c:pt>
                <c:pt idx="10">
                  <c:v>290.10000000000002</c:v>
                </c:pt>
                <c:pt idx="11">
                  <c:v>319.8</c:v>
                </c:pt>
                <c:pt idx="12">
                  <c:v>320</c:v>
                </c:pt>
                <c:pt idx="13">
                  <c:v>37.4</c:v>
                </c:pt>
                <c:pt idx="14">
                  <c:v>215.1</c:v>
                </c:pt>
                <c:pt idx="15">
                  <c:v>223.5</c:v>
                </c:pt>
                <c:pt idx="16">
                  <c:v>195.1</c:v>
                </c:pt>
                <c:pt idx="17">
                  <c:v>225.6</c:v>
                </c:pt>
                <c:pt idx="18">
                  <c:v>426.1</c:v>
                </c:pt>
                <c:pt idx="19">
                  <c:v>70.900000000000006</c:v>
                </c:pt>
                <c:pt idx="20">
                  <c:v>434.1</c:v>
                </c:pt>
                <c:pt idx="21">
                  <c:v>335.8</c:v>
                </c:pt>
                <c:pt idx="22">
                  <c:v>45.5</c:v>
                </c:pt>
                <c:pt idx="23">
                  <c:v>36.5</c:v>
                </c:pt>
                <c:pt idx="24">
                  <c:v>158.19999999999999</c:v>
                </c:pt>
                <c:pt idx="25">
                  <c:v>188.6</c:v>
                </c:pt>
                <c:pt idx="26">
                  <c:v>256.2</c:v>
                </c:pt>
                <c:pt idx="27">
                  <c:v>295.7</c:v>
                </c:pt>
                <c:pt idx="28">
                  <c:v>47.4</c:v>
                </c:pt>
                <c:pt idx="29">
                  <c:v>329.2</c:v>
                </c:pt>
                <c:pt idx="30">
                  <c:v>273.3</c:v>
                </c:pt>
                <c:pt idx="31">
                  <c:v>207.9</c:v>
                </c:pt>
                <c:pt idx="32">
                  <c:v>359.6</c:v>
                </c:pt>
                <c:pt idx="33">
                  <c:v>339.8</c:v>
                </c:pt>
                <c:pt idx="34">
                  <c:v>303.89999999999998</c:v>
                </c:pt>
                <c:pt idx="35">
                  <c:v>42.4</c:v>
                </c:pt>
                <c:pt idx="36">
                  <c:v>259.5</c:v>
                </c:pt>
                <c:pt idx="37">
                  <c:v>363</c:v>
                </c:pt>
                <c:pt idx="38">
                  <c:v>39.4</c:v>
                </c:pt>
                <c:pt idx="39">
                  <c:v>305.89999999999998</c:v>
                </c:pt>
                <c:pt idx="40">
                  <c:v>240.4</c:v>
                </c:pt>
                <c:pt idx="41">
                  <c:v>152.6</c:v>
                </c:pt>
                <c:pt idx="42">
                  <c:v>132.69999999999999</c:v>
                </c:pt>
                <c:pt idx="43">
                  <c:v>51.7</c:v>
                </c:pt>
                <c:pt idx="44">
                  <c:v>282.8</c:v>
                </c:pt>
                <c:pt idx="45">
                  <c:v>268.39999999999998</c:v>
                </c:pt>
                <c:pt idx="46">
                  <c:v>212.7</c:v>
                </c:pt>
                <c:pt idx="47">
                  <c:v>350.9</c:v>
                </c:pt>
                <c:pt idx="48">
                  <c:v>251.6</c:v>
                </c:pt>
                <c:pt idx="49">
                  <c:v>235.1</c:v>
                </c:pt>
                <c:pt idx="50">
                  <c:v>144.19999999999999</c:v>
                </c:pt>
                <c:pt idx="51">
                  <c:v>129.1</c:v>
                </c:pt>
                <c:pt idx="52">
                  <c:v>306.2</c:v>
                </c:pt>
                <c:pt idx="53">
                  <c:v>305</c:v>
                </c:pt>
                <c:pt idx="54">
                  <c:v>253.2</c:v>
                </c:pt>
                <c:pt idx="55">
                  <c:v>264.3</c:v>
                </c:pt>
                <c:pt idx="56">
                  <c:v>238.9</c:v>
                </c:pt>
                <c:pt idx="57">
                  <c:v>128.6</c:v>
                </c:pt>
                <c:pt idx="58">
                  <c:v>140.30000000000001</c:v>
                </c:pt>
                <c:pt idx="59">
                  <c:v>147.69999999999999</c:v>
                </c:pt>
                <c:pt idx="60">
                  <c:v>396.2</c:v>
                </c:pt>
                <c:pt idx="61">
                  <c:v>342.3</c:v>
                </c:pt>
                <c:pt idx="62">
                  <c:v>43.4</c:v>
                </c:pt>
                <c:pt idx="63">
                  <c:v>45.5</c:v>
                </c:pt>
                <c:pt idx="64">
                  <c:v>217.8</c:v>
                </c:pt>
                <c:pt idx="65">
                  <c:v>129.1</c:v>
                </c:pt>
                <c:pt idx="66">
                  <c:v>123.8</c:v>
                </c:pt>
                <c:pt idx="67">
                  <c:v>82.2</c:v>
                </c:pt>
                <c:pt idx="68">
                  <c:v>354.4</c:v>
                </c:pt>
                <c:pt idx="69">
                  <c:v>377</c:v>
                </c:pt>
                <c:pt idx="70">
                  <c:v>323.89999999999998</c:v>
                </c:pt>
                <c:pt idx="71">
                  <c:v>244.2</c:v>
                </c:pt>
                <c:pt idx="72">
                  <c:v>245.4</c:v>
                </c:pt>
                <c:pt idx="73">
                  <c:v>238.2</c:v>
                </c:pt>
                <c:pt idx="74">
                  <c:v>313.2</c:v>
                </c:pt>
                <c:pt idx="75">
                  <c:v>289</c:v>
                </c:pt>
                <c:pt idx="76">
                  <c:v>260.3</c:v>
                </c:pt>
                <c:pt idx="77">
                  <c:v>403.9</c:v>
                </c:pt>
                <c:pt idx="78">
                  <c:v>149.69999999999999</c:v>
                </c:pt>
                <c:pt idx="79">
                  <c:v>225.1</c:v>
                </c:pt>
                <c:pt idx="80">
                  <c:v>274.2</c:v>
                </c:pt>
                <c:pt idx="81">
                  <c:v>382.8</c:v>
                </c:pt>
                <c:pt idx="82">
                  <c:v>277.89999999999998</c:v>
                </c:pt>
                <c:pt idx="83">
                  <c:v>29.4</c:v>
                </c:pt>
                <c:pt idx="84">
                  <c:v>422</c:v>
                </c:pt>
                <c:pt idx="85">
                  <c:v>354.7</c:v>
                </c:pt>
                <c:pt idx="86">
                  <c:v>324.8</c:v>
                </c:pt>
                <c:pt idx="87">
                  <c:v>227.8</c:v>
                </c:pt>
                <c:pt idx="88">
                  <c:v>46.7</c:v>
                </c:pt>
              </c:numCache>
            </c:numRef>
          </c:xVal>
          <c:yVal>
            <c:numRef>
              <c:f>'[Chart 2 in Microsoft PowerPoint]result_AW139_092315'!$F$2:$F$93</c:f>
              <c:numCache>
                <c:formatCode>General</c:formatCode>
                <c:ptCount val="92"/>
                <c:pt idx="0">
                  <c:v>616.83199999999999</c:v>
                </c:pt>
                <c:pt idx="1">
                  <c:v>491.69600000000003</c:v>
                </c:pt>
                <c:pt idx="2">
                  <c:v>622.52</c:v>
                </c:pt>
                <c:pt idx="3">
                  <c:v>498.01600000000002</c:v>
                </c:pt>
                <c:pt idx="4">
                  <c:v>547.31200000000001</c:v>
                </c:pt>
                <c:pt idx="5">
                  <c:v>377.93599999999998</c:v>
                </c:pt>
                <c:pt idx="6">
                  <c:v>388.68</c:v>
                </c:pt>
                <c:pt idx="7">
                  <c:v>340.01600000000002</c:v>
                </c:pt>
                <c:pt idx="8">
                  <c:v>344.44</c:v>
                </c:pt>
                <c:pt idx="9">
                  <c:v>138.40800000000002</c:v>
                </c:pt>
                <c:pt idx="10">
                  <c:v>448.72</c:v>
                </c:pt>
                <c:pt idx="11">
                  <c:v>476.52800000000002</c:v>
                </c:pt>
                <c:pt idx="12">
                  <c:v>511.28800000000001</c:v>
                </c:pt>
                <c:pt idx="13">
                  <c:v>62.567999999999998</c:v>
                </c:pt>
                <c:pt idx="14">
                  <c:v>325.48</c:v>
                </c:pt>
                <c:pt idx="15">
                  <c:v>350.12799999999999</c:v>
                </c:pt>
                <c:pt idx="16">
                  <c:v>343.80799999999999</c:v>
                </c:pt>
                <c:pt idx="17">
                  <c:v>348.86399999999998</c:v>
                </c:pt>
                <c:pt idx="18">
                  <c:v>633.26400000000001</c:v>
                </c:pt>
                <c:pt idx="19">
                  <c:v>111.864</c:v>
                </c:pt>
                <c:pt idx="20">
                  <c:v>655.38400000000001</c:v>
                </c:pt>
                <c:pt idx="21">
                  <c:v>501.17599999999999</c:v>
                </c:pt>
                <c:pt idx="22">
                  <c:v>73.311999999999998</c:v>
                </c:pt>
                <c:pt idx="23">
                  <c:v>59.408000000000001</c:v>
                </c:pt>
                <c:pt idx="24">
                  <c:v>232.57599999999999</c:v>
                </c:pt>
                <c:pt idx="25">
                  <c:v>279.976</c:v>
                </c:pt>
                <c:pt idx="26">
                  <c:v>384.88799999999998</c:v>
                </c:pt>
                <c:pt idx="27">
                  <c:v>451.24799999999999</c:v>
                </c:pt>
                <c:pt idx="28">
                  <c:v>73.311999999999998</c:v>
                </c:pt>
                <c:pt idx="29">
                  <c:v>543.52</c:v>
                </c:pt>
                <c:pt idx="30">
                  <c:v>408.27199999999999</c:v>
                </c:pt>
                <c:pt idx="31">
                  <c:v>319.16000000000003</c:v>
                </c:pt>
                <c:pt idx="32">
                  <c:v>569.90599999999995</c:v>
                </c:pt>
                <c:pt idx="33">
                  <c:v>544.78399999999999</c:v>
                </c:pt>
                <c:pt idx="34">
                  <c:v>478.42399999999998</c:v>
                </c:pt>
                <c:pt idx="35">
                  <c:v>67.623999999999995</c:v>
                </c:pt>
                <c:pt idx="36">
                  <c:v>381.72800000000001</c:v>
                </c:pt>
                <c:pt idx="37">
                  <c:v>591.55200000000002</c:v>
                </c:pt>
                <c:pt idx="38">
                  <c:v>61.304000000000002</c:v>
                </c:pt>
                <c:pt idx="39">
                  <c:v>516.34400000000005</c:v>
                </c:pt>
                <c:pt idx="40">
                  <c:v>373.512</c:v>
                </c:pt>
                <c:pt idx="41">
                  <c:v>245.84800000000001</c:v>
                </c:pt>
                <c:pt idx="42">
                  <c:v>208.56</c:v>
                </c:pt>
                <c:pt idx="43">
                  <c:v>82.16</c:v>
                </c:pt>
                <c:pt idx="44">
                  <c:v>433.55200000000002</c:v>
                </c:pt>
                <c:pt idx="45">
                  <c:v>450.61599999999999</c:v>
                </c:pt>
                <c:pt idx="46">
                  <c:v>343.17599999999999</c:v>
                </c:pt>
                <c:pt idx="47">
                  <c:v>539.096</c:v>
                </c:pt>
                <c:pt idx="48">
                  <c:v>362.76800000000003</c:v>
                </c:pt>
                <c:pt idx="49">
                  <c:v>345.70400000000001</c:v>
                </c:pt>
                <c:pt idx="50">
                  <c:v>214.88</c:v>
                </c:pt>
                <c:pt idx="51">
                  <c:v>202.87200000000001</c:v>
                </c:pt>
                <c:pt idx="52">
                  <c:v>486.64</c:v>
                </c:pt>
                <c:pt idx="53">
                  <c:v>472.10399999999998</c:v>
                </c:pt>
                <c:pt idx="54">
                  <c:v>365.29599999999999</c:v>
                </c:pt>
                <c:pt idx="55">
                  <c:v>381.72800000000001</c:v>
                </c:pt>
                <c:pt idx="56">
                  <c:v>358.976</c:v>
                </c:pt>
                <c:pt idx="57">
                  <c:v>190.232</c:v>
                </c:pt>
                <c:pt idx="58">
                  <c:v>229.416</c:v>
                </c:pt>
                <c:pt idx="59">
                  <c:v>243.32</c:v>
                </c:pt>
                <c:pt idx="60">
                  <c:v>582.70399999999995</c:v>
                </c:pt>
                <c:pt idx="61">
                  <c:v>547.94399999999996</c:v>
                </c:pt>
                <c:pt idx="62">
                  <c:v>68.888000000000005</c:v>
                </c:pt>
                <c:pt idx="63">
                  <c:v>73.944000000000003</c:v>
                </c:pt>
                <c:pt idx="64">
                  <c:v>324.84800000000001</c:v>
                </c:pt>
                <c:pt idx="65">
                  <c:v>195.28800000000001</c:v>
                </c:pt>
                <c:pt idx="66">
                  <c:v>194.024</c:v>
                </c:pt>
                <c:pt idx="67">
                  <c:v>121.34399999999999</c:v>
                </c:pt>
                <c:pt idx="68">
                  <c:v>552.36800000000005</c:v>
                </c:pt>
                <c:pt idx="69">
                  <c:v>567.53600000000006</c:v>
                </c:pt>
                <c:pt idx="70">
                  <c:v>487.904</c:v>
                </c:pt>
                <c:pt idx="71">
                  <c:v>356.44799999999998</c:v>
                </c:pt>
                <c:pt idx="72">
                  <c:v>382.36</c:v>
                </c:pt>
                <c:pt idx="73">
                  <c:v>376.04</c:v>
                </c:pt>
                <c:pt idx="74">
                  <c:v>501.80799999999999</c:v>
                </c:pt>
                <c:pt idx="75">
                  <c:v>406.37599999999998</c:v>
                </c:pt>
                <c:pt idx="76">
                  <c:v>383.62400000000002</c:v>
                </c:pt>
                <c:pt idx="77">
                  <c:v>627.57600000000002</c:v>
                </c:pt>
                <c:pt idx="78">
                  <c:v>216.77600000000001</c:v>
                </c:pt>
                <c:pt idx="79">
                  <c:v>376.67200000000003</c:v>
                </c:pt>
                <c:pt idx="80">
                  <c:v>456.30400000000003</c:v>
                </c:pt>
                <c:pt idx="81">
                  <c:v>560.58400000000006</c:v>
                </c:pt>
                <c:pt idx="82">
                  <c:v>453.14400000000001</c:v>
                </c:pt>
                <c:pt idx="83">
                  <c:v>46.768000000000001</c:v>
                </c:pt>
                <c:pt idx="84">
                  <c:v>640.84799999999996</c:v>
                </c:pt>
                <c:pt idx="85">
                  <c:v>546.67999999999995</c:v>
                </c:pt>
                <c:pt idx="86">
                  <c:v>520.13599999999997</c:v>
                </c:pt>
                <c:pt idx="87">
                  <c:v>360.87200000000001</c:v>
                </c:pt>
                <c:pt idx="88">
                  <c:v>75.207999999999998</c:v>
                </c:pt>
                <c:pt idx="89" formatCode="0.00%">
                  <c:v>0.54875230932785812</c:v>
                </c:pt>
                <c:pt idx="90" formatCode="0.00%">
                  <c:v>0.54134918615281613</c:v>
                </c:pt>
              </c:numCache>
            </c:numRef>
          </c:yVal>
          <c:smooth val="0"/>
        </c:ser>
        <c:ser>
          <c:idx val="0"/>
          <c:order val="2"/>
          <c:tx>
            <c:v>RPM Method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'[Chart 2 in Microsoft PowerPoint]result_AW139_092315'!$E$2:$E$93</c:f>
              <c:numCache>
                <c:formatCode>General</c:formatCode>
                <c:ptCount val="92"/>
                <c:pt idx="0">
                  <c:v>419.4</c:v>
                </c:pt>
                <c:pt idx="1">
                  <c:v>337</c:v>
                </c:pt>
                <c:pt idx="2">
                  <c:v>412.8</c:v>
                </c:pt>
                <c:pt idx="3">
                  <c:v>300.10000000000002</c:v>
                </c:pt>
                <c:pt idx="4">
                  <c:v>354.4</c:v>
                </c:pt>
                <c:pt idx="5">
                  <c:v>237.4</c:v>
                </c:pt>
                <c:pt idx="6">
                  <c:v>268.60000000000002</c:v>
                </c:pt>
                <c:pt idx="7">
                  <c:v>238.4</c:v>
                </c:pt>
                <c:pt idx="8">
                  <c:v>235.9</c:v>
                </c:pt>
                <c:pt idx="9">
                  <c:v>89.4</c:v>
                </c:pt>
                <c:pt idx="10">
                  <c:v>290.10000000000002</c:v>
                </c:pt>
                <c:pt idx="11">
                  <c:v>319.8</c:v>
                </c:pt>
                <c:pt idx="12">
                  <c:v>320</c:v>
                </c:pt>
                <c:pt idx="13">
                  <c:v>37.4</c:v>
                </c:pt>
                <c:pt idx="14">
                  <c:v>215.1</c:v>
                </c:pt>
                <c:pt idx="15">
                  <c:v>223.5</c:v>
                </c:pt>
                <c:pt idx="16">
                  <c:v>195.1</c:v>
                </c:pt>
                <c:pt idx="17">
                  <c:v>225.6</c:v>
                </c:pt>
                <c:pt idx="18">
                  <c:v>426.1</c:v>
                </c:pt>
                <c:pt idx="19">
                  <c:v>70.900000000000006</c:v>
                </c:pt>
                <c:pt idx="20">
                  <c:v>434.1</c:v>
                </c:pt>
                <c:pt idx="21">
                  <c:v>335.8</c:v>
                </c:pt>
                <c:pt idx="22">
                  <c:v>45.5</c:v>
                </c:pt>
                <c:pt idx="23">
                  <c:v>36.5</c:v>
                </c:pt>
                <c:pt idx="24">
                  <c:v>158.19999999999999</c:v>
                </c:pt>
                <c:pt idx="25">
                  <c:v>188.6</c:v>
                </c:pt>
                <c:pt idx="26">
                  <c:v>256.2</c:v>
                </c:pt>
                <c:pt idx="27">
                  <c:v>295.7</c:v>
                </c:pt>
                <c:pt idx="28">
                  <c:v>47.4</c:v>
                </c:pt>
                <c:pt idx="29">
                  <c:v>329.2</c:v>
                </c:pt>
                <c:pt idx="30">
                  <c:v>273.3</c:v>
                </c:pt>
                <c:pt idx="31">
                  <c:v>207.9</c:v>
                </c:pt>
                <c:pt idx="32">
                  <c:v>359.6</c:v>
                </c:pt>
                <c:pt idx="33">
                  <c:v>339.8</c:v>
                </c:pt>
                <c:pt idx="34">
                  <c:v>303.89999999999998</c:v>
                </c:pt>
                <c:pt idx="35">
                  <c:v>42.4</c:v>
                </c:pt>
                <c:pt idx="36">
                  <c:v>259.5</c:v>
                </c:pt>
                <c:pt idx="37">
                  <c:v>363</c:v>
                </c:pt>
                <c:pt idx="38">
                  <c:v>39.4</c:v>
                </c:pt>
                <c:pt idx="39">
                  <c:v>305.89999999999998</c:v>
                </c:pt>
                <c:pt idx="40">
                  <c:v>240.4</c:v>
                </c:pt>
                <c:pt idx="41">
                  <c:v>152.6</c:v>
                </c:pt>
                <c:pt idx="42">
                  <c:v>132.69999999999999</c:v>
                </c:pt>
                <c:pt idx="43">
                  <c:v>51.7</c:v>
                </c:pt>
                <c:pt idx="44">
                  <c:v>282.8</c:v>
                </c:pt>
                <c:pt idx="45">
                  <c:v>268.39999999999998</c:v>
                </c:pt>
                <c:pt idx="46">
                  <c:v>212.7</c:v>
                </c:pt>
                <c:pt idx="47">
                  <c:v>350.9</c:v>
                </c:pt>
                <c:pt idx="48">
                  <c:v>251.6</c:v>
                </c:pt>
                <c:pt idx="49">
                  <c:v>235.1</c:v>
                </c:pt>
                <c:pt idx="50">
                  <c:v>144.19999999999999</c:v>
                </c:pt>
                <c:pt idx="51">
                  <c:v>129.1</c:v>
                </c:pt>
                <c:pt idx="52">
                  <c:v>306.2</c:v>
                </c:pt>
                <c:pt idx="53">
                  <c:v>305</c:v>
                </c:pt>
                <c:pt idx="54">
                  <c:v>253.2</c:v>
                </c:pt>
                <c:pt idx="55">
                  <c:v>264.3</c:v>
                </c:pt>
                <c:pt idx="56">
                  <c:v>238.9</c:v>
                </c:pt>
                <c:pt idx="57">
                  <c:v>128.6</c:v>
                </c:pt>
                <c:pt idx="58">
                  <c:v>140.30000000000001</c:v>
                </c:pt>
                <c:pt idx="59">
                  <c:v>147.69999999999999</c:v>
                </c:pt>
                <c:pt idx="60">
                  <c:v>396.2</c:v>
                </c:pt>
                <c:pt idx="61">
                  <c:v>342.3</c:v>
                </c:pt>
                <c:pt idx="62">
                  <c:v>43.4</c:v>
                </c:pt>
                <c:pt idx="63">
                  <c:v>45.5</c:v>
                </c:pt>
                <c:pt idx="64">
                  <c:v>217.8</c:v>
                </c:pt>
                <c:pt idx="65">
                  <c:v>129.1</c:v>
                </c:pt>
                <c:pt idx="66">
                  <c:v>123.8</c:v>
                </c:pt>
                <c:pt idx="67">
                  <c:v>82.2</c:v>
                </c:pt>
                <c:pt idx="68">
                  <c:v>354.4</c:v>
                </c:pt>
                <c:pt idx="69">
                  <c:v>377</c:v>
                </c:pt>
                <c:pt idx="70">
                  <c:v>323.89999999999998</c:v>
                </c:pt>
                <c:pt idx="71">
                  <c:v>244.2</c:v>
                </c:pt>
                <c:pt idx="72">
                  <c:v>245.4</c:v>
                </c:pt>
                <c:pt idx="73">
                  <c:v>238.2</c:v>
                </c:pt>
                <c:pt idx="74">
                  <c:v>313.2</c:v>
                </c:pt>
                <c:pt idx="75">
                  <c:v>289</c:v>
                </c:pt>
                <c:pt idx="76">
                  <c:v>260.3</c:v>
                </c:pt>
                <c:pt idx="77">
                  <c:v>403.9</c:v>
                </c:pt>
                <c:pt idx="78">
                  <c:v>149.69999999999999</c:v>
                </c:pt>
                <c:pt idx="79">
                  <c:v>225.1</c:v>
                </c:pt>
                <c:pt idx="80">
                  <c:v>274.2</c:v>
                </c:pt>
                <c:pt idx="81">
                  <c:v>382.8</c:v>
                </c:pt>
                <c:pt idx="82">
                  <c:v>277.89999999999998</c:v>
                </c:pt>
                <c:pt idx="83">
                  <c:v>29.4</c:v>
                </c:pt>
                <c:pt idx="84">
                  <c:v>422</c:v>
                </c:pt>
                <c:pt idx="85">
                  <c:v>354.7</c:v>
                </c:pt>
                <c:pt idx="86">
                  <c:v>324.8</c:v>
                </c:pt>
                <c:pt idx="87">
                  <c:v>227.8</c:v>
                </c:pt>
                <c:pt idx="88">
                  <c:v>46.7</c:v>
                </c:pt>
              </c:numCache>
            </c:numRef>
          </c:xVal>
          <c:yVal>
            <c:numRef>
              <c:f>'[Chart 2 in Microsoft PowerPoint]result_AW139_092315'!$D$2:$D$93</c:f>
              <c:numCache>
                <c:formatCode>General</c:formatCode>
                <c:ptCount val="92"/>
                <c:pt idx="0">
                  <c:v>437.9</c:v>
                </c:pt>
                <c:pt idx="1">
                  <c:v>337.1</c:v>
                </c:pt>
                <c:pt idx="2">
                  <c:v>433.1</c:v>
                </c:pt>
                <c:pt idx="3">
                  <c:v>330.2</c:v>
                </c:pt>
                <c:pt idx="4">
                  <c:v>381</c:v>
                </c:pt>
                <c:pt idx="5">
                  <c:v>258.39999999999998</c:v>
                </c:pt>
                <c:pt idx="6">
                  <c:v>261.89999999999998</c:v>
                </c:pt>
                <c:pt idx="7">
                  <c:v>229.2</c:v>
                </c:pt>
                <c:pt idx="8">
                  <c:v>223</c:v>
                </c:pt>
                <c:pt idx="9">
                  <c:v>92.1</c:v>
                </c:pt>
                <c:pt idx="10">
                  <c:v>313.2</c:v>
                </c:pt>
                <c:pt idx="11">
                  <c:v>324.10000000000002</c:v>
                </c:pt>
                <c:pt idx="12">
                  <c:v>357.6</c:v>
                </c:pt>
                <c:pt idx="13">
                  <c:v>34</c:v>
                </c:pt>
                <c:pt idx="14">
                  <c:v>214.3</c:v>
                </c:pt>
                <c:pt idx="15">
                  <c:v>229.5</c:v>
                </c:pt>
                <c:pt idx="16">
                  <c:v>221.2</c:v>
                </c:pt>
                <c:pt idx="17">
                  <c:v>234.7</c:v>
                </c:pt>
                <c:pt idx="18">
                  <c:v>443.5</c:v>
                </c:pt>
                <c:pt idx="19">
                  <c:v>71.900000000000006</c:v>
                </c:pt>
                <c:pt idx="20">
                  <c:v>445.6</c:v>
                </c:pt>
                <c:pt idx="21">
                  <c:v>352.4</c:v>
                </c:pt>
                <c:pt idx="22">
                  <c:v>39.700000000000003</c:v>
                </c:pt>
                <c:pt idx="23">
                  <c:v>33.799999999999997</c:v>
                </c:pt>
                <c:pt idx="24">
                  <c:v>152.4</c:v>
                </c:pt>
                <c:pt idx="25">
                  <c:v>188.9</c:v>
                </c:pt>
                <c:pt idx="26">
                  <c:v>245.9</c:v>
                </c:pt>
                <c:pt idx="27">
                  <c:v>306.60000000000002</c:v>
                </c:pt>
                <c:pt idx="28">
                  <c:v>42.7</c:v>
                </c:pt>
                <c:pt idx="29">
                  <c:v>359.7</c:v>
                </c:pt>
                <c:pt idx="30">
                  <c:v>265.60000000000002</c:v>
                </c:pt>
                <c:pt idx="31">
                  <c:v>202.5</c:v>
                </c:pt>
                <c:pt idx="32">
                  <c:v>387.5</c:v>
                </c:pt>
                <c:pt idx="33">
                  <c:v>348.7</c:v>
                </c:pt>
                <c:pt idx="34">
                  <c:v>307.5</c:v>
                </c:pt>
                <c:pt idx="35">
                  <c:v>39.700000000000003</c:v>
                </c:pt>
                <c:pt idx="36">
                  <c:v>255.5</c:v>
                </c:pt>
                <c:pt idx="37">
                  <c:v>411.2</c:v>
                </c:pt>
                <c:pt idx="38">
                  <c:v>36.6</c:v>
                </c:pt>
                <c:pt idx="39">
                  <c:v>336.3</c:v>
                </c:pt>
                <c:pt idx="40">
                  <c:v>240.9</c:v>
                </c:pt>
                <c:pt idx="41">
                  <c:v>149</c:v>
                </c:pt>
                <c:pt idx="42">
                  <c:v>140.19999999999999</c:v>
                </c:pt>
                <c:pt idx="43">
                  <c:v>49.3</c:v>
                </c:pt>
                <c:pt idx="44">
                  <c:v>302.89999999999998</c:v>
                </c:pt>
                <c:pt idx="45">
                  <c:v>290.2</c:v>
                </c:pt>
                <c:pt idx="46">
                  <c:v>237.5</c:v>
                </c:pt>
                <c:pt idx="47">
                  <c:v>365.2</c:v>
                </c:pt>
                <c:pt idx="48">
                  <c:v>231.4</c:v>
                </c:pt>
                <c:pt idx="49">
                  <c:v>225.9</c:v>
                </c:pt>
                <c:pt idx="50">
                  <c:v>145.30000000000001</c:v>
                </c:pt>
                <c:pt idx="51">
                  <c:v>132.19999999999999</c:v>
                </c:pt>
                <c:pt idx="52">
                  <c:v>324.8</c:v>
                </c:pt>
                <c:pt idx="53">
                  <c:v>321.8</c:v>
                </c:pt>
                <c:pt idx="54">
                  <c:v>234.6</c:v>
                </c:pt>
                <c:pt idx="55">
                  <c:v>243.2</c:v>
                </c:pt>
                <c:pt idx="56">
                  <c:v>233.3</c:v>
                </c:pt>
                <c:pt idx="57">
                  <c:v>124.1</c:v>
                </c:pt>
                <c:pt idx="58">
                  <c:v>150.4</c:v>
                </c:pt>
                <c:pt idx="59">
                  <c:v>152.69999999999999</c:v>
                </c:pt>
                <c:pt idx="60">
                  <c:v>382</c:v>
                </c:pt>
                <c:pt idx="61">
                  <c:v>352.1</c:v>
                </c:pt>
                <c:pt idx="62">
                  <c:v>37.9</c:v>
                </c:pt>
                <c:pt idx="63">
                  <c:v>45.3</c:v>
                </c:pt>
                <c:pt idx="64">
                  <c:v>218.6</c:v>
                </c:pt>
                <c:pt idx="65">
                  <c:v>129.19999999999999</c:v>
                </c:pt>
                <c:pt idx="66">
                  <c:v>129.6</c:v>
                </c:pt>
                <c:pt idx="67">
                  <c:v>77.599999999999994</c:v>
                </c:pt>
                <c:pt idx="68">
                  <c:v>370.3</c:v>
                </c:pt>
                <c:pt idx="69">
                  <c:v>393.8</c:v>
                </c:pt>
                <c:pt idx="70">
                  <c:v>331.7</c:v>
                </c:pt>
                <c:pt idx="71">
                  <c:v>238.2</c:v>
                </c:pt>
                <c:pt idx="72">
                  <c:v>243.6</c:v>
                </c:pt>
                <c:pt idx="73">
                  <c:v>243.4</c:v>
                </c:pt>
                <c:pt idx="74">
                  <c:v>336.1</c:v>
                </c:pt>
                <c:pt idx="75">
                  <c:v>270.10000000000002</c:v>
                </c:pt>
                <c:pt idx="76">
                  <c:v>246.9</c:v>
                </c:pt>
                <c:pt idx="77">
                  <c:v>415.5</c:v>
                </c:pt>
                <c:pt idx="78">
                  <c:v>132.69999999999999</c:v>
                </c:pt>
                <c:pt idx="79">
                  <c:v>222.1</c:v>
                </c:pt>
                <c:pt idx="80">
                  <c:v>271.2</c:v>
                </c:pt>
                <c:pt idx="81">
                  <c:v>377.6</c:v>
                </c:pt>
                <c:pt idx="82">
                  <c:v>304.60000000000002</c:v>
                </c:pt>
                <c:pt idx="83">
                  <c:v>24.3</c:v>
                </c:pt>
                <c:pt idx="84">
                  <c:v>458.5</c:v>
                </c:pt>
                <c:pt idx="85">
                  <c:v>365.5</c:v>
                </c:pt>
                <c:pt idx="86">
                  <c:v>347</c:v>
                </c:pt>
                <c:pt idx="87">
                  <c:v>235.7</c:v>
                </c:pt>
                <c:pt idx="88">
                  <c:v>42.6</c:v>
                </c:pt>
                <c:pt idx="89" formatCode="0.00%">
                  <c:v>7.6789343046993423E-3</c:v>
                </c:pt>
                <c:pt idx="90" formatCode="0.00%">
                  <c:v>2.3802791679625426E-2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87424"/>
        <c:axId val="115690496"/>
      </c:scatterChart>
      <c:valAx>
        <c:axId val="11568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FDR fuel consumption (kg/flight)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90496"/>
        <c:crosses val="autoZero"/>
        <c:crossBetween val="midCat"/>
      </c:valAx>
      <c:valAx>
        <c:axId val="11569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Modeled fuel consumption (kg/flight)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87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S-92 Fuel consumption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Perfect Fit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PowerPoint]results_S92_092315'!$J$1:$J$2</c:f>
              <c:numCache>
                <c:formatCode>General</c:formatCode>
                <c:ptCount val="2"/>
                <c:pt idx="0">
                  <c:v>0</c:v>
                </c:pt>
                <c:pt idx="1">
                  <c:v>1200</c:v>
                </c:pt>
              </c:numCache>
            </c:numRef>
          </c:xVal>
          <c:yVal>
            <c:numRef>
              <c:f>'[Chart in Microsoft PowerPoint]results_S92_092315'!$K$1:$K$2</c:f>
              <c:numCache>
                <c:formatCode>General</c:formatCode>
                <c:ptCount val="2"/>
                <c:pt idx="0">
                  <c:v>0</c:v>
                </c:pt>
                <c:pt idx="1">
                  <c:v>1200</c:v>
                </c:pt>
              </c:numCache>
            </c:numRef>
          </c:yVal>
          <c:smooth val="0"/>
        </c:ser>
        <c:ser>
          <c:idx val="2"/>
          <c:order val="1"/>
          <c:tx>
            <c:v>AEDT2c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'[Chart in Microsoft PowerPoint]results_S92_092315'!$E$2:$E$96</c:f>
              <c:numCache>
                <c:formatCode>General</c:formatCode>
                <c:ptCount val="95"/>
                <c:pt idx="0">
                  <c:v>824.5</c:v>
                </c:pt>
                <c:pt idx="1">
                  <c:v>868.3</c:v>
                </c:pt>
                <c:pt idx="2">
                  <c:v>570.1</c:v>
                </c:pt>
                <c:pt idx="3">
                  <c:v>963.4</c:v>
                </c:pt>
                <c:pt idx="4">
                  <c:v>824.5</c:v>
                </c:pt>
                <c:pt idx="5">
                  <c:v>163.9</c:v>
                </c:pt>
                <c:pt idx="6">
                  <c:v>22.9</c:v>
                </c:pt>
                <c:pt idx="7">
                  <c:v>572.79999999999995</c:v>
                </c:pt>
                <c:pt idx="8">
                  <c:v>466.3</c:v>
                </c:pt>
                <c:pt idx="9">
                  <c:v>825.1</c:v>
                </c:pt>
                <c:pt idx="10">
                  <c:v>610.6</c:v>
                </c:pt>
                <c:pt idx="11">
                  <c:v>589.29999999999995</c:v>
                </c:pt>
                <c:pt idx="12">
                  <c:v>649.1</c:v>
                </c:pt>
                <c:pt idx="13">
                  <c:v>615.20000000000005</c:v>
                </c:pt>
                <c:pt idx="14">
                  <c:v>581</c:v>
                </c:pt>
                <c:pt idx="15">
                  <c:v>610.4</c:v>
                </c:pt>
                <c:pt idx="16">
                  <c:v>318.5</c:v>
                </c:pt>
                <c:pt idx="17">
                  <c:v>818.8</c:v>
                </c:pt>
                <c:pt idx="18">
                  <c:v>605</c:v>
                </c:pt>
                <c:pt idx="19">
                  <c:v>596</c:v>
                </c:pt>
                <c:pt idx="20">
                  <c:v>448.2</c:v>
                </c:pt>
                <c:pt idx="21">
                  <c:v>837.9</c:v>
                </c:pt>
                <c:pt idx="22">
                  <c:v>596.29999999999995</c:v>
                </c:pt>
                <c:pt idx="23">
                  <c:v>687.5</c:v>
                </c:pt>
                <c:pt idx="24">
                  <c:v>372.1</c:v>
                </c:pt>
                <c:pt idx="25">
                  <c:v>554.79999999999995</c:v>
                </c:pt>
                <c:pt idx="26">
                  <c:v>732.3</c:v>
                </c:pt>
                <c:pt idx="27">
                  <c:v>599.70000000000005</c:v>
                </c:pt>
                <c:pt idx="28">
                  <c:v>626</c:v>
                </c:pt>
                <c:pt idx="29">
                  <c:v>920.7</c:v>
                </c:pt>
                <c:pt idx="30">
                  <c:v>550.79999999999995</c:v>
                </c:pt>
                <c:pt idx="31">
                  <c:v>36.799999999999997</c:v>
                </c:pt>
                <c:pt idx="32">
                  <c:v>887.2</c:v>
                </c:pt>
                <c:pt idx="33">
                  <c:v>926.6</c:v>
                </c:pt>
                <c:pt idx="34">
                  <c:v>637.1</c:v>
                </c:pt>
                <c:pt idx="35">
                  <c:v>898.4</c:v>
                </c:pt>
                <c:pt idx="36">
                  <c:v>679.5</c:v>
                </c:pt>
                <c:pt idx="37">
                  <c:v>646</c:v>
                </c:pt>
                <c:pt idx="38">
                  <c:v>841.1</c:v>
                </c:pt>
                <c:pt idx="39">
                  <c:v>858</c:v>
                </c:pt>
                <c:pt idx="40">
                  <c:v>763.8</c:v>
                </c:pt>
                <c:pt idx="41">
                  <c:v>725.6</c:v>
                </c:pt>
                <c:pt idx="42">
                  <c:v>809.1</c:v>
                </c:pt>
                <c:pt idx="43">
                  <c:v>743.9</c:v>
                </c:pt>
                <c:pt idx="44">
                  <c:v>910.8</c:v>
                </c:pt>
                <c:pt idx="45">
                  <c:v>739.3</c:v>
                </c:pt>
                <c:pt idx="46">
                  <c:v>711.5</c:v>
                </c:pt>
                <c:pt idx="47">
                  <c:v>923.8</c:v>
                </c:pt>
                <c:pt idx="48">
                  <c:v>958</c:v>
                </c:pt>
                <c:pt idx="49">
                  <c:v>669.1</c:v>
                </c:pt>
                <c:pt idx="50">
                  <c:v>81.2</c:v>
                </c:pt>
                <c:pt idx="51">
                  <c:v>595.5</c:v>
                </c:pt>
                <c:pt idx="52">
                  <c:v>605.79999999999995</c:v>
                </c:pt>
                <c:pt idx="53">
                  <c:v>845.2</c:v>
                </c:pt>
                <c:pt idx="54">
                  <c:v>595.29999999999995</c:v>
                </c:pt>
                <c:pt idx="55">
                  <c:v>625.79999999999995</c:v>
                </c:pt>
                <c:pt idx="56">
                  <c:v>681.1</c:v>
                </c:pt>
                <c:pt idx="57">
                  <c:v>644.1</c:v>
                </c:pt>
                <c:pt idx="58">
                  <c:v>635</c:v>
                </c:pt>
                <c:pt idx="59">
                  <c:v>610.1</c:v>
                </c:pt>
                <c:pt idx="60">
                  <c:v>943.8</c:v>
                </c:pt>
                <c:pt idx="61">
                  <c:v>664.7</c:v>
                </c:pt>
                <c:pt idx="62">
                  <c:v>720.8</c:v>
                </c:pt>
                <c:pt idx="63">
                  <c:v>876</c:v>
                </c:pt>
                <c:pt idx="64">
                  <c:v>635.6</c:v>
                </c:pt>
                <c:pt idx="65">
                  <c:v>615.70000000000005</c:v>
                </c:pt>
                <c:pt idx="66">
                  <c:v>594.6</c:v>
                </c:pt>
                <c:pt idx="67">
                  <c:v>343.2</c:v>
                </c:pt>
                <c:pt idx="68">
                  <c:v>43.4</c:v>
                </c:pt>
                <c:pt idx="69">
                  <c:v>703.4</c:v>
                </c:pt>
                <c:pt idx="70">
                  <c:v>637.79999999999995</c:v>
                </c:pt>
                <c:pt idx="71">
                  <c:v>377.2</c:v>
                </c:pt>
                <c:pt idx="72">
                  <c:v>360.6</c:v>
                </c:pt>
                <c:pt idx="73">
                  <c:v>275</c:v>
                </c:pt>
                <c:pt idx="74">
                  <c:v>632.4</c:v>
                </c:pt>
                <c:pt idx="75">
                  <c:v>45.1</c:v>
                </c:pt>
                <c:pt idx="76">
                  <c:v>951.3</c:v>
                </c:pt>
                <c:pt idx="77">
                  <c:v>742.7</c:v>
                </c:pt>
                <c:pt idx="78">
                  <c:v>924.6</c:v>
                </c:pt>
                <c:pt idx="79">
                  <c:v>568.70000000000005</c:v>
                </c:pt>
                <c:pt idx="80">
                  <c:v>693.8</c:v>
                </c:pt>
                <c:pt idx="81">
                  <c:v>44.7</c:v>
                </c:pt>
                <c:pt idx="82">
                  <c:v>932.1</c:v>
                </c:pt>
                <c:pt idx="83">
                  <c:v>949.4</c:v>
                </c:pt>
                <c:pt idx="84">
                  <c:v>78.599999999999994</c:v>
                </c:pt>
                <c:pt idx="85">
                  <c:v>598.79999999999995</c:v>
                </c:pt>
                <c:pt idx="86">
                  <c:v>482.8</c:v>
                </c:pt>
                <c:pt idx="87">
                  <c:v>807</c:v>
                </c:pt>
                <c:pt idx="88">
                  <c:v>738.1</c:v>
                </c:pt>
                <c:pt idx="89">
                  <c:v>955.6</c:v>
                </c:pt>
                <c:pt idx="90">
                  <c:v>41.2</c:v>
                </c:pt>
                <c:pt idx="91">
                  <c:v>457.1</c:v>
                </c:pt>
                <c:pt idx="92">
                  <c:v>96.4</c:v>
                </c:pt>
                <c:pt idx="93">
                  <c:v>322.7</c:v>
                </c:pt>
                <c:pt idx="94">
                  <c:v>421.8</c:v>
                </c:pt>
              </c:numCache>
            </c:numRef>
          </c:xVal>
          <c:yVal>
            <c:numRef>
              <c:f>'[Chart in Microsoft PowerPoint]results_S92_092315'!$F$2:$F$96</c:f>
              <c:numCache>
                <c:formatCode>General</c:formatCode>
                <c:ptCount val="95"/>
                <c:pt idx="0">
                  <c:v>578.51808000000005</c:v>
                </c:pt>
                <c:pt idx="1">
                  <c:v>578.51808000000005</c:v>
                </c:pt>
                <c:pt idx="2">
                  <c:v>400.68223999999998</c:v>
                </c:pt>
                <c:pt idx="3">
                  <c:v>672.06943999999999</c:v>
                </c:pt>
                <c:pt idx="4">
                  <c:v>578.51808000000005</c:v>
                </c:pt>
                <c:pt idx="5">
                  <c:v>135.03167999999999</c:v>
                </c:pt>
                <c:pt idx="6">
                  <c:v>15.88608</c:v>
                </c:pt>
                <c:pt idx="7">
                  <c:v>432.89568000000003</c:v>
                </c:pt>
                <c:pt idx="8">
                  <c:v>309.33728000000002</c:v>
                </c:pt>
                <c:pt idx="9">
                  <c:v>560.42560000000003</c:v>
                </c:pt>
                <c:pt idx="10">
                  <c:v>432.01312000000001</c:v>
                </c:pt>
                <c:pt idx="11">
                  <c:v>394.50432000000001</c:v>
                </c:pt>
                <c:pt idx="12">
                  <c:v>450.98815999999999</c:v>
                </c:pt>
                <c:pt idx="13">
                  <c:v>414.36192</c:v>
                </c:pt>
                <c:pt idx="14">
                  <c:v>400.68223999999998</c:v>
                </c:pt>
                <c:pt idx="15">
                  <c:v>415.68576000000002</c:v>
                </c:pt>
                <c:pt idx="16">
                  <c:v>227.25919999999999</c:v>
                </c:pt>
                <c:pt idx="17">
                  <c:v>554.68895999999995</c:v>
                </c:pt>
                <c:pt idx="18">
                  <c:v>428.48288000000002</c:v>
                </c:pt>
                <c:pt idx="19">
                  <c:v>417.89215999999999</c:v>
                </c:pt>
                <c:pt idx="20">
                  <c:v>348.16991999999999</c:v>
                </c:pt>
                <c:pt idx="21">
                  <c:v>564.39711999999997</c:v>
                </c:pt>
                <c:pt idx="22">
                  <c:v>402.88864000000001</c:v>
                </c:pt>
                <c:pt idx="23">
                  <c:v>478.78879999999998</c:v>
                </c:pt>
                <c:pt idx="24">
                  <c:v>258.14879999999999</c:v>
                </c:pt>
                <c:pt idx="25">
                  <c:v>376.85311999999999</c:v>
                </c:pt>
                <c:pt idx="26">
                  <c:v>500.41152</c:v>
                </c:pt>
                <c:pt idx="27">
                  <c:v>410.83168000000001</c:v>
                </c:pt>
                <c:pt idx="28">
                  <c:v>431.57184000000001</c:v>
                </c:pt>
                <c:pt idx="29">
                  <c:v>628.82399999999996</c:v>
                </c:pt>
                <c:pt idx="30">
                  <c:v>396.26944000000003</c:v>
                </c:pt>
                <c:pt idx="31">
                  <c:v>28.24192</c:v>
                </c:pt>
                <c:pt idx="32">
                  <c:v>597.49311999999998</c:v>
                </c:pt>
                <c:pt idx="33">
                  <c:v>625.29376000000002</c:v>
                </c:pt>
                <c:pt idx="34">
                  <c:v>450.10559999999998</c:v>
                </c:pt>
                <c:pt idx="35">
                  <c:v>620.88095999999996</c:v>
                </c:pt>
                <c:pt idx="36">
                  <c:v>470.84575999999998</c:v>
                </c:pt>
                <c:pt idx="37">
                  <c:v>448.34048000000001</c:v>
                </c:pt>
                <c:pt idx="38">
                  <c:v>597.49311999999998</c:v>
                </c:pt>
                <c:pt idx="39">
                  <c:v>571.45759999999996</c:v>
                </c:pt>
                <c:pt idx="40">
                  <c:v>541.45056</c:v>
                </c:pt>
                <c:pt idx="41">
                  <c:v>493.79232000000002</c:v>
                </c:pt>
                <c:pt idx="42">
                  <c:v>558.2192</c:v>
                </c:pt>
                <c:pt idx="43">
                  <c:v>519.82784000000004</c:v>
                </c:pt>
                <c:pt idx="44">
                  <c:v>620.88095999999996</c:v>
                </c:pt>
                <c:pt idx="45">
                  <c:v>509.23712</c:v>
                </c:pt>
                <c:pt idx="46">
                  <c:v>532.62495999999999</c:v>
                </c:pt>
                <c:pt idx="47">
                  <c:v>619.55712000000005</c:v>
                </c:pt>
                <c:pt idx="48">
                  <c:v>652.32216000000005</c:v>
                </c:pt>
                <c:pt idx="49">
                  <c:v>462.90271999999999</c:v>
                </c:pt>
                <c:pt idx="50">
                  <c:v>58.248960000000004</c:v>
                </c:pt>
                <c:pt idx="51">
                  <c:v>416.12704000000002</c:v>
                </c:pt>
                <c:pt idx="52">
                  <c:v>425.83519999999999</c:v>
                </c:pt>
                <c:pt idx="53">
                  <c:v>562.19072000000006</c:v>
                </c:pt>
                <c:pt idx="54">
                  <c:v>400.68223999999998</c:v>
                </c:pt>
                <c:pt idx="55">
                  <c:v>421.42239999999998</c:v>
                </c:pt>
                <c:pt idx="56">
                  <c:v>454.51839999999999</c:v>
                </c:pt>
                <c:pt idx="57">
                  <c:v>463.34399999999999</c:v>
                </c:pt>
                <c:pt idx="58">
                  <c:v>425.39391999999998</c:v>
                </c:pt>
                <c:pt idx="59">
                  <c:v>408.18400000000003</c:v>
                </c:pt>
                <c:pt idx="60">
                  <c:v>674.27584000000002</c:v>
                </c:pt>
                <c:pt idx="61">
                  <c:v>455.07</c:v>
                </c:pt>
                <c:pt idx="62">
                  <c:v>513.64991999999995</c:v>
                </c:pt>
                <c:pt idx="63">
                  <c:v>587.34368000000006</c:v>
                </c:pt>
                <c:pt idx="64">
                  <c:v>427.15904</c:v>
                </c:pt>
                <c:pt idx="65">
                  <c:v>420.09856000000002</c:v>
                </c:pt>
                <c:pt idx="66">
                  <c:v>402.00608</c:v>
                </c:pt>
                <c:pt idx="67">
                  <c:v>231.23071999999999</c:v>
                </c:pt>
                <c:pt idx="68">
                  <c:v>34.86112</c:v>
                </c:pt>
                <c:pt idx="69">
                  <c:v>493.35104000000001</c:v>
                </c:pt>
                <c:pt idx="70">
                  <c:v>424.95264000000003</c:v>
                </c:pt>
                <c:pt idx="71">
                  <c:v>249.76447999999999</c:v>
                </c:pt>
                <c:pt idx="72">
                  <c:v>242.70400000000001</c:v>
                </c:pt>
                <c:pt idx="73">
                  <c:v>192.83936</c:v>
                </c:pt>
                <c:pt idx="74">
                  <c:v>455.40096</c:v>
                </c:pt>
                <c:pt idx="75">
                  <c:v>39.715200000000003</c:v>
                </c:pt>
                <c:pt idx="76">
                  <c:v>626.17632000000003</c:v>
                </c:pt>
                <c:pt idx="77">
                  <c:v>506.58944000000002</c:v>
                </c:pt>
                <c:pt idx="78">
                  <c:v>655.74207999999999</c:v>
                </c:pt>
                <c:pt idx="79">
                  <c:v>374.64672000000002</c:v>
                </c:pt>
                <c:pt idx="80">
                  <c:v>471.72832</c:v>
                </c:pt>
                <c:pt idx="81">
                  <c:v>38.391359999999999</c:v>
                </c:pt>
                <c:pt idx="82">
                  <c:v>615.69592</c:v>
                </c:pt>
                <c:pt idx="83">
                  <c:v>636.32576000000006</c:v>
                </c:pt>
                <c:pt idx="84">
                  <c:v>64.868160000000003</c:v>
                </c:pt>
                <c:pt idx="85">
                  <c:v>400.24096000000003</c:v>
                </c:pt>
                <c:pt idx="86">
                  <c:v>336.36568</c:v>
                </c:pt>
                <c:pt idx="87">
                  <c:v>539.68543999999997</c:v>
                </c:pt>
                <c:pt idx="88">
                  <c:v>516.73887999999999</c:v>
                </c:pt>
                <c:pt idx="89">
                  <c:v>637.20831999999996</c:v>
                </c:pt>
                <c:pt idx="90">
                  <c:v>33.537280000000003</c:v>
                </c:pt>
                <c:pt idx="91">
                  <c:v>321.25184000000002</c:v>
                </c:pt>
                <c:pt idx="92">
                  <c:v>72.811199999999999</c:v>
                </c:pt>
                <c:pt idx="93">
                  <c:v>227.70048</c:v>
                </c:pt>
                <c:pt idx="94">
                  <c:v>315.51519999999999</c:v>
                </c:pt>
              </c:numCache>
            </c:numRef>
          </c:yVal>
          <c:smooth val="0"/>
        </c:ser>
        <c:ser>
          <c:idx val="0"/>
          <c:order val="2"/>
          <c:tx>
            <c:v>RPM Method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'[Chart in Microsoft PowerPoint]results_S92_092315'!$E$2:$E$96</c:f>
              <c:numCache>
                <c:formatCode>General</c:formatCode>
                <c:ptCount val="95"/>
                <c:pt idx="0">
                  <c:v>824.5</c:v>
                </c:pt>
                <c:pt idx="1">
                  <c:v>868.3</c:v>
                </c:pt>
                <c:pt idx="2">
                  <c:v>570.1</c:v>
                </c:pt>
                <c:pt idx="3">
                  <c:v>963.4</c:v>
                </c:pt>
                <c:pt idx="4">
                  <c:v>824.5</c:v>
                </c:pt>
                <c:pt idx="5">
                  <c:v>163.9</c:v>
                </c:pt>
                <c:pt idx="6">
                  <c:v>22.9</c:v>
                </c:pt>
                <c:pt idx="7">
                  <c:v>572.79999999999995</c:v>
                </c:pt>
                <c:pt idx="8">
                  <c:v>466.3</c:v>
                </c:pt>
                <c:pt idx="9">
                  <c:v>825.1</c:v>
                </c:pt>
                <c:pt idx="10">
                  <c:v>610.6</c:v>
                </c:pt>
                <c:pt idx="11">
                  <c:v>589.29999999999995</c:v>
                </c:pt>
                <c:pt idx="12">
                  <c:v>649.1</c:v>
                </c:pt>
                <c:pt idx="13">
                  <c:v>615.20000000000005</c:v>
                </c:pt>
                <c:pt idx="14">
                  <c:v>581</c:v>
                </c:pt>
                <c:pt idx="15">
                  <c:v>610.4</c:v>
                </c:pt>
                <c:pt idx="16">
                  <c:v>318.5</c:v>
                </c:pt>
                <c:pt idx="17">
                  <c:v>818.8</c:v>
                </c:pt>
                <c:pt idx="18">
                  <c:v>605</c:v>
                </c:pt>
                <c:pt idx="19">
                  <c:v>596</c:v>
                </c:pt>
                <c:pt idx="20">
                  <c:v>448.2</c:v>
                </c:pt>
                <c:pt idx="21">
                  <c:v>837.9</c:v>
                </c:pt>
                <c:pt idx="22">
                  <c:v>596.29999999999995</c:v>
                </c:pt>
                <c:pt idx="23">
                  <c:v>687.5</c:v>
                </c:pt>
                <c:pt idx="24">
                  <c:v>372.1</c:v>
                </c:pt>
                <c:pt idx="25">
                  <c:v>554.79999999999995</c:v>
                </c:pt>
                <c:pt idx="26">
                  <c:v>732.3</c:v>
                </c:pt>
                <c:pt idx="27">
                  <c:v>599.70000000000005</c:v>
                </c:pt>
                <c:pt idx="28">
                  <c:v>626</c:v>
                </c:pt>
                <c:pt idx="29">
                  <c:v>920.7</c:v>
                </c:pt>
                <c:pt idx="30">
                  <c:v>550.79999999999995</c:v>
                </c:pt>
                <c:pt idx="31">
                  <c:v>36.799999999999997</c:v>
                </c:pt>
                <c:pt idx="32">
                  <c:v>887.2</c:v>
                </c:pt>
                <c:pt idx="33">
                  <c:v>926.6</c:v>
                </c:pt>
                <c:pt idx="34">
                  <c:v>637.1</c:v>
                </c:pt>
                <c:pt idx="35">
                  <c:v>898.4</c:v>
                </c:pt>
                <c:pt idx="36">
                  <c:v>679.5</c:v>
                </c:pt>
                <c:pt idx="37">
                  <c:v>646</c:v>
                </c:pt>
                <c:pt idx="38">
                  <c:v>841.1</c:v>
                </c:pt>
                <c:pt idx="39">
                  <c:v>858</c:v>
                </c:pt>
                <c:pt idx="40">
                  <c:v>763.8</c:v>
                </c:pt>
                <c:pt idx="41">
                  <c:v>725.6</c:v>
                </c:pt>
                <c:pt idx="42">
                  <c:v>809.1</c:v>
                </c:pt>
                <c:pt idx="43">
                  <c:v>743.9</c:v>
                </c:pt>
                <c:pt idx="44">
                  <c:v>910.8</c:v>
                </c:pt>
                <c:pt idx="45">
                  <c:v>739.3</c:v>
                </c:pt>
                <c:pt idx="46">
                  <c:v>711.5</c:v>
                </c:pt>
                <c:pt idx="47">
                  <c:v>923.8</c:v>
                </c:pt>
                <c:pt idx="48">
                  <c:v>958</c:v>
                </c:pt>
                <c:pt idx="49">
                  <c:v>669.1</c:v>
                </c:pt>
                <c:pt idx="50">
                  <c:v>81.2</c:v>
                </c:pt>
                <c:pt idx="51">
                  <c:v>595.5</c:v>
                </c:pt>
                <c:pt idx="52">
                  <c:v>605.79999999999995</c:v>
                </c:pt>
                <c:pt idx="53">
                  <c:v>845.2</c:v>
                </c:pt>
                <c:pt idx="54">
                  <c:v>595.29999999999995</c:v>
                </c:pt>
                <c:pt idx="55">
                  <c:v>625.79999999999995</c:v>
                </c:pt>
                <c:pt idx="56">
                  <c:v>681.1</c:v>
                </c:pt>
                <c:pt idx="57">
                  <c:v>644.1</c:v>
                </c:pt>
                <c:pt idx="58">
                  <c:v>635</c:v>
                </c:pt>
                <c:pt idx="59">
                  <c:v>610.1</c:v>
                </c:pt>
                <c:pt idx="60">
                  <c:v>943.8</c:v>
                </c:pt>
                <c:pt idx="61">
                  <c:v>664.7</c:v>
                </c:pt>
                <c:pt idx="62">
                  <c:v>720.8</c:v>
                </c:pt>
                <c:pt idx="63">
                  <c:v>876</c:v>
                </c:pt>
                <c:pt idx="64">
                  <c:v>635.6</c:v>
                </c:pt>
                <c:pt idx="65">
                  <c:v>615.70000000000005</c:v>
                </c:pt>
                <c:pt idx="66">
                  <c:v>594.6</c:v>
                </c:pt>
                <c:pt idx="67">
                  <c:v>343.2</c:v>
                </c:pt>
                <c:pt idx="68">
                  <c:v>43.4</c:v>
                </c:pt>
                <c:pt idx="69">
                  <c:v>703.4</c:v>
                </c:pt>
                <c:pt idx="70">
                  <c:v>637.79999999999995</c:v>
                </c:pt>
                <c:pt idx="71">
                  <c:v>377.2</c:v>
                </c:pt>
                <c:pt idx="72">
                  <c:v>360.6</c:v>
                </c:pt>
                <c:pt idx="73">
                  <c:v>275</c:v>
                </c:pt>
                <c:pt idx="74">
                  <c:v>632.4</c:v>
                </c:pt>
                <c:pt idx="75">
                  <c:v>45.1</c:v>
                </c:pt>
                <c:pt idx="76">
                  <c:v>951.3</c:v>
                </c:pt>
                <c:pt idx="77">
                  <c:v>742.7</c:v>
                </c:pt>
                <c:pt idx="78">
                  <c:v>924.6</c:v>
                </c:pt>
                <c:pt idx="79">
                  <c:v>568.70000000000005</c:v>
                </c:pt>
                <c:pt idx="80">
                  <c:v>693.8</c:v>
                </c:pt>
                <c:pt idx="81">
                  <c:v>44.7</c:v>
                </c:pt>
                <c:pt idx="82">
                  <c:v>932.1</c:v>
                </c:pt>
                <c:pt idx="83">
                  <c:v>949.4</c:v>
                </c:pt>
                <c:pt idx="84">
                  <c:v>78.599999999999994</c:v>
                </c:pt>
                <c:pt idx="85">
                  <c:v>598.79999999999995</c:v>
                </c:pt>
                <c:pt idx="86">
                  <c:v>482.8</c:v>
                </c:pt>
                <c:pt idx="87">
                  <c:v>807</c:v>
                </c:pt>
                <c:pt idx="88">
                  <c:v>738.1</c:v>
                </c:pt>
                <c:pt idx="89">
                  <c:v>955.6</c:v>
                </c:pt>
                <c:pt idx="90">
                  <c:v>41.2</c:v>
                </c:pt>
                <c:pt idx="91">
                  <c:v>457.1</c:v>
                </c:pt>
                <c:pt idx="92">
                  <c:v>96.4</c:v>
                </c:pt>
                <c:pt idx="93">
                  <c:v>322.7</c:v>
                </c:pt>
                <c:pt idx="94">
                  <c:v>421.8</c:v>
                </c:pt>
              </c:numCache>
            </c:numRef>
          </c:xVal>
          <c:yVal>
            <c:numRef>
              <c:f>'[Chart in Microsoft PowerPoint]results_S92_092315'!$D$2:$D$96</c:f>
              <c:numCache>
                <c:formatCode>General</c:formatCode>
                <c:ptCount val="95"/>
                <c:pt idx="0">
                  <c:v>929.1</c:v>
                </c:pt>
                <c:pt idx="1">
                  <c:v>905.3</c:v>
                </c:pt>
                <c:pt idx="2">
                  <c:v>666.9</c:v>
                </c:pt>
                <c:pt idx="3">
                  <c:v>1036.4000000000001</c:v>
                </c:pt>
                <c:pt idx="4">
                  <c:v>929.1</c:v>
                </c:pt>
                <c:pt idx="5">
                  <c:v>192.4</c:v>
                </c:pt>
                <c:pt idx="6">
                  <c:v>15</c:v>
                </c:pt>
                <c:pt idx="7">
                  <c:v>598.20000000000005</c:v>
                </c:pt>
                <c:pt idx="8">
                  <c:v>506.1</c:v>
                </c:pt>
                <c:pt idx="9">
                  <c:v>935.8</c:v>
                </c:pt>
                <c:pt idx="10">
                  <c:v>674.6</c:v>
                </c:pt>
                <c:pt idx="11">
                  <c:v>663.2</c:v>
                </c:pt>
                <c:pt idx="12">
                  <c:v>713.4</c:v>
                </c:pt>
                <c:pt idx="13">
                  <c:v>656.1</c:v>
                </c:pt>
                <c:pt idx="14">
                  <c:v>660.1</c:v>
                </c:pt>
                <c:pt idx="15">
                  <c:v>670.3</c:v>
                </c:pt>
                <c:pt idx="16">
                  <c:v>376.4</c:v>
                </c:pt>
                <c:pt idx="17">
                  <c:v>910.4</c:v>
                </c:pt>
                <c:pt idx="18">
                  <c:v>662.6</c:v>
                </c:pt>
                <c:pt idx="19">
                  <c:v>635.5</c:v>
                </c:pt>
                <c:pt idx="20">
                  <c:v>518.4</c:v>
                </c:pt>
                <c:pt idx="21">
                  <c:v>915.5</c:v>
                </c:pt>
                <c:pt idx="22">
                  <c:v>679.9</c:v>
                </c:pt>
                <c:pt idx="23">
                  <c:v>778.4</c:v>
                </c:pt>
                <c:pt idx="24">
                  <c:v>409.6</c:v>
                </c:pt>
                <c:pt idx="25">
                  <c:v>642</c:v>
                </c:pt>
                <c:pt idx="26">
                  <c:v>803.9</c:v>
                </c:pt>
                <c:pt idx="27">
                  <c:v>647.5</c:v>
                </c:pt>
                <c:pt idx="28">
                  <c:v>669.8</c:v>
                </c:pt>
                <c:pt idx="29">
                  <c:v>990.2</c:v>
                </c:pt>
                <c:pt idx="30">
                  <c:v>624.20000000000005</c:v>
                </c:pt>
                <c:pt idx="31">
                  <c:v>41.5</c:v>
                </c:pt>
                <c:pt idx="32">
                  <c:v>938.9</c:v>
                </c:pt>
                <c:pt idx="33">
                  <c:v>1004.8</c:v>
                </c:pt>
                <c:pt idx="34">
                  <c:v>701.7</c:v>
                </c:pt>
                <c:pt idx="35">
                  <c:v>963.7</c:v>
                </c:pt>
                <c:pt idx="36">
                  <c:v>713.1</c:v>
                </c:pt>
                <c:pt idx="37">
                  <c:v>672.1</c:v>
                </c:pt>
                <c:pt idx="38">
                  <c:v>854</c:v>
                </c:pt>
                <c:pt idx="39">
                  <c:v>898.6</c:v>
                </c:pt>
                <c:pt idx="40">
                  <c:v>801.3</c:v>
                </c:pt>
                <c:pt idx="41">
                  <c:v>799.6</c:v>
                </c:pt>
                <c:pt idx="42">
                  <c:v>879</c:v>
                </c:pt>
                <c:pt idx="43">
                  <c:v>820.5</c:v>
                </c:pt>
                <c:pt idx="44">
                  <c:v>1007.8</c:v>
                </c:pt>
                <c:pt idx="45">
                  <c:v>811.7</c:v>
                </c:pt>
                <c:pt idx="46">
                  <c:v>802.3</c:v>
                </c:pt>
                <c:pt idx="47">
                  <c:v>1075.5</c:v>
                </c:pt>
                <c:pt idx="48">
                  <c:v>1005.3</c:v>
                </c:pt>
                <c:pt idx="49">
                  <c:v>780.6</c:v>
                </c:pt>
                <c:pt idx="50">
                  <c:v>89.7</c:v>
                </c:pt>
                <c:pt idx="51">
                  <c:v>619.20000000000005</c:v>
                </c:pt>
                <c:pt idx="52">
                  <c:v>639.4</c:v>
                </c:pt>
                <c:pt idx="53">
                  <c:v>850.9</c:v>
                </c:pt>
                <c:pt idx="54">
                  <c:v>622.6</c:v>
                </c:pt>
                <c:pt idx="55">
                  <c:v>656.7</c:v>
                </c:pt>
                <c:pt idx="56">
                  <c:v>702.6</c:v>
                </c:pt>
                <c:pt idx="57">
                  <c:v>676</c:v>
                </c:pt>
                <c:pt idx="58">
                  <c:v>695.6</c:v>
                </c:pt>
                <c:pt idx="59">
                  <c:v>669.2</c:v>
                </c:pt>
                <c:pt idx="60">
                  <c:v>1007.6</c:v>
                </c:pt>
                <c:pt idx="61">
                  <c:v>686.4</c:v>
                </c:pt>
                <c:pt idx="62">
                  <c:v>737</c:v>
                </c:pt>
                <c:pt idx="63">
                  <c:v>929.2</c:v>
                </c:pt>
                <c:pt idx="64">
                  <c:v>653.5</c:v>
                </c:pt>
                <c:pt idx="65">
                  <c:v>711.1</c:v>
                </c:pt>
                <c:pt idx="66">
                  <c:v>680.7</c:v>
                </c:pt>
                <c:pt idx="67">
                  <c:v>364.1</c:v>
                </c:pt>
                <c:pt idx="68">
                  <c:v>105.5</c:v>
                </c:pt>
                <c:pt idx="69">
                  <c:v>728.6</c:v>
                </c:pt>
                <c:pt idx="70">
                  <c:v>678.6</c:v>
                </c:pt>
                <c:pt idx="71">
                  <c:v>375.5</c:v>
                </c:pt>
                <c:pt idx="72">
                  <c:v>386.6</c:v>
                </c:pt>
                <c:pt idx="73">
                  <c:v>355.4</c:v>
                </c:pt>
                <c:pt idx="74">
                  <c:v>660.8</c:v>
                </c:pt>
                <c:pt idx="75">
                  <c:v>56</c:v>
                </c:pt>
                <c:pt idx="76">
                  <c:v>985.9</c:v>
                </c:pt>
                <c:pt idx="77">
                  <c:v>792.7</c:v>
                </c:pt>
                <c:pt idx="78">
                  <c:v>986.3</c:v>
                </c:pt>
                <c:pt idx="79">
                  <c:v>603.79999999999995</c:v>
                </c:pt>
                <c:pt idx="80">
                  <c:v>735.3</c:v>
                </c:pt>
                <c:pt idx="81">
                  <c:v>55.8</c:v>
                </c:pt>
                <c:pt idx="82">
                  <c:v>973.4</c:v>
                </c:pt>
                <c:pt idx="83">
                  <c:v>1006.3</c:v>
                </c:pt>
                <c:pt idx="84">
                  <c:v>92.2</c:v>
                </c:pt>
                <c:pt idx="85">
                  <c:v>615.70000000000005</c:v>
                </c:pt>
                <c:pt idx="86">
                  <c:v>527.5</c:v>
                </c:pt>
                <c:pt idx="87">
                  <c:v>847.2</c:v>
                </c:pt>
                <c:pt idx="88">
                  <c:v>794.6</c:v>
                </c:pt>
                <c:pt idx="89">
                  <c:v>1031.4000000000001</c:v>
                </c:pt>
                <c:pt idx="90">
                  <c:v>71.8</c:v>
                </c:pt>
                <c:pt idx="91">
                  <c:v>490.6</c:v>
                </c:pt>
                <c:pt idx="92">
                  <c:v>106.4</c:v>
                </c:pt>
                <c:pt idx="93">
                  <c:v>384.5</c:v>
                </c:pt>
                <c:pt idx="94">
                  <c:v>454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46304"/>
        <c:axId val="115761920"/>
      </c:scatterChart>
      <c:valAx>
        <c:axId val="11574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FDR fuel consumption (kg/flight)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61920"/>
        <c:crosses val="autoZero"/>
        <c:crossBetween val="midCat"/>
      </c:valAx>
      <c:valAx>
        <c:axId val="11576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Modeled fuel consumption (kg/flight)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46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E64E7-9172-44EA-8723-88C00FA99215}" type="doc">
      <dgm:prSet loTypeId="urn:microsoft.com/office/officeart/2005/8/layout/hProcess11" loCatId="process" qsTypeId="urn:microsoft.com/office/officeart/2005/8/quickstyle/simple3" qsCatId="simple" csTypeId="urn:microsoft.com/office/officeart/2005/8/colors/accent2_4" csCatId="accent2" phldr="1"/>
      <dgm:spPr/>
    </dgm:pt>
    <dgm:pt modelId="{FE4B1C48-FE61-4DE8-85D9-FC7A6A49C75C}">
      <dgm:prSet phldrT="[Text]" custT="1"/>
      <dgm:spPr/>
      <dgm:t>
        <a:bodyPr/>
        <a:lstStyle/>
        <a:p>
          <a:r>
            <a:rPr lang="en-US" sz="2000" b="1" dirty="0" smtClean="0"/>
            <a:t>AEDT 2c SP2</a:t>
          </a:r>
          <a:endParaRPr lang="en-US" sz="2000" b="1" dirty="0"/>
        </a:p>
      </dgm:t>
    </dgm:pt>
    <dgm:pt modelId="{E2B38F2A-9603-4780-BA06-8567FB00496F}" type="parTrans" cxnId="{4DC4D8AD-64EE-415D-A51C-847AB3E716F7}">
      <dgm:prSet/>
      <dgm:spPr/>
      <dgm:t>
        <a:bodyPr/>
        <a:lstStyle/>
        <a:p>
          <a:endParaRPr lang="en-US"/>
        </a:p>
      </dgm:t>
    </dgm:pt>
    <dgm:pt modelId="{88CD311C-FB91-49AB-86CD-4FEE450B3648}" type="sibTrans" cxnId="{4DC4D8AD-64EE-415D-A51C-847AB3E716F7}">
      <dgm:prSet/>
      <dgm:spPr/>
      <dgm:t>
        <a:bodyPr/>
        <a:lstStyle/>
        <a:p>
          <a:endParaRPr lang="en-US"/>
        </a:p>
      </dgm:t>
    </dgm:pt>
    <dgm:pt modelId="{C9B38BC3-1A71-4A15-9952-810CB603E3C1}">
      <dgm:prSet phldrT="[Text]" custT="1"/>
      <dgm:spPr/>
      <dgm:t>
        <a:bodyPr/>
        <a:lstStyle/>
        <a:p>
          <a:r>
            <a:rPr lang="en-US" sz="2000" b="1" dirty="0" smtClean="0"/>
            <a:t>AEDT 2d</a:t>
          </a:r>
        </a:p>
        <a:p>
          <a:endParaRPr lang="en-US" dirty="0"/>
        </a:p>
      </dgm:t>
    </dgm:pt>
    <dgm:pt modelId="{8D283687-6899-4C33-8351-9F1A1FC985E4}" type="parTrans" cxnId="{669C75FA-54C6-46E3-BD42-CA6D0B7120B3}">
      <dgm:prSet/>
      <dgm:spPr/>
      <dgm:t>
        <a:bodyPr/>
        <a:lstStyle/>
        <a:p>
          <a:endParaRPr lang="en-US"/>
        </a:p>
      </dgm:t>
    </dgm:pt>
    <dgm:pt modelId="{5A1A57CA-9B94-4C45-A2BC-C486AC8B169D}" type="sibTrans" cxnId="{669C75FA-54C6-46E3-BD42-CA6D0B7120B3}">
      <dgm:prSet/>
      <dgm:spPr/>
      <dgm:t>
        <a:bodyPr/>
        <a:lstStyle/>
        <a:p>
          <a:endParaRPr lang="en-US"/>
        </a:p>
      </dgm:t>
    </dgm:pt>
    <dgm:pt modelId="{C6E4AE37-F283-4761-B7F2-B2023FAA57B8}">
      <dgm:prSet phldrT="[Text]" custT="1"/>
      <dgm:spPr/>
      <dgm:t>
        <a:bodyPr/>
        <a:lstStyle/>
        <a:p>
          <a:r>
            <a:rPr lang="en-US" sz="2000" b="1" dirty="0" smtClean="0"/>
            <a:t>AEDT 2d SP1</a:t>
          </a:r>
          <a:endParaRPr lang="en-US" sz="2000" b="1" dirty="0"/>
        </a:p>
      </dgm:t>
    </dgm:pt>
    <dgm:pt modelId="{D740CD33-472E-44EC-91AB-9FC111DB5A72}" type="parTrans" cxnId="{7180FF87-629D-4749-BA4D-11BC4CE700B1}">
      <dgm:prSet/>
      <dgm:spPr/>
      <dgm:t>
        <a:bodyPr/>
        <a:lstStyle/>
        <a:p>
          <a:endParaRPr lang="en-US"/>
        </a:p>
      </dgm:t>
    </dgm:pt>
    <dgm:pt modelId="{B11E114C-B929-4FE2-8DC8-024EE06174FC}" type="sibTrans" cxnId="{7180FF87-629D-4749-BA4D-11BC4CE700B1}">
      <dgm:prSet/>
      <dgm:spPr/>
      <dgm:t>
        <a:bodyPr/>
        <a:lstStyle/>
        <a:p>
          <a:endParaRPr lang="en-US"/>
        </a:p>
      </dgm:t>
    </dgm:pt>
    <dgm:pt modelId="{1C3B5440-26C6-40CE-9184-84A45D52C690}">
      <dgm:prSet phldrT="[Text]"/>
      <dgm:spPr/>
      <dgm:t>
        <a:bodyPr/>
        <a:lstStyle/>
        <a:p>
          <a:endParaRPr lang="en-US" dirty="0"/>
        </a:p>
      </dgm:t>
    </dgm:pt>
    <dgm:pt modelId="{04C5A0ED-FFA2-4A20-8A94-035A600F68E9}" type="parTrans" cxnId="{3BDD3D01-F3F1-4328-B469-926365348B87}">
      <dgm:prSet/>
      <dgm:spPr/>
      <dgm:t>
        <a:bodyPr/>
        <a:lstStyle/>
        <a:p>
          <a:endParaRPr lang="en-US"/>
        </a:p>
      </dgm:t>
    </dgm:pt>
    <dgm:pt modelId="{CD5F85D5-BD98-475A-B53A-CC3D3B2B410A}" type="sibTrans" cxnId="{3BDD3D01-F3F1-4328-B469-926365348B87}">
      <dgm:prSet/>
      <dgm:spPr/>
      <dgm:t>
        <a:bodyPr/>
        <a:lstStyle/>
        <a:p>
          <a:endParaRPr lang="en-US"/>
        </a:p>
      </dgm:t>
    </dgm:pt>
    <dgm:pt modelId="{ACB26B0F-45C7-4ACD-B4FB-7572784BAB82}">
      <dgm:prSet phldrT="[Text]" custT="1"/>
      <dgm:spPr/>
      <dgm:t>
        <a:bodyPr/>
        <a:lstStyle/>
        <a:p>
          <a:endParaRPr lang="en-US" dirty="0"/>
        </a:p>
      </dgm:t>
    </dgm:pt>
    <dgm:pt modelId="{768C1BF8-9FC9-4D73-B11C-A7B0AADF6887}" type="parTrans" cxnId="{734C399E-274D-4263-9282-237B047C4667}">
      <dgm:prSet/>
      <dgm:spPr/>
      <dgm:t>
        <a:bodyPr/>
        <a:lstStyle/>
        <a:p>
          <a:endParaRPr lang="en-US"/>
        </a:p>
      </dgm:t>
    </dgm:pt>
    <dgm:pt modelId="{5392AC32-058B-415A-87EF-3BE0802E9EAB}" type="sibTrans" cxnId="{734C399E-274D-4263-9282-237B047C4667}">
      <dgm:prSet/>
      <dgm:spPr/>
      <dgm:t>
        <a:bodyPr/>
        <a:lstStyle/>
        <a:p>
          <a:endParaRPr lang="en-US"/>
        </a:p>
      </dgm:t>
    </dgm:pt>
    <dgm:pt modelId="{6ED63C4A-3689-4200-B627-E122EB265484}" type="pres">
      <dgm:prSet presAssocID="{C14E64E7-9172-44EA-8723-88C00FA99215}" presName="Name0" presStyleCnt="0">
        <dgm:presLayoutVars>
          <dgm:dir/>
          <dgm:resizeHandles val="exact"/>
        </dgm:presLayoutVars>
      </dgm:prSet>
      <dgm:spPr/>
    </dgm:pt>
    <dgm:pt modelId="{18B6D21B-32D9-4A67-943D-8AB02928AAE5}" type="pres">
      <dgm:prSet presAssocID="{C14E64E7-9172-44EA-8723-88C00FA99215}" presName="arrow" presStyleLbl="bgShp" presStyleIdx="0" presStyleCnt="1"/>
      <dgm:spPr/>
    </dgm:pt>
    <dgm:pt modelId="{5B35C7B6-D7D0-4C62-89CA-86F7417409A6}" type="pres">
      <dgm:prSet presAssocID="{C14E64E7-9172-44EA-8723-88C00FA99215}" presName="points" presStyleCnt="0"/>
      <dgm:spPr/>
    </dgm:pt>
    <dgm:pt modelId="{FDE0DA4B-39E0-433E-AEA4-C429394FD9DD}" type="pres">
      <dgm:prSet presAssocID="{FE4B1C48-FE61-4DE8-85D9-FC7A6A49C75C}" presName="compositeA" presStyleCnt="0"/>
      <dgm:spPr/>
    </dgm:pt>
    <dgm:pt modelId="{3696C45E-A273-42E0-B4EC-A2FEDECBB931}" type="pres">
      <dgm:prSet presAssocID="{FE4B1C48-FE61-4DE8-85D9-FC7A6A49C75C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63F15-CD73-417D-8C0B-10101296CF0E}" type="pres">
      <dgm:prSet presAssocID="{FE4B1C48-FE61-4DE8-85D9-FC7A6A49C75C}" presName="circleA" presStyleLbl="node1" presStyleIdx="0" presStyleCnt="5"/>
      <dgm:spPr/>
    </dgm:pt>
    <dgm:pt modelId="{C8B42459-53AC-47D9-957B-F4649EA19FBF}" type="pres">
      <dgm:prSet presAssocID="{FE4B1C48-FE61-4DE8-85D9-FC7A6A49C75C}" presName="spaceA" presStyleCnt="0"/>
      <dgm:spPr/>
    </dgm:pt>
    <dgm:pt modelId="{531795B9-B3DE-4112-A327-4635D6DA0ECB}" type="pres">
      <dgm:prSet presAssocID="{88CD311C-FB91-49AB-86CD-4FEE450B3648}" presName="space" presStyleCnt="0"/>
      <dgm:spPr/>
    </dgm:pt>
    <dgm:pt modelId="{AF6178E9-3A8C-46B0-A175-8FFE9938529F}" type="pres">
      <dgm:prSet presAssocID="{ACB26B0F-45C7-4ACD-B4FB-7572784BAB82}" presName="compositeB" presStyleCnt="0"/>
      <dgm:spPr/>
    </dgm:pt>
    <dgm:pt modelId="{E032DFC6-AF50-4C39-8CC5-F6EDE9CFEC07}" type="pres">
      <dgm:prSet presAssocID="{ACB26B0F-45C7-4ACD-B4FB-7572784BAB82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75F23-6A2C-4479-9676-ECA972EA6AF2}" type="pres">
      <dgm:prSet presAssocID="{ACB26B0F-45C7-4ACD-B4FB-7572784BAB82}" presName="circleB" presStyleLbl="node1" presStyleIdx="1" presStyleCnt="5"/>
      <dgm:spPr/>
    </dgm:pt>
    <dgm:pt modelId="{6B1B3D14-F40A-4EE1-BC7C-8366E63B0BE2}" type="pres">
      <dgm:prSet presAssocID="{ACB26B0F-45C7-4ACD-B4FB-7572784BAB82}" presName="spaceB" presStyleCnt="0"/>
      <dgm:spPr/>
    </dgm:pt>
    <dgm:pt modelId="{1BBFE1A3-0E32-4803-9526-19DDB74C182E}" type="pres">
      <dgm:prSet presAssocID="{5392AC32-058B-415A-87EF-3BE0802E9EAB}" presName="space" presStyleCnt="0"/>
      <dgm:spPr/>
    </dgm:pt>
    <dgm:pt modelId="{AAE786E6-BA9A-41AD-AEFF-1B107EC5CD38}" type="pres">
      <dgm:prSet presAssocID="{C9B38BC3-1A71-4A15-9952-810CB603E3C1}" presName="compositeA" presStyleCnt="0"/>
      <dgm:spPr/>
    </dgm:pt>
    <dgm:pt modelId="{25CB145D-2761-4595-B54F-0D2B3F5613AD}" type="pres">
      <dgm:prSet presAssocID="{C9B38BC3-1A71-4A15-9952-810CB603E3C1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0F178-52D1-4CD1-A89D-071149D87191}" type="pres">
      <dgm:prSet presAssocID="{C9B38BC3-1A71-4A15-9952-810CB603E3C1}" presName="circleA" presStyleLbl="node1" presStyleIdx="2" presStyleCnt="5"/>
      <dgm:spPr/>
    </dgm:pt>
    <dgm:pt modelId="{BFE276E5-C1F4-4614-8DD6-951DED396248}" type="pres">
      <dgm:prSet presAssocID="{C9B38BC3-1A71-4A15-9952-810CB603E3C1}" presName="spaceA" presStyleCnt="0"/>
      <dgm:spPr/>
    </dgm:pt>
    <dgm:pt modelId="{53B73E11-1482-4103-8147-B4D658F14E9F}" type="pres">
      <dgm:prSet presAssocID="{5A1A57CA-9B94-4C45-A2BC-C486AC8B169D}" presName="space" presStyleCnt="0"/>
      <dgm:spPr/>
    </dgm:pt>
    <dgm:pt modelId="{1D870E3A-0702-4546-AA85-E669A34944EA}" type="pres">
      <dgm:prSet presAssocID="{1C3B5440-26C6-40CE-9184-84A45D52C690}" presName="compositeB" presStyleCnt="0"/>
      <dgm:spPr/>
    </dgm:pt>
    <dgm:pt modelId="{78F2868E-02E8-4BA1-8CDF-2E47540DE26C}" type="pres">
      <dgm:prSet presAssocID="{1C3B5440-26C6-40CE-9184-84A45D52C690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4BFC7-6A8D-4621-A29C-89F2C7C9A025}" type="pres">
      <dgm:prSet presAssocID="{1C3B5440-26C6-40CE-9184-84A45D52C690}" presName="circleB" presStyleLbl="node1" presStyleIdx="3" presStyleCnt="5"/>
      <dgm:spPr/>
    </dgm:pt>
    <dgm:pt modelId="{00752F1A-50EE-4A97-8FF5-A9B9B14B5F05}" type="pres">
      <dgm:prSet presAssocID="{1C3B5440-26C6-40CE-9184-84A45D52C690}" presName="spaceB" presStyleCnt="0"/>
      <dgm:spPr/>
    </dgm:pt>
    <dgm:pt modelId="{5900FA22-8EB5-4E0A-85B2-8D4CDB8238D3}" type="pres">
      <dgm:prSet presAssocID="{CD5F85D5-BD98-475A-B53A-CC3D3B2B410A}" presName="space" presStyleCnt="0"/>
      <dgm:spPr/>
    </dgm:pt>
    <dgm:pt modelId="{5CA1511E-1D7A-4FFC-BEE1-FA876AC8E6A9}" type="pres">
      <dgm:prSet presAssocID="{C6E4AE37-F283-4761-B7F2-B2023FAA57B8}" presName="compositeA" presStyleCnt="0"/>
      <dgm:spPr/>
    </dgm:pt>
    <dgm:pt modelId="{5D863BD9-E7E1-46C1-8B7F-EE161785A7B8}" type="pres">
      <dgm:prSet presAssocID="{C6E4AE37-F283-4761-B7F2-B2023FAA57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75617-37C6-4CEA-B424-C35D881B0F05}" type="pres">
      <dgm:prSet presAssocID="{C6E4AE37-F283-4761-B7F2-B2023FAA57B8}" presName="circleA" presStyleLbl="node1" presStyleIdx="4" presStyleCnt="5"/>
      <dgm:spPr/>
    </dgm:pt>
    <dgm:pt modelId="{FA324431-4D67-4E23-B918-E2A8156AA624}" type="pres">
      <dgm:prSet presAssocID="{C6E4AE37-F283-4761-B7F2-B2023FAA57B8}" presName="spaceA" presStyleCnt="0"/>
      <dgm:spPr/>
    </dgm:pt>
  </dgm:ptLst>
  <dgm:cxnLst>
    <dgm:cxn modelId="{1562FDCB-6492-44B5-BC23-2FA9013E0764}" type="presOf" srcId="{ACB26B0F-45C7-4ACD-B4FB-7572784BAB82}" destId="{E032DFC6-AF50-4C39-8CC5-F6EDE9CFEC07}" srcOrd="0" destOrd="0" presId="urn:microsoft.com/office/officeart/2005/8/layout/hProcess11"/>
    <dgm:cxn modelId="{7180FF87-629D-4749-BA4D-11BC4CE700B1}" srcId="{C14E64E7-9172-44EA-8723-88C00FA99215}" destId="{C6E4AE37-F283-4761-B7F2-B2023FAA57B8}" srcOrd="4" destOrd="0" parTransId="{D740CD33-472E-44EC-91AB-9FC111DB5A72}" sibTransId="{B11E114C-B929-4FE2-8DC8-024EE06174FC}"/>
    <dgm:cxn modelId="{7F287B4F-6B3D-496A-A78D-8722910B1874}" type="presOf" srcId="{C9B38BC3-1A71-4A15-9952-810CB603E3C1}" destId="{25CB145D-2761-4595-B54F-0D2B3F5613AD}" srcOrd="0" destOrd="0" presId="urn:microsoft.com/office/officeart/2005/8/layout/hProcess11"/>
    <dgm:cxn modelId="{3A2240A9-4BF6-4945-B29C-4877BECB453A}" type="presOf" srcId="{C6E4AE37-F283-4761-B7F2-B2023FAA57B8}" destId="{5D863BD9-E7E1-46C1-8B7F-EE161785A7B8}" srcOrd="0" destOrd="0" presId="urn:microsoft.com/office/officeart/2005/8/layout/hProcess11"/>
    <dgm:cxn modelId="{02390548-4022-4FBC-8766-77CD99696024}" type="presOf" srcId="{C14E64E7-9172-44EA-8723-88C00FA99215}" destId="{6ED63C4A-3689-4200-B627-E122EB265484}" srcOrd="0" destOrd="0" presId="urn:microsoft.com/office/officeart/2005/8/layout/hProcess11"/>
    <dgm:cxn modelId="{734C399E-274D-4263-9282-237B047C4667}" srcId="{C14E64E7-9172-44EA-8723-88C00FA99215}" destId="{ACB26B0F-45C7-4ACD-B4FB-7572784BAB82}" srcOrd="1" destOrd="0" parTransId="{768C1BF8-9FC9-4D73-B11C-A7B0AADF6887}" sibTransId="{5392AC32-058B-415A-87EF-3BE0802E9EAB}"/>
    <dgm:cxn modelId="{E1057E56-05DD-41EF-8A35-D74144A4DBF5}" type="presOf" srcId="{1C3B5440-26C6-40CE-9184-84A45D52C690}" destId="{78F2868E-02E8-4BA1-8CDF-2E47540DE26C}" srcOrd="0" destOrd="0" presId="urn:microsoft.com/office/officeart/2005/8/layout/hProcess11"/>
    <dgm:cxn modelId="{3BDD3D01-F3F1-4328-B469-926365348B87}" srcId="{C14E64E7-9172-44EA-8723-88C00FA99215}" destId="{1C3B5440-26C6-40CE-9184-84A45D52C690}" srcOrd="3" destOrd="0" parTransId="{04C5A0ED-FFA2-4A20-8A94-035A600F68E9}" sibTransId="{CD5F85D5-BD98-475A-B53A-CC3D3B2B410A}"/>
    <dgm:cxn modelId="{4DC4D8AD-64EE-415D-A51C-847AB3E716F7}" srcId="{C14E64E7-9172-44EA-8723-88C00FA99215}" destId="{FE4B1C48-FE61-4DE8-85D9-FC7A6A49C75C}" srcOrd="0" destOrd="0" parTransId="{E2B38F2A-9603-4780-BA06-8567FB00496F}" sibTransId="{88CD311C-FB91-49AB-86CD-4FEE450B3648}"/>
    <dgm:cxn modelId="{669C75FA-54C6-46E3-BD42-CA6D0B7120B3}" srcId="{C14E64E7-9172-44EA-8723-88C00FA99215}" destId="{C9B38BC3-1A71-4A15-9952-810CB603E3C1}" srcOrd="2" destOrd="0" parTransId="{8D283687-6899-4C33-8351-9F1A1FC985E4}" sibTransId="{5A1A57CA-9B94-4C45-A2BC-C486AC8B169D}"/>
    <dgm:cxn modelId="{2DFFBD66-BB5C-4817-8025-880586C34646}" type="presOf" srcId="{FE4B1C48-FE61-4DE8-85D9-FC7A6A49C75C}" destId="{3696C45E-A273-42E0-B4EC-A2FEDECBB931}" srcOrd="0" destOrd="0" presId="urn:microsoft.com/office/officeart/2005/8/layout/hProcess11"/>
    <dgm:cxn modelId="{2B7120B5-DC3F-471E-AAC0-CDA81B09020A}" type="presParOf" srcId="{6ED63C4A-3689-4200-B627-E122EB265484}" destId="{18B6D21B-32D9-4A67-943D-8AB02928AAE5}" srcOrd="0" destOrd="0" presId="urn:microsoft.com/office/officeart/2005/8/layout/hProcess11"/>
    <dgm:cxn modelId="{0FC3C232-78BC-4A45-91F9-EACFC0A03BE1}" type="presParOf" srcId="{6ED63C4A-3689-4200-B627-E122EB265484}" destId="{5B35C7B6-D7D0-4C62-89CA-86F7417409A6}" srcOrd="1" destOrd="0" presId="urn:microsoft.com/office/officeart/2005/8/layout/hProcess11"/>
    <dgm:cxn modelId="{81226957-B214-42B7-9EBE-499E934BAA0E}" type="presParOf" srcId="{5B35C7B6-D7D0-4C62-89CA-86F7417409A6}" destId="{FDE0DA4B-39E0-433E-AEA4-C429394FD9DD}" srcOrd="0" destOrd="0" presId="urn:microsoft.com/office/officeart/2005/8/layout/hProcess11"/>
    <dgm:cxn modelId="{CD5CDA7F-A753-4913-A6EF-0C6CACF93E84}" type="presParOf" srcId="{FDE0DA4B-39E0-433E-AEA4-C429394FD9DD}" destId="{3696C45E-A273-42E0-B4EC-A2FEDECBB931}" srcOrd="0" destOrd="0" presId="urn:microsoft.com/office/officeart/2005/8/layout/hProcess11"/>
    <dgm:cxn modelId="{864280FB-44AB-491B-839F-C8678FB7BEBD}" type="presParOf" srcId="{FDE0DA4B-39E0-433E-AEA4-C429394FD9DD}" destId="{3E463F15-CD73-417D-8C0B-10101296CF0E}" srcOrd="1" destOrd="0" presId="urn:microsoft.com/office/officeart/2005/8/layout/hProcess11"/>
    <dgm:cxn modelId="{323C8867-1EF5-49F6-9F63-C5C44DE2CC17}" type="presParOf" srcId="{FDE0DA4B-39E0-433E-AEA4-C429394FD9DD}" destId="{C8B42459-53AC-47D9-957B-F4649EA19FBF}" srcOrd="2" destOrd="0" presId="urn:microsoft.com/office/officeart/2005/8/layout/hProcess11"/>
    <dgm:cxn modelId="{2638183D-4A82-4FB9-B1DB-919C6F8F0E58}" type="presParOf" srcId="{5B35C7B6-D7D0-4C62-89CA-86F7417409A6}" destId="{531795B9-B3DE-4112-A327-4635D6DA0ECB}" srcOrd="1" destOrd="0" presId="urn:microsoft.com/office/officeart/2005/8/layout/hProcess11"/>
    <dgm:cxn modelId="{417E0335-ED4C-4B15-89BA-80BA23A537EF}" type="presParOf" srcId="{5B35C7B6-D7D0-4C62-89CA-86F7417409A6}" destId="{AF6178E9-3A8C-46B0-A175-8FFE9938529F}" srcOrd="2" destOrd="0" presId="urn:microsoft.com/office/officeart/2005/8/layout/hProcess11"/>
    <dgm:cxn modelId="{58211E9C-0E1C-499B-8BDE-55A25E60E7C6}" type="presParOf" srcId="{AF6178E9-3A8C-46B0-A175-8FFE9938529F}" destId="{E032DFC6-AF50-4C39-8CC5-F6EDE9CFEC07}" srcOrd="0" destOrd="0" presId="urn:microsoft.com/office/officeart/2005/8/layout/hProcess11"/>
    <dgm:cxn modelId="{0D8A0FB4-8851-423C-B994-9F45DC164CFB}" type="presParOf" srcId="{AF6178E9-3A8C-46B0-A175-8FFE9938529F}" destId="{8F475F23-6A2C-4479-9676-ECA972EA6AF2}" srcOrd="1" destOrd="0" presId="urn:microsoft.com/office/officeart/2005/8/layout/hProcess11"/>
    <dgm:cxn modelId="{F68AA983-9D50-4ED6-BD32-D9483B9FA9DB}" type="presParOf" srcId="{AF6178E9-3A8C-46B0-A175-8FFE9938529F}" destId="{6B1B3D14-F40A-4EE1-BC7C-8366E63B0BE2}" srcOrd="2" destOrd="0" presId="urn:microsoft.com/office/officeart/2005/8/layout/hProcess11"/>
    <dgm:cxn modelId="{CF0D94A2-C19F-4FD7-B5F4-3BCB8205DBE4}" type="presParOf" srcId="{5B35C7B6-D7D0-4C62-89CA-86F7417409A6}" destId="{1BBFE1A3-0E32-4803-9526-19DDB74C182E}" srcOrd="3" destOrd="0" presId="urn:microsoft.com/office/officeart/2005/8/layout/hProcess11"/>
    <dgm:cxn modelId="{AD053CF8-3EF6-4CC3-AF11-832BB7A8B415}" type="presParOf" srcId="{5B35C7B6-D7D0-4C62-89CA-86F7417409A6}" destId="{AAE786E6-BA9A-41AD-AEFF-1B107EC5CD38}" srcOrd="4" destOrd="0" presId="urn:microsoft.com/office/officeart/2005/8/layout/hProcess11"/>
    <dgm:cxn modelId="{A8C909E2-683E-4E79-9138-389B1E0577F8}" type="presParOf" srcId="{AAE786E6-BA9A-41AD-AEFF-1B107EC5CD38}" destId="{25CB145D-2761-4595-B54F-0D2B3F5613AD}" srcOrd="0" destOrd="0" presId="urn:microsoft.com/office/officeart/2005/8/layout/hProcess11"/>
    <dgm:cxn modelId="{022E6120-5252-4582-BA9E-30F932E6BE0B}" type="presParOf" srcId="{AAE786E6-BA9A-41AD-AEFF-1B107EC5CD38}" destId="{5380F178-52D1-4CD1-A89D-071149D87191}" srcOrd="1" destOrd="0" presId="urn:microsoft.com/office/officeart/2005/8/layout/hProcess11"/>
    <dgm:cxn modelId="{620E3510-AF05-46F2-B648-C772EFE89761}" type="presParOf" srcId="{AAE786E6-BA9A-41AD-AEFF-1B107EC5CD38}" destId="{BFE276E5-C1F4-4614-8DD6-951DED396248}" srcOrd="2" destOrd="0" presId="urn:microsoft.com/office/officeart/2005/8/layout/hProcess11"/>
    <dgm:cxn modelId="{A450A3D3-EF4F-4B11-BB4E-E51665E2C454}" type="presParOf" srcId="{5B35C7B6-D7D0-4C62-89CA-86F7417409A6}" destId="{53B73E11-1482-4103-8147-B4D658F14E9F}" srcOrd="5" destOrd="0" presId="urn:microsoft.com/office/officeart/2005/8/layout/hProcess11"/>
    <dgm:cxn modelId="{77559AA7-405C-40D7-ACC8-047E040D2EDE}" type="presParOf" srcId="{5B35C7B6-D7D0-4C62-89CA-86F7417409A6}" destId="{1D870E3A-0702-4546-AA85-E669A34944EA}" srcOrd="6" destOrd="0" presId="urn:microsoft.com/office/officeart/2005/8/layout/hProcess11"/>
    <dgm:cxn modelId="{8E44F1EF-B369-44CB-9708-FB17AD6D4C06}" type="presParOf" srcId="{1D870E3A-0702-4546-AA85-E669A34944EA}" destId="{78F2868E-02E8-4BA1-8CDF-2E47540DE26C}" srcOrd="0" destOrd="0" presId="urn:microsoft.com/office/officeart/2005/8/layout/hProcess11"/>
    <dgm:cxn modelId="{91A0981E-75FF-450A-BE6D-2042D1E64FC6}" type="presParOf" srcId="{1D870E3A-0702-4546-AA85-E669A34944EA}" destId="{CF04BFC7-6A8D-4621-A29C-89F2C7C9A025}" srcOrd="1" destOrd="0" presId="urn:microsoft.com/office/officeart/2005/8/layout/hProcess11"/>
    <dgm:cxn modelId="{0A3DAE22-B2EF-4FAE-B5BF-4D4470283724}" type="presParOf" srcId="{1D870E3A-0702-4546-AA85-E669A34944EA}" destId="{00752F1A-50EE-4A97-8FF5-A9B9B14B5F05}" srcOrd="2" destOrd="0" presId="urn:microsoft.com/office/officeart/2005/8/layout/hProcess11"/>
    <dgm:cxn modelId="{A5AF5753-E768-47D5-8813-58F44D31906A}" type="presParOf" srcId="{5B35C7B6-D7D0-4C62-89CA-86F7417409A6}" destId="{5900FA22-8EB5-4E0A-85B2-8D4CDB8238D3}" srcOrd="7" destOrd="0" presId="urn:microsoft.com/office/officeart/2005/8/layout/hProcess11"/>
    <dgm:cxn modelId="{2CFB58E9-C240-4BFA-A07F-5DF0B9A8D849}" type="presParOf" srcId="{5B35C7B6-D7D0-4C62-89CA-86F7417409A6}" destId="{5CA1511E-1D7A-4FFC-BEE1-FA876AC8E6A9}" srcOrd="8" destOrd="0" presId="urn:microsoft.com/office/officeart/2005/8/layout/hProcess11"/>
    <dgm:cxn modelId="{0133C79B-9810-4119-9B9E-F762CD0F89EB}" type="presParOf" srcId="{5CA1511E-1D7A-4FFC-BEE1-FA876AC8E6A9}" destId="{5D863BD9-E7E1-46C1-8B7F-EE161785A7B8}" srcOrd="0" destOrd="0" presId="urn:microsoft.com/office/officeart/2005/8/layout/hProcess11"/>
    <dgm:cxn modelId="{9312C0D3-40E3-45CE-AA18-92E09070512C}" type="presParOf" srcId="{5CA1511E-1D7A-4FFC-BEE1-FA876AC8E6A9}" destId="{18E75617-37C6-4CEA-B424-C35D881B0F05}" srcOrd="1" destOrd="0" presId="urn:microsoft.com/office/officeart/2005/8/layout/hProcess11"/>
    <dgm:cxn modelId="{392651B4-C295-49D6-841D-B8208B2BBCE3}" type="presParOf" srcId="{5CA1511E-1D7A-4FFC-BEE1-FA876AC8E6A9}" destId="{FA324431-4D67-4E23-B918-E2A8156AA62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6D21B-32D9-4A67-943D-8AB02928AAE5}">
      <dsp:nvSpPr>
        <dsp:cNvPr id="0" name=""/>
        <dsp:cNvSpPr/>
      </dsp:nvSpPr>
      <dsp:spPr>
        <a:xfrm>
          <a:off x="0" y="975360"/>
          <a:ext cx="8534400" cy="1300480"/>
        </a:xfrm>
        <a:prstGeom prst="notched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96C45E-A273-42E0-B4EC-A2FEDECBB931}">
      <dsp:nvSpPr>
        <dsp:cNvPr id="0" name=""/>
        <dsp:cNvSpPr/>
      </dsp:nvSpPr>
      <dsp:spPr>
        <a:xfrm>
          <a:off x="3375" y="0"/>
          <a:ext cx="1475809" cy="130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AEDT 2c SP2</a:t>
          </a:r>
          <a:endParaRPr lang="en-US" sz="2000" b="1" kern="1200" dirty="0"/>
        </a:p>
      </dsp:txBody>
      <dsp:txXfrm>
        <a:off x="3375" y="0"/>
        <a:ext cx="1475809" cy="1300480"/>
      </dsp:txXfrm>
    </dsp:sp>
    <dsp:sp modelId="{3E463F15-CD73-417D-8C0B-10101296CF0E}">
      <dsp:nvSpPr>
        <dsp:cNvPr id="0" name=""/>
        <dsp:cNvSpPr/>
      </dsp:nvSpPr>
      <dsp:spPr>
        <a:xfrm>
          <a:off x="578720" y="1463040"/>
          <a:ext cx="325120" cy="32512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32DFC6-AF50-4C39-8CC5-F6EDE9CFEC07}">
      <dsp:nvSpPr>
        <dsp:cNvPr id="0" name=""/>
        <dsp:cNvSpPr/>
      </dsp:nvSpPr>
      <dsp:spPr>
        <a:xfrm>
          <a:off x="1552975" y="1950720"/>
          <a:ext cx="1475809" cy="130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552975" y="1950720"/>
        <a:ext cx="1475809" cy="1300480"/>
      </dsp:txXfrm>
    </dsp:sp>
    <dsp:sp modelId="{8F475F23-6A2C-4479-9676-ECA972EA6AF2}">
      <dsp:nvSpPr>
        <dsp:cNvPr id="0" name=""/>
        <dsp:cNvSpPr/>
      </dsp:nvSpPr>
      <dsp:spPr>
        <a:xfrm>
          <a:off x="2128320" y="1463040"/>
          <a:ext cx="325120" cy="32512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3013"/>
                <a:lumOff val="2111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-13013"/>
                <a:lumOff val="2111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-13013"/>
                <a:lumOff val="211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CB145D-2761-4595-B54F-0D2B3F5613AD}">
      <dsp:nvSpPr>
        <dsp:cNvPr id="0" name=""/>
        <dsp:cNvSpPr/>
      </dsp:nvSpPr>
      <dsp:spPr>
        <a:xfrm>
          <a:off x="3102575" y="0"/>
          <a:ext cx="1475809" cy="130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AEDT 2d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3102575" y="0"/>
        <a:ext cx="1475809" cy="1300480"/>
      </dsp:txXfrm>
    </dsp:sp>
    <dsp:sp modelId="{5380F178-52D1-4CD1-A89D-071149D87191}">
      <dsp:nvSpPr>
        <dsp:cNvPr id="0" name=""/>
        <dsp:cNvSpPr/>
      </dsp:nvSpPr>
      <dsp:spPr>
        <a:xfrm>
          <a:off x="3677920" y="1463040"/>
          <a:ext cx="325120" cy="32512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6026"/>
                <a:lumOff val="42222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-26026"/>
                <a:lumOff val="42222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-26026"/>
                <a:lumOff val="422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2868E-02E8-4BA1-8CDF-2E47540DE26C}">
      <dsp:nvSpPr>
        <dsp:cNvPr id="0" name=""/>
        <dsp:cNvSpPr/>
      </dsp:nvSpPr>
      <dsp:spPr>
        <a:xfrm>
          <a:off x="4652175" y="1950720"/>
          <a:ext cx="1475809" cy="130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4652175" y="1950720"/>
        <a:ext cx="1475809" cy="1300480"/>
      </dsp:txXfrm>
    </dsp:sp>
    <dsp:sp modelId="{CF04BFC7-6A8D-4621-A29C-89F2C7C9A025}">
      <dsp:nvSpPr>
        <dsp:cNvPr id="0" name=""/>
        <dsp:cNvSpPr/>
      </dsp:nvSpPr>
      <dsp:spPr>
        <a:xfrm>
          <a:off x="5227519" y="1463040"/>
          <a:ext cx="325120" cy="32512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6026"/>
                <a:lumOff val="42222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-26026"/>
                <a:lumOff val="42222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-26026"/>
                <a:lumOff val="422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863BD9-E7E1-46C1-8B7F-EE161785A7B8}">
      <dsp:nvSpPr>
        <dsp:cNvPr id="0" name=""/>
        <dsp:cNvSpPr/>
      </dsp:nvSpPr>
      <dsp:spPr>
        <a:xfrm>
          <a:off x="6201775" y="0"/>
          <a:ext cx="1475809" cy="130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AEDT 2d SP1</a:t>
          </a:r>
          <a:endParaRPr lang="en-US" sz="2000" b="1" kern="1200" dirty="0"/>
        </a:p>
      </dsp:txBody>
      <dsp:txXfrm>
        <a:off x="6201775" y="0"/>
        <a:ext cx="1475809" cy="1300480"/>
      </dsp:txXfrm>
    </dsp:sp>
    <dsp:sp modelId="{18E75617-37C6-4CEA-B424-C35D881B0F05}">
      <dsp:nvSpPr>
        <dsp:cNvPr id="0" name=""/>
        <dsp:cNvSpPr/>
      </dsp:nvSpPr>
      <dsp:spPr>
        <a:xfrm>
          <a:off x="6777119" y="1463040"/>
          <a:ext cx="325120" cy="32512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3013"/>
                <a:lumOff val="2111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-13013"/>
                <a:lumOff val="2111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-13013"/>
                <a:lumOff val="211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B9087-68EA-4D00-B53E-8F2DD4292F03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C972F-68BA-47F9-905C-70D03FA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82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FF7CD4-3700-4CEB-8FE2-537F1FEEF30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27BFA3-0BEA-4DA3-8F53-8CE320A84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1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946ED-269D-4F45-AC06-16D99A2E2449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2D3DB-8540-4CD4-9926-A4641681AE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2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06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39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43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39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3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2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22A3C-A226-4D8A-9B9F-A2CD019B612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Tx/>
              <a:buNone/>
            </a:pPr>
            <a:endParaRPr lang="en-US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88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kern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7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6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BFA3-0BEA-4DA3-8F53-8CE320A84E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8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7" descr="title_image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7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1"/>
          <p:cNvSpPr txBox="1">
            <a:spLocks noChangeArrowheads="1"/>
          </p:cNvSpPr>
          <p:nvPr/>
        </p:nvSpPr>
        <p:spPr bwMode="ltGray">
          <a:xfrm>
            <a:off x="6807201" y="457201"/>
            <a:ext cx="1962845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Federal Aviation</a:t>
            </a:r>
          </a:p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Administration</a:t>
            </a:r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6088" y="312739"/>
            <a:ext cx="4983162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9263" y="1754188"/>
            <a:ext cx="49514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47425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1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7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9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285046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3D07-4160-4AA3-BD5C-24CE3463A4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4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0B786-A5E0-4140-8B64-E063664009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508126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6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9097E-556A-456A-8628-FB6D728689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CB97-8547-4E75-867D-3325E97CD9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68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C693E-E464-4A62-BA2C-B5771DD67B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54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500A-A2B6-42F3-AF09-6D91D6E7D3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42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F9A1-B516-41ED-8722-C7044DD498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2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2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6FC5-FC49-41FE-AB9B-7A9AEF4B54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56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3925-E44F-4B77-A655-4E0C4CFC6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1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0" y="344489"/>
            <a:ext cx="2117725" cy="5554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7" y="344489"/>
            <a:ext cx="6202363" cy="5554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844B-00F9-4751-A961-28DD154F89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78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9"/>
            <a:ext cx="8472488" cy="5554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2DC1F5-F6FC-4AC1-84AF-CD0DA491C8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03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2" y="1508126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6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3E340-1222-48DC-B788-A868C3DFDE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33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2" y="1508126"/>
            <a:ext cx="80502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3779839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3DB3D-8310-4C11-91B5-84B7B1CDCA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4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1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9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9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22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2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508126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6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4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0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51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3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2C6A-CDC5-43B3-82E2-A956377D50BC}" type="slidenum">
              <a:rPr lang="en-US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9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2DED-2112-4C1D-A464-2CF9CBDA8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7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3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1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6.wmf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CF9AD94-7F97-4DAC-B70C-1AB4F5AA5DFA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0" y="6035677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05EC7D-A05A-4BE7-B49C-933CC83F5FAE}" type="slidenum">
              <a:rPr 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5708652" y="6124579"/>
            <a:ext cx="2047875" cy="661988"/>
            <a:chOff x="3596" y="3858"/>
            <a:chExt cx="1290" cy="417"/>
          </a:xfrm>
        </p:grpSpPr>
        <p:pic>
          <p:nvPicPr>
            <p:cNvPr id="1032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0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508126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7505B15-8362-4FC9-9B30-CCFCD481479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7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17D5526-B613-46E8-9DEB-3B4711AFCE11}" type="slidenum">
              <a:rPr 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2" y="6124579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6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3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7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2942" y="106495"/>
            <a:ext cx="88183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728" y="919403"/>
            <a:ext cx="8773960" cy="50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2" y="6126162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5" y="6205539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6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7445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slideLayout" Target="../slideLayouts/slideLayout2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notesSlide" Target="../notesSlides/notesSlide1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51"/>
          <p:cNvSpPr txBox="1">
            <a:spLocks noChangeArrowheads="1"/>
          </p:cNvSpPr>
          <p:nvPr/>
        </p:nvSpPr>
        <p:spPr bwMode="auto">
          <a:xfrm>
            <a:off x="166257" y="4263472"/>
            <a:ext cx="52406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254125" indent="-1254125" defTabSz="966788" fontAlgn="base">
              <a:spcBef>
                <a:spcPct val="50000"/>
              </a:spcBef>
              <a:spcAft>
                <a:spcPct val="0"/>
              </a:spcAft>
              <a:tabLst>
                <a:tab pos="1254125" algn="l"/>
              </a:tabLst>
            </a:pPr>
            <a:r>
              <a:rPr lang="en-US" sz="1600" dirty="0">
                <a:solidFill>
                  <a:srgbClr val="000066"/>
                </a:solidFill>
                <a:ea typeface="ＭＳ Ｐゴシック" pitchFamily="-109" charset="-128"/>
              </a:rPr>
              <a:t>Presented to:	 E&amp;E REDAC Subcommittee </a:t>
            </a:r>
            <a:endParaRPr lang="en-US" sz="1600" dirty="0" smtClean="0">
              <a:solidFill>
                <a:srgbClr val="000066"/>
              </a:solidFill>
              <a:ea typeface="ＭＳ Ｐゴシック" pitchFamily="-109" charset="-128"/>
            </a:endParaRPr>
          </a:p>
          <a:p>
            <a:pPr marL="1254125" indent="-1254125" defTabSz="966788" fontAlgn="base">
              <a:spcBef>
                <a:spcPct val="50000"/>
              </a:spcBef>
              <a:spcAft>
                <a:spcPct val="0"/>
              </a:spcAft>
              <a:tabLst>
                <a:tab pos="1254125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By:	Joseph DiPardo and Mohammed Majeed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Office of Environment and Energy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Federal Aviation Administration</a:t>
            </a:r>
            <a:endParaRPr lang="en-US" sz="1050" dirty="0" smtClean="0">
              <a:solidFill>
                <a:srgbClr val="00206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Date</a:t>
            </a:r>
            <a:r>
              <a:rPr lang="en-US" sz="1600" dirty="0">
                <a:solidFill>
                  <a:srgbClr val="002060"/>
                </a:solidFill>
              </a:rPr>
              <a:t>: </a:t>
            </a:r>
            <a:r>
              <a:rPr lang="en-US" sz="1600" dirty="0" smtClean="0">
                <a:solidFill>
                  <a:srgbClr val="002060"/>
                </a:solidFill>
              </a:rPr>
              <a:t> 	February 28, 2017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49382" y="312739"/>
            <a:ext cx="5047346" cy="2297940"/>
          </a:xfrm>
        </p:spPr>
        <p:txBody>
          <a:bodyPr/>
          <a:lstStyle/>
          <a:p>
            <a:r>
              <a:rPr lang="en-US" sz="3600" dirty="0" smtClean="0"/>
              <a:t>AEDT Development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878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19276"/>
            <a:ext cx="3657599" cy="25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7923" y="3423"/>
            <a:ext cx="890660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sz="2400" kern="0" dirty="0" smtClean="0"/>
              <a:t>BADA 4: Improved Performance for AEDT Modeling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10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73529" y="522495"/>
            <a:ext cx="5184745" cy="254303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400" dirty="0" smtClean="0"/>
              <a:t>BADA 4 will improve </a:t>
            </a:r>
            <a:r>
              <a:rPr lang="en-US" altLang="en-US" sz="1400" dirty="0"/>
              <a:t>accuracy of </a:t>
            </a:r>
            <a:r>
              <a:rPr lang="en-US" altLang="en-US" sz="1400" dirty="0" smtClean="0"/>
              <a:t>fuel burn calculation below cruise.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altLang="en-US" sz="1200" b="1" dirty="0" smtClean="0"/>
              <a:t>Necessary </a:t>
            </a:r>
            <a:r>
              <a:rPr lang="en-US" altLang="en-US" sz="1200" b="1" dirty="0"/>
              <a:t>for NextGen procedure </a:t>
            </a:r>
            <a:r>
              <a:rPr lang="en-US" altLang="en-US" sz="1200" b="1" dirty="0" smtClean="0"/>
              <a:t>benefits analysis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1400" dirty="0" smtClean="0"/>
              <a:t>BADA 4 allows for one performance model runway to runway, eliminating data mismatches between performance models.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400" dirty="0" smtClean="0"/>
              <a:t>Higher fidelity BADA 4 performance </a:t>
            </a:r>
            <a:r>
              <a:rPr lang="en-US" altLang="en-US" sz="1400" dirty="0"/>
              <a:t>data </a:t>
            </a:r>
            <a:r>
              <a:rPr lang="en-US" altLang="en-US" sz="1400" dirty="0" smtClean="0"/>
              <a:t>will </a:t>
            </a:r>
            <a:r>
              <a:rPr lang="en-US" altLang="en-US" sz="1400" dirty="0"/>
              <a:t>allow for </a:t>
            </a:r>
            <a:r>
              <a:rPr lang="en-US" altLang="en-US" sz="1400" dirty="0" smtClean="0"/>
              <a:t>more detailed procedure modeling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altLang="en-US" sz="1200" b="1" dirty="0" smtClean="0"/>
              <a:t>Captures configuration and speed changes of advanced operational procedures</a:t>
            </a:r>
          </a:p>
        </p:txBody>
      </p:sp>
      <p:pic>
        <p:nvPicPr>
          <p:cNvPr id="8" name="Content Placeholder 10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151" y="3122003"/>
            <a:ext cx="5210174" cy="2881950"/>
          </a:xfrm>
          <a:prstGeom prst="rect">
            <a:avLst/>
          </a:prstGeom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524718" y="713120"/>
            <a:ext cx="333747" cy="318076"/>
            <a:chOff x="702012" y="1227470"/>
            <a:chExt cx="333747" cy="318076"/>
          </a:xfrm>
        </p:grpSpPr>
        <p:sp>
          <p:nvSpPr>
            <p:cNvPr id="4" name="Oval 3"/>
            <p:cNvSpPr/>
            <p:nvPr/>
          </p:nvSpPr>
          <p:spPr bwMode="auto">
            <a:xfrm>
              <a:off x="702012" y="1227470"/>
              <a:ext cx="312907" cy="306348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702013" y="1237769"/>
              <a:ext cx="3337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400" b="1" dirty="0" smtClean="0"/>
                <a:t>1.</a:t>
              </a:r>
              <a:endParaRPr lang="en-US" sz="1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74352" y="3359537"/>
            <a:ext cx="333747" cy="318076"/>
            <a:chOff x="702012" y="1227470"/>
            <a:chExt cx="333747" cy="318076"/>
          </a:xfrm>
        </p:grpSpPr>
        <p:sp>
          <p:nvSpPr>
            <p:cNvPr id="23" name="Oval 22"/>
            <p:cNvSpPr/>
            <p:nvPr/>
          </p:nvSpPr>
          <p:spPr bwMode="auto">
            <a:xfrm>
              <a:off x="702012" y="1227470"/>
              <a:ext cx="312907" cy="306348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702013" y="1237769"/>
              <a:ext cx="3337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400" b="1" dirty="0"/>
                <a:t>3</a:t>
              </a:r>
              <a:r>
                <a:rPr lang="en-US" sz="1400" b="1" dirty="0" smtClean="0"/>
                <a:t>.</a:t>
              </a:r>
              <a:endParaRPr lang="en-US" sz="1400" b="1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124200"/>
            <a:ext cx="3657599" cy="287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02013" y="3524439"/>
            <a:ext cx="333747" cy="318076"/>
            <a:chOff x="702012" y="1227470"/>
            <a:chExt cx="333747" cy="318076"/>
          </a:xfrm>
        </p:grpSpPr>
        <p:sp>
          <p:nvSpPr>
            <p:cNvPr id="20" name="Oval 19"/>
            <p:cNvSpPr/>
            <p:nvPr/>
          </p:nvSpPr>
          <p:spPr bwMode="auto">
            <a:xfrm>
              <a:off x="702012" y="1227470"/>
              <a:ext cx="312907" cy="306348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702013" y="1237769"/>
              <a:ext cx="3337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400" b="1" dirty="0"/>
                <a:t>2</a:t>
              </a:r>
              <a:r>
                <a:rPr lang="en-US" sz="1400" b="1" dirty="0" smtClean="0"/>
                <a:t>.</a:t>
              </a:r>
              <a:endParaRPr lang="en-US" sz="1400" b="1" dirty="0"/>
            </a:p>
          </p:txBody>
        </p:sp>
      </p:grpSp>
      <p:sp>
        <p:nvSpPr>
          <p:cNvPr id="10" name="TextBox 9"/>
          <p:cNvSpPr txBox="1"/>
          <p:nvPr/>
        </p:nvSpPr>
        <p:spPr bwMode="auto">
          <a:xfrm rot="16200000">
            <a:off x="3475854" y="5382398"/>
            <a:ext cx="81927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000" b="1" dirty="0" smtClean="0"/>
              <a:t>% Thrust</a:t>
            </a:r>
            <a:endParaRPr lang="en-US" sz="1000" b="1" dirty="0"/>
          </a:p>
        </p:txBody>
      </p:sp>
      <p:sp>
        <p:nvSpPr>
          <p:cNvPr id="25" name="TextBox 24"/>
          <p:cNvSpPr txBox="1"/>
          <p:nvPr/>
        </p:nvSpPr>
        <p:spPr bwMode="auto">
          <a:xfrm rot="16200000">
            <a:off x="3298634" y="4342154"/>
            <a:ext cx="1173708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000" b="1" dirty="0" smtClean="0"/>
              <a:t>Airspeed</a:t>
            </a:r>
            <a:r>
              <a:rPr lang="en-US" sz="800" b="1" dirty="0" smtClean="0"/>
              <a:t> (KIAS)</a:t>
            </a:r>
            <a:endParaRPr lang="en-US" sz="800" b="1" dirty="0"/>
          </a:p>
        </p:txBody>
      </p:sp>
      <p:sp>
        <p:nvSpPr>
          <p:cNvPr id="26" name="TextBox 25"/>
          <p:cNvSpPr txBox="1"/>
          <p:nvPr/>
        </p:nvSpPr>
        <p:spPr bwMode="auto">
          <a:xfrm rot="16200000">
            <a:off x="3447056" y="3380850"/>
            <a:ext cx="87686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000" b="1" dirty="0" smtClean="0"/>
              <a:t>Altitude (</a:t>
            </a:r>
            <a:r>
              <a:rPr lang="en-US" sz="1000" b="1" dirty="0" err="1" smtClean="0"/>
              <a:t>ft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992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3146" y="32742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/>
              <a:t>BADA 4: Technical Issues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0025" y="726425"/>
            <a:ext cx="8782050" cy="5169550"/>
          </a:xfrm>
        </p:spPr>
        <p:txBody>
          <a:bodyPr/>
          <a:lstStyle/>
          <a:p>
            <a:r>
              <a:rPr lang="en-US" altLang="en-US" sz="2400" dirty="0" smtClean="0"/>
              <a:t>Aircraft fleet coverage</a:t>
            </a:r>
          </a:p>
          <a:p>
            <a:endParaRPr lang="en-US" altLang="en-US" sz="2400" dirty="0" smtClean="0"/>
          </a:p>
          <a:p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Sensitivity Analyses</a:t>
            </a:r>
          </a:p>
          <a:p>
            <a:pPr lvl="1"/>
            <a:r>
              <a:rPr lang="en-US" altLang="en-US" sz="2000" dirty="0" smtClean="0"/>
              <a:t>Determine path forward for modeling substitutions with BADA 4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Determine effects of using BADA 4 performance on noise results</a:t>
            </a:r>
          </a:p>
          <a:p>
            <a:r>
              <a:rPr lang="en-US" altLang="en-US" sz="2400" dirty="0" smtClean="0"/>
              <a:t>Updates to existing recommended practices</a:t>
            </a:r>
          </a:p>
          <a:p>
            <a:pPr lvl="1"/>
            <a:r>
              <a:rPr lang="en-US" altLang="en-US" sz="2000" dirty="0" smtClean="0"/>
              <a:t>Intend to update SAE-AIR-1845 and </a:t>
            </a:r>
            <a:r>
              <a:rPr lang="en-US" altLang="en-US" sz="2000" dirty="0"/>
              <a:t>ICAO Doc 9911</a:t>
            </a:r>
            <a:endParaRPr lang="en-US" altLang="en-US" sz="2000" dirty="0" smtClean="0"/>
          </a:p>
          <a:p>
            <a:pPr lvl="1"/>
            <a:endParaRPr lang="en-US" altLang="en-US" sz="1600" dirty="0"/>
          </a:p>
          <a:p>
            <a:pPr lvl="1"/>
            <a:endParaRPr lang="en-US" altLang="en-US" dirty="0" smtClean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11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79524"/>
            <a:ext cx="5576888" cy="243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5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3145" y="67032"/>
            <a:ext cx="896702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/>
              <a:t>BADA 4: Challenges and Potential Alternatives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4732" y="667244"/>
            <a:ext cx="8815442" cy="53049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Challenges</a:t>
            </a:r>
          </a:p>
          <a:p>
            <a:r>
              <a:rPr lang="en-US" altLang="en-US" sz="1800" b="0" dirty="0"/>
              <a:t>EUROCONTROL and manufacturers will need to agree to make BADA 4.2 publically available</a:t>
            </a:r>
          </a:p>
          <a:p>
            <a:r>
              <a:rPr lang="en-US" altLang="en-US" sz="1800" b="0" dirty="0"/>
              <a:t>Legal hurdles in current BADA agreement must be overcome</a:t>
            </a:r>
          </a:p>
          <a:p>
            <a:pPr marL="0" indent="0">
              <a:buNone/>
            </a:pPr>
            <a:r>
              <a:rPr lang="en-US" altLang="en-US" sz="2400" dirty="0" smtClean="0"/>
              <a:t>Alternatives</a:t>
            </a:r>
          </a:p>
          <a:p>
            <a:r>
              <a:rPr lang="en-US" altLang="en-US" sz="1800" b="0" dirty="0" smtClean="0"/>
              <a:t>Build a data set like BADA 4 (Total Energy Model)</a:t>
            </a:r>
          </a:p>
          <a:p>
            <a:pPr lvl="1"/>
            <a:r>
              <a:rPr lang="en-US" altLang="en-US" sz="1600" dirty="0" smtClean="0"/>
              <a:t>Requires </a:t>
            </a:r>
            <a:r>
              <a:rPr lang="en-US" altLang="en-US" sz="1600" dirty="0"/>
              <a:t>support from manufacturers who may be </a:t>
            </a:r>
            <a:r>
              <a:rPr lang="en-US" altLang="en-US" sz="1600" dirty="0" smtClean="0"/>
              <a:t>reluctant</a:t>
            </a:r>
            <a:endParaRPr lang="en-US" altLang="en-US" sz="1600" dirty="0"/>
          </a:p>
          <a:p>
            <a:pPr lvl="1"/>
            <a:r>
              <a:rPr lang="en-US" altLang="en-US" sz="1600" dirty="0" smtClean="0"/>
              <a:t>Intellectual </a:t>
            </a:r>
            <a:r>
              <a:rPr lang="en-US" altLang="en-US" sz="1600" dirty="0"/>
              <a:t>property concerns if outcome is too similar to the work done by EUROCONTROL</a:t>
            </a:r>
          </a:p>
          <a:p>
            <a:r>
              <a:rPr lang="en-US" altLang="en-US" sz="1800" b="0" dirty="0" smtClean="0"/>
              <a:t>Expand ANP data collection process to include higher fidelity data</a:t>
            </a:r>
          </a:p>
          <a:p>
            <a:pPr lvl="1"/>
            <a:r>
              <a:rPr lang="en-US" altLang="en-US" sz="1600" dirty="0" smtClean="0"/>
              <a:t>Burden </a:t>
            </a:r>
            <a:r>
              <a:rPr lang="en-US" altLang="en-US" sz="1600" dirty="0"/>
              <a:t>on </a:t>
            </a:r>
            <a:r>
              <a:rPr lang="en-US" altLang="en-US" sz="1600" dirty="0" smtClean="0"/>
              <a:t>manufacturers to provide additional data</a:t>
            </a:r>
          </a:p>
          <a:p>
            <a:r>
              <a:rPr lang="en-US" altLang="en-US" sz="1800" b="0" dirty="0" smtClean="0"/>
              <a:t>Clean sheet environmental aircraft performance model</a:t>
            </a:r>
          </a:p>
          <a:p>
            <a:pPr lvl="1"/>
            <a:r>
              <a:rPr lang="en-US" altLang="en-US" sz="1600" dirty="0" smtClean="0"/>
              <a:t>Increased </a:t>
            </a:r>
            <a:r>
              <a:rPr lang="en-US" altLang="en-US" sz="1600" dirty="0"/>
              <a:t>detail for engines (improves emissions and noise estimation</a:t>
            </a:r>
            <a:r>
              <a:rPr lang="en-US" altLang="en-US" sz="1600" dirty="0" smtClean="0"/>
              <a:t>)</a:t>
            </a:r>
            <a:endParaRPr lang="en-US" altLang="en-US" sz="1600" dirty="0"/>
          </a:p>
          <a:p>
            <a:pPr lvl="1"/>
            <a:r>
              <a:rPr lang="en-US" altLang="en-US" sz="1600" dirty="0" smtClean="0"/>
              <a:t>Leverages </a:t>
            </a:r>
            <a:r>
              <a:rPr lang="en-US" altLang="en-US" sz="1600" dirty="0"/>
              <a:t>existing work by </a:t>
            </a:r>
            <a:r>
              <a:rPr lang="en-US" altLang="en-US" sz="1600" dirty="0" smtClean="0"/>
              <a:t>universities</a:t>
            </a:r>
            <a:endParaRPr lang="en-US" altLang="en-US" sz="1600" dirty="0"/>
          </a:p>
          <a:p>
            <a:pPr lvl="1"/>
            <a:r>
              <a:rPr lang="en-US" altLang="en-US" sz="1600" dirty="0"/>
              <a:t>Major long-term </a:t>
            </a:r>
            <a:r>
              <a:rPr lang="en-US" altLang="en-US" sz="1600" dirty="0" smtClean="0"/>
              <a:t>effort</a:t>
            </a:r>
          </a:p>
          <a:p>
            <a:pPr lvl="1"/>
            <a:r>
              <a:rPr lang="en-US" altLang="en-US" sz="1600" dirty="0" smtClean="0"/>
              <a:t>Still reliant on manufacturers for validation</a:t>
            </a:r>
            <a:endParaRPr lang="en-US" altLang="en-US" sz="1600" dirty="0"/>
          </a:p>
          <a:p>
            <a:pPr lvl="1"/>
            <a:endParaRPr lang="en-US" altLang="en-US" sz="2000" b="0" dirty="0"/>
          </a:p>
          <a:p>
            <a:pPr marL="0" indent="0">
              <a:buNone/>
            </a:pPr>
            <a:endParaRPr lang="en-US" altLang="en-US" sz="2000" dirty="0" smtClean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12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13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7" y="3623310"/>
            <a:ext cx="8474061" cy="2400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77083" y="4378939"/>
            <a:ext cx="25407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/>
              <a:t>ASCENT Projects 36 and 45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4413502" y="789202"/>
            <a:ext cx="461619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AEDT Stage Length method underestimates takeoff weight (ASCENT 35)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10% variation in weight can lead to roughly 5% variation in fuel burn and 11% variation in noise (ASCENT 36)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Updating Load Factor Assumptions will improve weight estimation (ASCENT 45)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" y="475941"/>
            <a:ext cx="4336419" cy="32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68145" y="1051259"/>
            <a:ext cx="20022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/>
              <a:t>ASCENT Project 35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 bwMode="auto">
          <a:xfrm>
            <a:off x="445770" y="5040631"/>
            <a:ext cx="8663940" cy="9029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AEDT3a: Improved Aircraft Takeoff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AEDT3a: Modeling Reduced Thrust Takeoff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" y="797439"/>
            <a:ext cx="3645788" cy="30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3848984" y="1212112"/>
            <a:ext cx="495477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Reduced Thrust Takeoffs are standard practice to reduce engine wear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Current environmental modeling assumes full power takeoff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Increasing demand from user community to model reduced thrust</a:t>
            </a:r>
            <a:endParaRPr lang="en-US" sz="1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48077" y="3466218"/>
            <a:ext cx="4104945" cy="2381693"/>
            <a:chOff x="119875" y="809551"/>
            <a:chExt cx="8162888" cy="491811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75" y="809551"/>
              <a:ext cx="8162888" cy="4918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5240585" y="3544850"/>
              <a:ext cx="1490112" cy="374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</a:pPr>
              <a:r>
                <a:rPr lang="en-US" sz="900" b="1" dirty="0" smtClean="0">
                  <a:solidFill>
                    <a:schemeClr val="bg2"/>
                  </a:solidFill>
                </a:rPr>
                <a:t>Baseline</a:t>
              </a:r>
              <a:endParaRPr lang="en-US" sz="9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54" y="2949325"/>
            <a:ext cx="4756595" cy="298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14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138684" y="923024"/>
            <a:ext cx="20022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/>
              <a:t>ASCENT Project 35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3141707" y="4136348"/>
            <a:ext cx="20022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/>
              <a:t>ASCENT Project 45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67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Procedures in AEDT</a:t>
            </a:r>
            <a:endParaRPr lang="en-US" dirty="0"/>
          </a:p>
        </p:txBody>
      </p:sp>
      <p:sp>
        <p:nvSpPr>
          <p:cNvPr id="34" name="Slide Number Placeholder 2"/>
          <p:cNvSpPr txBox="1">
            <a:spLocks/>
          </p:cNvSpPr>
          <p:nvPr/>
        </p:nvSpPr>
        <p:spPr>
          <a:xfrm>
            <a:off x="7753574" y="64166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15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4620" y="663150"/>
            <a:ext cx="87422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Standard profiles most common for regulatory modeling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Assumes 100% power at takeoff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Continuous 3-deg approach (most cases)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Option for user-defined profiles with FAA approval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Fidelity can be improved by additional Standard profiles (ACRP 02-55)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Issues: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Should Reduced Thrust be Standard for Regulatory Modeling?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What Level of Reduced Thrust Should be Modeled?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How much Flexibility Should be Given to the User?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 rot="20010250">
            <a:off x="1510912" y="4244151"/>
            <a:ext cx="3842884" cy="1471887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15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5280" y="3500300"/>
            <a:ext cx="8537027" cy="2375009"/>
            <a:chOff x="152400" y="3124200"/>
            <a:chExt cx="8839200" cy="2836531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6205887" y="3429000"/>
              <a:ext cx="0" cy="649814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>
              <a:stCxn id="37" idx="0"/>
            </p:cNvCxnSpPr>
            <p:nvPr/>
          </p:nvCxnSpPr>
          <p:spPr>
            <a:xfrm flipV="1">
              <a:off x="1617923" y="3585867"/>
              <a:ext cx="0" cy="452733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>
              <a:stCxn id="42" idx="0"/>
            </p:cNvCxnSpPr>
            <p:nvPr/>
          </p:nvCxnSpPr>
          <p:spPr>
            <a:xfrm flipV="1">
              <a:off x="7706096" y="3388787"/>
              <a:ext cx="0" cy="649813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 flipV="1">
              <a:off x="5183388" y="3604667"/>
              <a:ext cx="0" cy="1620560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 flipV="1">
              <a:off x="2755653" y="3585864"/>
              <a:ext cx="0" cy="1620560"/>
            </a:xfrm>
            <a:prstGeom prst="line">
              <a:avLst/>
            </a:prstGeom>
            <a:noFill/>
            <a:ln w="635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32" name="Straight Connector 31"/>
            <p:cNvCxnSpPr>
              <a:stCxn id="39" idx="0"/>
            </p:cNvCxnSpPr>
            <p:nvPr/>
          </p:nvCxnSpPr>
          <p:spPr>
            <a:xfrm flipV="1">
              <a:off x="4068570" y="3585865"/>
              <a:ext cx="0" cy="452735"/>
            </a:xfrm>
            <a:prstGeom prst="line">
              <a:avLst/>
            </a:prstGeom>
            <a:noFill/>
            <a:ln w="635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>
            <a:xfrm>
              <a:off x="152400" y="3352800"/>
              <a:ext cx="8839200" cy="0"/>
            </a:xfrm>
            <a:prstGeom prst="straightConnector1">
              <a:avLst/>
            </a:prstGeom>
            <a:noFill/>
            <a:ln w="508000" cap="flat" cmpd="sng" algn="ctr">
              <a:solidFill>
                <a:srgbClr val="005FB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1008322" y="4038600"/>
              <a:ext cx="1219200" cy="771929"/>
            </a:xfrm>
            <a:prstGeom prst="rect">
              <a:avLst/>
            </a:prstGeom>
            <a:noFill/>
            <a:ln w="63500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Existing STANDARD Profiles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32434" y="5188802"/>
              <a:ext cx="1255816" cy="771929"/>
            </a:xfrm>
            <a:prstGeom prst="rect">
              <a:avLst/>
            </a:prstGeom>
            <a:noFill/>
            <a:ln w="63500">
              <a:solidFill>
                <a:srgbClr val="5BD078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Additional STANDARD Profiles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02859" y="4038600"/>
              <a:ext cx="1531422" cy="771929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50"/>
                  </a:solidFill>
                </a:rPr>
                <a:t>Profile Customization Tool</a:t>
              </a:r>
              <a:endParaRPr 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24413" y="5257799"/>
              <a:ext cx="990600" cy="551378"/>
            </a:xfrm>
            <a:prstGeom prst="rect">
              <a:avLst/>
            </a:prstGeom>
            <a:noFill/>
            <a:ln w="63500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Altitude Controls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96496" y="4038600"/>
              <a:ext cx="1219200" cy="330827"/>
            </a:xfrm>
            <a:prstGeom prst="rect">
              <a:avLst/>
            </a:prstGeom>
            <a:noFill/>
            <a:ln w="63500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SensorPath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3400" y="31242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white"/>
                  </a:solidFill>
                </a:rPr>
                <a:t>LOW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92192" y="3124200"/>
              <a:ext cx="1047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white"/>
                  </a:solidFill>
                </a:rPr>
                <a:t>HIGH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28180" y="4064840"/>
              <a:ext cx="1219200" cy="551378"/>
            </a:xfrm>
            <a:prstGeom prst="rect">
              <a:avLst/>
            </a:prstGeom>
            <a:noFill/>
            <a:ln w="63500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User Defined Profiles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2980658" y="4777264"/>
              <a:ext cx="16355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2000" b="1" dirty="0" smtClean="0"/>
                <a:t>ACRP 02-55</a:t>
              </a:r>
              <a:endParaRPr lang="en-US" sz="2000" b="1" dirty="0"/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3068952" y="3135630"/>
              <a:ext cx="24641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</a:rPr>
                <a:t>Fidelity/Resources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41" y="0"/>
            <a:ext cx="7886700" cy="771895"/>
          </a:xfrm>
        </p:spPr>
        <p:txBody>
          <a:bodyPr/>
          <a:lstStyle/>
          <a:p>
            <a:r>
              <a:rPr lang="en-US" dirty="0" smtClean="0"/>
              <a:t>AEDT3a: Helicopter Performance Modeling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99" y="685354"/>
            <a:ext cx="8429086" cy="3349435"/>
          </a:xfrm>
        </p:spPr>
        <p:txBody>
          <a:bodyPr>
            <a:noAutofit/>
          </a:bodyPr>
          <a:lstStyle/>
          <a:p>
            <a:r>
              <a:rPr lang="en-US" sz="1800" dirty="0" smtClean="0"/>
              <a:t>Goal 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mprove helicopter performance modeling, stop using obsolete mode-based methods</a:t>
            </a:r>
          </a:p>
          <a:p>
            <a:r>
              <a:rPr lang="en-US" sz="1800" dirty="0" smtClean="0"/>
              <a:t>Approach</a:t>
            </a:r>
          </a:p>
          <a:p>
            <a:pPr lvl="1"/>
            <a:r>
              <a:rPr lang="en-US" sz="1600" dirty="0"/>
              <a:t>Current methods use hard-wired 85% power for fuel flow – all speeds, weights, altitudes and flight regions</a:t>
            </a:r>
          </a:p>
          <a:p>
            <a:pPr lvl="1"/>
            <a:r>
              <a:rPr lang="en-US" sz="1600" dirty="0" smtClean="0"/>
              <a:t>New Rotorcraft </a:t>
            </a:r>
            <a:r>
              <a:rPr lang="en-US" sz="1600" dirty="0"/>
              <a:t>P</a:t>
            </a:r>
            <a:r>
              <a:rPr lang="en-US" sz="1600" dirty="0" smtClean="0"/>
              <a:t>erformance Model (RPM) is physics-based: power requirements from weight, speed, altitude determine </a:t>
            </a:r>
            <a:r>
              <a:rPr lang="en-US" sz="1600" dirty="0"/>
              <a:t>fuel </a:t>
            </a:r>
            <a:r>
              <a:rPr lang="en-US" sz="1600" dirty="0" smtClean="0"/>
              <a:t>flow</a:t>
            </a:r>
          </a:p>
          <a:p>
            <a:pPr lvl="1"/>
            <a:r>
              <a:rPr lang="en-US" sz="1600" dirty="0" smtClean="0"/>
              <a:t>Source data availability </a:t>
            </a:r>
          </a:p>
          <a:p>
            <a:pPr lvl="2"/>
            <a:r>
              <a:rPr lang="en-US" sz="1400" dirty="0" smtClean="0"/>
              <a:t>When OEM data are not available, use NASA performance models to generate data</a:t>
            </a:r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18515"/>
              </p:ext>
            </p:extLst>
          </p:nvPr>
        </p:nvGraphicFramePr>
        <p:xfrm>
          <a:off x="4839190" y="3646171"/>
          <a:ext cx="4006360" cy="237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914635"/>
              </p:ext>
            </p:extLst>
          </p:nvPr>
        </p:nvGraphicFramePr>
        <p:xfrm>
          <a:off x="252502" y="3657600"/>
          <a:ext cx="4170908" cy="235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16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6" y="220980"/>
            <a:ext cx="8818324" cy="464820"/>
          </a:xfrm>
        </p:spPr>
        <p:txBody>
          <a:bodyPr/>
          <a:lstStyle/>
          <a:p>
            <a:r>
              <a:rPr lang="en-US" dirty="0" smtClean="0"/>
              <a:t>FY19 Development Plan (AEDT 3b)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07" y="768097"/>
            <a:ext cx="6050897" cy="4192523"/>
          </a:xfrm>
        </p:spPr>
        <p:txBody>
          <a:bodyPr/>
          <a:lstStyle/>
          <a:p>
            <a:r>
              <a:rPr lang="en-US" sz="2400" dirty="0" smtClean="0"/>
              <a:t>Improved taxiway modeling</a:t>
            </a:r>
          </a:p>
          <a:p>
            <a:pPr lvl="1"/>
            <a:r>
              <a:rPr lang="en-US" sz="2000" dirty="0"/>
              <a:t>ACRP 02-27 Aircraft Taxi Noise Database for Airport Noise Modeling</a:t>
            </a:r>
            <a:endParaRPr lang="en-US" sz="2000" dirty="0" smtClean="0"/>
          </a:p>
          <a:p>
            <a:pPr lvl="2"/>
            <a:r>
              <a:rPr lang="en-US" sz="1800" dirty="0" smtClean="0"/>
              <a:t>develop </a:t>
            </a:r>
            <a:r>
              <a:rPr lang="en-US" sz="1800" dirty="0"/>
              <a:t>a NPD and spectral class database for nominal taxi, break-away, and idle thrust </a:t>
            </a:r>
            <a:r>
              <a:rPr lang="en-US" sz="1800" dirty="0" smtClean="0"/>
              <a:t>levels</a:t>
            </a:r>
          </a:p>
          <a:p>
            <a:pPr lvl="1"/>
            <a:r>
              <a:rPr lang="en-US" sz="2200" dirty="0"/>
              <a:t>ASCENT 46 Surface Analysis to Support AEDT APM </a:t>
            </a:r>
            <a:r>
              <a:rPr lang="en-US" sz="2200" dirty="0" smtClean="0"/>
              <a:t>Development</a:t>
            </a:r>
          </a:p>
          <a:p>
            <a:pPr lvl="2"/>
            <a:r>
              <a:rPr lang="en-US" sz="1800" dirty="0"/>
              <a:t>Develop statistical models of taxi performance (from FDR and ASDE-X data) that are representative of a wider range of taxi conditions, aircraft types, airports, airlines, and weather </a:t>
            </a:r>
            <a:r>
              <a:rPr lang="en-US" sz="1800" dirty="0" smtClean="0"/>
              <a:t>conditions</a:t>
            </a:r>
            <a:endParaRPr lang="en-US" sz="18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17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7" name="Picture 4" descr="airport_lay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05" y="1998980"/>
            <a:ext cx="2716510" cy="25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1148" y="4932427"/>
            <a:ext cx="8889982" cy="95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Re-evaluation of ESRI</a:t>
            </a:r>
          </a:p>
          <a:p>
            <a:pPr lvl="1"/>
            <a:r>
              <a:rPr lang="en-US" sz="2000" kern="0" dirty="0" smtClean="0"/>
              <a:t>Investigate open source GIS software as alternative to ESRI GIS</a:t>
            </a:r>
          </a:p>
        </p:txBody>
      </p:sp>
    </p:spTree>
    <p:extLst>
      <p:ext uri="{BB962C8B-B14F-4D97-AF65-F5344CB8AC3E}">
        <p14:creationId xmlns:p14="http://schemas.microsoft.com/office/powerpoint/2010/main" val="12370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AEDT 3 Development Timeline</a:t>
            </a:r>
            <a:endParaRPr lang="en-US" dirty="0"/>
          </a:p>
        </p:txBody>
      </p:sp>
      <p:sp>
        <p:nvSpPr>
          <p:cNvPr id="95" name="OTLSHAPE_T_f489f80ef63b45f89ca23fe06c41a9b2_Title"/>
          <p:cNvSpPr txBox="1"/>
          <p:nvPr>
            <p:custDataLst>
              <p:tags r:id="rId1"/>
            </p:custDataLst>
          </p:nvPr>
        </p:nvSpPr>
        <p:spPr>
          <a:xfrm>
            <a:off x="2924630" y="2413445"/>
            <a:ext cx="2655183" cy="1332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BADA 4 Performance for NextGen (Sensor Path)</a:t>
            </a: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5" name="OTLSHAPE_T_f489f80ef63b45f89ca23fe06c41a9b2_Shape"/>
          <p:cNvSpPr/>
          <p:nvPr>
            <p:custDataLst>
              <p:tags r:id="rId2"/>
            </p:custDataLst>
          </p:nvPr>
        </p:nvSpPr>
        <p:spPr>
          <a:xfrm>
            <a:off x="1496470" y="980316"/>
            <a:ext cx="1704074" cy="115570"/>
          </a:xfrm>
          <a:prstGeom prst="chevron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TLSHAPE_T_f489f80ef63b45f89ca23fe06c41a9b2_Shape"/>
          <p:cNvSpPr/>
          <p:nvPr>
            <p:custDataLst>
              <p:tags r:id="rId3"/>
            </p:custDataLst>
          </p:nvPr>
        </p:nvSpPr>
        <p:spPr>
          <a:xfrm>
            <a:off x="2868181" y="2548508"/>
            <a:ext cx="1704074" cy="115570"/>
          </a:xfrm>
          <a:prstGeom prst="chevron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TLSHAPE_T_f489f80ef63b45f89ca23fe06c41a9b2_JoinedDate"/>
          <p:cNvSpPr txBox="1"/>
          <p:nvPr>
            <p:custDataLst>
              <p:tags r:id="rId4"/>
            </p:custDataLst>
          </p:nvPr>
        </p:nvSpPr>
        <p:spPr>
          <a:xfrm>
            <a:off x="1587201" y="980297"/>
            <a:ext cx="1028208" cy="10187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Calibri" panose="020F0502020204030204"/>
              </a:rPr>
              <a:t>Aug ‘15 - Aug ‘16</a:t>
            </a:r>
            <a:endParaRPr lang="en-US" sz="1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58" name="OTLSHAPE_T_f489f80ef63b45f89ca23fe06c41a9b2_Title"/>
          <p:cNvSpPr txBox="1"/>
          <p:nvPr>
            <p:custDataLst>
              <p:tags r:id="rId5"/>
            </p:custDataLst>
          </p:nvPr>
        </p:nvSpPr>
        <p:spPr>
          <a:xfrm>
            <a:off x="1530642" y="847602"/>
            <a:ext cx="16002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ASCENT 35 Airline Flight Data </a:t>
            </a:r>
          </a:p>
        </p:txBody>
      </p:sp>
      <p:sp>
        <p:nvSpPr>
          <p:cNvPr id="159" name="OTLSHAPE_T_f489f80ef63b45f89ca23fe06c41a9b2_Shape"/>
          <p:cNvSpPr/>
          <p:nvPr>
            <p:custDataLst>
              <p:tags r:id="rId6"/>
            </p:custDataLst>
          </p:nvPr>
        </p:nvSpPr>
        <p:spPr>
          <a:xfrm>
            <a:off x="3198331" y="1583043"/>
            <a:ext cx="1704074" cy="115570"/>
          </a:xfrm>
          <a:prstGeom prst="chevron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TLSHAPE_T_f489f80ef63b45f89ca23fe06c41a9b2_JoinedDate"/>
          <p:cNvSpPr txBox="1"/>
          <p:nvPr>
            <p:custDataLst>
              <p:tags r:id="rId7"/>
            </p:custDataLst>
          </p:nvPr>
        </p:nvSpPr>
        <p:spPr>
          <a:xfrm>
            <a:off x="3352965" y="1575022"/>
            <a:ext cx="1028208" cy="10187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Calibri" panose="020F0502020204030204"/>
              </a:rPr>
              <a:t>Aug ‘16 - Aug ‘17</a:t>
            </a:r>
            <a:endParaRPr lang="en-US" sz="1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61" name="OTLSHAPE_T_f489f80ef63b45f89ca23fe06c41a9b2_Title"/>
          <p:cNvSpPr txBox="1"/>
          <p:nvPr>
            <p:custDataLst>
              <p:tags r:id="rId8"/>
            </p:custDataLst>
          </p:nvPr>
        </p:nvSpPr>
        <p:spPr>
          <a:xfrm>
            <a:off x="3232503" y="1421401"/>
            <a:ext cx="1817350" cy="1698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ASCENT </a:t>
            </a:r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45 Takeoff/Climb Analysis</a:t>
            </a: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4" name="OTLSHAPE_T_f489f80ef63b45f89ca23fe06c41a9b2_Title"/>
          <p:cNvSpPr txBox="1"/>
          <p:nvPr>
            <p:custDataLst>
              <p:tags r:id="rId9"/>
            </p:custDataLst>
          </p:nvPr>
        </p:nvSpPr>
        <p:spPr>
          <a:xfrm>
            <a:off x="172012" y="695951"/>
            <a:ext cx="2690863" cy="1155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ACRP 02-41 Estimating Takeoff Thrust </a:t>
            </a:r>
            <a:r>
              <a:rPr lang="en-US" sz="1000" b="1" dirty="0" smtClean="0">
                <a:solidFill>
                  <a:srgbClr val="0070C0"/>
                </a:solidFill>
                <a:latin typeface="Calibri" panose="020F0502020204030204"/>
              </a:rPr>
              <a:t>(July 2014)</a:t>
            </a:r>
            <a:endParaRPr lang="en-US" sz="10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165" name="OTLSHAPE_T_f489f80ef63b45f89ca23fe06c41a9b2_Shape"/>
          <p:cNvSpPr/>
          <p:nvPr>
            <p:custDataLst>
              <p:tags r:id="rId10"/>
            </p:custDataLst>
          </p:nvPr>
        </p:nvSpPr>
        <p:spPr>
          <a:xfrm>
            <a:off x="222411" y="1300867"/>
            <a:ext cx="4332842" cy="117899"/>
          </a:xfrm>
          <a:prstGeom prst="chevron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TLSHAPE_T_f489f80ef63b45f89ca23fe06c41a9b2_JoinedDate"/>
          <p:cNvSpPr txBox="1"/>
          <p:nvPr>
            <p:custDataLst>
              <p:tags r:id="rId11"/>
            </p:custDataLst>
          </p:nvPr>
        </p:nvSpPr>
        <p:spPr>
          <a:xfrm>
            <a:off x="365311" y="1300867"/>
            <a:ext cx="1028208" cy="10187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Calibri" panose="020F0502020204030204"/>
              </a:rPr>
              <a:t>June ‘14 - June ‘17</a:t>
            </a:r>
            <a:endParaRPr lang="en-US" sz="1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67" name="OTLSHAPE_T_f489f80ef63b45f89ca23fe06c41a9b2_Title"/>
          <p:cNvSpPr txBox="1"/>
          <p:nvPr>
            <p:custDataLst>
              <p:tags r:id="rId12"/>
            </p:custDataLst>
          </p:nvPr>
        </p:nvSpPr>
        <p:spPr>
          <a:xfrm>
            <a:off x="1182669" y="1130759"/>
            <a:ext cx="3520031" cy="1698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ACRP 02-55 Enhanced AEDT Modeling of Arrival and Departure</a:t>
            </a: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OTLSHAPE_T_f489f80ef63b45f89ca23fe06c41a9b2_JoinedDate"/>
          <p:cNvSpPr txBox="1"/>
          <p:nvPr>
            <p:custDataLst>
              <p:tags r:id="rId13"/>
            </p:custDataLst>
          </p:nvPr>
        </p:nvSpPr>
        <p:spPr>
          <a:xfrm>
            <a:off x="3052213" y="2546664"/>
            <a:ext cx="1081592" cy="1162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Calibri" panose="020F0502020204030204"/>
              </a:rPr>
              <a:t>July ‘16 - June ‘17</a:t>
            </a:r>
            <a:endParaRPr lang="en-US" sz="1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68" name="OTLSHAPE_T_f489f80ef63b45f89ca23fe06c41a9b2_Title"/>
          <p:cNvSpPr txBox="1"/>
          <p:nvPr>
            <p:custDataLst>
              <p:tags r:id="rId14"/>
            </p:custDataLst>
          </p:nvPr>
        </p:nvSpPr>
        <p:spPr>
          <a:xfrm>
            <a:off x="4390868" y="2874786"/>
            <a:ext cx="2699017" cy="1350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BADA 4 Noise Implementation and Analysis</a:t>
            </a: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9" name="OTLSHAPE_T_f489f80ef63b45f89ca23fe06c41a9b2_Shape"/>
          <p:cNvSpPr/>
          <p:nvPr>
            <p:custDataLst>
              <p:tags r:id="rId15"/>
            </p:custDataLst>
          </p:nvPr>
        </p:nvSpPr>
        <p:spPr>
          <a:xfrm>
            <a:off x="4608738" y="3009849"/>
            <a:ext cx="2103853" cy="115570"/>
          </a:xfrm>
          <a:prstGeom prst="chevron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OTLSHAPE_T_f489f80ef63b45f89ca23fe06c41a9b2_JoinedDate"/>
          <p:cNvSpPr txBox="1"/>
          <p:nvPr>
            <p:custDataLst>
              <p:tags r:id="rId16"/>
            </p:custDataLst>
          </p:nvPr>
        </p:nvSpPr>
        <p:spPr>
          <a:xfrm>
            <a:off x="4792771" y="3008005"/>
            <a:ext cx="1081592" cy="1162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Calibri" panose="020F0502020204030204"/>
              </a:rPr>
              <a:t>June ‘17 - Sep ‘18</a:t>
            </a:r>
            <a:endParaRPr lang="en-US" sz="1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71" name="OTLSHAPE_T_f489f80ef63b45f89ca23fe06c41a9b2_Shape"/>
          <p:cNvSpPr/>
          <p:nvPr>
            <p:custDataLst>
              <p:tags r:id="rId17"/>
            </p:custDataLst>
          </p:nvPr>
        </p:nvSpPr>
        <p:spPr>
          <a:xfrm>
            <a:off x="3201869" y="3825602"/>
            <a:ext cx="1704074" cy="137160"/>
          </a:xfrm>
          <a:prstGeom prst="chevron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TLSHAPE_T_f489f80ef63b45f89ca23fe06c41a9b2_JoinedDate"/>
          <p:cNvSpPr txBox="1"/>
          <p:nvPr>
            <p:custDataLst>
              <p:tags r:id="rId18"/>
            </p:custDataLst>
          </p:nvPr>
        </p:nvSpPr>
        <p:spPr>
          <a:xfrm>
            <a:off x="3356503" y="3840443"/>
            <a:ext cx="1028208" cy="10187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Calibri" panose="020F0502020204030204"/>
              </a:rPr>
              <a:t>Aug ‘16 - Aug ‘17</a:t>
            </a:r>
            <a:endParaRPr lang="en-US" sz="1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73" name="OTLSHAPE_T_f489f80ef63b45f89ca23fe06c41a9b2_Title"/>
          <p:cNvSpPr txBox="1"/>
          <p:nvPr>
            <p:custDataLst>
              <p:tags r:id="rId19"/>
            </p:custDataLst>
          </p:nvPr>
        </p:nvSpPr>
        <p:spPr>
          <a:xfrm>
            <a:off x="3198331" y="3661530"/>
            <a:ext cx="2688303" cy="16164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ASCENT </a:t>
            </a:r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46 Surface Analysis to Support AEDT APM</a:t>
            </a: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1" name="OTLSHAPE_M_6a85e7f58b924119ac5827c2353f2299_Connector1"/>
          <p:cNvCxnSpPr/>
          <p:nvPr>
            <p:custDataLst>
              <p:tags r:id="rId20"/>
            </p:custDataLst>
          </p:nvPr>
        </p:nvCxnSpPr>
        <p:spPr>
          <a:xfrm>
            <a:off x="6712592" y="4597601"/>
            <a:ext cx="0" cy="1300186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7" name="OTLSHAPE_M_1d21f34f2b0b4df8bc763a9e14488344_Connector1"/>
          <p:cNvCxnSpPr/>
          <p:nvPr>
            <p:custDataLst>
              <p:tags r:id="rId21"/>
            </p:custDataLst>
          </p:nvPr>
        </p:nvCxnSpPr>
        <p:spPr>
          <a:xfrm>
            <a:off x="5889055" y="4606569"/>
            <a:ext cx="0" cy="830029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7" name="OTLSHAPE_M_1d21f34f2b0b4df8bc763a9e14488344_Connector1"/>
          <p:cNvCxnSpPr/>
          <p:nvPr>
            <p:custDataLst>
              <p:tags r:id="rId22"/>
            </p:custDataLst>
          </p:nvPr>
        </p:nvCxnSpPr>
        <p:spPr>
          <a:xfrm>
            <a:off x="4178727" y="4606575"/>
            <a:ext cx="0" cy="830029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5" name="OTLSHAPE_M_6a85e7f58b924119ac5827c2353f2299_Connector1"/>
          <p:cNvCxnSpPr/>
          <p:nvPr>
            <p:custDataLst>
              <p:tags r:id="rId23"/>
            </p:custDataLst>
          </p:nvPr>
        </p:nvCxnSpPr>
        <p:spPr>
          <a:xfrm>
            <a:off x="3356469" y="4614535"/>
            <a:ext cx="0" cy="1300186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OTLSHAPE_M_1d21f34f2b0b4df8bc763a9e14488344_Connector1"/>
          <p:cNvCxnSpPr/>
          <p:nvPr>
            <p:custDataLst>
              <p:tags r:id="rId24"/>
            </p:custDataLst>
          </p:nvPr>
        </p:nvCxnSpPr>
        <p:spPr>
          <a:xfrm>
            <a:off x="2791286" y="4606575"/>
            <a:ext cx="0" cy="830029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OTLSHAPE_M_de9833a3a1b94595ab900e08e2beb62a_Connector1"/>
          <p:cNvCxnSpPr/>
          <p:nvPr>
            <p:custDataLst>
              <p:tags r:id="rId25"/>
            </p:custDataLst>
          </p:nvPr>
        </p:nvCxnSpPr>
        <p:spPr>
          <a:xfrm>
            <a:off x="1356323" y="4606575"/>
            <a:ext cx="0" cy="815808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OTLSHAPE_M_6a85e7f58b924119ac5827c2353f2299_Connector1"/>
          <p:cNvCxnSpPr/>
          <p:nvPr>
            <p:custDataLst>
              <p:tags r:id="rId26"/>
            </p:custDataLst>
          </p:nvPr>
        </p:nvCxnSpPr>
        <p:spPr>
          <a:xfrm>
            <a:off x="1014922" y="4606574"/>
            <a:ext cx="0" cy="1300186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7" name="OTLSHAPE_TB_00000000000000000000000000000000_ScaleContainer"/>
          <p:cNvSpPr/>
          <p:nvPr>
            <p:custDataLst>
              <p:tags r:id="rId27"/>
            </p:custDataLst>
          </p:nvPr>
        </p:nvSpPr>
        <p:spPr>
          <a:xfrm>
            <a:off x="222410" y="4352575"/>
            <a:ext cx="8546940" cy="254000"/>
          </a:xfrm>
          <a:prstGeom prst="round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TLSHAPE_TB_00000000000000000000000000000000_TimescaleInterval1"/>
          <p:cNvSpPr txBox="1"/>
          <p:nvPr>
            <p:custDataLst>
              <p:tags r:id="rId28"/>
            </p:custDataLst>
          </p:nvPr>
        </p:nvSpPr>
        <p:spPr>
          <a:xfrm>
            <a:off x="285910" y="4409809"/>
            <a:ext cx="158803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mtClean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OTLSHAPE_TB_00000000000000000000000000000000_TimescaleInterval2"/>
          <p:cNvSpPr txBox="1"/>
          <p:nvPr>
            <p:custDataLst>
              <p:tags r:id="rId29"/>
            </p:custDataLst>
          </p:nvPr>
        </p:nvSpPr>
        <p:spPr>
          <a:xfrm>
            <a:off x="1134956" y="4409809"/>
            <a:ext cx="158803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OTLSHAPE_TB_00000000000000000000000000000000_TimescaleInterval3"/>
          <p:cNvSpPr txBox="1"/>
          <p:nvPr>
            <p:custDataLst>
              <p:tags r:id="rId30"/>
            </p:custDataLst>
          </p:nvPr>
        </p:nvSpPr>
        <p:spPr>
          <a:xfrm>
            <a:off x="1996250" y="4409809"/>
            <a:ext cx="158803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OTLSHAPE_TB_00000000000000000000000000000000_TimescaleInterval4"/>
          <p:cNvSpPr txBox="1"/>
          <p:nvPr>
            <p:custDataLst>
              <p:tags r:id="rId31"/>
            </p:custDataLst>
          </p:nvPr>
        </p:nvSpPr>
        <p:spPr>
          <a:xfrm>
            <a:off x="2849378" y="4409809"/>
            <a:ext cx="158803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OTLSHAPE_TB_00000000000000000000000000000000_TimescaleInterval5"/>
          <p:cNvSpPr txBox="1"/>
          <p:nvPr>
            <p:custDataLst>
              <p:tags r:id="rId32"/>
            </p:custDataLst>
          </p:nvPr>
        </p:nvSpPr>
        <p:spPr>
          <a:xfrm>
            <a:off x="3710672" y="4409809"/>
            <a:ext cx="158803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OTLSHAPE_TB_00000000000000000000000000000000_TimescaleInterval6"/>
          <p:cNvSpPr txBox="1"/>
          <p:nvPr>
            <p:custDataLst>
              <p:tags r:id="rId33"/>
            </p:custDataLst>
          </p:nvPr>
        </p:nvSpPr>
        <p:spPr>
          <a:xfrm>
            <a:off x="4559717" y="4409809"/>
            <a:ext cx="158803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OTLSHAPE_TB_00000000000000000000000000000000_TimescaleInterval7"/>
          <p:cNvSpPr txBox="1"/>
          <p:nvPr>
            <p:custDataLst>
              <p:tags r:id="rId34"/>
            </p:custDataLst>
          </p:nvPr>
        </p:nvSpPr>
        <p:spPr>
          <a:xfrm>
            <a:off x="5421011" y="4409809"/>
            <a:ext cx="158803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mtClean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OTLSHAPE_TB_00000000000000000000000000000000_TimescaleInterval8"/>
          <p:cNvSpPr txBox="1"/>
          <p:nvPr>
            <p:custDataLst>
              <p:tags r:id="rId35"/>
            </p:custDataLst>
          </p:nvPr>
        </p:nvSpPr>
        <p:spPr>
          <a:xfrm>
            <a:off x="6224491" y="4409809"/>
            <a:ext cx="158803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mtClean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OTLSHAPE_TB_00000000000000000000000000000000_TimescaleInterval9"/>
          <p:cNvSpPr txBox="1"/>
          <p:nvPr>
            <p:custDataLst>
              <p:tags r:id="rId36"/>
            </p:custDataLst>
          </p:nvPr>
        </p:nvSpPr>
        <p:spPr>
          <a:xfrm>
            <a:off x="7058052" y="4409809"/>
            <a:ext cx="158803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OTLSHAPE_TB_00000000000000000000000000000000_TimescaleInterval10"/>
          <p:cNvSpPr txBox="1"/>
          <p:nvPr>
            <p:custDataLst>
              <p:tags r:id="rId37"/>
            </p:custDataLst>
          </p:nvPr>
        </p:nvSpPr>
        <p:spPr>
          <a:xfrm>
            <a:off x="7907098" y="4409809"/>
            <a:ext cx="158803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mtClean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OTLSHAPE_TB_00000000000000000000000000000000_ScaleMarking1"/>
          <p:cNvSpPr txBox="1"/>
          <p:nvPr>
            <p:custDataLst>
              <p:tags r:id="rId38"/>
            </p:custDataLst>
          </p:nvPr>
        </p:nvSpPr>
        <p:spPr>
          <a:xfrm>
            <a:off x="222410" y="4155722"/>
            <a:ext cx="371887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dirty="0" smtClean="0">
                <a:solidFill>
                  <a:srgbClr val="44546A"/>
                </a:solidFill>
                <a:latin typeface="Calibri" panose="020F0502020204030204"/>
              </a:rPr>
              <a:t>2015</a:t>
            </a:r>
            <a:endParaRPr lang="en-US" sz="14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66" name="OTLSHAPE_M_6a85e7f58b924119ac5827c2353f2299_Title"/>
          <p:cNvSpPr txBox="1"/>
          <p:nvPr>
            <p:custDataLst>
              <p:tags r:id="rId39"/>
            </p:custDataLst>
          </p:nvPr>
        </p:nvSpPr>
        <p:spPr>
          <a:xfrm>
            <a:off x="1209000" y="5816876"/>
            <a:ext cx="1513203" cy="2305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AEDT 2b Released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OTLSHAPE_M_6a85e7f58b924119ac5827c2353f2299_Date"/>
          <p:cNvSpPr txBox="1"/>
          <p:nvPr>
            <p:custDataLst>
              <p:tags r:id="rId40"/>
            </p:custDataLst>
          </p:nvPr>
        </p:nvSpPr>
        <p:spPr>
          <a:xfrm>
            <a:off x="1207545" y="5633666"/>
            <a:ext cx="577850" cy="2651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1F497E"/>
                </a:solidFill>
                <a:latin typeface="Calibri" panose="020F0502020204030204"/>
              </a:rPr>
              <a:t>May 29</a:t>
            </a:r>
            <a:endParaRPr lang="en-US" sz="12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68" name="OTLSHAPE_M_6a85e7f58b924119ac5827c2353f2299_Shape"/>
          <p:cNvSpPr/>
          <p:nvPr>
            <p:custDataLst>
              <p:tags r:id="rId41"/>
            </p:custDataLst>
          </p:nvPr>
        </p:nvSpPr>
        <p:spPr>
          <a:xfrm rot="16200000">
            <a:off x="1057256" y="5786398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TLSHAPE_M_de9833a3a1b94595ab900e08e2beb62a_Title"/>
          <p:cNvSpPr txBox="1"/>
          <p:nvPr>
            <p:custDataLst>
              <p:tags r:id="rId42"/>
            </p:custDataLst>
          </p:nvPr>
        </p:nvSpPr>
        <p:spPr>
          <a:xfrm>
            <a:off x="1540472" y="5345858"/>
            <a:ext cx="984604" cy="1530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FP1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OTLSHAPE_M_de9833a3a1b94595ab900e08e2beb62a_Date"/>
          <p:cNvSpPr txBox="1"/>
          <p:nvPr>
            <p:custDataLst>
              <p:tags r:id="rId43"/>
            </p:custDataLst>
          </p:nvPr>
        </p:nvSpPr>
        <p:spPr>
          <a:xfrm>
            <a:off x="1540472" y="5211956"/>
            <a:ext cx="455777" cy="16548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srgbClr val="1F497E"/>
                </a:solidFill>
                <a:latin typeface="Calibri" panose="020F0502020204030204"/>
              </a:rPr>
              <a:t>July 29</a:t>
            </a:r>
            <a:endParaRPr lang="en-US" sz="10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71" name="OTLSHAPE_M_de9833a3a1b94595ab900e08e2beb62a_Shape"/>
          <p:cNvSpPr/>
          <p:nvPr>
            <p:custDataLst>
              <p:tags r:id="rId44"/>
            </p:custDataLst>
          </p:nvPr>
        </p:nvSpPr>
        <p:spPr>
          <a:xfrm rot="16200000">
            <a:off x="1381723" y="5270547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TLSHAPE_M_1d21f34f2b0b4df8bc763a9e14488344_Title"/>
          <p:cNvSpPr txBox="1"/>
          <p:nvPr>
            <p:custDataLst>
              <p:tags r:id="rId45"/>
            </p:custDataLst>
          </p:nvPr>
        </p:nvSpPr>
        <p:spPr>
          <a:xfrm>
            <a:off x="2977798" y="5373352"/>
            <a:ext cx="275911" cy="1356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spc="-2" dirty="0" smtClean="0">
                <a:solidFill>
                  <a:prstClr val="black"/>
                </a:solidFill>
                <a:latin typeface="Calibri" panose="020F0502020204030204"/>
              </a:rPr>
              <a:t>SP3</a:t>
            </a:r>
            <a:endParaRPr lang="en-US" sz="1200" b="1" spc="-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OTLSHAPE_M_1d21f34f2b0b4df8bc763a9e14488344_Date"/>
          <p:cNvSpPr txBox="1"/>
          <p:nvPr>
            <p:custDataLst>
              <p:tags r:id="rId46"/>
            </p:custDataLst>
          </p:nvPr>
        </p:nvSpPr>
        <p:spPr>
          <a:xfrm>
            <a:off x="2975436" y="5226653"/>
            <a:ext cx="508972" cy="1507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srgbClr val="1F497E"/>
                </a:solidFill>
                <a:latin typeface="Calibri" panose="020F0502020204030204"/>
              </a:rPr>
              <a:t>June 13</a:t>
            </a:r>
            <a:endParaRPr lang="en-US" sz="10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74" name="OTLSHAPE_M_1d21f34f2b0b4df8bc763a9e14488344_Shape"/>
          <p:cNvSpPr/>
          <p:nvPr>
            <p:custDataLst>
              <p:tags r:id="rId47"/>
            </p:custDataLst>
          </p:nvPr>
        </p:nvSpPr>
        <p:spPr>
          <a:xfrm rot="16200000">
            <a:off x="2822362" y="5299212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TLSHAPE_TB_00000000000000000000000000000000_ScaleMarking1"/>
          <p:cNvSpPr txBox="1"/>
          <p:nvPr>
            <p:custDataLst>
              <p:tags r:id="rId48"/>
            </p:custDataLst>
          </p:nvPr>
        </p:nvSpPr>
        <p:spPr>
          <a:xfrm>
            <a:off x="1921833" y="4161448"/>
            <a:ext cx="371887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dirty="0" smtClean="0">
                <a:solidFill>
                  <a:srgbClr val="44546A"/>
                </a:solidFill>
                <a:latin typeface="Calibri" panose="020F0502020204030204"/>
              </a:rPr>
              <a:t>2016</a:t>
            </a:r>
            <a:endParaRPr lang="en-US" sz="14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118" name="OTLSHAPE_TB_00000000000000000000000000000000_ScaleMarking1"/>
          <p:cNvSpPr txBox="1"/>
          <p:nvPr>
            <p:custDataLst>
              <p:tags r:id="rId49"/>
            </p:custDataLst>
          </p:nvPr>
        </p:nvSpPr>
        <p:spPr>
          <a:xfrm>
            <a:off x="3644235" y="4155723"/>
            <a:ext cx="371887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dirty="0" smtClean="0">
                <a:solidFill>
                  <a:srgbClr val="44546A"/>
                </a:solidFill>
                <a:latin typeface="Calibri" panose="020F0502020204030204"/>
              </a:rPr>
              <a:t>2017</a:t>
            </a:r>
            <a:endParaRPr lang="en-US" sz="14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119" name="OTLSHAPE_TB_00000000000000000000000000000000_ScaleMarking1"/>
          <p:cNvSpPr txBox="1"/>
          <p:nvPr>
            <p:custDataLst>
              <p:tags r:id="rId50"/>
            </p:custDataLst>
          </p:nvPr>
        </p:nvSpPr>
        <p:spPr>
          <a:xfrm>
            <a:off x="5348336" y="4161016"/>
            <a:ext cx="371887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dirty="0" smtClean="0">
                <a:solidFill>
                  <a:srgbClr val="44546A"/>
                </a:solidFill>
                <a:latin typeface="Calibri" panose="020F0502020204030204"/>
              </a:rPr>
              <a:t>2018</a:t>
            </a:r>
            <a:endParaRPr lang="en-US" sz="14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120" name="OTLSHAPE_TB_00000000000000000000000000000000_ScaleMarking1"/>
          <p:cNvSpPr txBox="1"/>
          <p:nvPr>
            <p:custDataLst>
              <p:tags r:id="rId51"/>
            </p:custDataLst>
          </p:nvPr>
        </p:nvSpPr>
        <p:spPr>
          <a:xfrm>
            <a:off x="6992318" y="4161015"/>
            <a:ext cx="371887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dirty="0" smtClean="0">
                <a:solidFill>
                  <a:srgbClr val="44546A"/>
                </a:solidFill>
                <a:latin typeface="Calibri" panose="020F0502020204030204"/>
              </a:rPr>
              <a:t>2019</a:t>
            </a:r>
            <a:endParaRPr lang="en-US" sz="14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cxnSp>
        <p:nvCxnSpPr>
          <p:cNvPr id="121" name="OTLSHAPE_M_de9833a3a1b94595ab900e08e2beb62a_Connector1"/>
          <p:cNvCxnSpPr/>
          <p:nvPr>
            <p:custDataLst>
              <p:tags r:id="rId52"/>
            </p:custDataLst>
          </p:nvPr>
        </p:nvCxnSpPr>
        <p:spPr>
          <a:xfrm>
            <a:off x="1974408" y="4623503"/>
            <a:ext cx="0" cy="381381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2" name="OTLSHAPE_M_de9833a3a1b94595ab900e08e2beb62a_Title"/>
          <p:cNvSpPr txBox="1"/>
          <p:nvPr>
            <p:custDataLst>
              <p:tags r:id="rId53"/>
            </p:custDataLst>
          </p:nvPr>
        </p:nvSpPr>
        <p:spPr>
          <a:xfrm>
            <a:off x="2158557" y="4973304"/>
            <a:ext cx="984604" cy="1530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SP2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TLSHAPE_M_de9833a3a1b94595ab900e08e2beb62a_Date"/>
          <p:cNvSpPr txBox="1"/>
          <p:nvPr>
            <p:custDataLst>
              <p:tags r:id="rId54"/>
            </p:custDataLst>
          </p:nvPr>
        </p:nvSpPr>
        <p:spPr>
          <a:xfrm>
            <a:off x="2158558" y="4839403"/>
            <a:ext cx="718367" cy="1339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srgbClr val="1F497E"/>
                </a:solidFill>
                <a:latin typeface="Calibri" panose="020F0502020204030204"/>
              </a:rPr>
              <a:t>December 22</a:t>
            </a:r>
            <a:endParaRPr lang="en-US" sz="10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116" name="OTLSHAPE_M_6a85e7f58b924119ac5827c2353f2299_Title"/>
          <p:cNvSpPr txBox="1"/>
          <p:nvPr>
            <p:custDataLst>
              <p:tags r:id="rId55"/>
            </p:custDataLst>
          </p:nvPr>
        </p:nvSpPr>
        <p:spPr>
          <a:xfrm>
            <a:off x="3542080" y="5824837"/>
            <a:ext cx="1606301" cy="2305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AEDT 2c 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OTLSHAPE_M_6a85e7f58b924119ac5827c2353f2299_Date"/>
          <p:cNvSpPr txBox="1"/>
          <p:nvPr>
            <p:custDataLst>
              <p:tags r:id="rId56"/>
            </p:custDataLst>
          </p:nvPr>
        </p:nvSpPr>
        <p:spPr>
          <a:xfrm>
            <a:off x="3549091" y="5641627"/>
            <a:ext cx="1169429" cy="2651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1F497E"/>
                </a:solidFill>
                <a:latin typeface="Calibri" panose="020F0502020204030204"/>
              </a:rPr>
              <a:t>September 14</a:t>
            </a:r>
            <a:endParaRPr lang="en-US" sz="12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126" name="OTLSHAPE_M_6a85e7f58b924119ac5827c2353f2299_Shape"/>
          <p:cNvSpPr/>
          <p:nvPr>
            <p:custDataLst>
              <p:tags r:id="rId57"/>
            </p:custDataLst>
          </p:nvPr>
        </p:nvSpPr>
        <p:spPr>
          <a:xfrm rot="16200000">
            <a:off x="3398803" y="5794359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1" name="OTLSHAPE_M_de9833a3a1b94595ab900e08e2beb62a_Connector1"/>
          <p:cNvCxnSpPr/>
          <p:nvPr>
            <p:custDataLst>
              <p:tags r:id="rId58"/>
            </p:custDataLst>
          </p:nvPr>
        </p:nvCxnSpPr>
        <p:spPr>
          <a:xfrm>
            <a:off x="3669738" y="4606574"/>
            <a:ext cx="0" cy="381381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2" name="OTLSHAPE_M_de9833a3a1b94595ab900e08e2beb62a_Title"/>
          <p:cNvSpPr txBox="1"/>
          <p:nvPr>
            <p:custDataLst>
              <p:tags r:id="rId59"/>
            </p:custDataLst>
          </p:nvPr>
        </p:nvSpPr>
        <p:spPr>
          <a:xfrm>
            <a:off x="3853887" y="4956375"/>
            <a:ext cx="984604" cy="1530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SP1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OTLSHAPE_M_de9833a3a1b94595ab900e08e2beb62a_Date"/>
          <p:cNvSpPr txBox="1"/>
          <p:nvPr>
            <p:custDataLst>
              <p:tags r:id="rId60"/>
            </p:custDataLst>
          </p:nvPr>
        </p:nvSpPr>
        <p:spPr>
          <a:xfrm>
            <a:off x="3853888" y="4822474"/>
            <a:ext cx="718367" cy="1339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srgbClr val="1F497E"/>
                </a:solidFill>
                <a:latin typeface="Calibri" panose="020F0502020204030204"/>
              </a:rPr>
              <a:t>December 19</a:t>
            </a:r>
            <a:endParaRPr lang="en-US" sz="10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135" name="OTLSHAPE_M_de9833a3a1b94595ab900e08e2beb62a_Shape"/>
          <p:cNvSpPr/>
          <p:nvPr>
            <p:custDataLst>
              <p:tags r:id="rId61"/>
            </p:custDataLst>
          </p:nvPr>
        </p:nvSpPr>
        <p:spPr>
          <a:xfrm rot="16200000">
            <a:off x="1999960" y="4889066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OTLSHAPE_M_de9833a3a1b94595ab900e08e2beb62a_Shape"/>
          <p:cNvSpPr/>
          <p:nvPr>
            <p:custDataLst>
              <p:tags r:id="rId62"/>
            </p:custDataLst>
          </p:nvPr>
        </p:nvSpPr>
        <p:spPr>
          <a:xfrm rot="16200000">
            <a:off x="3704766" y="4855110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TLSHAPE_M_1d21f34f2b0b4df8bc763a9e14488344_Title"/>
          <p:cNvSpPr txBox="1"/>
          <p:nvPr>
            <p:custDataLst>
              <p:tags r:id="rId63"/>
            </p:custDataLst>
          </p:nvPr>
        </p:nvSpPr>
        <p:spPr>
          <a:xfrm>
            <a:off x="4365239" y="5373352"/>
            <a:ext cx="875801" cy="1356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spc="-2" dirty="0" smtClean="0">
                <a:solidFill>
                  <a:prstClr val="black"/>
                </a:solidFill>
                <a:latin typeface="Calibri" panose="020F0502020204030204"/>
              </a:rPr>
              <a:t>SP2</a:t>
            </a:r>
            <a:endParaRPr lang="en-US" sz="1200" b="1" spc="-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OTLSHAPE_M_1d21f34f2b0b4df8bc763a9e14488344_Date"/>
          <p:cNvSpPr txBox="1"/>
          <p:nvPr>
            <p:custDataLst>
              <p:tags r:id="rId64"/>
            </p:custDataLst>
          </p:nvPr>
        </p:nvSpPr>
        <p:spPr>
          <a:xfrm>
            <a:off x="4362877" y="5226653"/>
            <a:ext cx="508972" cy="1507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srgbClr val="1F497E"/>
                </a:solidFill>
                <a:latin typeface="Calibri" panose="020F0502020204030204"/>
              </a:rPr>
              <a:t>March 13</a:t>
            </a:r>
            <a:endParaRPr lang="en-US" sz="10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142" name="OTLSHAPE_M_de9833a3a1b94595ab900e08e2beb62a_Shape"/>
          <p:cNvSpPr/>
          <p:nvPr>
            <p:custDataLst>
              <p:tags r:id="rId65"/>
            </p:custDataLst>
          </p:nvPr>
        </p:nvSpPr>
        <p:spPr>
          <a:xfrm rot="16200000">
            <a:off x="4209842" y="5304410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3" name="OTLSHAPE_M_de9833a3a1b94595ab900e08e2beb62a_Connector1"/>
          <p:cNvCxnSpPr/>
          <p:nvPr>
            <p:custDataLst>
              <p:tags r:id="rId66"/>
            </p:custDataLst>
          </p:nvPr>
        </p:nvCxnSpPr>
        <p:spPr>
          <a:xfrm>
            <a:off x="5049853" y="4606568"/>
            <a:ext cx="0" cy="1283285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4" name="OTLSHAPE_M_de9833a3a1b94595ab900e08e2beb62a_Title"/>
          <p:cNvSpPr txBox="1"/>
          <p:nvPr>
            <p:custDataLst>
              <p:tags r:id="rId67"/>
            </p:custDataLst>
          </p:nvPr>
        </p:nvSpPr>
        <p:spPr>
          <a:xfrm>
            <a:off x="5234002" y="5836478"/>
            <a:ext cx="811581" cy="1893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AEDT 2d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5" name="OTLSHAPE_M_de9833a3a1b94595ab900e08e2beb62a_Date"/>
          <p:cNvSpPr txBox="1"/>
          <p:nvPr>
            <p:custDataLst>
              <p:tags r:id="rId68"/>
            </p:custDataLst>
          </p:nvPr>
        </p:nvSpPr>
        <p:spPr>
          <a:xfrm>
            <a:off x="5234004" y="5679718"/>
            <a:ext cx="1069888" cy="1654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1F497E"/>
                </a:solidFill>
                <a:latin typeface="Calibri" panose="020F0502020204030204"/>
              </a:rPr>
              <a:t>September</a:t>
            </a:r>
            <a:endParaRPr lang="en-US" sz="12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146" name="OTLSHAPE_M_de9833a3a1b94595ab900e08e2beb62a_Shape"/>
          <p:cNvSpPr/>
          <p:nvPr>
            <p:custDataLst>
              <p:tags r:id="rId69"/>
            </p:custDataLst>
          </p:nvPr>
        </p:nvSpPr>
        <p:spPr>
          <a:xfrm rot="16200000">
            <a:off x="5084881" y="5769504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TLSHAPE_M_1d21f34f2b0b4df8bc763a9e14488344_Title"/>
          <p:cNvSpPr txBox="1"/>
          <p:nvPr>
            <p:custDataLst>
              <p:tags r:id="rId70"/>
            </p:custDataLst>
          </p:nvPr>
        </p:nvSpPr>
        <p:spPr>
          <a:xfrm>
            <a:off x="6075568" y="5362713"/>
            <a:ext cx="360892" cy="1468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spc="-2" dirty="0" smtClean="0">
                <a:solidFill>
                  <a:prstClr val="black"/>
                </a:solidFill>
                <a:latin typeface="Calibri" panose="020F0502020204030204"/>
              </a:rPr>
              <a:t>SP1</a:t>
            </a:r>
            <a:endParaRPr lang="en-US" sz="1200" b="1" spc="-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9" name="OTLSHAPE_M_1d21f34f2b0b4df8bc763a9e14488344_Date"/>
          <p:cNvSpPr txBox="1"/>
          <p:nvPr>
            <p:custDataLst>
              <p:tags r:id="rId71"/>
            </p:custDataLst>
          </p:nvPr>
        </p:nvSpPr>
        <p:spPr>
          <a:xfrm>
            <a:off x="6073205" y="5226647"/>
            <a:ext cx="508972" cy="1507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srgbClr val="1F497E"/>
                </a:solidFill>
                <a:latin typeface="Calibri" panose="020F0502020204030204"/>
              </a:rPr>
              <a:t>March</a:t>
            </a:r>
            <a:endParaRPr lang="en-US" sz="10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150" name="OTLSHAPE_M_de9833a3a1b94595ab900e08e2beb62a_Shape"/>
          <p:cNvSpPr/>
          <p:nvPr>
            <p:custDataLst>
              <p:tags r:id="rId72"/>
            </p:custDataLst>
          </p:nvPr>
        </p:nvSpPr>
        <p:spPr>
          <a:xfrm rot="16200000">
            <a:off x="5920170" y="5304404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TLSHAPE_M_6a85e7f58b924119ac5827c2353f2299_Title"/>
          <p:cNvSpPr txBox="1"/>
          <p:nvPr>
            <p:custDataLst>
              <p:tags r:id="rId73"/>
            </p:custDataLst>
          </p:nvPr>
        </p:nvSpPr>
        <p:spPr>
          <a:xfrm>
            <a:off x="6923604" y="5807903"/>
            <a:ext cx="1606301" cy="2305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AEDT 3a 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3" name="OTLSHAPE_M_6a85e7f58b924119ac5827c2353f2299_Date"/>
          <p:cNvSpPr txBox="1"/>
          <p:nvPr>
            <p:custDataLst>
              <p:tags r:id="rId74"/>
            </p:custDataLst>
          </p:nvPr>
        </p:nvSpPr>
        <p:spPr>
          <a:xfrm>
            <a:off x="6905214" y="5624693"/>
            <a:ext cx="1081285" cy="2651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1F497E"/>
                </a:solidFill>
                <a:latin typeface="Calibri" panose="020F0502020204030204"/>
              </a:rPr>
              <a:t>September </a:t>
            </a:r>
            <a:endParaRPr lang="en-US" sz="12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154" name="OTLSHAPE_M_6a85e7f58b924119ac5827c2353f2299_Shape"/>
          <p:cNvSpPr/>
          <p:nvPr>
            <p:custDataLst>
              <p:tags r:id="rId75"/>
            </p:custDataLst>
          </p:nvPr>
        </p:nvSpPr>
        <p:spPr>
          <a:xfrm rot="16200000">
            <a:off x="6754926" y="5777425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6712592" y="857250"/>
            <a:ext cx="43921" cy="3495325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OTLSHAPE_T_f489f80ef63b45f89ca23fe06c41a9b2_Shape"/>
          <p:cNvSpPr/>
          <p:nvPr>
            <p:custDataLst>
              <p:tags r:id="rId76"/>
            </p:custDataLst>
          </p:nvPr>
        </p:nvSpPr>
        <p:spPr>
          <a:xfrm>
            <a:off x="3549090" y="3292599"/>
            <a:ext cx="3163501" cy="140681"/>
          </a:xfrm>
          <a:prstGeom prst="chevron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TLSHAPE_T_f489f80ef63b45f89ca23fe06c41a9b2_Title"/>
          <p:cNvSpPr txBox="1"/>
          <p:nvPr>
            <p:custDataLst>
              <p:tags r:id="rId77"/>
            </p:custDataLst>
          </p:nvPr>
        </p:nvSpPr>
        <p:spPr>
          <a:xfrm>
            <a:off x="3669738" y="3148687"/>
            <a:ext cx="2699017" cy="1350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Agreement for Public Release of BADA 4.2</a:t>
            </a: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OTLSHAPE_T_f489f80ef63b45f89ca23fe06c41a9b2_JoinedDate"/>
          <p:cNvSpPr txBox="1"/>
          <p:nvPr>
            <p:custDataLst>
              <p:tags r:id="rId78"/>
            </p:custDataLst>
          </p:nvPr>
        </p:nvSpPr>
        <p:spPr>
          <a:xfrm>
            <a:off x="3690477" y="3305282"/>
            <a:ext cx="1081592" cy="1162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Calibri" panose="020F0502020204030204"/>
              </a:rPr>
              <a:t>Nov. ‘16 – Sep. ‘18</a:t>
            </a:r>
            <a:endParaRPr lang="en-US" sz="1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18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87" name="OTLSHAPE_T_f489f80ef63b45f89ca23fe06c41a9b2_Shape"/>
          <p:cNvSpPr/>
          <p:nvPr>
            <p:custDataLst>
              <p:tags r:id="rId79"/>
            </p:custDataLst>
          </p:nvPr>
        </p:nvSpPr>
        <p:spPr>
          <a:xfrm>
            <a:off x="4905943" y="1805281"/>
            <a:ext cx="1852936" cy="115570"/>
          </a:xfrm>
          <a:prstGeom prst="chevron">
            <a:avLst/>
          </a:prstGeom>
          <a:solidFill>
            <a:srgbClr val="333399"/>
          </a:solidFill>
          <a:ln w="3175" cap="flat" cmpd="sng" algn="ctr">
            <a:solidFill>
              <a:srgbClr val="333399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TLSHAPE_T_f489f80ef63b45f89ca23fe06c41a9b2_JoinedDate"/>
          <p:cNvSpPr txBox="1"/>
          <p:nvPr>
            <p:custDataLst>
              <p:tags r:id="rId80"/>
            </p:custDataLst>
          </p:nvPr>
        </p:nvSpPr>
        <p:spPr>
          <a:xfrm>
            <a:off x="5071600" y="1807162"/>
            <a:ext cx="1184414" cy="10187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Calibri" panose="020F0502020204030204"/>
              </a:rPr>
              <a:t>Aug ‘17 - Sep ‘18</a:t>
            </a:r>
            <a:endParaRPr lang="en-US" sz="1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90" name="OTLSHAPE_T_f489f80ef63b45f89ca23fe06c41a9b2_Title"/>
          <p:cNvSpPr txBox="1"/>
          <p:nvPr>
            <p:custDataLst>
              <p:tags r:id="rId81"/>
            </p:custDataLst>
          </p:nvPr>
        </p:nvSpPr>
        <p:spPr>
          <a:xfrm>
            <a:off x="4848193" y="1651623"/>
            <a:ext cx="2436002" cy="17651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Implementation of Research Results</a:t>
            </a: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OTLSHAPE_T_f489f80ef63b45f89ca23fe06c41a9b2_Shape"/>
          <p:cNvSpPr/>
          <p:nvPr>
            <p:custDataLst>
              <p:tags r:id="rId82"/>
            </p:custDataLst>
          </p:nvPr>
        </p:nvSpPr>
        <p:spPr>
          <a:xfrm>
            <a:off x="4919069" y="3826603"/>
            <a:ext cx="1704074" cy="137160"/>
          </a:xfrm>
          <a:prstGeom prst="chevron">
            <a:avLst/>
          </a:prstGeom>
          <a:pattFill prst="dkDnDiag">
            <a:fgClr>
              <a:srgbClr val="00B050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TLSHAPE_T_f489f80ef63b45f89ca23fe06c41a9b2_Shape"/>
          <p:cNvSpPr/>
          <p:nvPr>
            <p:custDataLst>
              <p:tags r:id="rId83"/>
            </p:custDataLst>
          </p:nvPr>
        </p:nvSpPr>
        <p:spPr>
          <a:xfrm>
            <a:off x="6741359" y="3993242"/>
            <a:ext cx="1600008" cy="137160"/>
          </a:xfrm>
          <a:prstGeom prst="chevron">
            <a:avLst/>
          </a:prstGeom>
          <a:pattFill prst="dkDnDiag">
            <a:fgClr>
              <a:srgbClr val="00B050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TLSHAPE_T_f489f80ef63b45f89ca23fe06c41a9b2_Title"/>
          <p:cNvSpPr txBox="1"/>
          <p:nvPr>
            <p:custDataLst>
              <p:tags r:id="rId84"/>
            </p:custDataLst>
          </p:nvPr>
        </p:nvSpPr>
        <p:spPr>
          <a:xfrm>
            <a:off x="6759059" y="3774306"/>
            <a:ext cx="2253061" cy="2435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Implementation of Research Results</a:t>
            </a: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OTLSHAPE_T_f489f80ef63b45f89ca23fe06c41a9b2_Title"/>
          <p:cNvSpPr txBox="1"/>
          <p:nvPr>
            <p:custDataLst>
              <p:tags r:id="rId85"/>
            </p:custDataLst>
          </p:nvPr>
        </p:nvSpPr>
        <p:spPr>
          <a:xfrm>
            <a:off x="233767" y="3491115"/>
            <a:ext cx="2690863" cy="34932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ACRP </a:t>
            </a: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02-27 Aircraft Taxi Noise Database for Airport Noise Modeling </a:t>
            </a:r>
            <a:r>
              <a:rPr lang="en-US" sz="1000" b="1" dirty="0" smtClean="0">
                <a:solidFill>
                  <a:srgbClr val="0070C0"/>
                </a:solidFill>
                <a:latin typeface="Calibri" panose="020F0502020204030204"/>
              </a:rPr>
              <a:t>(March 2013)</a:t>
            </a:r>
            <a:endParaRPr lang="en-US" sz="10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cxnSp>
        <p:nvCxnSpPr>
          <p:cNvPr id="98" name="OTLSHAPE_M_6a85e7f58b924119ac5827c2353f2299_Connector1"/>
          <p:cNvCxnSpPr/>
          <p:nvPr>
            <p:custDataLst>
              <p:tags r:id="rId86"/>
            </p:custDataLst>
          </p:nvPr>
        </p:nvCxnSpPr>
        <p:spPr>
          <a:xfrm>
            <a:off x="8341367" y="4597601"/>
            <a:ext cx="0" cy="1300186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9" name="OTLSHAPE_M_6a85e7f58b924119ac5827c2353f2299_Title"/>
          <p:cNvSpPr txBox="1"/>
          <p:nvPr>
            <p:custDataLst>
              <p:tags r:id="rId87"/>
            </p:custDataLst>
          </p:nvPr>
        </p:nvSpPr>
        <p:spPr>
          <a:xfrm>
            <a:off x="8457129" y="5807903"/>
            <a:ext cx="1606301" cy="2305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AEDT 3b 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OTLSHAPE_M_6a85e7f58b924119ac5827c2353f2299_Date"/>
          <p:cNvSpPr txBox="1"/>
          <p:nvPr>
            <p:custDataLst>
              <p:tags r:id="rId88"/>
            </p:custDataLst>
          </p:nvPr>
        </p:nvSpPr>
        <p:spPr>
          <a:xfrm>
            <a:off x="8438739" y="5624693"/>
            <a:ext cx="1081285" cy="2651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1F497E"/>
                </a:solidFill>
                <a:latin typeface="Calibri" panose="020F0502020204030204"/>
              </a:rPr>
              <a:t>September </a:t>
            </a:r>
            <a:endParaRPr lang="en-US" sz="12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101" name="OTLSHAPE_M_6a85e7f58b924119ac5827c2353f2299_Shape"/>
          <p:cNvSpPr/>
          <p:nvPr>
            <p:custDataLst>
              <p:tags r:id="rId89"/>
            </p:custDataLst>
          </p:nvPr>
        </p:nvSpPr>
        <p:spPr>
          <a:xfrm rot="16200000">
            <a:off x="8364651" y="5777425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OTLSHAPE_M_1d21f34f2b0b4df8bc763a9e14488344_Connector1"/>
          <p:cNvCxnSpPr/>
          <p:nvPr>
            <p:custDataLst>
              <p:tags r:id="rId90"/>
            </p:custDataLst>
          </p:nvPr>
        </p:nvCxnSpPr>
        <p:spPr>
          <a:xfrm>
            <a:off x="7574980" y="4606569"/>
            <a:ext cx="0" cy="830029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3" name="OTLSHAPE_M_1d21f34f2b0b4df8bc763a9e14488344_Title"/>
          <p:cNvSpPr txBox="1"/>
          <p:nvPr>
            <p:custDataLst>
              <p:tags r:id="rId91"/>
            </p:custDataLst>
          </p:nvPr>
        </p:nvSpPr>
        <p:spPr>
          <a:xfrm>
            <a:off x="7761493" y="5362713"/>
            <a:ext cx="360892" cy="1468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spc="-2" dirty="0" smtClean="0">
                <a:solidFill>
                  <a:prstClr val="black"/>
                </a:solidFill>
                <a:latin typeface="Calibri" panose="020F0502020204030204"/>
              </a:rPr>
              <a:t>SP1</a:t>
            </a:r>
            <a:endParaRPr lang="en-US" sz="1200" b="1" spc="-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OTLSHAPE_M_1d21f34f2b0b4df8bc763a9e14488344_Date"/>
          <p:cNvSpPr txBox="1"/>
          <p:nvPr>
            <p:custDataLst>
              <p:tags r:id="rId92"/>
            </p:custDataLst>
          </p:nvPr>
        </p:nvSpPr>
        <p:spPr>
          <a:xfrm>
            <a:off x="7759130" y="5226647"/>
            <a:ext cx="508972" cy="1507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srgbClr val="1F497E"/>
                </a:solidFill>
                <a:latin typeface="Calibri" panose="020F0502020204030204"/>
              </a:rPr>
              <a:t>March</a:t>
            </a:r>
            <a:endParaRPr lang="en-US" sz="1000" b="1" dirty="0">
              <a:solidFill>
                <a:srgbClr val="1F497E"/>
              </a:solidFill>
              <a:latin typeface="Calibri" panose="020F0502020204030204"/>
            </a:endParaRPr>
          </a:p>
        </p:txBody>
      </p:sp>
      <p:sp>
        <p:nvSpPr>
          <p:cNvPr id="105" name="OTLSHAPE_M_de9833a3a1b94595ab900e08e2beb62a_Shape"/>
          <p:cNvSpPr/>
          <p:nvPr>
            <p:custDataLst>
              <p:tags r:id="rId93"/>
            </p:custDataLst>
          </p:nvPr>
        </p:nvSpPr>
        <p:spPr>
          <a:xfrm rot="16200000">
            <a:off x="7606095" y="5304404"/>
            <a:ext cx="127000" cy="123825"/>
          </a:xfrm>
          <a:prstGeom prst="flowChartMerg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TLSHAPE_T_f489f80ef63b45f89ca23fe06c41a9b2_Title"/>
          <p:cNvSpPr txBox="1"/>
          <p:nvPr>
            <p:custDataLst>
              <p:tags r:id="rId94"/>
            </p:custDataLst>
          </p:nvPr>
        </p:nvSpPr>
        <p:spPr>
          <a:xfrm>
            <a:off x="4933794" y="2036586"/>
            <a:ext cx="2181784" cy="1350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Helicopter Performance Modeling</a:t>
            </a: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OTLSHAPE_T_f489f80ef63b45f89ca23fe06c41a9b2_Shape"/>
          <p:cNvSpPr/>
          <p:nvPr>
            <p:custDataLst>
              <p:tags r:id="rId95"/>
            </p:custDataLst>
          </p:nvPr>
        </p:nvSpPr>
        <p:spPr>
          <a:xfrm>
            <a:off x="5639792" y="2171649"/>
            <a:ext cx="1082324" cy="114425"/>
          </a:xfrm>
          <a:prstGeom prst="chevron">
            <a:avLst/>
          </a:prstGeom>
          <a:solidFill>
            <a:srgbClr val="C495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TLSHAPE_T_f489f80ef63b45f89ca23fe06c41a9b2_JoinedDate"/>
          <p:cNvSpPr txBox="1"/>
          <p:nvPr>
            <p:custDataLst>
              <p:tags r:id="rId96"/>
            </p:custDataLst>
          </p:nvPr>
        </p:nvSpPr>
        <p:spPr>
          <a:xfrm>
            <a:off x="5497621" y="2169805"/>
            <a:ext cx="1081592" cy="1162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Calibri" panose="020F0502020204030204"/>
              </a:rPr>
              <a:t>Mar ‘18 - Sep ‘18</a:t>
            </a:r>
            <a:endParaRPr lang="en-US" sz="1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09" name="OTLSHAPE_T_f489f80ef63b45f89ca23fe06c41a9b2_Title"/>
          <p:cNvSpPr txBox="1"/>
          <p:nvPr>
            <p:custDataLst>
              <p:tags r:id="rId97"/>
            </p:custDataLst>
          </p:nvPr>
        </p:nvSpPr>
        <p:spPr>
          <a:xfrm>
            <a:off x="4762344" y="2608086"/>
            <a:ext cx="2222750" cy="1350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Analysis of BADA 4 Aircraft Coverage</a:t>
            </a: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OTLSHAPE_T_f489f80ef63b45f89ca23fe06c41a9b2_Shape"/>
          <p:cNvSpPr/>
          <p:nvPr>
            <p:custDataLst>
              <p:tags r:id="rId98"/>
            </p:custDataLst>
          </p:nvPr>
        </p:nvSpPr>
        <p:spPr>
          <a:xfrm>
            <a:off x="5639792" y="2743148"/>
            <a:ext cx="1082324" cy="131637"/>
          </a:xfrm>
          <a:prstGeom prst="chevron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TLSHAPE_T_f489f80ef63b45f89ca23fe06c41a9b2_JoinedDate"/>
          <p:cNvSpPr txBox="1"/>
          <p:nvPr>
            <p:custDataLst>
              <p:tags r:id="rId99"/>
            </p:custDataLst>
          </p:nvPr>
        </p:nvSpPr>
        <p:spPr>
          <a:xfrm>
            <a:off x="5564296" y="2741305"/>
            <a:ext cx="1081592" cy="1162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Calibri" panose="020F0502020204030204"/>
              </a:rPr>
              <a:t>Mar ‘18 - Sep ‘18</a:t>
            </a:r>
            <a:endParaRPr lang="en-US" sz="10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89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6" y="163830"/>
            <a:ext cx="8818324" cy="464820"/>
          </a:xfrm>
        </p:spPr>
        <p:txBody>
          <a:bodyPr/>
          <a:lstStyle/>
          <a:p>
            <a:r>
              <a:rPr lang="en-US" dirty="0" smtClean="0"/>
              <a:t>FY20 and Beyond (AEDT 4)</a:t>
            </a:r>
            <a:endParaRPr lang="en-US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19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9728" y="824153"/>
            <a:ext cx="8773960" cy="5030461"/>
          </a:xfrm>
        </p:spPr>
        <p:txBody>
          <a:bodyPr/>
          <a:lstStyle/>
          <a:p>
            <a:r>
              <a:rPr lang="en-US" sz="2400" dirty="0"/>
              <a:t>Higher fidelity noise characterization </a:t>
            </a:r>
          </a:p>
          <a:p>
            <a:pPr lvl="1"/>
            <a:r>
              <a:rPr lang="en-US" sz="2000" dirty="0"/>
              <a:t>Utilize improved aircraft performance from BADA 4</a:t>
            </a:r>
          </a:p>
          <a:p>
            <a:pPr lvl="1"/>
            <a:r>
              <a:rPr lang="en-US" sz="2000" dirty="0"/>
              <a:t>Develop analytical techniques to capture airframe noise (ASCENT 23)</a:t>
            </a:r>
          </a:p>
          <a:p>
            <a:pPr lvl="1"/>
            <a:r>
              <a:rPr lang="en-US" sz="2000" dirty="0"/>
              <a:t>Develop NPD + configuration (NPDC) format that enables more accurate noise prediction due to aircraft configuration and speed changes (ASCENT 43)</a:t>
            </a:r>
          </a:p>
          <a:p>
            <a:r>
              <a:rPr lang="en-US" sz="2400" dirty="0"/>
              <a:t>Incorporate </a:t>
            </a:r>
            <a:r>
              <a:rPr lang="en-US" sz="2400" dirty="0" smtClean="0"/>
              <a:t>improved </a:t>
            </a:r>
            <a:r>
              <a:rPr lang="en-US" sz="2400" dirty="0"/>
              <a:t>version of AERMOD for </a:t>
            </a:r>
            <a:r>
              <a:rPr lang="en-US" sz="2400" dirty="0" smtClean="0"/>
              <a:t>local-scale </a:t>
            </a:r>
            <a:r>
              <a:rPr lang="en-US" sz="2400" dirty="0"/>
              <a:t>airport </a:t>
            </a:r>
            <a:r>
              <a:rPr lang="en-US" sz="2400" dirty="0" smtClean="0"/>
              <a:t>air quality modeling</a:t>
            </a:r>
            <a:endParaRPr lang="en-US" sz="2400" strike="sngStrike" dirty="0"/>
          </a:p>
          <a:p>
            <a:r>
              <a:rPr lang="en-US" sz="2400" dirty="0"/>
              <a:t>Include capabilities to model supersonic aircraft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9728" y="824153"/>
            <a:ext cx="8773960" cy="4833697"/>
          </a:xfrm>
        </p:spPr>
        <p:txBody>
          <a:bodyPr/>
          <a:lstStyle/>
          <a:p>
            <a:r>
              <a:rPr lang="en-US" sz="2400" b="0" dirty="0" smtClean="0"/>
              <a:t>AEDT Development Team</a:t>
            </a:r>
          </a:p>
          <a:p>
            <a:r>
              <a:rPr lang="en-US" sz="2400" b="0" dirty="0" smtClean="0"/>
              <a:t>AEDT Development Drivers</a:t>
            </a:r>
          </a:p>
          <a:p>
            <a:r>
              <a:rPr lang="en-US" sz="2400" b="0" dirty="0" smtClean="0"/>
              <a:t>FY16 Development</a:t>
            </a:r>
          </a:p>
          <a:p>
            <a:pPr lvl="1"/>
            <a:r>
              <a:rPr lang="en-US" sz="2000" dirty="0" smtClean="0"/>
              <a:t>Current status - AEDT 2c SP1</a:t>
            </a:r>
          </a:p>
          <a:p>
            <a:pPr lvl="1"/>
            <a:r>
              <a:rPr lang="en-US" sz="2000" b="0" dirty="0" smtClean="0"/>
              <a:t>Continued development</a:t>
            </a:r>
          </a:p>
          <a:p>
            <a:r>
              <a:rPr lang="en-US" sz="2400" b="0" dirty="0" smtClean="0"/>
              <a:t>FY17 Development</a:t>
            </a:r>
          </a:p>
          <a:p>
            <a:r>
              <a:rPr lang="en-US" sz="2400" b="0" dirty="0" smtClean="0"/>
              <a:t>FY18 Development Plan</a:t>
            </a:r>
          </a:p>
          <a:p>
            <a:pPr lvl="1"/>
            <a:r>
              <a:rPr lang="en-US" sz="2000" dirty="0" smtClean="0"/>
              <a:t>AEDT 3</a:t>
            </a:r>
            <a:endParaRPr lang="en-US" sz="2000" b="0" dirty="0" smtClean="0"/>
          </a:p>
          <a:p>
            <a:r>
              <a:rPr lang="en-US" sz="2400" b="0" dirty="0" smtClean="0"/>
              <a:t>FY19 and Beyond</a:t>
            </a:r>
          </a:p>
          <a:p>
            <a:r>
              <a:rPr lang="en-US" sz="2400" b="0" dirty="0" smtClean="0"/>
              <a:t>Action Item from August REDAC</a:t>
            </a:r>
          </a:p>
          <a:p>
            <a:r>
              <a:rPr lang="en-US" sz="2400" b="0" dirty="0" smtClean="0"/>
              <a:t>Summary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2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 from August 2016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919403"/>
            <a:ext cx="8773960" cy="3641167"/>
          </a:xfrm>
        </p:spPr>
        <p:txBody>
          <a:bodyPr/>
          <a:lstStyle/>
          <a:p>
            <a:r>
              <a:rPr lang="en-US" sz="2400" dirty="0"/>
              <a:t>Examine the sample problems for AEDT and see if they could be augmented with additional simple problems of interest. </a:t>
            </a:r>
            <a:endParaRPr lang="en-US" sz="2400" dirty="0" smtClean="0"/>
          </a:p>
          <a:p>
            <a:pPr lvl="1"/>
            <a:r>
              <a:rPr lang="en-US" sz="2000" dirty="0" smtClean="0"/>
              <a:t>AEDT currently has six sample studies that cover both airport level and regional studies for noise, emissions and fuel burn metric results.</a:t>
            </a:r>
          </a:p>
          <a:p>
            <a:pPr lvl="1"/>
            <a:r>
              <a:rPr lang="en-US" sz="2000" dirty="0" smtClean="0"/>
              <a:t>AEDT website contains training materials including study development exercises.</a:t>
            </a:r>
          </a:p>
          <a:p>
            <a:pPr lvl="1"/>
            <a:r>
              <a:rPr lang="en-US" sz="2000" dirty="0" smtClean="0"/>
              <a:t>Current AEDT sample problems can be augmented with study results from the AEDT training exercises to provide simpler and more basic study examples.</a:t>
            </a:r>
            <a:endParaRPr lang="en-US" sz="20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20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747953"/>
            <a:ext cx="8773960" cy="5030461"/>
          </a:xfrm>
        </p:spPr>
        <p:txBody>
          <a:bodyPr/>
          <a:lstStyle/>
          <a:p>
            <a:r>
              <a:rPr lang="en-US" sz="2400" dirty="0" smtClean="0"/>
              <a:t>FY16 – FY17 development supports continued feature and usability improvements for AEDT 2 series</a:t>
            </a:r>
          </a:p>
          <a:p>
            <a:pPr lvl="1"/>
            <a:r>
              <a:rPr lang="en-US" sz="2000" dirty="0" smtClean="0"/>
              <a:t>Also developing non-public features to support CAEP nvPM and NextGen FB analyses</a:t>
            </a:r>
          </a:p>
          <a:p>
            <a:r>
              <a:rPr lang="en-US" sz="2400" dirty="0" smtClean="0"/>
              <a:t>FY18 – FY19 will develop AEDT 3 series</a:t>
            </a:r>
          </a:p>
          <a:p>
            <a:pPr lvl="1"/>
            <a:r>
              <a:rPr lang="en-US" sz="2000" dirty="0" smtClean="0"/>
              <a:t>Focus of AEDT 3 will be improved fidelity and accuracy of aircraft performance</a:t>
            </a:r>
          </a:p>
          <a:p>
            <a:r>
              <a:rPr lang="en-US" sz="2400" dirty="0" smtClean="0"/>
              <a:t>Significant hurdles to overcome</a:t>
            </a:r>
          </a:p>
          <a:p>
            <a:pPr lvl="1"/>
            <a:r>
              <a:rPr lang="en-US" sz="2000" dirty="0" smtClean="0"/>
              <a:t>Availability of BADA 4 (or equivalent)</a:t>
            </a:r>
          </a:p>
          <a:p>
            <a:pPr lvl="1"/>
            <a:r>
              <a:rPr lang="en-US" sz="2000" dirty="0" smtClean="0"/>
              <a:t>Usage agreements</a:t>
            </a:r>
          </a:p>
          <a:p>
            <a:r>
              <a:rPr lang="en-US" sz="2400" dirty="0" smtClean="0"/>
              <a:t>Maturity of research and data availability will determine AEDT 3 development timeline</a:t>
            </a:r>
          </a:p>
          <a:p>
            <a:r>
              <a:rPr lang="en-US" sz="2400" dirty="0" smtClean="0"/>
              <a:t>Providing direction for FY20 </a:t>
            </a:r>
          </a:p>
          <a:p>
            <a:endParaRPr lang="en-US" sz="24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21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aa_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2240" r="42400" b="35519"/>
          <a:stretch>
            <a:fillRect/>
          </a:stretch>
        </p:blipFill>
        <p:spPr bwMode="auto">
          <a:xfrm>
            <a:off x="3836932" y="2016727"/>
            <a:ext cx="1924451" cy="195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" y="1129851"/>
            <a:ext cx="3124036" cy="88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83" y="1099941"/>
            <a:ext cx="2859672" cy="49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Metron-New-Logo-Fin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49"/>
          <a:stretch>
            <a:fillRect/>
          </a:stretch>
        </p:blipFill>
        <p:spPr bwMode="auto">
          <a:xfrm>
            <a:off x="6329686" y="2290208"/>
            <a:ext cx="2178866" cy="10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5" y="2290208"/>
            <a:ext cx="1820696" cy="78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3857" y="0"/>
            <a:ext cx="8818324" cy="609600"/>
          </a:xfrm>
        </p:spPr>
        <p:txBody>
          <a:bodyPr/>
          <a:lstStyle/>
          <a:p>
            <a:r>
              <a:rPr lang="en-US" dirty="0" smtClean="0"/>
              <a:t>AEDT Development Team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86" y="4035288"/>
            <a:ext cx="1866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Joseph DiPardo\AppData\Local\Microsoft\Windows\Temporary Internet Files\Content.Outlook\4LWOTOUD\AerospaceSystemsDesignLab-outline-2lines-539+1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3" y="4723869"/>
            <a:ext cx="5181600" cy="7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3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942" y="0"/>
            <a:ext cx="8818324" cy="609600"/>
          </a:xfrm>
        </p:spPr>
        <p:txBody>
          <a:bodyPr/>
          <a:lstStyle/>
          <a:p>
            <a:r>
              <a:rPr lang="en-US" sz="3200" dirty="0" smtClean="0"/>
              <a:t>AEDT Development Drivers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539533"/>
            <a:ext cx="877396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Features:</a:t>
            </a:r>
            <a:endParaRPr lang="en-US" sz="2000" dirty="0"/>
          </a:p>
          <a:p>
            <a:r>
              <a:rPr lang="en-US" sz="2000" b="0" dirty="0"/>
              <a:t>Airspace and airport design (e.g., National Environmental Policy Act (NEPA) reviews, Land Use consideration)</a:t>
            </a:r>
            <a:endParaRPr lang="en-US" sz="2000" i="1" dirty="0"/>
          </a:p>
          <a:p>
            <a:pPr lvl="0"/>
            <a:r>
              <a:rPr lang="en-US" sz="2000" b="0" dirty="0" smtClean="0"/>
              <a:t>CAEP analyses</a:t>
            </a:r>
          </a:p>
          <a:p>
            <a:pPr lvl="1"/>
            <a:r>
              <a:rPr lang="en-US" sz="1800" dirty="0" smtClean="0"/>
              <a:t>Noise, Emissions (NO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,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and Black Carbon), Global Market Based Measure (GMBM within CORSIA)</a:t>
            </a:r>
            <a:endParaRPr lang="en-US" sz="1800" b="0" dirty="0" smtClean="0"/>
          </a:p>
          <a:p>
            <a:pPr lvl="0"/>
            <a:r>
              <a:rPr lang="en-US" sz="2000" b="0" dirty="0" smtClean="0"/>
              <a:t>NextGen analyses</a:t>
            </a:r>
          </a:p>
          <a:p>
            <a:pPr lvl="1"/>
            <a:r>
              <a:rPr lang="en-US" sz="1800" b="0" dirty="0" smtClean="0"/>
              <a:t>Performance </a:t>
            </a:r>
            <a:r>
              <a:rPr lang="en-US" sz="1800" b="0" dirty="0"/>
              <a:t>reporting </a:t>
            </a:r>
            <a:r>
              <a:rPr lang="en-US" sz="1800" b="0" dirty="0" smtClean="0"/>
              <a:t>(annual basis)</a:t>
            </a:r>
            <a:endParaRPr lang="en-US" sz="1800" dirty="0"/>
          </a:p>
          <a:p>
            <a:pPr lvl="1"/>
            <a:r>
              <a:rPr lang="en-US" sz="1800" b="0" dirty="0" smtClean="0"/>
              <a:t>Future goals </a:t>
            </a:r>
            <a:r>
              <a:rPr lang="en-US" sz="1800" b="0" dirty="0"/>
              <a:t>analysis </a:t>
            </a:r>
            <a:r>
              <a:rPr lang="en-US" sz="1800" b="0" dirty="0" smtClean="0"/>
              <a:t>(out to 2050)</a:t>
            </a:r>
          </a:p>
          <a:p>
            <a:pPr lvl="1"/>
            <a:r>
              <a:rPr lang="en-US" sz="1800" dirty="0"/>
              <a:t>A</a:t>
            </a:r>
            <a:r>
              <a:rPr lang="en-US" sz="1800" b="0" dirty="0" smtClean="0"/>
              <a:t>ssessing </a:t>
            </a:r>
            <a:r>
              <a:rPr lang="en-US" sz="1800" b="0" dirty="0"/>
              <a:t>benefits of </a:t>
            </a:r>
            <a:r>
              <a:rPr lang="en-US" sz="1800" b="0" dirty="0" smtClean="0"/>
              <a:t>NextGen </a:t>
            </a:r>
          </a:p>
          <a:p>
            <a:r>
              <a:rPr lang="en-US" sz="2000" b="0" dirty="0"/>
              <a:t>Technology evaluation (e.g., CLEEN Program</a:t>
            </a:r>
            <a:r>
              <a:rPr lang="en-US" sz="2000" b="0" dirty="0" smtClean="0"/>
              <a:t>)</a:t>
            </a:r>
            <a:endParaRPr lang="en-US" sz="2000" b="0" dirty="0"/>
          </a:p>
          <a:p>
            <a:pPr marL="0" indent="0">
              <a:buNone/>
            </a:pPr>
            <a:r>
              <a:rPr lang="en-US" sz="2000" dirty="0" smtClean="0"/>
              <a:t>Usability:</a:t>
            </a:r>
          </a:p>
          <a:p>
            <a:r>
              <a:rPr lang="en-US" sz="2000" b="0" dirty="0" smtClean="0"/>
              <a:t>User feedback from AEDT support</a:t>
            </a:r>
          </a:p>
          <a:p>
            <a:r>
              <a:rPr lang="en-US" sz="2000" b="0" dirty="0" smtClean="0"/>
              <a:t>Lessons learned from Uncertainty Quantification (UQ) work (ASCENT Project 36)</a:t>
            </a:r>
          </a:p>
          <a:p>
            <a:r>
              <a:rPr lang="en-US" sz="2000" b="0" dirty="0" smtClean="0"/>
              <a:t>User survey</a:t>
            </a:r>
            <a:endParaRPr lang="en-US" sz="2000" b="0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4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7" y="0"/>
            <a:ext cx="8478211" cy="609600"/>
          </a:xfrm>
        </p:spPr>
        <p:txBody>
          <a:bodyPr/>
          <a:lstStyle/>
          <a:p>
            <a:r>
              <a:rPr lang="en-US" dirty="0" smtClean="0"/>
              <a:t>AEDT Current Status – 2c SP1</a:t>
            </a:r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148495" y="414800"/>
            <a:ext cx="5214079" cy="35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1450" lvl="2" indent="-171450"/>
            <a:r>
              <a:rPr lang="en-US" sz="1800" b="1" kern="0" dirty="0" smtClean="0"/>
              <a:t>Enhanced Emissions Modeling Analysis Capability</a:t>
            </a:r>
          </a:p>
          <a:p>
            <a:pPr marL="514350" lvl="3" indent="-285750">
              <a:tabLst>
                <a:tab pos="514350" algn="l"/>
              </a:tabLst>
            </a:pPr>
            <a:r>
              <a:rPr lang="en-US" sz="1600" b="1" kern="0" dirty="0" smtClean="0"/>
              <a:t>Emissions Dispersion Output Selection</a:t>
            </a:r>
          </a:p>
          <a:p>
            <a:pPr marL="971550" lvl="4" indent="-285750">
              <a:tabLst>
                <a:tab pos="514350" algn="l"/>
              </a:tabLst>
            </a:pPr>
            <a:r>
              <a:rPr lang="en-US" sz="1600" b="1" kern="0" dirty="0" smtClean="0"/>
              <a:t>Matches EPA’s modeling requirements</a:t>
            </a:r>
          </a:p>
          <a:p>
            <a:pPr marL="971550" lvl="4" indent="-285750">
              <a:tabLst>
                <a:tab pos="514350" algn="l"/>
              </a:tabLst>
            </a:pPr>
            <a:r>
              <a:rPr lang="en-US" sz="1600" b="1" kern="0" dirty="0" smtClean="0"/>
              <a:t>Provides </a:t>
            </a:r>
            <a:r>
              <a:rPr lang="en-US" sz="1600" b="1" kern="0" dirty="0"/>
              <a:t>f</a:t>
            </a:r>
            <a:r>
              <a:rPr lang="en-US" sz="1600" b="1" kern="0" dirty="0" smtClean="0"/>
              <a:t>lexibility in output selection</a:t>
            </a:r>
          </a:p>
          <a:p>
            <a:pPr marL="514350" lvl="3" indent="-285750"/>
            <a:r>
              <a:rPr lang="en-US" sz="1600" b="1" kern="0" dirty="0"/>
              <a:t>Emissions Concentration </a:t>
            </a:r>
            <a:r>
              <a:rPr lang="en-US" sz="1600" b="1" kern="0" dirty="0" smtClean="0"/>
              <a:t>Display</a:t>
            </a:r>
          </a:p>
          <a:p>
            <a:pPr marL="971550" lvl="4" indent="-285750"/>
            <a:r>
              <a:rPr lang="en-US" sz="1600" b="1" kern="0" dirty="0" smtClean="0"/>
              <a:t>Log-linear for significant conc. gradients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Improved Input Workflow Allows for more Efficient Modeling</a:t>
            </a:r>
          </a:p>
          <a:p>
            <a:pPr marL="517525" lvl="4" indent="-285750">
              <a:buFont typeface="Arial" panose="020B0604020202020204" pitchFamily="34" charset="0"/>
              <a:buChar char="‒"/>
            </a:pPr>
            <a:r>
              <a:rPr lang="en-US" sz="1600" b="1" kern="0" dirty="0" smtClean="0"/>
              <a:t>Expanded Dynamic Gridding to all dB noise metrics</a:t>
            </a:r>
          </a:p>
          <a:p>
            <a:pPr marL="517525" lvl="4" indent="-285750">
              <a:buFont typeface="Arial" panose="020B0604020202020204" pitchFamily="34" charset="0"/>
              <a:buChar char="‒"/>
            </a:pPr>
            <a:r>
              <a:rPr lang="en-US" sz="1600" b="1" kern="0" dirty="0" smtClean="0"/>
              <a:t>Provided ability to edit inputs including bulk editing</a:t>
            </a:r>
            <a:endParaRPr lang="en-US" sz="1600" b="1" kern="0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5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710" y="903063"/>
            <a:ext cx="3425589" cy="231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174284"/>
            <a:ext cx="4330123" cy="183768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4" y="3471796"/>
            <a:ext cx="3388731" cy="229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9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2942" y="106495"/>
            <a:ext cx="8818324" cy="609600"/>
          </a:xfrm>
        </p:spPr>
        <p:txBody>
          <a:bodyPr/>
          <a:lstStyle/>
          <a:p>
            <a:r>
              <a:rPr lang="en-US" sz="3200" dirty="0" smtClean="0"/>
              <a:t>Continued FY16 Development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662835"/>
            <a:ext cx="8773960" cy="532460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AEDT 2c SP2 Scheduled for Release March 2017</a:t>
            </a:r>
            <a:endParaRPr lang="en-US" sz="2400" kern="0" dirty="0" smtClean="0">
              <a:solidFill>
                <a:srgbClr val="333399"/>
              </a:solidFill>
            </a:endParaRPr>
          </a:p>
          <a:p>
            <a:pPr lvl="1"/>
            <a:r>
              <a:rPr lang="en-US" sz="2000" kern="0" dirty="0" smtClean="0"/>
              <a:t>AERMOD/AERMET</a:t>
            </a:r>
          </a:p>
          <a:p>
            <a:pPr lvl="2"/>
            <a:r>
              <a:rPr lang="en-US" kern="0" dirty="0" smtClean="0"/>
              <a:t>Upgrade to the latest EPA version 2016216</a:t>
            </a:r>
          </a:p>
          <a:p>
            <a:pPr lvl="2"/>
            <a:r>
              <a:rPr lang="en-US" kern="0" dirty="0" smtClean="0"/>
              <a:t>1-hr NO2 dispersion modeling</a:t>
            </a:r>
          </a:p>
          <a:p>
            <a:pPr lvl="3"/>
            <a:r>
              <a:rPr lang="en-US" kern="0" dirty="0" smtClean="0"/>
              <a:t>EPA’s 3-tiered approach will not be implemented</a:t>
            </a:r>
          </a:p>
          <a:p>
            <a:pPr lvl="3"/>
            <a:r>
              <a:rPr lang="en-US" sz="2000" kern="0" dirty="0" smtClean="0"/>
              <a:t>Assessment for aviation sources not done yet</a:t>
            </a:r>
          </a:p>
          <a:p>
            <a:pPr lvl="1"/>
            <a:r>
              <a:rPr lang="en-US" sz="2000" kern="0" dirty="0" smtClean="0"/>
              <a:t>Improved </a:t>
            </a:r>
            <a:r>
              <a:rPr lang="en-US" sz="2000" kern="0" dirty="0"/>
              <a:t>emissions dispersion computational </a:t>
            </a:r>
            <a:r>
              <a:rPr lang="en-US" sz="2000" kern="0" dirty="0" smtClean="0"/>
              <a:t>efficiencies</a:t>
            </a:r>
          </a:p>
          <a:p>
            <a:pPr lvl="1"/>
            <a:r>
              <a:rPr lang="en-US" sz="2000" kern="0" dirty="0" smtClean="0"/>
              <a:t>Detailed grid functionality added to Graphical User Interface</a:t>
            </a:r>
          </a:p>
          <a:p>
            <a:pPr lvl="1"/>
            <a:r>
              <a:rPr lang="en-US" sz="2000" kern="0" dirty="0" smtClean="0"/>
              <a:t>Multi-version support</a:t>
            </a:r>
          </a:p>
          <a:p>
            <a:r>
              <a:rPr lang="en-US" sz="2400" kern="0" dirty="0" smtClean="0"/>
              <a:t>CAEP/NextGen Development (not for public release)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BADA4 with sensor path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capability</a:t>
            </a:r>
          </a:p>
          <a:p>
            <a:pPr lvl="1"/>
            <a:r>
              <a:rPr lang="en-US" sz="2000" dirty="0"/>
              <a:t>Continued </a:t>
            </a:r>
            <a:r>
              <a:rPr lang="en-US" sz="2000" kern="0" dirty="0"/>
              <a:t>non-volatile Particulate Matter (nvPM) </a:t>
            </a:r>
            <a:r>
              <a:rPr lang="en-US" sz="2000" dirty="0" smtClean="0"/>
              <a:t>enhancements</a:t>
            </a:r>
          </a:p>
          <a:p>
            <a:pPr lvl="1"/>
            <a:r>
              <a:rPr lang="en-US" sz="2000" dirty="0"/>
              <a:t>High-fidelity weather implementation for MERRA2 &amp; </a:t>
            </a:r>
            <a:r>
              <a:rPr lang="en-US" sz="2000" dirty="0" smtClean="0"/>
              <a:t>WRF sources</a:t>
            </a:r>
            <a:endParaRPr lang="en-US" sz="2000" dirty="0"/>
          </a:p>
          <a:p>
            <a:pPr lvl="1"/>
            <a:endParaRPr lang="en-US" sz="2000" kern="0" dirty="0" smtClean="0"/>
          </a:p>
          <a:p>
            <a:pPr lvl="1"/>
            <a:endParaRPr lang="en-US" sz="2000" kern="0" dirty="0" smtClean="0"/>
          </a:p>
          <a:p>
            <a:pPr lvl="1"/>
            <a:endParaRPr lang="en-US" sz="2000" kern="0" dirty="0" smtClean="0"/>
          </a:p>
          <a:p>
            <a:pPr lvl="1"/>
            <a:endParaRPr lang="en-US" sz="2000" kern="0" dirty="0" smtClean="0"/>
          </a:p>
          <a:p>
            <a:pPr marL="0" indent="0">
              <a:buFontTx/>
              <a:buNone/>
            </a:pPr>
            <a:endParaRPr lang="en-US" sz="1200" kern="0" dirty="0" smtClean="0"/>
          </a:p>
          <a:p>
            <a:pPr marL="0" indent="0">
              <a:buFontTx/>
              <a:buNone/>
            </a:pPr>
            <a:endParaRPr lang="en-US" sz="1200" kern="0" dirty="0" smtClean="0"/>
          </a:p>
          <a:p>
            <a:pPr marL="0" indent="0">
              <a:buFontTx/>
              <a:buNone/>
            </a:pPr>
            <a:endParaRPr lang="en-US" sz="1200" kern="0" dirty="0" smtClean="0"/>
          </a:p>
          <a:p>
            <a:pPr marL="0" indent="0">
              <a:buFontTx/>
              <a:buNone/>
            </a:pPr>
            <a:endParaRPr lang="en-US" sz="1200" kern="0" dirty="0" smtClean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6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85425381"/>
              </p:ext>
            </p:extLst>
          </p:nvPr>
        </p:nvGraphicFramePr>
        <p:xfrm>
          <a:off x="311703" y="381000"/>
          <a:ext cx="85344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2942" y="106495"/>
            <a:ext cx="8818324" cy="609600"/>
          </a:xfrm>
        </p:spPr>
        <p:txBody>
          <a:bodyPr/>
          <a:lstStyle/>
          <a:p>
            <a:r>
              <a:rPr lang="en-US" sz="3200" dirty="0" smtClean="0"/>
              <a:t>FY17 Development Plan (AEDT2c and 2d)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609602" y="1828800"/>
            <a:ext cx="8354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Mar 17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733801" y="1828800"/>
            <a:ext cx="8451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Sep 17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6934202" y="1828800"/>
            <a:ext cx="8354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Mar 18</a:t>
            </a:r>
            <a:endParaRPr lang="en-US" sz="1600" b="1" dirty="0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7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1924" y="2759741"/>
            <a:ext cx="8773960" cy="293348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Define airport roadway </a:t>
            </a:r>
            <a:r>
              <a:rPr lang="en-US" sz="2000" kern="0" dirty="0" smtClean="0"/>
              <a:t>network in AEDT GUI</a:t>
            </a:r>
          </a:p>
          <a:p>
            <a:r>
              <a:rPr lang="en-US" sz="2000" kern="0" dirty="0" smtClean="0"/>
              <a:t>Aircraft </a:t>
            </a:r>
            <a:r>
              <a:rPr lang="en-US" sz="2000" kern="0" dirty="0"/>
              <a:t>database </a:t>
            </a:r>
            <a:r>
              <a:rPr lang="en-US" sz="2000" kern="0" dirty="0" smtClean="0"/>
              <a:t>updates</a:t>
            </a:r>
          </a:p>
          <a:p>
            <a:pPr lvl="1"/>
            <a:r>
              <a:rPr lang="en-US" sz="1600" kern="0" dirty="0" smtClean="0"/>
              <a:t>Utilize manufacturer data submittals</a:t>
            </a:r>
            <a:endParaRPr lang="en-US" sz="1600" kern="0" dirty="0"/>
          </a:p>
          <a:p>
            <a:r>
              <a:rPr lang="en-US" sz="2000" kern="0" dirty="0" smtClean="0"/>
              <a:t>Usability Improvements</a:t>
            </a:r>
          </a:p>
          <a:p>
            <a:pPr lvl="1"/>
            <a:r>
              <a:rPr lang="en-US" sz="1800" kern="0" dirty="0" smtClean="0"/>
              <a:t>Managing and editing Inputs</a:t>
            </a:r>
          </a:p>
          <a:p>
            <a:pPr lvl="1"/>
            <a:r>
              <a:rPr lang="en-US" sz="1800" kern="0" dirty="0" smtClean="0"/>
              <a:t>Vector tracks</a:t>
            </a:r>
          </a:p>
          <a:p>
            <a:pPr lvl="1"/>
            <a:r>
              <a:rPr lang="en-US" sz="1800" kern="0" dirty="0" smtClean="0"/>
              <a:t>Backbone tool (restore legacy INM capability)</a:t>
            </a:r>
          </a:p>
          <a:p>
            <a:pPr lvl="1"/>
            <a:r>
              <a:rPr lang="en-US" sz="1800" kern="0" dirty="0" smtClean="0"/>
              <a:t>Combining contours over different receptor sets</a:t>
            </a:r>
          </a:p>
          <a:p>
            <a:pPr lvl="1"/>
            <a:endParaRPr lang="en-US" sz="1600" kern="0" dirty="0" smtClean="0"/>
          </a:p>
          <a:p>
            <a:pPr marL="0" indent="0">
              <a:buFontTx/>
              <a:buNone/>
            </a:pPr>
            <a:endParaRPr lang="en-US" sz="1050" kern="0" dirty="0" smtClean="0"/>
          </a:p>
          <a:p>
            <a:pPr marL="0" indent="0">
              <a:buFontTx/>
              <a:buNone/>
            </a:pPr>
            <a:endParaRPr lang="en-US" sz="1050" kern="0" dirty="0" smtClean="0"/>
          </a:p>
          <a:p>
            <a:pPr marL="0" indent="0">
              <a:buFontTx/>
              <a:buNone/>
            </a:pPr>
            <a:endParaRPr lang="en-US" sz="1050" kern="0" dirty="0" smtClean="0"/>
          </a:p>
          <a:p>
            <a:pPr marL="0" indent="0">
              <a:buFontTx/>
              <a:buNone/>
            </a:pPr>
            <a:endParaRPr lang="en-US" sz="1050" kern="0" dirty="0" smtClean="0"/>
          </a:p>
        </p:txBody>
      </p:sp>
    </p:spTree>
    <p:extLst>
      <p:ext uri="{BB962C8B-B14F-4D97-AF65-F5344CB8AC3E}">
        <p14:creationId xmlns:p14="http://schemas.microsoft.com/office/powerpoint/2010/main" val="14841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76" y="152400"/>
            <a:ext cx="8818324" cy="609600"/>
          </a:xfrm>
        </p:spPr>
        <p:txBody>
          <a:bodyPr/>
          <a:lstStyle/>
          <a:p>
            <a:r>
              <a:rPr lang="en-US" dirty="0" smtClean="0"/>
              <a:t>FY18 Development Plan (AEDT 3a)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Focus of AEDT 3a will be improved aircraft performance modeling</a:t>
            </a:r>
          </a:p>
          <a:p>
            <a:pPr lvl="1"/>
            <a:r>
              <a:rPr lang="en-US" sz="2000" dirty="0" smtClean="0"/>
              <a:t>Public release of BADA 4 (considered most accurate data source)</a:t>
            </a:r>
          </a:p>
          <a:p>
            <a:pPr lvl="1"/>
            <a:r>
              <a:rPr lang="en-US" sz="2000" dirty="0" smtClean="0"/>
              <a:t>Incorporation of more accurate aircraft profiles</a:t>
            </a:r>
            <a:endParaRPr lang="en-US" sz="2000" strike="sngStrike" dirty="0" smtClean="0"/>
          </a:p>
          <a:p>
            <a:pPr lvl="2"/>
            <a:r>
              <a:rPr lang="en-US" dirty="0" smtClean="0"/>
              <a:t>Aircraft takeoff weight</a:t>
            </a:r>
          </a:p>
          <a:p>
            <a:pPr lvl="2"/>
            <a:r>
              <a:rPr lang="en-US" dirty="0" smtClean="0"/>
              <a:t>Reduced thrust takeoff</a:t>
            </a:r>
          </a:p>
          <a:p>
            <a:pPr lvl="2"/>
            <a:r>
              <a:rPr lang="en-US" dirty="0" smtClean="0"/>
              <a:t>Additional standard procedures</a:t>
            </a:r>
          </a:p>
          <a:p>
            <a:pPr lvl="1"/>
            <a:r>
              <a:rPr lang="en-US" sz="2000" dirty="0" smtClean="0"/>
              <a:t>Improved helicopter performance</a:t>
            </a:r>
          </a:p>
          <a:p>
            <a:r>
              <a:rPr lang="en-US" sz="2400" dirty="0" smtClean="0"/>
              <a:t>Change in performance input data structure</a:t>
            </a:r>
          </a:p>
          <a:p>
            <a:pPr lvl="1"/>
            <a:r>
              <a:rPr lang="en-US" sz="2000" dirty="0" smtClean="0"/>
              <a:t>Higher fidelity performance coefficients</a:t>
            </a:r>
          </a:p>
          <a:p>
            <a:r>
              <a:rPr lang="en-US" sz="2400" dirty="0" smtClean="0"/>
              <a:t>Goal </a:t>
            </a:r>
            <a:r>
              <a:rPr lang="en-US" sz="2400" dirty="0"/>
              <a:t>is Release of AEDT </a:t>
            </a:r>
            <a:r>
              <a:rPr lang="en-US" sz="2400" dirty="0" smtClean="0"/>
              <a:t>3a </a:t>
            </a:r>
            <a:r>
              <a:rPr lang="en-US" sz="2400" dirty="0"/>
              <a:t>by September </a:t>
            </a:r>
            <a:r>
              <a:rPr lang="en-US" sz="2400" dirty="0" smtClean="0"/>
              <a:t>2018</a:t>
            </a:r>
            <a:endParaRPr lang="en-US" sz="2400" dirty="0"/>
          </a:p>
          <a:p>
            <a:pPr lvl="1"/>
            <a:r>
              <a:rPr lang="en-US" sz="2000" dirty="0"/>
              <a:t>Highly dependent on maturity of research and availability of </a:t>
            </a:r>
            <a:r>
              <a:rPr lang="en-US" sz="2000" dirty="0" smtClean="0"/>
              <a:t>BADA 4</a:t>
            </a:r>
          </a:p>
          <a:p>
            <a:pPr lvl="1"/>
            <a:r>
              <a:rPr lang="en-US" sz="2000" dirty="0" smtClean="0"/>
              <a:t>Also dependent on noise sensitivity results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8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6" y="57458"/>
            <a:ext cx="8818324" cy="609600"/>
          </a:xfrm>
        </p:spPr>
        <p:txBody>
          <a:bodyPr/>
          <a:lstStyle/>
          <a:p>
            <a:r>
              <a:rPr lang="en-US" altLang="en-US" dirty="0"/>
              <a:t>Base of Aircraft Data (BADA)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88626" y="902003"/>
            <a:ext cx="8588674" cy="471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en-US" sz="2000" b="1" dirty="0" smtClean="0"/>
              <a:t>Database and methodology developed and maintained by EUROCONTROL with input from the aircraft/engine manufacturers</a:t>
            </a:r>
          </a:p>
          <a:p>
            <a:pPr>
              <a:spcBef>
                <a:spcPts val="300"/>
              </a:spcBef>
            </a:pPr>
            <a:r>
              <a:rPr lang="en-US" altLang="en-US" sz="2000" b="1" dirty="0" smtClean="0"/>
              <a:t>Designed for simulation and prediction of aircraft trajectories</a:t>
            </a:r>
          </a:p>
          <a:p>
            <a:pPr lvl="1">
              <a:spcBef>
                <a:spcPts val="300"/>
              </a:spcBef>
            </a:pPr>
            <a:r>
              <a:rPr lang="en-US" altLang="en-US" sz="1800" dirty="0" smtClean="0"/>
              <a:t>BADA can provide fuel burn but not noise or emissions</a:t>
            </a:r>
          </a:p>
          <a:p>
            <a:pPr>
              <a:spcBef>
                <a:spcPts val="300"/>
              </a:spcBef>
            </a:pPr>
            <a:endParaRPr lang="en-US" altLang="en-US" sz="1050" b="1" dirty="0" smtClean="0"/>
          </a:p>
          <a:p>
            <a:pPr>
              <a:spcBef>
                <a:spcPts val="300"/>
              </a:spcBef>
            </a:pPr>
            <a:r>
              <a:rPr lang="en-US" altLang="en-US" sz="2000" b="1" dirty="0" smtClean="0"/>
              <a:t>Most current </a:t>
            </a:r>
            <a:r>
              <a:rPr lang="en-US" altLang="en-US" sz="2000" b="1" i="1" u="sng" dirty="0" smtClean="0"/>
              <a:t>public</a:t>
            </a:r>
            <a:r>
              <a:rPr lang="en-US" altLang="en-US" sz="2000" b="1" dirty="0" smtClean="0"/>
              <a:t> version of BADA is 3 series (v13)</a:t>
            </a:r>
          </a:p>
          <a:p>
            <a:pPr lvl="1">
              <a:spcBef>
                <a:spcPts val="300"/>
              </a:spcBef>
            </a:pPr>
            <a:r>
              <a:rPr lang="en-US" altLang="en-US" sz="1800" dirty="0" smtClean="0"/>
              <a:t>Intended </a:t>
            </a:r>
            <a:r>
              <a:rPr lang="en-US" altLang="en-US" sz="1800" dirty="0"/>
              <a:t>for cruise; not accurate for terminal </a:t>
            </a:r>
            <a:r>
              <a:rPr lang="en-US" altLang="en-US" sz="1800" dirty="0" smtClean="0"/>
              <a:t>area</a:t>
            </a:r>
          </a:p>
          <a:p>
            <a:pPr lvl="1">
              <a:spcBef>
                <a:spcPts val="300"/>
              </a:spcBef>
            </a:pPr>
            <a:r>
              <a:rPr lang="en-US" altLang="en-US" sz="1800" dirty="0" smtClean="0"/>
              <a:t>Public version of AEDT uses Aircraft </a:t>
            </a:r>
            <a:r>
              <a:rPr lang="en-US" altLang="en-US" sz="1800" dirty="0"/>
              <a:t>Noise and Performance (ANP) and certification </a:t>
            </a:r>
            <a:r>
              <a:rPr lang="en-US" altLang="en-US" sz="1800" dirty="0" smtClean="0"/>
              <a:t>data for terminal area and BADA3 for cruise.</a:t>
            </a:r>
          </a:p>
          <a:p>
            <a:pPr>
              <a:spcBef>
                <a:spcPts val="300"/>
              </a:spcBef>
            </a:pPr>
            <a:endParaRPr lang="en-US" altLang="en-US" sz="800" b="1" dirty="0"/>
          </a:p>
          <a:p>
            <a:pPr>
              <a:spcBef>
                <a:spcPts val="300"/>
              </a:spcBef>
            </a:pPr>
            <a:r>
              <a:rPr lang="en-US" altLang="en-US" sz="2000" b="1" dirty="0" smtClean="0"/>
              <a:t>Most current version of BADA is 4 series (v2)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High </a:t>
            </a:r>
            <a:r>
              <a:rPr lang="en-US" sz="1800" dirty="0"/>
              <a:t>fidelity aircraft model (thrust, lift, drag)</a:t>
            </a:r>
          </a:p>
          <a:p>
            <a:pPr lvl="1">
              <a:spcBef>
                <a:spcPts val="300"/>
              </a:spcBef>
            </a:pPr>
            <a:r>
              <a:rPr lang="en-US" altLang="en-US" sz="1800" dirty="0" smtClean="0"/>
              <a:t>Includes </a:t>
            </a:r>
            <a:r>
              <a:rPr lang="en-US" altLang="en-US" sz="1800" dirty="0"/>
              <a:t>terminal area data (excluding ground roll)</a:t>
            </a:r>
          </a:p>
          <a:p>
            <a:pPr lvl="1">
              <a:spcBef>
                <a:spcPts val="300"/>
              </a:spcBef>
            </a:pPr>
            <a:r>
              <a:rPr lang="en-US" altLang="en-US" sz="1800" dirty="0"/>
              <a:t>More accurate </a:t>
            </a:r>
            <a:r>
              <a:rPr lang="en-US" altLang="en-US" sz="1800" dirty="0" smtClean="0"/>
              <a:t>than ANP in terminal area</a:t>
            </a:r>
          </a:p>
          <a:p>
            <a:pPr lvl="1">
              <a:spcBef>
                <a:spcPts val="300"/>
              </a:spcBef>
            </a:pPr>
            <a:r>
              <a:rPr lang="en-US" altLang="en-US" sz="1800" dirty="0" smtClean="0"/>
              <a:t>Currently </a:t>
            </a:r>
            <a:r>
              <a:rPr lang="en-US" altLang="en-US" sz="1800" i="1" u="sng" dirty="0" smtClean="0"/>
              <a:t>not publicly</a:t>
            </a:r>
            <a:r>
              <a:rPr lang="en-US" altLang="en-US" sz="1800" dirty="0" smtClean="0"/>
              <a:t> available (AEDT use </a:t>
            </a:r>
            <a:r>
              <a:rPr lang="en-US" altLang="en-US" sz="1800" u="sng" dirty="0" smtClean="0"/>
              <a:t>only</a:t>
            </a:r>
            <a:r>
              <a:rPr lang="en-US" altLang="en-US" sz="1800" dirty="0" smtClean="0"/>
              <a:t> approved for CAEP and NextGen analyses)</a:t>
            </a:r>
          </a:p>
          <a:p>
            <a:pPr marL="457200" lvl="1" indent="0">
              <a:spcBef>
                <a:spcPts val="300"/>
              </a:spcBef>
              <a:buNone/>
            </a:pPr>
            <a:endParaRPr lang="en-US" altLang="en-US" sz="1800" dirty="0" smtClean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9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4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47C4C36-C2C2-4C31-BEA3-46557842EC8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BC6774C-8F76-4FBF-B648-5F9E54042758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72279D5C-C1BC-40F8-B663-035644FC7B14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5BCA1AD7-4C26-4C16-B107-4F38B31BF5A6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19911A53-7A62-4BF0-A4BB-F08B57551113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D302A6D2-3E2B-467C-9BB4-A138338C13BD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B5E0077E-BFC2-490C-9199-4517EEE4B7FF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AF5FE27D-7B52-452A-919F-8F391E58298F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5658F63B-3302-4A58-B7D2-6CFF6AB393F3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C3A15B7C-494E-48D3-A190-19A442C795AF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2395A5FD-6017-4848-8B87-CDEF2AF7686F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D62F914C-0620-4820-8F53-AFE77D9DFA7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F55C554-4C15-472D-AEB8-49371660E90E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6B4DD2D7-CEFC-4BC3-8143-9992872993B7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FA3988EC-C20D-4758-BBE6-5FC8F059B6F1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D60F99DA-F7BF-47EF-B9D2-FA582EB590E2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CFDABCAC-F94E-44F2-BD24-CCEB27819A8C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73FBE623-2574-45BA-8BFE-6BD626AA2D95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3E25A05A-CFCE-4A71-BAD5-305D34C58285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7C122080-3A9B-4BBA-92AA-573D930625B9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5E5E07E5-0FA9-4775-821E-CE61F3AB876A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D56449BF-117F-424B-A535-2001E8FD0C0A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51E492D9-1225-4855-9E9D-5D6243E3410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85FA530-C2F3-4814-B8E3-A08376747655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14F6FD72-B1B3-47EB-B27B-D43D63F9D2CA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F31127BC-DB1E-45C5-80D1-32A8F3B5F4DF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90F2AB2D-6F99-4F6C-8F14-F7C0876EB0A5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D127D612-2769-43C0-837D-1B9388F1D671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3CD9CFAC-4424-4CF8-B40A-A47083ADB4F0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5283F6AC-83A6-4597-87C9-E2343501AC68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87691E71-B9C5-44C6-A657-0F323A372C7C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95CCC9D1-5684-4B4B-BB1B-B94636B6C391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BA12D8C9-B1B9-41C4-A1A9-FF91C15A2DCA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EFC43B7F-8A33-4EB8-94CE-CE2715EE7D4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DB604A4-7B56-44E8-9EAF-C4EF56680D4A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7EF8FBCC-8211-4A16-AE69-F07D5C5EFFE9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7C2DCB34-9D26-4E5C-B82D-C66469E1BCE1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7E193A50-FD09-4FBB-B55E-F6BD335D998C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860696C6-0405-4249-9F13-28D4BA103FA7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D594EBAC-BAB6-4DCB-A89A-8DB9760E2E69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09A57E43-ED2C-454E-8CE2-3BF4FF29C1FC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883E5087-3A63-437B-A3D3-D2437F517C03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ED283BA1-0B31-4CEF-A84E-1A36DC842B0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8E319A6B-C8F0-451B-92BD-CD62D8C07CA9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817BD450-6443-423A-A4B4-337A95D0E69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6AD24BF-091F-4603-9DE5-3B7185334514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D98208AE-A9E9-458C-9FA0-3841B2F22401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6A91308E-83E7-4190-9776-A52361192940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3E95BD06-7672-4385-886E-507008ED89D8}"/>
</file>

<file path=customXml/itemProps143.xml><?xml version="1.0" encoding="utf-8"?>
<ds:datastoreItem xmlns:ds="http://schemas.openxmlformats.org/officeDocument/2006/customXml" ds:itemID="{3900A31B-E052-46B4-941D-0B1BC790B1CA}"/>
</file>

<file path=customXml/itemProps144.xml><?xml version="1.0" encoding="utf-8"?>
<ds:datastoreItem xmlns:ds="http://schemas.openxmlformats.org/officeDocument/2006/customXml" ds:itemID="{CFB778B0-9688-4FFD-A224-7BAB9BC5BABF}"/>
</file>

<file path=customXml/itemProps15.xml><?xml version="1.0" encoding="utf-8"?>
<ds:datastoreItem xmlns:ds="http://schemas.openxmlformats.org/officeDocument/2006/customXml" ds:itemID="{F49806FD-47CC-4874-BFCA-AA9842357A7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F3919D6-9264-4C77-AE8D-3267D4A1142B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4059DE2-687A-4765-B94A-807E494A3DD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3D46B8C8-C081-4D6C-8C95-C6F0E2313D5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301EBAF-1660-46E6-A090-F2DF068BBA2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1F609F8-8B35-4A6D-B8C9-CF9DFC8D8FD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B2D7D85-6941-4860-B30B-BB1AC5B00E48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EE84899-84BF-459C-8081-4BFCFCCF5727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848527F-50D8-411E-ACA8-220AF1B5ECBB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36FDA52-8C48-4BC4-A7A2-79D09D923A8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DF9B584-807D-48F1-BA89-9C4FBE8045E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DB4F02A-4750-41AA-A841-873E2C7D4C0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6823E42-C738-43AE-8B28-0300985AE9D3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3283F53-369F-4649-B881-2D24D0B73BC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6E124BC-B8C1-44DE-87C1-519D0DC04D88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D109170-E0C9-4F3B-95D8-2C464C47A47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2845C0C-0331-461C-AD24-B6CD33B9D0A5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258E0ED-B877-4264-A33E-0DC01ADD573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2128D515-BFC1-4540-BF9F-7E231B620D81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DD47A9B1-3836-4CC0-8052-352B173ACF9F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B3764FC4-DF5B-4271-AF81-6983CAF6C879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C5B71970-4A7D-4A43-81EB-4940B4FF743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B4CBBF28-11F5-4E68-B31E-0069A4A7233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89EA0518-8029-4AAB-BF54-48587865B46D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2F4E1D6-54E6-4D48-B8F7-C5CE9C478696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3FC0542A-AE72-4482-8FFF-AF43301C5D68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1C5C97B9-778E-466E-B12A-A04986C1612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F83BD03-881F-4F76-8796-D7A401946CB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7DC9E0E-9230-41FF-B44E-61E5A1662F2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775100F3-5BB1-4DDC-8B47-FD4A2E5C94DD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3E11B3C1-5910-4F8E-B43D-2C17671B32A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A424C19-545A-4E4A-B70F-C20CD041C0D0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E22044D-2D37-4D69-BEC4-84916E102C0E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D5C8A95-3D1C-4BF4-8CD0-D361E957DD5D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421C88A6-6D33-4875-8B41-4D795B9DE6ED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76F27796-872D-4E9C-942F-9DCC704A693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642B5C6-91F1-4E58-93D6-C3661094E0E8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ED263C18-99E2-4E20-ACA0-9EDF675DD0C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5EEB286-774C-432A-A1E3-6CB57ADEFEE4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6BF30970-CA40-4492-A47B-ED0992303EBD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985C4734-907B-42D9-888A-8AE0097C34BF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9C54B180-4301-47EF-9D19-14AB286821BF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2C75D2F8-7333-4E67-8313-73F2E87CC913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28EE626A-F6E8-4314-BCFA-BC9BFE209773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50364C53-9907-4347-AC3C-AF175528BBFB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ECDB0EAE-F210-40DF-A4F2-C52B9969F5D1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934429B9-070E-4C51-B50A-EFFC4337D52C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C71221DB-BE93-4124-BFE4-26FAA534EF40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C0CD8965-7687-4D17-8D8C-48C8B623C66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D1517D3-72B4-49D0-B329-D403D9107CF0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A4B2C7B-7C62-4A54-83D7-B798E1F0FBA3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A0F225F9-1F64-40E8-9138-E8C530FDB31E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5278A40F-E2D8-414D-A0F3-3E14D62F55B9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CDC2732-564C-437B-875A-0335AE629BE5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0B1392A2-BB24-4720-8217-3783014E961F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E490BA67-D14B-459E-B920-E4711EDD6D6D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F5D50306-391E-4E38-B703-7A7EB0D7FB23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4E0CB14C-7607-4218-8027-970DF215DDEC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0A03831E-699F-49CA-AFBF-8E4F2F8E76D8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511635B-DC09-4E44-B4D6-88A195FCC78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6826ADE-D010-4104-99DD-8B926619163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CC4DE1AD-68B5-4E12-9F1E-C26378371AB7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A8F10EDD-6F76-4171-BD84-042FEAB55804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5210091C-5EA6-418D-8131-71D690DA1847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82E99422-21A9-4507-B84C-501501155908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533180ED-D4C1-4463-9426-335D6A8D37C9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736449B0-935B-4DA6-A196-1647AB885F12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9A4241BE-5E7F-41C5-82EE-8F8CB50CC3A5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1ECD8051-8320-47CE-805F-792E9246E7D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3BE27B5F-5B94-4B7A-BF4C-7F7C672D6815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7BC9C548-629D-46A8-8E9F-B4CF54837A7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4E6B87A-45BF-4DC9-90EF-A1AFCECE644C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98739625-5BF9-47DD-AD22-96987C397357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C3DCD900-1E1E-472E-806C-D4E268AE5464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13126639-D9BB-4775-A976-5A89A83F545D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25A8848C-478F-4536-9AC0-DF906EFDA2D8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6E508021-84E5-49E3-8D64-210A131B181D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536E52E6-9334-404F-A847-09AD6747C7B4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6AB8B100-CBA9-45A0-B8C6-E5F7CE05D516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1B4D64E6-3406-482C-BC4F-3FA54F06CB65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48E84D2A-F667-4444-9968-390F69DE6065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10478460-65C4-44B8-952E-DE6CAC17E41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3A67629-C835-40E1-99CA-65AD2AC94E6C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2BC16916-A390-4D06-BA75-AD2914CA5AC0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71899FD5-0669-47B7-BA0A-EA04341E775B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483FD516-F46A-4B56-BEE3-456DB7AAF819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3ADA62A4-421D-441B-8E91-5E21B4535BD3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E8F619B4-000B-47CC-A367-F3AD480060B2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03EAD03F-E336-4C57-A99A-694636161962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C24EA83B-0787-46F2-8625-00FF801ABB04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D8735441-A286-42CF-9050-F86A2AFD47F1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7499D641-8A77-4B6D-B5FE-0AC9B2AD2A9A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9CCDED16-1AA3-4090-9731-A5A24765C76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18649</TotalTime>
  <Words>1670</Words>
  <Application>Microsoft Office PowerPoint</Application>
  <PresentationFormat>On-screen Show (4:3)</PresentationFormat>
  <Paragraphs>325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1_Custom Design</vt:lpstr>
      <vt:lpstr>2_Custom Design</vt:lpstr>
      <vt:lpstr>3_Custom Design</vt:lpstr>
      <vt:lpstr>AEDT Development Plan</vt:lpstr>
      <vt:lpstr>Outline</vt:lpstr>
      <vt:lpstr>AEDT Development Team</vt:lpstr>
      <vt:lpstr>AEDT Development Drivers</vt:lpstr>
      <vt:lpstr>AEDT Current Status – 2c SP1</vt:lpstr>
      <vt:lpstr>Continued FY16 Development</vt:lpstr>
      <vt:lpstr>FY17 Development Plan (AEDT2c and 2d)</vt:lpstr>
      <vt:lpstr>FY18 Development Plan (AEDT 3a)</vt:lpstr>
      <vt:lpstr>Base of Aircraft Data (BADA)</vt:lpstr>
      <vt:lpstr>PowerPoint Presentation</vt:lpstr>
      <vt:lpstr>PowerPoint Presentation</vt:lpstr>
      <vt:lpstr>PowerPoint Presentation</vt:lpstr>
      <vt:lpstr>AEDT3a: Improved Aircraft Takeoff Weight</vt:lpstr>
      <vt:lpstr>AEDT3a: Modeling Reduced Thrust Takeoff</vt:lpstr>
      <vt:lpstr>Standard Procedures in AEDT</vt:lpstr>
      <vt:lpstr>AEDT3a: Helicopter Performance Modeling </vt:lpstr>
      <vt:lpstr>FY19 Development Plan (AEDT 3b)</vt:lpstr>
      <vt:lpstr>AEDT 3 Development Timeline</vt:lpstr>
      <vt:lpstr>FY20 and Beyond (AEDT 4)</vt:lpstr>
      <vt:lpstr>Action Item from August 2016 Meeting</vt:lpstr>
      <vt:lpstr>SUMMARY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Area 6 – Environmentally and Energy Efficient Gate-to-Gate Aircraft Operations</dc:title>
  <dc:creator>Pat Moran</dc:creator>
  <cp:lastModifiedBy>Dipardo, Joseph (FAA)</cp:lastModifiedBy>
  <cp:revision>874</cp:revision>
  <cp:lastPrinted>2015-08-05T21:15:44Z</cp:lastPrinted>
  <dcterms:created xsi:type="dcterms:W3CDTF">2012-10-12T12:42:09Z</dcterms:created>
  <dcterms:modified xsi:type="dcterms:W3CDTF">2017-02-24T15:02:02Z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