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  <p:sldMasterId id="2147483662" r:id="rId3"/>
    <p:sldMasterId id="2147483670" r:id="rId4"/>
    <p:sldMasterId id="2147483678" r:id="rId5"/>
    <p:sldMasterId id="2147483686" r:id="rId6"/>
  </p:sldMasterIdLst>
  <p:notesMasterIdLst>
    <p:notesMasterId r:id="rId31"/>
  </p:notesMasterIdLst>
  <p:handoutMasterIdLst>
    <p:handoutMasterId r:id="rId32"/>
  </p:handoutMasterIdLst>
  <p:sldIdLst>
    <p:sldId id="281" r:id="rId7"/>
    <p:sldId id="284" r:id="rId8"/>
    <p:sldId id="280" r:id="rId9"/>
    <p:sldId id="329" r:id="rId10"/>
    <p:sldId id="358" r:id="rId11"/>
    <p:sldId id="334" r:id="rId12"/>
    <p:sldId id="332" r:id="rId13"/>
    <p:sldId id="333" r:id="rId14"/>
    <p:sldId id="336" r:id="rId15"/>
    <p:sldId id="337" r:id="rId16"/>
    <p:sldId id="338" r:id="rId17"/>
    <p:sldId id="340" r:id="rId18"/>
    <p:sldId id="345" r:id="rId19"/>
    <p:sldId id="346" r:id="rId20"/>
    <p:sldId id="341" r:id="rId21"/>
    <p:sldId id="347" r:id="rId22"/>
    <p:sldId id="348" r:id="rId23"/>
    <p:sldId id="342" r:id="rId24"/>
    <p:sldId id="351" r:id="rId25"/>
    <p:sldId id="352" r:id="rId26"/>
    <p:sldId id="339" r:id="rId27"/>
    <p:sldId id="350" r:id="rId28"/>
    <p:sldId id="297" r:id="rId29"/>
    <p:sldId id="301" r:id="rId30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81"/>
            <p14:sldId id="284"/>
            <p14:sldId id="280"/>
            <p14:sldId id="329"/>
            <p14:sldId id="358"/>
            <p14:sldId id="334"/>
            <p14:sldId id="332"/>
            <p14:sldId id="333"/>
            <p14:sldId id="336"/>
            <p14:sldId id="337"/>
            <p14:sldId id="338"/>
            <p14:sldId id="340"/>
            <p14:sldId id="345"/>
            <p14:sldId id="346"/>
            <p14:sldId id="341"/>
            <p14:sldId id="347"/>
            <p14:sldId id="348"/>
            <p14:sldId id="342"/>
            <p14:sldId id="351"/>
            <p14:sldId id="352"/>
            <p14:sldId id="339"/>
            <p14:sldId id="350"/>
            <p14:sldId id="297"/>
            <p14:sldId id="30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F68"/>
    <a:srgbClr val="FF0000"/>
    <a:srgbClr val="FFFF99"/>
    <a:srgbClr val="FFCC00"/>
    <a:srgbClr val="DDDDDD"/>
    <a:srgbClr val="C0C0C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4" autoAdjust="0"/>
    <p:restoredTop sz="88811" autoAdjust="0"/>
  </p:normalViewPr>
  <p:slideViewPr>
    <p:cSldViewPr snapToGrid="0">
      <p:cViewPr varScale="1">
        <p:scale>
          <a:sx n="101" d="100"/>
          <a:sy n="101" d="100"/>
        </p:scale>
        <p:origin x="-414" y="-10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4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RTTs</a:t>
            </a:r>
            <a:r>
              <a:rPr lang="en-US" baseline="0" dirty="0" smtClean="0"/>
              <a:t> ensure </a:t>
            </a:r>
            <a:r>
              <a:rPr lang="en-US" dirty="0" smtClean="0"/>
              <a:t>NASA research needed for NextGen is identified, quantified, conducted, and effectively transferred to the FAA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6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Physics-Based Noise Analysis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Drafting research memos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03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28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Developing and validating fast-time simulations of CLT ops for algorithm design and departure metering benefits</a:t>
            </a:r>
            <a:r>
              <a:rPr lang="en-US" baseline="0" dirty="0" smtClean="0"/>
              <a:t> assessment</a:t>
            </a:r>
          </a:p>
          <a:p>
            <a:r>
              <a:rPr lang="en-US" baseline="0" dirty="0" smtClean="0"/>
              <a:t>Develop mapping between target spot times and target push-back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We’ve shown the speed profiles at airports and a method to analyze what’s driving the speed profiles.</a:t>
            </a:r>
          </a:p>
          <a:p>
            <a:r>
              <a:rPr lang="en-US" dirty="0" smtClean="0"/>
              <a:t>Once we’ve identified candidate airports, we’ll use this method for developing procedures.</a:t>
            </a:r>
          </a:p>
          <a:p>
            <a:r>
              <a:rPr lang="en-US" dirty="0" smtClean="0"/>
              <a:t>This gives us a tool to test various speed targets and the feasibility of them.</a:t>
            </a:r>
          </a:p>
          <a:p>
            <a:endParaRPr lang="en-US" dirty="0" smtClean="0"/>
          </a:p>
          <a:p>
            <a:r>
              <a:rPr lang="en-US" dirty="0" smtClean="0"/>
              <a:t>Without RNAV controllers/pilots have to plan for the worst case because uncertain of the distance to touchdown.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78FBA5-F957-4CE9-A734-9CFA9C4F560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87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7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85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30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2C6A-CDC5-43B3-82E2-A956377D50BC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3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 photo_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16" y="0"/>
            <a:ext cx="4813384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134369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108027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977852" y="177768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1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9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1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2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238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9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rgbClr val="002060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Box 27"/>
          <p:cNvSpPr txBox="1">
            <a:spLocks noChangeArrowheads="1"/>
          </p:cNvSpPr>
          <p:nvPr userDrawn="1"/>
        </p:nvSpPr>
        <p:spPr bwMode="auto">
          <a:xfrm>
            <a:off x="6081713" y="6265858"/>
            <a:ext cx="1370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sz="1200" b="1" dirty="0">
                <a:solidFill>
                  <a:srgbClr val="002060"/>
                </a:solidFill>
              </a:rPr>
              <a:t>Federal Aviation</a:t>
            </a: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sz="1200" b="1" dirty="0">
                <a:solidFill>
                  <a:srgbClr val="002060"/>
                </a:solidFill>
              </a:rPr>
              <a:t>Administration</a:t>
            </a:r>
          </a:p>
        </p:txBody>
      </p:sp>
    </p:spTree>
    <p:extLst>
      <p:ext uri="{BB962C8B-B14F-4D97-AF65-F5344CB8AC3E}">
        <p14:creationId xmlns:p14="http://schemas.microsoft.com/office/powerpoint/2010/main" val="4245073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724" y="714615"/>
            <a:ext cx="4184276" cy="5184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284" y="714615"/>
            <a:ext cx="4210090" cy="5184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5980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8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11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7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6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4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" r="31892"/>
          <a:stretch>
            <a:fillRect/>
          </a:stretch>
        </p:blipFill>
        <p:spPr bwMode="auto">
          <a:xfrm>
            <a:off x="5578475" y="-1588"/>
            <a:ext cx="3565525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7"/>
            <a:chOff x="3700" y="171"/>
            <a:chExt cx="1824" cy="573"/>
          </a:xfrm>
        </p:grpSpPr>
        <p:pic>
          <p:nvPicPr>
            <p:cNvPr id="7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dirty="0">
                  <a:solidFill>
                    <a:srgbClr val="FFFFFF"/>
                  </a:solidFill>
                  <a:cs typeface="Arial" charset="0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dirty="0">
                  <a:solidFill>
                    <a:srgbClr val="FFFFFF"/>
                  </a:solidFill>
                  <a:cs typeface="Arial" charset="0"/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734729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2600" y="6248400"/>
            <a:ext cx="1673225" cy="457200"/>
          </a:xfrm>
        </p:spPr>
        <p:txBody>
          <a:bodyPr/>
          <a:lstStyle>
            <a:lvl1pPr fontAlgn="auto">
              <a:spcAft>
                <a:spcPts val="0"/>
              </a:spcAft>
              <a:defRPr dirty="0">
                <a:solidFill>
                  <a:srgbClr val="FFFFFF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16 December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7100" y="6248400"/>
            <a:ext cx="2895600" cy="457200"/>
          </a:xfrm>
        </p:spPr>
        <p:txBody>
          <a:bodyPr/>
          <a:lstStyle>
            <a:lvl1pPr fontAlgn="auto">
              <a:spcAft>
                <a:spcPts val="0"/>
              </a:spcAft>
              <a:defRPr dirty="0">
                <a:solidFill>
                  <a:srgbClr val="FFFFFF">
                    <a:lumMod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5750" y="6248400"/>
            <a:ext cx="1905000" cy="457200"/>
          </a:xfrm>
        </p:spPr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620E9658-9F5E-4DB1-90F7-B45AD0CF07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16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AF699184-2B52-4EEB-B0BA-C5614FEDF8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91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C063013B-DE75-46FE-B371-44577BCC28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94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E0E29A9A-6699-462E-9C24-5ED98D5B39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49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F581E41B-2DCC-4B81-A869-44662F3874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90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7962"/>
            <a:ext cx="7772400" cy="1362075"/>
          </a:xfrm>
        </p:spPr>
        <p:txBody>
          <a:bodyPr/>
          <a:lstStyle>
            <a:lvl1pPr algn="ctr">
              <a:defRPr sz="4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110037"/>
            <a:ext cx="7772400" cy="1500187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999621"/>
            <a:ext cx="9136063" cy="46038"/>
          </a:xfrm>
          <a:prstGeom prst="rect">
            <a:avLst/>
          </a:prstGeom>
          <a:solidFill>
            <a:srgbClr val="2A308E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buFont typeface="Zapf Dingbats" charset="2"/>
              <a:buNone/>
              <a:defRPr/>
            </a:pPr>
            <a:endParaRPr lang="en-US" sz="1800" dirty="0">
              <a:solidFill>
                <a:srgbClr val="000000"/>
              </a:solidFill>
              <a:latin typeface="Arial" pitchFamily="34" charset="0"/>
              <a:ea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13764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 photo_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16" y="0"/>
            <a:ext cx="4813384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134369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108027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977852" y="177768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455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9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1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2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3158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9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rgbClr val="002060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Box 27"/>
          <p:cNvSpPr txBox="1">
            <a:spLocks noChangeArrowheads="1"/>
          </p:cNvSpPr>
          <p:nvPr userDrawn="1"/>
        </p:nvSpPr>
        <p:spPr bwMode="auto">
          <a:xfrm>
            <a:off x="6081713" y="6265858"/>
            <a:ext cx="13700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sz="1200" b="1" dirty="0">
                <a:solidFill>
                  <a:srgbClr val="002060"/>
                </a:solidFill>
              </a:rPr>
              <a:t>Federal Aviation</a:t>
            </a: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sz="1200" b="1" dirty="0">
                <a:solidFill>
                  <a:srgbClr val="002060"/>
                </a:solidFill>
              </a:rPr>
              <a:t>Administration</a:t>
            </a:r>
          </a:p>
        </p:txBody>
      </p:sp>
    </p:spTree>
    <p:extLst>
      <p:ext uri="{BB962C8B-B14F-4D97-AF65-F5344CB8AC3E}">
        <p14:creationId xmlns:p14="http://schemas.microsoft.com/office/powerpoint/2010/main" val="401705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724" y="714615"/>
            <a:ext cx="4184276" cy="5184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284" y="714615"/>
            <a:ext cx="4210090" cy="51845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095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8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7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7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42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ChangeArrowheads="1"/>
          </p:cNvSpPr>
          <p:nvPr userDrawn="1"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10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5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5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1832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FFFFFF"/>
                  </a:solidFill>
                  <a:latin typeface="Arial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rgbClr val="FFFFFF"/>
                  </a:solidFill>
                  <a:latin typeface="Arial"/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9382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6504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37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29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42199" y="6248400"/>
            <a:ext cx="11139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12942" y="106494"/>
            <a:ext cx="881832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9728" y="919402"/>
            <a:ext cx="8773960" cy="503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1165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  <a:latin typeface="Arial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  <a:latin typeface="Arial"/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  <a:latin typeface="Arial"/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  <a:latin typeface="Arial"/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  <a:latin typeface="Arial"/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11397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74837" y="98599"/>
            <a:ext cx="849253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518" y="714615"/>
            <a:ext cx="8483173" cy="518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355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/>
                </a:solidFill>
                <a:latin typeface="+mn-lt"/>
                <a:cs typeface="Helvetica Neue Medium"/>
              </a:defRPr>
            </a:lvl1pPr>
          </a:lstStyle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163557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auto">
          <a:xfrm>
            <a:off x="0" y="6265863"/>
            <a:ext cx="9144000" cy="585787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588" y="6248400"/>
            <a:ext cx="1736725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dirty="0">
                <a:solidFill>
                  <a:srgbClr val="FFFFFF">
                    <a:lumMod val="65000"/>
                  </a:srgb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16 December 2013</a:t>
            </a: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575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dirty="0">
                <a:solidFill>
                  <a:srgbClr val="FFFFFF">
                    <a:lumMod val="65000"/>
                  </a:srgb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1625" y="6407150"/>
            <a:ext cx="1905000" cy="2984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FFFFFF">
                    <a:lumMod val="65000"/>
                  </a:srgbClr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1E2EF76-5FA5-4BD0-BFB1-7F498E9E54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2" name="Group 25"/>
          <p:cNvGrpSpPr>
            <a:grpSpLocks/>
          </p:cNvGrpSpPr>
          <p:nvPr userDrawn="1"/>
        </p:nvGrpSpPr>
        <p:grpSpPr bwMode="auto">
          <a:xfrm>
            <a:off x="5848350" y="6299200"/>
            <a:ext cx="1908175" cy="520700"/>
            <a:chOff x="3684" y="3944"/>
            <a:chExt cx="1202" cy="328"/>
          </a:xfrm>
        </p:grpSpPr>
        <p:pic>
          <p:nvPicPr>
            <p:cNvPr id="1035" name="Picture 26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" y="3944"/>
              <a:ext cx="328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81"/>
              <a:ext cx="863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" charset="0"/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dirty="0">
                  <a:solidFill>
                    <a:srgbClr val="FFFFFF"/>
                  </a:solidFill>
                  <a:cs typeface="Arial" charset="0"/>
                </a:rPr>
                <a:t>Administration</a:t>
              </a:r>
            </a:p>
          </p:txBody>
        </p:sp>
      </p:grpSp>
      <p:sp>
        <p:nvSpPr>
          <p:cNvPr id="1033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1200" b="1" dirty="0">
                <a:solidFill>
                  <a:srgbClr val="C0C0C0"/>
                </a:solidFill>
                <a:cs typeface="Arial" charset="0"/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  <a:cs typeface="Arial" charset="0"/>
            </a:endParaRPr>
          </a:p>
        </p:txBody>
      </p:sp>
      <p:sp>
        <p:nvSpPr>
          <p:cNvPr id="1034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sz="1200" dirty="0">
                <a:solidFill>
                  <a:srgbClr val="C0C0C0"/>
                </a:solidFill>
                <a:cs typeface="Arial" charset="0"/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340197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74837" y="98599"/>
            <a:ext cx="849253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518" y="714615"/>
            <a:ext cx="8483173" cy="518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4899" y="6248400"/>
            <a:ext cx="14355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/>
                </a:solidFill>
                <a:latin typeface="+mn-lt"/>
                <a:cs typeface="Helvetica Neue Medium"/>
              </a:defRPr>
            </a:lvl1pPr>
          </a:lstStyle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03850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1941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38771" y="821105"/>
            <a:ext cx="4519544" cy="1395412"/>
          </a:xfrm>
        </p:spPr>
        <p:txBody>
          <a:bodyPr/>
          <a:lstStyle/>
          <a:p>
            <a:r>
              <a:rPr lang="en-US" sz="3600" dirty="0" smtClean="0"/>
              <a:t>AEE Operations Research Program Overview/Status</a:t>
            </a:r>
            <a:endParaRPr lang="en-US" sz="3600" dirty="0"/>
          </a:p>
        </p:txBody>
      </p:sp>
      <p:sp>
        <p:nvSpPr>
          <p:cNvPr id="7" name="Text Box 1051"/>
          <p:cNvSpPr txBox="1">
            <a:spLocks noChangeArrowheads="1"/>
          </p:cNvSpPr>
          <p:nvPr/>
        </p:nvSpPr>
        <p:spPr bwMode="auto">
          <a:xfrm>
            <a:off x="85725" y="4097247"/>
            <a:ext cx="46404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Presented to:	REDAC E&amp;E Subcommittee</a:t>
            </a: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By:		Chris Dorbian, AEE-4</a:t>
            </a: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Date: 		March 1, 2017</a:t>
            </a:r>
            <a:endParaRPr lang="en-US" sz="1600" dirty="0">
              <a:solidFill>
                <a:srgbClr val="1D2F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54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508" y="1261941"/>
            <a:ext cx="8050213" cy="439102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Airport Technology Research (planned FY17)</a:t>
            </a:r>
          </a:p>
          <a:p>
            <a:pPr marL="914400" lvl="1" indent="-514350">
              <a:buAutoNum type="arabicPeriod"/>
            </a:pPr>
            <a:r>
              <a:rPr lang="en-US" dirty="0"/>
              <a:t>Noise Abatement Procedure Usage and Effectiveness</a:t>
            </a:r>
          </a:p>
          <a:p>
            <a:pPr lvl="2"/>
            <a:r>
              <a:rPr lang="en-US" dirty="0"/>
              <a:t>Assess utilization and impact of current noise abatement procedures (e.g., as laid out in airport-specific Standard Operating Procedures)</a:t>
            </a:r>
          </a:p>
          <a:p>
            <a:pPr marL="914400" lvl="1" indent="-514350">
              <a:buAutoNum type="arabicPeriod"/>
            </a:pPr>
            <a:r>
              <a:rPr lang="en-US" dirty="0"/>
              <a:t>Steeper Noise Abatement Approach Operational Feasibility</a:t>
            </a:r>
          </a:p>
          <a:p>
            <a:pPr lvl="2"/>
            <a:r>
              <a:rPr lang="en-US" dirty="0"/>
              <a:t>Understand operational constraints and tradeoff considerations</a:t>
            </a:r>
          </a:p>
          <a:p>
            <a:pPr lvl="2"/>
            <a:r>
              <a:rPr lang="en-US" dirty="0"/>
              <a:t>Understand aircraft </a:t>
            </a:r>
            <a:r>
              <a:rPr lang="en-US" dirty="0" smtClean="0"/>
              <a:t>performance / FMS / TERPS </a:t>
            </a:r>
            <a:r>
              <a:rPr lang="en-US" dirty="0"/>
              <a:t>dependencies</a:t>
            </a:r>
          </a:p>
          <a:p>
            <a:r>
              <a:rPr lang="en-US" dirty="0" smtClean="0"/>
              <a:t>Industry/Gov’t. </a:t>
            </a:r>
            <a:r>
              <a:rPr lang="en-US" smtClean="0"/>
              <a:t>collaboration (NASA, UPS, …)</a:t>
            </a:r>
            <a:endParaRPr lang="en-US" dirty="0" smtClean="0"/>
          </a:p>
          <a:p>
            <a:r>
              <a:rPr lang="en-US" dirty="0" smtClean="0"/>
              <a:t>FY19+ NextGen RE&amp;D above target request:</a:t>
            </a:r>
          </a:p>
          <a:p>
            <a:pPr marL="457200" lvl="1" indent="0" algn="just">
              <a:buNone/>
            </a:pPr>
            <a:r>
              <a:rPr lang="en-US" sz="2600" dirty="0" smtClean="0">
                <a:solidFill>
                  <a:srgbClr val="00B050"/>
                </a:solidFill>
              </a:rPr>
              <a:t>Accelerate the maturation of low noise aircraft technologies and noise mitigation techniques for new arrival and departure concepts that could reduce community noise exposure</a:t>
            </a:r>
          </a:p>
          <a:p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9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1717668" y="1383374"/>
            <a:ext cx="62856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1000" indent="-381000">
              <a:spcBef>
                <a:spcPts val="600"/>
              </a:spcBef>
              <a:buFontTx/>
              <a:buNone/>
            </a:pPr>
            <a:r>
              <a:rPr lang="en-US" sz="2800" b="1" i="0" dirty="0" smtClean="0">
                <a:solidFill>
                  <a:srgbClr val="000000"/>
                </a:solidFill>
                <a:latin typeface="+mn-lt"/>
              </a:rPr>
              <a:t>Contents</a:t>
            </a:r>
          </a:p>
          <a:p>
            <a:pPr marL="381000" indent="-381000">
              <a:spcBef>
                <a:spcPts val="600"/>
              </a:spcBef>
              <a:buFontTx/>
              <a:buNone/>
            </a:pPr>
            <a:endParaRPr lang="en-US" i="0" dirty="0" smtClean="0">
              <a:solidFill>
                <a:srgbClr val="000000"/>
              </a:solidFill>
              <a:latin typeface="+mn-lt"/>
            </a:endParaRPr>
          </a:p>
          <a:p>
            <a:pPr marL="381000" indent="-381000">
              <a:spcBef>
                <a:spcPts val="600"/>
              </a:spcBef>
              <a:buFont typeface="+mj-lt"/>
              <a:buAutoNum type="arabicPeriod"/>
            </a:pPr>
            <a:r>
              <a:rPr lang="en-US" i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Noise Focus</a:t>
            </a:r>
            <a:endParaRPr lang="en-US" i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81000" indent="-3810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latin typeface="+mn-lt"/>
              </a:rPr>
              <a:t>Fuel/Emissions Focus</a:t>
            </a:r>
            <a:endParaRPr lang="en-US" i="0" dirty="0">
              <a:latin typeface="+mn-lt"/>
            </a:endParaRPr>
          </a:p>
          <a:p>
            <a:pPr marL="381000" indent="-381000">
              <a:spcBef>
                <a:spcPts val="600"/>
              </a:spcBef>
              <a:buFont typeface="+mj-lt"/>
              <a:buAutoNum type="arabicPeriod"/>
            </a:pPr>
            <a:r>
              <a:rPr lang="en-US" i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Modeling/Tools Focus</a:t>
            </a:r>
            <a:endParaRPr lang="en-US" b="1" i="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578188" y="2405209"/>
            <a:ext cx="63142" cy="1248394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Investigation and Support of Integration of Departure Metering Concepts into Surface Capabilities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414338" y="1358899"/>
            <a:ext cx="8435558" cy="452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/>
              <a:t>Motivation:</a:t>
            </a:r>
          </a:p>
          <a:p>
            <a:r>
              <a:rPr lang="en-US" sz="2000" b="0" dirty="0"/>
              <a:t>Potential to mitigate 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>adverse environmental </a:t>
            </a:r>
            <a:br>
              <a:rPr lang="en-US" sz="2000" b="0" dirty="0" smtClean="0"/>
            </a:br>
            <a:r>
              <a:rPr lang="en-US" sz="2000" b="0" dirty="0" smtClean="0"/>
              <a:t>impacts </a:t>
            </a:r>
            <a:r>
              <a:rPr lang="en-US" sz="2000" b="0" dirty="0"/>
              <a:t>of surface 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>congestion</a:t>
            </a:r>
            <a:endParaRPr lang="en-US" sz="2000" b="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Concept</a:t>
            </a:r>
            <a:r>
              <a:rPr lang="en-US" sz="20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>
                <a:ea typeface="ＭＳ Ｐゴシック" charset="0"/>
                <a:cs typeface="Tahoma (Headings)" charset="0"/>
              </a:rPr>
              <a:t>Departure metering is critical element of surface congestion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>
                <a:ea typeface="ＭＳ Ｐゴシック" charset="0"/>
                <a:cs typeface="Tahoma (Headings)" charset="0"/>
              </a:rPr>
              <a:t>Departure metering needs to be more effectively integrated into broader “gate-to-gate” traffic management programs, e.g. Terminal Flight Data Manager (TFDM), Traffic Flow Management System (TFMS), Time-Based Flow Management BFM), Surface Collaborative Decision Making (S-CDM), etc.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 t="9979" b="30317"/>
          <a:stretch>
            <a:fillRect/>
          </a:stretch>
        </p:blipFill>
        <p:spPr bwMode="auto">
          <a:xfrm>
            <a:off x="3795955" y="1508502"/>
            <a:ext cx="4651816" cy="191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06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Activities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304799" y="1143000"/>
            <a:ext cx="8665949" cy="46121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 smtClean="0"/>
              <a:t>Exploring </a:t>
            </a:r>
            <a:r>
              <a:rPr lang="en-US" sz="2200" dirty="0"/>
              <a:t>impact to S-CDM </a:t>
            </a:r>
            <a:r>
              <a:rPr lang="en-US" sz="2200" dirty="0" err="1"/>
              <a:t>ConOps</a:t>
            </a:r>
            <a:r>
              <a:rPr lang="en-US" sz="2200" dirty="0"/>
              <a:t> and estimated benefits of: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Specific departure metering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algorithms</a:t>
            </a:r>
          </a:p>
          <a:p>
            <a:pPr marL="857250" lvl="1" indent="-396875">
              <a:lnSpc>
                <a:spcPct val="100000"/>
              </a:lnSpc>
            </a:pPr>
            <a:r>
              <a:rPr lang="en-US" sz="1800" dirty="0" smtClean="0"/>
              <a:t>Fast-time simulations</a:t>
            </a:r>
            <a:br>
              <a:rPr lang="en-US" sz="1800" dirty="0" smtClean="0"/>
            </a:br>
            <a:r>
              <a:rPr lang="en-US" sz="1800" dirty="0" smtClean="0"/>
              <a:t>for CLT operations</a:t>
            </a:r>
          </a:p>
          <a:p>
            <a:pPr marL="857250" lvl="1" indent="-396875">
              <a:lnSpc>
                <a:spcPct val="100000"/>
              </a:lnSpc>
            </a:pPr>
            <a:r>
              <a:rPr lang="en-US" sz="1800" dirty="0" smtClean="0"/>
              <a:t>Characterize airport dynamics</a:t>
            </a:r>
            <a:br>
              <a:rPr lang="en-US" sz="1800" dirty="0" smtClean="0"/>
            </a:br>
            <a:r>
              <a:rPr lang="en-US" sz="1800" dirty="0" smtClean="0"/>
              <a:t>with/without metering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 smtClean="0"/>
              <a:t>Availability and quality of</a:t>
            </a:r>
            <a:br>
              <a:rPr lang="en-US" sz="2000" dirty="0" smtClean="0"/>
            </a:br>
            <a:r>
              <a:rPr lang="en-US" sz="2000" dirty="0" smtClean="0"/>
              <a:t>airline-derived data</a:t>
            </a:r>
          </a:p>
          <a:p>
            <a:pPr lvl="1">
              <a:lnSpc>
                <a:spcPct val="100000"/>
              </a:lnSpc>
            </a:pPr>
            <a:r>
              <a:rPr lang="en-US" sz="1800" dirty="0" smtClean="0"/>
              <a:t>E.g., EOBT, Gate </a:t>
            </a:r>
            <a:r>
              <a:rPr lang="en-US" sz="1800" dirty="0"/>
              <a:t>information (departures and arrivals)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 smtClean="0"/>
              <a:t>Synthesize </a:t>
            </a:r>
            <a:r>
              <a:rPr lang="en-US" sz="2000" dirty="0"/>
              <a:t>findings and implications for relevant </a:t>
            </a:r>
            <a:r>
              <a:rPr lang="en-US" sz="2000" dirty="0" smtClean="0"/>
              <a:t>programs</a:t>
            </a:r>
          </a:p>
          <a:p>
            <a:pPr marL="460375" lvl="1" indent="-184150">
              <a:lnSpc>
                <a:spcPct val="100000"/>
              </a:lnSpc>
            </a:pPr>
            <a:r>
              <a:rPr lang="en-US" sz="1800" dirty="0" smtClean="0"/>
              <a:t>NASA </a:t>
            </a:r>
            <a:r>
              <a:rPr lang="en-US" sz="1800" dirty="0" smtClean="0"/>
              <a:t>ATM Technology Demonstration-2 (ATD-2) activities </a:t>
            </a:r>
            <a:r>
              <a:rPr lang="en-US" sz="1800" dirty="0" smtClean="0"/>
              <a:t>at CLT</a:t>
            </a:r>
          </a:p>
          <a:p>
            <a:pPr marL="460375" lvl="1" indent="-184150">
              <a:lnSpc>
                <a:spcPct val="100000"/>
              </a:lnSpc>
            </a:pPr>
            <a:r>
              <a:rPr lang="en-US" sz="1800" dirty="0" smtClean="0"/>
              <a:t>TFDM assessment of non-movement area dynamics at core airports</a:t>
            </a:r>
          </a:p>
          <a:p>
            <a:pPr marL="460375" lvl="1" indent="-184150">
              <a:lnSpc>
                <a:spcPct val="100000"/>
              </a:lnSpc>
            </a:pPr>
            <a:r>
              <a:rPr lang="en-US" sz="1800" dirty="0" smtClean="0"/>
              <a:t>RTCA Surface </a:t>
            </a:r>
            <a:r>
              <a:rPr lang="en-US" sz="1800" dirty="0" err="1" smtClean="0"/>
              <a:t>NextGen</a:t>
            </a:r>
            <a:r>
              <a:rPr lang="en-US" sz="1800" dirty="0" smtClean="0"/>
              <a:t> Integrated Working Group</a:t>
            </a:r>
          </a:p>
          <a:p>
            <a:pPr marL="733425" lvl="1" indent="-457200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63" y="1590674"/>
            <a:ext cx="4469837" cy="261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81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275" y="201613"/>
            <a:ext cx="8472488" cy="609600"/>
          </a:xfrm>
        </p:spPr>
        <p:txBody>
          <a:bodyPr/>
          <a:lstStyle/>
          <a:p>
            <a:r>
              <a:rPr lang="en-US" sz="2800" dirty="0" smtClean="0"/>
              <a:t>Modeling Complex Ramp Operations: </a:t>
            </a:r>
            <a:r>
              <a:rPr lang="en-US" sz="2800" dirty="0" smtClean="0"/>
              <a:t>Current </a:t>
            </a:r>
            <a:r>
              <a:rPr lang="en-US" sz="2800" dirty="0" smtClean="0"/>
              <a:t>Picture at </a:t>
            </a:r>
            <a:r>
              <a:rPr lang="en-US" sz="2800" dirty="0" smtClean="0"/>
              <a:t>CLT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574895"/>
              </p:ext>
            </p:extLst>
          </p:nvPr>
        </p:nvGraphicFramePr>
        <p:xfrm>
          <a:off x="648307" y="986456"/>
          <a:ext cx="5256584" cy="16459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64296"/>
                <a:gridCol w="1296144"/>
                <a:gridCol w="1296144"/>
              </a:tblGrid>
              <a:tr h="2032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Departures (minutes)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Runway configuration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effectLst/>
                        </a:rPr>
                        <a:t>North-flow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effectLst/>
                        </a:rPr>
                        <a:t>South-flow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Avg.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gate </a:t>
                      </a:r>
                      <a:r>
                        <a:rPr lang="en-US" sz="1800" u="none" strike="noStrike" dirty="0">
                          <a:effectLst/>
                        </a:rPr>
                        <a:t>to </a:t>
                      </a:r>
                      <a:r>
                        <a:rPr lang="en-US" sz="1800" u="none" strike="noStrike" dirty="0" smtClean="0">
                          <a:effectLst/>
                        </a:rPr>
                        <a:t>spot time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 smtClean="0">
                          <a:effectLst/>
                        </a:rPr>
                        <a:t>10.2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 smtClean="0">
                          <a:effectLst/>
                        </a:rPr>
                        <a:t>11.9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Avg. spot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800" u="none" strike="noStrike" dirty="0" smtClean="0">
                          <a:effectLst/>
                        </a:rPr>
                        <a:t>to takeoff time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 smtClean="0">
                          <a:effectLst/>
                        </a:rPr>
                        <a:t>11.0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 smtClean="0">
                          <a:effectLst/>
                        </a:rPr>
                        <a:t>8.0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Avg. total taxi-out time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>
                          <a:effectLst/>
                        </a:rPr>
                        <a:t>21.2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>
                          <a:effectLst/>
                        </a:rPr>
                        <a:t>19.9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9144" anchor="ctr"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270205"/>
              </p:ext>
            </p:extLst>
          </p:nvPr>
        </p:nvGraphicFramePr>
        <p:xfrm>
          <a:off x="648308" y="2786656"/>
          <a:ext cx="5256583" cy="16637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64295"/>
                <a:gridCol w="1296144"/>
                <a:gridCol w="1296144"/>
              </a:tblGrid>
              <a:tr h="20759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Arrivals (minutes)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</a:rPr>
                        <a:t>Runway configuration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203200"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effectLst/>
                        </a:rPr>
                        <a:t>North-flow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1" u="none" strike="noStrike" dirty="0">
                          <a:effectLst/>
                        </a:rPr>
                        <a:t>South-flow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Avg. runway to </a:t>
                      </a:r>
                      <a:r>
                        <a:rPr lang="en-US" sz="1800" u="none" strike="noStrike" dirty="0">
                          <a:effectLst/>
                        </a:rPr>
                        <a:t>spot </a:t>
                      </a:r>
                      <a:r>
                        <a:rPr lang="en-US" sz="1800" u="none" strike="noStrike" dirty="0" smtClean="0">
                          <a:effectLst/>
                        </a:rPr>
                        <a:t>time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 dirty="0" smtClean="0">
                          <a:effectLst/>
                        </a:rPr>
                        <a:t>4.</a:t>
                      </a:r>
                      <a:r>
                        <a:rPr lang="en-US" sz="1800" u="none" strike="noStrike" dirty="0" smtClean="0">
                          <a:effectLst/>
                        </a:rPr>
                        <a:t>4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 smtClean="0">
                          <a:effectLst/>
                        </a:rPr>
                        <a:t>5.2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/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Avg. spot to gate time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 smtClean="0">
                          <a:effectLst/>
                        </a:rPr>
                        <a:t>5.8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800" u="none" strike="noStrike" dirty="0" smtClean="0">
                          <a:effectLst/>
                        </a:rPr>
                        <a:t>6.2</a:t>
                      </a:r>
                      <a:endParaRPr lang="hr-H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>
                    <a:lnB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Avg.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t</a:t>
                      </a:r>
                      <a:r>
                        <a:rPr lang="en-US" sz="1800" u="none" strike="noStrike" dirty="0" smtClean="0">
                          <a:effectLst/>
                        </a:rPr>
                        <a:t>otal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 taxi-in time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 smtClean="0">
                          <a:effectLst/>
                        </a:rPr>
                        <a:t>10.2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 smtClean="0">
                          <a:effectLst/>
                        </a:rPr>
                        <a:t>11.4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anchor="ctr">
                    <a:lnT w="285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4" t="7487" r="21403" b="49473"/>
          <a:stretch/>
        </p:blipFill>
        <p:spPr>
          <a:xfrm>
            <a:off x="6516216" y="3431334"/>
            <a:ext cx="2448272" cy="2124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4" t="7714" r="22193" b="49479"/>
          <a:stretch/>
        </p:blipFill>
        <p:spPr>
          <a:xfrm>
            <a:off x="6519757" y="1042344"/>
            <a:ext cx="2444731" cy="2110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4503108"/>
            <a:ext cx="6516216" cy="15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840"/>
              </a:spcBef>
              <a:buFont typeface="Arial" charset="0"/>
              <a:buChar char="•"/>
            </a:pPr>
            <a:r>
              <a:rPr lang="en-US" sz="1400" b="1" dirty="0" smtClean="0"/>
              <a:t>Analysis of current operations shows significant </a:t>
            </a:r>
            <a:r>
              <a:rPr lang="en-US" sz="1400" b="1" dirty="0" smtClean="0"/>
              <a:t>holding in ramp area, especially near spots</a:t>
            </a:r>
          </a:p>
          <a:p>
            <a:pPr marL="285750" indent="-285750">
              <a:spcBef>
                <a:spcPts val="840"/>
              </a:spcBef>
              <a:buFont typeface="Arial" charset="0"/>
              <a:buChar char="•"/>
            </a:pPr>
            <a:r>
              <a:rPr lang="en-US" sz="1400" b="1" dirty="0" smtClean="0"/>
              <a:t>Makes push-back time </a:t>
            </a:r>
            <a:r>
              <a:rPr lang="en-US" sz="1400" b="1" dirty="0" smtClean="0">
                <a:sym typeface="Wingdings" panose="05000000000000000000" pitchFamily="2" charset="2"/>
              </a:rPr>
              <a:t> Target Movement Area entry Time (TMAT) </a:t>
            </a:r>
            <a:r>
              <a:rPr lang="en-US" sz="1400" b="1" dirty="0" smtClean="0">
                <a:sym typeface="Wingdings" panose="05000000000000000000" pitchFamily="2" charset="2"/>
              </a:rPr>
              <a:t>determination challenging</a:t>
            </a:r>
          </a:p>
          <a:p>
            <a:pPr marL="285750" indent="-285750">
              <a:spcBef>
                <a:spcPts val="840"/>
              </a:spcBef>
              <a:buFont typeface="Arial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Indicates accurate ramp area modeling critical to departure metering at some airports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79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Cruise Altitude and Speed Optimization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39562" y="1364292"/>
            <a:ext cx="2285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dirty="0" smtClean="0"/>
              <a:t>Typical </a:t>
            </a:r>
            <a:r>
              <a:rPr lang="en-US" sz="1400" b="1" dirty="0"/>
              <a:t>Narrow Body </a:t>
            </a:r>
            <a:r>
              <a:rPr lang="en-US" sz="1400" b="1" dirty="0" smtClean="0"/>
              <a:t>Jet Efficiency </a:t>
            </a:r>
            <a:r>
              <a:rPr lang="en-US" sz="1400" b="1" dirty="0"/>
              <a:t>Contours</a:t>
            </a:r>
          </a:p>
        </p:txBody>
      </p:sp>
      <p:pic>
        <p:nvPicPr>
          <p:cNvPr id="5" name="Picture 4" descr="B738_SGR_Contour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601" y="1952557"/>
            <a:ext cx="3975532" cy="3251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891866" y="2397057"/>
            <a:ext cx="1579033" cy="1104900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 typeface="Zapf Dingbats" pitchFamily="-112" charset="2"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-112" charset="0"/>
              </a:rPr>
              <a:t>Typical Operating Regime</a:t>
            </a:r>
          </a:p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SzTx/>
              <a:buFont typeface="Zapf Dingbats" pitchFamily="-112" charset="2"/>
              <a:buNone/>
              <a:tabLst/>
            </a:pPr>
            <a:r>
              <a:rPr lang="en-US" sz="1400" b="1" dirty="0">
                <a:solidFill>
                  <a:srgbClr val="FF0000"/>
                </a:solidFill>
                <a:latin typeface="Arial" pitchFamily="-112" charset="0"/>
              </a:rPr>
              <a:t>(fast, </a:t>
            </a:r>
            <a:br>
              <a:rPr lang="en-US" sz="1400" b="1" dirty="0">
                <a:solidFill>
                  <a:srgbClr val="FF0000"/>
                </a:solidFill>
                <a:latin typeface="Arial" pitchFamily="-112" charset="0"/>
              </a:rPr>
            </a:br>
            <a:r>
              <a:rPr lang="en-US" sz="1400" b="1" dirty="0">
                <a:solidFill>
                  <a:srgbClr val="FF0000"/>
                </a:solidFill>
                <a:latin typeface="Arial" pitchFamily="-112" charset="0"/>
              </a:rPr>
              <a:t>off-optimal alt)</a:t>
            </a:r>
            <a:endParaRPr kumimoji="0" lang="en-CA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-11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477000" y="2905057"/>
            <a:ext cx="257440" cy="179462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1364292"/>
            <a:ext cx="4962855" cy="392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−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Helvetica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Helvetica" pitchFamily="-112" charset="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Helvetica" pitchFamily="-112" charset="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Helvetica" pitchFamily="-112" charset="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Helvetica" pitchFamily="-112" charset="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458788" indent="-236538"/>
            <a:r>
              <a:rPr lang="en-US" sz="1800" kern="0" dirty="0">
                <a:ea typeface="ＭＳ Ｐゴシック" charset="-128"/>
              </a:rPr>
              <a:t>Fuel burn reduction important for </a:t>
            </a:r>
            <a:br>
              <a:rPr lang="en-US" sz="1800" kern="0" dirty="0">
                <a:ea typeface="ＭＳ Ｐゴシック" charset="-128"/>
              </a:rPr>
            </a:br>
            <a:r>
              <a:rPr lang="en-US" sz="1800" kern="0" dirty="0">
                <a:ea typeface="ＭＳ Ｐゴシック" charset="-128"/>
              </a:rPr>
              <a:t>airlines, regulators, and </a:t>
            </a:r>
            <a:r>
              <a:rPr lang="en-US" sz="1800" kern="0" dirty="0" smtClean="0">
                <a:ea typeface="ＭＳ Ｐゴシック" charset="-128"/>
              </a:rPr>
              <a:t>society</a:t>
            </a:r>
            <a:endParaRPr lang="en-US" sz="1800" kern="0" dirty="0" smtClean="0">
              <a:ea typeface="ＭＳ Ｐゴシック" charset="0"/>
              <a:cs typeface="Tahoma" charset="0"/>
            </a:endParaRPr>
          </a:p>
          <a:p>
            <a:pPr marL="458788" indent="-236538"/>
            <a:r>
              <a:rPr lang="en-US" sz="1800" kern="0" dirty="0">
                <a:ea typeface="ＭＳ Ｐゴシック" charset="0"/>
                <a:cs typeface="Tahoma" charset="0"/>
              </a:rPr>
              <a:t>2012 Radar analysis shows 56% of domestic flight time spent in high-altitude </a:t>
            </a:r>
            <a:r>
              <a:rPr lang="en-US" sz="1800" kern="0" dirty="0" smtClean="0">
                <a:ea typeface="ＭＳ Ｐゴシック" charset="0"/>
                <a:cs typeface="Tahoma" charset="0"/>
              </a:rPr>
              <a:t>cruise</a:t>
            </a:r>
          </a:p>
          <a:p>
            <a:pPr marL="458788" indent="-236538"/>
            <a:r>
              <a:rPr lang="en-US" sz="1800" kern="0" dirty="0">
                <a:ea typeface="ＭＳ Ｐゴシック" charset="0"/>
                <a:cs typeface="Tahoma" charset="0"/>
              </a:rPr>
              <a:t>Typical airliner cruise conditions are not fuel-optimal with respect to speed and altitude</a:t>
            </a:r>
          </a:p>
          <a:p>
            <a:pPr marL="744538" lvl="1" indent="-236538"/>
            <a:r>
              <a:rPr lang="en-US" sz="1800" kern="0" dirty="0" smtClean="0">
                <a:ea typeface="ＭＳ Ｐゴシック" charset="-128"/>
              </a:rPr>
              <a:t>Opportunities </a:t>
            </a:r>
            <a:r>
              <a:rPr lang="en-US" sz="1800" kern="0" dirty="0">
                <a:ea typeface="ＭＳ Ｐゴシック" charset="-128"/>
              </a:rPr>
              <a:t>in flight planning, dispatch, and cockpit procedures </a:t>
            </a:r>
          </a:p>
          <a:p>
            <a:pPr marL="744538" lvl="1" indent="-236538"/>
            <a:r>
              <a:rPr lang="en-US" sz="1800" kern="0" dirty="0">
                <a:ea typeface="ＭＳ Ｐゴシック" charset="-128"/>
              </a:rPr>
              <a:t>Potential applications in NextGen ATM systems and </a:t>
            </a:r>
            <a:r>
              <a:rPr lang="en-US" sz="1800" kern="0" dirty="0" smtClean="0">
                <a:ea typeface="ＭＳ Ｐゴシック" charset="-128"/>
              </a:rPr>
              <a:t>workflows</a:t>
            </a:r>
            <a:endParaRPr lang="en-US" sz="1800" kern="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8985" y="3057457"/>
            <a:ext cx="1290415" cy="70788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solidFill>
                  <a:srgbClr val="00DC00"/>
                </a:solidFill>
              </a:rPr>
              <a:t>Optimal Mach/Alt</a:t>
            </a:r>
            <a:endParaRPr lang="en-CA" sz="2000" b="1" dirty="0">
              <a:solidFill>
                <a:srgbClr val="00D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4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6389" y="1311643"/>
            <a:ext cx="8791222" cy="2696154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Access to “Altitude Tunnels” could be useful to pilots, provide a graphic depiction of efficiency information not normally available in-flight</a:t>
            </a:r>
          </a:p>
          <a:p>
            <a:r>
              <a:rPr lang="en-US" sz="2400" b="0" dirty="0" smtClean="0"/>
              <a:t>A decision support tool (DST) in the cockpit (showing a variant of the efficiency tunnel) could improve cruise planning capability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Optimal Altitude Tunnel Information in the Cockpit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54" y="3439282"/>
            <a:ext cx="5187492" cy="2593747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pPr>
              <a:defRPr/>
            </a:pPr>
            <a:fld id="{C063013B-DE75-46FE-B371-44577BCC288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Cruise Optimization DST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171" y="1219566"/>
            <a:ext cx="5324475" cy="5041474"/>
          </a:xfrm>
        </p:spPr>
        <p:txBody>
          <a:bodyPr>
            <a:normAutofit fontScale="92500" lnSpcReduction="20000"/>
          </a:bodyPr>
          <a:lstStyle/>
          <a:p>
            <a:r>
              <a:rPr lang="en-US" sz="1800" b="0" dirty="0" smtClean="0"/>
              <a:t>Prototype laptop-based DST being developed </a:t>
            </a:r>
            <a:r>
              <a:rPr lang="en-US" sz="1800" b="0" dirty="0"/>
              <a:t>to aid discussion with airline operations experts and </a:t>
            </a:r>
            <a:r>
              <a:rPr lang="en-US" sz="1800" b="0" dirty="0" smtClean="0"/>
              <a:t>pilots</a:t>
            </a:r>
          </a:p>
          <a:p>
            <a:pPr lvl="1"/>
            <a:r>
              <a:rPr lang="en-US" sz="1500" b="1" dirty="0" smtClean="0"/>
              <a:t>Objective</a:t>
            </a:r>
            <a:r>
              <a:rPr lang="en-US" sz="1500" dirty="0"/>
              <a:t>: To identify opportunities, limitations, and practical considerations for altitude optimization in airline </a:t>
            </a:r>
            <a:r>
              <a:rPr lang="en-US" sz="1500" dirty="0" smtClean="0"/>
              <a:t>operations</a:t>
            </a:r>
          </a:p>
          <a:p>
            <a:r>
              <a:rPr lang="en-US" sz="1800" b="0" dirty="0" smtClean="0"/>
              <a:t>Interactive laptop program using current weather and representative performance data</a:t>
            </a:r>
          </a:p>
          <a:p>
            <a:r>
              <a:rPr lang="en-US" sz="1800" b="0" dirty="0" smtClean="0"/>
              <a:t>Aim to demonstrate </a:t>
            </a:r>
            <a:r>
              <a:rPr lang="en-US" sz="1800" b="0" dirty="0"/>
              <a:t>working prototype in passenger </a:t>
            </a:r>
            <a:r>
              <a:rPr lang="en-US" sz="1800" b="0" dirty="0" smtClean="0"/>
              <a:t>cabin</a:t>
            </a:r>
          </a:p>
          <a:p>
            <a:pPr lvl="1"/>
            <a:r>
              <a:rPr lang="en-US" sz="1500" b="0" dirty="0" smtClean="0"/>
              <a:t>In-flight entertainment system </a:t>
            </a:r>
            <a:r>
              <a:rPr lang="en-US" sz="1500" b="0" dirty="0" smtClean="0"/>
              <a:t>Wi-Fi for </a:t>
            </a:r>
            <a:r>
              <a:rPr lang="en-US" sz="1500" b="0" dirty="0" smtClean="0"/>
              <a:t>downloading data</a:t>
            </a:r>
          </a:p>
          <a:p>
            <a:r>
              <a:rPr lang="en-US" sz="1800" b="0" dirty="0" smtClean="0"/>
              <a:t>Stand-alone</a:t>
            </a:r>
            <a:r>
              <a:rPr lang="en-US" sz="1800" b="0" dirty="0"/>
              <a:t>, portable </a:t>
            </a:r>
            <a:r>
              <a:rPr lang="en-US" sz="1800" b="0" dirty="0" smtClean="0"/>
              <a:t>unit</a:t>
            </a:r>
          </a:p>
          <a:p>
            <a:pPr lvl="1"/>
            <a:r>
              <a:rPr lang="en-US" sz="1500" b="0" dirty="0" smtClean="0"/>
              <a:t>No </a:t>
            </a:r>
            <a:r>
              <a:rPr lang="en-US" sz="1500" b="0" dirty="0"/>
              <a:t>access to aircraft instruments / </a:t>
            </a:r>
            <a:r>
              <a:rPr lang="en-US" sz="1500" b="0" dirty="0" err="1"/>
              <a:t>databus</a:t>
            </a:r>
            <a:r>
              <a:rPr lang="en-US" sz="1500" b="0" dirty="0"/>
              <a:t> </a:t>
            </a:r>
            <a:r>
              <a:rPr lang="en-US" sz="1500" b="0" dirty="0" smtClean="0"/>
              <a:t>needed</a:t>
            </a:r>
          </a:p>
          <a:p>
            <a:r>
              <a:rPr lang="en-US" sz="1800" b="0" dirty="0"/>
              <a:t>Find opportunities for wider demonstration and evaluation</a:t>
            </a:r>
          </a:p>
          <a:p>
            <a:r>
              <a:rPr lang="en-US" sz="1800" b="0" dirty="0"/>
              <a:t>Tool will already be operational to aid discussions</a:t>
            </a:r>
          </a:p>
          <a:p>
            <a:pPr lvl="1"/>
            <a:r>
              <a:rPr lang="en-US" sz="1500" b="0" dirty="0"/>
              <a:t>Adaptable to increased sophistication / for specific operators</a:t>
            </a:r>
          </a:p>
          <a:p>
            <a:r>
              <a:rPr lang="en-US" sz="1800" b="0" dirty="0" smtClean="0"/>
              <a:t>Could eventually be ported to a tablet-based application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546" y="616988"/>
            <a:ext cx="2181950" cy="14902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506274" y="1219566"/>
            <a:ext cx="2263830" cy="1552297"/>
            <a:chOff x="4626112" y="1824204"/>
            <a:chExt cx="3915391" cy="29365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8" t="7271" r="20064" b="10512"/>
            <a:stretch/>
          </p:blipFill>
          <p:spPr>
            <a:xfrm>
              <a:off x="4637303" y="1824204"/>
              <a:ext cx="3844961" cy="286224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pic>
          <p:nvPicPr>
            <p:cNvPr id="13" name="Picture 2" descr="http://www.nco.ncep.noaa.gov/pmb/docs/on388/grids/grid130.g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112" y="1824204"/>
              <a:ext cx="3915391" cy="293654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</p:pic>
      </p:grpSp>
      <p:grpSp>
        <p:nvGrpSpPr>
          <p:cNvPr id="6" name="Group 5"/>
          <p:cNvGrpSpPr/>
          <p:nvPr/>
        </p:nvGrpSpPr>
        <p:grpSpPr>
          <a:xfrm>
            <a:off x="5621395" y="3160730"/>
            <a:ext cx="3522605" cy="2830495"/>
            <a:chOff x="5120024" y="3058302"/>
            <a:chExt cx="3650080" cy="2932924"/>
          </a:xfrm>
        </p:grpSpPr>
        <p:pic>
          <p:nvPicPr>
            <p:cNvPr id="19" name="Picture 2" descr="http://i.ebayimg.com/00/s/NjQ4WDc0MQ==/z/ZOQAAOxygLxSYTnK/$(KGrHqN,!rEFJ!3W0ZH0BSYTnJs6+w~~60_35.JPG?set_id=880000500F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48"/>
            <a:stretch/>
          </p:blipFill>
          <p:spPr bwMode="auto">
            <a:xfrm>
              <a:off x="5120024" y="3058302"/>
              <a:ext cx="3650080" cy="2932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5656853" y="3365343"/>
              <a:ext cx="2580261" cy="151835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t="1150" r="929"/>
            <a:stretch/>
          </p:blipFill>
          <p:spPr>
            <a:xfrm>
              <a:off x="5994082" y="3419307"/>
              <a:ext cx="1890929" cy="1464393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 bwMode="auto">
          <a:xfrm>
            <a:off x="5945459" y="2889913"/>
            <a:ext cx="22797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400" b="1" dirty="0" smtClean="0"/>
              <a:t>Preloaded / Inflight </a:t>
            </a:r>
            <a:r>
              <a:rPr lang="en-US" sz="1400" b="1" dirty="0" smtClean="0"/>
              <a:t>Wi-Fi</a:t>
            </a:r>
            <a:endParaRPr lang="en-US" sz="1400" b="1" dirty="0"/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pPr>
              <a:defRPr/>
            </a:pPr>
            <a:fld id="{C063013B-DE75-46FE-B371-44577BCC288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4" name="Arc 33"/>
          <p:cNvSpPr/>
          <p:nvPr/>
        </p:nvSpPr>
        <p:spPr bwMode="auto">
          <a:xfrm rot="1267461">
            <a:off x="5915825" y="2637296"/>
            <a:ext cx="766405" cy="813010"/>
          </a:xfrm>
          <a:prstGeom prst="arc">
            <a:avLst>
              <a:gd name="adj1" fmla="val 6450251"/>
              <a:gd name="adj2" fmla="val 14861629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72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437" y="268288"/>
            <a:ext cx="8713616" cy="609600"/>
          </a:xfrm>
        </p:spPr>
        <p:txBody>
          <a:bodyPr/>
          <a:lstStyle/>
          <a:p>
            <a:r>
              <a:rPr lang="en-US" sz="3600" dirty="0" smtClean="0"/>
              <a:t>Delayed Deceleration Approach (DDA)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2" name="Content Placeholder 8"/>
          <p:cNvSpPr txBox="1">
            <a:spLocks/>
          </p:cNvSpPr>
          <p:nvPr/>
        </p:nvSpPr>
        <p:spPr bwMode="auto">
          <a:xfrm>
            <a:off x="156519" y="1169774"/>
            <a:ext cx="4595329" cy="165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Keep aircraft “clean” for longer on approach when appropriate without impacting terminal area entry or final approach stabilization criteria</a:t>
            </a:r>
          </a:p>
          <a:p>
            <a:pPr lvl="1"/>
            <a:r>
              <a:rPr lang="en-US" sz="1600" kern="0" dirty="0" smtClean="0"/>
              <a:t>Between these speed gates,</a:t>
            </a:r>
            <a:br>
              <a:rPr lang="en-US" sz="1600" kern="0" dirty="0" smtClean="0"/>
            </a:br>
            <a:r>
              <a:rPr lang="en-US" sz="1600" kern="0" dirty="0" smtClean="0"/>
              <a:t>opportunity for </a:t>
            </a:r>
            <a:br>
              <a:rPr lang="en-US" sz="1600" kern="0" dirty="0" smtClean="0"/>
            </a:br>
            <a:r>
              <a:rPr lang="en-US" sz="1600" kern="0" dirty="0" smtClean="0"/>
              <a:t>encouraging more </a:t>
            </a:r>
            <a:br>
              <a:rPr lang="en-US" sz="1600" kern="0" dirty="0" smtClean="0"/>
            </a:br>
            <a:r>
              <a:rPr lang="en-US" sz="1600" kern="0" dirty="0" smtClean="0"/>
              <a:t>efficient approach </a:t>
            </a:r>
            <a:br>
              <a:rPr lang="en-US" sz="1600" kern="0" dirty="0" smtClean="0"/>
            </a:br>
            <a:r>
              <a:rPr lang="en-US" sz="1600" kern="0" dirty="0" smtClean="0"/>
              <a:t>speed profiles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342" y="2011347"/>
            <a:ext cx="5722122" cy="413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8" b="20349"/>
          <a:stretch/>
        </p:blipFill>
        <p:spPr bwMode="auto">
          <a:xfrm>
            <a:off x="5338217" y="1050884"/>
            <a:ext cx="3016389" cy="12986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4" b="14855"/>
          <a:stretch/>
        </p:blipFill>
        <p:spPr bwMode="auto">
          <a:xfrm>
            <a:off x="839463" y="4106827"/>
            <a:ext cx="2775925" cy="14148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5338217" y="1050884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b="1" dirty="0" smtClean="0">
                <a:solidFill>
                  <a:prstClr val="white"/>
                </a:solidFill>
                <a:latin typeface="Calibri"/>
              </a:rPr>
              <a:t>“Clean” configuration</a:t>
            </a:r>
            <a:endParaRPr lang="en-US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9463" y="4908244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b="1" dirty="0" smtClean="0">
                <a:solidFill>
                  <a:prstClr val="white"/>
                </a:solidFill>
                <a:latin typeface="Calibri"/>
              </a:rPr>
              <a:t>“Dirty”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800" b="1" dirty="0" smtClean="0">
                <a:solidFill>
                  <a:prstClr val="white"/>
                </a:solidFill>
                <a:latin typeface="Calibri"/>
              </a:rPr>
              <a:t>configuration</a:t>
            </a:r>
            <a:endParaRPr lang="en-US" sz="18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63818" y="2386381"/>
            <a:ext cx="7024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230-250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kts IAS</a:t>
            </a:r>
            <a:endParaRPr lang="en-US" sz="1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463818" y="4383361"/>
            <a:ext cx="702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160-180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kts IAS</a:t>
            </a:r>
            <a:endParaRPr lang="en-US" sz="1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488532" y="3388593"/>
            <a:ext cx="254949" cy="9947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 rot="5400000">
            <a:off x="8212727" y="3455177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Airspeed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5999471" y="4769999"/>
            <a:ext cx="254949" cy="23168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50067" y="5748137"/>
            <a:ext cx="21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Distance to Touchdown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44018" y="5735062"/>
            <a:ext cx="7072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≈10 nmi</a:t>
            </a:r>
            <a:endParaRPr lang="en-US" sz="1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85213" y="5721391"/>
            <a:ext cx="7072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≈30 nmi</a:t>
            </a:r>
            <a:endParaRPr lang="en-US" sz="11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88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 smtClean="0"/>
              <a:t>Exploring DDA Integration into RNAV Arrival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50213" cy="4108451"/>
          </a:xfrm>
        </p:spPr>
        <p:txBody>
          <a:bodyPr/>
          <a:lstStyle/>
          <a:p>
            <a:r>
              <a:rPr lang="en-US" sz="1600" dirty="0" smtClean="0"/>
              <a:t>DDA potentially implementable through tailored speed targets in RNAV procedures, but need to account for range of aircraft deceleration profiles</a:t>
            </a:r>
            <a:endParaRPr lang="en-US" sz="1600" dirty="0"/>
          </a:p>
        </p:txBody>
      </p:sp>
      <p:sp>
        <p:nvSpPr>
          <p:cNvPr id="4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4197"/>
            <a:ext cx="3442368" cy="333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2" descr="C:\Users\TH22120\AppData\Local\Microsoft\Windows\Temporary Internet Files\Content.Outlook\FB1OL6LT\actype_comparison_midSpd_midWt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4014" b="3200"/>
          <a:stretch/>
        </p:blipFill>
        <p:spPr bwMode="auto">
          <a:xfrm>
            <a:off x="3540925" y="1962150"/>
            <a:ext cx="56030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839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535"/>
          <p:cNvSpPr txBox="1"/>
          <p:nvPr/>
        </p:nvSpPr>
        <p:spPr>
          <a:xfrm>
            <a:off x="153665" y="1622760"/>
            <a:ext cx="2784334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PILLAR 1: Improved Scientific Knowledge and Integrated Modeling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Decision-making based on solid scientific understanding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Work with research community through the </a:t>
            </a:r>
            <a:r>
              <a:rPr lang="en-US" sz="1000" b="1" dirty="0">
                <a:solidFill>
                  <a:srgbClr val="000000"/>
                </a:solidFill>
                <a:latin typeface="Arial"/>
                <a:cs typeface="Arial"/>
              </a:rPr>
              <a:t>Aviation Sustainability Center (ASCENT)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Understand public health and welfare impacts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Incorporate this knowledge within the Aviation Environmental Tool Suite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6266" y="1153442"/>
            <a:ext cx="2881401" cy="405473"/>
          </a:xfrm>
          <a:prstGeom prst="roundRect">
            <a:avLst/>
          </a:prstGeom>
          <a:solidFill>
            <a:srgbClr val="7BA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1" rIns="91386" bIns="45691" rtlCol="0" anchor="ctr"/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15649"/>
            <a:ext cx="457200" cy="457200"/>
          </a:xfrm>
          <a:prstGeom prst="rect">
            <a:avLst/>
          </a:prstGeom>
        </p:spPr>
      </p:pic>
      <p:sp>
        <p:nvSpPr>
          <p:cNvPr id="27" name="object 535"/>
          <p:cNvSpPr txBox="1"/>
          <p:nvPr/>
        </p:nvSpPr>
        <p:spPr>
          <a:xfrm>
            <a:off x="545733" y="1169244"/>
            <a:ext cx="237312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Science and Tools</a:t>
            </a:r>
            <a:endParaRPr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8" name="object 477"/>
          <p:cNvSpPr txBox="1">
            <a:spLocks noChangeAspect="1"/>
          </p:cNvSpPr>
          <p:nvPr/>
        </p:nvSpPr>
        <p:spPr>
          <a:xfrm>
            <a:off x="225283" y="927260"/>
            <a:ext cx="8693434" cy="4655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31467" marR="7358" indent="-324475" defTabSz="561272" fontAlgn="auto">
              <a:lnSpc>
                <a:spcPct val="719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sz="5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0" name="object 535"/>
          <p:cNvSpPr txBox="1"/>
          <p:nvPr/>
        </p:nvSpPr>
        <p:spPr>
          <a:xfrm>
            <a:off x="3125467" y="1628457"/>
            <a:ext cx="2694001" cy="1384995"/>
          </a:xfrm>
          <a:prstGeom prst="rect">
            <a:avLst/>
          </a:prstGeom>
          <a:effectLst/>
        </p:spPr>
        <p:txBody>
          <a:bodyPr vert="horz" wrap="square" lIns="0" tIns="0" rIns="0" bIns="0" rtlCol="0">
            <a:spAutoFit/>
          </a:bodyPr>
          <a:lstStyle/>
          <a:p>
            <a:pPr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PILLAR 2: New Aircraft Technologies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Offer the greatest opportunity to reduce environmental impacts 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Partner with industry, research community, NASA, and Department of Defense 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Mature new engine and airframe technologies through the </a:t>
            </a:r>
            <a:r>
              <a:rPr lang="en-US" sz="1000" b="1" dirty="0">
                <a:solidFill>
                  <a:srgbClr val="000000"/>
                </a:solidFill>
                <a:latin typeface="Arial"/>
                <a:cs typeface="Arial"/>
              </a:rPr>
              <a:t>Continuous Lower Energy, Emissions and Noise (CLEEN) Program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048006" y="1159145"/>
            <a:ext cx="2881401" cy="405473"/>
          </a:xfrm>
          <a:prstGeom prst="roundRect">
            <a:avLst/>
          </a:prstGeom>
          <a:solidFill>
            <a:srgbClr val="C4A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1" rIns="91386" bIns="45691" rtlCol="0" anchor="ctr"/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67" y="1121353"/>
            <a:ext cx="457200" cy="457200"/>
          </a:xfrm>
          <a:prstGeom prst="rect">
            <a:avLst/>
          </a:prstGeom>
        </p:spPr>
      </p:pic>
      <p:sp>
        <p:nvSpPr>
          <p:cNvPr id="33" name="object 535"/>
          <p:cNvSpPr txBox="1"/>
          <p:nvPr/>
        </p:nvSpPr>
        <p:spPr>
          <a:xfrm>
            <a:off x="3553166" y="1174946"/>
            <a:ext cx="20450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Technology</a:t>
            </a:r>
            <a:endParaRPr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5" name="object 535"/>
          <p:cNvSpPr txBox="1"/>
          <p:nvPr/>
        </p:nvSpPr>
        <p:spPr>
          <a:xfrm>
            <a:off x="6137534" y="1628462"/>
            <a:ext cx="2731118" cy="1692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PILLAR 3: Sustainable Alternative Aviation Fuels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Reduce environmental impacts, enhance energy security, and provide economic benefits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Collaborate with stakeholders through the </a:t>
            </a:r>
            <a:r>
              <a:rPr lang="en-US" sz="1000" b="1" dirty="0">
                <a:solidFill>
                  <a:srgbClr val="000000"/>
                </a:solidFill>
                <a:latin typeface="Arial"/>
                <a:cs typeface="Arial"/>
              </a:rPr>
              <a:t>Commercial Aviation Alternative Fuels Initiative (CAAFI)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Test alternative jet fuels to ensure they are safe for use through </a:t>
            </a:r>
            <a:r>
              <a:rPr lang="en-US" sz="1000" b="1" dirty="0">
                <a:solidFill>
                  <a:srgbClr val="000000"/>
                </a:solidFill>
                <a:latin typeface="Arial"/>
                <a:cs typeface="Arial"/>
              </a:rPr>
              <a:t>ASCENT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en-US" sz="1000" b="1" dirty="0">
                <a:solidFill>
                  <a:srgbClr val="000000"/>
                </a:solidFill>
                <a:latin typeface="Arial"/>
                <a:cs typeface="Arial"/>
              </a:rPr>
              <a:t>CLEEN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Analyze their potential for reducing the environmental impacts of aviation</a:t>
            </a:r>
            <a:endParaRPr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060134" y="1159145"/>
            <a:ext cx="2881401" cy="405473"/>
          </a:xfrm>
          <a:prstGeom prst="roundRect">
            <a:avLst/>
          </a:prstGeom>
          <a:solidFill>
            <a:srgbClr val="3F9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1" rIns="91386" bIns="45691" rtlCol="0" anchor="ctr"/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68" y="1121353"/>
            <a:ext cx="457200" cy="457200"/>
          </a:xfrm>
          <a:prstGeom prst="rect">
            <a:avLst/>
          </a:prstGeom>
        </p:spPr>
      </p:pic>
      <p:sp>
        <p:nvSpPr>
          <p:cNvPr id="38" name="object 535"/>
          <p:cNvSpPr txBox="1"/>
          <p:nvPr/>
        </p:nvSpPr>
        <p:spPr>
          <a:xfrm>
            <a:off x="6529607" y="1174946"/>
            <a:ext cx="20450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Alternative Fuels</a:t>
            </a:r>
            <a:endParaRPr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0" name="object 535"/>
          <p:cNvSpPr txBox="1"/>
          <p:nvPr/>
        </p:nvSpPr>
        <p:spPr>
          <a:xfrm>
            <a:off x="153667" y="3593364"/>
            <a:ext cx="2589535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PILLAR 4: Air Traffic Management Modernization and Operational Improvements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Increase efficiency of aircraft operations through the </a:t>
            </a:r>
            <a:r>
              <a:rPr lang="en-US" sz="1000" b="1" dirty="0">
                <a:solidFill>
                  <a:srgbClr val="000000"/>
                </a:solidFill>
                <a:latin typeface="Arial"/>
                <a:cs typeface="Arial"/>
              </a:rPr>
              <a:t>Next Generation Air Transportation System (</a:t>
            </a:r>
            <a:r>
              <a:rPr lang="en-US" sz="1000" b="1" dirty="0" err="1">
                <a:solidFill>
                  <a:srgbClr val="000000"/>
                </a:solidFill>
                <a:latin typeface="Arial"/>
                <a:cs typeface="Arial"/>
              </a:rPr>
              <a:t>NextGen</a:t>
            </a:r>
            <a:r>
              <a:rPr lang="en-US" sz="1000" b="1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Engage with industry, research community, NASA, and Department of Defense 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Develop advanced operational procedures to optimize gate-to-gate operations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Integrate infrastructure enhancements to the National Airspace System (NAS), improving environmental 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performance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dirty="0" smtClean="0"/>
              <a:t>Calculate the environmental </a:t>
            </a:r>
            <a:r>
              <a:rPr lang="en-US" sz="1000" dirty="0"/>
              <a:t>benefits </a:t>
            </a:r>
            <a:r>
              <a:rPr lang="en-US" sz="1000" dirty="0" smtClean="0"/>
              <a:t>of air traffic management modernization and operational improvements,</a:t>
            </a:r>
            <a:endParaRPr lang="en-US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6266" y="3124048"/>
            <a:ext cx="2881401" cy="405473"/>
          </a:xfrm>
          <a:prstGeom prst="roundRect">
            <a:avLst/>
          </a:prstGeom>
          <a:solidFill>
            <a:srgbClr val="A3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1" rIns="91386" bIns="45691" rtlCol="0" anchor="ctr"/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3107460"/>
            <a:ext cx="457200" cy="414798"/>
          </a:xfrm>
          <a:prstGeom prst="rect">
            <a:avLst/>
          </a:prstGeom>
        </p:spPr>
      </p:pic>
      <p:sp>
        <p:nvSpPr>
          <p:cNvPr id="43" name="object 535"/>
          <p:cNvSpPr txBox="1"/>
          <p:nvPr/>
        </p:nvSpPr>
        <p:spPr>
          <a:xfrm>
            <a:off x="575556" y="3139852"/>
            <a:ext cx="20450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Operations</a:t>
            </a:r>
            <a:endParaRPr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5" name="object 535"/>
          <p:cNvSpPr txBox="1"/>
          <p:nvPr/>
        </p:nvSpPr>
        <p:spPr>
          <a:xfrm>
            <a:off x="3125467" y="3603954"/>
            <a:ext cx="2694001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00" spc="-32" dirty="0">
                <a:solidFill>
                  <a:srgbClr val="000000"/>
                </a:solidFill>
                <a:latin typeface="Arial"/>
                <a:cs typeface="Arial"/>
              </a:rPr>
              <a:t>PILLAR 5: Policies, Environmental 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Standards</a:t>
            </a:r>
            <a:r>
              <a:rPr lang="en-US" sz="1000" spc="-32" dirty="0">
                <a:solidFill>
                  <a:srgbClr val="000000"/>
                </a:solidFill>
                <a:latin typeface="Arial"/>
                <a:cs typeface="Arial"/>
              </a:rPr>
              <a:t>, and Market Based Measures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spc="-32" dirty="0">
                <a:solidFill>
                  <a:srgbClr val="000000"/>
                </a:solidFill>
                <a:latin typeface="Arial"/>
                <a:cs typeface="Arial"/>
              </a:rPr>
              <a:t>Implement domestic policies, programs, and mechanisms to support technology and operational innovation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spc="-32" dirty="0">
                <a:solidFill>
                  <a:srgbClr val="000000"/>
                </a:solidFill>
                <a:latin typeface="Arial"/>
                <a:cs typeface="Arial"/>
              </a:rPr>
              <a:t>Develop and implement aircraft emissions and noise standards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spc="-32" dirty="0">
                <a:solidFill>
                  <a:srgbClr val="000000"/>
                </a:solidFill>
                <a:latin typeface="Arial"/>
                <a:cs typeface="Arial"/>
              </a:rPr>
              <a:t>Work within the International Civil Aviation Organization (ICAO) to pursue a basket of measures to address emissions that affect climate, including a global market based measure as a gap filler</a:t>
            </a:r>
          </a:p>
          <a:p>
            <a:pPr marL="171345" indent="-171345" defTabSz="561272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000" spc="-32" dirty="0">
                <a:solidFill>
                  <a:srgbClr val="000000"/>
                </a:solidFill>
                <a:latin typeface="Arial"/>
                <a:cs typeface="Arial"/>
              </a:rPr>
              <a:t>Seek international partners to further our environmental and energy strategy</a:t>
            </a:r>
            <a:endParaRPr lang="en-US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048066" y="3134642"/>
            <a:ext cx="2881401" cy="405473"/>
          </a:xfrm>
          <a:prstGeom prst="roundRect">
            <a:avLst/>
          </a:prstGeom>
          <a:solidFill>
            <a:srgbClr val="865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1" rIns="91386" bIns="45691" rtlCol="0" anchor="ctr"/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096849"/>
            <a:ext cx="457200" cy="457200"/>
          </a:xfrm>
          <a:prstGeom prst="rect">
            <a:avLst/>
          </a:prstGeom>
        </p:spPr>
      </p:pic>
      <p:sp>
        <p:nvSpPr>
          <p:cNvPr id="48" name="object 535"/>
          <p:cNvSpPr txBox="1"/>
          <p:nvPr/>
        </p:nvSpPr>
        <p:spPr>
          <a:xfrm>
            <a:off x="3517539" y="3150442"/>
            <a:ext cx="20450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Policy</a:t>
            </a:r>
            <a:endParaRPr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064544" y="3630256"/>
            <a:ext cx="1040883" cy="103005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40000"/>
                </a:schemeClr>
              </a:gs>
              <a:gs pos="100000">
                <a:schemeClr val="bg1">
                  <a:alpha val="70000"/>
                </a:schemeClr>
              </a:gs>
            </a:gsLst>
            <a:lin ang="16200000" scaled="0"/>
          </a:gradFill>
          <a:ln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  <a:gs pos="100000">
                  <a:schemeClr val="bg1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1" rIns="91386" bIns="45691" rtlCol="0" anchor="ctr"/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0" name="object 535"/>
          <p:cNvSpPr txBox="1"/>
          <p:nvPr/>
        </p:nvSpPr>
        <p:spPr>
          <a:xfrm>
            <a:off x="6111560" y="4269140"/>
            <a:ext cx="96578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00" spc="-32" dirty="0">
                <a:solidFill>
                  <a:srgbClr val="000000"/>
                </a:solidFill>
                <a:latin typeface="Arial"/>
                <a:cs typeface="Arial"/>
              </a:rPr>
              <a:t>http://</a:t>
            </a:r>
            <a:r>
              <a:rPr lang="en-US" sz="1000" spc="-32" dirty="0" smtClean="0">
                <a:solidFill>
                  <a:srgbClr val="000000"/>
                </a:solidFill>
                <a:latin typeface="Arial"/>
                <a:cs typeface="Arial"/>
              </a:rPr>
              <a:t>www.faa.gov/nextgen </a:t>
            </a:r>
            <a:endParaRPr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2" y="3843161"/>
            <a:ext cx="1112335" cy="323721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493741" y="3630256"/>
            <a:ext cx="1040883" cy="103005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40000"/>
                </a:schemeClr>
              </a:gs>
              <a:gs pos="100000">
                <a:schemeClr val="bg1">
                  <a:alpha val="70000"/>
                </a:schemeClr>
              </a:gs>
            </a:gsLst>
            <a:lin ang="16200000" scaled="0"/>
          </a:gradFill>
          <a:ln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  <a:gs pos="100000">
                  <a:schemeClr val="bg1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1" rIns="91386" bIns="45691" rtlCol="0" anchor="ctr"/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3" name="object 535"/>
          <p:cNvSpPr txBox="1"/>
          <p:nvPr/>
        </p:nvSpPr>
        <p:spPr>
          <a:xfrm>
            <a:off x="7523048" y="4392256"/>
            <a:ext cx="108755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00" spc="-32" dirty="0">
                <a:solidFill>
                  <a:srgbClr val="000000"/>
                </a:solidFill>
                <a:latin typeface="Arial"/>
                <a:cs typeface="Arial"/>
              </a:rPr>
              <a:t>http://</a:t>
            </a:r>
            <a:r>
              <a:rPr lang="en-US" sz="1000" spc="-32" dirty="0" err="1">
                <a:solidFill>
                  <a:srgbClr val="000000"/>
                </a:solidFill>
                <a:latin typeface="Arial"/>
                <a:cs typeface="Arial"/>
              </a:rPr>
              <a:t>www.caafi.org</a:t>
            </a:r>
            <a:endParaRPr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835" y="3705715"/>
            <a:ext cx="598613" cy="59861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319279" y="4724602"/>
            <a:ext cx="1040883" cy="103005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40000"/>
                </a:schemeClr>
              </a:gs>
              <a:gs pos="100000">
                <a:schemeClr val="bg1">
                  <a:alpha val="70000"/>
                </a:schemeClr>
              </a:gs>
            </a:gsLst>
            <a:lin ang="16200000" scaled="0"/>
          </a:gradFill>
          <a:ln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  <a:gs pos="100000">
                  <a:schemeClr val="bg1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1" rIns="91386" bIns="45691" rtlCol="0" anchor="ctr"/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6" name="object 535"/>
          <p:cNvSpPr txBox="1"/>
          <p:nvPr/>
        </p:nvSpPr>
        <p:spPr>
          <a:xfrm>
            <a:off x="6166534" y="5563052"/>
            <a:ext cx="96578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00" spc="-32" dirty="0">
                <a:solidFill>
                  <a:srgbClr val="000000"/>
                </a:solidFill>
                <a:latin typeface="Arial"/>
                <a:cs typeface="Arial"/>
              </a:rPr>
              <a:t>http://</a:t>
            </a:r>
            <a:r>
              <a:rPr lang="en-US" sz="1000" spc="-32" dirty="0" smtClean="0">
                <a:solidFill>
                  <a:srgbClr val="000000"/>
                </a:solidFill>
                <a:latin typeface="Arial"/>
                <a:cs typeface="Arial"/>
              </a:rPr>
              <a:t>www.faa.gov/go/cleen </a:t>
            </a:r>
            <a:endParaRPr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63" y="5382850"/>
            <a:ext cx="711746" cy="20713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748476" y="4724602"/>
            <a:ext cx="1040883" cy="103005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5000">
                <a:schemeClr val="bg1">
                  <a:alpha val="40000"/>
                </a:schemeClr>
              </a:gs>
              <a:gs pos="100000">
                <a:schemeClr val="bg1">
                  <a:alpha val="70000"/>
                </a:schemeClr>
              </a:gs>
            </a:gsLst>
            <a:lin ang="16200000" scaled="0"/>
          </a:gradFill>
          <a:ln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  <a:gs pos="100000">
                  <a:schemeClr val="bg1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1" rIns="91386" bIns="45691" rtlCol="0" anchor="ctr"/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" name="object 535"/>
          <p:cNvSpPr txBox="1"/>
          <p:nvPr/>
        </p:nvSpPr>
        <p:spPr>
          <a:xfrm>
            <a:off x="7595738" y="5563056"/>
            <a:ext cx="96578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561272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00" spc="-32" dirty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</a:rPr>
              <a:t>http://</a:t>
            </a:r>
            <a:r>
              <a:rPr lang="en-US" sz="1000" spc="-32" dirty="0" err="1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  <a:cs typeface="Arial"/>
              </a:rPr>
              <a:t>ascent.aero</a:t>
            </a:r>
            <a:endParaRPr sz="1000" dirty="0">
              <a:solidFill>
                <a:srgbClr val="000000">
                  <a:lumMod val="50000"/>
                  <a:lumOff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51" y="4873939"/>
            <a:ext cx="875961" cy="53997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25" y="4754395"/>
            <a:ext cx="623006" cy="620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Five Pillar </a:t>
            </a:r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F1F6FF14-FC6A-41B6-B2DC-884C6B7C3F2E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8100" y="3096849"/>
            <a:ext cx="2969419" cy="2804839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6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582" y="201613"/>
            <a:ext cx="8472488" cy="609600"/>
          </a:xfrm>
        </p:spPr>
        <p:txBody>
          <a:bodyPr/>
          <a:lstStyle/>
          <a:p>
            <a:r>
              <a:rPr lang="en-US" sz="2800" dirty="0" smtClean="0"/>
              <a:t>Assessing RNAV Procedure Speed Targets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369" y="4742670"/>
            <a:ext cx="8050213" cy="1098415"/>
          </a:xfrm>
        </p:spPr>
        <p:txBody>
          <a:bodyPr>
            <a:noAutofit/>
          </a:bodyPr>
          <a:lstStyle/>
          <a:p>
            <a:r>
              <a:rPr lang="en-US" sz="1600" dirty="0" smtClean="0"/>
              <a:t>Some procedures are better candidates than others for DDA-enabling speed target modification</a:t>
            </a:r>
          </a:p>
          <a:p>
            <a:r>
              <a:rPr lang="en-US" sz="1600" dirty="0" smtClean="0"/>
              <a:t>Similar analysis could be used as a screening tool to identify DDA opportunities, or be used during the procedure design process to ensure efficient speed profiles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30664" r="58047" b="15429"/>
          <a:stretch/>
        </p:blipFill>
        <p:spPr bwMode="auto">
          <a:xfrm>
            <a:off x="1385528" y="836860"/>
            <a:ext cx="6205895" cy="384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877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1717668" y="1383374"/>
            <a:ext cx="62856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1000" indent="-381000">
              <a:spcBef>
                <a:spcPts val="600"/>
              </a:spcBef>
              <a:buFontTx/>
              <a:buNone/>
            </a:pPr>
            <a:r>
              <a:rPr lang="en-US" sz="2800" b="1" i="0" dirty="0" smtClean="0">
                <a:solidFill>
                  <a:srgbClr val="000000"/>
                </a:solidFill>
                <a:latin typeface="+mn-lt"/>
              </a:rPr>
              <a:t>Contents</a:t>
            </a:r>
          </a:p>
          <a:p>
            <a:pPr marL="381000" indent="-381000">
              <a:spcBef>
                <a:spcPts val="600"/>
              </a:spcBef>
              <a:buFontTx/>
              <a:buNone/>
            </a:pPr>
            <a:endParaRPr lang="en-US" i="0" dirty="0" smtClean="0">
              <a:solidFill>
                <a:srgbClr val="000000"/>
              </a:solidFill>
              <a:latin typeface="+mn-lt"/>
            </a:endParaRPr>
          </a:p>
          <a:p>
            <a:pPr marL="381000" indent="-381000">
              <a:spcBef>
                <a:spcPts val="600"/>
              </a:spcBef>
              <a:buFont typeface="+mj-lt"/>
              <a:buAutoNum type="arabicPeriod"/>
            </a:pPr>
            <a:r>
              <a:rPr lang="en-US" i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Noise Focus</a:t>
            </a:r>
            <a:endParaRPr lang="en-US" i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81000" indent="-3810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Fuel/Emissions Focus</a:t>
            </a:r>
            <a:endParaRPr lang="en-US" i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81000" indent="-381000">
              <a:spcBef>
                <a:spcPts val="600"/>
              </a:spcBef>
              <a:buFont typeface="+mj-lt"/>
              <a:buAutoNum type="arabicPeriod"/>
            </a:pPr>
            <a:r>
              <a:rPr lang="en-US" i="0" dirty="0" smtClean="0">
                <a:latin typeface="+mn-lt"/>
              </a:rPr>
              <a:t>Modeling/Tools Focus</a:t>
            </a:r>
            <a:endParaRPr lang="en-US" b="1" i="0" dirty="0" smtClean="0">
              <a:latin typeface="+mj-lt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578188" y="2405209"/>
            <a:ext cx="63142" cy="1248394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Modeling Projects Related to Operations Research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222804"/>
              </p:ext>
            </p:extLst>
          </p:nvPr>
        </p:nvGraphicFramePr>
        <p:xfrm>
          <a:off x="419100" y="1244600"/>
          <a:ext cx="8258176" cy="46740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9400"/>
                <a:gridCol w="5438776"/>
              </a:tblGrid>
              <a:tr h="350352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</a:t>
                      </a:r>
                      <a:r>
                        <a:rPr lang="en-US" baseline="0" dirty="0" smtClean="0"/>
                        <a:t> Title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Objective(s)</a:t>
                      </a:r>
                      <a:endParaRPr lang="en-US" dirty="0"/>
                    </a:p>
                  </a:txBody>
                  <a:tcPr/>
                </a:tc>
              </a:tr>
              <a:tr h="11230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ASCENT-43</a:t>
                      </a:r>
                      <a:r>
                        <a:rPr lang="en-US" dirty="0" smtClean="0"/>
                        <a:t>: Noise Power Distance Re-evaluation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dirty="0" smtClean="0"/>
                        <a:t>Understand sensitivity of aircraft configuration changes and speed on resulting noise contours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dirty="0" smtClean="0"/>
                        <a:t>Physics-based recommendation on format of NPD + Configuration Curves for use in AEDT</a:t>
                      </a:r>
                      <a:endParaRPr lang="en-US" dirty="0"/>
                    </a:p>
                  </a:txBody>
                  <a:tcPr/>
                </a:tc>
              </a:tr>
              <a:tr h="16014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ASCENT-45</a:t>
                      </a:r>
                      <a:r>
                        <a:rPr lang="en-US" dirty="0" smtClean="0"/>
                        <a:t>: Takeoff/Climb Analysis to Support AEDT Aircraft Performance Model (APM) Development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dirty="0" smtClean="0"/>
                        <a:t>Assess</a:t>
                      </a:r>
                      <a:r>
                        <a:rPr lang="en-US" baseline="0" dirty="0" smtClean="0"/>
                        <a:t> current modeling gaps within APM and collect relevant research</a:t>
                      </a:r>
                      <a:endParaRPr lang="en-US" dirty="0" smtClean="0"/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dirty="0" smtClean="0"/>
                        <a:t>Develop recommendations for improving AEDT to better represent real-world takeoff weight and thrust</a:t>
                      </a:r>
                      <a:endParaRPr lang="en-US" dirty="0"/>
                    </a:p>
                  </a:txBody>
                  <a:tcPr/>
                </a:tc>
              </a:tr>
              <a:tr h="13822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sng" dirty="0" smtClean="0"/>
                        <a:t>ASCENT-46</a:t>
                      </a:r>
                      <a:r>
                        <a:rPr lang="en-US" dirty="0" smtClean="0"/>
                        <a:t>: Surface Analysis to Support AEDT APM Development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dirty="0" smtClean="0"/>
                        <a:t>Identify  and  evaluate  methods  for improving  taxi  performance  modeling  in AEDT  in  order  to  better  reflect  actual operations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3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5288"/>
            <a:ext cx="8050213" cy="43910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Diverse portfolio targeting multiple flight phases and environmental impact areas</a:t>
            </a:r>
          </a:p>
          <a:p>
            <a:pPr lvl="1"/>
            <a:r>
              <a:rPr lang="en-US" dirty="0" smtClean="0"/>
              <a:t>Increasingly focused on noise</a:t>
            </a:r>
          </a:p>
          <a:p>
            <a:r>
              <a:rPr lang="en-US" dirty="0" smtClean="0"/>
              <a:t>Seeking </a:t>
            </a:r>
            <a:r>
              <a:rPr lang="en-US" dirty="0"/>
              <a:t>to understand E&amp;E benefits, operational applications, and barriers to implementation</a:t>
            </a:r>
          </a:p>
          <a:p>
            <a:r>
              <a:rPr lang="en-US" dirty="0" smtClean="0"/>
              <a:t>Actively coordinating with other organizations:</a:t>
            </a:r>
          </a:p>
          <a:p>
            <a:pPr lvl="1"/>
            <a:r>
              <a:rPr lang="en-US" dirty="0" smtClean="0"/>
              <a:t>AEE-ARP environmental research collaboration</a:t>
            </a:r>
          </a:p>
          <a:p>
            <a:pPr lvl="1"/>
            <a:r>
              <a:rPr lang="en-US" dirty="0" smtClean="0"/>
              <a:t>Noise efforts being shared across </a:t>
            </a:r>
            <a:r>
              <a:rPr lang="en-US" dirty="0" smtClean="0"/>
              <a:t>lines </a:t>
            </a:r>
            <a:r>
              <a:rPr lang="en-US" dirty="0" smtClean="0"/>
              <a:t>of </a:t>
            </a:r>
            <a:r>
              <a:rPr lang="en-US" dirty="0" smtClean="0"/>
              <a:t>business</a:t>
            </a:r>
            <a:endParaRPr lang="en-US" dirty="0" smtClean="0"/>
          </a:p>
          <a:p>
            <a:pPr lvl="1"/>
            <a:r>
              <a:rPr lang="en-US" dirty="0" smtClean="0"/>
              <a:t>Seeking increased industry and interagency collaboration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8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575" y="2721943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5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77" y="1246899"/>
            <a:ext cx="8472488" cy="581891"/>
          </a:xfrm>
        </p:spPr>
        <p:txBody>
          <a:bodyPr/>
          <a:lstStyle/>
          <a:p>
            <a:r>
              <a:rPr lang="en-US" sz="2400" b="0" dirty="0" smtClean="0">
                <a:latin typeface="+mn-lt"/>
                <a:cs typeface="Arial" pitchFamily="34" charset="0"/>
              </a:rPr>
              <a:t>Program Goals</a:t>
            </a:r>
            <a:endParaRPr lang="en-US" sz="2400" b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7647709" y="448887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60577" y="3560612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2400" b="0" kern="0" dirty="0" smtClean="0">
                <a:latin typeface="+mn-lt"/>
                <a:cs typeface="Arial" pitchFamily="34" charset="0"/>
              </a:rPr>
              <a:t>Key Program Elements</a:t>
            </a:r>
            <a:endParaRPr lang="en-US" sz="2400" b="0" kern="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310021" y="4172048"/>
            <a:ext cx="831146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i="1" dirty="0" smtClean="0">
                <a:latin typeface="+mn-lt"/>
              </a:rPr>
              <a:t>Maintain linkages to AEE Tools/Analysis Roadmap, Noise Research Roadmap, and Emissions Research Roadmap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i="1" dirty="0" smtClean="0">
                <a:latin typeface="+mn-lt"/>
              </a:rPr>
              <a:t>Maintain balanced research portfolio targeting all phases of flight and all environmental aspects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1600" i="1" dirty="0" smtClean="0">
                <a:latin typeface="+mn-lt"/>
              </a:rPr>
              <a:t>Coordinate/collaborate with ATO, ARP, ANG, NASA, etc.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797788" y="1917792"/>
            <a:ext cx="776432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i="1" dirty="0">
                <a:latin typeface="+mn-lt"/>
              </a:rPr>
              <a:t>Identify and accelerate the implementation of air traffic management concepts that will reduce aviation environmental impacts and/or improve energy efficiency</a:t>
            </a:r>
            <a:endParaRPr lang="en-US" sz="16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i="1" dirty="0">
                <a:latin typeface="+mn-lt"/>
              </a:rPr>
              <a:t>Investigate the </a:t>
            </a:r>
            <a:r>
              <a:rPr lang="en-US" sz="1600" i="1" dirty="0" smtClean="0">
                <a:latin typeface="+mn-lt"/>
              </a:rPr>
              <a:t>energy and environmental </a:t>
            </a:r>
            <a:r>
              <a:rPr lang="en-US" sz="1600" i="1" dirty="0">
                <a:latin typeface="+mn-lt"/>
              </a:rPr>
              <a:t>effects of operational changes implemented by the FAA</a:t>
            </a:r>
            <a:r>
              <a:rPr lang="en-US" sz="1600" i="1" dirty="0" smtClean="0">
                <a:latin typeface="+mn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i="1" dirty="0" smtClean="0">
                <a:latin typeface="+mn-lt"/>
              </a:rPr>
              <a:t>Transition research for implementation</a:t>
            </a:r>
            <a:endParaRPr lang="en-US" sz="16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1780" y="53459"/>
            <a:ext cx="728927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AEE E&amp;E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Air Traffic Management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Modernization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ATMM) Research 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68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Box 62"/>
          <p:cNvSpPr txBox="1">
            <a:spLocks noChangeArrowheads="1"/>
          </p:cNvSpPr>
          <p:nvPr/>
        </p:nvSpPr>
        <p:spPr bwMode="auto">
          <a:xfrm>
            <a:off x="1717668" y="1383374"/>
            <a:ext cx="62856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81000" indent="-381000">
              <a:spcBef>
                <a:spcPts val="600"/>
              </a:spcBef>
              <a:buFontTx/>
              <a:buNone/>
            </a:pPr>
            <a:r>
              <a:rPr lang="en-US" sz="2800" b="1" i="0" dirty="0" smtClean="0">
                <a:solidFill>
                  <a:srgbClr val="000000"/>
                </a:solidFill>
                <a:latin typeface="+mn-lt"/>
              </a:rPr>
              <a:t>Contents</a:t>
            </a:r>
          </a:p>
          <a:p>
            <a:pPr marL="381000" indent="-381000">
              <a:spcBef>
                <a:spcPts val="600"/>
              </a:spcBef>
              <a:buFontTx/>
              <a:buNone/>
            </a:pPr>
            <a:endParaRPr lang="en-US" i="0" dirty="0" smtClean="0">
              <a:solidFill>
                <a:srgbClr val="000000"/>
              </a:solidFill>
              <a:latin typeface="+mn-lt"/>
            </a:endParaRPr>
          </a:p>
          <a:p>
            <a:pPr marL="381000" indent="-381000">
              <a:spcBef>
                <a:spcPts val="600"/>
              </a:spcBef>
              <a:buFont typeface="+mj-lt"/>
              <a:buAutoNum type="arabicPeriod"/>
            </a:pPr>
            <a:r>
              <a:rPr lang="en-US" i="0" dirty="0" smtClean="0">
                <a:latin typeface="+mn-lt"/>
              </a:rPr>
              <a:t>Noise Focus</a:t>
            </a:r>
            <a:endParaRPr lang="en-US" i="0" dirty="0">
              <a:latin typeface="+mn-lt"/>
            </a:endParaRPr>
          </a:p>
          <a:p>
            <a:pPr marL="381000" indent="-3810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Fuel/Emissions Focus</a:t>
            </a:r>
            <a:endParaRPr lang="en-US" i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81000" indent="-381000">
              <a:spcBef>
                <a:spcPts val="600"/>
              </a:spcBef>
              <a:buFont typeface="+mj-lt"/>
              <a:buAutoNum type="arabicPeriod"/>
            </a:pPr>
            <a:r>
              <a:rPr lang="en-US" i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Modeling/Tools Focus</a:t>
            </a:r>
            <a:endParaRPr lang="en-US" b="1" i="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ectangle 63"/>
          <p:cNvSpPr>
            <a:spLocks noChangeArrowheads="1"/>
          </p:cNvSpPr>
          <p:nvPr/>
        </p:nvSpPr>
        <p:spPr bwMode="auto">
          <a:xfrm>
            <a:off x="1578188" y="2405209"/>
            <a:ext cx="63142" cy="1248394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Multiple Efforts Underway to Develop Noise-Mitigating Operational Procedures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438B1A-AF1B-4C8B-993E-1BADE62A2451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5738998" y="2099228"/>
            <a:ext cx="23150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>
              <a:buFontTx/>
              <a:buNone/>
            </a:pPr>
            <a:r>
              <a:rPr lang="en-US" sz="1200" b="1" dirty="0" smtClean="0"/>
              <a:t>FAA–</a:t>
            </a:r>
            <a:r>
              <a:rPr lang="en-US" sz="1200" b="1" dirty="0" err="1" smtClean="0"/>
              <a:t>Massport</a:t>
            </a:r>
            <a:r>
              <a:rPr lang="en-US" sz="1200" b="1" dirty="0" smtClean="0"/>
              <a:t> MOU</a:t>
            </a:r>
            <a:br>
              <a:rPr lang="en-US" sz="1200" b="1" dirty="0" smtClean="0"/>
            </a:br>
            <a:r>
              <a:rPr lang="en-US" sz="1200" b="1" dirty="0" smtClean="0"/>
              <a:t>(BOS case study; FAA</a:t>
            </a:r>
            <a:br>
              <a:rPr lang="en-US" sz="1200" b="1" dirty="0" smtClean="0"/>
            </a:br>
            <a:r>
              <a:rPr lang="en-US" sz="1200" b="1" dirty="0" smtClean="0"/>
              <a:t>collaborative effort on Noise)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295442" y="2980901"/>
            <a:ext cx="2645656" cy="92333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sz="1800" dirty="0" smtClean="0"/>
              <a:t>“Toolbox” of procedures &amp; procedural changes to mitigate noise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Flowchart: Alternate Process 12"/>
          <p:cNvSpPr/>
          <p:nvPr/>
        </p:nvSpPr>
        <p:spPr bwMode="auto">
          <a:xfrm>
            <a:off x="1173185" y="1056521"/>
            <a:ext cx="2190921" cy="919401"/>
          </a:xfrm>
          <a:prstGeom prst="flowChartAlternateProcess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ASCENT-23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Developed analytical framework for assessing operational procedures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3011" r="53988" b="41339"/>
          <a:stretch/>
        </p:blipFill>
        <p:spPr bwMode="auto">
          <a:xfrm>
            <a:off x="5565658" y="663705"/>
            <a:ext cx="2661718" cy="1435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Flowchart: Alternate Process 16"/>
          <p:cNvSpPr/>
          <p:nvPr/>
        </p:nvSpPr>
        <p:spPr bwMode="auto">
          <a:xfrm>
            <a:off x="96716" y="2945373"/>
            <a:ext cx="2022230" cy="1532334"/>
          </a:xfrm>
          <a:prstGeom prst="flowChartAlternateProcess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Industry/Gov’t. Collaboration</a:t>
            </a: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200" b="1" dirty="0" smtClean="0"/>
              <a:t>Potential industry collaboration</a:t>
            </a:r>
          </a:p>
          <a:p>
            <a:pPr marL="171450" marR="0" indent="-17145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200" b="1" dirty="0" smtClean="0"/>
              <a:t>Potential NASA Research Transition Team (RTT)</a:t>
            </a:r>
            <a:endParaRPr kumimoji="0" lang="en-US" sz="1200" b="1" i="0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8" name="Flowchart: Alternate Process 17"/>
          <p:cNvSpPr/>
          <p:nvPr/>
        </p:nvSpPr>
        <p:spPr bwMode="auto">
          <a:xfrm>
            <a:off x="2440010" y="4783265"/>
            <a:ext cx="1658112" cy="1123712"/>
          </a:xfrm>
          <a:prstGeom prst="flowChartAlternateProcess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2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Airport Technology Research Projects (ARP-AEE collaboration)</a:t>
            </a:r>
          </a:p>
        </p:txBody>
      </p:sp>
      <p:sp>
        <p:nvSpPr>
          <p:cNvPr id="19" name="Flowchart: Alternate Process 18"/>
          <p:cNvSpPr/>
          <p:nvPr/>
        </p:nvSpPr>
        <p:spPr bwMode="auto">
          <a:xfrm>
            <a:off x="5213976" y="4987577"/>
            <a:ext cx="2028893" cy="715089"/>
          </a:xfrm>
          <a:prstGeom prst="flowChartAlternateProcess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2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Flight Management System enhancements</a:t>
            </a:r>
            <a:r>
              <a:rPr kumimoji="0" lang="en-US" sz="12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(CLEEN)</a:t>
            </a:r>
            <a:endParaRPr kumimoji="0" lang="en-US" sz="12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Flowchart: Alternate Process 19"/>
          <p:cNvSpPr/>
          <p:nvPr/>
        </p:nvSpPr>
        <p:spPr bwMode="auto">
          <a:xfrm>
            <a:off x="7090946" y="3143311"/>
            <a:ext cx="1963926" cy="1123712"/>
          </a:xfrm>
          <a:prstGeom prst="flowChartAlternateProcess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2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ATO Mission Support Services</a:t>
            </a:r>
            <a:r>
              <a:rPr kumimoji="0" lang="en-US" sz="12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(AJV) </a:t>
            </a:r>
            <a:r>
              <a:rPr kumimoji="0" lang="en-US" sz="12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“Low </a:t>
            </a:r>
            <a:r>
              <a:rPr kumimoji="0" lang="en-US" sz="12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Altitude PBN” Research (performed by MITRE)</a:t>
            </a:r>
          </a:p>
        </p:txBody>
      </p:sp>
      <p:sp>
        <p:nvSpPr>
          <p:cNvPr id="16" name="Circular Arrow 15"/>
          <p:cNvSpPr/>
          <p:nvPr/>
        </p:nvSpPr>
        <p:spPr bwMode="auto">
          <a:xfrm>
            <a:off x="2598344" y="1690001"/>
            <a:ext cx="1725329" cy="228473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699624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Circular Arrow 21"/>
          <p:cNvSpPr/>
          <p:nvPr/>
        </p:nvSpPr>
        <p:spPr bwMode="auto">
          <a:xfrm flipH="1">
            <a:off x="4618270" y="1690000"/>
            <a:ext cx="1725329" cy="228473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699624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Left-Right Arrow 20"/>
          <p:cNvSpPr/>
          <p:nvPr/>
        </p:nvSpPr>
        <p:spPr bwMode="auto">
          <a:xfrm>
            <a:off x="3657601" y="1126078"/>
            <a:ext cx="1674890" cy="550247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MIT</a:t>
            </a:r>
          </a:p>
        </p:txBody>
      </p:sp>
      <p:sp>
        <p:nvSpPr>
          <p:cNvPr id="27" name="Circular Arrow 26"/>
          <p:cNvSpPr/>
          <p:nvPr/>
        </p:nvSpPr>
        <p:spPr bwMode="auto">
          <a:xfrm rot="17243337">
            <a:off x="2171038" y="2986728"/>
            <a:ext cx="1471445" cy="194853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505513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Circular Arrow 27"/>
          <p:cNvSpPr/>
          <p:nvPr/>
        </p:nvSpPr>
        <p:spPr bwMode="auto">
          <a:xfrm rot="13489099">
            <a:off x="3413259" y="3498491"/>
            <a:ext cx="1528248" cy="205527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8536838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Circular Arrow 29"/>
          <p:cNvSpPr/>
          <p:nvPr/>
        </p:nvSpPr>
        <p:spPr bwMode="auto">
          <a:xfrm rot="7063857" flipH="1">
            <a:off x="4469826" y="3567060"/>
            <a:ext cx="1725329" cy="228473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487816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Circular Arrow 30"/>
          <p:cNvSpPr/>
          <p:nvPr/>
        </p:nvSpPr>
        <p:spPr bwMode="auto">
          <a:xfrm rot="4513024" flipH="1">
            <a:off x="5405518" y="2964125"/>
            <a:ext cx="1725329" cy="228473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7722768"/>
              <a:gd name="adj5" fmla="val 121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03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Recent MOU Activities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008" y="1286454"/>
            <a:ext cx="4883739" cy="4391025"/>
          </a:xfrm>
        </p:spPr>
        <p:txBody>
          <a:bodyPr>
            <a:noAutofit/>
          </a:bodyPr>
          <a:lstStyle/>
          <a:p>
            <a:pPr lvl="0"/>
            <a:r>
              <a:rPr lang="en-US" sz="1600" dirty="0" smtClean="0"/>
              <a:t>Outreach </a:t>
            </a:r>
            <a:r>
              <a:rPr lang="en-US" sz="1600" dirty="0"/>
              <a:t>and consultation with </a:t>
            </a:r>
            <a:r>
              <a:rPr lang="en-US" sz="1600" dirty="0" smtClean="0"/>
              <a:t>FAA </a:t>
            </a:r>
            <a:r>
              <a:rPr lang="en-US" sz="1600" dirty="0" smtClean="0"/>
              <a:t>New England Region, </a:t>
            </a:r>
            <a:r>
              <a:rPr lang="en-US" sz="1600" dirty="0" smtClean="0"/>
              <a:t>ATO, and AEE</a:t>
            </a:r>
            <a:endParaRPr lang="en-US" sz="1600" dirty="0"/>
          </a:p>
          <a:p>
            <a:pPr lvl="0"/>
            <a:r>
              <a:rPr lang="en-US" sz="1600" dirty="0" smtClean="0"/>
              <a:t>Met </a:t>
            </a:r>
            <a:r>
              <a:rPr lang="en-US" sz="1600" dirty="0"/>
              <a:t>with airline technical pilot representatives about feasibility of different </a:t>
            </a:r>
            <a:r>
              <a:rPr lang="en-US" sz="1600" dirty="0" smtClean="0"/>
              <a:t>operational noise </a:t>
            </a:r>
            <a:r>
              <a:rPr lang="en-US" sz="1600" dirty="0"/>
              <a:t>mitigation strategies at </a:t>
            </a:r>
            <a:r>
              <a:rPr lang="en-US" sz="1600" dirty="0" smtClean="0"/>
              <a:t>BOS</a:t>
            </a:r>
          </a:p>
          <a:p>
            <a:pPr lvl="1"/>
            <a:r>
              <a:rPr lang="en-US" sz="1400" dirty="0" smtClean="0"/>
              <a:t>Participants</a:t>
            </a:r>
            <a:r>
              <a:rPr lang="en-US" sz="1400" dirty="0"/>
              <a:t>: JetBlue, United, Delta, </a:t>
            </a:r>
            <a:r>
              <a:rPr lang="en-US" sz="1400" dirty="0" smtClean="0"/>
              <a:t>American</a:t>
            </a:r>
          </a:p>
          <a:p>
            <a:pPr lvl="1"/>
            <a:r>
              <a:rPr lang="en-US" sz="1400" dirty="0" smtClean="0"/>
              <a:t>Outcomes</a:t>
            </a:r>
            <a:r>
              <a:rPr lang="en-US" sz="1400" dirty="0"/>
              <a:t>: Feasibility and feedback on candidate arrival and </a:t>
            </a:r>
            <a:r>
              <a:rPr lang="en-US" sz="1400" dirty="0" smtClean="0"/>
              <a:t>departures</a:t>
            </a:r>
          </a:p>
          <a:p>
            <a:r>
              <a:rPr lang="en-US" sz="1600" dirty="0" smtClean="0"/>
              <a:t>Elected </a:t>
            </a:r>
            <a:r>
              <a:rPr lang="en-US" sz="1600" dirty="0"/>
              <a:t>official outreach </a:t>
            </a:r>
            <a:r>
              <a:rPr lang="en-US" sz="1600" dirty="0" smtClean="0"/>
              <a:t>meetings - Identified </a:t>
            </a:r>
            <a:r>
              <a:rPr lang="en-US" sz="1600" dirty="0"/>
              <a:t>need for additional community </a:t>
            </a:r>
            <a:r>
              <a:rPr lang="en-US" sz="1600" dirty="0" smtClean="0"/>
              <a:t>input</a:t>
            </a:r>
            <a:endParaRPr lang="en-US" sz="1600" dirty="0"/>
          </a:p>
          <a:p>
            <a:pPr lvl="0"/>
            <a:r>
              <a:rPr lang="en-US" sz="1600" dirty="0" smtClean="0"/>
              <a:t>Analyzed pre/post RNAV noise </a:t>
            </a:r>
            <a:r>
              <a:rPr lang="en-US" sz="1600" dirty="0"/>
              <a:t>complaint data from </a:t>
            </a:r>
            <a:r>
              <a:rPr lang="en-US" sz="1600" dirty="0" err="1"/>
              <a:t>Massport</a:t>
            </a:r>
            <a:r>
              <a:rPr lang="en-US" sz="1600" dirty="0"/>
              <a:t> </a:t>
            </a:r>
            <a:endParaRPr lang="en-US" sz="1600" dirty="0" smtClean="0"/>
          </a:p>
          <a:p>
            <a:pPr lvl="0"/>
            <a:r>
              <a:rPr lang="en-US" sz="1600" dirty="0" smtClean="0"/>
              <a:t>Analyzed pre/post RNAV flight tracks at BOS to understand procedures </a:t>
            </a:r>
            <a:r>
              <a:rPr lang="en-US" sz="1600" dirty="0"/>
              <a:t>and neighborhoods </a:t>
            </a:r>
            <a:r>
              <a:rPr lang="en-US" sz="1600" dirty="0" smtClean="0"/>
              <a:t>impacted </a:t>
            </a:r>
            <a:r>
              <a:rPr lang="en-US" sz="1600" dirty="0"/>
              <a:t>by concentration effects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414" y="1868059"/>
            <a:ext cx="3923911" cy="3227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2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67" y="211269"/>
            <a:ext cx="8818324" cy="609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Operational Procedures Under Consideration</a:t>
            </a:r>
            <a:endParaRPr lang="en-US" sz="28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21258" y="62865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7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78" y="1403903"/>
            <a:ext cx="2681951" cy="181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35256" y="3189071"/>
            <a:ext cx="2274867" cy="488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50" b="1" i="1" dirty="0" smtClean="0">
                <a:solidFill>
                  <a:prstClr val="black"/>
                </a:solidFill>
                <a:latin typeface="Calibri"/>
              </a:rPr>
              <a:t>Delayed Deceleration Approach (DDA)</a:t>
            </a:r>
            <a:endParaRPr lang="en-US" sz="105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905" y="4304117"/>
            <a:ext cx="2215829" cy="847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503" y="3677973"/>
            <a:ext cx="1883170" cy="18299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95034" y="5507930"/>
            <a:ext cx="2201860" cy="558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50" b="1" i="1" dirty="0" smtClean="0">
                <a:solidFill>
                  <a:prstClr val="black"/>
                </a:solidFill>
                <a:latin typeface="Calibri"/>
              </a:rPr>
              <a:t>Noise Abatement Departure Procedures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400" b="1" i="1" dirty="0" smtClean="0">
                <a:solidFill>
                  <a:prstClr val="black"/>
                </a:solidFill>
                <a:latin typeface="Calibri"/>
              </a:rPr>
              <a:t>Source: The Orange County Register</a:t>
            </a:r>
            <a:endParaRPr lang="en-US" sz="3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3072" y="5240837"/>
            <a:ext cx="2855495" cy="49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50" b="1" i="1" dirty="0" smtClean="0">
                <a:solidFill>
                  <a:prstClr val="black"/>
                </a:solidFill>
                <a:latin typeface="Calibri"/>
              </a:rPr>
              <a:t>Two-Segment Steep Approach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600" b="1" i="1" dirty="0" smtClean="0">
                <a:solidFill>
                  <a:prstClr val="black"/>
                </a:solidFill>
                <a:latin typeface="Calibri"/>
              </a:rPr>
              <a:t>Figure adapted from Frankfurt Airport Community Information Center</a:t>
            </a:r>
            <a:endParaRPr lang="en-US" sz="600" b="1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67445" r="76164" b="7912"/>
          <a:stretch/>
        </p:blipFill>
        <p:spPr bwMode="auto">
          <a:xfrm>
            <a:off x="6651048" y="2464606"/>
            <a:ext cx="2359542" cy="136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729889" y="3725599"/>
            <a:ext cx="22018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50" b="1" i="1" dirty="0" smtClean="0">
                <a:solidFill>
                  <a:prstClr val="black"/>
                </a:solidFill>
                <a:latin typeface="Calibri"/>
              </a:rPr>
              <a:t>Steeper Approach &amp; Displaced Threshold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400" b="1" i="1" dirty="0" smtClean="0">
                <a:solidFill>
                  <a:prstClr val="black"/>
                </a:solidFill>
                <a:latin typeface="Calibri"/>
              </a:rPr>
              <a:t>Source: Boeing</a:t>
            </a:r>
            <a:endParaRPr lang="en-US" sz="3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8059764" y="3420141"/>
            <a:ext cx="9418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700" b="1" dirty="0" smtClean="0">
                <a:solidFill>
                  <a:srgbClr val="FF0000"/>
                </a:solidFill>
              </a:rPr>
              <a:t>Community Exposed to Noise</a:t>
            </a:r>
            <a:endParaRPr lang="en-US" sz="700" b="1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844" y="973175"/>
            <a:ext cx="2681951" cy="95670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3386" y="1876873"/>
            <a:ext cx="2274867" cy="488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050" b="1" i="1" dirty="0" smtClean="0">
                <a:solidFill>
                  <a:prstClr val="black"/>
                </a:solidFill>
                <a:latin typeface="Calibri"/>
              </a:rPr>
              <a:t>Continuous Descent Approach (CDA)</a:t>
            </a:r>
            <a:endParaRPr lang="en-US" sz="105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0" y="1213339"/>
            <a:ext cx="4164623" cy="4622038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 smtClean="0"/>
              <a:t>Precision navigation</a:t>
            </a:r>
          </a:p>
          <a:p>
            <a:pPr lvl="1"/>
            <a:r>
              <a:rPr lang="en-US" dirty="0" smtClean="0"/>
              <a:t>Early turn after takeoff</a:t>
            </a:r>
          </a:p>
          <a:p>
            <a:pPr lvl="1"/>
            <a:r>
              <a:rPr lang="en-US" dirty="0" smtClean="0"/>
              <a:t>Reduced separation with arrival flows</a:t>
            </a:r>
          </a:p>
          <a:p>
            <a:pPr lvl="1"/>
            <a:r>
              <a:rPr lang="en-US" dirty="0" smtClean="0"/>
              <a:t>Waypoint relocation</a:t>
            </a:r>
          </a:p>
          <a:p>
            <a:pPr lvl="1"/>
            <a:r>
              <a:rPr lang="en-US" dirty="0" smtClean="0"/>
              <a:t>Overflight </a:t>
            </a:r>
            <a:r>
              <a:rPr lang="en-US" dirty="0"/>
              <a:t>of areas with high ambient noise (e.g., highways</a:t>
            </a:r>
            <a:endParaRPr lang="en-US" dirty="0" smtClean="0"/>
          </a:p>
          <a:p>
            <a:r>
              <a:rPr lang="en-US" dirty="0" smtClean="0"/>
              <a:t>Departure</a:t>
            </a:r>
          </a:p>
          <a:p>
            <a:pPr lvl="1"/>
            <a:r>
              <a:rPr lang="en-US" dirty="0" smtClean="0"/>
              <a:t>Climb speed/thrust/profile management (noise abatement departure procedures)</a:t>
            </a:r>
          </a:p>
          <a:p>
            <a:pPr lvl="1"/>
            <a:r>
              <a:rPr lang="en-US" dirty="0" smtClean="0"/>
              <a:t>Dispersion of departure trunk routes</a:t>
            </a:r>
          </a:p>
          <a:p>
            <a:r>
              <a:rPr lang="en-US" dirty="0" smtClean="0"/>
              <a:t>Approach</a:t>
            </a:r>
          </a:p>
          <a:p>
            <a:pPr lvl="1"/>
            <a:r>
              <a:rPr lang="en-US" dirty="0" smtClean="0"/>
              <a:t>Steep approaches, segmented approaches, and displaced landing thresholds</a:t>
            </a:r>
          </a:p>
          <a:p>
            <a:pPr lvl="1"/>
            <a:r>
              <a:rPr lang="en-US" dirty="0" smtClean="0"/>
              <a:t>Low power / low drag approaches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6363"/>
            <a:ext cx="8472488" cy="609600"/>
          </a:xfrm>
        </p:spPr>
        <p:txBody>
          <a:bodyPr/>
          <a:lstStyle/>
          <a:p>
            <a:r>
              <a:rPr lang="en-US" sz="2000" dirty="0" smtClean="0"/>
              <a:t>ASCENT-23: Analytical Approach for Quantifying Noise from Advanced Operational Procedures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" y="736763"/>
            <a:ext cx="8412163" cy="52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61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77433"/>
            <a:ext cx="8472488" cy="609600"/>
          </a:xfrm>
        </p:spPr>
        <p:txBody>
          <a:bodyPr/>
          <a:lstStyle/>
          <a:p>
            <a:r>
              <a:rPr lang="en-US" sz="3200" dirty="0" smtClean="0"/>
              <a:t>AJV Low Altitude PBN Research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3605"/>
            <a:ext cx="3326812" cy="4724690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smtClean="0"/>
              <a:t>AEE is monitoring and coordinating with AJV project being conducted by MITRE</a:t>
            </a:r>
          </a:p>
          <a:p>
            <a:r>
              <a:rPr lang="en-US" sz="2400" dirty="0" smtClean="0"/>
              <a:t>Site-specific concept development using near-term candidate concepts (primarily dispersion techniques)</a:t>
            </a:r>
          </a:p>
          <a:p>
            <a:r>
              <a:rPr lang="en-US" sz="2400" dirty="0" smtClean="0"/>
              <a:t>Also exploring applicability of Equivalent Lateral Spacing Operations (ELSO) standard for noise dispersal (ATR funded)</a:t>
            </a:r>
          </a:p>
          <a:p>
            <a:pPr lvl="1"/>
            <a:r>
              <a:rPr lang="en-US" sz="2000" dirty="0" smtClean="0"/>
              <a:t>Examine operational scenarios for ELSO</a:t>
            </a:r>
          </a:p>
          <a:p>
            <a:pPr lvl="1"/>
            <a:r>
              <a:rPr lang="en-US" sz="2000" dirty="0" smtClean="0"/>
              <a:t>Develop process for identifying noise-optimal headings</a:t>
            </a:r>
          </a:p>
          <a:p>
            <a:pPr lvl="1"/>
            <a:r>
              <a:rPr lang="en-US" sz="2000" dirty="0" smtClean="0"/>
              <a:t>Assess noise, fuel, emissions, and throughput tradeoffs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5692838" y="5736685"/>
            <a:ext cx="1675459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100" i="1" dirty="0" smtClean="0"/>
              <a:t>Source: MITRE CAASD</a:t>
            </a:r>
            <a:endParaRPr lang="en-US" sz="1100" i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6660" r="69180" b="58105"/>
          <a:stretch/>
        </p:blipFill>
        <p:spPr bwMode="auto">
          <a:xfrm>
            <a:off x="4235775" y="4497975"/>
            <a:ext cx="2294792" cy="12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1" t="27051" r="57930" b="57714"/>
          <a:stretch/>
        </p:blipFill>
        <p:spPr bwMode="auto">
          <a:xfrm>
            <a:off x="6530567" y="4497974"/>
            <a:ext cx="2294792" cy="123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2246" r="54453" b="49089"/>
          <a:stretch/>
        </p:blipFill>
        <p:spPr bwMode="auto">
          <a:xfrm>
            <a:off x="3326812" y="1414021"/>
            <a:ext cx="5817187" cy="272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38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7335E1805E44495268AE629753871" ma:contentTypeVersion="6" ma:contentTypeDescription="Create a new document." ma:contentTypeScope="" ma:versionID="bafd424518a3d855d9383cb3da8610d1">
  <xsd:schema xmlns:xsd="http://www.w3.org/2001/XMLSchema" xmlns:xs="http://www.w3.org/2001/XMLSchema" xmlns:p="http://schemas.microsoft.com/office/2006/metadata/properties" xmlns:ns2="a4c11e10-6fbc-43d3-ac72-3e5fce9ced22" targetNamespace="http://schemas.microsoft.com/office/2006/metadata/properties" ma:root="true" ma:fieldsID="c1e546dc03a8a1795afe111ee3498295" ns2:_="">
    <xsd:import namespace="a4c11e10-6fbc-43d3-ac72-3e5fce9ce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1e10-6fbc-43d3-ac72-3e5fce9ce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F382EC-0E1F-4B17-984D-9D3B5C557B00}"/>
</file>

<file path=customXml/itemProps2.xml><?xml version="1.0" encoding="utf-8"?>
<ds:datastoreItem xmlns:ds="http://schemas.openxmlformats.org/officeDocument/2006/customXml" ds:itemID="{DED4CCE2-7BFE-44E0-B785-B029923716AC}"/>
</file>

<file path=customXml/itemProps3.xml><?xml version="1.0" encoding="utf-8"?>
<ds:datastoreItem xmlns:ds="http://schemas.openxmlformats.org/officeDocument/2006/customXml" ds:itemID="{9E191801-5FDE-4AF2-BB39-F4D0244E870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30770</TotalTime>
  <Words>1648</Words>
  <Application>Microsoft Office PowerPoint</Application>
  <PresentationFormat>On-screen Show (4:3)</PresentationFormat>
  <Paragraphs>276</Paragraphs>
  <Slides>24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1_Custom Design</vt:lpstr>
      <vt:lpstr>2_Custom Design</vt:lpstr>
      <vt:lpstr>3_Custom Design</vt:lpstr>
      <vt:lpstr>4_Custom Design</vt:lpstr>
      <vt:lpstr>5_Custom Design</vt:lpstr>
      <vt:lpstr>6_Custom Design</vt:lpstr>
      <vt:lpstr>AEE Operations Research Program Overview/Status</vt:lpstr>
      <vt:lpstr>The Five Pillar Approach</vt:lpstr>
      <vt:lpstr>Program Goals</vt:lpstr>
      <vt:lpstr>PowerPoint Presentation</vt:lpstr>
      <vt:lpstr>Multiple Efforts Underway to Develop Noise-Mitigating Operational Procedures</vt:lpstr>
      <vt:lpstr>Recent MOU Activities</vt:lpstr>
      <vt:lpstr>Operational Procedures Under Consideration</vt:lpstr>
      <vt:lpstr>ASCENT-23: Analytical Approach for Quantifying Noise from Advanced Operational Procedures</vt:lpstr>
      <vt:lpstr>AJV Low Altitude PBN Research</vt:lpstr>
      <vt:lpstr>Future Research</vt:lpstr>
      <vt:lpstr>PowerPoint Presentation</vt:lpstr>
      <vt:lpstr>Investigation and Support of Integration of Departure Metering Concepts into Surface Capabilities </vt:lpstr>
      <vt:lpstr>Current Activities</vt:lpstr>
      <vt:lpstr>Modeling Complex Ramp Operations: Current Picture at CLT</vt:lpstr>
      <vt:lpstr>Cruise Altitude and Speed Optimization</vt:lpstr>
      <vt:lpstr>Optimal Altitude Tunnel Information in the Cockpit</vt:lpstr>
      <vt:lpstr>Cruise Optimization DST</vt:lpstr>
      <vt:lpstr>Delayed Deceleration Approach (DDA)</vt:lpstr>
      <vt:lpstr>Exploring DDA Integration into RNAV Arrival Procedures</vt:lpstr>
      <vt:lpstr>Assessing RNAV Procedure Speed Targets</vt:lpstr>
      <vt:lpstr>PowerPoint Presentation</vt:lpstr>
      <vt:lpstr>Modeling Projects Related to Operations Research</vt:lpstr>
      <vt:lpstr>Summary</vt:lpstr>
      <vt:lpstr>Questions?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Dorbian, Christopher</cp:lastModifiedBy>
  <cp:revision>314</cp:revision>
  <dcterms:created xsi:type="dcterms:W3CDTF">2005-01-28T20:32:53Z</dcterms:created>
  <dcterms:modified xsi:type="dcterms:W3CDTF">2017-02-22T20:50:41Z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0x0101009DA7335E1805E44495268AE629753871</vt:lpwstr>
  </property>
</Properties>
</file>