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4.xml" ContentType="application/vnd.openxmlformats-officedocument.presentationml.slideLayout+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33"/>
  </p:notesMasterIdLst>
  <p:handoutMasterIdLst>
    <p:handoutMasterId r:id="rId34"/>
  </p:handoutMasterIdLst>
  <p:sldIdLst>
    <p:sldId id="298" r:id="rId4"/>
    <p:sldId id="307" r:id="rId5"/>
    <p:sldId id="394" r:id="rId6"/>
    <p:sldId id="393" r:id="rId7"/>
    <p:sldId id="400" r:id="rId8"/>
    <p:sldId id="354" r:id="rId9"/>
    <p:sldId id="401" r:id="rId10"/>
    <p:sldId id="395" r:id="rId11"/>
    <p:sldId id="396" r:id="rId12"/>
    <p:sldId id="426" r:id="rId13"/>
    <p:sldId id="397" r:id="rId14"/>
    <p:sldId id="425" r:id="rId15"/>
    <p:sldId id="404" r:id="rId16"/>
    <p:sldId id="406" r:id="rId17"/>
    <p:sldId id="407" r:id="rId18"/>
    <p:sldId id="427" r:id="rId19"/>
    <p:sldId id="402" r:id="rId20"/>
    <p:sldId id="409" r:id="rId21"/>
    <p:sldId id="418" r:id="rId22"/>
    <p:sldId id="422" r:id="rId23"/>
    <p:sldId id="423" r:id="rId24"/>
    <p:sldId id="408" r:id="rId25"/>
    <p:sldId id="411" r:id="rId26"/>
    <p:sldId id="412" r:id="rId27"/>
    <p:sldId id="424" r:id="rId28"/>
    <p:sldId id="428" r:id="rId29"/>
    <p:sldId id="429" r:id="rId30"/>
    <p:sldId id="415" r:id="rId31"/>
    <p:sldId id="41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F8E"/>
    <a:srgbClr val="33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7684" autoAdjust="0"/>
  </p:normalViewPr>
  <p:slideViewPr>
    <p:cSldViewPr>
      <p:cViewPr>
        <p:scale>
          <a:sx n="75" d="100"/>
          <a:sy n="75" d="100"/>
        </p:scale>
        <p:origin x="-1742" y="-27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BBB9087-68EA-4D00-B53E-8F2DD4292F03}" type="datetimeFigureOut">
              <a:rPr lang="en-US" smtClean="0"/>
              <a:t>2/22/2017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2C972F-68BA-47F9-905C-70D03FA37E6A}" type="slidenum">
              <a:rPr lang="en-US" smtClean="0"/>
              <a:t>‹#›</a:t>
            </a:fld>
            <a:endParaRPr lang="en-US" dirty="0"/>
          </a:p>
        </p:txBody>
      </p:sp>
    </p:spTree>
    <p:extLst>
      <p:ext uri="{BB962C8B-B14F-4D97-AF65-F5344CB8AC3E}">
        <p14:creationId xmlns:p14="http://schemas.microsoft.com/office/powerpoint/2010/main" val="187218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FF7CD4-3700-4CEB-8FE2-537F1FEEF30E}" type="datetimeFigureOut">
              <a:rPr lang="en-US" smtClean="0"/>
              <a:t>2/22/2017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27BFA3-0BEA-4DA3-8F53-8CE320A84E97}" type="slidenum">
              <a:rPr lang="en-US" smtClean="0"/>
              <a:t>‹#›</a:t>
            </a:fld>
            <a:endParaRPr lang="en-US" dirty="0"/>
          </a:p>
        </p:txBody>
      </p:sp>
    </p:spTree>
    <p:extLst>
      <p:ext uri="{BB962C8B-B14F-4D97-AF65-F5344CB8AC3E}">
        <p14:creationId xmlns:p14="http://schemas.microsoft.com/office/powerpoint/2010/main" val="23889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5946ED-269D-4F45-AC06-16D99A2E2449}" type="slidenum">
              <a:rPr lang="en-US">
                <a:solidFill>
                  <a:prstClr val="black"/>
                </a:solidFill>
              </a:rPr>
              <a:pPr/>
              <a:t>1</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57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1" dirty="0" smtClean="0"/>
          </a:p>
        </p:txBody>
      </p:sp>
      <p:sp>
        <p:nvSpPr>
          <p:cNvPr id="4" name="Slide Number Placeholder 3"/>
          <p:cNvSpPr>
            <a:spLocks noGrp="1"/>
          </p:cNvSpPr>
          <p:nvPr>
            <p:ph type="sldNum" sz="quarter" idx="10"/>
          </p:nvPr>
        </p:nvSpPr>
        <p:spPr/>
        <p:txBody>
          <a:bodyPr/>
          <a:lstStyle/>
          <a:p>
            <a:fld id="{CC3BA8CB-2789-47F5-8331-C2BA388504B3}" type="slidenum">
              <a:rPr lang="en-US" smtClean="0"/>
              <a:t>9</a:t>
            </a:fld>
            <a:endParaRPr lang="en-US" dirty="0"/>
          </a:p>
        </p:txBody>
      </p:sp>
    </p:spTree>
    <p:extLst>
      <p:ext uri="{BB962C8B-B14F-4D97-AF65-F5344CB8AC3E}">
        <p14:creationId xmlns:p14="http://schemas.microsoft.com/office/powerpoint/2010/main" val="67124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0" dirty="0" smtClean="0"/>
              <a:t>Methods developed to enable rapid analysis of fleet-level environmental impacts:</a:t>
            </a:r>
          </a:p>
          <a:p>
            <a:r>
              <a:rPr lang="en-US" sz="1600" kern="0" dirty="0" smtClean="0"/>
              <a:t>	</a:t>
            </a:r>
            <a:r>
              <a:rPr lang="en-US" sz="1200" kern="0" dirty="0" smtClean="0"/>
              <a:t>Global and Regional Environmental Aviation Tradeoff </a:t>
            </a:r>
          </a:p>
          <a:p>
            <a:pPr lvl="2"/>
            <a:r>
              <a:rPr lang="en-US" sz="1200" kern="0" dirty="0" smtClean="0"/>
              <a:t>	Metrics: Fuel-Burn, Nox</a:t>
            </a:r>
          </a:p>
          <a:p>
            <a:pPr lvl="2"/>
            <a:r>
              <a:rPr lang="en-US" sz="1200" kern="0" dirty="0" smtClean="0"/>
              <a:t>Airport Noise Grid Interpolation Method (ANGIM)</a:t>
            </a:r>
          </a:p>
          <a:p>
            <a:pPr lvl="2"/>
            <a:r>
              <a:rPr lang="en-US" sz="1200" kern="0" dirty="0" smtClean="0"/>
              <a:t>	Metrics: Grids of DNL values, DNL contours (measures areas &amp; shape metrics), and population exposure</a:t>
            </a:r>
          </a:p>
          <a:p>
            <a:r>
              <a:rPr lang="en-US" sz="1600" b="1" kern="0" dirty="0" smtClean="0"/>
              <a:t>Methods developed to enable increased flexibility for analyzing technology infusion scenarios by exchanging fidelity for reduced runtimes</a:t>
            </a:r>
          </a:p>
          <a:p>
            <a:pPr lvl="2"/>
            <a:r>
              <a:rPr lang="en-US" sz="1200" kern="0" dirty="0" smtClean="0"/>
              <a:t>Generic Airports </a:t>
            </a:r>
          </a:p>
          <a:p>
            <a:pPr lvl="2"/>
            <a:r>
              <a:rPr lang="en-US" sz="1200" kern="0" dirty="0" smtClean="0"/>
              <a:t>	Reduced major airports to a subset of airports that represent average operational schedules and runway geometry/configurations</a:t>
            </a:r>
          </a:p>
          <a:p>
            <a:pPr lvl="1"/>
            <a:r>
              <a:rPr lang="en-US" sz="1200" kern="0" dirty="0" smtClean="0"/>
              <a:t>	Generic Vehicles</a:t>
            </a:r>
          </a:p>
          <a:p>
            <a:pPr lvl="2"/>
            <a:r>
              <a:rPr lang="en-US" sz="1200" kern="0" dirty="0" smtClean="0"/>
              <a:t>	Reduced fleet to a few vehicles matching average vehicle-level metrics per vehicle class, which Improved fleet-level accuracy relative to typical representative vehicles</a:t>
            </a:r>
          </a:p>
          <a:p>
            <a:pPr lvl="2"/>
            <a:r>
              <a:rPr lang="en-US" sz="1200" kern="0" dirty="0" smtClean="0"/>
              <a:t>	Generic vehicles serve as virtual testbed for technology modeling in bottom-up exploratory fleet-level analysis</a:t>
            </a:r>
          </a:p>
          <a:p>
            <a:pPr lvl="1"/>
            <a:endParaRPr lang="en-US" dirty="0"/>
          </a:p>
        </p:txBody>
      </p:sp>
      <p:sp>
        <p:nvSpPr>
          <p:cNvPr id="4" name="Slide Number Placeholder 3"/>
          <p:cNvSpPr>
            <a:spLocks noGrp="1"/>
          </p:cNvSpPr>
          <p:nvPr>
            <p:ph type="sldNum" sz="quarter" idx="10"/>
          </p:nvPr>
        </p:nvSpPr>
        <p:spPr/>
        <p:txBody>
          <a:bodyPr/>
          <a:lstStyle/>
          <a:p>
            <a:fld id="{7127BFA3-0BEA-4DA3-8F53-8CE320A84E97}" type="slidenum">
              <a:rPr lang="en-US" smtClean="0"/>
              <a:t>14</a:t>
            </a:fld>
            <a:endParaRPr lang="en-US" dirty="0"/>
          </a:p>
        </p:txBody>
      </p:sp>
    </p:spTree>
    <p:extLst>
      <p:ext uri="{BB962C8B-B14F-4D97-AF65-F5344CB8AC3E}">
        <p14:creationId xmlns:p14="http://schemas.microsoft.com/office/powerpoint/2010/main" val="58429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0" dirty="0" smtClean="0"/>
              <a:t>Initial phase: develop modeling architecture</a:t>
            </a:r>
          </a:p>
          <a:p>
            <a:pPr lvl="1"/>
            <a:r>
              <a:rPr lang="en-US" sz="1200" kern="0" dirty="0" smtClean="0"/>
              <a:t>Metrics: fuel burn, emissions, noise</a:t>
            </a:r>
          </a:p>
          <a:p>
            <a:r>
              <a:rPr lang="en-US" sz="1600" kern="0" dirty="0" smtClean="0"/>
              <a:t>Integrated Impact Model approach</a:t>
            </a:r>
          </a:p>
          <a:p>
            <a:pPr lvl="1"/>
            <a:r>
              <a:rPr lang="en-US" sz="1200" kern="0" dirty="0" smtClean="0"/>
              <a:t>Noise</a:t>
            </a:r>
          </a:p>
          <a:p>
            <a:pPr lvl="2"/>
            <a:r>
              <a:rPr lang="en-US" sz="1200" kern="0" dirty="0" smtClean="0"/>
              <a:t>Location specific problem that requires segment-by-segment analysis of a procedure</a:t>
            </a:r>
          </a:p>
          <a:p>
            <a:pPr lvl="1"/>
            <a:r>
              <a:rPr lang="en-US" sz="1200" kern="0" dirty="0" smtClean="0"/>
              <a:t>Fuel Burn and Emissions</a:t>
            </a:r>
          </a:p>
          <a:p>
            <a:pPr lvl="2"/>
            <a:r>
              <a:rPr lang="en-US" sz="1200" kern="0" dirty="0" smtClean="0"/>
              <a:t>Calculations based on emissions indices based on altitude, speed, thrust level, and fuel flow information from flight procedures definitions generated for noise calculations</a:t>
            </a:r>
            <a:endParaRPr lang="en-US" sz="2000" kern="0" dirty="0" smtClean="0"/>
          </a:p>
          <a:p>
            <a:endParaRPr lang="en-US" dirty="0"/>
          </a:p>
        </p:txBody>
      </p:sp>
      <p:sp>
        <p:nvSpPr>
          <p:cNvPr id="4" name="Slide Number Placeholder 3"/>
          <p:cNvSpPr>
            <a:spLocks noGrp="1"/>
          </p:cNvSpPr>
          <p:nvPr>
            <p:ph type="sldNum" sz="quarter" idx="10"/>
          </p:nvPr>
        </p:nvSpPr>
        <p:spPr/>
        <p:txBody>
          <a:bodyPr/>
          <a:lstStyle/>
          <a:p>
            <a:fld id="{7127BFA3-0BEA-4DA3-8F53-8CE320A84E97}" type="slidenum">
              <a:rPr lang="en-US" smtClean="0"/>
              <a:t>15</a:t>
            </a:fld>
            <a:endParaRPr lang="en-US" dirty="0"/>
          </a:p>
        </p:txBody>
      </p:sp>
    </p:spTree>
    <p:extLst>
      <p:ext uri="{BB962C8B-B14F-4D97-AF65-F5344CB8AC3E}">
        <p14:creationId xmlns:p14="http://schemas.microsoft.com/office/powerpoint/2010/main" val="939795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47425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0186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6861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b="1" dirty="0">
                  <a:solidFill>
                    <a:srgbClr val="FFFFFF"/>
                  </a:solidFill>
                </a:rPr>
                <a:t>Federal Aviation</a:t>
              </a:r>
            </a:p>
            <a:p>
              <a:pPr fontAlgn="base">
                <a:lnSpc>
                  <a:spcPct val="85000"/>
                </a:lnSpc>
                <a:spcBef>
                  <a:spcPct val="0"/>
                </a:spcBef>
                <a:spcAft>
                  <a:spcPct val="0"/>
                </a:spcAft>
                <a:defRPr/>
              </a:pPr>
              <a:r>
                <a:rPr lang="en-US" b="1" dirty="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28504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5323D07-4160-4AA3-BD5C-24CE3463A40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63448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420B786-A5E0-4140-8B64-E0636640097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6631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FC9097E-556A-456A-8628-FB6D728689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7587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0286CB97-8547-4E75-867D-3325E97CD97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3766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56C693E-E464-4A62-BA2C-B5771DD67BE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8595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AF0500A-A2B6-42F3-AF09-6D91D6E7D3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07242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291F9A1-B516-41ED-8722-C7044DD4981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2052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2122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FB56FC5-FC49-41FE-AB9B-7A9AEF4B544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1945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AD63925-E44F-4B77-A655-4E0C4CFC6F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8331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22E844B-00F9-4751-A961-28DD154F89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98778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2703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EA3E340-1222-48DC-B788-A868C3DFDEF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36133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EE53DB3D-8310-4C11-91B5-84B7B1CDCA1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054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39392270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350248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448453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82009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95051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067386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85781523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8751965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5363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17047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773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9853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3628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0180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57521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6.wmf"/><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fontAlgn="base">
              <a:spcAft>
                <a:spcPct val="0"/>
              </a:spcAft>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fontAlgn="base">
              <a:spcAft>
                <a:spcPct val="0"/>
              </a:spcAft>
              <a:defRPr/>
            </a:pPr>
            <a:fld id="{5CF9AD94-7F97-4DAC-B70C-1AB4F5AA5DFA}" type="slidenum">
              <a:rPr lang="en-US">
                <a:solidFill>
                  <a:srgbClr val="FFFFFF"/>
                </a:solidFill>
              </a:rPr>
              <a:pPr fontAlgn="base">
                <a:spcAft>
                  <a:spcPct val="0"/>
                </a:spcAft>
                <a:defRPr/>
              </a:pPr>
              <a:t>‹#›</a:t>
            </a:fld>
            <a:endParaRPr lang="en-US" dirty="0">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DC05EC7D-A05A-4BE7-B49C-933CC83F5FAE}" type="slidenum">
              <a:rPr lang="en-US" sz="1200" b="1">
                <a:solidFill>
                  <a:srgbClr val="FFFFFF"/>
                </a:solidFill>
              </a:rPr>
              <a:pPr algn="r" fontAlgn="base">
                <a:spcBef>
                  <a:spcPct val="0"/>
                </a:spcBef>
                <a:spcAft>
                  <a:spcPct val="0"/>
                </a:spcAft>
              </a:pPr>
              <a:t>‹#›</a:t>
            </a:fld>
            <a:endParaRPr lang="en-US" sz="1200" b="1" dirty="0">
              <a:solidFill>
                <a:srgbClr val="FFFFFF"/>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dirty="0" smtClean="0">
                  <a:solidFill>
                    <a:srgbClr val="FFFFFF"/>
                  </a:solidFill>
                </a:rPr>
                <a:t>Federal Aviation</a:t>
              </a:r>
            </a:p>
            <a:p>
              <a:pPr eaLnBrk="1" fontAlgn="base" hangingPunct="1">
                <a:lnSpc>
                  <a:spcPct val="85000"/>
                </a:lnSpc>
                <a:spcBef>
                  <a:spcPct val="0"/>
                </a:spcBef>
                <a:spcAft>
                  <a:spcPct val="0"/>
                </a:spcAft>
                <a:defRPr/>
              </a:pPr>
              <a:r>
                <a:rPr lang="en-US" sz="1200" b="1" dirty="0" smtClean="0">
                  <a:solidFill>
                    <a:srgbClr val="FFFFFF"/>
                  </a:solidFill>
                </a:rPr>
                <a:t>Administration</a:t>
              </a:r>
            </a:p>
          </p:txBody>
        </p:sp>
      </p:grpSp>
    </p:spTree>
    <p:extLst>
      <p:ext uri="{BB962C8B-B14F-4D97-AF65-F5344CB8AC3E}">
        <p14:creationId xmlns:p14="http://schemas.microsoft.com/office/powerpoint/2010/main" val="380103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fontAlgn="base">
              <a:spcAft>
                <a:spcPct val="0"/>
              </a:spcAft>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fontAlgn="base">
              <a:spcAft>
                <a:spcPct val="0"/>
              </a:spcAft>
              <a:defRPr/>
            </a:pPr>
            <a:fld id="{57505B15-8362-4FC9-9B30-CCFCD4814799}" type="slidenum">
              <a:rPr lang="en-US">
                <a:solidFill>
                  <a:srgbClr val="FFFFFF"/>
                </a:solidFill>
              </a:rPr>
              <a:pPr fontAlgn="base">
                <a:spcAft>
                  <a:spcPct val="0"/>
                </a:spcAft>
                <a:defRPr/>
              </a:pPr>
              <a:t>‹#›</a:t>
            </a:fld>
            <a:endParaRPr lang="en-US" dirty="0">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fontAlgn="base">
              <a:spcBef>
                <a:spcPct val="50000"/>
              </a:spcBef>
              <a:spcAft>
                <a:spcPct val="0"/>
              </a:spcAft>
              <a:buFontTx/>
              <a:buChar char="•"/>
              <a:defRPr/>
            </a:pPr>
            <a:endParaRPr lang="en-US" sz="2400" dirty="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fontAlgn="base">
              <a:spcBef>
                <a:spcPct val="0"/>
              </a:spcBef>
              <a:spcAft>
                <a:spcPct val="0"/>
              </a:spcAft>
              <a:defRPr/>
            </a:pPr>
            <a:fld id="{E17D5526-B613-46E8-9DEB-3B4711AFCE11}" type="slidenum">
              <a:rPr lang="en-US" sz="1200" b="1">
                <a:solidFill>
                  <a:srgbClr val="FFFFFF"/>
                </a:solidFill>
              </a:rPr>
              <a:pPr algn="r" fontAlgn="base">
                <a:spcBef>
                  <a:spcPct val="0"/>
                </a:spcBef>
                <a:spcAft>
                  <a:spcPct val="0"/>
                </a:spcAft>
                <a:defRPr/>
              </a:pPr>
              <a:t>‹#›</a:t>
            </a:fld>
            <a:endParaRPr lang="en-US" sz="1200" b="1" dirty="0">
              <a:solidFill>
                <a:srgbClr val="FFFFFF"/>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sz="1200" b="1" dirty="0">
                  <a:solidFill>
                    <a:srgbClr val="FFFFFF"/>
                  </a:solidFill>
                </a:rPr>
                <a:t>Federal Aviation</a:t>
              </a:r>
            </a:p>
            <a:p>
              <a:pPr fontAlgn="base">
                <a:lnSpc>
                  <a:spcPct val="85000"/>
                </a:lnSpc>
                <a:spcBef>
                  <a:spcPct val="0"/>
                </a:spcBef>
                <a:spcAft>
                  <a:spcPct val="0"/>
                </a:spcAft>
                <a:defRPr/>
              </a:pPr>
              <a:r>
                <a:rPr lang="en-US" sz="1200" b="1" dirty="0">
                  <a:solidFill>
                    <a:srgbClr val="FFFFFF"/>
                  </a:solidFill>
                </a:rPr>
                <a:t>Administration</a:t>
              </a:r>
            </a:p>
          </p:txBody>
        </p:sp>
      </p:grpSp>
    </p:spTree>
    <p:extLst>
      <p:ext uri="{BB962C8B-B14F-4D97-AF65-F5344CB8AC3E}">
        <p14:creationId xmlns:p14="http://schemas.microsoft.com/office/powerpoint/2010/main" val="3520633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37445813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Day1_1315_Grandi-Lai-Tong_Tools%20and%20Analysis_gt_single.html" TargetMode="External"/><Relationship Id="rId2" Type="http://schemas.openxmlformats.org/officeDocument/2006/relationships/image" Target="../media/image15.png"/><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51"/>
          <p:cNvSpPr txBox="1">
            <a:spLocks noChangeArrowheads="1"/>
          </p:cNvSpPr>
          <p:nvPr/>
        </p:nvSpPr>
        <p:spPr bwMode="auto">
          <a:xfrm>
            <a:off x="166255" y="4263472"/>
            <a:ext cx="52406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254125" indent="-1254125" defTabSz="966788" fontAlgn="base">
              <a:spcBef>
                <a:spcPct val="50000"/>
              </a:spcBef>
              <a:spcAft>
                <a:spcPct val="0"/>
              </a:spcAft>
              <a:tabLst>
                <a:tab pos="1254125" algn="l"/>
              </a:tabLst>
            </a:pPr>
            <a:r>
              <a:rPr lang="en-US" sz="1600" dirty="0">
                <a:solidFill>
                  <a:srgbClr val="000066"/>
                </a:solidFill>
                <a:ea typeface="ＭＳ Ｐゴシック" pitchFamily="-109" charset="-128"/>
              </a:rPr>
              <a:t>Presented to:	E&amp;E REDAC Subcommittee </a:t>
            </a:r>
            <a:endParaRPr lang="en-US" sz="1600" dirty="0" smtClean="0">
              <a:solidFill>
                <a:srgbClr val="000066"/>
              </a:solidFill>
              <a:ea typeface="ＭＳ Ｐゴシック" pitchFamily="-109" charset="-128"/>
            </a:endParaRPr>
          </a:p>
          <a:p>
            <a:pPr marL="1254125" indent="-1254125" defTabSz="966788" fontAlgn="base">
              <a:spcBef>
                <a:spcPct val="50000"/>
              </a:spcBef>
              <a:spcAft>
                <a:spcPct val="0"/>
              </a:spcAft>
              <a:tabLst>
                <a:tab pos="1254125" algn="l"/>
              </a:tabLst>
            </a:pPr>
            <a:r>
              <a:rPr lang="en-US" sz="1600" dirty="0" smtClean="0">
                <a:solidFill>
                  <a:srgbClr val="002060"/>
                </a:solidFill>
              </a:rPr>
              <a:t>By:	Fabio Grandi</a:t>
            </a:r>
            <a:br>
              <a:rPr lang="en-US" sz="1600" dirty="0" smtClean="0">
                <a:solidFill>
                  <a:srgbClr val="002060"/>
                </a:solidFill>
              </a:rPr>
            </a:br>
            <a:r>
              <a:rPr lang="en-US" sz="1600" dirty="0" smtClean="0">
                <a:solidFill>
                  <a:srgbClr val="002060"/>
                </a:solidFill>
              </a:rPr>
              <a:t>Office of Environment and Energy</a:t>
            </a:r>
            <a:br>
              <a:rPr lang="en-US" sz="1600" dirty="0" smtClean="0">
                <a:solidFill>
                  <a:srgbClr val="002060"/>
                </a:solidFill>
              </a:rPr>
            </a:br>
            <a:r>
              <a:rPr lang="en-US" sz="1600" dirty="0" smtClean="0">
                <a:solidFill>
                  <a:srgbClr val="002060"/>
                </a:solidFill>
              </a:rPr>
              <a:t>Federal Aviation Administration</a:t>
            </a:r>
            <a:endParaRPr lang="en-US" sz="1050" dirty="0" smtClean="0">
              <a:solidFill>
                <a:srgbClr val="002060"/>
              </a:solidFill>
            </a:endParaRPr>
          </a:p>
          <a:p>
            <a:pPr fontAlgn="base">
              <a:spcBef>
                <a:spcPct val="50000"/>
              </a:spcBef>
              <a:spcAft>
                <a:spcPct val="0"/>
              </a:spcAft>
              <a:tabLst>
                <a:tab pos="1258888" algn="l"/>
              </a:tabLst>
            </a:pPr>
            <a:r>
              <a:rPr lang="en-US" sz="1600" dirty="0" smtClean="0">
                <a:solidFill>
                  <a:srgbClr val="002060"/>
                </a:solidFill>
              </a:rPr>
              <a:t>Date</a:t>
            </a:r>
            <a:r>
              <a:rPr lang="en-US" sz="1600" dirty="0">
                <a:solidFill>
                  <a:srgbClr val="002060"/>
                </a:solidFill>
              </a:rPr>
              <a:t>: </a:t>
            </a:r>
            <a:r>
              <a:rPr lang="en-US" sz="1600" dirty="0" smtClean="0">
                <a:solidFill>
                  <a:srgbClr val="002060"/>
                </a:solidFill>
              </a:rPr>
              <a:t> 	March 1, 2017</a:t>
            </a:r>
            <a:endParaRPr lang="en-US" sz="1600" dirty="0">
              <a:solidFill>
                <a:srgbClr val="002060"/>
              </a:solidFill>
            </a:endParaRPr>
          </a:p>
        </p:txBody>
      </p:sp>
      <p:sp>
        <p:nvSpPr>
          <p:cNvPr id="32779" name="Rectangle 11"/>
          <p:cNvSpPr>
            <a:spLocks noGrp="1" noChangeArrowheads="1"/>
          </p:cNvSpPr>
          <p:nvPr>
            <p:ph type="ctrTitle"/>
          </p:nvPr>
        </p:nvSpPr>
        <p:spPr>
          <a:xfrm>
            <a:off x="249382" y="312738"/>
            <a:ext cx="5047346" cy="2297940"/>
          </a:xfrm>
        </p:spPr>
        <p:txBody>
          <a:bodyPr/>
          <a:lstStyle/>
          <a:p>
            <a:r>
              <a:rPr lang="en-US" sz="3600" dirty="0"/>
              <a:t>Modeling &amp; </a:t>
            </a:r>
            <a:r>
              <a:rPr lang="en-US" sz="3600" dirty="0" smtClean="0"/>
              <a:t/>
            </a:r>
            <a:br>
              <a:rPr lang="en-US" sz="3600" dirty="0" smtClean="0"/>
            </a:br>
            <a:r>
              <a:rPr lang="en-US" sz="3600" dirty="0" smtClean="0"/>
              <a:t>Tools </a:t>
            </a:r>
            <a:r>
              <a:rPr lang="en-US" sz="3600" dirty="0"/>
              <a:t>Update</a:t>
            </a:r>
          </a:p>
        </p:txBody>
      </p:sp>
    </p:spTree>
    <p:extLst>
      <p:ext uri="{BB962C8B-B14F-4D97-AF65-F5344CB8AC3E}">
        <p14:creationId xmlns:p14="http://schemas.microsoft.com/office/powerpoint/2010/main" val="4018786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sz="2800" dirty="0" smtClean="0"/>
              <a:t>FLEET-Builder Flexibility: Data Resolution vs. Computational Speed</a:t>
            </a:r>
            <a:endParaRPr lang="en-US" sz="2800" dirty="0"/>
          </a:p>
        </p:txBody>
      </p:sp>
      <p:grpSp>
        <p:nvGrpSpPr>
          <p:cNvPr id="3" name="Group 2"/>
          <p:cNvGrpSpPr/>
          <p:nvPr/>
        </p:nvGrpSpPr>
        <p:grpSpPr>
          <a:xfrm>
            <a:off x="384048" y="1143000"/>
            <a:ext cx="8078706" cy="3775306"/>
            <a:chOff x="381001" y="3776246"/>
            <a:chExt cx="8078706" cy="3666102"/>
          </a:xfrm>
        </p:grpSpPr>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4104788"/>
              <a:ext cx="8078706" cy="333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54379" y="3776246"/>
              <a:ext cx="4343399" cy="338554"/>
            </a:xfrm>
            <a:prstGeom prst="rect">
              <a:avLst/>
            </a:prstGeom>
            <a:noFill/>
          </p:spPr>
          <p:txBody>
            <a:bodyPr wrap="square" rtlCol="0">
              <a:spAutoFit/>
            </a:bodyPr>
            <a:lstStyle/>
            <a:p>
              <a:pPr>
                <a:buNone/>
              </a:pPr>
              <a:r>
                <a:rPr lang="en-US" sz="1600" b="1" dirty="0" smtClean="0">
                  <a:solidFill>
                    <a:srgbClr val="C00000"/>
                  </a:solidFill>
                </a:rPr>
                <a:t>CAEP Spreadsheet Model Data Resolution</a:t>
              </a:r>
              <a:endParaRPr lang="en-US" sz="1600" b="1" dirty="0">
                <a:solidFill>
                  <a:srgbClr val="C00000"/>
                </a:solidFill>
              </a:endParaRPr>
            </a:p>
          </p:txBody>
        </p:sp>
      </p:grpSp>
      <p:sp>
        <p:nvSpPr>
          <p:cNvPr id="4" name="TextBox 3"/>
          <p:cNvSpPr txBox="1"/>
          <p:nvPr/>
        </p:nvSpPr>
        <p:spPr bwMode="auto">
          <a:xfrm>
            <a:off x="384048" y="5257800"/>
            <a:ext cx="80787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600" b="1" dirty="0" smtClean="0"/>
              <a:t>The tool was specifically developed for use in CAEP and provides a fixed low resolution capability in a simple to use and fast executing format</a:t>
            </a:r>
            <a:endParaRPr lang="en-US" sz="1600" b="1" dirty="0"/>
          </a:p>
        </p:txBody>
      </p:sp>
    </p:spTree>
    <p:extLst>
      <p:ext uri="{BB962C8B-B14F-4D97-AF65-F5344CB8AC3E}">
        <p14:creationId xmlns:p14="http://schemas.microsoft.com/office/powerpoint/2010/main" val="2089720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sz="2800" dirty="0" smtClean="0"/>
              <a:t>FLEET-Builder Flexibility: Data Resolution vs. Computational Speed</a:t>
            </a:r>
            <a:endParaRPr lang="en-US" sz="2800" dirty="0"/>
          </a:p>
        </p:txBody>
      </p:sp>
      <p:grpSp>
        <p:nvGrpSpPr>
          <p:cNvPr id="5" name="Group 4"/>
          <p:cNvGrpSpPr/>
          <p:nvPr/>
        </p:nvGrpSpPr>
        <p:grpSpPr>
          <a:xfrm>
            <a:off x="384048" y="1143000"/>
            <a:ext cx="8083296" cy="3776698"/>
            <a:chOff x="4657726" y="2328446"/>
            <a:chExt cx="8083296" cy="3776698"/>
          </a:xfrm>
        </p:grpSpPr>
        <p:pic>
          <p:nvPicPr>
            <p:cNvPr id="5126"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7726" y="2667000"/>
              <a:ext cx="8083296" cy="343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97804" y="2328446"/>
              <a:ext cx="3809999" cy="338554"/>
            </a:xfrm>
            <a:prstGeom prst="rect">
              <a:avLst/>
            </a:prstGeom>
            <a:noFill/>
          </p:spPr>
          <p:txBody>
            <a:bodyPr wrap="square" rtlCol="0">
              <a:spAutoFit/>
            </a:bodyPr>
            <a:lstStyle/>
            <a:p>
              <a:pPr>
                <a:buNone/>
              </a:pPr>
              <a:r>
                <a:rPr lang="en-US" sz="1600" b="1" dirty="0">
                  <a:solidFill>
                    <a:srgbClr val="C00000"/>
                  </a:solidFill>
                </a:rPr>
                <a:t>APMT-E </a:t>
              </a:r>
              <a:r>
                <a:rPr lang="en-US" sz="1600" b="1" dirty="0" smtClean="0">
                  <a:solidFill>
                    <a:srgbClr val="C00000"/>
                  </a:solidFill>
                </a:rPr>
                <a:t>Data Resolution </a:t>
              </a:r>
              <a:r>
                <a:rPr lang="en-US" sz="1600" b="1" dirty="0">
                  <a:solidFill>
                    <a:srgbClr val="C00000"/>
                  </a:solidFill>
                </a:rPr>
                <a:t>for CAEP/10</a:t>
              </a:r>
            </a:p>
          </p:txBody>
        </p:sp>
      </p:grpSp>
      <p:sp>
        <p:nvSpPr>
          <p:cNvPr id="9" name="TextBox 8"/>
          <p:cNvSpPr txBox="1"/>
          <p:nvPr/>
        </p:nvSpPr>
        <p:spPr bwMode="auto">
          <a:xfrm>
            <a:off x="384048" y="5257800"/>
            <a:ext cx="8083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600" b="1" dirty="0" smtClean="0"/>
              <a:t>The tool provides a higher resolution capability, but the difficult and time consuming set-up and reconfiguration procedures along with no AEDT-compatible outputs limited its use to CAEP analyses only</a:t>
            </a:r>
            <a:endParaRPr lang="en-US" sz="1600" b="1" dirty="0"/>
          </a:p>
        </p:txBody>
      </p:sp>
    </p:spTree>
    <p:extLst>
      <p:ext uri="{BB962C8B-B14F-4D97-AF65-F5344CB8AC3E}">
        <p14:creationId xmlns:p14="http://schemas.microsoft.com/office/powerpoint/2010/main" val="4066963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sz="2800" dirty="0" smtClean="0"/>
              <a:t>FLEET-Builder Flexibility: Data Resolution vs. Computational Speed</a:t>
            </a:r>
            <a:endParaRPr lang="en-US" sz="2800" dirty="0"/>
          </a:p>
        </p:txBody>
      </p:sp>
      <p:grpSp>
        <p:nvGrpSpPr>
          <p:cNvPr id="6" name="Group 5"/>
          <p:cNvGrpSpPr>
            <a:grpSpLocks noChangeAspect="1"/>
          </p:cNvGrpSpPr>
          <p:nvPr/>
        </p:nvGrpSpPr>
        <p:grpSpPr>
          <a:xfrm>
            <a:off x="381000" y="1143000"/>
            <a:ext cx="8083296" cy="3776471"/>
            <a:chOff x="428625" y="1239679"/>
            <a:chExt cx="4191000" cy="1927748"/>
          </a:xfrm>
        </p:grpSpPr>
        <p:pic>
          <p:nvPicPr>
            <p:cNvPr id="5125"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412383"/>
              <a:ext cx="4191000" cy="17550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431137" y="1239679"/>
              <a:ext cx="2189320" cy="172878"/>
            </a:xfrm>
            <a:prstGeom prst="rect">
              <a:avLst/>
            </a:prstGeom>
            <a:noFill/>
          </p:spPr>
          <p:txBody>
            <a:bodyPr wrap="square" rtlCol="0">
              <a:spAutoFit/>
            </a:bodyPr>
            <a:lstStyle/>
            <a:p>
              <a:pPr algn="ctr">
                <a:buNone/>
              </a:pPr>
              <a:r>
                <a:rPr lang="en-US" sz="1600" b="1" dirty="0">
                  <a:solidFill>
                    <a:srgbClr val="C00000"/>
                  </a:solidFill>
                </a:rPr>
                <a:t>Proposed FLEET-Builder </a:t>
              </a:r>
              <a:r>
                <a:rPr lang="en-US" sz="1600" b="1" dirty="0" smtClean="0">
                  <a:solidFill>
                    <a:srgbClr val="C00000"/>
                  </a:solidFill>
                </a:rPr>
                <a:t>Data Resolution</a:t>
              </a:r>
              <a:endParaRPr lang="en-US" sz="1600" b="1" dirty="0">
                <a:solidFill>
                  <a:srgbClr val="C00000"/>
                </a:solidFill>
              </a:endParaRPr>
            </a:p>
          </p:txBody>
        </p:sp>
      </p:grpSp>
      <p:sp>
        <p:nvSpPr>
          <p:cNvPr id="7" name="TextBox 6"/>
          <p:cNvSpPr txBox="1"/>
          <p:nvPr/>
        </p:nvSpPr>
        <p:spPr bwMode="auto">
          <a:xfrm>
            <a:off x="381000" y="5257800"/>
            <a:ext cx="80832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600" b="1" dirty="0" smtClean="0"/>
              <a:t>The tool will provide a full range of resolution capabilities along with an efficient user interface and outputs functionality that is fully AEDT-compatible</a:t>
            </a:r>
            <a:endParaRPr lang="en-US" sz="1600" b="1" dirty="0"/>
          </a:p>
        </p:txBody>
      </p:sp>
    </p:spTree>
    <p:extLst>
      <p:ext uri="{BB962C8B-B14F-4D97-AF65-F5344CB8AC3E}">
        <p14:creationId xmlns:p14="http://schemas.microsoft.com/office/powerpoint/2010/main" val="2089720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rgbClr val="C00000"/>
                </a:solidFill>
              </a:rPr>
              <a:t>Ascent Projects</a:t>
            </a:r>
            <a:endParaRPr lang="en-US" sz="3600" dirty="0">
              <a:solidFill>
                <a:srgbClr val="C00000"/>
              </a:solidFill>
            </a:endParaRPr>
          </a:p>
        </p:txBody>
      </p:sp>
      <p:sp>
        <p:nvSpPr>
          <p:cNvPr id="3" name="Text Placeholder 2"/>
          <p:cNvSpPr>
            <a:spLocks noGrp="1"/>
          </p:cNvSpPr>
          <p:nvPr>
            <p:ph type="body" idx="1"/>
          </p:nvPr>
        </p:nvSpPr>
        <p:spPr/>
        <p:txBody>
          <a:bodyPr/>
          <a:lstStyle/>
          <a:p>
            <a:pPr algn="r"/>
            <a:r>
              <a:rPr lang="en-US" sz="1800" dirty="0">
                <a:solidFill>
                  <a:srgbClr val="333399"/>
                </a:solidFill>
              </a:rPr>
              <a:t>Aviation Sustainability </a:t>
            </a:r>
            <a:r>
              <a:rPr lang="en-US" sz="1800" dirty="0" smtClean="0">
                <a:solidFill>
                  <a:srgbClr val="333399"/>
                </a:solidFill>
              </a:rPr>
              <a:t>Center Projects </a:t>
            </a:r>
          </a:p>
          <a:p>
            <a:pPr algn="r"/>
            <a:r>
              <a:rPr lang="en-US" sz="1800" dirty="0" smtClean="0">
                <a:solidFill>
                  <a:srgbClr val="333399"/>
                </a:solidFill>
              </a:rPr>
              <a:t>Tools and Analysis Related Activities and Contributions</a:t>
            </a:r>
            <a:endParaRPr lang="en-US" sz="1800" dirty="0">
              <a:solidFill>
                <a:srgbClr val="333399"/>
              </a:solidFill>
            </a:endParaRPr>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3402693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dirty="0" smtClean="0"/>
              <a:t>ASCENT Project 11a: GT - Global </a:t>
            </a:r>
            <a:r>
              <a:rPr lang="en-US" dirty="0"/>
              <a:t>and Regional Environmental Aviation </a:t>
            </a:r>
            <a:r>
              <a:rPr lang="en-US" dirty="0" smtClean="0"/>
              <a:t>Tradeoff (GREAT)</a:t>
            </a:r>
            <a:endParaRPr lang="en-US" dirty="0"/>
          </a:p>
        </p:txBody>
      </p:sp>
      <p:sp>
        <p:nvSpPr>
          <p:cNvPr id="3" name="Content Placeholder 2"/>
          <p:cNvSpPr>
            <a:spLocks noGrp="1"/>
          </p:cNvSpPr>
          <p:nvPr>
            <p:ph idx="1"/>
          </p:nvPr>
        </p:nvSpPr>
        <p:spPr>
          <a:xfrm>
            <a:off x="219728" y="1009650"/>
            <a:ext cx="8773960" cy="609600"/>
          </a:xfrm>
        </p:spPr>
        <p:txBody>
          <a:bodyPr/>
          <a:lstStyle/>
          <a:p>
            <a:r>
              <a:rPr lang="en-US" sz="1600" dirty="0" smtClean="0"/>
              <a:t>Provides </a:t>
            </a:r>
            <a:r>
              <a:rPr lang="en-US" sz="1600" dirty="0"/>
              <a:t>a quick means of quantifying the impact of new technologies applied at the aircraft level to assess fleet-wide interdependencies on fuel burn and emissions</a:t>
            </a:r>
            <a:r>
              <a:rPr lang="en-US" sz="1600" dirty="0" smtClean="0"/>
              <a:t>.</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14</a:t>
            </a:fld>
            <a:endParaRPr lang="en-US" dirty="0">
              <a:solidFill>
                <a:srgbClr val="FFFFFF">
                  <a:lumMod val="65000"/>
                </a:srgbClr>
              </a:solidFill>
            </a:endParaRPr>
          </a:p>
        </p:txBody>
      </p:sp>
      <p:pic>
        <p:nvPicPr>
          <p:cNvPr id="5" name="Picture 4"/>
          <p:cNvPicPr>
            <a:picLocks noChangeAspect="1"/>
          </p:cNvPicPr>
          <p:nvPr/>
        </p:nvPicPr>
        <p:blipFill>
          <a:blip r:embed="rId3"/>
          <a:stretch>
            <a:fillRect/>
          </a:stretch>
        </p:blipFill>
        <p:spPr>
          <a:xfrm>
            <a:off x="3400425" y="1776279"/>
            <a:ext cx="5602860" cy="2186121"/>
          </a:xfrm>
          <a:prstGeom prst="rect">
            <a:avLst/>
          </a:prstGeom>
        </p:spPr>
      </p:pic>
      <p:sp>
        <p:nvSpPr>
          <p:cNvPr id="7" name="Content Placeholder 2"/>
          <p:cNvSpPr txBox="1">
            <a:spLocks/>
          </p:cNvSpPr>
          <p:nvPr/>
        </p:nvSpPr>
        <p:spPr bwMode="auto">
          <a:xfrm>
            <a:off x="220979" y="1771173"/>
            <a:ext cx="3055621" cy="206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600" kern="0" dirty="0" smtClean="0"/>
              <a:t>The Airport </a:t>
            </a:r>
            <a:r>
              <a:rPr lang="en-US" sz="1600" kern="0" dirty="0"/>
              <a:t>Noise Grid Interpolation Method (ANGIM</a:t>
            </a:r>
            <a:r>
              <a:rPr lang="en-US" sz="1600" kern="0" dirty="0" smtClean="0"/>
              <a:t>) was combined with GREAT to provide full </a:t>
            </a:r>
            <a:r>
              <a:rPr lang="en-US" sz="1600" kern="0" dirty="0"/>
              <a:t>environmental impact </a:t>
            </a:r>
            <a:r>
              <a:rPr lang="en-US" sz="1600" kern="0" dirty="0" smtClean="0"/>
              <a:t>coverage: noise contours, population exposures, fuel burn, and NOx</a:t>
            </a:r>
            <a:endParaRPr lang="en-US" sz="1600" kern="0" dirty="0"/>
          </a:p>
          <a:p>
            <a:pPr lvl="1"/>
            <a:endParaRPr lang="en-US" sz="700" kern="0" dirty="0" smtClean="0"/>
          </a:p>
        </p:txBody>
      </p:sp>
      <p:sp>
        <p:nvSpPr>
          <p:cNvPr id="8" name="Content Placeholder 2"/>
          <p:cNvSpPr txBox="1">
            <a:spLocks/>
          </p:cNvSpPr>
          <p:nvPr/>
        </p:nvSpPr>
        <p:spPr bwMode="auto">
          <a:xfrm>
            <a:off x="222708" y="4038600"/>
            <a:ext cx="871174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600" kern="0" dirty="0" smtClean="0"/>
              <a:t>Generic Airports and Generic Vehicles were also developed and added to the system to enable increased </a:t>
            </a:r>
            <a:r>
              <a:rPr lang="en-US" sz="1600" kern="0" dirty="0"/>
              <a:t>flexibility </a:t>
            </a:r>
            <a:r>
              <a:rPr lang="en-US" sz="1600" kern="0" dirty="0" smtClean="0"/>
              <a:t>for </a:t>
            </a:r>
            <a:r>
              <a:rPr lang="en-US" sz="1600" kern="0" dirty="0"/>
              <a:t>analyzing technology infusion scenarios by exchanging fidelity for reduced </a:t>
            </a:r>
            <a:r>
              <a:rPr lang="en-US" sz="1600" kern="0" dirty="0" smtClean="0"/>
              <a:t>runtimes</a:t>
            </a:r>
            <a:endParaRPr lang="en-US" sz="1600" dirty="0" smtClean="0">
              <a:solidFill>
                <a:srgbClr val="333399"/>
              </a:solidFill>
            </a:endParaRPr>
          </a:p>
          <a:p>
            <a:endParaRPr lang="en-US" sz="1400" dirty="0" smtClean="0">
              <a:solidFill>
                <a:srgbClr val="333399"/>
              </a:solidFill>
            </a:endParaRPr>
          </a:p>
          <a:p>
            <a:r>
              <a:rPr lang="en-US" sz="1600" dirty="0" smtClean="0">
                <a:solidFill>
                  <a:srgbClr val="333399"/>
                </a:solidFill>
              </a:rPr>
              <a:t>Leveraging </a:t>
            </a:r>
            <a:r>
              <a:rPr lang="en-US" sz="1600" dirty="0">
                <a:solidFill>
                  <a:srgbClr val="333399"/>
                </a:solidFill>
              </a:rPr>
              <a:t>scenarios developed under </a:t>
            </a:r>
            <a:r>
              <a:rPr lang="en-US" sz="1600" dirty="0" smtClean="0">
                <a:solidFill>
                  <a:srgbClr val="333399"/>
                </a:solidFill>
              </a:rPr>
              <a:t>A10</a:t>
            </a:r>
            <a:r>
              <a:rPr lang="en-US" sz="1600" dirty="0">
                <a:solidFill>
                  <a:srgbClr val="333399"/>
                </a:solidFill>
              </a:rPr>
              <a:t>, fleet level assessment of the CLEEN II technologies’ impact </a:t>
            </a:r>
            <a:r>
              <a:rPr lang="en-US" sz="1600" dirty="0" smtClean="0">
                <a:solidFill>
                  <a:srgbClr val="333399"/>
                </a:solidFill>
              </a:rPr>
              <a:t>(A37) will </a:t>
            </a:r>
            <a:r>
              <a:rPr lang="en-US" sz="1600" dirty="0">
                <a:solidFill>
                  <a:srgbClr val="333399"/>
                </a:solidFill>
              </a:rPr>
              <a:t>be conducted with GREAT.</a:t>
            </a:r>
            <a:endParaRPr lang="en-US" sz="1600" kern="0" dirty="0">
              <a:solidFill>
                <a:srgbClr val="333399"/>
              </a:solidFill>
            </a:endParaRPr>
          </a:p>
          <a:p>
            <a:endParaRPr lang="en-US" sz="1600" kern="0" dirty="0"/>
          </a:p>
        </p:txBody>
      </p:sp>
    </p:spTree>
    <p:extLst>
      <p:ext uri="{BB962C8B-B14F-4D97-AF65-F5344CB8AC3E}">
        <p14:creationId xmlns:p14="http://schemas.microsoft.com/office/powerpoint/2010/main" val="1862645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dirty="0"/>
              <a:t>ASCENT Project </a:t>
            </a:r>
            <a:r>
              <a:rPr lang="en-US" dirty="0" smtClean="0"/>
              <a:t>11b: MIT - Rapid </a:t>
            </a:r>
            <a:r>
              <a:rPr lang="en-US" dirty="0"/>
              <a:t>Fleet-wide Environmental Assessment </a:t>
            </a:r>
            <a:r>
              <a:rPr lang="en-US" dirty="0" smtClean="0"/>
              <a:t>Capability</a:t>
            </a:r>
            <a:endParaRPr lang="en-US" dirty="0"/>
          </a:p>
        </p:txBody>
      </p:sp>
      <p:sp>
        <p:nvSpPr>
          <p:cNvPr id="3" name="Content Placeholder 2"/>
          <p:cNvSpPr>
            <a:spLocks noGrp="1"/>
          </p:cNvSpPr>
          <p:nvPr>
            <p:ph idx="1"/>
          </p:nvPr>
        </p:nvSpPr>
        <p:spPr>
          <a:xfrm>
            <a:off x="219728" y="990600"/>
            <a:ext cx="8773960" cy="1137998"/>
          </a:xfrm>
        </p:spPr>
        <p:txBody>
          <a:bodyPr/>
          <a:lstStyle/>
          <a:p>
            <a:r>
              <a:rPr lang="en-US" sz="1600" dirty="0" smtClean="0"/>
              <a:t>Develop </a:t>
            </a:r>
            <a:r>
              <a:rPr lang="en-US" sz="1600" dirty="0"/>
              <a:t>surrogate models for aircraft performance that will enable broad scenario explorations and fast parametric analyses in environmental </a:t>
            </a:r>
            <a:r>
              <a:rPr lang="en-US" sz="1600" dirty="0" smtClean="0"/>
              <a:t>studies with </a:t>
            </a:r>
            <a:r>
              <a:rPr lang="en-US" sz="1600" dirty="0"/>
              <a:t>aircraft performance derived from the Transportation Aircraft System OPTimization (TASOPT) tool. </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15</a:t>
            </a:fld>
            <a:endParaRPr lang="en-US" dirty="0">
              <a:solidFill>
                <a:srgbClr val="FFFFFF">
                  <a:lumMod val="65000"/>
                </a:srgbClr>
              </a:solidFill>
            </a:endParaRPr>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8006" y="1752600"/>
            <a:ext cx="409399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220980" y="2204525"/>
            <a:ext cx="3741420" cy="25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600" kern="0" dirty="0" smtClean="0"/>
              <a:t>Develop a modeling architecture that provides integrated impact modeling </a:t>
            </a:r>
            <a:r>
              <a:rPr lang="en-US" sz="1600" kern="0" dirty="0"/>
              <a:t>for fuel </a:t>
            </a:r>
            <a:r>
              <a:rPr lang="en-US" sz="1600" kern="0" dirty="0" smtClean="0"/>
              <a:t>burn, emissions, noise, and population exposure</a:t>
            </a:r>
          </a:p>
          <a:p>
            <a:endParaRPr lang="en-US" sz="800" kern="0" dirty="0" smtClean="0"/>
          </a:p>
          <a:p>
            <a:r>
              <a:rPr lang="en-US" sz="1600" kern="0" dirty="0"/>
              <a:t>Developing both AEDT and ANOPP*-based methods to support modeling of current and future fleet</a:t>
            </a:r>
          </a:p>
          <a:p>
            <a:endParaRPr lang="en-US" sz="1600" kern="0" dirty="0"/>
          </a:p>
        </p:txBody>
      </p:sp>
      <p:sp>
        <p:nvSpPr>
          <p:cNvPr id="9" name="Content Placeholder 2"/>
          <p:cNvSpPr txBox="1">
            <a:spLocks/>
          </p:cNvSpPr>
          <p:nvPr/>
        </p:nvSpPr>
        <p:spPr bwMode="auto">
          <a:xfrm>
            <a:off x="220980" y="4738175"/>
            <a:ext cx="8846820" cy="13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600" kern="0" dirty="0" smtClean="0"/>
              <a:t>Ongoing model validation being conducted against aircraft noise certification data, measurement data at Boston Logan Int’l airport, and modeling comparisons based on a representative data at Washington National Airport</a:t>
            </a:r>
          </a:p>
          <a:p>
            <a:endParaRPr lang="en-US" sz="1000" kern="0" dirty="0" smtClean="0"/>
          </a:p>
          <a:p>
            <a:r>
              <a:rPr lang="en-US" sz="1600" kern="0" dirty="0" smtClean="0">
                <a:solidFill>
                  <a:srgbClr val="333399"/>
                </a:solidFill>
              </a:rPr>
              <a:t>Performed a sample analysis of the Delayed Deceleration Approach procedures (A23)</a:t>
            </a:r>
            <a:endParaRPr lang="en-US" sz="1600" kern="0" dirty="0">
              <a:solidFill>
                <a:srgbClr val="333399"/>
              </a:solidFill>
            </a:endParaRPr>
          </a:p>
        </p:txBody>
      </p:sp>
      <p:sp>
        <p:nvSpPr>
          <p:cNvPr id="7" name="TextBox 6"/>
          <p:cNvSpPr txBox="1"/>
          <p:nvPr/>
        </p:nvSpPr>
        <p:spPr bwMode="auto">
          <a:xfrm>
            <a:off x="0" y="6553200"/>
            <a:ext cx="5036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chemeClr val="bg1"/>
                </a:solidFill>
              </a:rPr>
              <a:t>*NASA’s Aircraft Noise Prediction Program</a:t>
            </a:r>
            <a:endParaRPr lang="en-US" sz="1200" b="1" dirty="0">
              <a:solidFill>
                <a:schemeClr val="bg1"/>
              </a:solidFill>
            </a:endParaRPr>
          </a:p>
        </p:txBody>
      </p:sp>
    </p:spTree>
    <p:extLst>
      <p:ext uri="{BB962C8B-B14F-4D97-AF65-F5344CB8AC3E}">
        <p14:creationId xmlns:p14="http://schemas.microsoft.com/office/powerpoint/2010/main" val="3774618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272104" y="914399"/>
            <a:ext cx="2541035" cy="1396127"/>
          </a:xfrm>
          <a:prstGeom prst="round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35</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Helvetica" pitchFamily="-111" charset="0"/>
              </a:rPr>
              <a:t>Estimate Reduced Thrust Takeoff</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111" charset="0"/>
              </a:rPr>
              <a:t>Refine Takeoff Weight Assumptions</a:t>
            </a:r>
            <a:endParaRPr kumimoji="0" lang="en-US" sz="1400" b="0" i="0" u="none" strike="noStrike" cap="none" normalizeH="0" baseline="0" dirty="0">
              <a:ln>
                <a:noFill/>
              </a:ln>
              <a:solidFill>
                <a:schemeClr val="tx1"/>
              </a:solidFill>
              <a:effectLst/>
              <a:latin typeface="Helvetica" pitchFamily="-111" charset="0"/>
            </a:endParaRPr>
          </a:p>
        </p:txBody>
      </p:sp>
      <p:sp>
        <p:nvSpPr>
          <p:cNvPr id="8" name="Rounded Rectangle 7"/>
          <p:cNvSpPr/>
          <p:nvPr/>
        </p:nvSpPr>
        <p:spPr bwMode="auto">
          <a:xfrm>
            <a:off x="6307689" y="2730460"/>
            <a:ext cx="2521985" cy="919401"/>
          </a:xfrm>
          <a:prstGeom prst="round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43</a:t>
            </a:r>
          </a:p>
          <a:p>
            <a:pPr algn="ctr" fontAlgn="base">
              <a:spcBef>
                <a:spcPct val="0"/>
              </a:spcBef>
              <a:spcAft>
                <a:spcPct val="0"/>
              </a:spcAft>
            </a:pPr>
            <a:r>
              <a:rPr lang="en-US" sz="1400" dirty="0">
                <a:latin typeface="Helvetica" pitchFamily="-111" charset="0"/>
              </a:rPr>
              <a:t>Noise Power Distance Re-evaluation</a:t>
            </a:r>
            <a:endParaRPr kumimoji="0" lang="en-US" sz="1400" b="0" i="0" u="none" strike="noStrike" cap="none" normalizeH="0" baseline="0" dirty="0">
              <a:ln>
                <a:noFill/>
              </a:ln>
              <a:solidFill>
                <a:schemeClr val="tx1"/>
              </a:solidFill>
              <a:effectLst/>
              <a:latin typeface="Helvetica" pitchFamily="-111" charset="0"/>
            </a:endParaRPr>
          </a:p>
        </p:txBody>
      </p:sp>
      <p:sp>
        <p:nvSpPr>
          <p:cNvPr id="9" name="Rounded Rectangle 8"/>
          <p:cNvSpPr/>
          <p:nvPr/>
        </p:nvSpPr>
        <p:spPr bwMode="auto">
          <a:xfrm>
            <a:off x="6298165" y="1152761"/>
            <a:ext cx="2541035" cy="919401"/>
          </a:xfrm>
          <a:prstGeom prst="round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45</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Helvetica" pitchFamily="-111" charset="0"/>
              </a:rPr>
              <a:t>Model More Representative</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Helvetica" pitchFamily="-111" charset="0"/>
              </a:rPr>
              <a:t>Departure Procedures</a:t>
            </a:r>
            <a:endParaRPr kumimoji="0" lang="en-US" sz="1400" b="0" i="0" u="none" strike="noStrike" cap="none" normalizeH="0" baseline="0" dirty="0">
              <a:ln>
                <a:noFill/>
              </a:ln>
              <a:solidFill>
                <a:schemeClr val="tx1"/>
              </a:solidFill>
              <a:effectLst/>
              <a:latin typeface="Helvetica" pitchFamily="-111" charset="0"/>
            </a:endParaRPr>
          </a:p>
        </p:txBody>
      </p:sp>
      <p:sp>
        <p:nvSpPr>
          <p:cNvPr id="10" name="Rounded Rectangle 9"/>
          <p:cNvSpPr/>
          <p:nvPr/>
        </p:nvSpPr>
        <p:spPr bwMode="auto">
          <a:xfrm>
            <a:off x="6307689" y="4360158"/>
            <a:ext cx="2521985" cy="1396127"/>
          </a:xfrm>
          <a:prstGeom prst="roundRect">
            <a:avLst/>
          </a:prstGeom>
          <a:solidFill>
            <a:schemeClr val="accent1">
              <a:lumMod val="90000"/>
            </a:schemeClr>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23</a:t>
            </a:r>
          </a:p>
          <a:p>
            <a:pPr algn="ctr" fontAlgn="base">
              <a:spcBef>
                <a:spcPct val="0"/>
              </a:spcBef>
              <a:spcAft>
                <a:spcPct val="0"/>
              </a:spcAft>
            </a:pPr>
            <a:r>
              <a:rPr lang="en-US" sz="1400" dirty="0">
                <a:latin typeface="Helvetica" pitchFamily="-111" charset="0"/>
              </a:rPr>
              <a:t>Analytical Approach for Quantifying Noise from Advanced Operational Procedures</a:t>
            </a:r>
            <a:endParaRPr kumimoji="0" lang="en-US" sz="1400" b="0" i="0" u="none" strike="noStrike" cap="none" normalizeH="0" baseline="0" dirty="0">
              <a:ln>
                <a:noFill/>
              </a:ln>
              <a:solidFill>
                <a:schemeClr val="tx1"/>
              </a:solidFill>
              <a:effectLst/>
              <a:latin typeface="Helvetica" pitchFamily="-111" charset="0"/>
            </a:endParaRPr>
          </a:p>
        </p:txBody>
      </p:sp>
      <p:sp>
        <p:nvSpPr>
          <p:cNvPr id="28" name="Rectangle 27"/>
          <p:cNvSpPr/>
          <p:nvPr/>
        </p:nvSpPr>
        <p:spPr bwMode="auto">
          <a:xfrm rot="5400000">
            <a:off x="4215344" y="1968204"/>
            <a:ext cx="673605" cy="2475701"/>
          </a:xfrm>
          <a:prstGeom prst="rect">
            <a:avLst/>
          </a:prstGeom>
          <a:solidFill>
            <a:srgbClr val="FFC000"/>
          </a:solidFill>
          <a:ln w="12700" cap="flat" cmpd="sng" algn="ctr">
            <a:solidFill>
              <a:schemeClr val="tx1"/>
            </a:solidFill>
            <a:prstDash val="solid"/>
            <a:round/>
            <a:headEnd type="none" w="sm" len="sm"/>
            <a:tailEnd type="none" w="med" len="sm"/>
          </a:ln>
          <a:effectLst/>
        </p:spPr>
        <p:txBody>
          <a:bodyPr vert="vert270"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0000FF"/>
                </a:solidFill>
                <a:effectLst/>
                <a:latin typeface="Helvetica" pitchFamily="-111" charset="0"/>
              </a:rPr>
              <a:t>AEDT</a:t>
            </a:r>
            <a:endParaRPr kumimoji="0" lang="en-US" sz="4800" b="1" i="0" u="none" strike="noStrike" cap="none" normalizeH="0" baseline="0" dirty="0">
              <a:ln>
                <a:noFill/>
              </a:ln>
              <a:solidFill>
                <a:srgbClr val="0000FF"/>
              </a:solidFill>
              <a:effectLst/>
              <a:latin typeface="Helvetica" pitchFamily="-111" charset="0"/>
            </a:endParaRPr>
          </a:p>
        </p:txBody>
      </p:sp>
      <p:sp>
        <p:nvSpPr>
          <p:cNvPr id="17" name="Rounded Rectangle 16"/>
          <p:cNvSpPr/>
          <p:nvPr/>
        </p:nvSpPr>
        <p:spPr bwMode="auto">
          <a:xfrm>
            <a:off x="3314296" y="4598522"/>
            <a:ext cx="2475701" cy="919401"/>
          </a:xfrm>
          <a:prstGeom prst="round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36</a:t>
            </a:r>
          </a:p>
          <a:p>
            <a:pPr algn="ctr" fontAlgn="base">
              <a:spcBef>
                <a:spcPct val="0"/>
              </a:spcBef>
              <a:spcAft>
                <a:spcPct val="0"/>
              </a:spcAft>
            </a:pPr>
            <a:r>
              <a:rPr lang="en-US" sz="1400" dirty="0">
                <a:latin typeface="Helvetica" pitchFamily="-111" charset="0"/>
              </a:rPr>
              <a:t>Parametric Uncertainty Assessment for AEDT 2b</a:t>
            </a:r>
            <a:endParaRPr kumimoji="0" lang="en-US" sz="1400" b="0" i="0" u="none" strike="noStrike" cap="none" normalizeH="0" baseline="0" dirty="0">
              <a:ln>
                <a:noFill/>
              </a:ln>
              <a:solidFill>
                <a:schemeClr val="tx1"/>
              </a:solidFill>
              <a:effectLst/>
              <a:latin typeface="Helvetica" pitchFamily="-111" charset="0"/>
            </a:endParaRPr>
          </a:p>
        </p:txBody>
      </p:sp>
      <p:sp>
        <p:nvSpPr>
          <p:cNvPr id="18" name="Rounded Rectangle 17"/>
          <p:cNvSpPr/>
          <p:nvPr/>
        </p:nvSpPr>
        <p:spPr bwMode="auto">
          <a:xfrm>
            <a:off x="304800" y="2627172"/>
            <a:ext cx="2482278" cy="1157764"/>
          </a:xfrm>
          <a:prstGeom prst="round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40</a:t>
            </a:r>
          </a:p>
          <a:p>
            <a:pPr algn="ctr" fontAlgn="base">
              <a:spcBef>
                <a:spcPct val="0"/>
              </a:spcBef>
              <a:spcAft>
                <a:spcPct val="0"/>
              </a:spcAft>
            </a:pPr>
            <a:r>
              <a:rPr lang="en-US" sz="1400" dirty="0">
                <a:latin typeface="Helvetica" pitchFamily="-111" charset="0"/>
              </a:rPr>
              <a:t>Quantifying uncertainties in predicting aircraft noise in real-world situations</a:t>
            </a:r>
            <a:endParaRPr kumimoji="0" lang="en-US" sz="1400" b="0" i="0" u="none" strike="noStrike" cap="none" normalizeH="0" baseline="0" dirty="0">
              <a:ln>
                <a:noFill/>
              </a:ln>
              <a:solidFill>
                <a:schemeClr val="tx1"/>
              </a:solidFill>
              <a:effectLst/>
              <a:latin typeface="Helvetica" pitchFamily="-111" charset="0"/>
            </a:endParaRPr>
          </a:p>
        </p:txBody>
      </p:sp>
      <p:sp>
        <p:nvSpPr>
          <p:cNvPr id="19" name="Rounded Rectangle 18"/>
          <p:cNvSpPr/>
          <p:nvPr/>
        </p:nvSpPr>
        <p:spPr bwMode="auto">
          <a:xfrm>
            <a:off x="311377" y="1152760"/>
            <a:ext cx="2475701" cy="919401"/>
          </a:xfrm>
          <a:prstGeom prst="round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5</a:t>
            </a:r>
          </a:p>
          <a:p>
            <a:pPr algn="ctr" fontAlgn="base">
              <a:spcBef>
                <a:spcPct val="0"/>
              </a:spcBef>
              <a:spcAft>
                <a:spcPct val="0"/>
              </a:spcAft>
            </a:pPr>
            <a:r>
              <a:rPr lang="en-US" sz="1400" dirty="0">
                <a:latin typeface="Helvetica" pitchFamily="-111" charset="0"/>
              </a:rPr>
              <a:t>Noise emission and propagation modeling</a:t>
            </a:r>
            <a:endParaRPr kumimoji="0" lang="en-US" sz="1400" b="0" i="0" u="none" strike="noStrike" cap="none" normalizeH="0" baseline="0" dirty="0">
              <a:ln>
                <a:noFill/>
              </a:ln>
              <a:solidFill>
                <a:schemeClr val="tx1"/>
              </a:solidFill>
              <a:effectLst/>
              <a:latin typeface="Helvetica" pitchFamily="-111" charset="0"/>
            </a:endParaRPr>
          </a:p>
        </p:txBody>
      </p:sp>
      <p:sp>
        <p:nvSpPr>
          <p:cNvPr id="20" name="Rounded Rectangle 19"/>
          <p:cNvSpPr/>
          <p:nvPr/>
        </p:nvSpPr>
        <p:spPr bwMode="auto">
          <a:xfrm>
            <a:off x="304800" y="4598520"/>
            <a:ext cx="2482278" cy="919401"/>
          </a:xfrm>
          <a:prstGeom prst="round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111" charset="0"/>
              </a:rPr>
              <a:t>ASCENT 46</a:t>
            </a:r>
          </a:p>
          <a:p>
            <a:pPr algn="ctr" fontAlgn="base">
              <a:spcBef>
                <a:spcPct val="0"/>
              </a:spcBef>
              <a:spcAft>
                <a:spcPct val="0"/>
              </a:spcAft>
            </a:pPr>
            <a:r>
              <a:rPr lang="en-US" sz="1400" dirty="0">
                <a:latin typeface="Helvetica" pitchFamily="-111" charset="0"/>
              </a:rPr>
              <a:t>Surface Analysis to Support AEDT APM Development</a:t>
            </a:r>
            <a:endParaRPr kumimoji="0" lang="en-US" sz="1400" b="0" i="0" u="none" strike="noStrike" cap="none" normalizeH="0" baseline="0" dirty="0">
              <a:ln>
                <a:noFill/>
              </a:ln>
              <a:solidFill>
                <a:schemeClr val="tx1"/>
              </a:solidFill>
              <a:effectLst/>
              <a:latin typeface="Helvetica" pitchFamily="-111" charset="0"/>
            </a:endParaRPr>
          </a:p>
        </p:txBody>
      </p:sp>
      <p:sp>
        <p:nvSpPr>
          <p:cNvPr id="38" name="Title 37"/>
          <p:cNvSpPr>
            <a:spLocks noGrp="1"/>
          </p:cNvSpPr>
          <p:nvPr>
            <p:ph type="title"/>
          </p:nvPr>
        </p:nvSpPr>
        <p:spPr/>
        <p:txBody>
          <a:bodyPr/>
          <a:lstStyle/>
          <a:p>
            <a:r>
              <a:rPr lang="en-US" dirty="0"/>
              <a:t>AEDT-related ASCENT Projects</a:t>
            </a:r>
          </a:p>
        </p:txBody>
      </p:sp>
      <p:cxnSp>
        <p:nvCxnSpPr>
          <p:cNvPr id="41" name="Straight Arrow Connector 40"/>
          <p:cNvCxnSpPr>
            <a:stCxn id="20" idx="0"/>
          </p:cNvCxnSpPr>
          <p:nvPr/>
        </p:nvCxnSpPr>
        <p:spPr bwMode="auto">
          <a:xfrm flipV="1">
            <a:off x="1545939" y="3629925"/>
            <a:ext cx="2903478" cy="968595"/>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stCxn id="18" idx="3"/>
            <a:endCxn id="28" idx="2"/>
          </p:cNvCxnSpPr>
          <p:nvPr/>
        </p:nvCxnSpPr>
        <p:spPr bwMode="auto">
          <a:xfrm>
            <a:off x="2787078" y="3206054"/>
            <a:ext cx="527218" cy="1"/>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a:stCxn id="7" idx="3"/>
            <a:endCxn id="9" idx="1"/>
          </p:cNvCxnSpPr>
          <p:nvPr/>
        </p:nvCxnSpPr>
        <p:spPr bwMode="auto">
          <a:xfrm flipV="1">
            <a:off x="5813139" y="1612462"/>
            <a:ext cx="485026" cy="1"/>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9" idx="2"/>
            <a:endCxn id="8" idx="0"/>
          </p:cNvCxnSpPr>
          <p:nvPr/>
        </p:nvCxnSpPr>
        <p:spPr bwMode="auto">
          <a:xfrm flipH="1">
            <a:off x="7568682" y="2072162"/>
            <a:ext cx="1" cy="658298"/>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9" idx="2"/>
          </p:cNvCxnSpPr>
          <p:nvPr/>
        </p:nvCxnSpPr>
        <p:spPr bwMode="auto">
          <a:xfrm flipH="1">
            <a:off x="4710115" y="2072162"/>
            <a:ext cx="2858568" cy="730571"/>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p:cNvCxnSpPr>
            <a:stCxn id="8" idx="1"/>
            <a:endCxn id="28" idx="0"/>
          </p:cNvCxnSpPr>
          <p:nvPr/>
        </p:nvCxnSpPr>
        <p:spPr bwMode="auto">
          <a:xfrm flipH="1">
            <a:off x="5789997" y="3190161"/>
            <a:ext cx="517692" cy="15894"/>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stCxn id="10" idx="0"/>
          </p:cNvCxnSpPr>
          <p:nvPr/>
        </p:nvCxnSpPr>
        <p:spPr bwMode="auto">
          <a:xfrm flipV="1">
            <a:off x="7568682" y="3649861"/>
            <a:ext cx="1" cy="710297"/>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p:cNvCxnSpPr>
            <a:stCxn id="10" idx="0"/>
          </p:cNvCxnSpPr>
          <p:nvPr/>
        </p:nvCxnSpPr>
        <p:spPr bwMode="auto">
          <a:xfrm flipH="1" flipV="1">
            <a:off x="4648200" y="3629925"/>
            <a:ext cx="2920482" cy="730233"/>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p:cNvCxnSpPr>
            <a:stCxn id="17" idx="0"/>
            <a:endCxn id="28" idx="3"/>
          </p:cNvCxnSpPr>
          <p:nvPr/>
        </p:nvCxnSpPr>
        <p:spPr bwMode="auto">
          <a:xfrm flipH="1" flipV="1">
            <a:off x="4552146" y="3542857"/>
            <a:ext cx="1" cy="1055665"/>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a:stCxn id="19" idx="2"/>
            <a:endCxn id="18" idx="0"/>
          </p:cNvCxnSpPr>
          <p:nvPr/>
        </p:nvCxnSpPr>
        <p:spPr bwMode="auto">
          <a:xfrm flipH="1">
            <a:off x="1545939" y="2072161"/>
            <a:ext cx="3289" cy="555011"/>
          </a:xfrm>
          <a:prstGeom prst="straightConnector1">
            <a:avLst/>
          </a:prstGeom>
          <a:noFill/>
          <a:ln w="19050" cap="flat" cmpd="sng" algn="ctr">
            <a:solidFill>
              <a:srgbClr val="0066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30482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rgbClr val="C00000"/>
                </a:solidFill>
              </a:rPr>
              <a:t>Internal AEDT activities</a:t>
            </a:r>
            <a:endParaRPr lang="en-US" sz="3600" dirty="0">
              <a:solidFill>
                <a:srgbClr val="C00000"/>
              </a:solidFill>
            </a:endParaRPr>
          </a:p>
        </p:txBody>
      </p:sp>
      <p:sp>
        <p:nvSpPr>
          <p:cNvPr id="3" name="Text Placeholder 2"/>
          <p:cNvSpPr>
            <a:spLocks noGrp="1"/>
          </p:cNvSpPr>
          <p:nvPr>
            <p:ph type="body" idx="1"/>
          </p:nvPr>
        </p:nvSpPr>
        <p:spPr/>
        <p:txBody>
          <a:bodyPr/>
          <a:lstStyle/>
          <a:p>
            <a:pPr algn="r"/>
            <a:r>
              <a:rPr lang="en-US" sz="1800" dirty="0" smtClean="0">
                <a:solidFill>
                  <a:srgbClr val="333399"/>
                </a:solidFill>
              </a:rPr>
              <a:t>Aviation Environmental Design Tool</a:t>
            </a:r>
          </a:p>
          <a:p>
            <a:pPr algn="r"/>
            <a:r>
              <a:rPr lang="en-US" sz="1800" dirty="0" smtClean="0">
                <a:solidFill>
                  <a:srgbClr val="333399"/>
                </a:solidFill>
              </a:rPr>
              <a:t>AEE Driven Development and Testing </a:t>
            </a:r>
            <a:endParaRPr lang="en-US" sz="1800" dirty="0">
              <a:solidFill>
                <a:srgbClr val="333399"/>
              </a:solidFill>
            </a:endParaRPr>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17</a:t>
            </a:fld>
            <a:endParaRPr lang="en-US" dirty="0">
              <a:solidFill>
                <a:srgbClr val="FFFFFF"/>
              </a:solidFill>
            </a:endParaRPr>
          </a:p>
        </p:txBody>
      </p:sp>
    </p:spTree>
    <p:extLst>
      <p:ext uri="{BB962C8B-B14F-4D97-AF65-F5344CB8AC3E}">
        <p14:creationId xmlns:p14="http://schemas.microsoft.com/office/powerpoint/2010/main" val="340269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dirty="0" smtClean="0"/>
              <a:t>AEDT Internal Testing: DCA Emissions Dispersion Study</a:t>
            </a:r>
            <a:endParaRPr lang="en-US" dirty="0"/>
          </a:p>
        </p:txBody>
      </p:sp>
      <p:sp>
        <p:nvSpPr>
          <p:cNvPr id="3" name="Content Placeholder 2"/>
          <p:cNvSpPr>
            <a:spLocks noGrp="1"/>
          </p:cNvSpPr>
          <p:nvPr>
            <p:ph idx="1"/>
          </p:nvPr>
        </p:nvSpPr>
        <p:spPr/>
        <p:txBody>
          <a:bodyPr/>
          <a:lstStyle/>
          <a:p>
            <a:r>
              <a:rPr lang="en-US" sz="1600" dirty="0" smtClean="0"/>
              <a:t>AEE has been performing internal pre-release testing of new AEDT functionalities (e.g. Background concentrations, nvPM modeling, </a:t>
            </a:r>
            <a:r>
              <a:rPr lang="en-US" sz="1600" dirty="0"/>
              <a:t>Number of </a:t>
            </a:r>
            <a:r>
              <a:rPr lang="en-US" sz="1600" dirty="0" smtClean="0"/>
              <a:t>Events Above)</a:t>
            </a:r>
          </a:p>
          <a:p>
            <a:r>
              <a:rPr lang="en-US" sz="1600" dirty="0" smtClean="0"/>
              <a:t>One of the tests focused on modeling emissions dispersion using a actual operations at DCA, but execution encountered several issues</a:t>
            </a:r>
          </a:p>
          <a:p>
            <a:pPr lvl="1"/>
            <a:r>
              <a:rPr lang="en-US" sz="1600" dirty="0" smtClean="0"/>
              <a:t>Computer memory and hard drive space depletion</a:t>
            </a:r>
          </a:p>
          <a:p>
            <a:pPr lvl="1"/>
            <a:r>
              <a:rPr lang="en-US" sz="1600" dirty="0" smtClean="0"/>
              <a:t>AEDT application crashing and corruption of study database</a:t>
            </a:r>
          </a:p>
          <a:p>
            <a:r>
              <a:rPr lang="en-US" sz="1600" dirty="0" smtClean="0"/>
              <a:t>Exchanges with the AEDT development team resulted in the identification of several issues with the setup and execution of emissions dispersion studies</a:t>
            </a:r>
          </a:p>
          <a:p>
            <a:pPr lvl="1"/>
            <a:r>
              <a:rPr lang="en-US" sz="1600" dirty="0" smtClean="0"/>
              <a:t>A study built using noise study styled flight tracks and subtracks causes the system to create several orders of magnitude greater number of operations then in the input data</a:t>
            </a:r>
          </a:p>
          <a:p>
            <a:pPr lvl="1"/>
            <a:r>
              <a:rPr lang="en-US" sz="1600" dirty="0" smtClean="0"/>
              <a:t>The excess in operations overtaxes the system resources and prevents the creation of the hourly emissions rate file (HRE) necessary for computing dispersion</a:t>
            </a:r>
          </a:p>
          <a:p>
            <a:r>
              <a:rPr lang="en-US" sz="1600" dirty="0" smtClean="0"/>
              <a:t>The diagnostic work resulted in the taking of the following steps</a:t>
            </a:r>
          </a:p>
          <a:p>
            <a:pPr lvl="1"/>
            <a:r>
              <a:rPr lang="en-US" sz="1600" dirty="0" smtClean="0"/>
              <a:t>Verification of proper functioning of operations profile approach (emission style study)</a:t>
            </a:r>
          </a:p>
          <a:p>
            <a:pPr lvl="1"/>
            <a:r>
              <a:rPr lang="en-US" sz="1600" dirty="0" smtClean="0"/>
              <a:t>Improvements in emissions dispersion computational efficiencies including memory management, HRE file generation, processing speed, and more</a:t>
            </a:r>
          </a:p>
          <a:p>
            <a:pPr lvl="1"/>
            <a:r>
              <a:rPr lang="en-US" sz="1600" dirty="0" smtClean="0"/>
              <a:t>Some improvements have already been released with AEDT SP2, while the remainder will be completed by the SP3 release</a:t>
            </a:r>
          </a:p>
          <a:p>
            <a:pPr lvl="1"/>
            <a:endParaRPr lang="en-US" sz="1600" dirty="0" smtClean="0"/>
          </a:p>
          <a:p>
            <a:pPr lvl="1"/>
            <a:endParaRPr lang="en-US" sz="1600" dirty="0" smtClean="0"/>
          </a:p>
          <a:p>
            <a:endParaRPr lang="en-US" sz="1400" dirty="0"/>
          </a:p>
          <a:p>
            <a:endParaRPr lang="en-US" sz="140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18</a:t>
            </a:fld>
            <a:endParaRPr lang="en-US" dirty="0">
              <a:solidFill>
                <a:srgbClr val="FFFFFF">
                  <a:lumMod val="65000"/>
                </a:srgbClr>
              </a:solidFill>
            </a:endParaRPr>
          </a:p>
        </p:txBody>
      </p:sp>
    </p:spTree>
    <p:extLst>
      <p:ext uri="{BB962C8B-B14F-4D97-AF65-F5344CB8AC3E}">
        <p14:creationId xmlns:p14="http://schemas.microsoft.com/office/powerpoint/2010/main" val="3534360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263525" y="12700"/>
            <a:ext cx="8061325" cy="1054100"/>
          </a:xfrm>
        </p:spPr>
        <p:txBody>
          <a:bodyPr/>
          <a:lstStyle/>
          <a:p>
            <a:r>
              <a:rPr lang="en-US" altLang="en-US" dirty="0" smtClean="0"/>
              <a:t>Sensor Paths Filtering and Smoothing Algorithm</a:t>
            </a:r>
            <a:endParaRPr lang="en-US" altLang="en-US" sz="3600" dirty="0" smtClean="0"/>
          </a:p>
        </p:txBody>
      </p:sp>
      <p:sp>
        <p:nvSpPr>
          <p:cNvPr id="6147" name="Content Placeholder 3"/>
          <p:cNvSpPr>
            <a:spLocks noGrp="1"/>
          </p:cNvSpPr>
          <p:nvPr>
            <p:ph sz="half" idx="1"/>
          </p:nvPr>
        </p:nvSpPr>
        <p:spPr>
          <a:xfrm>
            <a:off x="365125" y="1102994"/>
            <a:ext cx="4206875" cy="4840606"/>
          </a:xfrm>
        </p:spPr>
        <p:txBody>
          <a:bodyPr/>
          <a:lstStyle/>
          <a:p>
            <a:r>
              <a:rPr lang="en-US" altLang="en-US" sz="1600" dirty="0" smtClean="0"/>
              <a:t>FAA has access to multiple historical sensor path data sources for use in analyses (e.g., ETMS, TFMS, PDARS, NOP, etc.)</a:t>
            </a:r>
            <a:endParaRPr lang="en-US" altLang="en-US" sz="500" dirty="0" smtClean="0"/>
          </a:p>
          <a:p>
            <a:r>
              <a:rPr lang="en-US" altLang="en-US" sz="1600" dirty="0"/>
              <a:t>Sensor path data cannot be used in their “raw” form for direct injection into AEDT as </a:t>
            </a:r>
            <a:r>
              <a:rPr lang="en-US" altLang="en-US" sz="1600" dirty="0" smtClean="0"/>
              <a:t>they </a:t>
            </a:r>
            <a:r>
              <a:rPr lang="en-US" altLang="en-US" sz="1600" dirty="0"/>
              <a:t>‘</a:t>
            </a:r>
            <a:r>
              <a:rPr lang="en-US" altLang="en-US" sz="1600" dirty="0" smtClean="0"/>
              <a:t>confuse’ </a:t>
            </a:r>
            <a:r>
              <a:rPr lang="en-US" altLang="en-US" sz="1600" dirty="0"/>
              <a:t>the </a:t>
            </a:r>
            <a:r>
              <a:rPr lang="en-US" altLang="en-US" sz="1600" dirty="0" smtClean="0"/>
              <a:t>Aircraft Performance Model (APM)</a:t>
            </a:r>
            <a:endParaRPr lang="en-US" altLang="en-US" sz="500" dirty="0"/>
          </a:p>
          <a:p>
            <a:r>
              <a:rPr lang="en-US" altLang="en-US" sz="1600" dirty="0" smtClean="0"/>
              <a:t>The algorithm will support the most accurate integrated computational approach of noise, fuel burn, and emission impacts assessment for use in NextGen and inventories analyses</a:t>
            </a:r>
            <a:endParaRPr lang="en-US" altLang="en-US" sz="500" dirty="0" smtClean="0"/>
          </a:p>
          <a:p>
            <a:r>
              <a:rPr lang="en-US" altLang="en-US" sz="1600" dirty="0" smtClean="0"/>
              <a:t>Development and V&amp;V work based on NASA Discover-AQ and other high fidelity data</a:t>
            </a:r>
            <a:endParaRPr lang="en-US" altLang="en-US" sz="500" dirty="0" smtClean="0"/>
          </a:p>
          <a:p>
            <a:r>
              <a:rPr lang="en-US" altLang="en-US" sz="1600" dirty="0" smtClean="0"/>
              <a:t>It is a key component of the AEDT BADA </a:t>
            </a:r>
            <a:r>
              <a:rPr lang="en-US" altLang="en-US" sz="1600" dirty="0"/>
              <a:t>4 and </a:t>
            </a:r>
            <a:r>
              <a:rPr lang="en-US" altLang="en-US" sz="1600" dirty="0" smtClean="0"/>
              <a:t>sensor path functionality implementation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0024" y="3276600"/>
            <a:ext cx="4543976" cy="2667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733055"/>
            <a:ext cx="3573196" cy="246734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74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400" b="0" dirty="0" smtClean="0"/>
              <a:t>Tools and analysis roadmap</a:t>
            </a:r>
          </a:p>
          <a:p>
            <a:r>
              <a:rPr lang="en-US" sz="2400" b="0" dirty="0" smtClean="0"/>
              <a:t>Updates on R&amp;D and Analysis</a:t>
            </a:r>
          </a:p>
          <a:p>
            <a:pPr lvl="1"/>
            <a:r>
              <a:rPr lang="en-US" sz="2000" dirty="0" smtClean="0"/>
              <a:t>FLEET-Builder</a:t>
            </a:r>
          </a:p>
          <a:p>
            <a:pPr lvl="1"/>
            <a:r>
              <a:rPr lang="en-US" sz="2000" dirty="0" smtClean="0"/>
              <a:t>ASCENT </a:t>
            </a:r>
            <a:r>
              <a:rPr lang="en-US" sz="2000" dirty="0"/>
              <a:t>Projects</a:t>
            </a:r>
          </a:p>
          <a:p>
            <a:pPr lvl="1"/>
            <a:r>
              <a:rPr lang="en-US" sz="2000" dirty="0" smtClean="0"/>
              <a:t>Internal AEDT activities</a:t>
            </a:r>
            <a:endParaRPr lang="en-US" sz="2000" dirty="0"/>
          </a:p>
          <a:p>
            <a:r>
              <a:rPr lang="en-US" sz="2400" b="0" dirty="0" smtClean="0"/>
              <a:t>Analysis coordination efforts</a:t>
            </a:r>
          </a:p>
          <a:p>
            <a:r>
              <a:rPr lang="en-US" sz="2400" b="0" dirty="0" smtClean="0"/>
              <a:t>Action item: encroachment analysis</a:t>
            </a:r>
          </a:p>
          <a:p>
            <a:r>
              <a:rPr lang="en-US" sz="2400" b="0" dirty="0" smtClean="0"/>
              <a:t>Summary</a:t>
            </a:r>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a:t>
            </a:fld>
            <a:endParaRPr lang="en-US" sz="1200" b="1" dirty="0">
              <a:solidFill>
                <a:srgbClr val="FFFFFF"/>
              </a:solidFill>
            </a:endParaRPr>
          </a:p>
        </p:txBody>
      </p:sp>
    </p:spTree>
    <p:extLst>
      <p:ext uri="{BB962C8B-B14F-4D97-AF65-F5344CB8AC3E}">
        <p14:creationId xmlns:p14="http://schemas.microsoft.com/office/powerpoint/2010/main" val="401944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Event Methodology Tool  </a:t>
            </a:r>
            <a:r>
              <a:rPr lang="en-US" dirty="0"/>
              <a:t>(</a:t>
            </a:r>
            <a:r>
              <a:rPr lang="en-US" dirty="0" smtClean="0"/>
              <a:t>SEM Tool)</a:t>
            </a:r>
            <a:endParaRPr lang="en-US" dirty="0"/>
          </a:p>
        </p:txBody>
      </p:sp>
      <p:sp>
        <p:nvSpPr>
          <p:cNvPr id="3" name="Content Placeholder 2"/>
          <p:cNvSpPr>
            <a:spLocks noGrp="1"/>
          </p:cNvSpPr>
          <p:nvPr>
            <p:ph idx="1"/>
          </p:nvPr>
        </p:nvSpPr>
        <p:spPr>
          <a:xfrm>
            <a:off x="304800" y="838200"/>
            <a:ext cx="5334000" cy="5029200"/>
          </a:xfrm>
        </p:spPr>
        <p:txBody>
          <a:bodyPr/>
          <a:lstStyle/>
          <a:p>
            <a:r>
              <a:rPr lang="en-US" sz="1600" dirty="0" smtClean="0"/>
              <a:t>A tool for </a:t>
            </a:r>
            <a:r>
              <a:rPr lang="en-US" sz="1600" dirty="0"/>
              <a:t>fleet level analysis of </a:t>
            </a:r>
            <a:r>
              <a:rPr lang="en-US" sz="1600" dirty="0" smtClean="0"/>
              <a:t>inventory movements data developed to support the interpretation </a:t>
            </a:r>
            <a:r>
              <a:rPr lang="en-US" sz="1600" dirty="0"/>
              <a:t>and V&amp;V of </a:t>
            </a:r>
            <a:r>
              <a:rPr lang="en-US" sz="1600" dirty="0" smtClean="0"/>
              <a:t>noise results</a:t>
            </a:r>
          </a:p>
          <a:p>
            <a:endParaRPr lang="en-US" sz="800" dirty="0" smtClean="0"/>
          </a:p>
          <a:p>
            <a:r>
              <a:rPr lang="en-US" sz="1600" dirty="0" smtClean="0"/>
              <a:t>Will Allow the user to assess an AEDT study noise and emissions results by reviewing aircraft level contributions to the overall output</a:t>
            </a:r>
          </a:p>
          <a:p>
            <a:endParaRPr lang="en-US" sz="800" dirty="0" smtClean="0"/>
          </a:p>
          <a:p>
            <a:r>
              <a:rPr lang="en-US" sz="1600" dirty="0" smtClean="0"/>
              <a:t>Developed by compiling a library of aircraft-level total SEL energy and emissions data from an AEDT custom study</a:t>
            </a:r>
          </a:p>
          <a:p>
            <a:endParaRPr lang="en-US" sz="800" dirty="0" smtClean="0"/>
          </a:p>
          <a:p>
            <a:r>
              <a:rPr lang="en-US" sz="1600" dirty="0" smtClean="0"/>
              <a:t>Features:</a:t>
            </a:r>
          </a:p>
          <a:p>
            <a:pPr lvl="1"/>
            <a:r>
              <a:rPr lang="en-US" sz="1600" dirty="0" smtClean="0"/>
              <a:t>Excel workbook or SQL query based tool</a:t>
            </a:r>
          </a:p>
          <a:p>
            <a:pPr lvl="1"/>
            <a:r>
              <a:rPr lang="en-US" sz="1600" dirty="0" smtClean="0"/>
              <a:t>Uses AEDT </a:t>
            </a:r>
            <a:r>
              <a:rPr lang="en-US" sz="1600" dirty="0"/>
              <a:t>study data as </a:t>
            </a:r>
            <a:r>
              <a:rPr lang="en-US" sz="1600" dirty="0" smtClean="0"/>
              <a:t>input*</a:t>
            </a:r>
            <a:endParaRPr lang="en-US" sz="1600" dirty="0"/>
          </a:p>
          <a:p>
            <a:pPr lvl="1"/>
            <a:r>
              <a:rPr lang="en-US" sz="1600" dirty="0" smtClean="0"/>
              <a:t>Provides instantaneous output</a:t>
            </a:r>
            <a:endParaRPr lang="en-US" sz="1600" dirty="0"/>
          </a:p>
          <a:p>
            <a:pPr lvl="1"/>
            <a:r>
              <a:rPr lang="en-US" sz="1600" dirty="0"/>
              <a:t>Expandable </a:t>
            </a:r>
            <a:r>
              <a:rPr lang="en-US" sz="1600" dirty="0" smtClean="0"/>
              <a:t>views </a:t>
            </a:r>
            <a:r>
              <a:rPr lang="en-US" sz="1600" dirty="0"/>
              <a:t>and graphing </a:t>
            </a:r>
          </a:p>
          <a:p>
            <a:pPr lvl="1"/>
            <a:r>
              <a:rPr lang="en-US" sz="1600" dirty="0" smtClean="0"/>
              <a:t>AEDT 2c ANP data driven**</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580861" y="536219"/>
            <a:ext cx="162107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1" y="2762945"/>
            <a:ext cx="3124200" cy="305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6096000"/>
            <a:ext cx="4724400" cy="553998"/>
          </a:xfrm>
          <a:prstGeom prst="rect">
            <a:avLst/>
          </a:prstGeom>
          <a:noFill/>
        </p:spPr>
        <p:txBody>
          <a:bodyPr wrap="square" rtlCol="0">
            <a:spAutoFit/>
          </a:bodyPr>
          <a:lstStyle/>
          <a:p>
            <a:pPr>
              <a:buNone/>
            </a:pPr>
            <a:r>
              <a:rPr lang="en-US" sz="1200" dirty="0" smtClean="0">
                <a:solidFill>
                  <a:schemeClr val="bg1"/>
                </a:solidFill>
              </a:rPr>
              <a:t>*Any size study can be used, from individual airport to global</a:t>
            </a:r>
            <a:r>
              <a:rPr lang="en-US" sz="1200" dirty="0">
                <a:solidFill>
                  <a:schemeClr val="bg1"/>
                </a:solidFill>
              </a:rPr>
              <a:t> </a:t>
            </a:r>
            <a:endParaRPr lang="en-US" sz="1200" dirty="0" smtClean="0">
              <a:solidFill>
                <a:schemeClr val="bg1"/>
              </a:solidFill>
            </a:endParaRPr>
          </a:p>
          <a:p>
            <a:pPr>
              <a:buNone/>
            </a:pPr>
            <a:r>
              <a:rPr lang="en-US" sz="1200" dirty="0" smtClean="0">
                <a:solidFill>
                  <a:schemeClr val="bg1"/>
                </a:solidFill>
              </a:rPr>
              <a:t>**Easily updatable to newer versions</a:t>
            </a:r>
          </a:p>
        </p:txBody>
      </p:sp>
    </p:spTree>
    <p:extLst>
      <p:ext uri="{BB962C8B-B14F-4D97-AF65-F5344CB8AC3E}">
        <p14:creationId xmlns:p14="http://schemas.microsoft.com/office/powerpoint/2010/main" val="88992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Coordination efforts</a:t>
            </a:r>
            <a:endParaRPr lang="en-US" dirty="0"/>
          </a:p>
        </p:txBody>
      </p:sp>
      <p:sp>
        <p:nvSpPr>
          <p:cNvPr id="3" name="Text Placeholder 2"/>
          <p:cNvSpPr>
            <a:spLocks noGrp="1"/>
          </p:cNvSpPr>
          <p:nvPr>
            <p:ph type="body" idx="1"/>
          </p:nvPr>
        </p:nvSpPr>
        <p:spPr/>
        <p:txBody>
          <a:bodyPr/>
          <a:lstStyle/>
          <a:p>
            <a:r>
              <a:rPr lang="en-US" dirty="0" smtClean="0"/>
              <a:t>Updates on</a:t>
            </a:r>
            <a:endParaRPr lang="en-US" dirty="0"/>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21</a:t>
            </a:fld>
            <a:endParaRPr lang="en-US" dirty="0">
              <a:solidFill>
                <a:srgbClr val="FFFFFF"/>
              </a:solidFill>
            </a:endParaRPr>
          </a:p>
        </p:txBody>
      </p:sp>
    </p:spTree>
    <p:extLst>
      <p:ext uri="{BB962C8B-B14F-4D97-AF65-F5344CB8AC3E}">
        <p14:creationId xmlns:p14="http://schemas.microsoft.com/office/powerpoint/2010/main" val="3921358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dirty="0"/>
              <a:t>Data </a:t>
            </a:r>
            <a:r>
              <a:rPr lang="en-US" dirty="0" smtClean="0"/>
              <a:t>Processing</a:t>
            </a:r>
            <a:r>
              <a:rPr lang="en-US" dirty="0"/>
              <a:t>, </a:t>
            </a:r>
            <a:r>
              <a:rPr lang="en-US" dirty="0" smtClean="0"/>
              <a:t>Storage</a:t>
            </a:r>
            <a:r>
              <a:rPr lang="en-US" dirty="0"/>
              <a:t>, </a:t>
            </a:r>
            <a:r>
              <a:rPr lang="en-US" dirty="0" smtClean="0"/>
              <a:t>and </a:t>
            </a:r>
            <a:r>
              <a:rPr lang="en-US" dirty="0"/>
              <a:t>D</a:t>
            </a:r>
            <a:r>
              <a:rPr lang="en-US" dirty="0" smtClean="0"/>
              <a:t>istribution Coordination </a:t>
            </a:r>
            <a:r>
              <a:rPr lang="en-US" dirty="0"/>
              <a:t>with</a:t>
            </a:r>
            <a:r>
              <a:rPr lang="en-US" dirty="0" smtClean="0"/>
              <a:t> AJR-G20</a:t>
            </a:r>
            <a:endParaRPr lang="en-US" dirty="0"/>
          </a:p>
        </p:txBody>
      </p:sp>
      <p:sp>
        <p:nvSpPr>
          <p:cNvPr id="3" name="Content Placeholder 2"/>
          <p:cNvSpPr>
            <a:spLocks noGrp="1"/>
          </p:cNvSpPr>
          <p:nvPr>
            <p:ph idx="1"/>
          </p:nvPr>
        </p:nvSpPr>
        <p:spPr/>
        <p:txBody>
          <a:bodyPr/>
          <a:lstStyle/>
          <a:p>
            <a:pPr marL="0" indent="0">
              <a:buNone/>
            </a:pPr>
            <a:r>
              <a:rPr lang="en-US" sz="1400" b="0" i="1" dirty="0" smtClean="0"/>
              <a:t>AJR-G2: Office of Performance Analysis-NAS </a:t>
            </a:r>
            <a:r>
              <a:rPr lang="en-US" sz="1400" b="0" i="1" dirty="0"/>
              <a:t>Data Integration and Services </a:t>
            </a:r>
            <a:endParaRPr lang="en-US" sz="1400" b="0" i="1" dirty="0" smtClean="0"/>
          </a:p>
          <a:p>
            <a:pPr marL="0" indent="0">
              <a:buNone/>
            </a:pPr>
            <a:r>
              <a:rPr lang="en-US" sz="1800" dirty="0" smtClean="0"/>
              <a:t>Current data support coordination</a:t>
            </a:r>
          </a:p>
          <a:p>
            <a:r>
              <a:rPr lang="en-US" sz="1600" b="0" dirty="0"/>
              <a:t>Enhanced Traffic Management </a:t>
            </a:r>
            <a:r>
              <a:rPr lang="en-US" sz="1600" b="0" dirty="0" smtClean="0"/>
              <a:t>System (ETMS) </a:t>
            </a:r>
            <a:r>
              <a:rPr lang="en-US" sz="1600" b="0" dirty="0"/>
              <a:t>data is no longer available for use as the source of operational and trajectory data </a:t>
            </a:r>
            <a:r>
              <a:rPr lang="en-US" sz="1600" b="0" dirty="0" smtClean="0"/>
              <a:t>in </a:t>
            </a:r>
            <a:r>
              <a:rPr lang="en-US" sz="1600" b="0" dirty="0"/>
              <a:t>the annual NAS inventories </a:t>
            </a:r>
            <a:r>
              <a:rPr lang="en-US" sz="1600" b="0" dirty="0" smtClean="0"/>
              <a:t>(for last year’s analysis a </a:t>
            </a:r>
            <a:r>
              <a:rPr lang="en-US" sz="1600" b="0" dirty="0"/>
              <a:t>Volpe custom feed </a:t>
            </a:r>
            <a:r>
              <a:rPr lang="en-US" sz="1600" b="0" dirty="0" smtClean="0"/>
              <a:t>was used)</a:t>
            </a:r>
            <a:endParaRPr lang="en-US" sz="1600" b="0" dirty="0"/>
          </a:p>
          <a:p>
            <a:r>
              <a:rPr lang="en-US" sz="1600" b="0" dirty="0" smtClean="0"/>
              <a:t>NOP has been selected as the substitute dataset as it is an FAA internal resource (and reliable for the foreseeable future) which meets the analysis requirements</a:t>
            </a:r>
          </a:p>
          <a:p>
            <a:r>
              <a:rPr lang="en-US" sz="1600" b="0" dirty="0" smtClean="0"/>
              <a:t>The AJR-G office has already began supplying a full year dataset and the preprocessing software is being adapted to work with the new source</a:t>
            </a:r>
          </a:p>
          <a:p>
            <a:endParaRPr lang="en-US" sz="1600" b="0" dirty="0"/>
          </a:p>
          <a:p>
            <a:pPr marL="0" indent="0">
              <a:buNone/>
            </a:pPr>
            <a:r>
              <a:rPr lang="en-US" sz="1800" dirty="0" smtClean="0"/>
              <a:t>Planned future AEDT input sensor path data provider role</a:t>
            </a:r>
          </a:p>
          <a:p>
            <a:r>
              <a:rPr lang="en-US" sz="1600" b="0" dirty="0" smtClean="0"/>
              <a:t>Current development on </a:t>
            </a:r>
            <a:r>
              <a:rPr lang="en-US" sz="1600" b="0" dirty="0"/>
              <a:t>the Sensor Paths Filtering and Smoothing </a:t>
            </a:r>
            <a:r>
              <a:rPr lang="en-US" sz="1600" b="0" dirty="0" smtClean="0"/>
              <a:t>Algorithm includes the release of a stand-alone software component to be used with NOP data</a:t>
            </a:r>
          </a:p>
          <a:p>
            <a:r>
              <a:rPr lang="en-US" sz="1600" b="0" dirty="0" smtClean="0"/>
              <a:t>The goal is to have the AJR-G office execute cleaning application on their raw NOP data and to store the results</a:t>
            </a:r>
          </a:p>
          <a:p>
            <a:r>
              <a:rPr lang="en-US" sz="1600" b="0" dirty="0" smtClean="0"/>
              <a:t>The AEDT-ready data will then be made available to AEDT users so that analyses requiring detailed </a:t>
            </a:r>
            <a:r>
              <a:rPr lang="en-US" sz="1600" b="0" dirty="0"/>
              <a:t>sensor path data </a:t>
            </a:r>
            <a:r>
              <a:rPr lang="en-US" sz="1600" b="0" dirty="0" smtClean="0"/>
              <a:t>might rely on a trusted and consistent data source </a:t>
            </a:r>
          </a:p>
          <a:p>
            <a:endParaRPr lang="en-US" sz="1600" b="0" dirty="0" smtClean="0"/>
          </a:p>
          <a:p>
            <a:endParaRPr lang="en-US" sz="16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22</a:t>
            </a:fld>
            <a:endParaRPr lang="en-US" dirty="0">
              <a:solidFill>
                <a:srgbClr val="FFFFFF">
                  <a:lumMod val="65000"/>
                </a:srgbClr>
              </a:solidFill>
            </a:endParaRPr>
          </a:p>
        </p:txBody>
      </p:sp>
    </p:spTree>
    <p:extLst>
      <p:ext uri="{BB962C8B-B14F-4D97-AF65-F5344CB8AC3E}">
        <p14:creationId xmlns:p14="http://schemas.microsoft.com/office/powerpoint/2010/main" val="2472245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t>
            </a:r>
            <a:r>
              <a:rPr lang="en-US" dirty="0" smtClean="0"/>
              <a:t>Work Coordination with ANG-B7</a:t>
            </a:r>
            <a:endParaRPr lang="en-US" dirty="0"/>
          </a:p>
        </p:txBody>
      </p:sp>
      <p:sp>
        <p:nvSpPr>
          <p:cNvPr id="3" name="Content Placeholder 2"/>
          <p:cNvSpPr>
            <a:spLocks noGrp="1"/>
          </p:cNvSpPr>
          <p:nvPr>
            <p:ph idx="1"/>
          </p:nvPr>
        </p:nvSpPr>
        <p:spPr/>
        <p:txBody>
          <a:bodyPr/>
          <a:lstStyle/>
          <a:p>
            <a:pPr marL="0" indent="0">
              <a:buNone/>
            </a:pPr>
            <a:r>
              <a:rPr lang="en-US" sz="1400" b="0" i="1" dirty="0" smtClean="0"/>
              <a:t>ANG-B7: NextGen NAS Systems Engineering &amp; Integration Office - Systems analysis and modeling division</a:t>
            </a:r>
          </a:p>
          <a:p>
            <a:pPr marL="0" indent="0">
              <a:buNone/>
            </a:pPr>
            <a:r>
              <a:rPr lang="en-US" sz="1800" dirty="0"/>
              <a:t>Current </a:t>
            </a:r>
            <a:r>
              <a:rPr lang="en-US" sz="1800" dirty="0" smtClean="0"/>
              <a:t>modeling support </a:t>
            </a:r>
            <a:r>
              <a:rPr lang="en-US" sz="1800" dirty="0"/>
              <a:t>coordination</a:t>
            </a:r>
          </a:p>
          <a:p>
            <a:r>
              <a:rPr lang="en-US" sz="1600" b="0" dirty="0" smtClean="0"/>
              <a:t>The ANG-B7 office is tasked with assessing the </a:t>
            </a:r>
            <a:r>
              <a:rPr lang="en-US" sz="1600" b="0" dirty="0"/>
              <a:t>NextGen procedures </a:t>
            </a:r>
            <a:r>
              <a:rPr lang="en-US" sz="1600" b="0" dirty="0" smtClean="0"/>
              <a:t>pre- and post-implementation benefits</a:t>
            </a:r>
          </a:p>
          <a:p>
            <a:r>
              <a:rPr lang="en-US" sz="1600" b="0" dirty="0" smtClean="0"/>
              <a:t>Their analysis require a level of precision that is currently not achievable with standard modeling tools</a:t>
            </a:r>
          </a:p>
          <a:p>
            <a:r>
              <a:rPr lang="en-US" sz="1600" b="0" dirty="0" smtClean="0"/>
              <a:t>Current BADA4 sensor path with high fidelity weather is large part aimed at supporting NextGen assessment needs and ANG has provided detailed descriptions of the input/output needs</a:t>
            </a:r>
            <a:endParaRPr lang="en-US" sz="1200" b="0" dirty="0" smtClean="0"/>
          </a:p>
          <a:p>
            <a:pPr marL="0" indent="0">
              <a:buNone/>
            </a:pPr>
            <a:endParaRPr lang="en-US" sz="1600" dirty="0" smtClean="0"/>
          </a:p>
          <a:p>
            <a:pPr marL="0" indent="0">
              <a:buNone/>
            </a:pPr>
            <a:r>
              <a:rPr lang="en-US" sz="1800" dirty="0" smtClean="0"/>
              <a:t>Current </a:t>
            </a:r>
            <a:r>
              <a:rPr lang="en-US" sz="1800" dirty="0"/>
              <a:t>modeling support </a:t>
            </a:r>
            <a:r>
              <a:rPr lang="en-US" sz="1800" dirty="0" smtClean="0"/>
              <a:t>coordination</a:t>
            </a:r>
          </a:p>
          <a:p>
            <a:r>
              <a:rPr lang="en-US" sz="1600" b="0" dirty="0" smtClean="0"/>
              <a:t>AEE has been supporting ANG AEDT modeling assessments since AEDT 2a</a:t>
            </a:r>
          </a:p>
          <a:p>
            <a:r>
              <a:rPr lang="en-US" sz="1600" b="0" dirty="0" smtClean="0"/>
              <a:t>ANG personnel has been a valuable member of the AEDT Design Review Group (DRG)</a:t>
            </a:r>
          </a:p>
          <a:p>
            <a:r>
              <a:rPr lang="en-US" sz="1600" b="0" dirty="0" smtClean="0"/>
              <a:t>ANG and AEE are currently beginning to explore the possibility of conducting joint analyses to further develop and refine the shared understanding of how to best leverage AEDT’s capabilities in the context of NextGen analyses</a:t>
            </a:r>
            <a:endParaRPr lang="en-US" sz="16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23</a:t>
            </a:fld>
            <a:endParaRPr lang="en-US" dirty="0">
              <a:solidFill>
                <a:srgbClr val="FFFFFF">
                  <a:lumMod val="65000"/>
                </a:srgbClr>
              </a:solidFill>
            </a:endParaRPr>
          </a:p>
        </p:txBody>
      </p:sp>
    </p:spTree>
    <p:extLst>
      <p:ext uri="{BB962C8B-B14F-4D97-AF65-F5344CB8AC3E}">
        <p14:creationId xmlns:p14="http://schemas.microsoft.com/office/powerpoint/2010/main" val="2094690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Encroachment analysis</a:t>
            </a:r>
            <a:endParaRPr lang="en-US" dirty="0"/>
          </a:p>
        </p:txBody>
      </p:sp>
      <p:sp>
        <p:nvSpPr>
          <p:cNvPr id="3" name="Text Placeholder 2"/>
          <p:cNvSpPr>
            <a:spLocks noGrp="1"/>
          </p:cNvSpPr>
          <p:nvPr>
            <p:ph type="body" idx="1"/>
          </p:nvPr>
        </p:nvSpPr>
        <p:spPr/>
        <p:txBody>
          <a:bodyPr/>
          <a:lstStyle/>
          <a:p>
            <a:r>
              <a:rPr lang="en-US" dirty="0" smtClean="0"/>
              <a:t>Action Item from Summer 2016 Meeting</a:t>
            </a:r>
            <a:endParaRPr lang="en-US" dirty="0"/>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24</a:t>
            </a:fld>
            <a:endParaRPr lang="en-US" dirty="0">
              <a:solidFill>
                <a:srgbClr val="FFFFFF"/>
              </a:solidFill>
            </a:endParaRPr>
          </a:p>
        </p:txBody>
      </p:sp>
    </p:spTree>
    <p:extLst>
      <p:ext uri="{BB962C8B-B14F-4D97-AF65-F5344CB8AC3E}">
        <p14:creationId xmlns:p14="http://schemas.microsoft.com/office/powerpoint/2010/main" val="3652532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8324" cy="609600"/>
          </a:xfrm>
        </p:spPr>
        <p:txBody>
          <a:bodyPr/>
          <a:lstStyle/>
          <a:p>
            <a:r>
              <a:rPr lang="en-US" dirty="0" smtClean="0"/>
              <a:t>Population Encroachment Analysis</a:t>
            </a:r>
            <a:endParaRPr lang="en-US" dirty="0"/>
          </a:p>
        </p:txBody>
      </p:sp>
      <p:sp>
        <p:nvSpPr>
          <p:cNvPr id="3" name="Content Placeholder 2"/>
          <p:cNvSpPr>
            <a:spLocks noGrp="1"/>
          </p:cNvSpPr>
          <p:nvPr>
            <p:ph idx="1"/>
          </p:nvPr>
        </p:nvSpPr>
        <p:spPr>
          <a:xfrm>
            <a:off x="457200" y="838201"/>
            <a:ext cx="8543272" cy="2438400"/>
          </a:xfrm>
        </p:spPr>
        <p:txBody>
          <a:bodyPr/>
          <a:lstStyle/>
          <a:p>
            <a:pPr marL="0" indent="0">
              <a:buNone/>
            </a:pPr>
            <a:r>
              <a:rPr lang="en-US" sz="1600" dirty="0" smtClean="0"/>
              <a:t>Action item from the August 2016 REDAC meeting:</a:t>
            </a:r>
          </a:p>
          <a:p>
            <a:r>
              <a:rPr lang="en-US" sz="1600" b="0" dirty="0" smtClean="0"/>
              <a:t>Quantify </a:t>
            </a:r>
            <a:r>
              <a:rPr lang="en-US" sz="1600" b="0" dirty="0"/>
              <a:t>the importance of population </a:t>
            </a:r>
            <a:r>
              <a:rPr lang="en-US" sz="1600" b="0" dirty="0" smtClean="0"/>
              <a:t>encroachment </a:t>
            </a:r>
            <a:r>
              <a:rPr lang="en-US" sz="1600" b="0" dirty="0"/>
              <a:t>to increased population </a:t>
            </a:r>
            <a:r>
              <a:rPr lang="en-US" sz="1600" b="0" dirty="0" smtClean="0"/>
              <a:t/>
            </a:r>
            <a:br>
              <a:rPr lang="en-US" sz="1600" b="0" dirty="0" smtClean="0"/>
            </a:br>
            <a:r>
              <a:rPr lang="en-US" sz="1600" b="0" dirty="0" smtClean="0"/>
              <a:t>exposure </a:t>
            </a:r>
            <a:r>
              <a:rPr lang="en-US" sz="1600" b="0" dirty="0"/>
              <a:t>over </a:t>
            </a:r>
            <a:r>
              <a:rPr lang="en-US" sz="1600" b="0" dirty="0" smtClean="0"/>
              <a:t>time </a:t>
            </a:r>
          </a:p>
          <a:p>
            <a:pPr marL="0" indent="0">
              <a:buNone/>
            </a:pPr>
            <a:endParaRPr lang="en-US" sz="1600" dirty="0" smtClean="0"/>
          </a:p>
          <a:p>
            <a:pPr marL="0" indent="0">
              <a:buNone/>
            </a:pPr>
            <a:r>
              <a:rPr lang="en-US" sz="1600" dirty="0" smtClean="0"/>
              <a:t>Analysis Approach:</a:t>
            </a:r>
          </a:p>
          <a:p>
            <a:r>
              <a:rPr lang="en-US" sz="1600" b="0" dirty="0"/>
              <a:t>Use Census block level population data from the </a:t>
            </a:r>
            <a:r>
              <a:rPr lang="en-US" sz="1600" b="0" dirty="0" smtClean="0"/>
              <a:t>2000 and 2010 census datasets</a:t>
            </a:r>
            <a:endParaRPr lang="en-US" sz="1600" b="0" dirty="0"/>
          </a:p>
          <a:p>
            <a:r>
              <a:rPr lang="en-US" sz="1600" b="0" dirty="0" smtClean="0"/>
              <a:t>Use the CY15 US Inventory Tier 1 airports contours to perform the population counts for the 55, 60, and 65 dB DNL contours on both census datasets</a:t>
            </a:r>
            <a:endParaRPr lang="en-US" sz="16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25</a:t>
            </a:fld>
            <a:endParaRPr lang="en-US" dirty="0">
              <a:solidFill>
                <a:srgbClr val="FFFFFF">
                  <a:lumMod val="65000"/>
                </a:srgbClr>
              </a:solidFill>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556" y="3702170"/>
            <a:ext cx="3833444" cy="178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bwMode="auto">
          <a:xfrm>
            <a:off x="457200" y="3371851"/>
            <a:ext cx="4343400" cy="249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1600" kern="0" dirty="0" smtClean="0"/>
              <a:t>Analysis Outcome:</a:t>
            </a:r>
          </a:p>
          <a:p>
            <a:r>
              <a:rPr lang="en-US" sz="1600" b="0" kern="0" dirty="0" smtClean="0"/>
              <a:t>Between the 2000 and 2010 censuses  the population within the 65dB contour decreased</a:t>
            </a:r>
          </a:p>
          <a:p>
            <a:r>
              <a:rPr lang="en-US" sz="1600" b="0" kern="0" dirty="0" smtClean="0"/>
              <a:t>Population in the 60dB and 55dB contours increased</a:t>
            </a:r>
          </a:p>
          <a:p>
            <a:r>
              <a:rPr lang="en-US" sz="1600" b="0" kern="0" dirty="0" smtClean="0"/>
              <a:t>The net change in all cases is within a quarter of a percent and therefore within the noise floor of the system</a:t>
            </a:r>
          </a:p>
          <a:p>
            <a:pPr marL="457200" lvl="1" indent="0">
              <a:buFontTx/>
              <a:buNone/>
            </a:pPr>
            <a:endParaRPr lang="en-US" sz="1600" kern="0" dirty="0" smtClean="0"/>
          </a:p>
          <a:p>
            <a:pPr marL="0" indent="0">
              <a:buFontTx/>
              <a:buNone/>
            </a:pPr>
            <a:endParaRPr lang="en-US" sz="1600" kern="0" dirty="0" smtClean="0"/>
          </a:p>
          <a:p>
            <a:pPr lvl="1"/>
            <a:endParaRPr lang="en-US" sz="1600" kern="0" dirty="0"/>
          </a:p>
        </p:txBody>
      </p:sp>
    </p:spTree>
    <p:extLst>
      <p:ext uri="{BB962C8B-B14F-4D97-AF65-F5344CB8AC3E}">
        <p14:creationId xmlns:p14="http://schemas.microsoft.com/office/powerpoint/2010/main" val="3342187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smtClean="0"/>
              <a:t>Continuing to focus our efforts on key tool users:</a:t>
            </a:r>
          </a:p>
          <a:p>
            <a:pPr lvl="1"/>
            <a:r>
              <a:rPr lang="en-US" sz="2000" dirty="0" smtClean="0"/>
              <a:t>Practitioners for airspace and airport design and planning</a:t>
            </a:r>
          </a:p>
          <a:p>
            <a:pPr lvl="1"/>
            <a:r>
              <a:rPr lang="en-US" sz="2000" dirty="0" smtClean="0"/>
              <a:t>CAEP</a:t>
            </a:r>
          </a:p>
          <a:p>
            <a:pPr lvl="1"/>
            <a:r>
              <a:rPr lang="en-US" sz="2000" dirty="0" smtClean="0"/>
              <a:t>NextGen</a:t>
            </a:r>
          </a:p>
          <a:p>
            <a:pPr lvl="1"/>
            <a:r>
              <a:rPr lang="en-US" sz="2000" dirty="0" smtClean="0"/>
              <a:t>Research</a:t>
            </a:r>
          </a:p>
          <a:p>
            <a:r>
              <a:rPr lang="en-US" sz="2400" dirty="0" smtClean="0"/>
              <a:t>Using ASCENT to advance AEDT capabilities</a:t>
            </a:r>
          </a:p>
          <a:p>
            <a:r>
              <a:rPr lang="en-US" sz="2400" dirty="0" smtClean="0"/>
              <a:t>Reaching across Lines of Business to </a:t>
            </a:r>
            <a:r>
              <a:rPr lang="en-US" sz="2400" dirty="0" smtClean="0"/>
              <a:t>pool </a:t>
            </a:r>
            <a:r>
              <a:rPr lang="en-US" sz="2400" dirty="0" smtClean="0"/>
              <a:t>resources and expertise</a:t>
            </a:r>
          </a:p>
          <a:p>
            <a:r>
              <a:rPr lang="en-US" sz="2400" dirty="0" smtClean="0"/>
              <a:t>Have grown internal work and are exploring collaborative efforts with ANG </a:t>
            </a:r>
          </a:p>
          <a:p>
            <a:r>
              <a:rPr lang="en-US" sz="2400" dirty="0" smtClean="0"/>
              <a:t>Will face challenges due to hiring freeze and attrition </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26</a:t>
            </a:fld>
            <a:endParaRPr lang="en-US" dirty="0">
              <a:solidFill>
                <a:srgbClr val="FFFFFF">
                  <a:lumMod val="65000"/>
                </a:srgbClr>
              </a:solidFill>
            </a:endParaRPr>
          </a:p>
        </p:txBody>
      </p:sp>
    </p:spTree>
    <p:extLst>
      <p:ext uri="{BB962C8B-B14F-4D97-AF65-F5344CB8AC3E}">
        <p14:creationId xmlns:p14="http://schemas.microsoft.com/office/powerpoint/2010/main" val="1626742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Information</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27</a:t>
            </a:fld>
            <a:endParaRPr lang="en-US" dirty="0">
              <a:solidFill>
                <a:srgbClr val="FFFFFF"/>
              </a:solidFill>
            </a:endParaRPr>
          </a:p>
        </p:txBody>
      </p:sp>
    </p:spTree>
    <p:extLst>
      <p:ext uri="{BB962C8B-B14F-4D97-AF65-F5344CB8AC3E}">
        <p14:creationId xmlns:p14="http://schemas.microsoft.com/office/powerpoint/2010/main" val="3438976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AEDT-related ASCENT Projects</a:t>
            </a:r>
            <a:endParaRPr lang="en-US" dirty="0"/>
          </a:p>
        </p:txBody>
      </p:sp>
      <p:sp>
        <p:nvSpPr>
          <p:cNvPr id="3" name="Content Placeholder 2"/>
          <p:cNvSpPr>
            <a:spLocks noGrp="1"/>
          </p:cNvSpPr>
          <p:nvPr>
            <p:ph idx="1"/>
          </p:nvPr>
        </p:nvSpPr>
        <p:spPr>
          <a:xfrm>
            <a:off x="219728" y="609600"/>
            <a:ext cx="8773960" cy="5030461"/>
          </a:xfrm>
        </p:spPr>
        <p:txBody>
          <a:bodyPr/>
          <a:lstStyle/>
          <a:p>
            <a:r>
              <a:rPr lang="en-US" sz="1600" dirty="0" smtClean="0"/>
              <a:t>A5 - </a:t>
            </a:r>
            <a:r>
              <a:rPr lang="en-US" sz="1600" dirty="0"/>
              <a:t>Noise emission and propagation </a:t>
            </a:r>
            <a:r>
              <a:rPr lang="en-US" sz="1600" dirty="0" smtClean="0"/>
              <a:t>modeling</a:t>
            </a:r>
          </a:p>
          <a:p>
            <a:pPr lvl="1"/>
            <a:r>
              <a:rPr lang="en-US" sz="1400" dirty="0"/>
              <a:t>As part of the balanced solution in managing aviation noise, the FAA insulates residential buildings near airports.  It is important to understand and estimate the noise reduction performance of the buildings exposed to aircraft noise</a:t>
            </a:r>
            <a:r>
              <a:rPr lang="en-US" sz="1400" dirty="0" smtClean="0"/>
              <a:t>.</a:t>
            </a:r>
            <a:endParaRPr lang="en-US" sz="1400" dirty="0"/>
          </a:p>
          <a:p>
            <a:r>
              <a:rPr lang="en-US" sz="1600" dirty="0" smtClean="0"/>
              <a:t>A23 - </a:t>
            </a:r>
            <a:r>
              <a:rPr lang="en-US" sz="1600" dirty="0"/>
              <a:t>Analytical Approach for Quantifying Noise from Advanced Operational </a:t>
            </a:r>
            <a:r>
              <a:rPr lang="en-US" sz="1600" dirty="0" smtClean="0"/>
              <a:t>Procedures</a:t>
            </a:r>
          </a:p>
          <a:p>
            <a:pPr lvl="1"/>
            <a:r>
              <a:rPr lang="en-US" sz="1400" dirty="0"/>
              <a:t>Conduct an assessment of gaps in current noise modeling tools in terms of capturing non-standard operational procedures (e.g., Optimized Profile Descents, Optimized Profile Climbs, Delayed Deceleration Approaches, etc.) with specific interest in an approach to modeling Delayed Descent Approach (DDA) </a:t>
            </a:r>
            <a:r>
              <a:rPr lang="en-US" sz="1400" dirty="0" smtClean="0"/>
              <a:t>.</a:t>
            </a:r>
          </a:p>
          <a:p>
            <a:r>
              <a:rPr lang="en-US" sz="1600" dirty="0" smtClean="0"/>
              <a:t>A35 </a:t>
            </a:r>
            <a:r>
              <a:rPr lang="en-US" sz="1600" dirty="0"/>
              <a:t>- Airline flight data examination to improve flight performance modeling</a:t>
            </a:r>
          </a:p>
          <a:p>
            <a:pPr lvl="1"/>
            <a:r>
              <a:rPr lang="en-US" sz="1400" dirty="0" smtClean="0"/>
              <a:t>Access aircraft </a:t>
            </a:r>
            <a:r>
              <a:rPr lang="en-US" sz="1400" dirty="0"/>
              <a:t>takeoff weight, actual (reduced) takeoff thrust, fuel burns and other parameters</a:t>
            </a:r>
            <a:r>
              <a:rPr lang="en-US" sz="1400" dirty="0" smtClean="0"/>
              <a:t> </a:t>
            </a:r>
            <a:r>
              <a:rPr lang="en-US" sz="1400" dirty="0"/>
              <a:t>collected by airlines and conduct a comprehensive statistical analysis </a:t>
            </a:r>
            <a:r>
              <a:rPr lang="en-US" sz="1400" dirty="0" smtClean="0"/>
              <a:t>to </a:t>
            </a:r>
            <a:r>
              <a:rPr lang="en-US" sz="1400" dirty="0"/>
              <a:t>obtain </a:t>
            </a:r>
            <a:r>
              <a:rPr lang="en-US" sz="1400" dirty="0" smtClean="0"/>
              <a:t>trends </a:t>
            </a:r>
            <a:r>
              <a:rPr lang="en-US" sz="1400" dirty="0"/>
              <a:t>or </a:t>
            </a:r>
            <a:r>
              <a:rPr lang="en-US" sz="1400" dirty="0" smtClean="0"/>
              <a:t>distributions and </a:t>
            </a:r>
            <a:r>
              <a:rPr lang="en-US" sz="1400" dirty="0"/>
              <a:t>plausible explanations of the observations.  </a:t>
            </a:r>
            <a:r>
              <a:rPr lang="en-US" sz="1400" dirty="0" smtClean="0"/>
              <a:t>Develop </a:t>
            </a:r>
            <a:r>
              <a:rPr lang="en-US" sz="1400" dirty="0"/>
              <a:t>reduced data sets </a:t>
            </a:r>
            <a:r>
              <a:rPr lang="en-US" sz="1400" dirty="0" smtClean="0"/>
              <a:t>to evaluate </a:t>
            </a:r>
            <a:r>
              <a:rPr lang="en-US" sz="1400" dirty="0"/>
              <a:t>the aircraft performance modeling capabilities of AEDT and other relevant research efforts and make suggestions on priorities in further enhancing AEDT and other aircraft performance prediction </a:t>
            </a:r>
            <a:r>
              <a:rPr lang="en-US" sz="1400" dirty="0" smtClean="0"/>
              <a:t>tools</a:t>
            </a:r>
            <a:r>
              <a:rPr lang="en-US" sz="1400" dirty="0"/>
              <a:t>.</a:t>
            </a:r>
            <a:endParaRPr lang="en-US" sz="1200" dirty="0" smtClean="0"/>
          </a:p>
          <a:p>
            <a:r>
              <a:rPr lang="en-US" sz="1600" dirty="0"/>
              <a:t>A36 - Parametric Uncertainty Assessment for AEDT </a:t>
            </a:r>
            <a:r>
              <a:rPr lang="en-US" sz="1600" dirty="0" smtClean="0"/>
              <a:t>2b</a:t>
            </a:r>
          </a:p>
          <a:p>
            <a:pPr lvl="1"/>
            <a:r>
              <a:rPr lang="en-US" sz="1400" dirty="0"/>
              <a:t>Perform a system level parametric uncertainty analysis on the Aviation Environmental Design Tool (AEDT). This system level assessment will quantify how input uncertainties propagate through the system and contribute to uncertainty in overall policy outcomes</a:t>
            </a:r>
            <a:r>
              <a:rPr lang="en-US" sz="1400" dirty="0" smtClean="0"/>
              <a:t>.  The team will also report any issues encounter while running the tool and assist the development team in diagnosing the software problem. </a:t>
            </a:r>
            <a:endParaRPr lang="en-US" sz="1200" dirty="0" smtClean="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28</a:t>
            </a:fld>
            <a:endParaRPr lang="en-US" dirty="0">
              <a:solidFill>
                <a:srgbClr val="FFFFFF">
                  <a:lumMod val="65000"/>
                </a:srgbClr>
              </a:solidFill>
            </a:endParaRPr>
          </a:p>
        </p:txBody>
      </p:sp>
    </p:spTree>
    <p:extLst>
      <p:ext uri="{BB962C8B-B14F-4D97-AF65-F5344CB8AC3E}">
        <p14:creationId xmlns:p14="http://schemas.microsoft.com/office/powerpoint/2010/main" val="2645990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AEDT-related ASCENT Projects </a:t>
            </a:r>
            <a:r>
              <a:rPr lang="en-US" sz="1000" dirty="0" smtClean="0"/>
              <a:t>(cnt’d)</a:t>
            </a:r>
            <a:endParaRPr lang="en-US" dirty="0"/>
          </a:p>
        </p:txBody>
      </p:sp>
      <p:sp>
        <p:nvSpPr>
          <p:cNvPr id="3" name="Content Placeholder 2"/>
          <p:cNvSpPr>
            <a:spLocks noGrp="1"/>
          </p:cNvSpPr>
          <p:nvPr>
            <p:ph idx="1"/>
          </p:nvPr>
        </p:nvSpPr>
        <p:spPr>
          <a:xfrm>
            <a:off x="219728" y="685800"/>
            <a:ext cx="8773960" cy="5030461"/>
          </a:xfrm>
        </p:spPr>
        <p:txBody>
          <a:bodyPr/>
          <a:lstStyle/>
          <a:p>
            <a:r>
              <a:rPr lang="en-US" sz="1600" dirty="0" smtClean="0"/>
              <a:t>A40 - </a:t>
            </a:r>
            <a:r>
              <a:rPr lang="en-US" sz="1600" dirty="0"/>
              <a:t> Quantifying uncertainties in predicting aircraft noise in real-world </a:t>
            </a:r>
            <a:r>
              <a:rPr lang="en-US" sz="1600" dirty="0" smtClean="0"/>
              <a:t>situations</a:t>
            </a:r>
          </a:p>
          <a:p>
            <a:pPr lvl="1"/>
            <a:r>
              <a:rPr lang="en-US" sz="1400" dirty="0"/>
              <a:t>Review and analyze available field measurement data for patterns that are influenced by the meteorological conditions which are suitable for input into modeling capabilities for validation and subsequently use the enhanced capabilities to understand the field measurement data and  quantify uncertainties</a:t>
            </a:r>
            <a:r>
              <a:rPr lang="en-US" sz="1400" dirty="0" smtClean="0"/>
              <a:t>.</a:t>
            </a:r>
            <a:endParaRPr lang="en-US" sz="1600" dirty="0"/>
          </a:p>
          <a:p>
            <a:r>
              <a:rPr lang="en-US" sz="1600" dirty="0"/>
              <a:t>A43 - Noise Power Distance Re-evaluation</a:t>
            </a:r>
          </a:p>
          <a:p>
            <a:pPr lvl="1"/>
            <a:r>
              <a:rPr lang="en-US" sz="1400" dirty="0"/>
              <a:t>Evaluate possible improvements to the existing NPD methodologies for noise propagation modeling to develop NPD datasets that can capture aircraft configuration, speed, and thrust (NPD “plus configuration” or NPDC) thus enabling assessment of noise impacts of certain advanced operational procedures.  This work will build upon the research done under A23 on the assessment framework.</a:t>
            </a:r>
          </a:p>
          <a:p>
            <a:pPr lvl="1"/>
            <a:endParaRPr lang="en-US" sz="1200" dirty="0"/>
          </a:p>
          <a:p>
            <a:r>
              <a:rPr lang="en-US" sz="1600" dirty="0" smtClean="0"/>
              <a:t>A45 </a:t>
            </a:r>
            <a:r>
              <a:rPr lang="en-US" sz="1600" dirty="0"/>
              <a:t>- Takeoff/Climb Analysis to Support AEDT APM Development</a:t>
            </a:r>
          </a:p>
          <a:p>
            <a:pPr lvl="1"/>
            <a:r>
              <a:rPr lang="en-US" sz="1400" dirty="0"/>
              <a:t>Build on the research under A35, the Airport Cooperate Research Program (ACRP), and the Fuel Efficiency Metric task efforts to develop a robust set of recommendations for improved estimation processes for takeoff weight, reduced thrust takeoffs, and departure profiles within AEDT, which currently assume full rated takeoff power/thrust</a:t>
            </a:r>
            <a:r>
              <a:rPr lang="en-US" sz="1400" dirty="0" smtClean="0"/>
              <a:t>.</a:t>
            </a:r>
            <a:endParaRPr lang="en-US" sz="1200" dirty="0"/>
          </a:p>
          <a:p>
            <a:r>
              <a:rPr lang="en-US" sz="1600" dirty="0" smtClean="0"/>
              <a:t>A46 </a:t>
            </a:r>
            <a:r>
              <a:rPr lang="en-US" sz="1600" dirty="0"/>
              <a:t>- Surface Analysis to Support AEDT APM </a:t>
            </a:r>
            <a:r>
              <a:rPr lang="en-US" sz="1600" dirty="0" smtClean="0"/>
              <a:t>Development</a:t>
            </a:r>
          </a:p>
          <a:p>
            <a:pPr lvl="1"/>
            <a:r>
              <a:rPr lang="en-US" sz="1400" dirty="0" smtClean="0"/>
              <a:t>Identify </a:t>
            </a:r>
            <a:r>
              <a:rPr lang="en-US" sz="1400" dirty="0"/>
              <a:t>and evaluate methods for improving taxi performance modeling in </a:t>
            </a:r>
            <a:r>
              <a:rPr lang="en-US" sz="1400" dirty="0" smtClean="0"/>
              <a:t>AEDT by </a:t>
            </a:r>
            <a:r>
              <a:rPr lang="en-US" sz="1400" dirty="0"/>
              <a:t>building thrust profiles </a:t>
            </a:r>
            <a:r>
              <a:rPr lang="en-US" sz="1400" dirty="0" smtClean="0"/>
              <a:t>by taxi segment given </a:t>
            </a:r>
            <a:r>
              <a:rPr lang="en-US" sz="1400" dirty="0"/>
              <a:t>a surface trajectory (whose geometry can vary) for a variety of aircraft types. </a:t>
            </a:r>
            <a:r>
              <a:rPr lang="en-US" sz="1400" dirty="0" smtClean="0"/>
              <a:t>Recommendations </a:t>
            </a:r>
            <a:r>
              <a:rPr lang="en-US" sz="1400" dirty="0"/>
              <a:t>should also be made on how the outcomes of this research can be combined with existing </a:t>
            </a:r>
            <a:r>
              <a:rPr lang="en-US" sz="1400" dirty="0" smtClean="0"/>
              <a:t>research (e.g</a:t>
            </a:r>
            <a:r>
              <a:rPr lang="en-US" sz="1400" dirty="0"/>
              <a:t>., ACRP projects 02-45 and </a:t>
            </a:r>
            <a:r>
              <a:rPr lang="en-US" sz="1400" dirty="0" smtClean="0"/>
              <a:t>02-27) to </a:t>
            </a:r>
            <a:r>
              <a:rPr lang="en-US" sz="1400" dirty="0"/>
              <a:t>inform development of the Aircraft Performance Model (APM) in </a:t>
            </a:r>
            <a:r>
              <a:rPr lang="en-US" sz="1400" dirty="0" smtClean="0"/>
              <a:t>AEDT.</a:t>
            </a:r>
            <a:endParaRPr lang="en-US" sz="1400" dirty="0"/>
          </a:p>
          <a:p>
            <a:pPr lvl="1"/>
            <a:endParaRPr lang="en-US" sz="1200" dirty="0" smtClean="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29</a:t>
            </a:fld>
            <a:endParaRPr lang="en-US" dirty="0">
              <a:solidFill>
                <a:srgbClr val="FFFFFF">
                  <a:lumMod val="65000"/>
                </a:srgbClr>
              </a:solidFill>
            </a:endParaRPr>
          </a:p>
        </p:txBody>
      </p:sp>
    </p:spTree>
    <p:extLst>
      <p:ext uri="{BB962C8B-B14F-4D97-AF65-F5344CB8AC3E}">
        <p14:creationId xmlns:p14="http://schemas.microsoft.com/office/powerpoint/2010/main" val="4285562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analysis,</a:t>
            </a:r>
            <a:br>
              <a:rPr lang="en-US" dirty="0" smtClean="0"/>
            </a:br>
            <a:r>
              <a:rPr lang="en-US" dirty="0" smtClean="0"/>
              <a:t>Roadmap</a:t>
            </a:r>
            <a:endParaRPr lang="en-US" dirty="0"/>
          </a:p>
        </p:txBody>
      </p:sp>
      <p:sp>
        <p:nvSpPr>
          <p:cNvPr id="3" name="Text Placeholder 2"/>
          <p:cNvSpPr>
            <a:spLocks noGrp="1"/>
          </p:cNvSpPr>
          <p:nvPr>
            <p:ph type="body" idx="1"/>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3</a:t>
            </a:fld>
            <a:endParaRPr lang="en-US" dirty="0">
              <a:solidFill>
                <a:srgbClr val="FFFFFF"/>
              </a:solidFill>
            </a:endParaRPr>
          </a:p>
        </p:txBody>
      </p:sp>
    </p:spTree>
    <p:extLst>
      <p:ext uri="{BB962C8B-B14F-4D97-AF65-F5344CB8AC3E}">
        <p14:creationId xmlns:p14="http://schemas.microsoft.com/office/powerpoint/2010/main" val="42323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4946"/>
            <a:ext cx="8229600" cy="54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533400"/>
          </a:xfrm>
        </p:spPr>
        <p:txBody>
          <a:bodyPr rtlCol="0">
            <a:normAutofit/>
          </a:bodyPr>
          <a:lstStyle/>
          <a:p>
            <a:pPr eaLnBrk="1" fontAlgn="auto" hangingPunct="1">
              <a:spcAft>
                <a:spcPts val="0"/>
              </a:spcAft>
              <a:defRPr/>
            </a:pPr>
            <a:r>
              <a:rPr lang="en-US" dirty="0" smtClean="0"/>
              <a:t>Tools and Analysis Roadmap</a:t>
            </a:r>
          </a:p>
        </p:txBody>
      </p:sp>
      <p:grpSp>
        <p:nvGrpSpPr>
          <p:cNvPr id="3" name="Group 2"/>
          <p:cNvGrpSpPr/>
          <p:nvPr/>
        </p:nvGrpSpPr>
        <p:grpSpPr>
          <a:xfrm>
            <a:off x="5029200" y="3817064"/>
            <a:ext cx="3208361" cy="831136"/>
            <a:chOff x="5554639" y="2526020"/>
            <a:chExt cx="3208361" cy="831136"/>
          </a:xfrm>
        </p:grpSpPr>
        <p:sp>
          <p:nvSpPr>
            <p:cNvPr id="11" name="TextBox 4"/>
            <p:cNvSpPr txBox="1">
              <a:spLocks noChangeArrowheads="1"/>
            </p:cNvSpPr>
            <p:nvPr/>
          </p:nvSpPr>
          <p:spPr bwMode="auto">
            <a:xfrm>
              <a:off x="5554639" y="2526020"/>
              <a:ext cx="3208361" cy="831136"/>
            </a:xfrm>
            <a:prstGeom prst="rect">
              <a:avLst/>
            </a:prstGeom>
            <a:solidFill>
              <a:schemeClr val="bg1"/>
            </a:solidFill>
            <a:ln w="254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Arial" charset="0"/>
                </a:rPr>
                <a:t>LEGEND</a:t>
              </a:r>
            </a:p>
            <a:p>
              <a:pPr eaLnBrk="1" hangingPunct="1">
                <a:spcBef>
                  <a:spcPct val="0"/>
                </a:spcBef>
                <a:buFontTx/>
                <a:buNone/>
              </a:pPr>
              <a:r>
                <a:rPr lang="en-US" altLang="en-US" sz="1200" b="1" dirty="0">
                  <a:latin typeface="Arial" charset="0"/>
                </a:rPr>
                <a:t>      Milestone, Interim deliverable/report </a:t>
              </a:r>
            </a:p>
            <a:p>
              <a:pPr eaLnBrk="1" hangingPunct="1">
                <a:spcBef>
                  <a:spcPct val="0"/>
                </a:spcBef>
                <a:buFontTx/>
                <a:buNone/>
              </a:pPr>
              <a:r>
                <a:rPr lang="en-US" altLang="en-US" sz="1200" b="1" dirty="0">
                  <a:latin typeface="Arial" charset="0"/>
                </a:rPr>
                <a:t>       Final deliverable/report</a:t>
              </a:r>
            </a:p>
            <a:p>
              <a:pPr eaLnBrk="1" hangingPunct="1">
                <a:spcBef>
                  <a:spcPct val="0"/>
                </a:spcBef>
                <a:buFontTx/>
                <a:buNone/>
              </a:pPr>
              <a:r>
                <a:rPr lang="en-US" altLang="en-US" sz="1200" b="1" dirty="0">
                  <a:latin typeface="Arial" charset="0"/>
                </a:rPr>
                <a:t>       Analysis                 Tools </a:t>
              </a:r>
            </a:p>
          </p:txBody>
        </p:sp>
        <p:sp>
          <p:nvSpPr>
            <p:cNvPr id="6" name="Diamond 5"/>
            <p:cNvSpPr>
              <a:spLocks noChangeAspect="1"/>
            </p:cNvSpPr>
            <p:nvPr/>
          </p:nvSpPr>
          <p:spPr>
            <a:xfrm>
              <a:off x="5724525" y="2776538"/>
              <a:ext cx="85725" cy="13017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dirty="0"/>
            </a:p>
          </p:txBody>
        </p:sp>
        <p:sp>
          <p:nvSpPr>
            <p:cNvPr id="7" name="Diamond 6"/>
            <p:cNvSpPr>
              <a:spLocks noChangeAspect="1"/>
            </p:cNvSpPr>
            <p:nvPr/>
          </p:nvSpPr>
          <p:spPr>
            <a:xfrm>
              <a:off x="5724525" y="2970213"/>
              <a:ext cx="85725" cy="130175"/>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dirty="0"/>
            </a:p>
          </p:txBody>
        </p:sp>
        <p:sp>
          <p:nvSpPr>
            <p:cNvPr id="9" name="Rectangle 8"/>
            <p:cNvSpPr/>
            <p:nvPr/>
          </p:nvSpPr>
          <p:spPr>
            <a:xfrm>
              <a:off x="5648325" y="316865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7019925" y="3152775"/>
              <a:ext cx="2286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8" name="Straight Arrow Connector 7"/>
          <p:cNvCxnSpPr/>
          <p:nvPr/>
        </p:nvCxnSpPr>
        <p:spPr bwMode="auto">
          <a:xfrm>
            <a:off x="8174023" y="1778318"/>
            <a:ext cx="274320" cy="0"/>
          </a:xfrm>
          <a:prstGeom prst="straightConnector1">
            <a:avLst/>
          </a:prstGeom>
          <a:noFill/>
          <a:ln w="15875" cap="flat" cmpd="sng" algn="ctr">
            <a:solidFill>
              <a:srgbClr val="FFC000"/>
            </a:solidFill>
            <a:prstDash val="sysDot"/>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1197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and Analysis</a:t>
            </a:r>
            <a:endParaRPr lang="en-US" dirty="0"/>
          </a:p>
        </p:txBody>
      </p:sp>
      <p:sp>
        <p:nvSpPr>
          <p:cNvPr id="3" name="Text Placeholder 2"/>
          <p:cNvSpPr>
            <a:spLocks noGrp="1"/>
          </p:cNvSpPr>
          <p:nvPr>
            <p:ph type="body" idx="1"/>
          </p:nvPr>
        </p:nvSpPr>
        <p:spPr/>
        <p:txBody>
          <a:bodyPr/>
          <a:lstStyle/>
          <a:p>
            <a:r>
              <a:rPr lang="en-US" dirty="0"/>
              <a:t>Updates on</a:t>
            </a:r>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5</a:t>
            </a:fld>
            <a:endParaRPr lang="en-US" dirty="0">
              <a:solidFill>
                <a:srgbClr val="FFFFFF"/>
              </a:solidFill>
            </a:endParaRPr>
          </a:p>
        </p:txBody>
      </p:sp>
    </p:spTree>
    <p:extLst>
      <p:ext uri="{BB962C8B-B14F-4D97-AF65-F5344CB8AC3E}">
        <p14:creationId xmlns:p14="http://schemas.microsoft.com/office/powerpoint/2010/main" val="106963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and Analysis Efforts</a:t>
            </a:r>
            <a:endParaRPr lang="en-US" dirty="0"/>
          </a:p>
        </p:txBody>
      </p:sp>
      <p:sp>
        <p:nvSpPr>
          <p:cNvPr id="3" name="Content Placeholder 2"/>
          <p:cNvSpPr>
            <a:spLocks noGrp="1"/>
          </p:cNvSpPr>
          <p:nvPr>
            <p:ph idx="1"/>
          </p:nvPr>
        </p:nvSpPr>
        <p:spPr>
          <a:xfrm>
            <a:off x="219728" y="762000"/>
            <a:ext cx="8773960" cy="5181600"/>
          </a:xfrm>
        </p:spPr>
        <p:txBody>
          <a:bodyPr/>
          <a:lstStyle/>
          <a:p>
            <a:pPr marL="0" lvl="0" indent="0">
              <a:buNone/>
            </a:pPr>
            <a:r>
              <a:rPr lang="en-US" sz="2000" dirty="0" smtClean="0"/>
              <a:t>Details provided in this briefing</a:t>
            </a:r>
          </a:p>
          <a:p>
            <a:r>
              <a:rPr lang="en-US" sz="2000" b="0" dirty="0" smtClean="0"/>
              <a:t>FLEET-Builder development</a:t>
            </a:r>
          </a:p>
          <a:p>
            <a:r>
              <a:rPr lang="en-US" sz="2000" b="0" dirty="0" smtClean="0"/>
              <a:t>Tools related ASCENT projects</a:t>
            </a:r>
          </a:p>
          <a:p>
            <a:r>
              <a:rPr lang="en-US" sz="2000" b="0" dirty="0" smtClean="0"/>
              <a:t>Internal AEDT development and testing</a:t>
            </a:r>
          </a:p>
          <a:p>
            <a:endParaRPr lang="en-US" sz="2000" b="0" dirty="0" smtClean="0"/>
          </a:p>
          <a:p>
            <a:pPr marL="0" indent="0">
              <a:buNone/>
            </a:pPr>
            <a:r>
              <a:rPr lang="en-US" sz="2000" dirty="0" smtClean="0"/>
              <a:t>Covered elsewhere in briefings</a:t>
            </a:r>
          </a:p>
          <a:p>
            <a:pPr lvl="0"/>
            <a:r>
              <a:rPr lang="en-US" sz="2000" b="0" dirty="0" smtClean="0"/>
              <a:t>AEDT</a:t>
            </a:r>
          </a:p>
          <a:p>
            <a:pPr lvl="0"/>
            <a:r>
              <a:rPr lang="en-US" sz="2000" b="0" dirty="0" smtClean="0"/>
              <a:t>Alternative fuels analysis (covered in alt fuels briefing)</a:t>
            </a:r>
          </a:p>
          <a:p>
            <a:pPr lvl="0"/>
            <a:r>
              <a:rPr lang="en-US" sz="2000" b="0" dirty="0" smtClean="0"/>
              <a:t>Operations modeling (covered in ops research briefing)</a:t>
            </a:r>
          </a:p>
          <a:p>
            <a:pPr marL="0" indent="0">
              <a:buNone/>
            </a:pPr>
            <a:endParaRPr lang="en-US" sz="2000" dirty="0" smtClean="0"/>
          </a:p>
          <a:p>
            <a:pPr marL="0" indent="0">
              <a:buNone/>
            </a:pPr>
            <a:r>
              <a:rPr lang="en-US" sz="2000" dirty="0" smtClean="0"/>
              <a:t>Not covered during this meeting</a:t>
            </a:r>
          </a:p>
          <a:p>
            <a:r>
              <a:rPr lang="en-US" sz="2000" b="0" dirty="0" smtClean="0"/>
              <a:t>APMT-Impacts</a:t>
            </a:r>
          </a:p>
          <a:p>
            <a:pPr lvl="0"/>
            <a:r>
              <a:rPr lang="en-US" sz="2000" b="0" dirty="0" smtClean="0"/>
              <a:t>ASCENT projects without direct AEDT link</a:t>
            </a:r>
            <a:endParaRPr lang="en-US" sz="2000" b="0" dirty="0"/>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6</a:t>
            </a:fld>
            <a:endParaRPr lang="en-US" sz="1200" b="1" dirty="0">
              <a:solidFill>
                <a:srgbClr val="FFFFFF"/>
              </a:solidFill>
            </a:endParaRPr>
          </a:p>
        </p:txBody>
      </p:sp>
    </p:spTree>
    <p:extLst>
      <p:ext uri="{BB962C8B-B14F-4D97-AF65-F5344CB8AC3E}">
        <p14:creationId xmlns:p14="http://schemas.microsoft.com/office/powerpoint/2010/main" val="533931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solidFill>
                  <a:srgbClr val="C00000"/>
                </a:solidFill>
              </a:rPr>
              <a:t>FLEET-Builder</a:t>
            </a:r>
            <a:endParaRPr lang="en-US" sz="3600" dirty="0">
              <a:solidFill>
                <a:srgbClr val="C00000"/>
              </a:solidFill>
            </a:endParaRPr>
          </a:p>
        </p:txBody>
      </p:sp>
      <p:sp>
        <p:nvSpPr>
          <p:cNvPr id="3" name="Text Placeholder 2"/>
          <p:cNvSpPr>
            <a:spLocks noGrp="1"/>
          </p:cNvSpPr>
          <p:nvPr>
            <p:ph type="body" idx="1"/>
          </p:nvPr>
        </p:nvSpPr>
        <p:spPr/>
        <p:txBody>
          <a:bodyPr/>
          <a:lstStyle/>
          <a:p>
            <a:pPr algn="r"/>
            <a:r>
              <a:rPr lang="en-US" sz="1800" dirty="0" smtClean="0">
                <a:solidFill>
                  <a:srgbClr val="333399"/>
                </a:solidFill>
              </a:rPr>
              <a:t>FLeet </a:t>
            </a:r>
            <a:r>
              <a:rPr lang="en-US" sz="1800" dirty="0">
                <a:solidFill>
                  <a:srgbClr val="333399"/>
                </a:solidFill>
              </a:rPr>
              <a:t>Evolution, Estimation and evaluaTion </a:t>
            </a:r>
            <a:r>
              <a:rPr lang="en-US" sz="1800" dirty="0" smtClean="0">
                <a:solidFill>
                  <a:srgbClr val="333399"/>
                </a:solidFill>
              </a:rPr>
              <a:t>Builder </a:t>
            </a:r>
          </a:p>
          <a:p>
            <a:pPr algn="r"/>
            <a:r>
              <a:rPr lang="en-US" sz="1800" dirty="0" smtClean="0">
                <a:solidFill>
                  <a:srgbClr val="333399"/>
                </a:solidFill>
              </a:rPr>
              <a:t>Ongoing Development Status Update</a:t>
            </a:r>
            <a:endParaRPr lang="en-US" sz="1800" dirty="0">
              <a:solidFill>
                <a:srgbClr val="333399"/>
              </a:solidFill>
            </a:endParaRPr>
          </a:p>
        </p:txBody>
      </p:sp>
      <p:sp>
        <p:nvSpPr>
          <p:cNvPr id="4" name="Slide Number Placeholder 3"/>
          <p:cNvSpPr>
            <a:spLocks noGrp="1"/>
          </p:cNvSpPr>
          <p:nvPr>
            <p:ph type="sldNum" sz="quarter" idx="12"/>
          </p:nvPr>
        </p:nvSpPr>
        <p:spPr/>
        <p:txBody>
          <a:bodyPr/>
          <a:lstStyle/>
          <a:p>
            <a:pPr>
              <a:defRPr/>
            </a:pPr>
            <a:fld id="{2FF52DED-2112-4C1D-A464-2CF9CBDA8C28}" type="slidenum">
              <a:rPr lang="en-US" smtClean="0">
                <a:solidFill>
                  <a:srgbClr val="FFFFFF"/>
                </a:solidFill>
              </a:rPr>
              <a:pPr>
                <a:defRPr/>
              </a:pPr>
              <a:t>7</a:t>
            </a:fld>
            <a:endParaRPr lang="en-US" dirty="0">
              <a:solidFill>
                <a:srgbClr val="FFFFFF"/>
              </a:solidFill>
            </a:endParaRPr>
          </a:p>
        </p:txBody>
      </p:sp>
    </p:spTree>
    <p:extLst>
      <p:ext uri="{BB962C8B-B14F-4D97-AF65-F5344CB8AC3E}">
        <p14:creationId xmlns:p14="http://schemas.microsoft.com/office/powerpoint/2010/main" val="3402693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525" y="1447800"/>
            <a:ext cx="5294456"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FLEET-Builder Requirements</a:t>
            </a:r>
            <a:endParaRPr lang="en-US" dirty="0"/>
          </a:p>
        </p:txBody>
      </p:sp>
      <p:sp>
        <p:nvSpPr>
          <p:cNvPr id="3" name="Content Placeholder 2"/>
          <p:cNvSpPr>
            <a:spLocks noGrp="1"/>
          </p:cNvSpPr>
          <p:nvPr>
            <p:ph idx="1"/>
          </p:nvPr>
        </p:nvSpPr>
        <p:spPr>
          <a:xfrm>
            <a:off x="304801" y="990600"/>
            <a:ext cx="4038599" cy="4800600"/>
          </a:xfrm>
        </p:spPr>
        <p:txBody>
          <a:bodyPr/>
          <a:lstStyle/>
          <a:p>
            <a:r>
              <a:rPr lang="en-US" sz="1600" dirty="0" smtClean="0"/>
              <a:t>Use generic fleet and traffic demand forecasts as inputs to:</a:t>
            </a:r>
          </a:p>
          <a:p>
            <a:pPr lvl="1"/>
            <a:r>
              <a:rPr lang="en-US" sz="1600" b="0" dirty="0" smtClean="0"/>
              <a:t>Develop and allocate </a:t>
            </a:r>
            <a:r>
              <a:rPr lang="en-US" sz="1600" dirty="0"/>
              <a:t> </a:t>
            </a:r>
            <a:r>
              <a:rPr lang="en-US" sz="1600" dirty="0" smtClean="0"/>
              <a:t>            </a:t>
            </a:r>
            <a:r>
              <a:rPr lang="en-US" sz="1600" b="0" dirty="0" smtClean="0"/>
              <a:t>fully-defined fleets</a:t>
            </a:r>
          </a:p>
          <a:p>
            <a:pPr lvl="1"/>
            <a:r>
              <a:rPr lang="en-US" sz="1600" dirty="0" smtClean="0"/>
              <a:t>Generate projected </a:t>
            </a:r>
            <a:r>
              <a:rPr lang="en-US" sz="1600" dirty="0"/>
              <a:t>AEDT-compatible </a:t>
            </a:r>
            <a:r>
              <a:rPr lang="en-US" sz="1600" dirty="0" smtClean="0"/>
              <a:t>schedules </a:t>
            </a:r>
            <a:r>
              <a:rPr lang="en-US" sz="1600" dirty="0"/>
              <a:t>of operations assigned to </a:t>
            </a:r>
            <a:r>
              <a:rPr lang="en-US" sz="1600" dirty="0" smtClean="0"/>
              <a:t>      specific aircraft</a:t>
            </a:r>
            <a:endParaRPr lang="en-US" sz="1600" dirty="0"/>
          </a:p>
          <a:p>
            <a:pPr lvl="1"/>
            <a:r>
              <a:rPr lang="en-US" sz="1600" dirty="0"/>
              <a:t>Generate </a:t>
            </a:r>
            <a:r>
              <a:rPr lang="en-US" sz="1600" dirty="0" smtClean="0"/>
              <a:t>associated </a:t>
            </a:r>
            <a:r>
              <a:rPr lang="en-US" sz="1600" dirty="0"/>
              <a:t>airline industry operating </a:t>
            </a:r>
            <a:r>
              <a:rPr lang="en-US" sz="1600" dirty="0" smtClean="0"/>
              <a:t>costs data</a:t>
            </a:r>
          </a:p>
          <a:p>
            <a:pPr lvl="1"/>
            <a:r>
              <a:rPr lang="en-US" sz="1600" dirty="0" smtClean="0"/>
              <a:t>Estimate associate fuel and emissions data</a:t>
            </a:r>
            <a:endParaRPr lang="en-US" sz="1600" dirty="0"/>
          </a:p>
        </p:txBody>
      </p:sp>
      <p:sp>
        <p:nvSpPr>
          <p:cNvPr id="6" name="Content Placeholder 2"/>
          <p:cNvSpPr txBox="1">
            <a:spLocks/>
          </p:cNvSpPr>
          <p:nvPr/>
        </p:nvSpPr>
        <p:spPr bwMode="auto">
          <a:xfrm>
            <a:off x="304800" y="4343400"/>
            <a:ext cx="82026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600" kern="0" dirty="0" smtClean="0"/>
              <a:t>Allow the user to:</a:t>
            </a:r>
          </a:p>
          <a:p>
            <a:pPr lvl="1"/>
            <a:r>
              <a:rPr lang="en-US" sz="1600" kern="0" dirty="0" smtClean="0"/>
              <a:t>Explore fleet-related policy scenarios, including analyses that alter the relative importance of aircraft properties in the fleet allocation process, vary geographical scope, vary criteria by market, vary environmental performance, etc. </a:t>
            </a:r>
          </a:p>
          <a:p>
            <a:pPr lvl="1"/>
            <a:r>
              <a:rPr lang="en-US" sz="1600" kern="0" dirty="0" smtClean="0"/>
              <a:t>Generate AEDT-compatible data, upload bulk data inputs, execute efficiently, provide document set-up functionality for transparency</a:t>
            </a:r>
          </a:p>
          <a:p>
            <a:endParaRPr lang="en-US" sz="1600" kern="0" dirty="0"/>
          </a:p>
        </p:txBody>
      </p:sp>
    </p:spTree>
    <p:extLst>
      <p:ext uri="{BB962C8B-B14F-4D97-AF65-F5344CB8AC3E}">
        <p14:creationId xmlns:p14="http://schemas.microsoft.com/office/powerpoint/2010/main" val="3744984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885825"/>
            <a:ext cx="9144000" cy="2468880"/>
          </a:xfrm>
          <a:prstGeom prst="rect">
            <a:avLst/>
          </a:prstGeom>
          <a:solidFill>
            <a:srgbClr val="FFFFDD"/>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74" name="Rectangle 73"/>
          <p:cNvSpPr/>
          <p:nvPr/>
        </p:nvSpPr>
        <p:spPr bwMode="auto">
          <a:xfrm>
            <a:off x="1" y="3349442"/>
            <a:ext cx="9144000" cy="2670358"/>
          </a:xfrm>
          <a:prstGeom prst="rect">
            <a:avLst/>
          </a:prstGeom>
          <a:solidFill>
            <a:srgbClr val="FFE1E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428625" y="228600"/>
            <a:ext cx="8472488" cy="609600"/>
          </a:xfrm>
        </p:spPr>
        <p:txBody>
          <a:bodyPr/>
          <a:lstStyle/>
          <a:p>
            <a:r>
              <a:rPr lang="en-US" dirty="0" smtClean="0"/>
              <a:t>Data and Algorithm Flows</a:t>
            </a:r>
            <a:endParaRPr lang="en-US" dirty="0"/>
          </a:p>
        </p:txBody>
      </p:sp>
      <p:grpSp>
        <p:nvGrpSpPr>
          <p:cNvPr id="50" name="Group 49"/>
          <p:cNvGrpSpPr/>
          <p:nvPr/>
        </p:nvGrpSpPr>
        <p:grpSpPr>
          <a:xfrm>
            <a:off x="276428" y="2583589"/>
            <a:ext cx="8731349" cy="3442307"/>
            <a:chOff x="276428" y="2507389"/>
            <a:chExt cx="8731349" cy="3442307"/>
          </a:xfrm>
        </p:grpSpPr>
        <p:grpSp>
          <p:nvGrpSpPr>
            <p:cNvPr id="18" name="Group 17"/>
            <p:cNvGrpSpPr/>
            <p:nvPr/>
          </p:nvGrpSpPr>
          <p:grpSpPr>
            <a:xfrm>
              <a:off x="276428" y="2507389"/>
              <a:ext cx="8731349" cy="3442307"/>
              <a:chOff x="4562" y="2985803"/>
              <a:chExt cx="11322149" cy="4428021"/>
            </a:xfrm>
          </p:grpSpPr>
          <p:sp>
            <p:nvSpPr>
              <p:cNvPr id="19" name="Rectangle 18"/>
              <p:cNvSpPr/>
              <p:nvPr/>
            </p:nvSpPr>
            <p:spPr>
              <a:xfrm>
                <a:off x="535404" y="5104270"/>
                <a:ext cx="2075018" cy="1068955"/>
              </a:xfrm>
              <a:prstGeom prst="rect">
                <a:avLst/>
              </a:prstGeom>
            </p:spPr>
            <p:txBody>
              <a:bodyPr wrap="square">
                <a:spAutoFit/>
              </a:bodyPr>
              <a:lstStyle/>
              <a:p>
                <a:pPr algn="ctr"/>
                <a:r>
                  <a:rPr lang="en-US" sz="1200" b="1" dirty="0" smtClean="0">
                    <a:solidFill>
                      <a:srgbClr val="1B4177"/>
                    </a:solidFill>
                  </a:rPr>
                  <a:t>Load the base data according to the analyses parameters</a:t>
                </a:r>
                <a:endParaRPr lang="en-US" sz="1200" b="1" dirty="0">
                  <a:solidFill>
                    <a:srgbClr val="1B4177"/>
                  </a:solidFill>
                </a:endParaRPr>
              </a:p>
            </p:txBody>
          </p:sp>
          <p:sp>
            <p:nvSpPr>
              <p:cNvPr id="20" name="Right Arrow 19"/>
              <p:cNvSpPr/>
              <p:nvPr/>
            </p:nvSpPr>
            <p:spPr>
              <a:xfrm>
                <a:off x="4562" y="2985803"/>
                <a:ext cx="11322149" cy="197031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21" name="TextBox 20"/>
              <p:cNvSpPr txBox="1"/>
              <p:nvPr/>
            </p:nvSpPr>
            <p:spPr>
              <a:xfrm>
                <a:off x="870958" y="3814527"/>
                <a:ext cx="1251765" cy="356318"/>
              </a:xfrm>
              <a:prstGeom prst="rect">
                <a:avLst/>
              </a:prstGeom>
              <a:noFill/>
            </p:spPr>
            <p:txBody>
              <a:bodyPr wrap="none" rtlCol="0">
                <a:spAutoFit/>
              </a:bodyPr>
              <a:lstStyle/>
              <a:p>
                <a:pPr>
                  <a:buNone/>
                </a:pPr>
                <a:r>
                  <a:rPr lang="en-US" sz="1200" b="1" dirty="0" smtClean="0">
                    <a:solidFill>
                      <a:srgbClr val="1B4177"/>
                    </a:solidFill>
                  </a:rPr>
                  <a:t>1. Initialize</a:t>
                </a:r>
              </a:p>
            </p:txBody>
          </p:sp>
          <p:sp>
            <p:nvSpPr>
              <p:cNvPr id="22" name="TextBox 21"/>
              <p:cNvSpPr txBox="1"/>
              <p:nvPr/>
            </p:nvSpPr>
            <p:spPr>
              <a:xfrm>
                <a:off x="6068785" y="3815001"/>
                <a:ext cx="1943955" cy="356318"/>
              </a:xfrm>
              <a:prstGeom prst="rect">
                <a:avLst/>
              </a:prstGeom>
              <a:noFill/>
            </p:spPr>
            <p:txBody>
              <a:bodyPr wrap="none" rtlCol="0">
                <a:spAutoFit/>
              </a:bodyPr>
              <a:lstStyle/>
              <a:p>
                <a:pPr>
                  <a:buNone/>
                </a:pPr>
                <a:r>
                  <a:rPr lang="en-US" sz="1200" b="1" dirty="0" smtClean="0">
                    <a:solidFill>
                      <a:srgbClr val="1B4177"/>
                    </a:solidFill>
                  </a:rPr>
                  <a:t>3. Fleet evolution</a:t>
                </a:r>
              </a:p>
            </p:txBody>
          </p:sp>
          <p:sp>
            <p:nvSpPr>
              <p:cNvPr id="23" name="TextBox 22"/>
              <p:cNvSpPr txBox="1"/>
              <p:nvPr/>
            </p:nvSpPr>
            <p:spPr>
              <a:xfrm>
                <a:off x="9153124" y="3815001"/>
                <a:ext cx="1181091" cy="356318"/>
              </a:xfrm>
              <a:prstGeom prst="rect">
                <a:avLst/>
              </a:prstGeom>
              <a:noFill/>
            </p:spPr>
            <p:txBody>
              <a:bodyPr wrap="none" rtlCol="0">
                <a:spAutoFit/>
              </a:bodyPr>
              <a:lstStyle/>
              <a:p>
                <a:pPr>
                  <a:buNone/>
                </a:pPr>
                <a:r>
                  <a:rPr lang="en-US" sz="1200" b="1" dirty="0" smtClean="0">
                    <a:solidFill>
                      <a:srgbClr val="1B4177"/>
                    </a:solidFill>
                  </a:rPr>
                  <a:t>4. Results</a:t>
                </a:r>
              </a:p>
            </p:txBody>
          </p:sp>
          <p:cxnSp>
            <p:nvCxnSpPr>
              <p:cNvPr id="24" name="Straight Arrow Connector 23"/>
              <p:cNvCxnSpPr>
                <a:stCxn id="22" idx="3"/>
                <a:endCxn id="23" idx="1"/>
              </p:cNvCxnSpPr>
              <p:nvPr/>
            </p:nvCxnSpPr>
            <p:spPr>
              <a:xfrm>
                <a:off x="8012740" y="3993161"/>
                <a:ext cx="114038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92668" y="3815001"/>
                <a:ext cx="1939798" cy="356318"/>
              </a:xfrm>
              <a:prstGeom prst="rect">
                <a:avLst/>
              </a:prstGeom>
              <a:noFill/>
            </p:spPr>
            <p:txBody>
              <a:bodyPr wrap="none" rtlCol="0">
                <a:spAutoFit/>
              </a:bodyPr>
              <a:lstStyle/>
              <a:p>
                <a:pPr>
                  <a:buNone/>
                </a:pPr>
                <a:r>
                  <a:rPr lang="en-US" sz="1200" b="1" dirty="0">
                    <a:solidFill>
                      <a:srgbClr val="1B4177"/>
                    </a:solidFill>
                  </a:rPr>
                  <a:t>2</a:t>
                </a:r>
                <a:r>
                  <a:rPr lang="en-US" sz="1200" b="1" dirty="0" smtClean="0">
                    <a:solidFill>
                      <a:srgbClr val="1B4177"/>
                    </a:solidFill>
                  </a:rPr>
                  <a:t>. Error checking</a:t>
                </a:r>
                <a:endParaRPr lang="en-US" sz="800" b="1" dirty="0">
                  <a:solidFill>
                    <a:srgbClr val="1B4177"/>
                  </a:solidFill>
                </a:endParaRPr>
              </a:p>
            </p:txBody>
          </p:sp>
          <p:cxnSp>
            <p:nvCxnSpPr>
              <p:cNvPr id="26" name="Straight Arrow Connector 25"/>
              <p:cNvCxnSpPr>
                <a:stCxn id="21" idx="3"/>
                <a:endCxn id="25" idx="1"/>
              </p:cNvCxnSpPr>
              <p:nvPr/>
            </p:nvCxnSpPr>
            <p:spPr>
              <a:xfrm>
                <a:off x="2122723" y="3992687"/>
                <a:ext cx="869945" cy="4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 idx="3"/>
                <a:endCxn id="22" idx="1"/>
              </p:cNvCxnSpPr>
              <p:nvPr/>
            </p:nvCxnSpPr>
            <p:spPr>
              <a:xfrm>
                <a:off x="4932465" y="3993161"/>
                <a:ext cx="113631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10422" y="4167399"/>
                <a:ext cx="0" cy="3246425"/>
              </a:xfrm>
              <a:prstGeom prst="line">
                <a:avLst/>
              </a:prstGeom>
              <a:ln>
                <a:solidFill>
                  <a:srgbClr val="1B4177"/>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85800" y="3423326"/>
              <a:ext cx="7772400" cy="2526370"/>
              <a:chOff x="685800" y="3423326"/>
              <a:chExt cx="7772400" cy="2526370"/>
            </a:xfrm>
          </p:grpSpPr>
          <p:cxnSp>
            <p:nvCxnSpPr>
              <p:cNvPr id="38" name="Straight Connector 37"/>
              <p:cNvCxnSpPr/>
              <p:nvPr/>
            </p:nvCxnSpPr>
            <p:spPr>
              <a:xfrm>
                <a:off x="4495800" y="3425952"/>
                <a:ext cx="0" cy="2523744"/>
              </a:xfrm>
              <a:prstGeom prst="line">
                <a:avLst/>
              </a:prstGeom>
              <a:ln>
                <a:solidFill>
                  <a:srgbClr val="1B417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8000" y="3425952"/>
                <a:ext cx="0" cy="2523744"/>
              </a:xfrm>
              <a:prstGeom prst="line">
                <a:avLst/>
              </a:prstGeom>
              <a:ln>
                <a:solidFill>
                  <a:srgbClr val="1B417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85800" y="3423326"/>
                <a:ext cx="0" cy="2520274"/>
              </a:xfrm>
              <a:prstGeom prst="line">
                <a:avLst/>
              </a:prstGeom>
              <a:ln>
                <a:solidFill>
                  <a:srgbClr val="1B417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458200" y="3425952"/>
                <a:ext cx="0" cy="2523744"/>
              </a:xfrm>
              <a:prstGeom prst="line">
                <a:avLst/>
              </a:prstGeom>
              <a:ln>
                <a:solidFill>
                  <a:srgbClr val="1B4177"/>
                </a:solidFill>
              </a:ln>
            </p:spPr>
            <p:style>
              <a:lnRef idx="1">
                <a:schemeClr val="accent1"/>
              </a:lnRef>
              <a:fillRef idx="0">
                <a:schemeClr val="accent1"/>
              </a:fillRef>
              <a:effectRef idx="0">
                <a:schemeClr val="accent1"/>
              </a:effectRef>
              <a:fontRef idx="minor">
                <a:schemeClr val="tx1"/>
              </a:fontRef>
            </p:style>
          </p:cxnSp>
        </p:grpSp>
      </p:grpSp>
      <p:cxnSp>
        <p:nvCxnSpPr>
          <p:cNvPr id="57" name="Elbow Connector 56"/>
          <p:cNvCxnSpPr/>
          <p:nvPr/>
        </p:nvCxnSpPr>
        <p:spPr bwMode="auto">
          <a:xfrm>
            <a:off x="3048699" y="2474837"/>
            <a:ext cx="914400" cy="914400"/>
          </a:xfrm>
          <a:prstGeom prst="bentConnector3">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Elbow Connector 58"/>
          <p:cNvCxnSpPr>
            <a:stCxn id="56" idx="3"/>
            <a:endCxn id="22" idx="0"/>
          </p:cNvCxnSpPr>
          <p:nvPr/>
        </p:nvCxnSpPr>
        <p:spPr bwMode="auto">
          <a:xfrm rot="16200000" flipH="1">
            <a:off x="3853047" y="1378684"/>
            <a:ext cx="1026818" cy="2672215"/>
          </a:xfrm>
          <a:prstGeom prst="bentConnector3">
            <a:avLst>
              <a:gd name="adj1" fmla="val 50000"/>
            </a:avLst>
          </a:prstGeom>
          <a:noFill/>
          <a:ln w="9525" cap="flat" cmpd="sng" algn="ctr">
            <a:solidFill>
              <a:srgbClr val="0066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stCxn id="58" idx="3"/>
            <a:endCxn id="22" idx="0"/>
          </p:cNvCxnSpPr>
          <p:nvPr/>
        </p:nvCxnSpPr>
        <p:spPr bwMode="auto">
          <a:xfrm rot="16200000" flipH="1">
            <a:off x="4659561" y="2185198"/>
            <a:ext cx="1028510" cy="1057495"/>
          </a:xfrm>
          <a:prstGeom prst="bentConnector3">
            <a:avLst>
              <a:gd name="adj1" fmla="val 50000"/>
            </a:avLst>
          </a:prstGeom>
          <a:noFill/>
          <a:ln w="9525" cap="flat" cmpd="sng" algn="ctr">
            <a:solidFill>
              <a:srgbClr val="0066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Elbow Connector 66"/>
          <p:cNvCxnSpPr>
            <a:stCxn id="60" idx="3"/>
            <a:endCxn id="22" idx="0"/>
          </p:cNvCxnSpPr>
          <p:nvPr/>
        </p:nvCxnSpPr>
        <p:spPr bwMode="auto">
          <a:xfrm rot="5400000">
            <a:off x="5443114" y="2458047"/>
            <a:ext cx="1029605" cy="510703"/>
          </a:xfrm>
          <a:prstGeom prst="bentConnector3">
            <a:avLst>
              <a:gd name="adj1" fmla="val 50000"/>
            </a:avLst>
          </a:prstGeom>
          <a:noFill/>
          <a:ln w="9525" cap="flat" cmpd="sng" algn="ctr">
            <a:solidFill>
              <a:srgbClr val="0066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Elbow Connector 70"/>
          <p:cNvCxnSpPr>
            <a:stCxn id="64" idx="3"/>
            <a:endCxn id="23" idx="0"/>
          </p:cNvCxnSpPr>
          <p:nvPr/>
        </p:nvCxnSpPr>
        <p:spPr bwMode="auto">
          <a:xfrm flipH="1">
            <a:off x="7786977" y="2201383"/>
            <a:ext cx="1" cy="1026818"/>
          </a:xfrm>
          <a:prstGeom prst="straightConnector1">
            <a:avLst/>
          </a:prstGeom>
          <a:noFill/>
          <a:ln w="9525" cap="flat" cmpd="sng" algn="ctr">
            <a:solidFill>
              <a:srgbClr val="0066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rot="16200000">
            <a:off x="-302648" y="1560151"/>
            <a:ext cx="1118751" cy="523220"/>
          </a:xfrm>
          <a:prstGeom prst="rect">
            <a:avLst/>
          </a:prstGeom>
          <a:noFill/>
        </p:spPr>
        <p:txBody>
          <a:bodyPr wrap="square" rtlCol="0">
            <a:spAutoFit/>
          </a:bodyPr>
          <a:lstStyle/>
          <a:p>
            <a:pPr>
              <a:buNone/>
            </a:pPr>
            <a:r>
              <a:rPr lang="en-US" sz="2800" b="1" dirty="0" smtClean="0">
                <a:solidFill>
                  <a:srgbClr val="00487E"/>
                </a:solidFill>
              </a:rPr>
              <a:t>Data</a:t>
            </a:r>
            <a:endParaRPr lang="en-US" sz="2800" b="1" dirty="0">
              <a:solidFill>
                <a:srgbClr val="00487E"/>
              </a:solidFill>
            </a:endParaRPr>
          </a:p>
        </p:txBody>
      </p:sp>
      <p:sp>
        <p:nvSpPr>
          <p:cNvPr id="79" name="TextBox 78"/>
          <p:cNvSpPr txBox="1"/>
          <p:nvPr/>
        </p:nvSpPr>
        <p:spPr>
          <a:xfrm rot="16200000">
            <a:off x="-701271" y="4419191"/>
            <a:ext cx="1915997" cy="523220"/>
          </a:xfrm>
          <a:prstGeom prst="rect">
            <a:avLst/>
          </a:prstGeom>
          <a:noFill/>
        </p:spPr>
        <p:txBody>
          <a:bodyPr wrap="square" rtlCol="0">
            <a:spAutoFit/>
          </a:bodyPr>
          <a:lstStyle/>
          <a:p>
            <a:pPr>
              <a:buNone/>
            </a:pPr>
            <a:r>
              <a:rPr lang="en-US" sz="2800" b="1" dirty="0" smtClean="0">
                <a:solidFill>
                  <a:srgbClr val="00487E"/>
                </a:solidFill>
              </a:rPr>
              <a:t>Algorithm</a:t>
            </a:r>
            <a:endParaRPr lang="en-US" sz="2800" b="1" dirty="0">
              <a:solidFill>
                <a:srgbClr val="00487E"/>
              </a:solidFill>
            </a:endParaRPr>
          </a:p>
        </p:txBody>
      </p:sp>
      <p:sp>
        <p:nvSpPr>
          <p:cNvPr id="4" name="Can 3"/>
          <p:cNvSpPr/>
          <p:nvPr/>
        </p:nvSpPr>
        <p:spPr bwMode="auto">
          <a:xfrm>
            <a:off x="748702" y="1247620"/>
            <a:ext cx="1344366" cy="950976"/>
          </a:xfrm>
          <a:prstGeom prst="ca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900" b="1" dirty="0" smtClean="0">
                <a:latin typeface="Arial" charset="0"/>
              </a:rPr>
              <a:t>Base Year Data   (e.g. 2015 Fleet and Operations)</a:t>
            </a:r>
            <a:endParaRPr kumimoji="0" lang="en-US" sz="900" b="1" i="0" u="none" strike="noStrike" cap="none" normalizeH="0" baseline="0" dirty="0" smtClean="0">
              <a:ln>
                <a:noFill/>
              </a:ln>
              <a:solidFill>
                <a:schemeClr val="tx1"/>
              </a:solidFill>
              <a:effectLst/>
              <a:latin typeface="Arial" charset="0"/>
            </a:endParaRPr>
          </a:p>
        </p:txBody>
      </p:sp>
      <p:sp>
        <p:nvSpPr>
          <p:cNvPr id="56" name="Can 55"/>
          <p:cNvSpPr/>
          <p:nvPr/>
        </p:nvSpPr>
        <p:spPr bwMode="auto">
          <a:xfrm>
            <a:off x="2358166" y="1254043"/>
            <a:ext cx="1344366" cy="947340"/>
          </a:xfrm>
          <a:prstGeom prst="ca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900" b="1" dirty="0" smtClean="0">
                <a:latin typeface="Arial" charset="0"/>
              </a:rPr>
              <a:t>System       Reference Data                      (e.g. Operators, Airports)</a:t>
            </a:r>
            <a:endParaRPr kumimoji="0" lang="en-US" sz="900" b="1" i="0" u="none" strike="noStrike" cap="none" normalizeH="0" baseline="0" dirty="0" smtClean="0">
              <a:ln>
                <a:noFill/>
              </a:ln>
              <a:solidFill>
                <a:schemeClr val="tx1"/>
              </a:solidFill>
              <a:effectLst/>
              <a:latin typeface="Arial" charset="0"/>
            </a:endParaRPr>
          </a:p>
        </p:txBody>
      </p:sp>
      <p:sp>
        <p:nvSpPr>
          <p:cNvPr id="58" name="Can 57"/>
          <p:cNvSpPr/>
          <p:nvPr/>
        </p:nvSpPr>
        <p:spPr bwMode="auto">
          <a:xfrm>
            <a:off x="3972886" y="1252351"/>
            <a:ext cx="1344366" cy="947340"/>
          </a:xfrm>
          <a:prstGeom prst="ca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900" b="1" dirty="0" smtClean="0">
                <a:latin typeface="Arial" charset="0"/>
              </a:rPr>
              <a:t>Structural Input Data                      (e.g. Distance Band, Route Groups)</a:t>
            </a:r>
            <a:endParaRPr kumimoji="0" lang="en-US" sz="900" b="1" i="0" u="none" strike="noStrike" cap="none" normalizeH="0" baseline="0" dirty="0" smtClean="0">
              <a:ln>
                <a:noFill/>
              </a:ln>
              <a:solidFill>
                <a:schemeClr val="tx1"/>
              </a:solidFill>
              <a:effectLst/>
              <a:latin typeface="Arial" charset="0"/>
            </a:endParaRPr>
          </a:p>
        </p:txBody>
      </p:sp>
      <p:sp>
        <p:nvSpPr>
          <p:cNvPr id="60" name="Can 59"/>
          <p:cNvSpPr/>
          <p:nvPr/>
        </p:nvSpPr>
        <p:spPr bwMode="auto">
          <a:xfrm>
            <a:off x="5541084" y="1251256"/>
            <a:ext cx="1344366" cy="947340"/>
          </a:xfrm>
          <a:prstGeom prst="ca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900" b="1" dirty="0" smtClean="0">
                <a:latin typeface="Arial" charset="0"/>
              </a:rPr>
              <a:t>Feet Evolution Data                      (e.g. Forecast, Replacement Fleet)</a:t>
            </a:r>
            <a:endParaRPr kumimoji="0" lang="en-US" sz="900" b="1" i="0" u="none" strike="noStrike" cap="none" normalizeH="0" baseline="0" dirty="0" smtClean="0">
              <a:ln>
                <a:noFill/>
              </a:ln>
              <a:solidFill>
                <a:schemeClr val="tx1"/>
              </a:solidFill>
              <a:effectLst/>
              <a:latin typeface="Arial" charset="0"/>
            </a:endParaRPr>
          </a:p>
        </p:txBody>
      </p:sp>
      <p:sp>
        <p:nvSpPr>
          <p:cNvPr id="64" name="Can 63"/>
          <p:cNvSpPr/>
          <p:nvPr/>
        </p:nvSpPr>
        <p:spPr bwMode="auto">
          <a:xfrm>
            <a:off x="7114795" y="1254043"/>
            <a:ext cx="1344366" cy="947340"/>
          </a:xfrm>
          <a:prstGeom prst="ca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900" b="1" dirty="0" smtClean="0">
                <a:latin typeface="Arial" charset="0"/>
              </a:rPr>
              <a:t>Results Input Data (e.g. Load Factor, Fuel Price)</a:t>
            </a:r>
            <a:endParaRPr kumimoji="0" lang="en-US" sz="900" b="1" i="0" u="none" strike="noStrike" cap="none" normalizeH="0" baseline="0" dirty="0" smtClean="0">
              <a:ln>
                <a:noFill/>
              </a:ln>
              <a:solidFill>
                <a:schemeClr val="tx1"/>
              </a:solidFill>
              <a:effectLst/>
              <a:latin typeface="Arial" charset="0"/>
            </a:endParaRPr>
          </a:p>
        </p:txBody>
      </p:sp>
      <p:sp>
        <p:nvSpPr>
          <p:cNvPr id="42" name="Rectangle 41"/>
          <p:cNvSpPr/>
          <p:nvPr/>
        </p:nvSpPr>
        <p:spPr>
          <a:xfrm>
            <a:off x="2581275" y="4230467"/>
            <a:ext cx="1600200" cy="830997"/>
          </a:xfrm>
          <a:prstGeom prst="rect">
            <a:avLst/>
          </a:prstGeom>
        </p:spPr>
        <p:txBody>
          <a:bodyPr wrap="square">
            <a:spAutoFit/>
          </a:bodyPr>
          <a:lstStyle/>
          <a:p>
            <a:pPr algn="ctr"/>
            <a:r>
              <a:rPr lang="en-US" sz="1200" b="1" dirty="0" smtClean="0">
                <a:solidFill>
                  <a:srgbClr val="1B4177"/>
                </a:solidFill>
              </a:rPr>
              <a:t>Verify the integrity of the user and system scenario inputs</a:t>
            </a:r>
            <a:endParaRPr lang="en-US" sz="1200" b="1" dirty="0">
              <a:solidFill>
                <a:srgbClr val="1B4177"/>
              </a:solidFill>
            </a:endParaRPr>
          </a:p>
        </p:txBody>
      </p:sp>
      <p:sp>
        <p:nvSpPr>
          <p:cNvPr id="45" name="Rectangle 44"/>
          <p:cNvSpPr/>
          <p:nvPr/>
        </p:nvSpPr>
        <p:spPr>
          <a:xfrm>
            <a:off x="4705351" y="4230467"/>
            <a:ext cx="1981199" cy="1015663"/>
          </a:xfrm>
          <a:prstGeom prst="rect">
            <a:avLst/>
          </a:prstGeom>
        </p:spPr>
        <p:txBody>
          <a:bodyPr wrap="square">
            <a:spAutoFit/>
          </a:bodyPr>
          <a:lstStyle/>
          <a:p>
            <a:pPr algn="ctr"/>
            <a:r>
              <a:rPr lang="en-US" sz="1200" b="1" dirty="0" smtClean="0">
                <a:solidFill>
                  <a:srgbClr val="1B4177"/>
                </a:solidFill>
              </a:rPr>
              <a:t>Starting from the baseline evolve the fleet and operations for each </a:t>
            </a:r>
            <a:r>
              <a:rPr lang="en-US" sz="1200" b="1" dirty="0">
                <a:solidFill>
                  <a:srgbClr val="1B4177"/>
                </a:solidFill>
              </a:rPr>
              <a:t>unique analysis, year, </a:t>
            </a:r>
            <a:r>
              <a:rPr lang="en-US" sz="1200" b="1" dirty="0" smtClean="0">
                <a:solidFill>
                  <a:srgbClr val="1B4177"/>
                </a:solidFill>
              </a:rPr>
              <a:t>and operator</a:t>
            </a:r>
            <a:endParaRPr lang="en-US" sz="1200" b="1" dirty="0">
              <a:solidFill>
                <a:srgbClr val="1B4177"/>
              </a:solidFill>
            </a:endParaRPr>
          </a:p>
        </p:txBody>
      </p:sp>
      <p:sp>
        <p:nvSpPr>
          <p:cNvPr id="46" name="Rectangle 45"/>
          <p:cNvSpPr/>
          <p:nvPr/>
        </p:nvSpPr>
        <p:spPr>
          <a:xfrm>
            <a:off x="6934200" y="4230468"/>
            <a:ext cx="1447800" cy="830997"/>
          </a:xfrm>
          <a:prstGeom prst="rect">
            <a:avLst/>
          </a:prstGeom>
        </p:spPr>
        <p:txBody>
          <a:bodyPr wrap="square">
            <a:spAutoFit/>
          </a:bodyPr>
          <a:lstStyle/>
          <a:p>
            <a:pPr algn="ctr"/>
            <a:r>
              <a:rPr lang="en-US" sz="1200" b="1" dirty="0" smtClean="0">
                <a:solidFill>
                  <a:srgbClr val="1B4177"/>
                </a:solidFill>
              </a:rPr>
              <a:t>Output the economic, fuel, and emissions results</a:t>
            </a:r>
            <a:endParaRPr lang="en-US" sz="1200" b="1" dirty="0">
              <a:solidFill>
                <a:srgbClr val="1B4177"/>
              </a:solidFill>
            </a:endParaRPr>
          </a:p>
        </p:txBody>
      </p:sp>
      <p:cxnSp>
        <p:nvCxnSpPr>
          <p:cNvPr id="29" name="Straight Arrow Connector 28"/>
          <p:cNvCxnSpPr>
            <a:stCxn id="4" idx="3"/>
            <a:endCxn id="21" idx="0"/>
          </p:cNvCxnSpPr>
          <p:nvPr/>
        </p:nvCxnSpPr>
        <p:spPr bwMode="auto">
          <a:xfrm>
            <a:off x="1420885" y="2198596"/>
            <a:ext cx="6350" cy="1029236"/>
          </a:xfrm>
          <a:prstGeom prst="straightConnector1">
            <a:avLst/>
          </a:prstGeom>
          <a:noFill/>
          <a:ln w="9525" cap="flat" cmpd="sng" algn="ctr">
            <a:solidFill>
              <a:srgbClr val="0066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60862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66CBDD-6B06-49D8-90EB-D9F3C86A8FE4}"/>
</file>

<file path=customXml/itemProps2.xml><?xml version="1.0" encoding="utf-8"?>
<ds:datastoreItem xmlns:ds="http://schemas.openxmlformats.org/officeDocument/2006/customXml" ds:itemID="{882A2B3A-0AA0-4379-8B2C-2F8A58043BD2}"/>
</file>

<file path=customXml/itemProps3.xml><?xml version="1.0" encoding="utf-8"?>
<ds:datastoreItem xmlns:ds="http://schemas.openxmlformats.org/officeDocument/2006/customXml" ds:itemID="{784327BE-B379-41C1-B50F-439E4C891EAD}"/>
</file>

<file path=docProps/app.xml><?xml version="1.0" encoding="utf-8"?>
<Properties xmlns="http://schemas.openxmlformats.org/officeDocument/2006/extended-properties" xmlns:vt="http://schemas.openxmlformats.org/officeDocument/2006/docPropsVTypes">
  <TotalTime>12727</TotalTime>
  <Words>2374</Words>
  <Application>Microsoft Office PowerPoint</Application>
  <PresentationFormat>On-screen Show (4:3)</PresentationFormat>
  <Paragraphs>258</Paragraphs>
  <Slides>29</Slides>
  <Notes>4</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1_Custom Design</vt:lpstr>
      <vt:lpstr>2_Custom Design</vt:lpstr>
      <vt:lpstr>3_Custom Design</vt:lpstr>
      <vt:lpstr>Modeling &amp;  Tools Update</vt:lpstr>
      <vt:lpstr>Outline</vt:lpstr>
      <vt:lpstr>tools and analysis, Roadmap</vt:lpstr>
      <vt:lpstr>Tools and Analysis Roadmap</vt:lpstr>
      <vt:lpstr>R&amp;D and Analysis</vt:lpstr>
      <vt:lpstr>R&amp;D and Analysis Efforts</vt:lpstr>
      <vt:lpstr>FLEET-Builder</vt:lpstr>
      <vt:lpstr>FLEET-Builder Requirements</vt:lpstr>
      <vt:lpstr>Data and Algorithm Flows</vt:lpstr>
      <vt:lpstr>FLEET-Builder Flexibility: Data Resolution vs. Computational Speed</vt:lpstr>
      <vt:lpstr>FLEET-Builder Flexibility: Data Resolution vs. Computational Speed</vt:lpstr>
      <vt:lpstr>FLEET-Builder Flexibility: Data Resolution vs. Computational Speed</vt:lpstr>
      <vt:lpstr>Ascent Projects</vt:lpstr>
      <vt:lpstr>ASCENT Project 11a: GT - Global and Regional Environmental Aviation Tradeoff (GREAT)</vt:lpstr>
      <vt:lpstr>ASCENT Project 11b: MIT - Rapid Fleet-wide Environmental Assessment Capability</vt:lpstr>
      <vt:lpstr>AEDT-related ASCENT Projects</vt:lpstr>
      <vt:lpstr>Internal AEDT activities</vt:lpstr>
      <vt:lpstr>AEDT Internal Testing: DCA Emissions Dispersion Study</vt:lpstr>
      <vt:lpstr>Sensor Paths Filtering and Smoothing Algorithm</vt:lpstr>
      <vt:lpstr>Single Event Methodology Tool  (SEM Tool)</vt:lpstr>
      <vt:lpstr>analysis Coordination efforts</vt:lpstr>
      <vt:lpstr>Data Processing, Storage, and Distribution Coordination with AJR-G20</vt:lpstr>
      <vt:lpstr>Analysis Work Coordination with ANG-B7</vt:lpstr>
      <vt:lpstr>Population Encroachment analysis</vt:lpstr>
      <vt:lpstr>Population Encroachment Analysis</vt:lpstr>
      <vt:lpstr>Summary</vt:lpstr>
      <vt:lpstr>Backup Information</vt:lpstr>
      <vt:lpstr>AEDT-related ASCENT Projects</vt:lpstr>
      <vt:lpstr>AEDT-related ASCENT Projects (cnt’d)</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Area 6 – Environmentally and Energy Efficient Gate-to-Gate Aircraft Operations</dc:title>
  <dc:creator>Pat Moran</dc:creator>
  <cp:lastModifiedBy>Hileman, James (FAA)</cp:lastModifiedBy>
  <cp:revision>372</cp:revision>
  <cp:lastPrinted>2017-02-16T22:54:13Z</cp:lastPrinted>
  <dcterms:created xsi:type="dcterms:W3CDTF">2012-10-12T12:42:09Z</dcterms:created>
  <dcterms:modified xsi:type="dcterms:W3CDTF">2017-02-23T03:54:53Z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