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7" r:id="rId2"/>
    <p:sldMasterId id="2147483680" r:id="rId3"/>
    <p:sldMasterId id="2147483695" r:id="rId4"/>
    <p:sldMasterId id="2147483709" r:id="rId5"/>
    <p:sldMasterId id="2147483723" r:id="rId6"/>
    <p:sldMasterId id="2147483739" r:id="rId7"/>
    <p:sldMasterId id="2147483746" r:id="rId8"/>
    <p:sldMasterId id="2147483759" r:id="rId9"/>
    <p:sldMasterId id="2147483781" r:id="rId10"/>
    <p:sldMasterId id="2147483809" r:id="rId11"/>
  </p:sldMasterIdLst>
  <p:notesMasterIdLst>
    <p:notesMasterId r:id="rId29"/>
  </p:notesMasterIdLst>
  <p:handoutMasterIdLst>
    <p:handoutMasterId r:id="rId30"/>
  </p:handoutMasterIdLst>
  <p:sldIdLst>
    <p:sldId id="590" r:id="rId12"/>
    <p:sldId id="697" r:id="rId13"/>
    <p:sldId id="639" r:id="rId14"/>
    <p:sldId id="698" r:id="rId15"/>
    <p:sldId id="701" r:id="rId16"/>
    <p:sldId id="641" r:id="rId17"/>
    <p:sldId id="682" r:id="rId18"/>
    <p:sldId id="686" r:id="rId19"/>
    <p:sldId id="687" r:id="rId20"/>
    <p:sldId id="684" r:id="rId21"/>
    <p:sldId id="690" r:id="rId22"/>
    <p:sldId id="691" r:id="rId23"/>
    <p:sldId id="689" r:id="rId24"/>
    <p:sldId id="688" r:id="rId25"/>
    <p:sldId id="683" r:id="rId26"/>
    <p:sldId id="700" r:id="rId27"/>
    <p:sldId id="696" r:id="rId28"/>
  </p:sldIdLst>
  <p:sldSz cx="9144000" cy="6858000" type="screen4x3"/>
  <p:notesSz cx="700405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alecky James" initials="S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D2F68"/>
    <a:srgbClr val="0033CC"/>
    <a:srgbClr val="00CC99"/>
    <a:srgbClr val="33CC33"/>
    <a:srgbClr val="FFFF99"/>
    <a:srgbClr val="FF9999"/>
    <a:srgbClr val="99FF99"/>
    <a:srgbClr val="FF99FF"/>
    <a:srgbClr val="CC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5" autoAdjust="0"/>
    <p:restoredTop sz="79290" autoAdjust="0"/>
  </p:normalViewPr>
  <p:slideViewPr>
    <p:cSldViewPr snapToGrid="0">
      <p:cViewPr varScale="1">
        <p:scale>
          <a:sx n="89" d="100"/>
          <a:sy n="89" d="100"/>
        </p:scale>
        <p:origin x="-1560" y="-96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256" y="715"/>
      </p:cViewPr>
      <p:guideLst>
        <p:guide orient="horz" pos="2904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customXml" Target="../customXml/item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5393" cy="46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4" tIns="45277" rIns="90554" bIns="45277" numCol="1" anchor="t" anchorCtr="0" compatLnSpc="1">
            <a:prstTxWarp prst="textNoShape">
              <a:avLst/>
            </a:prstTxWarp>
          </a:bodyPr>
          <a:lstStyle>
            <a:lvl1pPr defTabSz="9060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659" y="1"/>
            <a:ext cx="3035392" cy="46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4" tIns="45277" rIns="90554" bIns="45277" numCol="1" anchor="t" anchorCtr="0" compatLnSpc="1">
            <a:prstTxWarp prst="textNoShape">
              <a:avLst/>
            </a:prstTxWarp>
          </a:bodyPr>
          <a:lstStyle>
            <a:lvl1pPr algn="r" defTabSz="9060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292"/>
            <a:ext cx="3035393" cy="46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4" tIns="45277" rIns="90554" bIns="45277" numCol="1" anchor="b" anchorCtr="0" compatLnSpc="1">
            <a:prstTxWarp prst="textNoShape">
              <a:avLst/>
            </a:prstTxWarp>
          </a:bodyPr>
          <a:lstStyle>
            <a:lvl1pPr defTabSz="9060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659" y="8761292"/>
            <a:ext cx="3035392" cy="46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4" tIns="45277" rIns="90554" bIns="45277" numCol="1" anchor="b" anchorCtr="0" compatLnSpc="1">
            <a:prstTxWarp prst="textNoShape">
              <a:avLst/>
            </a:prstTxWarp>
          </a:bodyPr>
          <a:lstStyle>
            <a:lvl1pPr algn="r" defTabSz="906025">
              <a:defRPr sz="1200">
                <a:latin typeface="Times New Roman" pitchFamily="18" charset="0"/>
              </a:defRPr>
            </a:lvl1pPr>
          </a:lstStyle>
          <a:p>
            <a:fld id="{F024732C-A29C-4C1E-AC45-72FEA2465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5393" cy="46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4" tIns="45277" rIns="90554" bIns="45277" numCol="1" anchor="t" anchorCtr="0" compatLnSpc="1">
            <a:prstTxWarp prst="textNoShape">
              <a:avLst/>
            </a:prstTxWarp>
          </a:bodyPr>
          <a:lstStyle>
            <a:lvl1pPr defTabSz="9060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659" y="1"/>
            <a:ext cx="3035392" cy="46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4" tIns="45277" rIns="90554" bIns="45277" numCol="1" anchor="t" anchorCtr="0" compatLnSpc="1">
            <a:prstTxWarp prst="textNoShape">
              <a:avLst/>
            </a:prstTxWarp>
          </a:bodyPr>
          <a:lstStyle>
            <a:lvl1pPr algn="r" defTabSz="9060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266" y="4381409"/>
            <a:ext cx="5137519" cy="41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4" tIns="45277" rIns="90554" bIns="45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292"/>
            <a:ext cx="3035393" cy="46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4" tIns="45277" rIns="90554" bIns="45277" numCol="1" anchor="b" anchorCtr="0" compatLnSpc="1">
            <a:prstTxWarp prst="textNoShape">
              <a:avLst/>
            </a:prstTxWarp>
          </a:bodyPr>
          <a:lstStyle>
            <a:lvl1pPr defTabSz="9060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659" y="8761292"/>
            <a:ext cx="3035392" cy="46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4" tIns="45277" rIns="90554" bIns="45277" numCol="1" anchor="b" anchorCtr="0" compatLnSpc="1">
            <a:prstTxWarp prst="textNoShape">
              <a:avLst/>
            </a:prstTxWarp>
          </a:bodyPr>
          <a:lstStyle>
            <a:lvl1pPr algn="r" defTabSz="906025">
              <a:defRPr sz="1200">
                <a:latin typeface="Times New Roman" pitchFamily="18" charset="0"/>
              </a:defRPr>
            </a:lvl1pPr>
          </a:lstStyle>
          <a:p>
            <a:fld id="{C2622D2B-3776-4F55-A148-C40DBC4F96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78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9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9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9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9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9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9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9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08512" cy="34559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8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08512" cy="34559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3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0563"/>
            <a:ext cx="4611687" cy="3459162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266" y="4382934"/>
            <a:ext cx="5137519" cy="4149604"/>
          </a:xfrm>
        </p:spPr>
        <p:txBody>
          <a:bodyPr lIns="91673" tIns="45834" rIns="91673" bIns="45834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9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2D2B-3776-4F55-A148-C40DBC4F96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79506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3925-E44F-4B77-A655-4E0C4CFC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010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9130466">
            <a:off x="393700" y="2105025"/>
            <a:ext cx="8367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TEMPLATE</a:t>
            </a:r>
          </a:p>
        </p:txBody>
      </p:sp>
      <p:pic>
        <p:nvPicPr>
          <p:cNvPr id="3" name="Picture 5" descr="FAA_NG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81400" y="6324600"/>
            <a:ext cx="2133600" cy="234950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>
              <a:defRPr/>
            </a:pPr>
            <a:fld id="{4E70B67A-B161-4A22-9F4C-7105CBE416AD}" type="slidenum">
              <a:rPr lang="en-US">
                <a:solidFill>
                  <a:srgbClr val="1F497D">
                    <a:lumMod val="75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737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5303855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1D1C-DF2C-4935-9358-4B2F163F8A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545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2DED-2112-4C1D-A464-2CF9CBDA8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835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62B1-25D4-49BD-A56B-D54D25DE00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267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3128-C0D2-4B5D-9A5D-E349B5B01A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059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F15-161F-440A-AB6B-127603949A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175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1823-EC96-45FC-99A2-FA6C4885E3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644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2EB77-6378-4241-BBED-03F38561F1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55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63F8-7F5A-47F6-80E9-0F966E7DBE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0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844B-00F9-4751-A961-28DD154F8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08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589A-3EB5-4578-AF13-546E5E1E20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565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626E-95FB-44DD-BCBE-7ABE96DF84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921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145F8C-734E-4E13-B201-67A48003F3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120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92F7C5-4B4D-48EB-903F-474B3ACAC3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267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80502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93B13F-914A-444B-9DB5-433D2A2584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1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/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13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2398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78D3ABA1-EA94-43C0-B992-7CBCC3114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4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36266C2-23C9-4679-9EA6-D74DA6C8C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2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F6FF14-FC6A-41B6-B2DC-884C6B7C3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5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579F915-29B1-4ADF-B1F4-B91088995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6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DC1F5-F6FC-4AC1-84AF-CD0DA491C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27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87D554-CBC1-41AB-90CF-337CEC897E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3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6B2C6A-CDC5-43B3-82E2-A956377D5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1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2DED-2112-4C1D-A464-2CF9CBDA8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/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38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2398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78D3ABA1-EA94-43C0-B992-7CBCC31144F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36266C2-23C9-4679-9EA6-D74DA6C8C26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F6FF14-FC6A-41B6-B2DC-884C6B7C3F2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4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579F915-29B1-4ADF-B1F4-B9108899500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3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87D554-CBC1-41AB-90CF-337CEC897E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8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6B2C6A-CDC5-43B3-82E2-A956377D50B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5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3E340-1222-48DC-B788-A868C3DFD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80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2DED-2112-4C1D-A464-2CF9CBDA8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80502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3DB3D-8310-4C11-91B5-84B7B1CDC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6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5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Presented to: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By: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3543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21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45C4C-4567-4F05-82B0-C32FC8ABD3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3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FADC4-F8C0-4132-8D81-2857112C17E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7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BC561-2E68-4CC7-B924-F79BA43C47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1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C3EC4-2F3A-4BAC-B1AF-E56D6370CC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5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3D07-4160-4AA3-BD5C-24CE3463A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6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76735-11BE-40B9-949B-AB0EF12811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67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E1D82-182E-4AAA-838E-6A37B6E2032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2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710C-BFFB-43B9-9C6E-25C0EDA9A2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15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9D76C-6237-4138-8C81-A73F9F08415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98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E0130-1D10-4F10-A5C5-BA3D07D468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66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A1D4-61FB-43FC-9DA8-4DC095FBFB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9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92F7C5-4B4D-48EB-903F-474B3ACAC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9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DC1F5-F6FC-4AC1-84AF-CD0DA491C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8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750382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1D1C-DF2C-4935-9358-4B2F163F8A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8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0B786-A5E0-4140-8B64-E06366400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52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2DED-2112-4C1D-A464-2CF9CBDA8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90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62B1-25D4-49BD-A56B-D54D25DE00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27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3128-C0D2-4B5D-9A5D-E349B5B01A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17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F15-161F-440A-AB6B-127603949A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5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1823-EC96-45FC-99A2-FA6C4885E3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04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2EB77-6378-4241-BBED-03F38561F1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22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63F8-7F5A-47F6-80E9-0F966E7DBE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3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589A-3EB5-4578-AF13-546E5E1E20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78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626E-95FB-44DD-BCBE-7ABE96DF84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8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145F8C-734E-4E13-B201-67A48003F3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7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097E-556A-456A-8628-FB6D72868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55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92F7C5-4B4D-48EB-903F-474B3ACAC3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89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80502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93B13F-914A-444B-9DB5-433D2A2584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20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88187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89C11-F47C-4FB6-8C15-A16EB6D6F9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09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0E100-75B4-47E0-AEFD-A2132A34A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52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233B1-A41F-4E3B-94DA-A527211D28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25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52DC7-9E01-457E-B336-19E36BBE1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1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501B-4B76-46F7-BE9E-5298F67624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45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E9D2-A8D0-4275-9171-F23F573FBC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7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49D0-A58E-4CB6-91B9-B7A4D62794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7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CB97-8547-4E75-867D-3325E97CD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49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7BB85-10F4-44BF-B652-1DC13B3DA1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24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27E3-9CBE-41FB-A655-CB16123385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95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5274D-5FE5-4193-827A-893612A6B8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33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6D5103-867D-4BB1-A8EC-2D457CE368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09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F097E8-E008-43E0-B967-420EF4B784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1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822082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43E1721-EB38-4B30-BA0E-01CF594A0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6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4CF9F2-DAE1-4C2A-A9A7-855B853BB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5656157-A79B-4D90-B2DF-EE254EC06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88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82B3065-DE1E-4A12-8548-7196E3008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2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693E-E464-4A62-BA2C-B5771DD67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08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5AD2F11-4258-4D81-AEEE-335BB643E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3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6CEF0E3-364E-4C3A-9545-CE90EDC38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9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0731377-565F-490E-970A-A0FD72C77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97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0C5A822-B1B4-40CB-A99B-53EB65E75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00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F18011-3681-4B4A-809E-47C6247BF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65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350CBCF-5E29-43F6-898A-BDC70F1F8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74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CAD1C8E-5AAA-4BC1-8298-11D5F515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48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0994EC3-3DDE-4DEB-8618-72204FB78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84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6956425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0C0F-7B7F-43A9-8D7F-EC29ADD860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1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500A-A2B6-42F3-AF09-6D91D6E7D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652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19B2-FD40-43C7-A0C1-DB2A037CEF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892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D2119-1822-4203-A6C4-D87F3DE275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322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76A98-65F2-437E-9E80-DB2A3526B7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5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C785E-D123-46FD-B7FA-C9DC434D3E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568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7791-6B35-46DC-B6AF-393BD23AA3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70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6EB5A-AF64-4124-A6BF-788486F77B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68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C6958-B643-40EF-8983-71B6E27DCA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51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FC8C1-3175-43C3-8DC2-D6BFAC8ABC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28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A5E2-7E27-44C2-A727-88DAFC0D79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401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544-C024-4F93-A144-00BC444CBF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F9A1-B516-41ED-8722-C7044DD49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0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FA31-9A49-4956-8B08-B6605B41F8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486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80502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BD4F3-3075-4249-9B4F-34966632A8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28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Presented to</a:t>
            </a:r>
            <a:r>
              <a:rPr lang="en-US" sz="1600" dirty="0" smtClean="0">
                <a:solidFill>
                  <a:srgbClr val="1D2F68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1D2F68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1D2F68"/>
                </a:solidFill>
              </a:rPr>
              <a:t>Date</a:t>
            </a:r>
            <a:r>
              <a:rPr lang="en-US" sz="1600" dirty="0">
                <a:solidFill>
                  <a:srgbClr val="1D2F68"/>
                </a:solidFill>
              </a:rPr>
              <a:t>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25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6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6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7" descr="title_image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1"/>
          <p:cNvSpPr txBox="1">
            <a:spLocks noChangeArrowheads="1"/>
          </p:cNvSpPr>
          <p:nvPr/>
        </p:nvSpPr>
        <p:spPr bwMode="ltGray">
          <a:xfrm>
            <a:off x="6807200" y="457200"/>
            <a:ext cx="1962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en-US" sz="1800" b="1">
                <a:solidFill>
                  <a:srgbClr val="FFFFFF"/>
                </a:solidFill>
              </a:rPr>
              <a:t>Federal Aviation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1800" b="1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12738"/>
            <a:ext cx="4983162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263" y="1754188"/>
            <a:ext cx="49514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0449273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248400"/>
            <a:ext cx="289560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A2373-6494-408E-B187-18CCA2E206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6FC5-FC49-41FE-AB9B-7A9AEF4B5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901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3103-2025-4689-A02B-AAB7BD0F4C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720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87BF-2BBE-4962-8844-F1077C25BC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974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EB34E-ABDA-4183-AF4A-55B7582A0A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413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E24F-BA38-4DF2-B4B8-72C6B54C0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45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11F54-5E67-4A3F-BA28-085B0BBB86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8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5F5D-E86B-4C3A-828C-EB51A01B15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431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A1243-C367-4F8B-8FE3-081AC5F028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80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6118-7CB9-4BEC-BA06-8DA6B5D33F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094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14F1-8E3C-4D80-9EB0-071356F993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314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C717-2E44-4CE3-85F6-7E084AC7F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10" Type="http://schemas.openxmlformats.org/officeDocument/2006/relationships/image" Target="../media/image5.wmf"/><Relationship Id="rId4" Type="http://schemas.openxmlformats.org/officeDocument/2006/relationships/slideLayout" Target="../slideLayouts/slideLayout118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10" Type="http://schemas.openxmlformats.org/officeDocument/2006/relationships/image" Target="../media/image5.wmf"/><Relationship Id="rId4" Type="http://schemas.openxmlformats.org/officeDocument/2006/relationships/slideLayout" Target="../slideLayouts/slideLayout126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8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7505B15-8362-4FC9-9B30-CCFCD481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17D5526-B613-46E8-9DEB-3B4711AFCE11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6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2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3" r:id="rId12"/>
    <p:sldLayoutId id="2147483664" r:id="rId13"/>
    <p:sldLayoutId id="214748366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2942" y="106494"/>
            <a:ext cx="88183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728" y="919402"/>
            <a:ext cx="8773960" cy="50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C0C0C0"/>
                </a:solidFill>
                <a:latin typeface="Arial"/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0C0C0"/>
                </a:solidFill>
                <a:latin typeface="Arial"/>
              </a:rPr>
              <a:t>&lt;Date of Presentation – Change on Master Slide&gt;</a:t>
            </a: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17D5526-B613-46E8-9DEB-3B4711AFCE11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7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2942" y="106494"/>
            <a:ext cx="88183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728" y="919402"/>
            <a:ext cx="8773960" cy="50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C0C0C0"/>
                </a:solidFill>
                <a:latin typeface="Arial"/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0C0C0"/>
                </a:solidFill>
                <a:latin typeface="Arial"/>
              </a:rPr>
              <a:t>&lt;Date of Presentation – Change on Master Slide&gt;</a:t>
            </a: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17D5526-B613-46E8-9DEB-3B4711AFCE11}" type="slidenum">
              <a:rPr lang="en-US" sz="1200" b="1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4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15888C93-0A30-4871-BA56-AAAF72BD03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FD4F945-DF31-4127-A0A1-A85138081D4F}" type="slidenum">
              <a:rPr lang="en-US" sz="1200" b="1">
                <a:solidFill>
                  <a:srgbClr val="FFFFFF"/>
                </a:solidFill>
              </a:rPr>
              <a:pPr algn="r"/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5634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</a:rPr>
              <a:t>&lt;Presentation Title – Change on Master Slide&gt;</a:t>
            </a:r>
            <a:endParaRPr lang="en-US" sz="120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65549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73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0DA0992-D887-4D0A-A6E1-AA7E01AF94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53A0B5B-764E-4862-9E8A-43B840CA6497}" type="slidenum">
              <a:rPr lang="en-US" sz="1200" b="1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6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85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8D1BA74-0E7C-4975-9440-9CDBA27FAB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A4980C02-5EAC-4338-A7A6-7BF644F5B15D}" type="slidenum">
              <a:rPr lang="en-US" sz="1200" b="1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72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89F7433-F91F-417C-B63D-9EF24F4D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BBFD836F-4D98-4736-A291-7EE1E6CFE9AA}" type="slidenum">
              <a:rPr lang="en-US" sz="1200" b="1">
                <a:solidFill>
                  <a:srgbClr val="FFFFFF"/>
                </a:solidFill>
                <a:latin typeface="Arial" pitchFamily="34" charset="0"/>
              </a:rPr>
              <a:pPr algn="r"/>
              <a:t>‹#›</a:t>
            </a:fld>
            <a:endParaRPr lang="en-US" sz="1200" b="1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94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9141DC9-833E-466B-B73A-4AFB51AFE7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056D61CC-627E-4CBD-993E-96531C5B4837}" type="slidenum">
              <a:rPr lang="en-US" sz="1200" b="1">
                <a:solidFill>
                  <a:srgbClr val="FFFFFF"/>
                </a:solidFill>
                <a:latin typeface="Arial" pitchFamily="34" charset="0"/>
              </a:rPr>
              <a:pPr algn="r"/>
              <a:t>‹#›</a:t>
            </a:fld>
            <a:endParaRPr lang="en-US" sz="1200" b="1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6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37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17D5526-B613-46E8-9DEB-3B4711AFCE11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0239508-3330-4E9B-9284-4470AFB9BF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45DA7D63-043F-4BAE-AC89-207E62829E50}" type="slidenum">
              <a:rPr lang="en-US" sz="1200" b="1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2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81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8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0DA0992-D887-4D0A-A6E1-AA7E01AF94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53A0B5B-764E-4862-9E8A-43B840CA6497}" type="slidenum">
              <a:rPr lang="en-US" sz="1200" b="1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6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2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5230812" cy="2572966"/>
          </a:xfrm>
        </p:spPr>
        <p:txBody>
          <a:bodyPr/>
          <a:lstStyle/>
          <a:p>
            <a:r>
              <a:rPr lang="en-US" sz="3200" dirty="0" smtClean="0"/>
              <a:t>Continuous Lower Energy, Emissions and Noise (CLEEN) II Program  </a:t>
            </a:r>
            <a:r>
              <a:rPr lang="en-US" dirty="0"/>
              <a:t/>
            </a:r>
            <a:br>
              <a:rPr lang="en-US" dirty="0"/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771120" y="4404250"/>
            <a:ext cx="35899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REDAC Subcommittee on Environment and Energy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1D2F68"/>
                </a:solidFill>
              </a:rPr>
              <a:t> </a:t>
            </a:r>
            <a:endParaRPr lang="en-US" sz="1600" dirty="0">
              <a:solidFill>
                <a:srgbClr val="1D2F68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754186" y="5246028"/>
            <a:ext cx="54455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1D2F68"/>
                </a:solidFill>
              </a:rPr>
              <a:t>Levent Ileri and Jim Skalecky</a:t>
            </a:r>
            <a:br>
              <a:rPr lang="en-US" sz="1600" dirty="0" smtClean="0">
                <a:solidFill>
                  <a:srgbClr val="1D2F68"/>
                </a:solidFill>
              </a:rPr>
            </a:br>
            <a:r>
              <a:rPr lang="en-US" sz="1600" dirty="0" smtClean="0">
                <a:solidFill>
                  <a:srgbClr val="1D2F68"/>
                </a:solidFill>
              </a:rPr>
              <a:t>FAA CLEEN Program Managers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754188" y="5966081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March 1 , 2017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91477" y="2106531"/>
            <a:ext cx="3826524" cy="1491803"/>
          </a:xfrm>
        </p:spPr>
        <p:txBody>
          <a:bodyPr/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Overview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28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162800" cy="1066800"/>
          </a:xfrm>
          <a:noFill/>
          <a:ln/>
        </p:spPr>
        <p:txBody>
          <a:bodyPr/>
          <a:lstStyle/>
          <a:p>
            <a:r>
              <a:rPr lang="en-US" sz="2800" dirty="0" smtClean="0"/>
              <a:t>Delta/MDS/America’s </a:t>
            </a:r>
            <a:r>
              <a:rPr lang="en-US" sz="2800" dirty="0" err="1" smtClean="0"/>
              <a:t>Phenix</a:t>
            </a:r>
            <a:r>
              <a:rPr lang="en-US" sz="2800" dirty="0" smtClean="0"/>
              <a:t> CLEEN II Technologies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94437"/>
              </p:ext>
            </p:extLst>
          </p:nvPr>
        </p:nvGraphicFramePr>
        <p:xfrm>
          <a:off x="400483" y="899765"/>
          <a:ext cx="8428557" cy="506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52"/>
                <a:gridCol w="1462747"/>
                <a:gridCol w="2714779"/>
                <a:gridCol w="2714779"/>
              </a:tblGrid>
              <a:tr h="5957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Technology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Goal Impact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Benefit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and Application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Key Milestones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425694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+mj-lt"/>
                        </a:rPr>
                        <a:t>Leading Edge Protective Coating for Turbofan Blades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Fuel</a:t>
                      </a:r>
                      <a:r>
                        <a:rPr lang="en-US" baseline="0" dirty="0" smtClean="0">
                          <a:latin typeface="+mj-lt"/>
                        </a:rPr>
                        <a:t> Burn &amp; Emissions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Up to 1% fuel savings at cruise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Up</a:t>
                      </a:r>
                      <a:r>
                        <a:rPr lang="en-US" baseline="0" dirty="0" smtClean="0">
                          <a:latin typeface="+mj-lt"/>
                        </a:rPr>
                        <a:t> to 2% fuel savings at max power</a:t>
                      </a:r>
                    </a:p>
                    <a:p>
                      <a:endParaRPr lang="en-US" baseline="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j-lt"/>
                        </a:rPr>
                        <a:t>Application: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stage turbofan blades on a breadth of engines</a:t>
                      </a:r>
                      <a:endParaRPr lang="en-US" baseline="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latin typeface="+mj-lt"/>
                        </a:rPr>
                        <a:t>Blade Condition &amp; Operational Analysis – COMPLETE 3/2016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latin typeface="+mj-lt"/>
                        </a:rPr>
                        <a:t>Fluid Erosion Component Test</a:t>
                      </a:r>
                    </a:p>
                    <a:p>
                      <a:pPr marL="517525" marR="0" indent="-517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j-lt"/>
                        </a:rPr>
                        <a:t>     –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JT8D; COMPLETE 5/2016</a:t>
                      </a:r>
                    </a:p>
                    <a:p>
                      <a:pPr marL="517525" marR="0" indent="-517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–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CFM56, CF6, PW2037, V2500; Tested Nov 2016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Flight Service Evaluation (Q2 CY 2017 to Q3 CY 2019)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9929" y="3182239"/>
            <a:ext cx="1056781" cy="27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36" y="2623602"/>
            <a:ext cx="801704" cy="17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588320" y="3644456"/>
            <a:ext cx="141515" cy="38169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610880" y="2623602"/>
            <a:ext cx="676056" cy="1008996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747677" y="4026151"/>
            <a:ext cx="539259" cy="63720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2" descr="http://www.valc.com.vn/Uploads/LibraryImages/2012/7/10/(9)2008_0121_Learjet%2085_Bombardier%20Aerospac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1083" y="4573889"/>
            <a:ext cx="3181512" cy="108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5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99" y="0"/>
            <a:ext cx="9881192" cy="1066800"/>
          </a:xfrm>
          <a:noFill/>
          <a:ln/>
        </p:spPr>
        <p:txBody>
          <a:bodyPr/>
          <a:lstStyle/>
          <a:p>
            <a:r>
              <a:rPr lang="en-US" dirty="0" smtClean="0"/>
              <a:t>GE CLEEN II Technologies (1 of 2)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84104" y="7040858"/>
            <a:ext cx="952500" cy="364345"/>
          </a:xfrm>
        </p:spPr>
        <p:txBody>
          <a:bodyPr/>
          <a:lstStyle/>
          <a:p>
            <a:fld id="{78D3ABA1-EA94-43C0-B992-7CBCC31144F1}" type="slidenum">
              <a:rPr lang="en-US" b="1" smtClean="0">
                <a:solidFill>
                  <a:schemeClr val="bg1"/>
                </a:solidFill>
              </a:rPr>
              <a:pPr/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7793"/>
              </p:ext>
            </p:extLst>
          </p:nvPr>
        </p:nvGraphicFramePr>
        <p:xfrm>
          <a:off x="369337" y="954835"/>
          <a:ext cx="846182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316"/>
                <a:gridCol w="1359867"/>
                <a:gridCol w="2692400"/>
                <a:gridCol w="2867244"/>
              </a:tblGrid>
              <a:tr h="5007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Technology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Goal Impact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Benefit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and Application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Key Milestones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490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TAPS III Low-NOx Combustor Development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Emissions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35% margin to CAEP/8 NOx @ 55 OPR – large twin aisle class aircraft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CDR (Q3 CY 2017)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PDR (Q4 CY 2018)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DDR (Q2 CY 2019)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TRL6 Core Demo of emissions/performance (Q3 CY 2020)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More Electric Systems and</a:t>
                      </a:r>
                      <a:r>
                        <a:rPr lang="en-US" baseline="0" dirty="0" smtClean="0">
                          <a:latin typeface="+mj-lt"/>
                        </a:rPr>
                        <a:t> Technologies for Aircraft in the Next Generation (MESTANG)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Fuel burn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3% fuel burn reduction for single-aisle</a:t>
                      </a:r>
                      <a:r>
                        <a:rPr lang="en-US" baseline="0" dirty="0" smtClean="0"/>
                        <a:t> aircraft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PDR (Q1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CY 2017)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DDR (Q4 CY 2017)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Component</a:t>
                      </a:r>
                      <a:r>
                        <a:rPr lang="en-US" baseline="0" dirty="0" smtClean="0"/>
                        <a:t> Tests     (CY 2018, 2019)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TRL 6 System</a:t>
                      </a:r>
                      <a:r>
                        <a:rPr lang="en-US" baseline="0" dirty="0" smtClean="0"/>
                        <a:t> demonstration         (CY 2020)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60" y="4247726"/>
            <a:ext cx="1904643" cy="12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27" y="4221241"/>
            <a:ext cx="1831050" cy="130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3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399" y="0"/>
            <a:ext cx="9881192" cy="1066800"/>
          </a:xfrm>
          <a:noFill/>
          <a:ln/>
        </p:spPr>
        <p:txBody>
          <a:bodyPr/>
          <a:lstStyle/>
          <a:p>
            <a:r>
              <a:rPr lang="en-US" dirty="0" smtClean="0"/>
              <a:t>GE CLEEN II Technologies (2 of 2)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84104" y="7040858"/>
            <a:ext cx="952500" cy="364345"/>
          </a:xfrm>
        </p:spPr>
        <p:txBody>
          <a:bodyPr/>
          <a:lstStyle/>
          <a:p>
            <a:fld id="{78D3ABA1-EA94-43C0-B992-7CBCC31144F1}" type="slidenum">
              <a:rPr lang="en-US" b="1" smtClean="0">
                <a:solidFill>
                  <a:schemeClr val="bg1"/>
                </a:solidFill>
              </a:rPr>
              <a:pPr/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96175"/>
              </p:ext>
            </p:extLst>
          </p:nvPr>
        </p:nvGraphicFramePr>
        <p:xfrm>
          <a:off x="450617" y="853440"/>
          <a:ext cx="846182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663"/>
                <a:gridCol w="1330960"/>
                <a:gridCol w="2103120"/>
                <a:gridCol w="2857084"/>
              </a:tblGrid>
              <a:tr h="5007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Technology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Goal Impact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Benefit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and Application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Key Milestones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Flight Management</a:t>
                      </a:r>
                      <a:r>
                        <a:rPr lang="en-US" baseline="0" dirty="0" smtClean="0">
                          <a:latin typeface="+mj-lt"/>
                        </a:rPr>
                        <a:t> System (FMS) – Engine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Fuel burn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 to 1% fuel burn reduction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PDR (Q2 CY 2018)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DDR (Q3 CY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2018)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TRL 6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testbed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assessment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(CY 2017-2018)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846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Alternative</a:t>
                      </a:r>
                      <a:r>
                        <a:rPr lang="en-US" baseline="0" dirty="0" smtClean="0">
                          <a:latin typeface="+mj-lt"/>
                        </a:rPr>
                        <a:t> Jet Fuel Test and Evaluation</a:t>
                      </a:r>
                      <a:endParaRPr lang="en-US" strike="sngStrike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Alternative</a:t>
                      </a:r>
                      <a:r>
                        <a:rPr lang="en-US" baseline="0" dirty="0" smtClean="0">
                          <a:latin typeface="+mj-lt"/>
                        </a:rPr>
                        <a:t> Fuels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Testing of drop-in alternative jet fuels to</a:t>
                      </a:r>
                      <a:r>
                        <a:rPr lang="en-US" baseline="0" dirty="0" smtClean="0"/>
                        <a:t> support ASTM International approval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FAR rig testing of baseline, synthetic and NJFCP fuels (CY 2017)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Core testing and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data analysis of baseline and synthetic fuels   (CY 2019-2020)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226" y="4755174"/>
            <a:ext cx="2492968" cy="126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7331" y="4755172"/>
            <a:ext cx="2364490" cy="126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p-Down Arrow 8"/>
          <p:cNvSpPr/>
          <p:nvPr/>
        </p:nvSpPr>
        <p:spPr bwMode="auto">
          <a:xfrm rot="16200000">
            <a:off x="3344513" y="4836849"/>
            <a:ext cx="494810" cy="914400"/>
          </a:xfrm>
          <a:prstGeom prst="upDownArrow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99" y="0"/>
            <a:ext cx="9881192" cy="1066800"/>
          </a:xfrm>
          <a:noFill/>
          <a:ln/>
        </p:spPr>
        <p:txBody>
          <a:bodyPr/>
          <a:lstStyle/>
          <a:p>
            <a:r>
              <a:rPr lang="en-US" dirty="0" smtClean="0"/>
              <a:t>Honeywell CLEEN II Technologies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84104" y="7840958"/>
            <a:ext cx="952500" cy="364345"/>
          </a:xfrm>
        </p:spPr>
        <p:txBody>
          <a:bodyPr/>
          <a:lstStyle/>
          <a:p>
            <a:fld id="{78D3ABA1-EA94-43C0-B992-7CBCC31144F1}" type="slidenum">
              <a:rPr lang="en-US" b="1" smtClean="0">
                <a:solidFill>
                  <a:schemeClr val="bg1"/>
                </a:solidFill>
              </a:rPr>
              <a:pPr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97755"/>
              </p:ext>
            </p:extLst>
          </p:nvPr>
        </p:nvGraphicFramePr>
        <p:xfrm>
          <a:off x="501417" y="1072959"/>
          <a:ext cx="824634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116"/>
                <a:gridCol w="1298787"/>
                <a:gridCol w="2275840"/>
                <a:gridCol w="1879600"/>
              </a:tblGrid>
              <a:tr h="5007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Technology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Goal Impact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Benefit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and Application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Key Milestones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868361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Singular Annular Combustor for Emissions Reduction (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SABER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baseline="0" dirty="0" smtClean="0">
                          <a:latin typeface="+mj-lt"/>
                        </a:rPr>
                        <a:t>Compact Combustor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Emissions</a:t>
                      </a:r>
                      <a:r>
                        <a:rPr lang="en-US" baseline="0" dirty="0" smtClean="0">
                          <a:latin typeface="+mj-lt"/>
                        </a:rPr>
                        <a:t>, fuel burn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 margin to ICAO CAEP/8 NOx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 weight, emissions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Development </a:t>
                      </a:r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testing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(CY2017-2019)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TRL 6 Engine Test (Q2 CY 2020)</a:t>
                      </a:r>
                    </a:p>
                  </a:txBody>
                  <a:tcPr/>
                </a:tc>
              </a:tr>
              <a:tr h="6098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Advanced Turbine Blade Outer Air Seal (</a:t>
                      </a:r>
                      <a:r>
                        <a:rPr lang="en-US" b="1" dirty="0" smtClean="0">
                          <a:latin typeface="+mj-lt"/>
                        </a:rPr>
                        <a:t>BOAS</a:t>
                      </a:r>
                      <a:r>
                        <a:rPr lang="en-US" dirty="0" smtClean="0">
                          <a:latin typeface="+mj-lt"/>
                        </a:rPr>
                        <a:t>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Fuel burn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Contributes to package that delivers 27% fuel burn reduction vs. in service baseline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Development testing (CY2017-2019)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TRL 6 Engine Test (Q2 CY 2020)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6" y="4448879"/>
            <a:ext cx="3897310" cy="23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1809194" y="5153543"/>
            <a:ext cx="969077" cy="24141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61" y="4448879"/>
            <a:ext cx="1326370" cy="9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299" y="0"/>
            <a:ext cx="9881192" cy="1066800"/>
          </a:xfrm>
          <a:noFill/>
          <a:ln/>
        </p:spPr>
        <p:txBody>
          <a:bodyPr/>
          <a:lstStyle/>
          <a:p>
            <a:r>
              <a:rPr lang="en-US" sz="3600" dirty="0" smtClean="0"/>
              <a:t>Pratt &amp; Whitney CLEEN II Technologies</a:t>
            </a:r>
            <a:r>
              <a:rPr lang="en-US" sz="1200" dirty="0" smtClean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84104" y="7040858"/>
            <a:ext cx="952500" cy="364345"/>
          </a:xfrm>
        </p:spPr>
        <p:txBody>
          <a:bodyPr/>
          <a:lstStyle/>
          <a:p>
            <a:fld id="{78D3ABA1-EA94-43C0-B992-7CBCC31144F1}" type="slidenum">
              <a:rPr lang="en-US" b="1" smtClean="0">
                <a:solidFill>
                  <a:schemeClr val="bg1"/>
                </a:solidFill>
              </a:rPr>
              <a:pPr/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46082"/>
              </p:ext>
            </p:extLst>
          </p:nvPr>
        </p:nvGraphicFramePr>
        <p:xfrm>
          <a:off x="450617" y="954835"/>
          <a:ext cx="861210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6"/>
                <a:gridCol w="1494601"/>
                <a:gridCol w="2773898"/>
                <a:gridCol w="2773898"/>
              </a:tblGrid>
              <a:tr h="5007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Technology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Goal Impact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Benefit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and Application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Key Milestones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490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Compressor Aero-Efficiency Technologies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Fuel</a:t>
                      </a:r>
                      <a:r>
                        <a:rPr lang="en-US" baseline="0" dirty="0" smtClean="0">
                          <a:latin typeface="+mj-lt"/>
                        </a:rPr>
                        <a:t> burn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0.8-1.0</a:t>
                      </a:r>
                      <a:r>
                        <a:rPr lang="en-US" baseline="0" dirty="0" smtClean="0"/>
                        <a:t>% fuel burn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Rig Tests (Q3-4 CY 2016)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 COMPLETE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Redesign cycle (Q4 CY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2016-Q2 CY 2017)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Engine Test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(CY 2019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Turbine Aero-Efficiency and Durability Technologies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Fuel burn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0.8-1.0% fuel burn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Baseline</a:t>
                      </a:r>
                      <a:r>
                        <a:rPr lang="en-US" baseline="0" dirty="0" smtClean="0"/>
                        <a:t> Rig Testing (CY 2017)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Full-Scale</a:t>
                      </a:r>
                      <a:r>
                        <a:rPr lang="en-US" baseline="0" dirty="0" smtClean="0"/>
                        <a:t> Rig Tests (CY 2018)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91" y="3708400"/>
            <a:ext cx="4073339" cy="23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14" y="0"/>
            <a:ext cx="9381460" cy="1066800"/>
          </a:xfrm>
          <a:noFill/>
          <a:ln/>
        </p:spPr>
        <p:txBody>
          <a:bodyPr/>
          <a:lstStyle/>
          <a:p>
            <a:r>
              <a:rPr lang="en-US" dirty="0" smtClean="0"/>
              <a:t>Rolls-Royce CLEEN </a:t>
            </a:r>
            <a:r>
              <a:rPr lang="en-US" dirty="0"/>
              <a:t>II Technologies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72487"/>
              </p:ext>
            </p:extLst>
          </p:nvPr>
        </p:nvGraphicFramePr>
        <p:xfrm>
          <a:off x="418251" y="1026161"/>
          <a:ext cx="818726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549"/>
                <a:gridCol w="1513840"/>
                <a:gridCol w="2722880"/>
                <a:gridCol w="2285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Technology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Goal Impact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Benefit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 and Application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Key Milestones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Rich Quench Lean</a:t>
                      </a:r>
                      <a:r>
                        <a:rPr lang="en-US" baseline="0" dirty="0" smtClean="0"/>
                        <a:t> (RQL) </a:t>
                      </a:r>
                      <a:r>
                        <a:rPr lang="en-US" dirty="0" smtClean="0"/>
                        <a:t>Low NO</a:t>
                      </a:r>
                      <a:r>
                        <a:rPr lang="en-US" baseline="0" dirty="0" smtClean="0"/>
                        <a:t>x Combustion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NOx</a:t>
                      </a:r>
                      <a:r>
                        <a:rPr lang="en-US" baseline="0" dirty="0" smtClean="0"/>
                        <a:t> Reduction, </a:t>
                      </a:r>
                      <a:r>
                        <a:rPr lang="en-US" dirty="0" smtClean="0"/>
                        <a:t>Fuel</a:t>
                      </a:r>
                      <a:r>
                        <a:rPr lang="en-US" baseline="0" dirty="0" smtClean="0"/>
                        <a:t> burn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 margin to ICAO</a:t>
                      </a:r>
                      <a:r>
                        <a:rPr lang="en-US" baseline="0" dirty="0" smtClean="0"/>
                        <a:t> CAEP/8 </a:t>
                      </a:r>
                      <a:r>
                        <a:rPr lang="en-US" baseline="0" dirty="0" err="1" smtClean="0"/>
                        <a:t>NOx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Fabrication</a:t>
                      </a:r>
                      <a:r>
                        <a:rPr lang="en-US" baseline="0" dirty="0" smtClean="0"/>
                        <a:t> (CY 2017 – 2018)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Component and Full Annular Rigs (CY 2016 – 2019)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Alternative</a:t>
                      </a:r>
                      <a:r>
                        <a:rPr lang="en-US" baseline="0" dirty="0" smtClean="0"/>
                        <a:t> Jet Fuel Test and Evaluation (Area 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Alternative Fuels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Testing of drop-in alternative jet fuels to</a:t>
                      </a:r>
                      <a:r>
                        <a:rPr lang="en-US" baseline="0" dirty="0" smtClean="0"/>
                        <a:t> support ASTM International approval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Alternative Fuels Testing and Demonstration (CY 2016- 201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98242" y="4547048"/>
            <a:ext cx="2732585" cy="2265680"/>
            <a:chOff x="510540" y="1305501"/>
            <a:chExt cx="4648200" cy="2514600"/>
          </a:xfrm>
        </p:grpSpPr>
        <p:sp>
          <p:nvSpPr>
            <p:cNvPr id="5" name="Rectangle 4"/>
            <p:cNvSpPr/>
            <p:nvPr/>
          </p:nvSpPr>
          <p:spPr>
            <a:xfrm>
              <a:off x="510540" y="1305501"/>
              <a:ext cx="46482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5699" y="1405657"/>
              <a:ext cx="4397883" cy="2314289"/>
              <a:chOff x="182880" y="657511"/>
              <a:chExt cx="4397883" cy="2314289"/>
            </a:xfrm>
            <a:solidFill>
              <a:schemeClr val="bg1"/>
            </a:solidFill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0" y="657511"/>
                <a:ext cx="1837563" cy="23142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" y="909723"/>
                <a:ext cx="2560320" cy="19096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447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299" y="0"/>
            <a:ext cx="9881192" cy="1066800"/>
          </a:xfrm>
          <a:noFill/>
          <a:ln/>
        </p:spPr>
        <p:txBody>
          <a:bodyPr/>
          <a:lstStyle/>
          <a:p>
            <a:r>
              <a:rPr lang="en-US" sz="3800" dirty="0"/>
              <a:t>Rohr / UTAS CLEEN II Technologies </a:t>
            </a:r>
            <a:endParaRPr lang="en-US" sz="3800" dirty="0" smtClean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84104" y="7040858"/>
            <a:ext cx="952500" cy="364345"/>
          </a:xfrm>
        </p:spPr>
        <p:txBody>
          <a:bodyPr/>
          <a:lstStyle/>
          <a:p>
            <a:fld id="{78D3ABA1-EA94-43C0-B992-7CBCC31144F1}" type="slidenum">
              <a:rPr lang="en-US" b="1" smtClean="0">
                <a:solidFill>
                  <a:schemeClr val="bg1"/>
                </a:solidFill>
              </a:rPr>
              <a:pPr/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09715"/>
              </p:ext>
            </p:extLst>
          </p:nvPr>
        </p:nvGraphicFramePr>
        <p:xfrm>
          <a:off x="450617" y="954835"/>
          <a:ext cx="846182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316"/>
                <a:gridCol w="1468521"/>
                <a:gridCol w="2725495"/>
                <a:gridCol w="2725495"/>
              </a:tblGrid>
              <a:tr h="5007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Technology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Goal Impact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Benefit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and Application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Key Milestones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490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Short, Integrated Fan Duct Thrust Reverser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Fuel</a:t>
                      </a:r>
                      <a:r>
                        <a:rPr lang="en-US" baseline="0" dirty="0" smtClean="0">
                          <a:latin typeface="+mj-lt"/>
                        </a:rPr>
                        <a:t> burn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~1.0% </a:t>
                      </a:r>
                      <a:r>
                        <a:rPr lang="en-US" dirty="0" smtClean="0"/>
                        <a:t>fuel burn</a:t>
                      </a:r>
                      <a:r>
                        <a:rPr lang="en-US" baseline="0" dirty="0" smtClean="0"/>
                        <a:t> reduction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PDR (Q3 CY 2017)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DDR (Q3 CY 2018)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TRL 6 engine ground test (Q3-Q4 CY 2019)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Advanced Acoustics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Noise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~2.5 </a:t>
                      </a:r>
                      <a:r>
                        <a:rPr lang="en-US" sz="1800" dirty="0" err="1" smtClean="0"/>
                        <a:t>EPNdB</a:t>
                      </a:r>
                      <a:r>
                        <a:rPr lang="en-US" sz="1800" dirty="0" smtClean="0"/>
                        <a:t> noise</a:t>
                      </a:r>
                      <a:r>
                        <a:rPr lang="en-US" sz="1800" baseline="0" dirty="0" smtClean="0"/>
                        <a:t> reduction*</a:t>
                      </a:r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406" y="3865601"/>
            <a:ext cx="1867649" cy="2019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286" y="3795927"/>
            <a:ext cx="1419840" cy="1893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280" y="3731015"/>
            <a:ext cx="1419841" cy="1893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5280" y="5624135"/>
            <a:ext cx="1493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Legacy Thrust Reverser Fan Duct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7227286" y="5637281"/>
            <a:ext cx="14855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CLEEN II Thrust Reverser Fan Duct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294640" y="3727102"/>
            <a:ext cx="1807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to offset short fan duct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81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 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919402"/>
            <a:ext cx="5099247" cy="5030461"/>
          </a:xfrm>
        </p:spPr>
        <p:txBody>
          <a:bodyPr/>
          <a:lstStyle/>
          <a:p>
            <a:r>
              <a:rPr lang="en-US" sz="2400" b="0" dirty="0" smtClean="0"/>
              <a:t>CLEEN has successfully accelerated aircraft technology development to reduce noise, emissions and fuel burn</a:t>
            </a:r>
            <a:endParaRPr lang="en-US" sz="1600" b="0" dirty="0" smtClean="0"/>
          </a:p>
          <a:p>
            <a:r>
              <a:rPr lang="en-US" sz="2400" b="0" dirty="0" smtClean="0"/>
              <a:t>CLEEN has helped and is helping to </a:t>
            </a:r>
            <a:r>
              <a:rPr lang="en-US" sz="2400" b="0" dirty="0"/>
              <a:t>accelerate alternative jet </a:t>
            </a:r>
            <a:r>
              <a:rPr lang="en-US" sz="2400" b="0" dirty="0" smtClean="0"/>
              <a:t>fuel development</a:t>
            </a:r>
          </a:p>
          <a:p>
            <a:r>
              <a:rPr lang="en-US" sz="2400" b="0" dirty="0" smtClean="0"/>
              <a:t>Initial CLEEN Program wrapping up</a:t>
            </a:r>
            <a:endParaRPr lang="en-US" sz="2400" b="0" dirty="0"/>
          </a:p>
          <a:p>
            <a:r>
              <a:rPr lang="en-US" sz="2400" b="0" dirty="0" smtClean="0"/>
              <a:t>CLEEN II work is progressing</a:t>
            </a:r>
          </a:p>
          <a:p>
            <a:r>
              <a:rPr lang="en-US" sz="2400" b="0" dirty="0" smtClean="0"/>
              <a:t>May 2-4, 2017 Consortium meeting in Cincinnati, OH </a:t>
            </a:r>
            <a:endParaRPr lang="en-US" sz="2400" b="0" dirty="0"/>
          </a:p>
        </p:txBody>
      </p:sp>
      <p:pic>
        <p:nvPicPr>
          <p:cNvPr id="5" name="Picture 2" descr="C:\Documents and Settings\Rhett Jefferies\My Documents\CLEEN\Images\Public\Boeing\FA284954_By John Park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15"/>
          <a:stretch/>
        </p:blipFill>
        <p:spPr bwMode="auto">
          <a:xfrm>
            <a:off x="5451626" y="1026367"/>
            <a:ext cx="3253902" cy="16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ntinental 02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1626" y="3146772"/>
            <a:ext cx="3253902" cy="2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9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325034"/>
            <a:ext cx="8050213" cy="4845050"/>
          </a:xfrm>
        </p:spPr>
        <p:txBody>
          <a:bodyPr/>
          <a:lstStyle/>
          <a:p>
            <a:r>
              <a:rPr lang="en-US" dirty="0" smtClean="0"/>
              <a:t>CLEEN Program Overview</a:t>
            </a:r>
          </a:p>
          <a:p>
            <a:r>
              <a:rPr lang="en-US" dirty="0" smtClean="0"/>
              <a:t>CLEEN II Overview</a:t>
            </a:r>
          </a:p>
          <a:p>
            <a:r>
              <a:rPr lang="en-US" dirty="0" smtClean="0"/>
              <a:t>CLEEN II Goals</a:t>
            </a:r>
          </a:p>
          <a:p>
            <a:r>
              <a:rPr lang="en-US" dirty="0" smtClean="0"/>
              <a:t>CLEEN II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45" y="247533"/>
            <a:ext cx="8176437" cy="609600"/>
          </a:xfrm>
        </p:spPr>
        <p:txBody>
          <a:bodyPr/>
          <a:lstStyle/>
          <a:p>
            <a:r>
              <a:rPr lang="en-US" dirty="0" smtClean="0"/>
              <a:t>CLEEN Program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8418" y="929801"/>
            <a:ext cx="7971806" cy="51201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CLEEN Program (2010-2015)</a:t>
            </a:r>
            <a:br>
              <a:rPr lang="en-US" dirty="0" smtClean="0"/>
            </a:br>
            <a:endParaRPr lang="en-US" sz="800" dirty="0" smtClean="0"/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Industry partners: Boeing, </a:t>
            </a:r>
            <a:r>
              <a:rPr lang="en-US" sz="1800" dirty="0" smtClean="0"/>
              <a:t>General Electric, H</a:t>
            </a:r>
            <a:r>
              <a:rPr lang="en-US" sz="1800" b="0" dirty="0" smtClean="0"/>
              <a:t>oneywell, Pratt &amp; Whitney, Rolls-Royce </a:t>
            </a:r>
            <a:br>
              <a:rPr lang="en-US" sz="1800" b="0" dirty="0" smtClean="0"/>
            </a:br>
            <a:endParaRPr lang="en-US" sz="600" b="0" dirty="0" smtClean="0"/>
          </a:p>
          <a:p>
            <a:pPr lvl="1"/>
            <a:r>
              <a:rPr lang="en-US" sz="1800" b="0" dirty="0" smtClean="0"/>
              <a:t>Federal Funding: $125M </a:t>
            </a:r>
            <a:r>
              <a:rPr lang="en-US" sz="1800" dirty="0"/>
              <a:t>(1:1 minimum cost share is required</a:t>
            </a:r>
            <a:r>
              <a:rPr lang="en-US" sz="1800" dirty="0" smtClean="0"/>
              <a:t>)</a:t>
            </a:r>
          </a:p>
          <a:p>
            <a:pPr lvl="1"/>
            <a:endParaRPr lang="en-US" sz="600" dirty="0" smtClean="0"/>
          </a:p>
          <a:p>
            <a:pPr lvl="1"/>
            <a:r>
              <a:rPr lang="en-US" sz="1800" dirty="0" smtClean="0"/>
              <a:t>CLEEN Fact Sheet http</a:t>
            </a:r>
            <a:r>
              <a:rPr lang="en-US" sz="1800" dirty="0"/>
              <a:t>://www.faa.gov/news/fact_sheets/news_story.cfm?newsId=20454</a:t>
            </a:r>
            <a:endParaRPr lang="en-US" sz="1800" dirty="0" smtClean="0"/>
          </a:p>
          <a:p>
            <a:pPr lvl="1"/>
            <a:endParaRPr lang="en-US" sz="600" b="0" dirty="0"/>
          </a:p>
          <a:p>
            <a:pPr marL="0" indent="0">
              <a:buNone/>
            </a:pPr>
            <a:r>
              <a:rPr lang="en-US" dirty="0"/>
              <a:t>CLEEN </a:t>
            </a:r>
            <a:r>
              <a:rPr lang="en-US" dirty="0" smtClean="0"/>
              <a:t>II Program </a:t>
            </a:r>
            <a:r>
              <a:rPr lang="en-US" dirty="0"/>
              <a:t>(</a:t>
            </a:r>
            <a:r>
              <a:rPr lang="en-US" dirty="0" smtClean="0"/>
              <a:t>2015-2020)</a:t>
            </a:r>
            <a:br>
              <a:rPr lang="en-US" dirty="0" smtClean="0"/>
            </a:br>
            <a:endParaRPr lang="en-US" sz="600" dirty="0" smtClean="0"/>
          </a:p>
          <a:p>
            <a:pPr lvl="1"/>
            <a:r>
              <a:rPr lang="en-US" sz="1800" dirty="0" smtClean="0"/>
              <a:t>Industry partners: Aurora Flight Sciences, Boeing, Delta/MDS/America’s </a:t>
            </a:r>
            <a:r>
              <a:rPr lang="en-US" sz="1800" dirty="0" err="1" smtClean="0"/>
              <a:t>Phenix</a:t>
            </a:r>
            <a:r>
              <a:rPr lang="en-US" sz="1800" dirty="0" smtClean="0"/>
              <a:t>, General Electric, Honeywell, Pratt &amp; Whitney, Rohr/UTC Aerospace Systems, and Rolls-Royce </a:t>
            </a:r>
            <a:br>
              <a:rPr lang="en-US" sz="1800" dirty="0" smtClean="0"/>
            </a:br>
            <a:endParaRPr lang="en-US" sz="600" dirty="0" smtClean="0"/>
          </a:p>
          <a:p>
            <a:pPr lvl="1"/>
            <a:r>
              <a:rPr lang="en-US" sz="1800" dirty="0" smtClean="0"/>
              <a:t>Federal </a:t>
            </a:r>
            <a:r>
              <a:rPr lang="en-US" sz="1800" dirty="0"/>
              <a:t>Funding: $</a:t>
            </a:r>
            <a:r>
              <a:rPr lang="en-US" sz="1800" dirty="0" smtClean="0"/>
              <a:t>100M </a:t>
            </a:r>
            <a:r>
              <a:rPr lang="en-US" sz="1800" dirty="0"/>
              <a:t>(1:1 minimum cost share is required</a:t>
            </a:r>
            <a:r>
              <a:rPr lang="en-US" sz="1800" dirty="0" smtClean="0"/>
              <a:t>)</a:t>
            </a:r>
          </a:p>
          <a:p>
            <a:pPr lvl="1"/>
            <a:endParaRPr lang="en-US" sz="600" dirty="0" smtClean="0"/>
          </a:p>
          <a:p>
            <a:pPr lvl="1"/>
            <a:r>
              <a:rPr lang="en-US" sz="1800" b="0" dirty="0" smtClean="0"/>
              <a:t>CLEEN II Fact Sheet</a:t>
            </a:r>
          </a:p>
          <a:p>
            <a:pPr marL="457200" lvl="1" indent="0">
              <a:buNone/>
            </a:pPr>
            <a:r>
              <a:rPr lang="en-US" sz="1800" dirty="0" smtClean="0"/>
              <a:t>     http</a:t>
            </a:r>
            <a:r>
              <a:rPr lang="en-US" sz="1800" dirty="0"/>
              <a:t>://www.faa.gov/news/fact_sheets/news_story.cfm?newsId=20994</a:t>
            </a:r>
            <a:endParaRPr lang="en-US" sz="1800" b="0" dirty="0" smtClean="0"/>
          </a:p>
          <a:p>
            <a:endParaRPr lang="en-US" sz="900" dirty="0"/>
          </a:p>
          <a:p>
            <a:endParaRPr lang="en-US" sz="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91" y="0"/>
            <a:ext cx="1104667" cy="11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749675"/>
          <a:ext cx="86106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</a:tr>
            </a:tbl>
          </a:graphicData>
        </a:graphic>
      </p:graphicFrame>
      <p:pic>
        <p:nvPicPr>
          <p:cNvPr id="8" name="Picture 20" descr="C:\Documents and Settings\Rhett Jefferies\My Documents\CLEEN\Images\Public\GE\LEAP Co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868363"/>
            <a:ext cx="1187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38100"/>
            <a:ext cx="8818563" cy="609600"/>
          </a:xfrm>
        </p:spPr>
        <p:txBody>
          <a:bodyPr/>
          <a:lstStyle/>
          <a:p>
            <a:r>
              <a:rPr lang="en-US" altLang="en-US" sz="2800" smtClean="0"/>
              <a:t>CLEEN I: Completed Technology Demonstrations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flipV="1">
            <a:off x="2019300" y="2971800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flipV="1">
            <a:off x="4541838" y="2971800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flipV="1">
            <a:off x="2546350" y="2971800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flipV="1">
            <a:off x="5072063" y="2971800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19350" y="2781300"/>
            <a:ext cx="558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charset="0"/>
              </a:rPr>
              <a:t>Jan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79600" y="2794000"/>
            <a:ext cx="558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charset="0"/>
              </a:rPr>
              <a:t>Dec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402138" y="2781300"/>
            <a:ext cx="558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charset="0"/>
              </a:rPr>
              <a:t>Jul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932363" y="2781300"/>
            <a:ext cx="558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charset="0"/>
              </a:rPr>
              <a:t>Sep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360738" y="1733550"/>
            <a:ext cx="13271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Boeing Ground Demonstration </a:t>
            </a:r>
            <a:br>
              <a:rPr lang="en-US" altLang="en-US" sz="1100" smtClean="0">
                <a:solidFill>
                  <a:srgbClr val="000000"/>
                </a:solidFill>
                <a:cs typeface="Arial" charset="0"/>
              </a:rPr>
            </a:b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(TRL 6)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611688" y="1765300"/>
            <a:ext cx="1576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Boeing Adaptive Trailing Edge Flight Test  (TRL 7)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 flipV="1">
            <a:off x="1244600" y="2324100"/>
            <a:ext cx="7747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 flipV="1">
            <a:off x="4024313" y="2324100"/>
            <a:ext cx="51752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5226050" y="2324100"/>
            <a:ext cx="223838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795338"/>
            <a:ext cx="12112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04800" y="3263900"/>
          <a:ext cx="86106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4305300"/>
                <a:gridCol w="215265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</a:tr>
            </a:tbl>
          </a:graphicData>
        </a:graphic>
      </p:graphicFrame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-3175" y="1719263"/>
            <a:ext cx="19653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General Electric (GE) – </a:t>
            </a:r>
            <a:br>
              <a:rPr lang="en-US" altLang="en-US" sz="1100" smtClean="0">
                <a:solidFill>
                  <a:srgbClr val="000000"/>
                </a:solidFill>
                <a:cs typeface="Arial" charset="0"/>
              </a:rPr>
            </a:b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TAPS II Core Engine </a:t>
            </a:r>
            <a:br>
              <a:rPr lang="en-US" altLang="en-US" sz="1100" smtClean="0">
                <a:solidFill>
                  <a:srgbClr val="000000"/>
                </a:solidFill>
                <a:cs typeface="Arial" charset="0"/>
              </a:rPr>
            </a:b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Test (TRL 6)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736725" y="1727200"/>
            <a:ext cx="162401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GE Open Rotor </a:t>
            </a:r>
            <a:br>
              <a:rPr lang="en-US" altLang="en-US" sz="1100" smtClean="0">
                <a:solidFill>
                  <a:srgbClr val="000000"/>
                </a:solidFill>
                <a:cs typeface="Arial" charset="0"/>
              </a:rPr>
            </a:b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Wind Tunnel Tests </a:t>
            </a:r>
            <a:br>
              <a:rPr lang="en-US" altLang="en-US" sz="1100" smtClean="0">
                <a:solidFill>
                  <a:srgbClr val="000000"/>
                </a:solidFill>
                <a:cs typeface="Arial" charset="0"/>
              </a:rPr>
            </a:b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(TRL 5)</a:t>
            </a:r>
          </a:p>
        </p:txBody>
      </p:sp>
      <p:pic>
        <p:nvPicPr>
          <p:cNvPr id="27" name="Picture 2" descr="C:\USERDATA\CLEEN\Images\Public\GE\Open Rotor  d42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644525"/>
            <a:ext cx="7254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26"/>
          <p:cNvSpPr>
            <a:spLocks noChangeShapeType="1"/>
          </p:cNvSpPr>
          <p:nvPr/>
        </p:nvSpPr>
        <p:spPr bwMode="auto">
          <a:xfrm flipH="1" flipV="1">
            <a:off x="2549525" y="2324100"/>
            <a:ext cx="762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835025"/>
            <a:ext cx="11207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7"/>
          <p:cNvSpPr>
            <a:spLocks noChangeArrowheads="1"/>
          </p:cNvSpPr>
          <p:nvPr/>
        </p:nvSpPr>
        <p:spPr bwMode="auto">
          <a:xfrm flipV="1">
            <a:off x="6865938" y="2971800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738938" y="2781300"/>
            <a:ext cx="558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charset="0"/>
              </a:rPr>
              <a:t>Jan</a:t>
            </a: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 flipV="1">
            <a:off x="7018338" y="2473325"/>
            <a:ext cx="30162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7743825" y="1765300"/>
            <a:ext cx="14843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GE Dynamic Synchronization Simulation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(TRL 6)</a:t>
            </a:r>
          </a:p>
        </p:txBody>
      </p:sp>
      <p:pic>
        <p:nvPicPr>
          <p:cNvPr id="34" name="Picture 34" descr="C:\Users\mppeterv\Desktop\CMC Nozzle GTD Installation Dec 11-19\CMC nozzle installation(Dec 21, 2012)\DSC_00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3438"/>
            <a:ext cx="10874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6275388" y="1733550"/>
            <a:ext cx="15446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Boeing - Ceramic Matrix Composite (CMC) Nozzle Ground Test (TRL 6)</a:t>
            </a: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 flipV="1">
            <a:off x="7246938" y="2976563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7165975" y="2776538"/>
            <a:ext cx="455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charset="0"/>
              </a:rPr>
              <a:t>Mar</a:t>
            </a:r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V="1">
            <a:off x="7386638" y="2444750"/>
            <a:ext cx="741362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 rot="10800000" flipV="1">
            <a:off x="1457325" y="4114800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rot="10800000" flipV="1">
            <a:off x="2770188" y="4116388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1317625" y="4384675"/>
            <a:ext cx="5588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charset="0"/>
              </a:rPr>
              <a:t>May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2630488" y="4364038"/>
            <a:ext cx="5588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charset="0"/>
              </a:rPr>
              <a:t>Jul</a:t>
            </a: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 rot="10800000" flipV="1">
            <a:off x="4003675" y="4114800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3852863" y="4368800"/>
            <a:ext cx="558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cs typeface="Arial" charset="0"/>
              </a:rPr>
              <a:t>Nov</a:t>
            </a:r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H="1">
            <a:off x="1174750" y="4492625"/>
            <a:ext cx="211138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H="1">
            <a:off x="2686048" y="4570412"/>
            <a:ext cx="150813" cy="1762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-3175" y="5426075"/>
            <a:ext cx="187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Rolls-Royce - CMC Turbine Blade Track Engine Ground Testing (TRL 6)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1943892" y="5448299"/>
            <a:ext cx="14843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Pratt &amp; Whitney Fan Rig Wind Tunnel Test</a:t>
            </a: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049588" y="4441825"/>
            <a:ext cx="108267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291840" y="5454650"/>
            <a:ext cx="17478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Boeing - CMC Nozzle Flight Test (TRL 7)</a:t>
            </a:r>
          </a:p>
        </p:txBody>
      </p:sp>
      <p:pic>
        <p:nvPicPr>
          <p:cNvPr id="51" name="Picture 56" descr="cid:image001.png@01CF7B47.73B0BA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4703446"/>
            <a:ext cx="11144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ef-en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10113"/>
            <a:ext cx="97948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4391026" y="4391025"/>
            <a:ext cx="1058862" cy="3124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4802981" y="5459413"/>
            <a:ext cx="1293813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  <a:cs typeface="Arial" charset="0"/>
              </a:rPr>
              <a:t>Honeywell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  <a:cs typeface="Arial" charset="0"/>
              </a:rPr>
              <a:t>Engine Test </a:t>
            </a:r>
            <a:br>
              <a:rPr lang="en-US" sz="1050" b="1" dirty="0">
                <a:solidFill>
                  <a:srgbClr val="000000"/>
                </a:solidFill>
                <a:latin typeface="Arial"/>
                <a:cs typeface="Arial" charset="0"/>
              </a:rPr>
            </a:br>
            <a:r>
              <a:rPr lang="en-US" sz="1050" b="1" dirty="0">
                <a:solidFill>
                  <a:srgbClr val="000000"/>
                </a:solidFill>
                <a:latin typeface="Arial"/>
                <a:cs typeface="Arial" charset="0"/>
              </a:rPr>
              <a:t>(TRL 6)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718050"/>
            <a:ext cx="89376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5861369" y="4711066"/>
            <a:ext cx="12112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>
                <a:cs typeface="Arial" charset="0"/>
              </a:rPr>
              <a:t>Pratt &amp; Whitney </a:t>
            </a:r>
            <a:r>
              <a:rPr lang="en-US" dirty="0" smtClean="0">
                <a:cs typeface="Arial" charset="0"/>
              </a:rPr>
              <a:t>Fan Rig Wind Tunnel </a:t>
            </a:r>
            <a:r>
              <a:rPr lang="en-US" dirty="0">
                <a:cs typeface="Arial" charset="0"/>
              </a:rPr>
              <a:t>Test</a:t>
            </a:r>
          </a:p>
          <a:p>
            <a:pPr>
              <a:defRPr/>
            </a:pPr>
            <a:r>
              <a:rPr lang="en-US" dirty="0">
                <a:cs typeface="Arial" charset="0"/>
              </a:rPr>
              <a:t>(TRL 5)</a:t>
            </a:r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 flipH="1">
            <a:off x="6427787" y="4441825"/>
            <a:ext cx="19051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 rot="10800000" flipV="1">
            <a:off x="6288088" y="4114800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7072631" y="4703446"/>
            <a:ext cx="855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>
                <a:cs typeface="Arial" charset="0"/>
              </a:rPr>
              <a:t>Final Honeywell Engine </a:t>
            </a:r>
            <a:r>
              <a:rPr lang="en-US" dirty="0" smtClean="0">
                <a:cs typeface="Arial" charset="0"/>
              </a:rPr>
              <a:t>Test </a:t>
            </a:r>
            <a:r>
              <a:rPr lang="en-US" dirty="0">
                <a:cs typeface="Arial" charset="0"/>
              </a:rPr>
              <a:t>(TRL 6)</a:t>
            </a:r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 flipH="1">
            <a:off x="7621588" y="4391025"/>
            <a:ext cx="261936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auto">
          <a:xfrm rot="10800000" flipV="1">
            <a:off x="7264400" y="4119563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6034723" y="5459413"/>
            <a:ext cx="124936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GE FMS/Engine Ground and Flight Tests (TRL 6+7)</a:t>
            </a:r>
            <a:endParaRPr lang="en-US" dirty="0">
              <a:cs typeface="Arial" charset="0"/>
            </a:endParaRPr>
          </a:p>
        </p:txBody>
      </p:sp>
      <p:sp>
        <p:nvSpPr>
          <p:cNvPr id="63" name="AutoShape 5"/>
          <p:cNvSpPr>
            <a:spLocks noChangeArrowheads="1"/>
          </p:cNvSpPr>
          <p:nvPr/>
        </p:nvSpPr>
        <p:spPr bwMode="auto">
          <a:xfrm rot="10800000" flipV="1">
            <a:off x="7743825" y="4110038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6738938" y="4373565"/>
            <a:ext cx="654841" cy="10747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7297738" y="5464175"/>
            <a:ext cx="12509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Rolls-Royce Dual Wall Vane Testing (TRL 6)</a:t>
            </a:r>
            <a:endParaRPr lang="en-US" dirty="0">
              <a:cs typeface="Arial" charset="0"/>
            </a:endParaRPr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auto">
          <a:xfrm rot="10800000" flipV="1">
            <a:off x="8128000" y="4114800"/>
            <a:ext cx="279400" cy="25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 flipH="1">
            <a:off x="7820025" y="4391025"/>
            <a:ext cx="447673" cy="106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8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41" y="4746624"/>
            <a:ext cx="87709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8097520" y="4809454"/>
            <a:ext cx="1046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Pratt &amp; Whitney Engine Test    Q1 2017 (TRL 6)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0" name="AutoShape 5"/>
          <p:cNvSpPr>
            <a:spLocks noChangeArrowheads="1"/>
          </p:cNvSpPr>
          <p:nvPr/>
        </p:nvSpPr>
        <p:spPr bwMode="auto">
          <a:xfrm rot="10800000" flipV="1">
            <a:off x="8636633" y="4110038"/>
            <a:ext cx="279400" cy="2540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flipH="1">
            <a:off x="8724262" y="4373565"/>
            <a:ext cx="69849" cy="4358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8548688" y="3759200"/>
            <a:ext cx="0" cy="35083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04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8792" y="0"/>
            <a:ext cx="92272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233916" y="138735"/>
            <a:ext cx="9062064" cy="609600"/>
          </a:xfrm>
        </p:spPr>
        <p:txBody>
          <a:bodyPr/>
          <a:lstStyle/>
          <a:p>
            <a:r>
              <a:rPr lang="en-US" dirty="0" smtClean="0"/>
              <a:t>Benefits of CLEEN Program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Demonstrated technologies that reduce noise, emissions and fuel burn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fld id="{568C7CB2-EA4E-4AB4-A85A-9A466373C7A6}" type="slidenum">
              <a:rPr 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4398333" y="972906"/>
            <a:ext cx="445076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srgbClr val="000000"/>
                </a:solidFill>
                <a:ea typeface="ＭＳ Ｐゴシック" pitchFamily="34" charset="-128"/>
              </a:rPr>
              <a:t>General Electric</a:t>
            </a: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800" b="1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800" b="1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>TAPS II </a:t>
            </a:r>
            <a:r>
              <a:rPr lang="en-US" sz="1400" b="1" dirty="0" smtClean="0">
                <a:solidFill>
                  <a:srgbClr val="000000"/>
                </a:solidFill>
                <a:ea typeface="ＭＳ Ｐゴシック" pitchFamily="34" charset="-128"/>
              </a:rPr>
              <a:t>Combustor </a:t>
            </a:r>
            <a:r>
              <a:rPr lang="en-US" sz="1400" b="1" dirty="0" smtClean="0">
                <a:solidFill>
                  <a:schemeClr val="accent2"/>
                </a:solidFill>
                <a:ea typeface="ＭＳ Ｐゴシック" pitchFamily="34" charset="-128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ea typeface="ＭＳ Ｐゴシック" pitchFamily="34" charset="-128"/>
              </a:rPr>
              <a:t>entered </a:t>
            </a:r>
            <a:r>
              <a:rPr lang="en-US" sz="1400" b="1" dirty="0" smtClean="0">
                <a:solidFill>
                  <a:srgbClr val="FF0000"/>
                </a:solidFill>
                <a:ea typeface="ＭＳ Ｐゴシック" pitchFamily="34" charset="-128"/>
              </a:rPr>
              <a:t>fleet in 2016</a:t>
            </a:r>
            <a:r>
              <a:rPr lang="en-US" sz="1400" b="1" dirty="0" smtClean="0">
                <a:solidFill>
                  <a:schemeClr val="accent2"/>
                </a:solidFill>
                <a:ea typeface="ＭＳ Ｐゴシック" pitchFamily="34" charset="-128"/>
              </a:rPr>
              <a:t>)</a:t>
            </a:r>
            <a:r>
              <a:rPr lang="en-US" sz="1400" b="1" dirty="0">
                <a:solidFill>
                  <a:schemeClr val="accent2"/>
                </a:solidFill>
                <a:ea typeface="ＭＳ Ｐゴシック" pitchFamily="34" charset="-128"/>
              </a:rPr>
              <a:t/>
            </a:r>
            <a:br>
              <a:rPr lang="en-US" sz="1400" b="1" dirty="0">
                <a:solidFill>
                  <a:schemeClr val="accent2"/>
                </a:solidFill>
                <a:ea typeface="ＭＳ Ｐゴシック" pitchFamily="34" charset="-128"/>
              </a:rPr>
            </a:b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&gt; </a:t>
            </a: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60% margin to CAEP/6 LTO NOx was achieved</a:t>
            </a:r>
            <a:b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>FMS/Engine </a:t>
            </a:r>
            <a:r>
              <a:rPr lang="en-US" sz="1400" b="1" dirty="0" smtClean="0">
                <a:solidFill>
                  <a:srgbClr val="000000"/>
                </a:solidFill>
                <a:ea typeface="ＭＳ Ｐゴシック" pitchFamily="34" charset="-128"/>
              </a:rPr>
              <a:t>and </a:t>
            </a: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>FMS/ATM Integration</a:t>
            </a:r>
          </a:p>
          <a:p>
            <a:pPr defTabSz="457200"/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0.7-1.0</a:t>
            </a: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% fuel burn </a:t>
            </a: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reduction</a:t>
            </a: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/>
            <a:r>
              <a:rPr lang="en-US" sz="1400" b="1" dirty="0" smtClean="0">
                <a:solidFill>
                  <a:srgbClr val="000000"/>
                </a:solidFill>
                <a:ea typeface="ＭＳ Ｐゴシック" pitchFamily="34" charset="-128"/>
              </a:rPr>
              <a:t>Open </a:t>
            </a: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>Rotor</a:t>
            </a: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~26</a:t>
            </a: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% reduction in fuel burn (re: 737-800) </a:t>
            </a: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~15-17EPNdB </a:t>
            </a: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cumulative noise margin to </a:t>
            </a: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Stage </a:t>
            </a: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4</a:t>
            </a:r>
            <a:b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en-US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/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Rolls </a:t>
            </a:r>
            <a:r>
              <a:rPr lang="en-US" b="1" dirty="0">
                <a:solidFill>
                  <a:srgbClr val="000000"/>
                </a:solidFill>
                <a:ea typeface="ＭＳ Ｐゴシック" pitchFamily="34" charset="-128"/>
              </a:rPr>
              <a:t>Royce</a:t>
            </a:r>
            <a:br>
              <a:rPr lang="en-US" b="1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800" b="1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800" b="1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>Ceramic Matrix Composite Turbine Blade Track</a:t>
            </a:r>
            <a:b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CMC blade tracks </a:t>
            </a: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offer &gt; 50% reduction in cooling and component weight.  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/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>Rolls-Royce – Dual Wall Turbine </a:t>
            </a:r>
            <a:r>
              <a:rPr lang="en-US" sz="1400" b="1" dirty="0" smtClean="0">
                <a:solidFill>
                  <a:srgbClr val="000000"/>
                </a:solidFill>
                <a:ea typeface="ＭＳ Ｐゴシック" pitchFamily="34" charset="-128"/>
              </a:rPr>
              <a:t>Airfoil</a:t>
            </a:r>
            <a:br>
              <a:rPr lang="en-US" sz="1400" b="1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Dual Wall turbine airfoils provide &gt; 20% reduction in cooling and increased operating temperature capability.  </a:t>
            </a:r>
            <a:b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CLEEN tech will provide ~1% </a:t>
            </a: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fuel burn </a:t>
            </a: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reduction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439" y="990430"/>
            <a:ext cx="40386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ea typeface="ＭＳ Ｐゴシック" charset="-128"/>
              </a:rPr>
              <a:t>Boeing</a:t>
            </a:r>
            <a:r>
              <a:rPr lang="en-US" sz="1400" b="1" dirty="0">
                <a:solidFill>
                  <a:prstClr val="black"/>
                </a:solidFill>
                <a:latin typeface="+mn-lt"/>
                <a:ea typeface="ＭＳ Ｐゴシック" charset="-128"/>
              </a:rPr>
              <a:t> </a:t>
            </a:r>
            <a:br>
              <a:rPr lang="en-US" sz="1400" b="1" dirty="0">
                <a:solidFill>
                  <a:prstClr val="black"/>
                </a:solidFill>
                <a:latin typeface="+mn-lt"/>
                <a:ea typeface="ＭＳ Ｐゴシック" charset="-128"/>
              </a:rPr>
            </a:br>
            <a:r>
              <a:rPr lang="en-US" sz="800" b="1" dirty="0">
                <a:solidFill>
                  <a:prstClr val="black"/>
                </a:solidFill>
                <a:latin typeface="+mn-lt"/>
                <a:ea typeface="ＭＳ Ｐゴシック" charset="-128"/>
              </a:rPr>
              <a:t/>
            </a:r>
            <a:br>
              <a:rPr lang="en-US" sz="800" b="1" dirty="0">
                <a:solidFill>
                  <a:prstClr val="black"/>
                </a:solidFill>
                <a:latin typeface="+mn-lt"/>
                <a:ea typeface="ＭＳ Ｐゴシック" charset="-128"/>
              </a:rPr>
            </a:br>
            <a:r>
              <a:rPr lang="en-US" sz="1400" b="1" dirty="0">
                <a:solidFill>
                  <a:prstClr val="black"/>
                </a:solidFill>
                <a:latin typeface="+mn-lt"/>
                <a:ea typeface="ＭＳ Ｐゴシック" charset="-128"/>
              </a:rPr>
              <a:t>Adaptive Trailing </a:t>
            </a:r>
            <a:r>
              <a:rPr lang="en-US" sz="1400" b="1" dirty="0" smtClean="0">
                <a:solidFill>
                  <a:prstClr val="black"/>
                </a:solidFill>
                <a:latin typeface="+mn-lt"/>
                <a:ea typeface="ＭＳ Ｐゴシック" charset="-128"/>
              </a:rPr>
              <a:t>Edge</a:t>
            </a:r>
            <a:r>
              <a:rPr lang="en-US" sz="1400" b="1" dirty="0">
                <a:solidFill>
                  <a:prstClr val="black"/>
                </a:solidFill>
                <a:latin typeface="+mn-lt"/>
                <a:ea typeface="ＭＳ Ｐゴシック" charset="-128"/>
              </a:rPr>
              <a:t/>
            </a:r>
            <a:br>
              <a:rPr lang="en-US" sz="1400" b="1" dirty="0">
                <a:solidFill>
                  <a:prstClr val="black"/>
                </a:solidFill>
                <a:latin typeface="+mn-lt"/>
                <a:ea typeface="ＭＳ Ｐゴシック" charset="-128"/>
              </a:rPr>
            </a:br>
            <a:r>
              <a:rPr lang="en-US" sz="1400" dirty="0" smtClean="0">
                <a:solidFill>
                  <a:prstClr val="black"/>
                </a:solidFill>
                <a:latin typeface="+mn-lt"/>
                <a:ea typeface="ＭＳ Ｐゴシック" charset="-128"/>
              </a:rPr>
              <a:t>~ 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2% </a:t>
            </a:r>
            <a:r>
              <a:rPr lang="en-US" sz="1400" dirty="0">
                <a:solidFill>
                  <a:prstClr val="black"/>
                </a:solidFill>
                <a:latin typeface="+mn-lt"/>
              </a:rPr>
              <a:t>fuel burn reduction 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 </a:t>
            </a:r>
            <a:br>
              <a:rPr lang="en-US" sz="1400" dirty="0" smtClean="0">
                <a:solidFill>
                  <a:prstClr val="black"/>
                </a:solidFill>
                <a:latin typeface="+mn-lt"/>
              </a:rPr>
            </a:b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~ 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1.7 </a:t>
            </a:r>
            <a:r>
              <a:rPr lang="en-US" sz="1400" dirty="0" err="1" smtClean="0">
                <a:solidFill>
                  <a:prstClr val="black"/>
                </a:solidFill>
                <a:latin typeface="+mn-lt"/>
              </a:rPr>
              <a:t>EPNdB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cum in some single and twin aisles</a:t>
            </a:r>
            <a:br>
              <a:rPr lang="en-US" sz="1400" dirty="0" smtClean="0">
                <a:solidFill>
                  <a:prstClr val="black"/>
                </a:solidFill>
                <a:latin typeface="+mn-lt"/>
              </a:rPr>
            </a:br>
            <a:endParaRPr lang="en-US" sz="800" dirty="0" smtClean="0">
              <a:solidFill>
                <a:prstClr val="black"/>
              </a:solidFill>
              <a:latin typeface="+mn-lt"/>
            </a:endParaRPr>
          </a:p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-128"/>
              </a:rPr>
              <a:t>CMC Acoustic Nozzle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~ 1% fuel burn reduction</a:t>
            </a:r>
          </a:p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~2.3 </a:t>
            </a:r>
            <a:r>
              <a:rPr lang="en-US" sz="1400" dirty="0" err="1" smtClean="0">
                <a:solidFill>
                  <a:prstClr val="black"/>
                </a:solidFill>
                <a:latin typeface="+mn-lt"/>
              </a:rPr>
              <a:t>EPNdB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 cumulative noise margin to Stage 4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+mn-lt"/>
                <a:ea typeface="ＭＳ Ｐゴシック" charset="-128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+mn-lt"/>
                <a:ea typeface="ＭＳ Ｐゴシック" charset="-128"/>
              </a:rPr>
            </a:br>
            <a:r>
              <a:rPr lang="en-US" b="1" dirty="0" smtClean="0">
                <a:solidFill>
                  <a:prstClr val="black"/>
                </a:solidFill>
                <a:latin typeface="+mn-lt"/>
                <a:ea typeface="ＭＳ Ｐゴシック" charset="-128"/>
              </a:rPr>
              <a:t>Honeywell</a:t>
            </a:r>
            <a:r>
              <a:rPr lang="en-US" sz="1800" b="1" dirty="0">
                <a:solidFill>
                  <a:prstClr val="black"/>
                </a:solidFill>
                <a:latin typeface="+mn-lt"/>
                <a:ea typeface="ＭＳ Ｐゴシック" charset="-128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+mn-lt"/>
                <a:ea typeface="ＭＳ Ｐゴシック" charset="-128"/>
              </a:rPr>
            </a:br>
            <a:r>
              <a:rPr lang="en-US" sz="800" b="1" dirty="0">
                <a:solidFill>
                  <a:prstClr val="black"/>
                </a:solidFill>
                <a:latin typeface="+mn-lt"/>
                <a:ea typeface="ＭＳ Ｐゴシック" charset="-128"/>
              </a:rPr>
              <a:t/>
            </a:r>
            <a:br>
              <a:rPr lang="en-US" sz="800" b="1" dirty="0">
                <a:solidFill>
                  <a:prstClr val="black"/>
                </a:solidFill>
                <a:latin typeface="+mn-lt"/>
                <a:ea typeface="ＭＳ Ｐゴシック" charset="-128"/>
              </a:rPr>
            </a:br>
            <a:r>
              <a:rPr lang="en-US" sz="1400" b="1" dirty="0">
                <a:solidFill>
                  <a:prstClr val="black"/>
                </a:solidFill>
                <a:latin typeface="+mn-lt"/>
                <a:ea typeface="ＭＳ Ｐゴシック" charset="-128"/>
              </a:rPr>
              <a:t>Fuel Burn Technologies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CLEEN </a:t>
            </a:r>
            <a:r>
              <a:rPr lang="en-US" sz="1400" dirty="0" smtClean="0">
                <a:latin typeface="+mn-lt"/>
              </a:rPr>
              <a:t>technologies contributed to ~5</a:t>
            </a:r>
            <a:r>
              <a:rPr lang="en-US" sz="1400" dirty="0">
                <a:latin typeface="+mn-lt"/>
              </a:rPr>
              <a:t>% fuel burn </a:t>
            </a:r>
            <a:r>
              <a:rPr lang="en-US" sz="1400" dirty="0" smtClean="0">
                <a:latin typeface="+mn-lt"/>
              </a:rPr>
              <a:t>reduction as part of a 15.7% fuel burn reduction engine package</a:t>
            </a:r>
            <a:endParaRPr lang="en-US" sz="1400" dirty="0">
              <a:latin typeface="+mn-lt"/>
            </a:endParaRPr>
          </a:p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+mn-lt"/>
              </a:rPr>
            </a:br>
            <a:r>
              <a:rPr lang="en-US" b="1" dirty="0" smtClean="0">
                <a:solidFill>
                  <a:prstClr val="black"/>
                </a:solidFill>
                <a:latin typeface="+mn-lt"/>
              </a:rPr>
              <a:t>Pratt 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&amp; Whitney</a:t>
            </a:r>
            <a:r>
              <a:rPr lang="en-US" sz="11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sz="1100" b="1" dirty="0">
                <a:solidFill>
                  <a:prstClr val="black"/>
                </a:solidFill>
                <a:latin typeface="+mn-lt"/>
              </a:rPr>
            </a:br>
            <a:endParaRPr lang="en-US" sz="800" b="1" dirty="0">
              <a:solidFill>
                <a:prstClr val="black"/>
              </a:solidFill>
              <a:latin typeface="+mn-lt"/>
            </a:endParaRPr>
          </a:p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+mn-lt"/>
              </a:rPr>
              <a:t>Geared Turbofan Technologies</a:t>
            </a:r>
            <a:br>
              <a:rPr lang="en-US" sz="1400" b="1" dirty="0">
                <a:solidFill>
                  <a:prstClr val="black"/>
                </a:solidFill>
                <a:latin typeface="+mn-lt"/>
              </a:rPr>
            </a:br>
            <a:r>
              <a:rPr lang="en-US" sz="1400" dirty="0">
                <a:solidFill>
                  <a:prstClr val="black"/>
                </a:solidFill>
                <a:latin typeface="+mn-lt"/>
              </a:rPr>
              <a:t>CLEEN techs expand design space for engine with 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~ </a:t>
            </a:r>
            <a:r>
              <a:rPr lang="en-US" sz="1400" dirty="0">
                <a:solidFill>
                  <a:prstClr val="black"/>
                </a:solidFill>
                <a:latin typeface="+mn-lt"/>
              </a:rPr>
              <a:t>20% fuel burn reduction, 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&gt; 20 </a:t>
            </a:r>
            <a:r>
              <a:rPr lang="en-US" sz="1400" dirty="0" err="1">
                <a:solidFill>
                  <a:prstClr val="black"/>
                </a:solidFill>
                <a:latin typeface="+mn-lt"/>
              </a:rPr>
              <a:t>EPNdB</a:t>
            </a:r>
            <a:r>
              <a:rPr lang="en-US" sz="1400" dirty="0">
                <a:solidFill>
                  <a:prstClr val="black"/>
                </a:solidFill>
                <a:latin typeface="+mn-lt"/>
              </a:rPr>
              <a:t> cumulative noise margin to 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Stage 4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366272" y="3157471"/>
            <a:ext cx="396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Straight Connector 11"/>
          <p:cNvCxnSpPr>
            <a:cxnSpLocks noChangeShapeType="1"/>
          </p:cNvCxnSpPr>
          <p:nvPr/>
        </p:nvCxnSpPr>
        <p:spPr bwMode="auto">
          <a:xfrm>
            <a:off x="4334536" y="3652697"/>
            <a:ext cx="418293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5" name="Straight Connector 12"/>
          <p:cNvCxnSpPr>
            <a:cxnSpLocks noChangeShapeType="1"/>
          </p:cNvCxnSpPr>
          <p:nvPr/>
        </p:nvCxnSpPr>
        <p:spPr bwMode="auto">
          <a:xfrm>
            <a:off x="355639" y="4749348"/>
            <a:ext cx="396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Straight Connector 13"/>
          <p:cNvCxnSpPr>
            <a:cxnSpLocks noChangeShapeType="1"/>
          </p:cNvCxnSpPr>
          <p:nvPr/>
        </p:nvCxnSpPr>
        <p:spPr bwMode="auto">
          <a:xfrm>
            <a:off x="4328672" y="1075494"/>
            <a:ext cx="5864" cy="545440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 bwMode="auto">
          <a:xfrm>
            <a:off x="8582282" y="6492974"/>
            <a:ext cx="346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331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72488" cy="609600"/>
          </a:xfrm>
        </p:spPr>
        <p:txBody>
          <a:bodyPr/>
          <a:lstStyle/>
          <a:p>
            <a:r>
              <a:rPr lang="en-US" sz="4000" dirty="0" smtClean="0"/>
              <a:t>CLEEN II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03" y="819807"/>
            <a:ext cx="8416159" cy="5171090"/>
          </a:xfrm>
        </p:spPr>
        <p:txBody>
          <a:bodyPr/>
          <a:lstStyle/>
          <a:p>
            <a:pPr marL="457200" lvl="1" indent="0">
              <a:buNone/>
            </a:pPr>
            <a:endParaRPr lang="en-US" sz="1100" dirty="0" smtClean="0"/>
          </a:p>
          <a:p>
            <a:r>
              <a:rPr lang="en-US" sz="2400" dirty="0" smtClean="0"/>
              <a:t>Purpose:</a:t>
            </a:r>
          </a:p>
          <a:p>
            <a:pPr lvl="1"/>
            <a:r>
              <a:rPr lang="en-US" sz="2000" dirty="0" smtClean="0"/>
              <a:t>Mature </a:t>
            </a:r>
            <a:r>
              <a:rPr lang="en-US" sz="2000" dirty="0"/>
              <a:t>previously conceived noise, emissions and fuel burn reduction technologies for </a:t>
            </a:r>
            <a:r>
              <a:rPr lang="en-US" sz="2000" u="sng" dirty="0"/>
              <a:t>civil subsonic airplanes</a:t>
            </a:r>
            <a:r>
              <a:rPr lang="en-US" sz="2000" dirty="0"/>
              <a:t> from </a:t>
            </a:r>
            <a:r>
              <a:rPr lang="en-US" sz="2000" dirty="0" smtClean="0"/>
              <a:t>Technology Readiness Levels (TRL) of </a:t>
            </a:r>
            <a:r>
              <a:rPr lang="en-US" sz="2000" dirty="0"/>
              <a:t>3-5 to TRLs of 6-7 to enable industry to expedite introduction of these technologies into current and future aircraft and </a:t>
            </a:r>
            <a:r>
              <a:rPr lang="en-US" sz="2000" dirty="0" smtClean="0"/>
              <a:t>engines</a:t>
            </a:r>
          </a:p>
          <a:p>
            <a:pPr lvl="1"/>
            <a:r>
              <a:rPr lang="en-US" sz="2000" dirty="0" smtClean="0"/>
              <a:t>Assess </a:t>
            </a:r>
            <a:r>
              <a:rPr lang="en-US" sz="2000" dirty="0"/>
              <a:t>the benefits and advance the development and introduction of “drop-in” alternative jet </a:t>
            </a:r>
            <a:r>
              <a:rPr lang="en-US" sz="2000" dirty="0" smtClean="0"/>
              <a:t>fuels, including blends</a:t>
            </a:r>
          </a:p>
          <a:p>
            <a:pPr lvl="1"/>
            <a:endParaRPr lang="en-US" sz="2000" dirty="0" smtClean="0"/>
          </a:p>
          <a:p>
            <a:r>
              <a:rPr lang="en-US" sz="2400" b="0" dirty="0" smtClean="0"/>
              <a:t>CLEEN </a:t>
            </a:r>
            <a:r>
              <a:rPr lang="en-US" sz="2400" b="0" dirty="0"/>
              <a:t>II technologies expected to be on a path for introduction into commercial aircraft </a:t>
            </a:r>
            <a:r>
              <a:rPr lang="en-US" sz="2400" b="0" dirty="0" smtClean="0"/>
              <a:t>by 2026</a:t>
            </a:r>
            <a:endParaRPr lang="en-US" sz="2400" b="0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9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4716237" y="1772701"/>
            <a:ext cx="165893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4716237" y="1620301"/>
            <a:ext cx="138588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704624" y="1620301"/>
            <a:ext cx="5832475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704624" y="1745713"/>
            <a:ext cx="18796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7" name="Text Box 7"/>
          <p:cNvSpPr txBox="1">
            <a:spLocks noChangeArrowheads="1"/>
          </p:cNvSpPr>
          <p:nvPr/>
        </p:nvSpPr>
        <p:spPr bwMode="auto">
          <a:xfrm>
            <a:off x="430213" y="271463"/>
            <a:ext cx="8118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1D2F68"/>
                </a:solidFill>
                <a:ea typeface="ＭＳ Ｐゴシック" pitchFamily="-109" charset="-128"/>
              </a:rPr>
              <a:t>CLEEN II Program </a:t>
            </a:r>
            <a:r>
              <a:rPr lang="en-US" sz="3600" b="1" dirty="0">
                <a:solidFill>
                  <a:srgbClr val="1D2F68"/>
                </a:solidFill>
                <a:ea typeface="ＭＳ Ｐゴシック" pitchFamily="-109" charset="-128"/>
              </a:rPr>
              <a:t>Goals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84138" y="4404395"/>
            <a:ext cx="8983662" cy="4226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000066"/>
                </a:solidFill>
              </a:rPr>
              <a:t>Advance use of “drop-in” renewable alternative fuels</a:t>
            </a:r>
          </a:p>
        </p:txBody>
      </p:sp>
      <p:pic>
        <p:nvPicPr>
          <p:cNvPr id="43" name="Picture 21" descr="sugarca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14" y="4799424"/>
            <a:ext cx="1053700" cy="7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P81201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199" y="4799425"/>
            <a:ext cx="1081089" cy="7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41714" y="5502699"/>
            <a:ext cx="2052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Bio feedstock</a:t>
            </a:r>
          </a:p>
        </p:txBody>
      </p:sp>
      <p:pic>
        <p:nvPicPr>
          <p:cNvPr id="46" name="Picture 25" descr="refinery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349" y="4776900"/>
            <a:ext cx="802631" cy="8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7" descr="Continental 03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24" b="14938"/>
          <a:stretch/>
        </p:blipFill>
        <p:spPr bwMode="auto">
          <a:xfrm>
            <a:off x="7700137" y="4814211"/>
            <a:ext cx="1206788" cy="7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3721100" y="5481779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Fuel Production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7785111" y="5516031"/>
            <a:ext cx="124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Jet fuel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2828925" y="5176979"/>
            <a:ext cx="600075" cy="396875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6619875" y="5221235"/>
            <a:ext cx="600075" cy="396875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61594"/>
              </p:ext>
            </p:extLst>
          </p:nvPr>
        </p:nvGraphicFramePr>
        <p:xfrm>
          <a:off x="1558420" y="1347232"/>
          <a:ext cx="6226691" cy="2992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9743"/>
                <a:gridCol w="1375195"/>
                <a:gridCol w="1375195"/>
                <a:gridCol w="203655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CLEEN 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CLEE</a:t>
                      </a:r>
                      <a:r>
                        <a:rPr lang="en-US" baseline="0" dirty="0" smtClean="0"/>
                        <a:t>N II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Noise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(cum below Stage 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-32 dB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-32 dB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and/or reduces the noise contour area in absolute terms</a:t>
                      </a:r>
                      <a:endParaRPr lang="en-US" sz="1400" dirty="0"/>
                    </a:p>
                  </a:txBody>
                  <a:tcPr/>
                </a:tc>
              </a:tr>
              <a:tr h="7442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LTO </a:t>
                      </a:r>
                      <a:r>
                        <a:rPr lang="en-US" sz="1400" dirty="0" err="1" smtClean="0"/>
                        <a:t>NOx</a:t>
                      </a:r>
                      <a:r>
                        <a:rPr lang="en-US" sz="1400" dirty="0" smtClean="0"/>
                        <a:t> Emissions (below CAEP</a:t>
                      </a:r>
                      <a:r>
                        <a:rPr lang="en-US" sz="1400" baseline="0" dirty="0" smtClean="0"/>
                        <a:t> 6)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-60%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-75%</a:t>
                      </a:r>
                    </a:p>
                    <a:p>
                      <a:pPr algn="ctr"/>
                      <a:r>
                        <a:rPr lang="en-US" sz="1400" dirty="0" smtClean="0"/>
                        <a:t>(-70% vs.</a:t>
                      </a:r>
                      <a:r>
                        <a:rPr lang="en-US" sz="1400" baseline="0" dirty="0" smtClean="0"/>
                        <a:t> CAEP/8)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and/or reduces absolute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NOx</a:t>
                      </a:r>
                      <a:r>
                        <a:rPr lang="en-US" sz="1400" baseline="0" dirty="0" smtClean="0"/>
                        <a:t> production over the aircraft’s mission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Aircraft Fuel</a:t>
                      </a:r>
                      <a:r>
                        <a:rPr lang="en-US" sz="1400" baseline="0" dirty="0" smtClean="0"/>
                        <a:t> Burn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and/or supports the FAA’s goal to</a:t>
                      </a:r>
                      <a:r>
                        <a:rPr lang="en-US" sz="1400" baseline="0" dirty="0" smtClean="0"/>
                        <a:t> achieve a net reduction in climate impact from aviation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792364" y="977900"/>
            <a:ext cx="7349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Develop and demonstrate (TRL 6-7</a:t>
            </a:r>
            <a:r>
              <a:rPr lang="en-US" sz="1800" b="1" dirty="0">
                <a:solidFill>
                  <a:srgbClr val="002060"/>
                </a:solidFill>
              </a:rPr>
              <a:t>)</a:t>
            </a:r>
            <a:r>
              <a:rPr lang="en-US" sz="1800" b="1" dirty="0" smtClean="0">
                <a:solidFill>
                  <a:srgbClr val="002060"/>
                </a:solidFill>
              </a:rPr>
              <a:t> certifiable aircraft technology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62" y="0"/>
            <a:ext cx="8472488" cy="1066800"/>
          </a:xfrm>
          <a:noFill/>
          <a:ln/>
        </p:spPr>
        <p:txBody>
          <a:bodyPr/>
          <a:lstStyle/>
          <a:p>
            <a:r>
              <a:rPr lang="en-US" dirty="0" smtClean="0"/>
              <a:t>Aurora CLEEN II Technologies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84104" y="7040858"/>
            <a:ext cx="952500" cy="364345"/>
          </a:xfrm>
        </p:spPr>
        <p:txBody>
          <a:bodyPr/>
          <a:lstStyle/>
          <a:p>
            <a:fld id="{78D3ABA1-EA94-43C0-B992-7CBCC31144F1}" type="slidenum">
              <a:rPr lang="en-US" b="1" smtClean="0">
                <a:solidFill>
                  <a:schemeClr val="bg1"/>
                </a:solidFill>
              </a:rPr>
              <a:pPr/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67521"/>
              </p:ext>
            </p:extLst>
          </p:nvPr>
        </p:nvGraphicFramePr>
        <p:xfrm>
          <a:off x="404934" y="822961"/>
          <a:ext cx="8461828" cy="515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06"/>
                <a:gridCol w="1432560"/>
                <a:gridCol w="3271520"/>
                <a:gridCol w="1988442"/>
              </a:tblGrid>
              <a:tr h="6161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Technology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Goal Impact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Benefit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and Application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Key Milestones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5146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D8 aircraft fuselage: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dirty="0" smtClean="0">
                          <a:latin typeface="+mj-lt"/>
                        </a:rPr>
                        <a:t>Advanced</a:t>
                      </a:r>
                      <a:r>
                        <a:rPr lang="en-US" baseline="0" dirty="0" smtClean="0">
                          <a:latin typeface="+mj-lt"/>
                        </a:rPr>
                        <a:t> composite structure and Y-joint demonstration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Fuel</a:t>
                      </a:r>
                      <a:r>
                        <a:rPr lang="en-US" baseline="0" dirty="0" smtClean="0">
                          <a:latin typeface="+mj-lt"/>
                        </a:rPr>
                        <a:t> burn, enables NOx and noise reduction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Wing-Mounted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engine 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onfiguration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benefit: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~16% fuel burn reduction when compared to 737-8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Enables ~16 </a:t>
                      </a:r>
                      <a:r>
                        <a:rPr lang="en-US" sz="1600" i="0" baseline="0" dirty="0" err="1" smtClean="0">
                          <a:solidFill>
                            <a:schemeClr val="tx1"/>
                          </a:solidFill>
                        </a:rPr>
                        <a:t>EPNdB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 cumulative noise reduction and ~21% LTO NOx reduction</a:t>
                      </a:r>
                    </a:p>
                    <a:p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With current technology and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integrated engines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, configuration provides: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Up to 49% fuel burn reduction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40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</a:rPr>
                        <a:t>EPNdB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 noise reduction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52% reduction in LTO NO</a:t>
                      </a:r>
                      <a:r>
                        <a:rPr lang="en-US" sz="1600" b="0" i="0" baseline="-25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 emissions  (re: CAEP/6)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Additional technologies’ benefits may stack on top of configuration benefit.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</a:rPr>
                        <a:t>Y-joint Test Demonstration (Q2 CY 2017)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6" y="3708449"/>
            <a:ext cx="2212027" cy="10650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18278" y="4773474"/>
            <a:ext cx="1721958" cy="1017725"/>
            <a:chOff x="4487271" y="3505408"/>
            <a:chExt cx="2790825" cy="226695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271" y="3505408"/>
              <a:ext cx="2790825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5390707" y="3505408"/>
              <a:ext cx="850605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" name="Straight Connector 11"/>
          <p:cNvCxnSpPr/>
          <p:nvPr/>
        </p:nvCxnSpPr>
        <p:spPr bwMode="auto">
          <a:xfrm flipH="1" flipV="1">
            <a:off x="1553346" y="4232220"/>
            <a:ext cx="722358" cy="54125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endCxn id="15" idx="4"/>
          </p:cNvCxnSpPr>
          <p:nvPr/>
        </p:nvCxnSpPr>
        <p:spPr bwMode="auto">
          <a:xfrm flipH="1" flipV="1">
            <a:off x="1316288" y="4381968"/>
            <a:ext cx="441395" cy="90596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999033" y="4232220"/>
            <a:ext cx="634510" cy="1497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638" y="0"/>
            <a:ext cx="8472488" cy="1066800"/>
          </a:xfrm>
          <a:noFill/>
          <a:ln/>
        </p:spPr>
        <p:txBody>
          <a:bodyPr/>
          <a:lstStyle/>
          <a:p>
            <a:r>
              <a:rPr lang="en-US" dirty="0" smtClean="0"/>
              <a:t>Boeing CLEEN II Technologies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84104" y="7040858"/>
            <a:ext cx="952500" cy="364345"/>
          </a:xfrm>
        </p:spPr>
        <p:txBody>
          <a:bodyPr/>
          <a:lstStyle/>
          <a:p>
            <a:fld id="{78D3ABA1-EA94-43C0-B992-7CBCC31144F1}" type="slidenum">
              <a:rPr lang="en-US" b="1" smtClean="0">
                <a:solidFill>
                  <a:schemeClr val="bg1"/>
                </a:solidFill>
              </a:rPr>
              <a:pPr/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469077"/>
              </p:ext>
            </p:extLst>
          </p:nvPr>
        </p:nvGraphicFramePr>
        <p:xfrm>
          <a:off x="291134" y="1012370"/>
          <a:ext cx="846182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266"/>
                <a:gridCol w="1371571"/>
                <a:gridCol w="2725495"/>
                <a:gridCol w="2725495"/>
              </a:tblGrid>
              <a:tr h="5007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Technology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Goal Impact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Benefit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 and Application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Key Milestones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4908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+mj-lt"/>
                        </a:rPr>
                        <a:t>Structurally Efficient Wing - enabled by advanced manufacturing and composites technologies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Fuel</a:t>
                      </a:r>
                      <a:r>
                        <a:rPr lang="en-US" baseline="0" dirty="0" smtClean="0">
                          <a:latin typeface="+mj-lt"/>
                        </a:rPr>
                        <a:t> Burn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+mj-lt"/>
                        </a:rPr>
                        <a:t>Lower</a:t>
                      </a:r>
                      <a:r>
                        <a:rPr lang="en-US" baseline="0" dirty="0" smtClean="0">
                          <a:latin typeface="+mj-lt"/>
                        </a:rPr>
                        <a:t> weight, higher performance wing, reducing fuel burn by 3.5%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latin typeface="+mj-lt"/>
                        </a:rPr>
                        <a:t>Co</a:t>
                      </a:r>
                      <a:r>
                        <a:rPr lang="en-US" baseline="0" dirty="0" err="1" smtClean="0">
                          <a:latin typeface="+mj-lt"/>
                        </a:rPr>
                        <a:t>DR</a:t>
                      </a:r>
                      <a:r>
                        <a:rPr lang="en-US" baseline="0" dirty="0" smtClean="0">
                          <a:latin typeface="+mj-lt"/>
                        </a:rPr>
                        <a:t> – COMPLETE 3/2016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+mj-lt"/>
                        </a:rPr>
                        <a:t>PDR (Q1 CY 2017) -COMPLETE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+mj-lt"/>
                        </a:rPr>
                        <a:t>DDR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baseline="0" dirty="0" smtClean="0">
                          <a:latin typeface="+mj-lt"/>
                        </a:rPr>
                        <a:t>Q3 CY2017)</a:t>
                      </a:r>
                      <a:endParaRPr lang="en-US" dirty="0" smtClean="0">
                        <a:latin typeface="+mj-lt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+mj-lt"/>
                        </a:rPr>
                        <a:t>TRL 6 Demonstration (Q1 CY 2019)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42" y="3159760"/>
            <a:ext cx="3652217" cy="28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D47D7E-7573-4324-9FDF-4BB3AB586B5F}"/>
</file>

<file path=customXml/itemProps2.xml><?xml version="1.0" encoding="utf-8"?>
<ds:datastoreItem xmlns:ds="http://schemas.openxmlformats.org/officeDocument/2006/customXml" ds:itemID="{D95AA7EC-1508-454D-8428-332662E8E62B}"/>
</file>

<file path=customXml/itemProps3.xml><?xml version="1.0" encoding="utf-8"?>
<ds:datastoreItem xmlns:ds="http://schemas.openxmlformats.org/officeDocument/2006/customXml" ds:itemID="{D7597D63-A5A9-44DB-8DF5-92A3577DAA3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24825</TotalTime>
  <Words>1276</Words>
  <Application>Microsoft Office PowerPoint</Application>
  <PresentationFormat>On-screen Show (4:3)</PresentationFormat>
  <Paragraphs>274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12_Custom Design</vt:lpstr>
      <vt:lpstr>Continuous Lower Energy, Emissions and Noise (CLEEN) II Program   </vt:lpstr>
      <vt:lpstr>Outline</vt:lpstr>
      <vt:lpstr>CLEEN Program Overview</vt:lpstr>
      <vt:lpstr>CLEEN I: Completed Technology Demonstrations</vt:lpstr>
      <vt:lpstr>Benefits of CLEEN Program:  Demonstrated technologies that reduce noise, emissions and fuel burn</vt:lpstr>
      <vt:lpstr>CLEEN II Overview</vt:lpstr>
      <vt:lpstr>PowerPoint Presentation</vt:lpstr>
      <vt:lpstr>Aurora CLEEN II Technologies </vt:lpstr>
      <vt:lpstr>Boeing CLEEN II Technologies </vt:lpstr>
      <vt:lpstr>Delta/MDS/America’s Phenix CLEEN II Technologies  </vt:lpstr>
      <vt:lpstr>GE CLEEN II Technologies (1 of 2) </vt:lpstr>
      <vt:lpstr>GE CLEEN II Technologies (2 of 2) </vt:lpstr>
      <vt:lpstr>Honeywell CLEEN II Technologies </vt:lpstr>
      <vt:lpstr>Pratt &amp; Whitney CLEEN II Technologies </vt:lpstr>
      <vt:lpstr>Rolls-Royce CLEEN II Technologies   </vt:lpstr>
      <vt:lpstr>Rohr / UTAS CLEEN II Technologies </vt:lpstr>
      <vt:lpstr>In Summary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Ileri, Levent (FAA)</cp:lastModifiedBy>
  <cp:revision>1131</cp:revision>
  <cp:lastPrinted>2017-02-01T13:13:01Z</cp:lastPrinted>
  <dcterms:created xsi:type="dcterms:W3CDTF">2005-01-28T20:32:53Z</dcterms:created>
  <dcterms:modified xsi:type="dcterms:W3CDTF">2017-02-22T16:26:03Z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