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18"/>
  </p:notesMasterIdLst>
  <p:handoutMasterIdLst>
    <p:handoutMasterId r:id="rId19"/>
  </p:handoutMasterIdLst>
  <p:sldIdLst>
    <p:sldId id="440" r:id="rId2"/>
    <p:sldId id="444" r:id="rId3"/>
    <p:sldId id="346" r:id="rId4"/>
    <p:sldId id="443" r:id="rId5"/>
    <p:sldId id="347" r:id="rId6"/>
    <p:sldId id="348" r:id="rId7"/>
    <p:sldId id="437" r:id="rId8"/>
    <p:sldId id="397" r:id="rId9"/>
    <p:sldId id="396" r:id="rId10"/>
    <p:sldId id="398" r:id="rId11"/>
    <p:sldId id="399" r:id="rId12"/>
    <p:sldId id="400" r:id="rId13"/>
    <p:sldId id="432" r:id="rId14"/>
    <p:sldId id="434" r:id="rId15"/>
    <p:sldId id="433" r:id="rId16"/>
    <p:sldId id="439" r:id="rId1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F8B"/>
    <a:srgbClr val="49701E"/>
    <a:srgbClr val="0066FF"/>
    <a:srgbClr val="A6A6A6"/>
    <a:srgbClr val="002E8A"/>
    <a:srgbClr val="3445E2"/>
    <a:srgbClr val="F8F81E"/>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0" autoAdjust="0"/>
    <p:restoredTop sz="96651" autoAdjust="0"/>
  </p:normalViewPr>
  <p:slideViewPr>
    <p:cSldViewPr>
      <p:cViewPr varScale="1">
        <p:scale>
          <a:sx n="99" d="100"/>
          <a:sy n="99" d="100"/>
        </p:scale>
        <p:origin x="-640" y="-96"/>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8" Type="http://schemas.openxmlformats.org/officeDocument/2006/relationships/slide" Target="slides/slide7.xml"/><Relationship Id="rId26" Type="http://schemas.openxmlformats.org/officeDocument/2006/relationships/customXml" Target="../customXml/item2.xml"/><Relationship Id="rId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1.xml"/><Relationship Id="rId20" Type="http://schemas.openxmlformats.org/officeDocument/2006/relationships/printerSettings" Target="printerSettings/printerSettings1.bin"/><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ableStyles" Target="tableStyle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theme" Target="theme/theme1.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handoutMaster" Target="handoutMasters/handoutMaster1.xml"/><Relationship Id="rId9" Type="http://schemas.openxmlformats.org/officeDocument/2006/relationships/slide" Target="slides/slide8.xml"/><Relationship Id="rId22"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899" cy="4969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064" y="1"/>
            <a:ext cx="2944899" cy="496910"/>
          </a:xfrm>
          <a:prstGeom prst="rect">
            <a:avLst/>
          </a:prstGeom>
        </p:spPr>
        <p:txBody>
          <a:bodyPr vert="horz" lIns="91440" tIns="45720" rIns="91440" bIns="45720" rtlCol="0"/>
          <a:lstStyle>
            <a:lvl1pPr algn="r">
              <a:defRPr sz="1200"/>
            </a:lvl1pPr>
          </a:lstStyle>
          <a:p>
            <a:fld id="{AE283B67-AFA1-474F-95B4-DD2415781948}" type="datetimeFigureOut">
              <a:rPr lang="en-US" smtClean="0"/>
              <a:t>4/11/14</a:t>
            </a:fld>
            <a:endParaRPr lang="en-US"/>
          </a:p>
        </p:txBody>
      </p:sp>
      <p:sp>
        <p:nvSpPr>
          <p:cNvPr id="4" name="Footer Placeholder 3"/>
          <p:cNvSpPr>
            <a:spLocks noGrp="1"/>
          </p:cNvSpPr>
          <p:nvPr>
            <p:ph type="ftr" sz="quarter" idx="2"/>
          </p:nvPr>
        </p:nvSpPr>
        <p:spPr>
          <a:xfrm>
            <a:off x="1" y="9432796"/>
            <a:ext cx="2944899" cy="4969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064" y="9432796"/>
            <a:ext cx="2944899" cy="496910"/>
          </a:xfrm>
          <a:prstGeom prst="rect">
            <a:avLst/>
          </a:prstGeom>
        </p:spPr>
        <p:txBody>
          <a:bodyPr vert="horz" lIns="91440" tIns="45720" rIns="91440" bIns="45720" rtlCol="0" anchor="b"/>
          <a:lstStyle>
            <a:lvl1pPr algn="r">
              <a:defRPr sz="1200"/>
            </a:lvl1pPr>
          </a:lstStyle>
          <a:p>
            <a:fld id="{AC51A840-B045-403D-B0B6-29CA2F8028CE}" type="slidenum">
              <a:rPr lang="en-US" smtClean="0"/>
              <a:t>‹#›</a:t>
            </a:fld>
            <a:endParaRPr lang="en-US"/>
          </a:p>
        </p:txBody>
      </p:sp>
    </p:spTree>
    <p:extLst>
      <p:ext uri="{BB962C8B-B14F-4D97-AF65-F5344CB8AC3E}">
        <p14:creationId xmlns:p14="http://schemas.microsoft.com/office/powerpoint/2010/main" val="417275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3177" tIns="46589" rIns="93177" bIns="46589" rtlCol="0"/>
          <a:lstStyle>
            <a:lvl1pPr algn="r">
              <a:defRPr sz="1200"/>
            </a:lvl1pPr>
          </a:lstStyle>
          <a:p>
            <a:fld id="{CECB856E-A65F-4E91-9A5D-E1688CD16AD4}" type="datetimeFigureOut">
              <a:rPr lang="en-US" smtClean="0"/>
              <a:t>4/11/14</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657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3177" tIns="46589" rIns="93177" bIns="46589" rtlCol="0" anchor="b"/>
          <a:lstStyle>
            <a:lvl1pPr algn="r">
              <a:defRPr sz="1200"/>
            </a:lvl1pPr>
          </a:lstStyle>
          <a:p>
            <a:fld id="{1E694BE5-ED48-41FD-B6C0-236FC93F54AF}" type="slidenum">
              <a:rPr lang="en-US" smtClean="0"/>
              <a:t>‹#›</a:t>
            </a:fld>
            <a:endParaRPr lang="en-US"/>
          </a:p>
        </p:txBody>
      </p:sp>
    </p:spTree>
    <p:extLst>
      <p:ext uri="{BB962C8B-B14F-4D97-AF65-F5344CB8AC3E}">
        <p14:creationId xmlns:p14="http://schemas.microsoft.com/office/powerpoint/2010/main" val="12994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700" dirty="0">
              <a:latin typeface="Calibri" charset="0"/>
              <a:ea typeface="ヒラギノ角ゴ Pro W3" charset="0"/>
              <a:cs typeface="ヒラギノ角ゴ Pro W3"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ヒラギノ角ゴ Pro W3" charset="0"/>
                <a:cs typeface="ヒラギノ角ゴ Pro W3" charset="0"/>
              </a:defRPr>
            </a:lvl1pPr>
            <a:lvl2pPr marL="785372" indent="-302066" eaLnBrk="0" hangingPunct="0">
              <a:defRPr sz="2500">
                <a:solidFill>
                  <a:schemeClr val="tx1"/>
                </a:solidFill>
                <a:latin typeface="Arial" charset="0"/>
                <a:ea typeface="ヒラギノ角ゴ Pro W3" charset="0"/>
                <a:cs typeface="ヒラギノ角ゴ Pro W3" charset="0"/>
              </a:defRPr>
            </a:lvl2pPr>
            <a:lvl3pPr marL="1208265" indent="-241653" eaLnBrk="0" hangingPunct="0">
              <a:defRPr sz="2500">
                <a:solidFill>
                  <a:schemeClr val="tx1"/>
                </a:solidFill>
                <a:latin typeface="Arial" charset="0"/>
                <a:ea typeface="ヒラギノ角ゴ Pro W3" charset="0"/>
                <a:cs typeface="ヒラギノ角ゴ Pro W3" charset="0"/>
              </a:defRPr>
            </a:lvl3pPr>
            <a:lvl4pPr marL="1691571" indent="-241653" eaLnBrk="0" hangingPunct="0">
              <a:defRPr sz="2500">
                <a:solidFill>
                  <a:schemeClr val="tx1"/>
                </a:solidFill>
                <a:latin typeface="Arial" charset="0"/>
                <a:ea typeface="ヒラギノ角ゴ Pro W3" charset="0"/>
                <a:cs typeface="ヒラギノ角ゴ Pro W3" charset="0"/>
              </a:defRPr>
            </a:lvl4pPr>
            <a:lvl5pPr marL="2174878" indent="-241653" eaLnBrk="0" hangingPunct="0">
              <a:defRPr sz="2500">
                <a:solidFill>
                  <a:schemeClr val="tx1"/>
                </a:solidFill>
                <a:latin typeface="Arial" charset="0"/>
                <a:ea typeface="ヒラギノ角ゴ Pro W3" charset="0"/>
                <a:cs typeface="ヒラギノ角ゴ Pro W3" charset="0"/>
              </a:defRPr>
            </a:lvl5pPr>
            <a:lvl6pPr marL="2658184" indent="-241653"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141490" indent="-241653"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624796" indent="-241653"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4108102" indent="-241653"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1" hangingPunct="1"/>
            <a:fld id="{E8B8D3F3-A883-0941-AC04-15B2F89CBF21}" type="slidenum">
              <a:rPr lang="en-US" sz="1300">
                <a:latin typeface="Calibri" charset="0"/>
              </a:rPr>
              <a:pPr eaLnBrk="1" hangingPunct="1"/>
              <a:t>1</a:t>
            </a:fld>
            <a:endParaRPr lang="en-US" sz="13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29D71-1066-3F4B-A5CB-44D0B8526D0D}" type="slidenum">
              <a:rPr lang="en-US" smtClean="0"/>
              <a:pPr/>
              <a:t>16</a:t>
            </a:fld>
            <a:endParaRPr lang="en-US"/>
          </a:p>
        </p:txBody>
      </p:sp>
    </p:spTree>
    <p:extLst>
      <p:ext uri="{BB962C8B-B14F-4D97-AF65-F5344CB8AC3E}">
        <p14:creationId xmlns:p14="http://schemas.microsoft.com/office/powerpoint/2010/main" val="237444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prstClr val="black"/>
                </a:solidFill>
              </a:rPr>
              <a:t>Looking at those emerging trends, </a:t>
            </a:r>
            <a:r>
              <a:rPr lang="en-US" dirty="0">
                <a:solidFill>
                  <a:prstClr val="black"/>
                </a:solidFill>
              </a:rPr>
              <a:t>NASA </a:t>
            </a:r>
            <a:r>
              <a:rPr lang="en-US" dirty="0" smtClean="0">
                <a:solidFill>
                  <a:prstClr val="black"/>
                </a:solidFill>
              </a:rPr>
              <a:t>has </a:t>
            </a:r>
            <a:r>
              <a:rPr lang="en-US" dirty="0">
                <a:solidFill>
                  <a:prstClr val="black"/>
                </a:solidFill>
              </a:rPr>
              <a:t>identified three “mega-drivers” that are changing the face of aviation over the next 20 to 40 years.</a:t>
            </a:r>
          </a:p>
          <a:p>
            <a:pPr lvl="0"/>
            <a:endParaRPr lang="en-US" sz="800" dirty="0">
              <a:solidFill>
                <a:prstClr val="black"/>
              </a:solidFill>
            </a:endParaRPr>
          </a:p>
          <a:p>
            <a:pPr lvl="0"/>
            <a:r>
              <a:rPr lang="en-US" dirty="0">
                <a:solidFill>
                  <a:prstClr val="black"/>
                </a:solidFill>
              </a:rPr>
              <a:t>(top)</a:t>
            </a:r>
          </a:p>
          <a:p>
            <a:pPr lvl="0"/>
            <a:r>
              <a:rPr lang="en-US" dirty="0">
                <a:solidFill>
                  <a:prstClr val="black"/>
                </a:solidFill>
                <a:ea typeface="Calibri"/>
                <a:cs typeface="Times New Roman"/>
              </a:rPr>
              <a:t>Mega-driver 1: Global </a:t>
            </a:r>
            <a:r>
              <a:rPr lang="en-US" dirty="0" smtClean="0">
                <a:solidFill>
                  <a:prstClr val="black"/>
                </a:solidFill>
                <a:ea typeface="Calibri"/>
                <a:cs typeface="Times New Roman"/>
              </a:rPr>
              <a:t>demand for air mobility is growing rapidly. World </a:t>
            </a:r>
            <a:r>
              <a:rPr lang="en-US" dirty="0">
                <a:solidFill>
                  <a:prstClr val="black"/>
                </a:solidFill>
                <a:ea typeface="Calibri"/>
                <a:cs typeface="Times New Roman"/>
              </a:rPr>
              <a:t>traffic volume is projected to dramatically expand by 2050, with the larger share going to high-speed (air) travel as compared to ground vehicles. </a:t>
            </a:r>
            <a:endParaRPr lang="en-US" dirty="0" smtClean="0">
              <a:solidFill>
                <a:prstClr val="black"/>
              </a:solidFill>
              <a:ea typeface="Calibri"/>
              <a:cs typeface="Times New Roman"/>
            </a:endParaRPr>
          </a:p>
          <a:p>
            <a:pPr lvl="0"/>
            <a:endParaRPr lang="en-US" sz="800" dirty="0">
              <a:solidFill>
                <a:prstClr val="black"/>
              </a:solidFill>
              <a:ea typeface="Calibri"/>
              <a:cs typeface="Times New Roman"/>
            </a:endParaRPr>
          </a:p>
          <a:p>
            <a:pPr lvl="0"/>
            <a:r>
              <a:rPr lang="en-US" dirty="0">
                <a:solidFill>
                  <a:prstClr val="black"/>
                </a:solidFill>
                <a:ea typeface="Calibri"/>
                <a:cs typeface="Times New Roman"/>
              </a:rPr>
              <a:t>(lower left)</a:t>
            </a:r>
          </a:p>
          <a:p>
            <a:pPr lvl="0"/>
            <a:r>
              <a:rPr lang="en-US" dirty="0">
                <a:solidFill>
                  <a:prstClr val="black"/>
                </a:solidFill>
                <a:ea typeface="Calibri"/>
                <a:cs typeface="Times New Roman"/>
              </a:rPr>
              <a:t>Mega-driver 2: </a:t>
            </a:r>
            <a:r>
              <a:rPr lang="en-US" dirty="0" smtClean="0">
                <a:solidFill>
                  <a:prstClr val="black"/>
                </a:solidFill>
                <a:ea typeface="Calibri"/>
                <a:cs typeface="Times New Roman"/>
              </a:rPr>
              <a:t>Energy and climate issues challenge aviation’s ability to be sustainable in the long term. Aviation </a:t>
            </a:r>
            <a:r>
              <a:rPr lang="en-US" dirty="0">
                <a:solidFill>
                  <a:prstClr val="black"/>
                </a:solidFill>
                <a:ea typeface="Calibri"/>
                <a:cs typeface="Times New Roman"/>
              </a:rPr>
              <a:t>must dramatically reduce fuel use and related emissions. Energy costs to U.S. airlines nearly tripled between 1995 and 2011, and continue to be the highest percentage of operating costs.</a:t>
            </a:r>
          </a:p>
          <a:p>
            <a:pPr lvl="0"/>
            <a:endParaRPr lang="en-US" sz="800" dirty="0">
              <a:solidFill>
                <a:prstClr val="black"/>
              </a:solidFill>
              <a:ea typeface="Calibri"/>
              <a:cs typeface="Times New Roman"/>
            </a:endParaRPr>
          </a:p>
          <a:p>
            <a:pPr lvl="0"/>
            <a:r>
              <a:rPr lang="en-US" dirty="0">
                <a:solidFill>
                  <a:prstClr val="black"/>
                </a:solidFill>
                <a:ea typeface="Calibri"/>
                <a:cs typeface="Times New Roman"/>
              </a:rPr>
              <a:t>(lower right)</a:t>
            </a:r>
          </a:p>
          <a:p>
            <a:pPr lvl="0"/>
            <a:r>
              <a:rPr lang="en-US" dirty="0">
                <a:solidFill>
                  <a:prstClr val="black"/>
                </a:solidFill>
                <a:ea typeface="Calibri"/>
                <a:cs typeface="Times New Roman"/>
              </a:rPr>
              <a:t>Mega-driver 3: </a:t>
            </a:r>
            <a:r>
              <a:rPr lang="en-US" dirty="0" smtClean="0">
                <a:solidFill>
                  <a:prstClr val="black"/>
                </a:solidFill>
                <a:ea typeface="Calibri"/>
                <a:cs typeface="Times New Roman"/>
              </a:rPr>
              <a:t>Opportunities for aviation exist in technologies from other industries. Robotics and automation are already creating a wave of innovation in unmanned aircraft systems. Technology convergence is the wave to ride.</a:t>
            </a:r>
          </a:p>
          <a:p>
            <a:pPr lvl="0"/>
            <a:endParaRPr lang="en-US" dirty="0">
              <a:solidFill>
                <a:prstClr val="black"/>
              </a:solidFil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5CBF045-4C94-4198-82C4-31DB9D251B1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993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7206" y="4723879"/>
            <a:ext cx="5435600" cy="4469130"/>
          </a:xfrm>
        </p:spPr>
        <p:txBody>
          <a:bodyPr/>
          <a:lstStyle/>
          <a:p>
            <a:r>
              <a:rPr lang="en-US" dirty="0" smtClean="0"/>
              <a:t>All of those elements lead into our strategic vision for aeronautics research and development. </a:t>
            </a:r>
          </a:p>
          <a:p>
            <a:endParaRPr lang="en-US" dirty="0"/>
          </a:p>
          <a:p>
            <a:r>
              <a:rPr lang="en-US" dirty="0" smtClean="0"/>
              <a:t>We want to be able to leapfrog into widening spheres of technical achievement.</a:t>
            </a:r>
          </a:p>
          <a:p>
            <a:endParaRPr lang="en-US" dirty="0"/>
          </a:p>
          <a:p>
            <a:r>
              <a:rPr lang="en-US" dirty="0" smtClean="0"/>
              <a:t>The inner oval at the bottom represents what we do now. It’s great work and we’ve proven we’re the ones to do this work. </a:t>
            </a:r>
          </a:p>
          <a:p>
            <a:endParaRPr lang="en-US" dirty="0"/>
          </a:p>
          <a:p>
            <a:r>
              <a:rPr lang="en-US" dirty="0" smtClean="0"/>
              <a:t>But given what’s happening in the world, it’s no longer enough.</a:t>
            </a:r>
          </a:p>
          <a:p>
            <a:endParaRPr lang="en-US" dirty="0"/>
          </a:p>
          <a:p>
            <a:r>
              <a:rPr lang="en-US" dirty="0" smtClean="0"/>
              <a:t>To take care of the near-term, we will continue to work the challenges of safety, </a:t>
            </a:r>
            <a:r>
              <a:rPr lang="en-US" dirty="0" err="1" smtClean="0"/>
              <a:t>NextGen</a:t>
            </a:r>
            <a:r>
              <a:rPr lang="en-US" dirty="0" smtClean="0"/>
              <a:t>, efficiency, and the environment as stepping stones to broader sustainable and transformative aviation.</a:t>
            </a:r>
          </a:p>
          <a:p>
            <a:endParaRPr lang="en-US" dirty="0"/>
          </a:p>
          <a:p>
            <a:r>
              <a:rPr lang="en-US" dirty="0" smtClean="0"/>
              <a:t>To achieve the level where aviation is truly sustainable, we will explore the application of more intelligent systems and low-carbon approaches to reducing costs and improving safety.</a:t>
            </a:r>
          </a:p>
          <a:p>
            <a:endParaRPr lang="en-US" dirty="0"/>
          </a:p>
          <a:p>
            <a:r>
              <a:rPr lang="en-US" dirty="0" smtClean="0"/>
              <a:t>And to achieve the level of transformation, we will develop solutions to make high-speed flight possible, and investigate the potential for technology convergence that could lead to widespread, on-demand, fully autonomous private flight.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5CBF045-4C94-4198-82C4-31DB9D251B1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971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Helvetica Neue"/>
                <a:cs typeface="Helvetica Neue"/>
              </a:rPr>
              <a:t>ATM – more automation, intelligence, trajectory-based operation</a:t>
            </a:r>
          </a:p>
          <a:p>
            <a:endParaRPr lang="en-US" sz="900" dirty="0">
              <a:latin typeface="Helvetica Neue"/>
              <a:cs typeface="Helvetica Neue"/>
            </a:endParaRPr>
          </a:p>
          <a:p>
            <a:r>
              <a:rPr lang="en-US" sz="900" dirty="0">
                <a:latin typeface="Helvetica Neue"/>
                <a:cs typeface="Helvetica Neue"/>
              </a:rPr>
              <a:t>Aircraft – lighter (composites), much more fuel efficient (re-engine, more efficient combustor, larger C/D, more efficient wings, laminar flow control)</a:t>
            </a:r>
          </a:p>
          <a:p>
            <a:r>
              <a:rPr lang="en-US" sz="900" dirty="0"/>
              <a:t>PDRC</a:t>
            </a:r>
          </a:p>
          <a:p>
            <a:pPr marL="229708" indent="-229708"/>
            <a:r>
              <a:rPr lang="en-US" sz="900" b="1" dirty="0">
                <a:solidFill>
                  <a:srgbClr val="000000"/>
                </a:solidFill>
                <a:latin typeface="Calibri" pitchFamily="34" charset="0"/>
                <a:cs typeface="Calibri" pitchFamily="34" charset="0"/>
              </a:rPr>
              <a:t>Challenge</a:t>
            </a:r>
          </a:p>
          <a:p>
            <a:pPr marL="173090" indent="-173090">
              <a:buFont typeface="Arial"/>
              <a:buChar char="•"/>
            </a:pPr>
            <a:r>
              <a:rPr lang="en-US" sz="900" dirty="0">
                <a:solidFill>
                  <a:srgbClr val="000000"/>
                </a:solidFill>
                <a:latin typeface="Calibri" pitchFamily="34" charset="0"/>
                <a:cs typeface="Calibri" pitchFamily="34" charset="0"/>
              </a:rPr>
              <a:t>Controllers unable to schedule departures to merge into available slots in overhead streams with the current manual process</a:t>
            </a:r>
            <a:endParaRPr lang="en-US" sz="900" b="1" dirty="0">
              <a:solidFill>
                <a:srgbClr val="000000"/>
              </a:solidFill>
            </a:endParaRPr>
          </a:p>
          <a:p>
            <a:pPr marL="173090" indent="-173090">
              <a:buFont typeface="Arial"/>
              <a:buChar char="•"/>
            </a:pPr>
            <a:r>
              <a:rPr lang="en-US" sz="900" dirty="0">
                <a:solidFill>
                  <a:srgbClr val="000000"/>
                </a:solidFill>
                <a:latin typeface="Calibri" pitchFamily="34" charset="0"/>
                <a:cs typeface="Calibri" pitchFamily="34" charset="0"/>
              </a:rPr>
              <a:t>Increased delays due to lost overhead slot opportunities</a:t>
            </a:r>
          </a:p>
          <a:p>
            <a:pPr indent="3235">
              <a:spcBef>
                <a:spcPts val="611"/>
              </a:spcBef>
            </a:pPr>
            <a:r>
              <a:rPr lang="en-US" sz="900" b="1" dirty="0">
                <a:solidFill>
                  <a:srgbClr val="000000"/>
                </a:solidFill>
                <a:latin typeface="Calibri" pitchFamily="34" charset="0"/>
                <a:cs typeface="Calibri" pitchFamily="34" charset="0"/>
              </a:rPr>
              <a:t>Objective</a:t>
            </a:r>
          </a:p>
          <a:p>
            <a:pPr marL="173090" indent="-173090">
              <a:buFont typeface="Arial"/>
              <a:buChar char="•"/>
            </a:pPr>
            <a:r>
              <a:rPr lang="en-US" sz="900" dirty="0">
                <a:solidFill>
                  <a:srgbClr val="000000"/>
                </a:solidFill>
                <a:latin typeface="Calibri" pitchFamily="34" charset="0"/>
                <a:cs typeface="Calibri" pitchFamily="34" charset="0"/>
              </a:rPr>
              <a:t>Integrate aircraft OFF time predictions to Traffic Management Advisor to fit departing aircraft in an overhead stream, thereby reduce delays significantly</a:t>
            </a:r>
          </a:p>
          <a:p>
            <a:pPr indent="3235">
              <a:spcBef>
                <a:spcPts val="611"/>
              </a:spcBef>
            </a:pPr>
            <a:r>
              <a:rPr lang="en-US" sz="900" b="1" dirty="0">
                <a:solidFill>
                  <a:srgbClr val="000000"/>
                </a:solidFill>
                <a:latin typeface="Calibri" pitchFamily="34" charset="0"/>
                <a:cs typeface="Calibri" pitchFamily="34" charset="0"/>
              </a:rPr>
              <a:t>Approach</a:t>
            </a:r>
          </a:p>
          <a:p>
            <a:pPr marL="173090" indent="-173090">
              <a:buFont typeface="Arial"/>
              <a:buChar char="•"/>
            </a:pPr>
            <a:r>
              <a:rPr lang="en-US" sz="900" dirty="0">
                <a:solidFill>
                  <a:srgbClr val="000000"/>
                </a:solidFill>
                <a:latin typeface="Calibri" pitchFamily="34" charset="0"/>
                <a:cs typeface="Calibri" pitchFamily="34" charset="0"/>
              </a:rPr>
              <a:t>Develop prototype decision support planning tool and validate at operational </a:t>
            </a:r>
          </a:p>
          <a:p>
            <a:r>
              <a:rPr lang="en-US" sz="900" dirty="0">
                <a:solidFill>
                  <a:srgbClr val="000000"/>
                </a:solidFill>
                <a:latin typeface="Calibri" pitchFamily="34" charset="0"/>
                <a:cs typeface="Calibri" pitchFamily="34" charset="0"/>
              </a:rPr>
              <a:t>    FAA tower and air traffic control center</a:t>
            </a:r>
          </a:p>
          <a:p>
            <a:pPr marL="173090" indent="-173090">
              <a:buFont typeface="Arial"/>
              <a:buChar char="•"/>
            </a:pPr>
            <a:r>
              <a:rPr lang="en-US" sz="900" dirty="0">
                <a:solidFill>
                  <a:srgbClr val="000000"/>
                </a:solidFill>
                <a:latin typeface="Calibri" pitchFamily="34" charset="0"/>
                <a:cs typeface="Calibri" pitchFamily="34" charset="0"/>
              </a:rPr>
              <a:t>Provide automated and integrated means of communication between planners </a:t>
            </a:r>
          </a:p>
          <a:p>
            <a:r>
              <a:rPr lang="en-US" sz="900" dirty="0">
                <a:solidFill>
                  <a:srgbClr val="000000"/>
                </a:solidFill>
                <a:latin typeface="Calibri" pitchFamily="34" charset="0"/>
                <a:cs typeface="Calibri" pitchFamily="34" charset="0"/>
              </a:rPr>
              <a:t>    at the tower and en-route air traffic control centers</a:t>
            </a:r>
          </a:p>
          <a:p>
            <a:pPr>
              <a:spcBef>
                <a:spcPts val="611"/>
              </a:spcBef>
            </a:pPr>
            <a:r>
              <a:rPr lang="en-US" sz="900" b="1" dirty="0">
                <a:solidFill>
                  <a:srgbClr val="000000"/>
                </a:solidFill>
                <a:latin typeface="Calibri" pitchFamily="34" charset="0"/>
                <a:cs typeface="Calibri" pitchFamily="34" charset="0"/>
              </a:rPr>
              <a:t>Results</a:t>
            </a:r>
          </a:p>
          <a:p>
            <a:pPr marL="173090" indent="-173090">
              <a:buFont typeface="Arial" pitchFamily="-110" charset="0"/>
              <a:buChar char="•"/>
            </a:pPr>
            <a:r>
              <a:rPr lang="en-US" sz="900" dirty="0">
                <a:solidFill>
                  <a:srgbClr val="000000"/>
                </a:solidFill>
                <a:latin typeface="Calibri" pitchFamily="34" charset="0"/>
                <a:cs typeface="Calibri" pitchFamily="34" charset="0"/>
              </a:rPr>
              <a:t>Developed Surface Decision Support System (SDSS), and enhanced the Traffic Management Advisor (TMA)</a:t>
            </a:r>
          </a:p>
          <a:p>
            <a:pPr marL="173090" indent="-173090">
              <a:buFont typeface="Arial" pitchFamily="-110" charset="0"/>
              <a:buChar char="•"/>
            </a:pPr>
            <a:r>
              <a:rPr lang="en-US" sz="900" dirty="0">
                <a:solidFill>
                  <a:srgbClr val="000000"/>
                </a:solidFill>
                <a:latin typeface="Calibri" pitchFamily="34" charset="0"/>
                <a:cs typeface="Calibri" pitchFamily="34" charset="0"/>
              </a:rPr>
              <a:t>Conducted two operational evaluations over 29 weeks at Dallas-Ft. Worth International Airport and Dallas-Ft. Worth FAA Air Route Traffic Control Center.  Average OFF time improved by about 1 min, and number of flights departing within release window improved by more than 50% when compared to the baseline. </a:t>
            </a:r>
          </a:p>
          <a:p>
            <a:pPr marL="173090" indent="-173090">
              <a:buFont typeface="Arial" pitchFamily="-110" charset="0"/>
              <a:buChar char="•"/>
            </a:pPr>
            <a:r>
              <a:rPr lang="en-US" sz="900" dirty="0">
                <a:solidFill>
                  <a:srgbClr val="000000"/>
                </a:solidFill>
                <a:latin typeface="Calibri" pitchFamily="34" charset="0"/>
                <a:cs typeface="Calibri" pitchFamily="34" charset="0"/>
              </a:rPr>
              <a:t>Concept of Operations, Technology Description and Operational Evaluation results all handed over to the FAA (the third tech transfer through Research Transition Team in the last two years)</a:t>
            </a:r>
          </a:p>
          <a:p>
            <a:pPr marL="229708" indent="-229708">
              <a:spcBef>
                <a:spcPts val="611"/>
              </a:spcBef>
            </a:pPr>
            <a:r>
              <a:rPr lang="en-US" sz="900" b="1" dirty="0">
                <a:solidFill>
                  <a:srgbClr val="000000"/>
                </a:solidFill>
                <a:latin typeface="Calibri" pitchFamily="34" charset="0"/>
                <a:cs typeface="Calibri" pitchFamily="34" charset="0"/>
              </a:rPr>
              <a:t>Significance</a:t>
            </a:r>
          </a:p>
          <a:p>
            <a:pPr marL="173090" indent="-173090">
              <a:buFont typeface="Arial"/>
              <a:buChar char="•"/>
            </a:pPr>
            <a:r>
              <a:rPr lang="en-US" sz="900" dirty="0">
                <a:solidFill>
                  <a:srgbClr val="000000"/>
                </a:solidFill>
                <a:latin typeface="Calibri" pitchFamily="34" charset="0"/>
                <a:cs typeface="Calibri" pitchFamily="34" charset="0"/>
              </a:rPr>
              <a:t>Over 30,000 aircraft per month will get improved departure clearances into constrained overhead/</a:t>
            </a:r>
            <a:r>
              <a:rPr lang="en-US" sz="900" dirty="0" err="1">
                <a:solidFill>
                  <a:srgbClr val="000000"/>
                </a:solidFill>
                <a:latin typeface="Calibri" pitchFamily="34" charset="0"/>
                <a:cs typeface="Calibri" pitchFamily="34" charset="0"/>
              </a:rPr>
              <a:t>enroute</a:t>
            </a:r>
            <a:r>
              <a:rPr lang="en-US" sz="900" dirty="0">
                <a:solidFill>
                  <a:srgbClr val="000000"/>
                </a:solidFill>
                <a:latin typeface="Calibri" pitchFamily="34" charset="0"/>
                <a:cs typeface="Calibri" pitchFamily="34" charset="0"/>
              </a:rPr>
              <a:t> flows</a:t>
            </a:r>
          </a:p>
          <a:p>
            <a:pPr marL="173090" indent="-173090">
              <a:buFont typeface="Arial"/>
              <a:buChar char="•"/>
            </a:pPr>
            <a:r>
              <a:rPr lang="en-US" sz="900" dirty="0">
                <a:solidFill>
                  <a:srgbClr val="000000"/>
                </a:solidFill>
                <a:latin typeface="Calibri" pitchFamily="34" charset="0"/>
                <a:cs typeface="Calibri" pitchFamily="34" charset="0"/>
              </a:rPr>
              <a:t>22% of arrival aircraft will have significantly improved arrival meter schedules</a:t>
            </a:r>
          </a:p>
          <a:p>
            <a:pPr marL="173090" indent="-173090">
              <a:buFont typeface="Arial"/>
              <a:buChar char="•"/>
            </a:pPr>
            <a:r>
              <a:rPr lang="en-US" sz="900" dirty="0">
                <a:solidFill>
                  <a:srgbClr val="000000"/>
                </a:solidFill>
                <a:latin typeface="Calibri" pitchFamily="34" charset="0"/>
                <a:cs typeface="Calibri" pitchFamily="34" charset="0"/>
              </a:rPr>
              <a:t>Reduce departure delays with potential to reclaim up to 80% of lost overhead slot opportunities</a:t>
            </a:r>
          </a:p>
          <a:p>
            <a:pPr marL="173090" indent="-173090">
              <a:buFont typeface="Arial"/>
              <a:buChar char="•"/>
            </a:pPr>
            <a:endParaRPr lang="en-US" sz="900" b="1" dirty="0">
              <a:solidFill>
                <a:srgbClr val="000000"/>
              </a:solidFill>
            </a:endParaRPr>
          </a:p>
          <a:p>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7E429D71-1066-3F4B-A5CB-44D0B8526D0D}" type="slidenum">
              <a:rPr lang="en-US" smtClean="0"/>
              <a:pPr/>
              <a:t>7</a:t>
            </a:fld>
            <a:endParaRPr lang="en-US"/>
          </a:p>
        </p:txBody>
      </p:sp>
    </p:spTree>
    <p:extLst>
      <p:ext uri="{BB962C8B-B14F-4D97-AF65-F5344CB8AC3E}">
        <p14:creationId xmlns:p14="http://schemas.microsoft.com/office/powerpoint/2010/main" val="138944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Helvetica Neue"/>
                <a:cs typeface="Helvetica Neue"/>
              </a:rPr>
              <a:t>ATM – more automation, intelligence, trajectory-based operation</a:t>
            </a:r>
          </a:p>
          <a:p>
            <a:endParaRPr lang="en-US" sz="900" dirty="0">
              <a:latin typeface="Helvetica Neue"/>
              <a:cs typeface="Helvetica Neue"/>
            </a:endParaRPr>
          </a:p>
          <a:p>
            <a:r>
              <a:rPr lang="en-US" sz="900" dirty="0">
                <a:latin typeface="Helvetica Neue"/>
                <a:cs typeface="Helvetica Neue"/>
              </a:rPr>
              <a:t>Aircraft – lighter (composites), much more fuel efficient (re-engine, more efficient combustor, larger C/D, more efficient wings, laminar flow control)</a:t>
            </a:r>
          </a:p>
          <a:p>
            <a:r>
              <a:rPr lang="en-US" sz="900" dirty="0"/>
              <a:t>PDRC</a:t>
            </a:r>
          </a:p>
          <a:p>
            <a:pPr marL="229708" indent="-229708"/>
            <a:r>
              <a:rPr lang="en-US" sz="900" b="1" dirty="0">
                <a:solidFill>
                  <a:srgbClr val="000000"/>
                </a:solidFill>
                <a:latin typeface="Calibri" pitchFamily="34" charset="0"/>
                <a:cs typeface="Calibri" pitchFamily="34" charset="0"/>
              </a:rPr>
              <a:t>Challenge</a:t>
            </a:r>
          </a:p>
          <a:p>
            <a:pPr marL="173090" indent="-173090">
              <a:buFont typeface="Arial"/>
              <a:buChar char="•"/>
            </a:pPr>
            <a:r>
              <a:rPr lang="en-US" sz="900" dirty="0">
                <a:solidFill>
                  <a:srgbClr val="000000"/>
                </a:solidFill>
                <a:latin typeface="Calibri" pitchFamily="34" charset="0"/>
                <a:cs typeface="Calibri" pitchFamily="34" charset="0"/>
              </a:rPr>
              <a:t>Controllers unable to schedule departures to merge into available slots in overhead streams with the current manual process</a:t>
            </a:r>
            <a:endParaRPr lang="en-US" sz="900" b="1" dirty="0">
              <a:solidFill>
                <a:srgbClr val="000000"/>
              </a:solidFill>
            </a:endParaRPr>
          </a:p>
          <a:p>
            <a:pPr marL="173090" indent="-173090">
              <a:buFont typeface="Arial"/>
              <a:buChar char="•"/>
            </a:pPr>
            <a:r>
              <a:rPr lang="en-US" sz="900" dirty="0">
                <a:solidFill>
                  <a:srgbClr val="000000"/>
                </a:solidFill>
                <a:latin typeface="Calibri" pitchFamily="34" charset="0"/>
                <a:cs typeface="Calibri" pitchFamily="34" charset="0"/>
              </a:rPr>
              <a:t>Increased delays due to lost overhead slot opportunities</a:t>
            </a:r>
          </a:p>
          <a:p>
            <a:pPr indent="3235">
              <a:spcBef>
                <a:spcPts val="611"/>
              </a:spcBef>
            </a:pPr>
            <a:r>
              <a:rPr lang="en-US" sz="900" b="1" dirty="0">
                <a:solidFill>
                  <a:srgbClr val="000000"/>
                </a:solidFill>
                <a:latin typeface="Calibri" pitchFamily="34" charset="0"/>
                <a:cs typeface="Calibri" pitchFamily="34" charset="0"/>
              </a:rPr>
              <a:t>Objective</a:t>
            </a:r>
          </a:p>
          <a:p>
            <a:pPr marL="173090" indent="-173090">
              <a:buFont typeface="Arial"/>
              <a:buChar char="•"/>
            </a:pPr>
            <a:r>
              <a:rPr lang="en-US" sz="900" dirty="0">
                <a:solidFill>
                  <a:srgbClr val="000000"/>
                </a:solidFill>
                <a:latin typeface="Calibri" pitchFamily="34" charset="0"/>
                <a:cs typeface="Calibri" pitchFamily="34" charset="0"/>
              </a:rPr>
              <a:t>Integrate aircraft OFF time predictions to Traffic Management Advisor to fit departing aircraft in an overhead stream, thereby reduce delays significantly</a:t>
            </a:r>
          </a:p>
          <a:p>
            <a:pPr indent="3235">
              <a:spcBef>
                <a:spcPts val="611"/>
              </a:spcBef>
            </a:pPr>
            <a:r>
              <a:rPr lang="en-US" sz="900" b="1" dirty="0">
                <a:solidFill>
                  <a:srgbClr val="000000"/>
                </a:solidFill>
                <a:latin typeface="Calibri" pitchFamily="34" charset="0"/>
                <a:cs typeface="Calibri" pitchFamily="34" charset="0"/>
              </a:rPr>
              <a:t>Approach</a:t>
            </a:r>
          </a:p>
          <a:p>
            <a:pPr marL="173090" indent="-173090">
              <a:buFont typeface="Arial"/>
              <a:buChar char="•"/>
            </a:pPr>
            <a:r>
              <a:rPr lang="en-US" sz="900" dirty="0">
                <a:solidFill>
                  <a:srgbClr val="000000"/>
                </a:solidFill>
                <a:latin typeface="Calibri" pitchFamily="34" charset="0"/>
                <a:cs typeface="Calibri" pitchFamily="34" charset="0"/>
              </a:rPr>
              <a:t>Develop prototype decision support planning tool and validate at operational </a:t>
            </a:r>
          </a:p>
          <a:p>
            <a:r>
              <a:rPr lang="en-US" sz="900" dirty="0">
                <a:solidFill>
                  <a:srgbClr val="000000"/>
                </a:solidFill>
                <a:latin typeface="Calibri" pitchFamily="34" charset="0"/>
                <a:cs typeface="Calibri" pitchFamily="34" charset="0"/>
              </a:rPr>
              <a:t>    FAA tower and air traffic control center</a:t>
            </a:r>
          </a:p>
          <a:p>
            <a:pPr marL="173090" indent="-173090">
              <a:buFont typeface="Arial"/>
              <a:buChar char="•"/>
            </a:pPr>
            <a:r>
              <a:rPr lang="en-US" sz="900" dirty="0">
                <a:solidFill>
                  <a:srgbClr val="000000"/>
                </a:solidFill>
                <a:latin typeface="Calibri" pitchFamily="34" charset="0"/>
                <a:cs typeface="Calibri" pitchFamily="34" charset="0"/>
              </a:rPr>
              <a:t>Provide automated and integrated means of communication between planners </a:t>
            </a:r>
          </a:p>
          <a:p>
            <a:r>
              <a:rPr lang="en-US" sz="900" dirty="0">
                <a:solidFill>
                  <a:srgbClr val="000000"/>
                </a:solidFill>
                <a:latin typeface="Calibri" pitchFamily="34" charset="0"/>
                <a:cs typeface="Calibri" pitchFamily="34" charset="0"/>
              </a:rPr>
              <a:t>    at the tower and en-route air traffic control centers</a:t>
            </a:r>
          </a:p>
          <a:p>
            <a:pPr>
              <a:spcBef>
                <a:spcPts val="611"/>
              </a:spcBef>
            </a:pPr>
            <a:r>
              <a:rPr lang="en-US" sz="900" b="1" dirty="0">
                <a:solidFill>
                  <a:srgbClr val="000000"/>
                </a:solidFill>
                <a:latin typeface="Calibri" pitchFamily="34" charset="0"/>
                <a:cs typeface="Calibri" pitchFamily="34" charset="0"/>
              </a:rPr>
              <a:t>Results</a:t>
            </a:r>
          </a:p>
          <a:p>
            <a:pPr marL="173090" indent="-173090">
              <a:buFont typeface="Arial" pitchFamily="-110" charset="0"/>
              <a:buChar char="•"/>
            </a:pPr>
            <a:r>
              <a:rPr lang="en-US" sz="900" dirty="0">
                <a:solidFill>
                  <a:srgbClr val="000000"/>
                </a:solidFill>
                <a:latin typeface="Calibri" pitchFamily="34" charset="0"/>
                <a:cs typeface="Calibri" pitchFamily="34" charset="0"/>
              </a:rPr>
              <a:t>Developed Surface Decision Support System (SDSS), and enhanced the Traffic Management Advisor (TMA)</a:t>
            </a:r>
          </a:p>
          <a:p>
            <a:pPr marL="173090" indent="-173090">
              <a:buFont typeface="Arial" pitchFamily="-110" charset="0"/>
              <a:buChar char="•"/>
            </a:pPr>
            <a:r>
              <a:rPr lang="en-US" sz="900" dirty="0">
                <a:solidFill>
                  <a:srgbClr val="000000"/>
                </a:solidFill>
                <a:latin typeface="Calibri" pitchFamily="34" charset="0"/>
                <a:cs typeface="Calibri" pitchFamily="34" charset="0"/>
              </a:rPr>
              <a:t>Conducted two operational evaluations over 29 weeks at Dallas-Ft. Worth International Airport and Dallas-Ft. Worth FAA Air Route Traffic Control Center.  Average OFF time improved by about 1 min, and number of flights departing within release window improved by more than 50% when compared to the baseline. </a:t>
            </a:r>
          </a:p>
          <a:p>
            <a:pPr marL="173090" indent="-173090">
              <a:buFont typeface="Arial" pitchFamily="-110" charset="0"/>
              <a:buChar char="•"/>
            </a:pPr>
            <a:r>
              <a:rPr lang="en-US" sz="900" dirty="0">
                <a:solidFill>
                  <a:srgbClr val="000000"/>
                </a:solidFill>
                <a:latin typeface="Calibri" pitchFamily="34" charset="0"/>
                <a:cs typeface="Calibri" pitchFamily="34" charset="0"/>
              </a:rPr>
              <a:t>Concept of Operations, Technology Description and Operational Evaluation results all handed over to the FAA (the third tech transfer through Research Transition Team in the last two years)</a:t>
            </a:r>
          </a:p>
          <a:p>
            <a:pPr marL="229708" indent="-229708">
              <a:spcBef>
                <a:spcPts val="611"/>
              </a:spcBef>
            </a:pPr>
            <a:r>
              <a:rPr lang="en-US" sz="900" b="1" dirty="0">
                <a:solidFill>
                  <a:srgbClr val="000000"/>
                </a:solidFill>
                <a:latin typeface="Calibri" pitchFamily="34" charset="0"/>
                <a:cs typeface="Calibri" pitchFamily="34" charset="0"/>
              </a:rPr>
              <a:t>Significance</a:t>
            </a:r>
          </a:p>
          <a:p>
            <a:pPr marL="173090" indent="-173090">
              <a:buFont typeface="Arial"/>
              <a:buChar char="•"/>
            </a:pPr>
            <a:r>
              <a:rPr lang="en-US" sz="900" dirty="0">
                <a:solidFill>
                  <a:srgbClr val="000000"/>
                </a:solidFill>
                <a:latin typeface="Calibri" pitchFamily="34" charset="0"/>
                <a:cs typeface="Calibri" pitchFamily="34" charset="0"/>
              </a:rPr>
              <a:t>Over 30,000 aircraft per month will get improved departure clearances into constrained overhead/</a:t>
            </a:r>
            <a:r>
              <a:rPr lang="en-US" sz="900" dirty="0" err="1">
                <a:solidFill>
                  <a:srgbClr val="000000"/>
                </a:solidFill>
                <a:latin typeface="Calibri" pitchFamily="34" charset="0"/>
                <a:cs typeface="Calibri" pitchFamily="34" charset="0"/>
              </a:rPr>
              <a:t>enroute</a:t>
            </a:r>
            <a:r>
              <a:rPr lang="en-US" sz="900" dirty="0">
                <a:solidFill>
                  <a:srgbClr val="000000"/>
                </a:solidFill>
                <a:latin typeface="Calibri" pitchFamily="34" charset="0"/>
                <a:cs typeface="Calibri" pitchFamily="34" charset="0"/>
              </a:rPr>
              <a:t> flows</a:t>
            </a:r>
          </a:p>
          <a:p>
            <a:pPr marL="173090" indent="-173090">
              <a:buFont typeface="Arial"/>
              <a:buChar char="•"/>
            </a:pPr>
            <a:r>
              <a:rPr lang="en-US" sz="900" dirty="0">
                <a:solidFill>
                  <a:srgbClr val="000000"/>
                </a:solidFill>
                <a:latin typeface="Calibri" pitchFamily="34" charset="0"/>
                <a:cs typeface="Calibri" pitchFamily="34" charset="0"/>
              </a:rPr>
              <a:t>22% of arrival aircraft will have significantly improved arrival meter schedules</a:t>
            </a:r>
          </a:p>
          <a:p>
            <a:pPr marL="173090" indent="-173090">
              <a:buFont typeface="Arial"/>
              <a:buChar char="•"/>
            </a:pPr>
            <a:r>
              <a:rPr lang="en-US" sz="900" dirty="0">
                <a:solidFill>
                  <a:srgbClr val="000000"/>
                </a:solidFill>
                <a:latin typeface="Calibri" pitchFamily="34" charset="0"/>
                <a:cs typeface="Calibri" pitchFamily="34" charset="0"/>
              </a:rPr>
              <a:t>Reduce departure delays with potential to reclaim up to 80% of lost overhead slot opportunities</a:t>
            </a:r>
          </a:p>
          <a:p>
            <a:pPr marL="173090" indent="-173090">
              <a:buFont typeface="Arial"/>
              <a:buChar char="•"/>
            </a:pPr>
            <a:endParaRPr lang="en-US" sz="900" b="1" dirty="0">
              <a:solidFill>
                <a:srgbClr val="000000"/>
              </a:solidFill>
            </a:endParaRPr>
          </a:p>
          <a:p>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7E429D71-1066-3F4B-A5CB-44D0B8526D0D}" type="slidenum">
              <a:rPr lang="en-US" smtClean="0"/>
              <a:pPr/>
              <a:t>8</a:t>
            </a:fld>
            <a:endParaRPr lang="en-US"/>
          </a:p>
        </p:txBody>
      </p:sp>
    </p:spTree>
    <p:extLst>
      <p:ext uri="{BB962C8B-B14F-4D97-AF65-F5344CB8AC3E}">
        <p14:creationId xmlns:p14="http://schemas.microsoft.com/office/powerpoint/2010/main" val="138944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Helvetica Neue"/>
                <a:cs typeface="Helvetica Neue"/>
              </a:rPr>
              <a:t>ATM – more automation, intelligence, trajectory-based operation</a:t>
            </a:r>
          </a:p>
          <a:p>
            <a:endParaRPr lang="en-US" sz="900" dirty="0">
              <a:latin typeface="Helvetica Neue"/>
              <a:cs typeface="Helvetica Neue"/>
            </a:endParaRPr>
          </a:p>
          <a:p>
            <a:r>
              <a:rPr lang="en-US" sz="900" dirty="0">
                <a:latin typeface="Helvetica Neue"/>
                <a:cs typeface="Helvetica Neue"/>
              </a:rPr>
              <a:t>Aircraft – lighter (composites), much more fuel efficient (re-engine, more efficient combustor, larger C/D, more efficient wings, laminar flow control)</a:t>
            </a:r>
          </a:p>
          <a:p>
            <a:r>
              <a:rPr lang="en-US" sz="900" dirty="0"/>
              <a:t>PDRC</a:t>
            </a:r>
          </a:p>
          <a:p>
            <a:pPr marL="229708" indent="-229708"/>
            <a:r>
              <a:rPr lang="en-US" sz="900" b="1" dirty="0">
                <a:solidFill>
                  <a:srgbClr val="000000"/>
                </a:solidFill>
                <a:latin typeface="Calibri" pitchFamily="34" charset="0"/>
                <a:cs typeface="Calibri" pitchFamily="34" charset="0"/>
              </a:rPr>
              <a:t>Challenge</a:t>
            </a:r>
          </a:p>
          <a:p>
            <a:pPr marL="173090" indent="-173090">
              <a:buFont typeface="Arial"/>
              <a:buChar char="•"/>
            </a:pPr>
            <a:r>
              <a:rPr lang="en-US" sz="900" dirty="0">
                <a:solidFill>
                  <a:srgbClr val="000000"/>
                </a:solidFill>
                <a:latin typeface="Calibri" pitchFamily="34" charset="0"/>
                <a:cs typeface="Calibri" pitchFamily="34" charset="0"/>
              </a:rPr>
              <a:t>Controllers unable to schedule departures to merge into available slots in overhead streams with the current manual process</a:t>
            </a:r>
            <a:endParaRPr lang="en-US" sz="900" b="1" dirty="0">
              <a:solidFill>
                <a:srgbClr val="000000"/>
              </a:solidFill>
            </a:endParaRPr>
          </a:p>
          <a:p>
            <a:pPr marL="173090" indent="-173090">
              <a:buFont typeface="Arial"/>
              <a:buChar char="•"/>
            </a:pPr>
            <a:r>
              <a:rPr lang="en-US" sz="900" dirty="0">
                <a:solidFill>
                  <a:srgbClr val="000000"/>
                </a:solidFill>
                <a:latin typeface="Calibri" pitchFamily="34" charset="0"/>
                <a:cs typeface="Calibri" pitchFamily="34" charset="0"/>
              </a:rPr>
              <a:t>Increased delays due to lost overhead slot opportunities</a:t>
            </a:r>
          </a:p>
          <a:p>
            <a:pPr indent="3235">
              <a:spcBef>
                <a:spcPts val="611"/>
              </a:spcBef>
            </a:pPr>
            <a:r>
              <a:rPr lang="en-US" sz="900" b="1" dirty="0">
                <a:solidFill>
                  <a:srgbClr val="000000"/>
                </a:solidFill>
                <a:latin typeface="Calibri" pitchFamily="34" charset="0"/>
                <a:cs typeface="Calibri" pitchFamily="34" charset="0"/>
              </a:rPr>
              <a:t>Objective</a:t>
            </a:r>
          </a:p>
          <a:p>
            <a:pPr marL="173090" indent="-173090">
              <a:buFont typeface="Arial"/>
              <a:buChar char="•"/>
            </a:pPr>
            <a:r>
              <a:rPr lang="en-US" sz="900" dirty="0">
                <a:solidFill>
                  <a:srgbClr val="000000"/>
                </a:solidFill>
                <a:latin typeface="Calibri" pitchFamily="34" charset="0"/>
                <a:cs typeface="Calibri" pitchFamily="34" charset="0"/>
              </a:rPr>
              <a:t>Integrate aircraft OFF time predictions to Traffic Management Advisor to fit departing aircraft in an overhead stream, thereby reduce delays significantly</a:t>
            </a:r>
          </a:p>
          <a:p>
            <a:pPr indent="3235">
              <a:spcBef>
                <a:spcPts val="611"/>
              </a:spcBef>
            </a:pPr>
            <a:r>
              <a:rPr lang="en-US" sz="900" b="1" dirty="0">
                <a:solidFill>
                  <a:srgbClr val="000000"/>
                </a:solidFill>
                <a:latin typeface="Calibri" pitchFamily="34" charset="0"/>
                <a:cs typeface="Calibri" pitchFamily="34" charset="0"/>
              </a:rPr>
              <a:t>Approach</a:t>
            </a:r>
          </a:p>
          <a:p>
            <a:pPr marL="173090" indent="-173090">
              <a:buFont typeface="Arial"/>
              <a:buChar char="•"/>
            </a:pPr>
            <a:r>
              <a:rPr lang="en-US" sz="900" dirty="0">
                <a:solidFill>
                  <a:srgbClr val="000000"/>
                </a:solidFill>
                <a:latin typeface="Calibri" pitchFamily="34" charset="0"/>
                <a:cs typeface="Calibri" pitchFamily="34" charset="0"/>
              </a:rPr>
              <a:t>Develop prototype decision support planning tool and validate at operational </a:t>
            </a:r>
          </a:p>
          <a:p>
            <a:r>
              <a:rPr lang="en-US" sz="900" dirty="0">
                <a:solidFill>
                  <a:srgbClr val="000000"/>
                </a:solidFill>
                <a:latin typeface="Calibri" pitchFamily="34" charset="0"/>
                <a:cs typeface="Calibri" pitchFamily="34" charset="0"/>
              </a:rPr>
              <a:t>    FAA tower and air traffic control center</a:t>
            </a:r>
          </a:p>
          <a:p>
            <a:pPr marL="173090" indent="-173090">
              <a:buFont typeface="Arial"/>
              <a:buChar char="•"/>
            </a:pPr>
            <a:r>
              <a:rPr lang="en-US" sz="900" dirty="0">
                <a:solidFill>
                  <a:srgbClr val="000000"/>
                </a:solidFill>
                <a:latin typeface="Calibri" pitchFamily="34" charset="0"/>
                <a:cs typeface="Calibri" pitchFamily="34" charset="0"/>
              </a:rPr>
              <a:t>Provide automated and integrated means of communication between planners </a:t>
            </a:r>
          </a:p>
          <a:p>
            <a:r>
              <a:rPr lang="en-US" sz="900" dirty="0">
                <a:solidFill>
                  <a:srgbClr val="000000"/>
                </a:solidFill>
                <a:latin typeface="Calibri" pitchFamily="34" charset="0"/>
                <a:cs typeface="Calibri" pitchFamily="34" charset="0"/>
              </a:rPr>
              <a:t>    at the tower and en-route air traffic control centers</a:t>
            </a:r>
          </a:p>
          <a:p>
            <a:pPr>
              <a:spcBef>
                <a:spcPts val="611"/>
              </a:spcBef>
            </a:pPr>
            <a:r>
              <a:rPr lang="en-US" sz="900" b="1" dirty="0">
                <a:solidFill>
                  <a:srgbClr val="000000"/>
                </a:solidFill>
                <a:latin typeface="Calibri" pitchFamily="34" charset="0"/>
                <a:cs typeface="Calibri" pitchFamily="34" charset="0"/>
              </a:rPr>
              <a:t>Results</a:t>
            </a:r>
          </a:p>
          <a:p>
            <a:pPr marL="173090" indent="-173090">
              <a:buFont typeface="Arial" pitchFamily="-110" charset="0"/>
              <a:buChar char="•"/>
            </a:pPr>
            <a:r>
              <a:rPr lang="en-US" sz="900" dirty="0">
                <a:solidFill>
                  <a:srgbClr val="000000"/>
                </a:solidFill>
                <a:latin typeface="Calibri" pitchFamily="34" charset="0"/>
                <a:cs typeface="Calibri" pitchFamily="34" charset="0"/>
              </a:rPr>
              <a:t>Developed Surface Decision Support System (SDSS), and enhanced the Traffic Management Advisor (TMA)</a:t>
            </a:r>
          </a:p>
          <a:p>
            <a:pPr marL="173090" indent="-173090">
              <a:buFont typeface="Arial" pitchFamily="-110" charset="0"/>
              <a:buChar char="•"/>
            </a:pPr>
            <a:r>
              <a:rPr lang="en-US" sz="900" dirty="0">
                <a:solidFill>
                  <a:srgbClr val="000000"/>
                </a:solidFill>
                <a:latin typeface="Calibri" pitchFamily="34" charset="0"/>
                <a:cs typeface="Calibri" pitchFamily="34" charset="0"/>
              </a:rPr>
              <a:t>Conducted two operational evaluations over 29 weeks at Dallas-Ft. Worth International Airport and Dallas-Ft. Worth FAA Air Route Traffic Control Center.  Average OFF time improved by about 1 min, and number of flights departing within release window improved by more than 50% when compared to the baseline. </a:t>
            </a:r>
          </a:p>
          <a:p>
            <a:pPr marL="173090" indent="-173090">
              <a:buFont typeface="Arial" pitchFamily="-110" charset="0"/>
              <a:buChar char="•"/>
            </a:pPr>
            <a:r>
              <a:rPr lang="en-US" sz="900" dirty="0">
                <a:solidFill>
                  <a:srgbClr val="000000"/>
                </a:solidFill>
                <a:latin typeface="Calibri" pitchFamily="34" charset="0"/>
                <a:cs typeface="Calibri" pitchFamily="34" charset="0"/>
              </a:rPr>
              <a:t>Concept of Operations, Technology Description and Operational Evaluation results all handed over to the FAA (the third tech transfer through Research Transition Team in the last two years)</a:t>
            </a:r>
          </a:p>
          <a:p>
            <a:pPr marL="229708" indent="-229708">
              <a:spcBef>
                <a:spcPts val="611"/>
              </a:spcBef>
            </a:pPr>
            <a:r>
              <a:rPr lang="en-US" sz="900" b="1" dirty="0">
                <a:solidFill>
                  <a:srgbClr val="000000"/>
                </a:solidFill>
                <a:latin typeface="Calibri" pitchFamily="34" charset="0"/>
                <a:cs typeface="Calibri" pitchFamily="34" charset="0"/>
              </a:rPr>
              <a:t>Significance</a:t>
            </a:r>
          </a:p>
          <a:p>
            <a:pPr marL="173090" indent="-173090">
              <a:buFont typeface="Arial"/>
              <a:buChar char="•"/>
            </a:pPr>
            <a:r>
              <a:rPr lang="en-US" sz="900" dirty="0">
                <a:solidFill>
                  <a:srgbClr val="000000"/>
                </a:solidFill>
                <a:latin typeface="Calibri" pitchFamily="34" charset="0"/>
                <a:cs typeface="Calibri" pitchFamily="34" charset="0"/>
              </a:rPr>
              <a:t>Over 30,000 aircraft per month will get improved departure clearances into constrained overhead/</a:t>
            </a:r>
            <a:r>
              <a:rPr lang="en-US" sz="900" dirty="0" err="1">
                <a:solidFill>
                  <a:srgbClr val="000000"/>
                </a:solidFill>
                <a:latin typeface="Calibri" pitchFamily="34" charset="0"/>
                <a:cs typeface="Calibri" pitchFamily="34" charset="0"/>
              </a:rPr>
              <a:t>enroute</a:t>
            </a:r>
            <a:r>
              <a:rPr lang="en-US" sz="900" dirty="0">
                <a:solidFill>
                  <a:srgbClr val="000000"/>
                </a:solidFill>
                <a:latin typeface="Calibri" pitchFamily="34" charset="0"/>
                <a:cs typeface="Calibri" pitchFamily="34" charset="0"/>
              </a:rPr>
              <a:t> flows</a:t>
            </a:r>
          </a:p>
          <a:p>
            <a:pPr marL="173090" indent="-173090">
              <a:buFont typeface="Arial"/>
              <a:buChar char="•"/>
            </a:pPr>
            <a:r>
              <a:rPr lang="en-US" sz="900" dirty="0">
                <a:solidFill>
                  <a:srgbClr val="000000"/>
                </a:solidFill>
                <a:latin typeface="Calibri" pitchFamily="34" charset="0"/>
                <a:cs typeface="Calibri" pitchFamily="34" charset="0"/>
              </a:rPr>
              <a:t>22% of arrival aircraft will have significantly improved arrival meter schedules</a:t>
            </a:r>
          </a:p>
          <a:p>
            <a:pPr marL="173090" indent="-173090">
              <a:buFont typeface="Arial"/>
              <a:buChar char="•"/>
            </a:pPr>
            <a:r>
              <a:rPr lang="en-US" sz="900" dirty="0">
                <a:solidFill>
                  <a:srgbClr val="000000"/>
                </a:solidFill>
                <a:latin typeface="Calibri" pitchFamily="34" charset="0"/>
                <a:cs typeface="Calibri" pitchFamily="34" charset="0"/>
              </a:rPr>
              <a:t>Reduce departure delays with potential to reclaim up to 80% of lost overhead slot opportunities</a:t>
            </a:r>
          </a:p>
          <a:p>
            <a:pPr marL="173090" indent="-173090">
              <a:buFont typeface="Arial"/>
              <a:buChar char="•"/>
            </a:pPr>
            <a:endParaRPr lang="en-US" sz="900" b="1" dirty="0">
              <a:solidFill>
                <a:srgbClr val="000000"/>
              </a:solidFill>
            </a:endParaRPr>
          </a:p>
          <a:p>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7E429D71-1066-3F4B-A5CB-44D0B8526D0D}" type="slidenum">
              <a:rPr lang="en-US" smtClean="0"/>
              <a:pPr/>
              <a:t>9</a:t>
            </a:fld>
            <a:endParaRPr lang="en-US"/>
          </a:p>
        </p:txBody>
      </p:sp>
    </p:spTree>
    <p:extLst>
      <p:ext uri="{BB962C8B-B14F-4D97-AF65-F5344CB8AC3E}">
        <p14:creationId xmlns:p14="http://schemas.microsoft.com/office/powerpoint/2010/main" val="138944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Helvetica Neue"/>
                <a:cs typeface="Helvetica Neue"/>
              </a:rPr>
              <a:t>ATM – more automation, intelligence, trajectory-based operation</a:t>
            </a:r>
          </a:p>
          <a:p>
            <a:endParaRPr lang="en-US" sz="900" dirty="0">
              <a:latin typeface="Helvetica Neue"/>
              <a:cs typeface="Helvetica Neue"/>
            </a:endParaRPr>
          </a:p>
          <a:p>
            <a:r>
              <a:rPr lang="en-US" sz="900" dirty="0">
                <a:latin typeface="Helvetica Neue"/>
                <a:cs typeface="Helvetica Neue"/>
              </a:rPr>
              <a:t>Aircraft – lighter (composites), much more fuel efficient (re-engine, more efficient combustor, larger C/D, more efficient wings, laminar flow control)</a:t>
            </a:r>
          </a:p>
          <a:p>
            <a:r>
              <a:rPr lang="en-US" sz="900" dirty="0"/>
              <a:t>PDRC</a:t>
            </a:r>
          </a:p>
          <a:p>
            <a:pPr marL="229708" indent="-229708"/>
            <a:r>
              <a:rPr lang="en-US" sz="900" b="1" dirty="0">
                <a:solidFill>
                  <a:srgbClr val="000000"/>
                </a:solidFill>
                <a:latin typeface="Calibri" pitchFamily="34" charset="0"/>
                <a:cs typeface="Calibri" pitchFamily="34" charset="0"/>
              </a:rPr>
              <a:t>Challenge</a:t>
            </a:r>
          </a:p>
          <a:p>
            <a:pPr marL="173090" indent="-173090">
              <a:buFont typeface="Arial"/>
              <a:buChar char="•"/>
            </a:pPr>
            <a:r>
              <a:rPr lang="en-US" sz="900" dirty="0">
                <a:solidFill>
                  <a:srgbClr val="000000"/>
                </a:solidFill>
                <a:latin typeface="Calibri" pitchFamily="34" charset="0"/>
                <a:cs typeface="Calibri" pitchFamily="34" charset="0"/>
              </a:rPr>
              <a:t>Controllers unable to schedule departures to merge into available slots in overhead streams with the current manual process</a:t>
            </a:r>
            <a:endParaRPr lang="en-US" sz="900" b="1" dirty="0">
              <a:solidFill>
                <a:srgbClr val="000000"/>
              </a:solidFill>
            </a:endParaRPr>
          </a:p>
          <a:p>
            <a:pPr marL="173090" indent="-173090">
              <a:buFont typeface="Arial"/>
              <a:buChar char="•"/>
            </a:pPr>
            <a:r>
              <a:rPr lang="en-US" sz="900" dirty="0">
                <a:solidFill>
                  <a:srgbClr val="000000"/>
                </a:solidFill>
                <a:latin typeface="Calibri" pitchFamily="34" charset="0"/>
                <a:cs typeface="Calibri" pitchFamily="34" charset="0"/>
              </a:rPr>
              <a:t>Increased delays due to lost overhead slot opportunities</a:t>
            </a:r>
          </a:p>
          <a:p>
            <a:pPr indent="3235">
              <a:spcBef>
                <a:spcPts val="611"/>
              </a:spcBef>
            </a:pPr>
            <a:r>
              <a:rPr lang="en-US" sz="900" b="1" dirty="0">
                <a:solidFill>
                  <a:srgbClr val="000000"/>
                </a:solidFill>
                <a:latin typeface="Calibri" pitchFamily="34" charset="0"/>
                <a:cs typeface="Calibri" pitchFamily="34" charset="0"/>
              </a:rPr>
              <a:t>Objective</a:t>
            </a:r>
          </a:p>
          <a:p>
            <a:pPr marL="173090" indent="-173090">
              <a:buFont typeface="Arial"/>
              <a:buChar char="•"/>
            </a:pPr>
            <a:r>
              <a:rPr lang="en-US" sz="900" dirty="0">
                <a:solidFill>
                  <a:srgbClr val="000000"/>
                </a:solidFill>
                <a:latin typeface="Calibri" pitchFamily="34" charset="0"/>
                <a:cs typeface="Calibri" pitchFamily="34" charset="0"/>
              </a:rPr>
              <a:t>Integrate aircraft OFF time predictions to Traffic Management Advisor to fit departing aircraft in an overhead stream, thereby reduce delays significantly</a:t>
            </a:r>
          </a:p>
          <a:p>
            <a:pPr indent="3235">
              <a:spcBef>
                <a:spcPts val="611"/>
              </a:spcBef>
            </a:pPr>
            <a:r>
              <a:rPr lang="en-US" sz="900" b="1" dirty="0">
                <a:solidFill>
                  <a:srgbClr val="000000"/>
                </a:solidFill>
                <a:latin typeface="Calibri" pitchFamily="34" charset="0"/>
                <a:cs typeface="Calibri" pitchFamily="34" charset="0"/>
              </a:rPr>
              <a:t>Approach</a:t>
            </a:r>
          </a:p>
          <a:p>
            <a:pPr marL="173090" indent="-173090">
              <a:buFont typeface="Arial"/>
              <a:buChar char="•"/>
            </a:pPr>
            <a:r>
              <a:rPr lang="en-US" sz="900" dirty="0">
                <a:solidFill>
                  <a:srgbClr val="000000"/>
                </a:solidFill>
                <a:latin typeface="Calibri" pitchFamily="34" charset="0"/>
                <a:cs typeface="Calibri" pitchFamily="34" charset="0"/>
              </a:rPr>
              <a:t>Develop prototype decision support planning tool and validate at operational </a:t>
            </a:r>
          </a:p>
          <a:p>
            <a:r>
              <a:rPr lang="en-US" sz="900" dirty="0">
                <a:solidFill>
                  <a:srgbClr val="000000"/>
                </a:solidFill>
                <a:latin typeface="Calibri" pitchFamily="34" charset="0"/>
                <a:cs typeface="Calibri" pitchFamily="34" charset="0"/>
              </a:rPr>
              <a:t>    FAA tower and air traffic control center</a:t>
            </a:r>
          </a:p>
          <a:p>
            <a:pPr marL="173090" indent="-173090">
              <a:buFont typeface="Arial"/>
              <a:buChar char="•"/>
            </a:pPr>
            <a:r>
              <a:rPr lang="en-US" sz="900" dirty="0">
                <a:solidFill>
                  <a:srgbClr val="000000"/>
                </a:solidFill>
                <a:latin typeface="Calibri" pitchFamily="34" charset="0"/>
                <a:cs typeface="Calibri" pitchFamily="34" charset="0"/>
              </a:rPr>
              <a:t>Provide automated and integrated means of communication between planners </a:t>
            </a:r>
          </a:p>
          <a:p>
            <a:r>
              <a:rPr lang="en-US" sz="900" dirty="0">
                <a:solidFill>
                  <a:srgbClr val="000000"/>
                </a:solidFill>
                <a:latin typeface="Calibri" pitchFamily="34" charset="0"/>
                <a:cs typeface="Calibri" pitchFamily="34" charset="0"/>
              </a:rPr>
              <a:t>    at the tower and en-route air traffic control centers</a:t>
            </a:r>
          </a:p>
          <a:p>
            <a:pPr>
              <a:spcBef>
                <a:spcPts val="611"/>
              </a:spcBef>
            </a:pPr>
            <a:r>
              <a:rPr lang="en-US" sz="900" b="1" dirty="0">
                <a:solidFill>
                  <a:srgbClr val="000000"/>
                </a:solidFill>
                <a:latin typeface="Calibri" pitchFamily="34" charset="0"/>
                <a:cs typeface="Calibri" pitchFamily="34" charset="0"/>
              </a:rPr>
              <a:t>Results</a:t>
            </a:r>
          </a:p>
          <a:p>
            <a:pPr marL="173090" indent="-173090">
              <a:buFont typeface="Arial" pitchFamily="-110" charset="0"/>
              <a:buChar char="•"/>
            </a:pPr>
            <a:r>
              <a:rPr lang="en-US" sz="900" dirty="0">
                <a:solidFill>
                  <a:srgbClr val="000000"/>
                </a:solidFill>
                <a:latin typeface="Calibri" pitchFamily="34" charset="0"/>
                <a:cs typeface="Calibri" pitchFamily="34" charset="0"/>
              </a:rPr>
              <a:t>Developed Surface Decision Support System (SDSS), and enhanced the Traffic Management Advisor (TMA)</a:t>
            </a:r>
          </a:p>
          <a:p>
            <a:pPr marL="173090" indent="-173090">
              <a:buFont typeface="Arial" pitchFamily="-110" charset="0"/>
              <a:buChar char="•"/>
            </a:pPr>
            <a:r>
              <a:rPr lang="en-US" sz="900" dirty="0">
                <a:solidFill>
                  <a:srgbClr val="000000"/>
                </a:solidFill>
                <a:latin typeface="Calibri" pitchFamily="34" charset="0"/>
                <a:cs typeface="Calibri" pitchFamily="34" charset="0"/>
              </a:rPr>
              <a:t>Conducted two operational evaluations over 29 weeks at Dallas-Ft. Worth International Airport and Dallas-Ft. Worth FAA Air Route Traffic Control Center.  Average OFF time improved by about 1 min, and number of flights departing within release window improved by more than 50% when compared to the baseline. </a:t>
            </a:r>
          </a:p>
          <a:p>
            <a:pPr marL="173090" indent="-173090">
              <a:buFont typeface="Arial" pitchFamily="-110" charset="0"/>
              <a:buChar char="•"/>
            </a:pPr>
            <a:r>
              <a:rPr lang="en-US" sz="900" dirty="0">
                <a:solidFill>
                  <a:srgbClr val="000000"/>
                </a:solidFill>
                <a:latin typeface="Calibri" pitchFamily="34" charset="0"/>
                <a:cs typeface="Calibri" pitchFamily="34" charset="0"/>
              </a:rPr>
              <a:t>Concept of Operations, Technology Description and Operational Evaluation results all handed over to the FAA (the third tech transfer through Research Transition Team in the last two years)</a:t>
            </a:r>
          </a:p>
          <a:p>
            <a:pPr marL="229708" indent="-229708">
              <a:spcBef>
                <a:spcPts val="611"/>
              </a:spcBef>
            </a:pPr>
            <a:r>
              <a:rPr lang="en-US" sz="900" b="1" dirty="0">
                <a:solidFill>
                  <a:srgbClr val="000000"/>
                </a:solidFill>
                <a:latin typeface="Calibri" pitchFamily="34" charset="0"/>
                <a:cs typeface="Calibri" pitchFamily="34" charset="0"/>
              </a:rPr>
              <a:t>Significance</a:t>
            </a:r>
          </a:p>
          <a:p>
            <a:pPr marL="173090" indent="-173090">
              <a:buFont typeface="Arial"/>
              <a:buChar char="•"/>
            </a:pPr>
            <a:r>
              <a:rPr lang="en-US" sz="900" dirty="0">
                <a:solidFill>
                  <a:srgbClr val="000000"/>
                </a:solidFill>
                <a:latin typeface="Calibri" pitchFamily="34" charset="0"/>
                <a:cs typeface="Calibri" pitchFamily="34" charset="0"/>
              </a:rPr>
              <a:t>Over 30,000 aircraft per month will get improved departure clearances into constrained overhead/</a:t>
            </a:r>
            <a:r>
              <a:rPr lang="en-US" sz="900" dirty="0" err="1">
                <a:solidFill>
                  <a:srgbClr val="000000"/>
                </a:solidFill>
                <a:latin typeface="Calibri" pitchFamily="34" charset="0"/>
                <a:cs typeface="Calibri" pitchFamily="34" charset="0"/>
              </a:rPr>
              <a:t>enroute</a:t>
            </a:r>
            <a:r>
              <a:rPr lang="en-US" sz="900" dirty="0">
                <a:solidFill>
                  <a:srgbClr val="000000"/>
                </a:solidFill>
                <a:latin typeface="Calibri" pitchFamily="34" charset="0"/>
                <a:cs typeface="Calibri" pitchFamily="34" charset="0"/>
              </a:rPr>
              <a:t> flows</a:t>
            </a:r>
          </a:p>
          <a:p>
            <a:pPr marL="173090" indent="-173090">
              <a:buFont typeface="Arial"/>
              <a:buChar char="•"/>
            </a:pPr>
            <a:r>
              <a:rPr lang="en-US" sz="900" dirty="0">
                <a:solidFill>
                  <a:srgbClr val="000000"/>
                </a:solidFill>
                <a:latin typeface="Calibri" pitchFamily="34" charset="0"/>
                <a:cs typeface="Calibri" pitchFamily="34" charset="0"/>
              </a:rPr>
              <a:t>22% of arrival aircraft will have significantly improved arrival meter schedules</a:t>
            </a:r>
          </a:p>
          <a:p>
            <a:pPr marL="173090" indent="-173090">
              <a:buFont typeface="Arial"/>
              <a:buChar char="•"/>
            </a:pPr>
            <a:r>
              <a:rPr lang="en-US" sz="900" dirty="0">
                <a:solidFill>
                  <a:srgbClr val="000000"/>
                </a:solidFill>
                <a:latin typeface="Calibri" pitchFamily="34" charset="0"/>
                <a:cs typeface="Calibri" pitchFamily="34" charset="0"/>
              </a:rPr>
              <a:t>Reduce departure delays with potential to reclaim up to 80% of lost overhead slot opportunities</a:t>
            </a:r>
          </a:p>
          <a:p>
            <a:pPr marL="173090" indent="-173090">
              <a:buFont typeface="Arial"/>
              <a:buChar char="•"/>
            </a:pPr>
            <a:endParaRPr lang="en-US" sz="900" b="1" dirty="0">
              <a:solidFill>
                <a:srgbClr val="000000"/>
              </a:solidFill>
            </a:endParaRPr>
          </a:p>
          <a:p>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7E429D71-1066-3F4B-A5CB-44D0B8526D0D}" type="slidenum">
              <a:rPr lang="en-US" smtClean="0"/>
              <a:pPr/>
              <a:t>10</a:t>
            </a:fld>
            <a:endParaRPr lang="en-US"/>
          </a:p>
        </p:txBody>
      </p:sp>
    </p:spTree>
    <p:extLst>
      <p:ext uri="{BB962C8B-B14F-4D97-AF65-F5344CB8AC3E}">
        <p14:creationId xmlns:p14="http://schemas.microsoft.com/office/powerpoint/2010/main" val="138944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Helvetica Neue"/>
                <a:cs typeface="Helvetica Neue"/>
              </a:rPr>
              <a:t>ATM – more automation, intelligence, trajectory-based operation</a:t>
            </a:r>
          </a:p>
          <a:p>
            <a:endParaRPr lang="en-US" sz="900" dirty="0">
              <a:latin typeface="Helvetica Neue"/>
              <a:cs typeface="Helvetica Neue"/>
            </a:endParaRPr>
          </a:p>
          <a:p>
            <a:r>
              <a:rPr lang="en-US" sz="900" dirty="0">
                <a:latin typeface="Helvetica Neue"/>
                <a:cs typeface="Helvetica Neue"/>
              </a:rPr>
              <a:t>Aircraft – lighter (composites), much more fuel efficient (re-engine, more efficient combustor, larger C/D, more efficient wings, laminar flow control)</a:t>
            </a:r>
          </a:p>
          <a:p>
            <a:r>
              <a:rPr lang="en-US" sz="900" dirty="0"/>
              <a:t>PDRC</a:t>
            </a:r>
          </a:p>
          <a:p>
            <a:pPr marL="229708" indent="-229708"/>
            <a:r>
              <a:rPr lang="en-US" sz="900" b="1" dirty="0">
                <a:solidFill>
                  <a:srgbClr val="000000"/>
                </a:solidFill>
                <a:latin typeface="Calibri" pitchFamily="34" charset="0"/>
                <a:cs typeface="Calibri" pitchFamily="34" charset="0"/>
              </a:rPr>
              <a:t>Challenge</a:t>
            </a:r>
          </a:p>
          <a:p>
            <a:pPr marL="173090" indent="-173090">
              <a:buFont typeface="Arial"/>
              <a:buChar char="•"/>
            </a:pPr>
            <a:r>
              <a:rPr lang="en-US" sz="900" dirty="0">
                <a:solidFill>
                  <a:srgbClr val="000000"/>
                </a:solidFill>
                <a:latin typeface="Calibri" pitchFamily="34" charset="0"/>
                <a:cs typeface="Calibri" pitchFamily="34" charset="0"/>
              </a:rPr>
              <a:t>Controllers unable to schedule departures to merge into available slots in overhead streams with the current manual process</a:t>
            </a:r>
            <a:endParaRPr lang="en-US" sz="900" b="1" dirty="0">
              <a:solidFill>
                <a:srgbClr val="000000"/>
              </a:solidFill>
            </a:endParaRPr>
          </a:p>
          <a:p>
            <a:pPr marL="173090" indent="-173090">
              <a:buFont typeface="Arial"/>
              <a:buChar char="•"/>
            </a:pPr>
            <a:r>
              <a:rPr lang="en-US" sz="900" dirty="0">
                <a:solidFill>
                  <a:srgbClr val="000000"/>
                </a:solidFill>
                <a:latin typeface="Calibri" pitchFamily="34" charset="0"/>
                <a:cs typeface="Calibri" pitchFamily="34" charset="0"/>
              </a:rPr>
              <a:t>Increased delays due to lost overhead slot opportunities</a:t>
            </a:r>
          </a:p>
          <a:p>
            <a:pPr indent="3235">
              <a:spcBef>
                <a:spcPts val="611"/>
              </a:spcBef>
            </a:pPr>
            <a:r>
              <a:rPr lang="en-US" sz="900" b="1" dirty="0">
                <a:solidFill>
                  <a:srgbClr val="000000"/>
                </a:solidFill>
                <a:latin typeface="Calibri" pitchFamily="34" charset="0"/>
                <a:cs typeface="Calibri" pitchFamily="34" charset="0"/>
              </a:rPr>
              <a:t>Objective</a:t>
            </a:r>
          </a:p>
          <a:p>
            <a:pPr marL="173090" indent="-173090">
              <a:buFont typeface="Arial"/>
              <a:buChar char="•"/>
            </a:pPr>
            <a:r>
              <a:rPr lang="en-US" sz="900" dirty="0">
                <a:solidFill>
                  <a:srgbClr val="000000"/>
                </a:solidFill>
                <a:latin typeface="Calibri" pitchFamily="34" charset="0"/>
                <a:cs typeface="Calibri" pitchFamily="34" charset="0"/>
              </a:rPr>
              <a:t>Integrate aircraft OFF time predictions to Traffic Management Advisor to fit departing aircraft in an overhead stream, thereby reduce delays significantly</a:t>
            </a:r>
          </a:p>
          <a:p>
            <a:pPr indent="3235">
              <a:spcBef>
                <a:spcPts val="611"/>
              </a:spcBef>
            </a:pPr>
            <a:r>
              <a:rPr lang="en-US" sz="900" b="1" dirty="0">
                <a:solidFill>
                  <a:srgbClr val="000000"/>
                </a:solidFill>
                <a:latin typeface="Calibri" pitchFamily="34" charset="0"/>
                <a:cs typeface="Calibri" pitchFamily="34" charset="0"/>
              </a:rPr>
              <a:t>Approach</a:t>
            </a:r>
          </a:p>
          <a:p>
            <a:pPr marL="173090" indent="-173090">
              <a:buFont typeface="Arial"/>
              <a:buChar char="•"/>
            </a:pPr>
            <a:r>
              <a:rPr lang="en-US" sz="900" dirty="0">
                <a:solidFill>
                  <a:srgbClr val="000000"/>
                </a:solidFill>
                <a:latin typeface="Calibri" pitchFamily="34" charset="0"/>
                <a:cs typeface="Calibri" pitchFamily="34" charset="0"/>
              </a:rPr>
              <a:t>Develop prototype decision support planning tool and validate at operational </a:t>
            </a:r>
          </a:p>
          <a:p>
            <a:r>
              <a:rPr lang="en-US" sz="900" dirty="0">
                <a:solidFill>
                  <a:srgbClr val="000000"/>
                </a:solidFill>
                <a:latin typeface="Calibri" pitchFamily="34" charset="0"/>
                <a:cs typeface="Calibri" pitchFamily="34" charset="0"/>
              </a:rPr>
              <a:t>    FAA tower and air traffic control center</a:t>
            </a:r>
          </a:p>
          <a:p>
            <a:pPr marL="173090" indent="-173090">
              <a:buFont typeface="Arial"/>
              <a:buChar char="•"/>
            </a:pPr>
            <a:r>
              <a:rPr lang="en-US" sz="900" dirty="0">
                <a:solidFill>
                  <a:srgbClr val="000000"/>
                </a:solidFill>
                <a:latin typeface="Calibri" pitchFamily="34" charset="0"/>
                <a:cs typeface="Calibri" pitchFamily="34" charset="0"/>
              </a:rPr>
              <a:t>Provide automated and integrated means of communication between planners </a:t>
            </a:r>
          </a:p>
          <a:p>
            <a:r>
              <a:rPr lang="en-US" sz="900" dirty="0">
                <a:solidFill>
                  <a:srgbClr val="000000"/>
                </a:solidFill>
                <a:latin typeface="Calibri" pitchFamily="34" charset="0"/>
                <a:cs typeface="Calibri" pitchFamily="34" charset="0"/>
              </a:rPr>
              <a:t>    at the tower and en-route air traffic control centers</a:t>
            </a:r>
          </a:p>
          <a:p>
            <a:pPr>
              <a:spcBef>
                <a:spcPts val="611"/>
              </a:spcBef>
            </a:pPr>
            <a:r>
              <a:rPr lang="en-US" sz="900" b="1" dirty="0">
                <a:solidFill>
                  <a:srgbClr val="000000"/>
                </a:solidFill>
                <a:latin typeface="Calibri" pitchFamily="34" charset="0"/>
                <a:cs typeface="Calibri" pitchFamily="34" charset="0"/>
              </a:rPr>
              <a:t>Results</a:t>
            </a:r>
          </a:p>
          <a:p>
            <a:pPr marL="173090" indent="-173090">
              <a:buFont typeface="Arial" pitchFamily="-110" charset="0"/>
              <a:buChar char="•"/>
            </a:pPr>
            <a:r>
              <a:rPr lang="en-US" sz="900" dirty="0">
                <a:solidFill>
                  <a:srgbClr val="000000"/>
                </a:solidFill>
                <a:latin typeface="Calibri" pitchFamily="34" charset="0"/>
                <a:cs typeface="Calibri" pitchFamily="34" charset="0"/>
              </a:rPr>
              <a:t>Developed Surface Decision Support System (SDSS), and enhanced the Traffic Management Advisor (TMA)</a:t>
            </a:r>
          </a:p>
          <a:p>
            <a:pPr marL="173090" indent="-173090">
              <a:buFont typeface="Arial" pitchFamily="-110" charset="0"/>
              <a:buChar char="•"/>
            </a:pPr>
            <a:r>
              <a:rPr lang="en-US" sz="900" dirty="0">
                <a:solidFill>
                  <a:srgbClr val="000000"/>
                </a:solidFill>
                <a:latin typeface="Calibri" pitchFamily="34" charset="0"/>
                <a:cs typeface="Calibri" pitchFamily="34" charset="0"/>
              </a:rPr>
              <a:t>Conducted two operational evaluations over 29 weeks at Dallas-Ft. Worth International Airport and Dallas-Ft. Worth FAA Air Route Traffic Control Center.  Average OFF time improved by about 1 min, and number of flights departing within release window improved by more than 50% when compared to the baseline. </a:t>
            </a:r>
          </a:p>
          <a:p>
            <a:pPr marL="173090" indent="-173090">
              <a:buFont typeface="Arial" pitchFamily="-110" charset="0"/>
              <a:buChar char="•"/>
            </a:pPr>
            <a:r>
              <a:rPr lang="en-US" sz="900" dirty="0">
                <a:solidFill>
                  <a:srgbClr val="000000"/>
                </a:solidFill>
                <a:latin typeface="Calibri" pitchFamily="34" charset="0"/>
                <a:cs typeface="Calibri" pitchFamily="34" charset="0"/>
              </a:rPr>
              <a:t>Concept of Operations, Technology Description and Operational Evaluation results all handed over to the FAA (the third tech transfer through Research Transition Team in the last two years)</a:t>
            </a:r>
          </a:p>
          <a:p>
            <a:pPr marL="229708" indent="-229708">
              <a:spcBef>
                <a:spcPts val="611"/>
              </a:spcBef>
            </a:pPr>
            <a:r>
              <a:rPr lang="en-US" sz="900" b="1" dirty="0">
                <a:solidFill>
                  <a:srgbClr val="000000"/>
                </a:solidFill>
                <a:latin typeface="Calibri" pitchFamily="34" charset="0"/>
                <a:cs typeface="Calibri" pitchFamily="34" charset="0"/>
              </a:rPr>
              <a:t>Significance</a:t>
            </a:r>
          </a:p>
          <a:p>
            <a:pPr marL="173090" indent="-173090">
              <a:buFont typeface="Arial"/>
              <a:buChar char="•"/>
            </a:pPr>
            <a:r>
              <a:rPr lang="en-US" sz="900" dirty="0">
                <a:solidFill>
                  <a:srgbClr val="000000"/>
                </a:solidFill>
                <a:latin typeface="Calibri" pitchFamily="34" charset="0"/>
                <a:cs typeface="Calibri" pitchFamily="34" charset="0"/>
              </a:rPr>
              <a:t>Over 30,000 aircraft per month will get improved departure clearances into constrained overhead/</a:t>
            </a:r>
            <a:r>
              <a:rPr lang="en-US" sz="900" dirty="0" err="1">
                <a:solidFill>
                  <a:srgbClr val="000000"/>
                </a:solidFill>
                <a:latin typeface="Calibri" pitchFamily="34" charset="0"/>
                <a:cs typeface="Calibri" pitchFamily="34" charset="0"/>
              </a:rPr>
              <a:t>enroute</a:t>
            </a:r>
            <a:r>
              <a:rPr lang="en-US" sz="900" dirty="0">
                <a:solidFill>
                  <a:srgbClr val="000000"/>
                </a:solidFill>
                <a:latin typeface="Calibri" pitchFamily="34" charset="0"/>
                <a:cs typeface="Calibri" pitchFamily="34" charset="0"/>
              </a:rPr>
              <a:t> flows</a:t>
            </a:r>
          </a:p>
          <a:p>
            <a:pPr marL="173090" indent="-173090">
              <a:buFont typeface="Arial"/>
              <a:buChar char="•"/>
            </a:pPr>
            <a:r>
              <a:rPr lang="en-US" sz="900" dirty="0">
                <a:solidFill>
                  <a:srgbClr val="000000"/>
                </a:solidFill>
                <a:latin typeface="Calibri" pitchFamily="34" charset="0"/>
                <a:cs typeface="Calibri" pitchFamily="34" charset="0"/>
              </a:rPr>
              <a:t>22% of arrival aircraft will have significantly improved arrival meter schedules</a:t>
            </a:r>
          </a:p>
          <a:p>
            <a:pPr marL="173090" indent="-173090">
              <a:buFont typeface="Arial"/>
              <a:buChar char="•"/>
            </a:pPr>
            <a:r>
              <a:rPr lang="en-US" sz="900" dirty="0">
                <a:solidFill>
                  <a:srgbClr val="000000"/>
                </a:solidFill>
                <a:latin typeface="Calibri" pitchFamily="34" charset="0"/>
                <a:cs typeface="Calibri" pitchFamily="34" charset="0"/>
              </a:rPr>
              <a:t>Reduce departure delays with potential to reclaim up to 80% of lost overhead slot opportunities</a:t>
            </a:r>
          </a:p>
          <a:p>
            <a:pPr marL="173090" indent="-173090">
              <a:buFont typeface="Arial"/>
              <a:buChar char="•"/>
            </a:pPr>
            <a:endParaRPr lang="en-US" sz="900" b="1" dirty="0">
              <a:solidFill>
                <a:srgbClr val="000000"/>
              </a:solidFill>
            </a:endParaRPr>
          </a:p>
          <a:p>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7E429D71-1066-3F4B-A5CB-44D0B8526D0D}" type="slidenum">
              <a:rPr lang="en-US" smtClean="0"/>
              <a:pPr/>
              <a:t>11</a:t>
            </a:fld>
            <a:endParaRPr lang="en-US"/>
          </a:p>
        </p:txBody>
      </p:sp>
    </p:spTree>
    <p:extLst>
      <p:ext uri="{BB962C8B-B14F-4D97-AF65-F5344CB8AC3E}">
        <p14:creationId xmlns:p14="http://schemas.microsoft.com/office/powerpoint/2010/main" val="138944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Helvetica Neue"/>
                <a:cs typeface="Helvetica Neue"/>
              </a:rPr>
              <a:t>ATM – more automation, intelligence, trajectory-based operation</a:t>
            </a:r>
          </a:p>
          <a:p>
            <a:endParaRPr lang="en-US" sz="900" dirty="0">
              <a:latin typeface="Helvetica Neue"/>
              <a:cs typeface="Helvetica Neue"/>
            </a:endParaRPr>
          </a:p>
          <a:p>
            <a:r>
              <a:rPr lang="en-US" sz="900" dirty="0">
                <a:latin typeface="Helvetica Neue"/>
                <a:cs typeface="Helvetica Neue"/>
              </a:rPr>
              <a:t>Aircraft – lighter (composites), much more fuel efficient (re-engine, more efficient combustor, larger C/D, more efficient wings, laminar flow control)</a:t>
            </a:r>
          </a:p>
          <a:p>
            <a:r>
              <a:rPr lang="en-US" sz="900" dirty="0"/>
              <a:t>PDRC</a:t>
            </a:r>
          </a:p>
          <a:p>
            <a:pPr marL="229708" indent="-229708"/>
            <a:r>
              <a:rPr lang="en-US" sz="900" b="1" dirty="0">
                <a:solidFill>
                  <a:srgbClr val="000000"/>
                </a:solidFill>
                <a:latin typeface="Calibri" pitchFamily="34" charset="0"/>
                <a:cs typeface="Calibri" pitchFamily="34" charset="0"/>
              </a:rPr>
              <a:t>Challenge</a:t>
            </a:r>
          </a:p>
          <a:p>
            <a:pPr marL="173090" indent="-173090">
              <a:buFont typeface="Arial"/>
              <a:buChar char="•"/>
            </a:pPr>
            <a:r>
              <a:rPr lang="en-US" sz="900" dirty="0">
                <a:solidFill>
                  <a:srgbClr val="000000"/>
                </a:solidFill>
                <a:latin typeface="Calibri" pitchFamily="34" charset="0"/>
                <a:cs typeface="Calibri" pitchFamily="34" charset="0"/>
              </a:rPr>
              <a:t>Controllers unable to schedule departures to merge into available slots in overhead streams with the current manual process</a:t>
            </a:r>
            <a:endParaRPr lang="en-US" sz="900" b="1" dirty="0">
              <a:solidFill>
                <a:srgbClr val="000000"/>
              </a:solidFill>
            </a:endParaRPr>
          </a:p>
          <a:p>
            <a:pPr marL="173090" indent="-173090">
              <a:buFont typeface="Arial"/>
              <a:buChar char="•"/>
            </a:pPr>
            <a:r>
              <a:rPr lang="en-US" sz="900" dirty="0">
                <a:solidFill>
                  <a:srgbClr val="000000"/>
                </a:solidFill>
                <a:latin typeface="Calibri" pitchFamily="34" charset="0"/>
                <a:cs typeface="Calibri" pitchFamily="34" charset="0"/>
              </a:rPr>
              <a:t>Increased delays due to lost overhead slot opportunities</a:t>
            </a:r>
          </a:p>
          <a:p>
            <a:pPr indent="3235">
              <a:spcBef>
                <a:spcPts val="611"/>
              </a:spcBef>
            </a:pPr>
            <a:r>
              <a:rPr lang="en-US" sz="900" b="1" dirty="0">
                <a:solidFill>
                  <a:srgbClr val="000000"/>
                </a:solidFill>
                <a:latin typeface="Calibri" pitchFamily="34" charset="0"/>
                <a:cs typeface="Calibri" pitchFamily="34" charset="0"/>
              </a:rPr>
              <a:t>Objective</a:t>
            </a:r>
          </a:p>
          <a:p>
            <a:pPr marL="173090" indent="-173090">
              <a:buFont typeface="Arial"/>
              <a:buChar char="•"/>
            </a:pPr>
            <a:r>
              <a:rPr lang="en-US" sz="900" dirty="0">
                <a:solidFill>
                  <a:srgbClr val="000000"/>
                </a:solidFill>
                <a:latin typeface="Calibri" pitchFamily="34" charset="0"/>
                <a:cs typeface="Calibri" pitchFamily="34" charset="0"/>
              </a:rPr>
              <a:t>Integrate aircraft OFF time predictions to Traffic Management Advisor to fit departing aircraft in an overhead stream, thereby reduce delays significantly</a:t>
            </a:r>
          </a:p>
          <a:p>
            <a:pPr indent="3235">
              <a:spcBef>
                <a:spcPts val="611"/>
              </a:spcBef>
            </a:pPr>
            <a:r>
              <a:rPr lang="en-US" sz="900" b="1" dirty="0">
                <a:solidFill>
                  <a:srgbClr val="000000"/>
                </a:solidFill>
                <a:latin typeface="Calibri" pitchFamily="34" charset="0"/>
                <a:cs typeface="Calibri" pitchFamily="34" charset="0"/>
              </a:rPr>
              <a:t>Approach</a:t>
            </a:r>
          </a:p>
          <a:p>
            <a:pPr marL="173090" indent="-173090">
              <a:buFont typeface="Arial"/>
              <a:buChar char="•"/>
            </a:pPr>
            <a:r>
              <a:rPr lang="en-US" sz="900" dirty="0">
                <a:solidFill>
                  <a:srgbClr val="000000"/>
                </a:solidFill>
                <a:latin typeface="Calibri" pitchFamily="34" charset="0"/>
                <a:cs typeface="Calibri" pitchFamily="34" charset="0"/>
              </a:rPr>
              <a:t>Develop prototype decision support planning tool and validate at operational </a:t>
            </a:r>
          </a:p>
          <a:p>
            <a:r>
              <a:rPr lang="en-US" sz="900" dirty="0">
                <a:solidFill>
                  <a:srgbClr val="000000"/>
                </a:solidFill>
                <a:latin typeface="Calibri" pitchFamily="34" charset="0"/>
                <a:cs typeface="Calibri" pitchFamily="34" charset="0"/>
              </a:rPr>
              <a:t>    FAA tower and air traffic control center</a:t>
            </a:r>
          </a:p>
          <a:p>
            <a:pPr marL="173090" indent="-173090">
              <a:buFont typeface="Arial"/>
              <a:buChar char="•"/>
            </a:pPr>
            <a:r>
              <a:rPr lang="en-US" sz="900" dirty="0">
                <a:solidFill>
                  <a:srgbClr val="000000"/>
                </a:solidFill>
                <a:latin typeface="Calibri" pitchFamily="34" charset="0"/>
                <a:cs typeface="Calibri" pitchFamily="34" charset="0"/>
              </a:rPr>
              <a:t>Provide automated and integrated means of communication between planners </a:t>
            </a:r>
          </a:p>
          <a:p>
            <a:r>
              <a:rPr lang="en-US" sz="900" dirty="0">
                <a:solidFill>
                  <a:srgbClr val="000000"/>
                </a:solidFill>
                <a:latin typeface="Calibri" pitchFamily="34" charset="0"/>
                <a:cs typeface="Calibri" pitchFamily="34" charset="0"/>
              </a:rPr>
              <a:t>    at the tower and en-route air traffic control centers</a:t>
            </a:r>
          </a:p>
          <a:p>
            <a:pPr>
              <a:spcBef>
                <a:spcPts val="611"/>
              </a:spcBef>
            </a:pPr>
            <a:r>
              <a:rPr lang="en-US" sz="900" b="1" dirty="0">
                <a:solidFill>
                  <a:srgbClr val="000000"/>
                </a:solidFill>
                <a:latin typeface="Calibri" pitchFamily="34" charset="0"/>
                <a:cs typeface="Calibri" pitchFamily="34" charset="0"/>
              </a:rPr>
              <a:t>Results</a:t>
            </a:r>
          </a:p>
          <a:p>
            <a:pPr marL="173090" indent="-173090">
              <a:buFont typeface="Arial" pitchFamily="-110" charset="0"/>
              <a:buChar char="•"/>
            </a:pPr>
            <a:r>
              <a:rPr lang="en-US" sz="900" dirty="0">
                <a:solidFill>
                  <a:srgbClr val="000000"/>
                </a:solidFill>
                <a:latin typeface="Calibri" pitchFamily="34" charset="0"/>
                <a:cs typeface="Calibri" pitchFamily="34" charset="0"/>
              </a:rPr>
              <a:t>Developed Surface Decision Support System (SDSS), and enhanced the Traffic Management Advisor (TMA)</a:t>
            </a:r>
          </a:p>
          <a:p>
            <a:pPr marL="173090" indent="-173090">
              <a:buFont typeface="Arial" pitchFamily="-110" charset="0"/>
              <a:buChar char="•"/>
            </a:pPr>
            <a:r>
              <a:rPr lang="en-US" sz="900" dirty="0">
                <a:solidFill>
                  <a:srgbClr val="000000"/>
                </a:solidFill>
                <a:latin typeface="Calibri" pitchFamily="34" charset="0"/>
                <a:cs typeface="Calibri" pitchFamily="34" charset="0"/>
              </a:rPr>
              <a:t>Conducted two operational evaluations over 29 weeks at Dallas-Ft. Worth International Airport and Dallas-Ft. Worth FAA Air Route Traffic Control Center.  Average OFF time improved by about 1 min, and number of flights departing within release window improved by more than 50% when compared to the baseline. </a:t>
            </a:r>
          </a:p>
          <a:p>
            <a:pPr marL="173090" indent="-173090">
              <a:buFont typeface="Arial" pitchFamily="-110" charset="0"/>
              <a:buChar char="•"/>
            </a:pPr>
            <a:r>
              <a:rPr lang="en-US" sz="900" dirty="0">
                <a:solidFill>
                  <a:srgbClr val="000000"/>
                </a:solidFill>
                <a:latin typeface="Calibri" pitchFamily="34" charset="0"/>
                <a:cs typeface="Calibri" pitchFamily="34" charset="0"/>
              </a:rPr>
              <a:t>Concept of Operations, Technology Description and Operational Evaluation results all handed over to the FAA (the third tech transfer through Research Transition Team in the last two years)</a:t>
            </a:r>
          </a:p>
          <a:p>
            <a:pPr marL="229708" indent="-229708">
              <a:spcBef>
                <a:spcPts val="611"/>
              </a:spcBef>
            </a:pPr>
            <a:r>
              <a:rPr lang="en-US" sz="900" b="1" dirty="0">
                <a:solidFill>
                  <a:srgbClr val="000000"/>
                </a:solidFill>
                <a:latin typeface="Calibri" pitchFamily="34" charset="0"/>
                <a:cs typeface="Calibri" pitchFamily="34" charset="0"/>
              </a:rPr>
              <a:t>Significance</a:t>
            </a:r>
          </a:p>
          <a:p>
            <a:pPr marL="173090" indent="-173090">
              <a:buFont typeface="Arial"/>
              <a:buChar char="•"/>
            </a:pPr>
            <a:r>
              <a:rPr lang="en-US" sz="900" dirty="0">
                <a:solidFill>
                  <a:srgbClr val="000000"/>
                </a:solidFill>
                <a:latin typeface="Calibri" pitchFamily="34" charset="0"/>
                <a:cs typeface="Calibri" pitchFamily="34" charset="0"/>
              </a:rPr>
              <a:t>Over 30,000 aircraft per month will get improved departure clearances into constrained overhead/</a:t>
            </a:r>
            <a:r>
              <a:rPr lang="en-US" sz="900" dirty="0" err="1">
                <a:solidFill>
                  <a:srgbClr val="000000"/>
                </a:solidFill>
                <a:latin typeface="Calibri" pitchFamily="34" charset="0"/>
                <a:cs typeface="Calibri" pitchFamily="34" charset="0"/>
              </a:rPr>
              <a:t>enroute</a:t>
            </a:r>
            <a:r>
              <a:rPr lang="en-US" sz="900" dirty="0">
                <a:solidFill>
                  <a:srgbClr val="000000"/>
                </a:solidFill>
                <a:latin typeface="Calibri" pitchFamily="34" charset="0"/>
                <a:cs typeface="Calibri" pitchFamily="34" charset="0"/>
              </a:rPr>
              <a:t> flows</a:t>
            </a:r>
          </a:p>
          <a:p>
            <a:pPr marL="173090" indent="-173090">
              <a:buFont typeface="Arial"/>
              <a:buChar char="•"/>
            </a:pPr>
            <a:r>
              <a:rPr lang="en-US" sz="900" dirty="0">
                <a:solidFill>
                  <a:srgbClr val="000000"/>
                </a:solidFill>
                <a:latin typeface="Calibri" pitchFamily="34" charset="0"/>
                <a:cs typeface="Calibri" pitchFamily="34" charset="0"/>
              </a:rPr>
              <a:t>22% of arrival aircraft will have significantly improved arrival meter schedules</a:t>
            </a:r>
          </a:p>
          <a:p>
            <a:pPr marL="173090" indent="-173090">
              <a:buFont typeface="Arial"/>
              <a:buChar char="•"/>
            </a:pPr>
            <a:r>
              <a:rPr lang="en-US" sz="900" dirty="0">
                <a:solidFill>
                  <a:srgbClr val="000000"/>
                </a:solidFill>
                <a:latin typeface="Calibri" pitchFamily="34" charset="0"/>
                <a:cs typeface="Calibri" pitchFamily="34" charset="0"/>
              </a:rPr>
              <a:t>Reduce departure delays with potential to reclaim up to 80% of lost overhead slot opportunities</a:t>
            </a:r>
          </a:p>
          <a:p>
            <a:pPr marL="173090" indent="-173090">
              <a:buFont typeface="Arial"/>
              <a:buChar char="•"/>
            </a:pPr>
            <a:endParaRPr lang="en-US" sz="900" b="1" dirty="0">
              <a:solidFill>
                <a:srgbClr val="000000"/>
              </a:solidFill>
            </a:endParaRPr>
          </a:p>
          <a:p>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7E429D71-1066-3F4B-A5CB-44D0B8526D0D}" type="slidenum">
              <a:rPr lang="en-US" smtClean="0"/>
              <a:pPr/>
              <a:t>12</a:t>
            </a:fld>
            <a:endParaRPr lang="en-US"/>
          </a:p>
        </p:txBody>
      </p:sp>
    </p:spTree>
    <p:extLst>
      <p:ext uri="{BB962C8B-B14F-4D97-AF65-F5344CB8AC3E}">
        <p14:creationId xmlns:p14="http://schemas.microsoft.com/office/powerpoint/2010/main" val="138944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www.nasa.gov</a:t>
            </a:r>
            <a:endParaRPr lang="en-US" dirty="0"/>
          </a:p>
        </p:txBody>
      </p:sp>
      <p:pic>
        <p:nvPicPr>
          <p:cNvPr id="12" name="Picture 13" descr="NASA insigniaCMYK"/>
          <p:cNvPicPr preferRelativeResize="0">
            <a:picLocks noChangeAspect="1" noChangeArrowheads="1"/>
          </p:cNvPicPr>
          <p:nvPr userDrawn="1"/>
        </p:nvPicPr>
        <p:blipFill>
          <a:blip r:embed="rId2" cstate="print"/>
          <a:srcRect/>
          <a:stretch>
            <a:fillRect/>
          </a:stretch>
        </p:blipFill>
        <p:spPr bwMode="auto">
          <a:xfrm>
            <a:off x="8129588" y="292100"/>
            <a:ext cx="777875" cy="622300"/>
          </a:xfrm>
          <a:prstGeom prst="rect">
            <a:avLst/>
          </a:prstGeom>
          <a:noFill/>
          <a:ln w="9525">
            <a:noFill/>
            <a:miter lim="800000"/>
            <a:headEnd/>
            <a:tailEnd/>
          </a:ln>
        </p:spPr>
      </p:pic>
      <p:sp>
        <p:nvSpPr>
          <p:cNvPr id="10"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www.nasa.gov</a:t>
            </a:r>
            <a:endParaRPr lang="en-US" dirty="0"/>
          </a:p>
        </p:txBody>
      </p:sp>
      <p:sp>
        <p:nvSpPr>
          <p:cNvPr id="5"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pPr/>
              <a:t>‹#›</a:t>
            </a:fld>
            <a:endParaRPr lang="en-US"/>
          </a:p>
        </p:txBody>
      </p:sp>
      <p:sp>
        <p:nvSpPr>
          <p:cNvPr id="3" name="TextBox 2"/>
          <p:cNvSpPr txBox="1"/>
          <p:nvPr userDrawn="1"/>
        </p:nvSpPr>
        <p:spPr bwMode="auto">
          <a:xfrm>
            <a:off x="0" y="0"/>
            <a:ext cx="914400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rtlCol="0">
            <a:spAutoFit/>
          </a:bodyPr>
          <a:lstStyle/>
          <a:p>
            <a:pPr eaLnBrk="1" hangingPunct="1">
              <a:spcBef>
                <a:spcPts val="200"/>
              </a:spcBef>
            </a:pPr>
            <a:endParaRPr lang="en-US" sz="1600" b="1" dirty="0" smtClean="0">
              <a:solidFill>
                <a:srgbClr val="000000"/>
              </a:solidFill>
              <a:latin typeface="+mn-lt"/>
              <a:ea typeface="ＭＳ Ｐゴシック" pitchFamily="34" charset="-128"/>
            </a:endParaRPr>
          </a:p>
        </p:txBody>
      </p:sp>
      <p:sp>
        <p:nvSpPr>
          <p:cNvPr id="9" name="Title 1"/>
          <p:cNvSpPr>
            <a:spLocks noGrp="1"/>
          </p:cNvSpPr>
          <p:nvPr>
            <p:ph type="title"/>
          </p:nvPr>
        </p:nvSpPr>
        <p:spPr>
          <a:xfrm>
            <a:off x="1447800" y="152400"/>
            <a:ext cx="7543800" cy="685800"/>
          </a:xfrm>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160F9F-5A53-4DFD-BA55-8E3063BB41B2}"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www.nasa.gov</a:t>
            </a:r>
            <a:endParaRPr lang="en-US" dirty="0"/>
          </a:p>
        </p:txBody>
      </p:sp>
    </p:spTree>
    <p:extLst>
      <p:ext uri="{BB962C8B-B14F-4D97-AF65-F5344CB8AC3E}">
        <p14:creationId xmlns:p14="http://schemas.microsoft.com/office/powerpoint/2010/main" val="1961660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www.nasa.gov</a:t>
            </a:r>
            <a:endParaRPr lang="en-US" dirty="0"/>
          </a:p>
        </p:txBody>
      </p:sp>
      <p:sp>
        <p:nvSpPr>
          <p:cNvPr id="5" name="Slide Number Placeholder 5"/>
          <p:cNvSpPr>
            <a:spLocks noGrp="1"/>
          </p:cNvSpPr>
          <p:nvPr>
            <p:ph type="sldNum" sz="quarter" idx="12"/>
          </p:nvPr>
        </p:nvSpPr>
        <p:spPr/>
        <p:txBody>
          <a:bodyPr/>
          <a:lstStyle>
            <a:lvl1pPr>
              <a:defRPr/>
            </a:lvl1pPr>
          </a:lstStyle>
          <a:p>
            <a:fld id="{F6345F05-6CF1-4B84-9C57-50EAEF8118B1}" type="slidenum">
              <a:rPr lang="en-US"/>
              <a:pPr/>
              <a:t>‹#›</a:t>
            </a:fld>
            <a:endParaRPr lang="en-US"/>
          </a:p>
        </p:txBody>
      </p:sp>
    </p:spTree>
    <p:extLst>
      <p:ext uri="{BB962C8B-B14F-4D97-AF65-F5344CB8AC3E}">
        <p14:creationId xmlns:p14="http://schemas.microsoft.com/office/powerpoint/2010/main" val="2895962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endParaRPr lang="en-US"/>
          </a:p>
        </p:txBody>
      </p:sp>
      <p:sp>
        <p:nvSpPr>
          <p:cNvPr id="3" name="Footer Placeholder 2"/>
          <p:cNvSpPr>
            <a:spLocks noGrp="1"/>
          </p:cNvSpPr>
          <p:nvPr>
            <p:ph type="ftr" sz="quarter" idx="11"/>
          </p:nvPr>
        </p:nvSpPr>
        <p:spPr>
          <a:xfrm>
            <a:off x="457199" y="6172200"/>
            <a:ext cx="3352801" cy="365125"/>
          </a:xfrm>
          <a:prstGeom prst="rect">
            <a:avLst/>
          </a:prstGeom>
        </p:spPr>
        <p:txBody>
          <a:bodyPr/>
          <a:lstStyle/>
          <a:p>
            <a:r>
              <a:rPr lang="en-US" smtClean="0"/>
              <a:t>www.nasa.gov</a:t>
            </a:r>
            <a:endParaRPr lang="en-US"/>
          </a:p>
        </p:txBody>
      </p:sp>
      <p:sp>
        <p:nvSpPr>
          <p:cNvPr id="4" name="Slide Number Placeholder 3"/>
          <p:cNvSpPr>
            <a:spLocks noGrp="1"/>
          </p:cNvSpPr>
          <p:nvPr>
            <p:ph type="sldNum" sz="quarter" idx="12"/>
          </p:nvPr>
        </p:nvSpPr>
        <p:spPr>
          <a:xfrm>
            <a:off x="3810000" y="6172200"/>
            <a:ext cx="1828800" cy="365125"/>
          </a:xfrm>
          <a:prstGeom prst="rect">
            <a:avLst/>
          </a:prstGeom>
        </p:spPr>
        <p:txBody>
          <a:bodyPr/>
          <a:lstStyle/>
          <a:p>
            <a:fld id="{0B123B95-51BC-4F41-9A63-A47379BE1ED5}" type="slidenum">
              <a:rPr lang="en-US" smtClean="0"/>
              <a:pPr/>
              <a:t>‹#›</a:t>
            </a:fld>
            <a:endParaRPr lang="en-US"/>
          </a:p>
        </p:txBody>
      </p:sp>
    </p:spTree>
    <p:extLst>
      <p:ext uri="{BB962C8B-B14F-4D97-AF65-F5344CB8AC3E}">
        <p14:creationId xmlns:p14="http://schemas.microsoft.com/office/powerpoint/2010/main" val="1951921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pPr/>
              <a:t>‹#›</a:t>
            </a:fld>
            <a:endParaRPr lang="en-US"/>
          </a:p>
        </p:txBody>
      </p:sp>
      <p:sp>
        <p:nvSpPr>
          <p:cNvPr id="2"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www.nasa.gov</a:t>
            </a:r>
            <a:endParaRPr lang="en-US" dirty="0"/>
          </a:p>
        </p:txBody>
      </p:sp>
      <p:sp>
        <p:nvSpPr>
          <p:cNvPr id="9" name="Rectangle 8"/>
          <p:cNvSpPr/>
          <p:nvPr userDrawn="1"/>
        </p:nvSpPr>
        <p:spPr>
          <a:xfrm>
            <a:off x="0" y="0"/>
            <a:ext cx="9144000" cy="1066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1447800" y="152400"/>
            <a:ext cx="7543800" cy="685800"/>
          </a:xfrm>
          <a:prstGeom prst="rect">
            <a:avLst/>
          </a:prstGeom>
        </p:spPr>
        <p:txBody>
          <a:bodyPr vert="horz" anchor="b" anchorCtr="0">
            <a:normAutofit/>
          </a:bodyPr>
          <a:lstStyle/>
          <a:p>
            <a:r>
              <a:rPr kumimoji="0" lang="en-US" dirty="0" smtClean="0"/>
              <a:t>Click to edit Master title style</a:t>
            </a:r>
            <a:endParaRPr kumimoji="0" lang="en-US" dirty="0"/>
          </a:p>
        </p:txBody>
      </p:sp>
      <p:grpSp>
        <p:nvGrpSpPr>
          <p:cNvPr id="4" name="Group 3"/>
          <p:cNvGrpSpPr/>
          <p:nvPr userDrawn="1"/>
        </p:nvGrpSpPr>
        <p:grpSpPr>
          <a:xfrm>
            <a:off x="0" y="0"/>
            <a:ext cx="1371600" cy="1066800"/>
            <a:chOff x="0" y="0"/>
            <a:chExt cx="1371600" cy="1066800"/>
          </a:xfrm>
          <a:effectLst>
            <a:outerShdw blurRad="50800" dist="38100" algn="l" rotWithShape="0">
              <a:prstClr val="black">
                <a:alpha val="40000"/>
              </a:prstClr>
            </a:outerShdw>
          </a:effectLst>
        </p:grpSpPr>
        <p:sp>
          <p:nvSpPr>
            <p:cNvPr id="3" name="Rectangle 2"/>
            <p:cNvSpPr/>
            <p:nvPr userDrawn="1"/>
          </p:nvSpPr>
          <p:spPr>
            <a:xfrm>
              <a:off x="0" y="0"/>
              <a:ext cx="12192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5400000">
              <a:off x="1181100" y="457200"/>
              <a:ext cx="228600" cy="152400"/>
            </a:xfrm>
            <a:prstGeom prst="triangl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0" name="Picture 13" descr="NASA insigniaCMYK"/>
          <p:cNvPicPr preferRelativeResize="0">
            <a:picLocks noChangeAspect="1" noChangeArrowheads="1"/>
          </p:cNvPicPr>
          <p:nvPr userDrawn="1"/>
        </p:nvPicPr>
        <p:blipFill>
          <a:blip r:embed="rId7" cstate="print"/>
          <a:srcRect/>
          <a:stretch>
            <a:fillRect/>
          </a:stretch>
        </p:blipFill>
        <p:spPr bwMode="auto">
          <a:xfrm>
            <a:off x="220662" y="222250"/>
            <a:ext cx="777875"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7" r:id="rId3"/>
    <p:sldLayoutId id="2147483908" r:id="rId4"/>
    <p:sldLayoutId id="2147483909" r:id="rId5"/>
  </p:sldLayoutIdLst>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3200" kern="1200">
          <a:solidFill>
            <a:schemeClr val="bg1"/>
          </a:solidFill>
          <a:latin typeface="Arial" pitchFamily="34" charset="0"/>
          <a:ea typeface="+mj-ea"/>
          <a:cs typeface="Arial"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35.png"/><Relationship Id="rId7" Type="http://schemas.openxmlformats.org/officeDocument/2006/relationships/image" Target="../media/image17.png"/><Relationship Id="rId8" Type="http://schemas.openxmlformats.org/officeDocument/2006/relationships/image" Target="../media/image19.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cabin_cover_v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4" descr="NASA insigniaCMYK"/>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152400"/>
            <a:ext cx="619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5"/>
          <p:cNvSpPr txBox="1">
            <a:spLocks noChangeArrowheads="1"/>
          </p:cNvSpPr>
          <p:nvPr/>
        </p:nvSpPr>
        <p:spPr bwMode="auto">
          <a:xfrm>
            <a:off x="101600" y="5029200"/>
            <a:ext cx="9194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dirty="0" smtClean="0">
                <a:solidFill>
                  <a:schemeClr val="bg1"/>
                </a:solidFill>
                <a:effectLst>
                  <a:outerShdw blurRad="50800" dist="38100" dir="2700000" algn="tl" rotWithShape="0">
                    <a:prstClr val="black">
                      <a:alpha val="40000"/>
                    </a:prstClr>
                  </a:outerShdw>
                </a:effectLst>
                <a:latin typeface="Arial"/>
                <a:cs typeface="Arial"/>
              </a:rPr>
              <a:t>NASA Aeronautics </a:t>
            </a:r>
            <a:r>
              <a:rPr lang="en-US" dirty="0" smtClean="0">
                <a:solidFill>
                  <a:schemeClr val="bg1"/>
                </a:solidFill>
                <a:effectLst>
                  <a:outerShdw blurRad="50800" dist="38100" dir="2700000" algn="tl" rotWithShape="0">
                    <a:prstClr val="black">
                      <a:alpha val="40000"/>
                    </a:prstClr>
                  </a:outerShdw>
                </a:effectLst>
                <a:latin typeface="Arial"/>
                <a:cs typeface="Arial"/>
              </a:rPr>
              <a:t>Strategy – Briefing to the FAA REDAC</a:t>
            </a:r>
            <a:endParaRPr lang="en-US" dirty="0" smtClean="0">
              <a:solidFill>
                <a:schemeClr val="bg1"/>
              </a:solidFill>
              <a:effectLst>
                <a:outerShdw blurRad="50800" dist="38100" dir="2700000" algn="tl" rotWithShape="0">
                  <a:prstClr val="black">
                    <a:alpha val="40000"/>
                  </a:prstClr>
                </a:outerShdw>
              </a:effectLst>
              <a:latin typeface="Arial"/>
              <a:cs typeface="Arial"/>
            </a:endParaRPr>
          </a:p>
          <a:p>
            <a:pPr eaLnBrk="1" hangingPunct="1">
              <a:defRPr/>
            </a:pPr>
            <a:endParaRPr lang="en-US" sz="1400" dirty="0" smtClean="0">
              <a:solidFill>
                <a:srgbClr val="BFDBFA"/>
              </a:solidFill>
              <a:effectLst>
                <a:outerShdw blurRad="50800" dist="38100" dir="2700000" algn="tl" rotWithShape="0">
                  <a:prstClr val="black">
                    <a:alpha val="40000"/>
                  </a:prstClr>
                </a:outerShdw>
              </a:effectLst>
              <a:latin typeface="Arial"/>
              <a:cs typeface="Arial"/>
            </a:endParaRPr>
          </a:p>
          <a:p>
            <a:pPr eaLnBrk="1" hangingPunct="1">
              <a:defRPr/>
            </a:pPr>
            <a:r>
              <a:rPr lang="en-US" sz="1400" dirty="0" smtClean="0">
                <a:solidFill>
                  <a:srgbClr val="BFDBFA"/>
                </a:solidFill>
                <a:effectLst>
                  <a:outerShdw blurRad="50800" dist="38100" dir="2700000" algn="tl" rotWithShape="0">
                    <a:prstClr val="black">
                      <a:alpha val="40000"/>
                    </a:prstClr>
                  </a:outerShdw>
                </a:effectLst>
                <a:latin typeface="Arial"/>
                <a:cs typeface="Arial"/>
              </a:rPr>
              <a:t>Robert Pearce</a:t>
            </a:r>
          </a:p>
          <a:p>
            <a:pPr eaLnBrk="1" hangingPunct="1">
              <a:defRPr/>
            </a:pPr>
            <a:r>
              <a:rPr lang="en-US" sz="1400" dirty="0" smtClean="0">
                <a:solidFill>
                  <a:srgbClr val="BFDBFA"/>
                </a:solidFill>
                <a:effectLst>
                  <a:outerShdw blurRad="50800" dist="38100" dir="2700000" algn="tl" rotWithShape="0">
                    <a:prstClr val="black">
                      <a:alpha val="40000"/>
                    </a:prstClr>
                  </a:outerShdw>
                </a:effectLst>
                <a:latin typeface="Arial"/>
                <a:cs typeface="Arial"/>
              </a:rPr>
              <a:t>Director – Strategy, Architecture &amp; Analysis</a:t>
            </a:r>
          </a:p>
          <a:p>
            <a:pPr eaLnBrk="1" hangingPunct="1">
              <a:defRPr/>
            </a:pPr>
            <a:r>
              <a:rPr lang="en-US" sz="1400" dirty="0" smtClean="0">
                <a:solidFill>
                  <a:srgbClr val="BFDBFA"/>
                </a:solidFill>
                <a:effectLst>
                  <a:outerShdw blurRad="50800" dist="38100" dir="2700000" algn="tl" rotWithShape="0">
                    <a:prstClr val="black">
                      <a:alpha val="40000"/>
                    </a:prstClr>
                  </a:outerShdw>
                </a:effectLst>
                <a:latin typeface="Arial"/>
                <a:cs typeface="Arial"/>
              </a:rPr>
              <a:t>Aeronautics Research Mission Directorate</a:t>
            </a:r>
            <a:endParaRPr lang="en-US" sz="1400" dirty="0">
              <a:solidFill>
                <a:srgbClr val="BFDBFA"/>
              </a:solidFill>
              <a:effectLst>
                <a:outerShdw blurRad="50800" dist="38100" dir="2700000" algn="tl" rotWithShape="0">
                  <a:prstClr val="black">
                    <a:alpha val="40000"/>
                  </a:prstClr>
                </a:outerShdw>
              </a:effectLst>
              <a:latin typeface="Arial"/>
              <a:cs typeface="Arial"/>
            </a:endParaRPr>
          </a:p>
          <a:p>
            <a:pPr eaLnBrk="1" hangingPunct="1">
              <a:defRPr/>
            </a:pPr>
            <a:r>
              <a:rPr lang="en-US" sz="1400" dirty="0" smtClean="0">
                <a:solidFill>
                  <a:srgbClr val="BFDBFA"/>
                </a:solidFill>
                <a:effectLst>
                  <a:outerShdw blurRad="50800" dist="38100" dir="2700000" algn="tl" rotWithShape="0">
                    <a:prstClr val="black">
                      <a:alpha val="40000"/>
                    </a:prstClr>
                  </a:outerShdw>
                </a:effectLst>
                <a:latin typeface="Arial"/>
                <a:cs typeface="Arial"/>
              </a:rPr>
              <a:t>April 17, 2014</a:t>
            </a:r>
          </a:p>
        </p:txBody>
      </p:sp>
    </p:spTree>
    <p:extLst>
      <p:ext uri="{BB962C8B-B14F-4D97-AF65-F5344CB8AC3E}">
        <p14:creationId xmlns:p14="http://schemas.microsoft.com/office/powerpoint/2010/main" val="1154302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Transition to Low-Carbon Propulsion</a:t>
            </a:r>
            <a:endParaRPr lang="en-US" dirty="0"/>
          </a:p>
        </p:txBody>
      </p:sp>
      <p:sp>
        <p:nvSpPr>
          <p:cNvPr id="2" name="Footer Placeholder 1"/>
          <p:cNvSpPr>
            <a:spLocks noGrp="1"/>
          </p:cNvSpPr>
          <p:nvPr>
            <p:ph type="ftr" sz="quarter" idx="11"/>
          </p:nvPr>
        </p:nvSpPr>
        <p:spPr/>
        <p:txBody>
          <a:bodyPr/>
          <a:lstStyle/>
          <a:p>
            <a:r>
              <a:rPr lang="en-US" dirty="0" smtClean="0"/>
              <a:t>www.nasa.gov</a:t>
            </a:r>
            <a:endParaRPr lang="en-US" dirty="0"/>
          </a:p>
        </p:txBody>
      </p:sp>
      <p:sp>
        <p:nvSpPr>
          <p:cNvPr id="5" name="Slide Number Placeholder 4"/>
          <p:cNvSpPr>
            <a:spLocks noGrp="1"/>
          </p:cNvSpPr>
          <p:nvPr>
            <p:ph type="sldNum" sz="quarter" idx="10"/>
          </p:nvPr>
        </p:nvSpPr>
        <p:spPr/>
        <p:txBody>
          <a:bodyPr/>
          <a:lstStyle/>
          <a:p>
            <a:fld id="{BA160F9F-5A53-4DFD-BA55-8E3063BB41B2}" type="slidenum">
              <a:rPr lang="en-US" smtClean="0"/>
              <a:pPr/>
              <a:t>10</a:t>
            </a:fld>
            <a:endParaRPr lang="en-US"/>
          </a:p>
        </p:txBody>
      </p:sp>
      <p:sp>
        <p:nvSpPr>
          <p:cNvPr id="9" name="Rectangle 8"/>
          <p:cNvSpPr/>
          <p:nvPr/>
        </p:nvSpPr>
        <p:spPr>
          <a:xfrm>
            <a:off x="228600" y="1682353"/>
            <a:ext cx="5791200" cy="3323987"/>
          </a:xfrm>
          <a:prstGeom prst="rect">
            <a:avLst/>
          </a:prstGeom>
        </p:spPr>
        <p:txBody>
          <a:bodyPr wrap="square">
            <a:spAutoFit/>
          </a:bodyPr>
          <a:lstStyle/>
          <a:p>
            <a:pPr>
              <a:defRPr/>
            </a:pPr>
            <a:r>
              <a:rPr lang="en-US" dirty="0">
                <a:solidFill>
                  <a:schemeClr val="bg2">
                    <a:lumMod val="25000"/>
                  </a:schemeClr>
                </a:solidFill>
              </a:rPr>
              <a:t>Strategies:</a:t>
            </a:r>
          </a:p>
          <a:p>
            <a:pPr marL="285750" lvl="0" indent="-285750" fontAlgn="base">
              <a:buFont typeface="Arial" pitchFamily="34" charset="0"/>
              <a:buChar char="•"/>
            </a:pPr>
            <a:r>
              <a:rPr lang="en-US" sz="1600" dirty="0"/>
              <a:t>In partnership with other government agencies, characterize “drop-in” alternative fuels to enable certification for aviation use to achieve lower carbon emissions in the near to </a:t>
            </a:r>
            <a:r>
              <a:rPr lang="en-US" sz="1600" dirty="0" smtClean="0"/>
              <a:t>midterm</a:t>
            </a:r>
            <a:endParaRPr lang="en-US" sz="1600" dirty="0"/>
          </a:p>
          <a:p>
            <a:pPr marL="285750" lvl="0" indent="-285750" fontAlgn="base">
              <a:buFont typeface="Arial" pitchFamily="34" charset="0"/>
              <a:buChar char="•"/>
            </a:pPr>
            <a:r>
              <a:rPr lang="en-US" sz="1600" dirty="0"/>
              <a:t>Explore and pioneer scalable alternative propulsion cycles, such as electric propulsion, to enable very low or no carbon emission propulsion for transport class aircraft in the long-</a:t>
            </a:r>
            <a:r>
              <a:rPr lang="en-US" sz="1600" dirty="0" smtClean="0"/>
              <a:t>term  </a:t>
            </a:r>
            <a:endParaRPr lang="en-US" sz="1600" dirty="0"/>
          </a:p>
          <a:p>
            <a:pPr marL="285750" lvl="0" indent="-285750" fontAlgn="base">
              <a:buFont typeface="Arial" pitchFamily="34" charset="0"/>
              <a:buChar char="•"/>
            </a:pPr>
            <a:r>
              <a:rPr lang="en-US" sz="1600" dirty="0"/>
              <a:t>Demonstrate technology for </a:t>
            </a:r>
            <a:r>
              <a:rPr lang="en-US" sz="1600" dirty="0" smtClean="0"/>
              <a:t>smaller aircraft </a:t>
            </a:r>
            <a:r>
              <a:rPr lang="en-US" sz="1600" dirty="0"/>
              <a:t>scale applications in the near to mid-term to deliver benefits, and support transformational on-demand transportation models, on the way to transport scale </a:t>
            </a:r>
            <a:r>
              <a:rPr lang="en-US" sz="1600" dirty="0" smtClean="0"/>
              <a:t>applications</a:t>
            </a:r>
            <a:endParaRPr lang="en-US" sz="1600" dirty="0"/>
          </a:p>
          <a:p>
            <a:pPr marL="285750" lvl="0" indent="-285750" fontAlgn="base">
              <a:buFont typeface="Arial" pitchFamily="34" charset="0"/>
              <a:buChar char="•"/>
            </a:pPr>
            <a:r>
              <a:rPr lang="en-US" sz="1600" dirty="0"/>
              <a:t>Pace research to match developments in the energy sector and seek substantial leverage and partnership</a:t>
            </a:r>
          </a:p>
        </p:txBody>
      </p:sp>
      <p:sp>
        <p:nvSpPr>
          <p:cNvPr id="13" name="TextBox 12"/>
          <p:cNvSpPr txBox="1"/>
          <p:nvPr/>
        </p:nvSpPr>
        <p:spPr>
          <a:xfrm>
            <a:off x="228600" y="5035426"/>
            <a:ext cx="8001000" cy="1323439"/>
          </a:xfrm>
          <a:prstGeom prst="rect">
            <a:avLst/>
          </a:prstGeom>
          <a:noFill/>
        </p:spPr>
        <p:txBody>
          <a:bodyPr wrap="square">
            <a:spAutoFit/>
          </a:bodyPr>
          <a:lstStyle/>
          <a:p>
            <a:r>
              <a:rPr lang="en-US" sz="1600" dirty="0" smtClean="0">
                <a:solidFill>
                  <a:schemeClr val="bg2">
                    <a:lumMod val="25000"/>
                  </a:schemeClr>
                </a:solidFill>
                <a:ea typeface="ヒラギノ角ゴ Pro W3" charset="0"/>
                <a:cs typeface="ヒラギノ角ゴ Pro W3" charset="0"/>
              </a:rPr>
              <a:t>Risk Management and Challenges:  </a:t>
            </a:r>
          </a:p>
          <a:p>
            <a:pPr marL="285750" indent="-285750">
              <a:buFont typeface="Arial"/>
              <a:buChar char="•"/>
            </a:pPr>
            <a:r>
              <a:rPr lang="en-US" sz="1600" dirty="0" smtClean="0"/>
              <a:t>Significant </a:t>
            </a:r>
            <a:r>
              <a:rPr lang="en-US" sz="1600" dirty="0"/>
              <a:t>external research </a:t>
            </a:r>
            <a:r>
              <a:rPr lang="en-US" sz="1600" dirty="0" smtClean="0"/>
              <a:t>in other industry sectors, </a:t>
            </a:r>
            <a:r>
              <a:rPr lang="en-US" sz="1600" dirty="0"/>
              <a:t>such areas as batteries and electric </a:t>
            </a:r>
            <a:r>
              <a:rPr lang="en-US" sz="1600" dirty="0" smtClean="0"/>
              <a:t>motors, needs to be leveraged in spite of the </a:t>
            </a:r>
            <a:r>
              <a:rPr lang="en-US" sz="1600" dirty="0"/>
              <a:t>significant differences in </a:t>
            </a:r>
            <a:r>
              <a:rPr lang="en-US" sz="1600" dirty="0" smtClean="0"/>
              <a:t>requirements</a:t>
            </a:r>
          </a:p>
          <a:p>
            <a:pPr marL="285750" indent="-285750">
              <a:buFont typeface="Arial"/>
              <a:buChar char="•"/>
            </a:pPr>
            <a:r>
              <a:rPr lang="en-US" sz="1600" dirty="0" smtClean="0"/>
              <a:t>Flight demonstrations </a:t>
            </a:r>
            <a:r>
              <a:rPr lang="en-US" sz="1600" dirty="0"/>
              <a:t>of new propulsion concepts </a:t>
            </a:r>
            <a:r>
              <a:rPr lang="en-US" sz="1600" dirty="0" smtClean="0"/>
              <a:t>speed the transition </a:t>
            </a:r>
            <a:r>
              <a:rPr lang="en-US" sz="1600" dirty="0"/>
              <a:t>of aviation to a low carbon </a:t>
            </a:r>
            <a:r>
              <a:rPr lang="en-US" sz="1600" dirty="0" smtClean="0"/>
              <a:t>future</a:t>
            </a:r>
            <a:endParaRPr lang="en-US" sz="1600" dirty="0"/>
          </a:p>
        </p:txBody>
      </p:sp>
      <p:pic>
        <p:nvPicPr>
          <p:cNvPr id="14" name="Picture 13" descr="4_chrome_button_leaf_battery_green.png"/>
          <p:cNvPicPr>
            <a:picLocks noChangeAspect="1"/>
          </p:cNvPicPr>
          <p:nvPr/>
        </p:nvPicPr>
        <p:blipFill>
          <a:blip r:embed="rId3"/>
          <a:stretch>
            <a:fillRect/>
          </a:stretch>
        </p:blipFill>
        <p:spPr>
          <a:xfrm>
            <a:off x="5943600" y="2266950"/>
            <a:ext cx="2876465" cy="2876465"/>
          </a:xfrm>
          <a:prstGeom prst="rect">
            <a:avLst/>
          </a:prstGeom>
        </p:spPr>
      </p:pic>
      <p:sp>
        <p:nvSpPr>
          <p:cNvPr id="15" name="TextBox 14"/>
          <p:cNvSpPr txBox="1"/>
          <p:nvPr/>
        </p:nvSpPr>
        <p:spPr>
          <a:xfrm>
            <a:off x="0" y="1066800"/>
            <a:ext cx="9144000" cy="615553"/>
          </a:xfrm>
          <a:prstGeom prst="rect">
            <a:avLst/>
          </a:prstGeom>
          <a:solidFill>
            <a:schemeClr val="tx1">
              <a:lumMod val="95000"/>
              <a:lumOff val="5000"/>
              <a:alpha val="80000"/>
            </a:schemeClr>
          </a:solidFill>
          <a:ln w="28575">
            <a:solidFill>
              <a:schemeClr val="tx1"/>
            </a:solidFill>
          </a:ln>
          <a:effectLst>
            <a:softEdge rad="12700"/>
          </a:effectLst>
        </p:spPr>
        <p:txBody>
          <a:bodyPr wrap="square">
            <a:spAutoFit/>
          </a:bodyPr>
          <a:lstStyle/>
          <a:p>
            <a:pPr algn="ctr">
              <a:defRPr/>
            </a:pPr>
            <a:r>
              <a:rPr lang="en-US" b="1" u="sng" dirty="0">
                <a:solidFill>
                  <a:schemeClr val="bg1">
                    <a:lumMod val="95000"/>
                  </a:schemeClr>
                </a:solidFill>
              </a:rPr>
              <a:t>NASA Role</a:t>
            </a:r>
          </a:p>
          <a:p>
            <a:pPr algn="ctr"/>
            <a:r>
              <a:rPr lang="en-US" sz="1600" dirty="0">
                <a:solidFill>
                  <a:schemeClr val="bg1">
                    <a:lumMod val="95000"/>
                  </a:schemeClr>
                </a:solidFill>
              </a:rPr>
              <a:t>Support National Efforts to Transition to Alternative Fuels and Pioneer Low Carbon Propulsion</a:t>
            </a:r>
          </a:p>
        </p:txBody>
      </p:sp>
    </p:spTree>
    <p:extLst>
      <p:ext uri="{BB962C8B-B14F-4D97-AF65-F5344CB8AC3E}">
        <p14:creationId xmlns:p14="http://schemas.microsoft.com/office/powerpoint/2010/main" val="4001168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Real-Time System-Wide Safety Assurance</a:t>
            </a:r>
            <a:endParaRPr lang="en-US" dirty="0"/>
          </a:p>
        </p:txBody>
      </p:sp>
      <p:sp>
        <p:nvSpPr>
          <p:cNvPr id="5" name="Slide Number Placeholder 4"/>
          <p:cNvSpPr>
            <a:spLocks noGrp="1"/>
          </p:cNvSpPr>
          <p:nvPr>
            <p:ph type="sldNum" sz="quarter" idx="10"/>
          </p:nvPr>
        </p:nvSpPr>
        <p:spPr/>
        <p:txBody>
          <a:bodyPr/>
          <a:lstStyle/>
          <a:p>
            <a:fld id="{BA160F9F-5A53-4DFD-BA55-8E3063BB41B2}" type="slidenum">
              <a:rPr lang="en-US" smtClean="0"/>
              <a:pPr/>
              <a:t>11</a:t>
            </a:fld>
            <a:endParaRPr lang="en-US"/>
          </a:p>
        </p:txBody>
      </p:sp>
      <p:sp>
        <p:nvSpPr>
          <p:cNvPr id="12" name="Rectangle 11"/>
          <p:cNvSpPr/>
          <p:nvPr/>
        </p:nvSpPr>
        <p:spPr>
          <a:xfrm>
            <a:off x="228600" y="1704439"/>
            <a:ext cx="5610225" cy="3077766"/>
          </a:xfrm>
          <a:prstGeom prst="rect">
            <a:avLst/>
          </a:prstGeom>
        </p:spPr>
        <p:txBody>
          <a:bodyPr wrap="square">
            <a:spAutoFit/>
          </a:bodyPr>
          <a:lstStyle/>
          <a:p>
            <a:pPr>
              <a:defRPr/>
            </a:pPr>
            <a:r>
              <a:rPr lang="en-US" dirty="0">
                <a:solidFill>
                  <a:schemeClr val="bg2">
                    <a:lumMod val="25000"/>
                  </a:schemeClr>
                </a:solidFill>
              </a:rPr>
              <a:t>Strategies:</a:t>
            </a:r>
          </a:p>
          <a:p>
            <a:pPr marL="285750" lvl="0" indent="-285750">
              <a:buFont typeface="Arial" pitchFamily="34" charset="0"/>
              <a:buChar char="•"/>
            </a:pPr>
            <a:r>
              <a:rPr lang="en-US" sz="1600" dirty="0"/>
              <a:t>Pioneer technical solutions that </a:t>
            </a:r>
            <a:r>
              <a:rPr lang="en-US" sz="1600" dirty="0" smtClean="0"/>
              <a:t>overcome access restrictions currently inhibiting </a:t>
            </a:r>
            <a:r>
              <a:rPr lang="en-US" sz="1600" dirty="0"/>
              <a:t>multi-dimensional </a:t>
            </a:r>
            <a:r>
              <a:rPr lang="en-US" sz="1600" dirty="0" smtClean="0"/>
              <a:t>analysis for deeper and comprehensive understanding </a:t>
            </a:r>
            <a:r>
              <a:rPr lang="en-US" sz="1600" dirty="0"/>
              <a:t>of safety threats</a:t>
            </a:r>
          </a:p>
          <a:p>
            <a:pPr marL="285750" lvl="0" indent="-285750">
              <a:buFont typeface="Arial" pitchFamily="34" charset="0"/>
              <a:buChar char="•"/>
            </a:pPr>
            <a:r>
              <a:rPr lang="en-US" sz="1600" dirty="0"/>
              <a:t>Leverage developments in sensing, communication, and computation technologies to create continuous aviation safety monitoring capabilities</a:t>
            </a:r>
          </a:p>
          <a:p>
            <a:pPr marL="285750" lvl="0" indent="-285750">
              <a:buFont typeface="Arial" pitchFamily="34" charset="0"/>
              <a:buChar char="•"/>
            </a:pPr>
            <a:r>
              <a:rPr lang="en-US" sz="1600" dirty="0"/>
              <a:t>Explore data analytics that reduce safety threat detection time from months to seconds</a:t>
            </a:r>
          </a:p>
          <a:p>
            <a:pPr marL="285750" lvl="0" indent="-285750">
              <a:buFont typeface="Arial" pitchFamily="34" charset="0"/>
              <a:buChar char="•"/>
            </a:pPr>
            <a:r>
              <a:rPr lang="en-US" sz="1600" dirty="0"/>
              <a:t>Integrate technological advancements in the near, mid, and long-term to demonstrate progressive improvements in automated system-wide safety assurance systems</a:t>
            </a:r>
          </a:p>
        </p:txBody>
      </p:sp>
      <p:sp>
        <p:nvSpPr>
          <p:cNvPr id="13" name="TextBox 12"/>
          <p:cNvSpPr txBox="1"/>
          <p:nvPr/>
        </p:nvSpPr>
        <p:spPr>
          <a:xfrm>
            <a:off x="228600" y="4953000"/>
            <a:ext cx="7977187" cy="1323439"/>
          </a:xfrm>
          <a:prstGeom prst="rect">
            <a:avLst/>
          </a:prstGeom>
          <a:noFill/>
        </p:spPr>
        <p:txBody>
          <a:bodyPr wrap="square">
            <a:spAutoFit/>
          </a:bodyPr>
          <a:lstStyle/>
          <a:p>
            <a:r>
              <a:rPr lang="en-US" sz="1600" dirty="0" smtClean="0">
                <a:solidFill>
                  <a:schemeClr val="bg2">
                    <a:lumMod val="25000"/>
                  </a:schemeClr>
                </a:solidFill>
                <a:ea typeface="ヒラギノ角ゴ Pro W3" charset="0"/>
                <a:cs typeface="ヒラギノ角ゴ Pro W3" charset="0"/>
              </a:rPr>
              <a:t>Risk Management and Challenges:  </a:t>
            </a:r>
          </a:p>
          <a:p>
            <a:pPr marL="285750" indent="-285750">
              <a:buFont typeface="Arial"/>
              <a:buChar char="•"/>
            </a:pPr>
            <a:r>
              <a:rPr lang="en-US" sz="1600" dirty="0" smtClean="0"/>
              <a:t>An </a:t>
            </a:r>
            <a:r>
              <a:rPr lang="en-US" sz="1600" dirty="0"/>
              <a:t>integrated demonstration of a </a:t>
            </a:r>
            <a:r>
              <a:rPr lang="en-US" sz="1600" dirty="0" smtClean="0"/>
              <a:t>prototype is necessary to reduce the risk of a </a:t>
            </a:r>
            <a:r>
              <a:rPr lang="en-US" sz="1600" dirty="0"/>
              <a:t>Real-Time System-Wide Safety Assurance </a:t>
            </a:r>
            <a:r>
              <a:rPr lang="en-US" sz="1600" dirty="0" smtClean="0"/>
              <a:t>System </a:t>
            </a:r>
          </a:p>
          <a:p>
            <a:pPr marL="285750" indent="-285750">
              <a:buFont typeface="Arial"/>
              <a:buChar char="•"/>
            </a:pPr>
            <a:r>
              <a:rPr lang="en-US" sz="1600" dirty="0" smtClean="0"/>
              <a:t>The inability to successfully deploy such system will result </a:t>
            </a:r>
            <a:r>
              <a:rPr lang="en-US" sz="1600" dirty="0"/>
              <a:t>in a slower, </a:t>
            </a:r>
            <a:r>
              <a:rPr lang="en-US" sz="1600" dirty="0" smtClean="0"/>
              <a:t>evolutionary </a:t>
            </a:r>
            <a:r>
              <a:rPr lang="en-US" sz="1600" dirty="0"/>
              <a:t>approach that may </a:t>
            </a:r>
            <a:r>
              <a:rPr lang="en-US" sz="1600" dirty="0" smtClean="0"/>
              <a:t>inhibit the implementations of </a:t>
            </a:r>
            <a:r>
              <a:rPr lang="en-US" sz="1600" dirty="0" err="1"/>
              <a:t>NextGen</a:t>
            </a:r>
            <a:r>
              <a:rPr lang="en-US" sz="1600" dirty="0"/>
              <a:t> </a:t>
            </a:r>
            <a:r>
              <a:rPr lang="en-US" sz="1600" dirty="0" smtClean="0"/>
              <a:t>technologies</a:t>
            </a:r>
            <a:endParaRPr lang="en-US" sz="1600" dirty="0"/>
          </a:p>
        </p:txBody>
      </p:sp>
      <p:pic>
        <p:nvPicPr>
          <p:cNvPr id="14" name="Picture 13" descr="5c.png"/>
          <p:cNvPicPr>
            <a:picLocks noChangeAspect="1"/>
          </p:cNvPicPr>
          <p:nvPr/>
        </p:nvPicPr>
        <p:blipFill>
          <a:blip r:embed="rId3"/>
          <a:stretch>
            <a:fillRect/>
          </a:stretch>
        </p:blipFill>
        <p:spPr>
          <a:xfrm>
            <a:off x="5848350" y="2286000"/>
            <a:ext cx="2876465" cy="2876465"/>
          </a:xfrm>
          <a:prstGeom prst="rect">
            <a:avLst/>
          </a:prstGeom>
        </p:spPr>
      </p:pic>
      <p:sp>
        <p:nvSpPr>
          <p:cNvPr id="15" name="TextBox 14"/>
          <p:cNvSpPr txBox="1"/>
          <p:nvPr/>
        </p:nvSpPr>
        <p:spPr>
          <a:xfrm>
            <a:off x="0" y="1066800"/>
            <a:ext cx="9144000" cy="615553"/>
          </a:xfrm>
          <a:prstGeom prst="rect">
            <a:avLst/>
          </a:prstGeom>
          <a:solidFill>
            <a:schemeClr val="accent4">
              <a:lumMod val="50000"/>
              <a:alpha val="80000"/>
            </a:schemeClr>
          </a:solidFill>
          <a:ln w="28575">
            <a:solidFill>
              <a:schemeClr val="accent5">
                <a:lumMod val="50000"/>
              </a:schemeClr>
            </a:solidFill>
          </a:ln>
          <a:effectLst>
            <a:softEdge rad="12700"/>
          </a:effectLst>
        </p:spPr>
        <p:txBody>
          <a:bodyPr wrap="square">
            <a:spAutoFit/>
          </a:bodyPr>
          <a:lstStyle/>
          <a:p>
            <a:pPr algn="ctr">
              <a:defRPr/>
            </a:pPr>
            <a:r>
              <a:rPr lang="en-US" b="1" u="sng" dirty="0">
                <a:solidFill>
                  <a:schemeClr val="bg1">
                    <a:lumMod val="95000"/>
                  </a:schemeClr>
                </a:solidFill>
              </a:rPr>
              <a:t>NASA Role</a:t>
            </a:r>
          </a:p>
          <a:p>
            <a:pPr algn="ctr"/>
            <a:r>
              <a:rPr lang="en-US" sz="1600" dirty="0">
                <a:solidFill>
                  <a:schemeClr val="bg1">
                    <a:lumMod val="95000"/>
                  </a:schemeClr>
                </a:solidFill>
              </a:rPr>
              <a:t>Pioneering Methods for Real-Time System-Wide Safety Monitoring and Assurance</a:t>
            </a:r>
          </a:p>
        </p:txBody>
      </p:sp>
      <p:sp>
        <p:nvSpPr>
          <p:cNvPr id="6" name="Footer Placeholder 5"/>
          <p:cNvSpPr>
            <a:spLocks noGrp="1"/>
          </p:cNvSpPr>
          <p:nvPr>
            <p:ph type="ftr" sz="quarter" idx="11"/>
          </p:nvPr>
        </p:nvSpPr>
        <p:spPr/>
        <p:txBody>
          <a:bodyPr/>
          <a:lstStyle/>
          <a:p>
            <a:r>
              <a:rPr lang="en-US" smtClean="0"/>
              <a:t>www.nasa.gov</a:t>
            </a:r>
            <a:endParaRPr lang="en-US" dirty="0"/>
          </a:p>
        </p:txBody>
      </p:sp>
    </p:spTree>
    <p:extLst>
      <p:ext uri="{BB962C8B-B14F-4D97-AF65-F5344CB8AC3E}">
        <p14:creationId xmlns:p14="http://schemas.microsoft.com/office/powerpoint/2010/main" val="179568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152400"/>
            <a:ext cx="7696200" cy="685800"/>
          </a:xfrm>
        </p:spPr>
        <p:txBody>
          <a:bodyPr>
            <a:normAutofit/>
          </a:bodyPr>
          <a:lstStyle/>
          <a:p>
            <a:r>
              <a:rPr lang="en-US" sz="2800" dirty="0" smtClean="0"/>
              <a:t>Assured Autonomy for Aviation Transformation</a:t>
            </a:r>
            <a:endParaRPr lang="en-US" sz="2800" dirty="0"/>
          </a:p>
        </p:txBody>
      </p:sp>
      <p:sp>
        <p:nvSpPr>
          <p:cNvPr id="5" name="Slide Number Placeholder 4"/>
          <p:cNvSpPr>
            <a:spLocks noGrp="1"/>
          </p:cNvSpPr>
          <p:nvPr>
            <p:ph type="sldNum" sz="quarter" idx="10"/>
          </p:nvPr>
        </p:nvSpPr>
        <p:spPr/>
        <p:txBody>
          <a:bodyPr/>
          <a:lstStyle/>
          <a:p>
            <a:fld id="{BA160F9F-5A53-4DFD-BA55-8E3063BB41B2}" type="slidenum">
              <a:rPr lang="en-US" smtClean="0"/>
              <a:pPr/>
              <a:t>12</a:t>
            </a:fld>
            <a:endParaRPr lang="en-US"/>
          </a:p>
        </p:txBody>
      </p:sp>
      <p:sp>
        <p:nvSpPr>
          <p:cNvPr id="12" name="Rectangle 11"/>
          <p:cNvSpPr/>
          <p:nvPr/>
        </p:nvSpPr>
        <p:spPr>
          <a:xfrm>
            <a:off x="304800" y="1685389"/>
            <a:ext cx="5486400" cy="3139321"/>
          </a:xfrm>
          <a:prstGeom prst="rect">
            <a:avLst/>
          </a:prstGeom>
        </p:spPr>
        <p:txBody>
          <a:bodyPr wrap="square">
            <a:spAutoFit/>
          </a:bodyPr>
          <a:lstStyle/>
          <a:p>
            <a:pPr>
              <a:defRPr/>
            </a:pPr>
            <a:r>
              <a:rPr lang="en-US" sz="1600" dirty="0">
                <a:solidFill>
                  <a:schemeClr val="bg2">
                    <a:lumMod val="25000"/>
                  </a:schemeClr>
                </a:solidFill>
              </a:rPr>
              <a:t>Strategies:</a:t>
            </a:r>
          </a:p>
          <a:p>
            <a:pPr marL="285750" lvl="0" indent="-285750">
              <a:buFont typeface="Arial" pitchFamily="34" charset="0"/>
              <a:buChar char="•"/>
            </a:pPr>
            <a:r>
              <a:rPr lang="en-US" sz="1400" dirty="0"/>
              <a:t>Develop key technologies and information to enable UAS to achieve routine access to the NAS</a:t>
            </a:r>
          </a:p>
          <a:p>
            <a:pPr marL="285750" lvl="0" indent="-285750">
              <a:buFont typeface="Arial" pitchFamily="34" charset="0"/>
              <a:buChar char="•"/>
            </a:pPr>
            <a:r>
              <a:rPr lang="en-US" sz="1400" dirty="0"/>
              <a:t>Pursue long-term research to solve the major hurdles for the development and safe operation of autonomous systems, such as V&amp;V techniques for highly complex software-intensive systems, and guidelines and technologies for human-autonomy teaming</a:t>
            </a:r>
          </a:p>
          <a:p>
            <a:pPr marL="285750" lvl="0" indent="-285750">
              <a:buFont typeface="Arial" pitchFamily="34" charset="0"/>
              <a:buChar char="•"/>
            </a:pPr>
            <a:r>
              <a:rPr lang="en-US" sz="1400" dirty="0"/>
              <a:t>Partner with the aviation community on autonomy “challenge problems” to explore real-world issues and support near and mid-term innovation</a:t>
            </a:r>
          </a:p>
          <a:p>
            <a:pPr marL="285750" lvl="0" indent="-285750">
              <a:buFont typeface="Arial" pitchFamily="34" charset="0"/>
              <a:buChar char="•"/>
            </a:pPr>
            <a:r>
              <a:rPr lang="en-US" sz="1400" dirty="0"/>
              <a:t>Develop and maintain a relevant test environment to support high confidence research and experimentation</a:t>
            </a:r>
          </a:p>
          <a:p>
            <a:pPr marL="285750" lvl="0" indent="-285750">
              <a:buFont typeface="Arial" pitchFamily="34" charset="0"/>
              <a:buChar char="•"/>
            </a:pPr>
            <a:r>
              <a:rPr lang="en-US" sz="1400" dirty="0"/>
              <a:t>Establish partnerships to leverage accelerating developments in machine learning, robotics and other key autonomy disciplines</a:t>
            </a:r>
          </a:p>
        </p:txBody>
      </p:sp>
      <p:sp>
        <p:nvSpPr>
          <p:cNvPr id="13" name="TextBox 12"/>
          <p:cNvSpPr txBox="1"/>
          <p:nvPr/>
        </p:nvSpPr>
        <p:spPr>
          <a:xfrm>
            <a:off x="304800" y="5029200"/>
            <a:ext cx="8153400" cy="984885"/>
          </a:xfrm>
          <a:prstGeom prst="rect">
            <a:avLst/>
          </a:prstGeom>
          <a:noFill/>
        </p:spPr>
        <p:txBody>
          <a:bodyPr wrap="square">
            <a:spAutoFit/>
          </a:bodyPr>
          <a:lstStyle/>
          <a:p>
            <a:pPr>
              <a:defRPr/>
            </a:pPr>
            <a:r>
              <a:rPr lang="en-US" sz="1600" dirty="0" smtClean="0">
                <a:solidFill>
                  <a:schemeClr val="bg2">
                    <a:lumMod val="25000"/>
                  </a:schemeClr>
                </a:solidFill>
                <a:ea typeface="ヒラギノ角ゴ Pro W3" charset="0"/>
                <a:cs typeface="ヒラギノ角ゴ Pro W3" charset="0"/>
              </a:rPr>
              <a:t>Risk Management and Challenges:  </a:t>
            </a:r>
          </a:p>
          <a:p>
            <a:pPr marL="285750" indent="-285750">
              <a:buFont typeface="Arial"/>
              <a:buChar char="•"/>
              <a:defRPr/>
            </a:pPr>
            <a:r>
              <a:rPr lang="en-US" sz="1400" dirty="0" smtClean="0">
                <a:ea typeface="ヒラギノ角ゴ Pro W3" charset="0"/>
                <a:cs typeface="ヒラギノ角ゴ Pro W3" charset="0"/>
              </a:rPr>
              <a:t>Verification and validation of complex systems will set the pace of progress of implementing safe, autonomous aviation systems</a:t>
            </a:r>
          </a:p>
          <a:p>
            <a:pPr marL="285750" indent="-285750">
              <a:buFont typeface="Arial"/>
              <a:buChar char="•"/>
              <a:defRPr/>
            </a:pPr>
            <a:r>
              <a:rPr lang="en-US" sz="1400" dirty="0" smtClean="0">
                <a:ea typeface="ヒラギノ角ゴ Pro W3" charset="0"/>
                <a:cs typeface="ヒラギノ角ゴ Pro W3" charset="0"/>
              </a:rPr>
              <a:t>The inability to implement research in this area could limit the discovery of unknown issues and risks</a:t>
            </a:r>
            <a:endParaRPr lang="en-US" sz="1400" dirty="0">
              <a:ea typeface="ヒラギノ角ゴ Pro W3" charset="0"/>
              <a:cs typeface="ヒラギノ角ゴ Pro W3" charset="0"/>
            </a:endParaRPr>
          </a:p>
        </p:txBody>
      </p:sp>
      <p:pic>
        <p:nvPicPr>
          <p:cNvPr id="14" name="Picture 13" descr="6.png"/>
          <p:cNvPicPr>
            <a:picLocks noChangeAspect="1"/>
          </p:cNvPicPr>
          <p:nvPr/>
        </p:nvPicPr>
        <p:blipFill>
          <a:blip r:embed="rId3"/>
          <a:stretch>
            <a:fillRect/>
          </a:stretch>
        </p:blipFill>
        <p:spPr>
          <a:xfrm>
            <a:off x="5800724" y="2286000"/>
            <a:ext cx="2876549" cy="2876549"/>
          </a:xfrm>
          <a:prstGeom prst="rect">
            <a:avLst/>
          </a:prstGeom>
        </p:spPr>
      </p:pic>
      <p:sp>
        <p:nvSpPr>
          <p:cNvPr id="15" name="TextBox 14"/>
          <p:cNvSpPr txBox="1"/>
          <p:nvPr/>
        </p:nvSpPr>
        <p:spPr>
          <a:xfrm>
            <a:off x="0" y="1066800"/>
            <a:ext cx="9144000" cy="615553"/>
          </a:xfrm>
          <a:prstGeom prst="rect">
            <a:avLst/>
          </a:prstGeom>
          <a:solidFill>
            <a:schemeClr val="bg1">
              <a:lumMod val="65000"/>
              <a:alpha val="80000"/>
            </a:schemeClr>
          </a:solidFill>
          <a:ln w="28575">
            <a:solidFill>
              <a:schemeClr val="tx1"/>
            </a:solidFill>
          </a:ln>
          <a:effectLst>
            <a:softEdge rad="12700"/>
          </a:effectLst>
        </p:spPr>
        <p:txBody>
          <a:bodyPr wrap="square">
            <a:spAutoFit/>
          </a:bodyPr>
          <a:lstStyle/>
          <a:p>
            <a:pPr algn="ctr">
              <a:defRPr/>
            </a:pPr>
            <a:r>
              <a:rPr lang="en-US" b="1" u="sng" dirty="0">
                <a:solidFill>
                  <a:srgbClr val="7030A0"/>
                </a:solidFill>
              </a:rPr>
              <a:t>NASA Role</a:t>
            </a:r>
          </a:p>
          <a:p>
            <a:pPr algn="ctr"/>
            <a:r>
              <a:rPr lang="en-US" sz="1600" dirty="0">
                <a:solidFill>
                  <a:srgbClr val="7030A0"/>
                </a:solidFill>
              </a:rPr>
              <a:t>Enable Safe Application of Aviation Autonomous Systems</a:t>
            </a:r>
          </a:p>
        </p:txBody>
      </p:sp>
      <p:sp>
        <p:nvSpPr>
          <p:cNvPr id="4" name="Footer Placeholder 3"/>
          <p:cNvSpPr>
            <a:spLocks noGrp="1"/>
          </p:cNvSpPr>
          <p:nvPr>
            <p:ph type="ftr" sz="quarter" idx="11"/>
          </p:nvPr>
        </p:nvSpPr>
        <p:spPr/>
        <p:txBody>
          <a:bodyPr/>
          <a:lstStyle/>
          <a:p>
            <a:r>
              <a:rPr lang="en-US" smtClean="0"/>
              <a:t>www.nasa.gov</a:t>
            </a:r>
            <a:endParaRPr lang="en-US" dirty="0"/>
          </a:p>
        </p:txBody>
      </p:sp>
    </p:spTree>
    <p:extLst>
      <p:ext uri="{BB962C8B-B14F-4D97-AF65-F5344CB8AC3E}">
        <p14:creationId xmlns:p14="http://schemas.microsoft.com/office/powerpoint/2010/main" val="1036464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295400"/>
            <a:ext cx="8077200" cy="307777"/>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400" b="1" dirty="0" smtClean="0">
                <a:solidFill>
                  <a:schemeClr val="accent2">
                    <a:lumMod val="50000"/>
                  </a:schemeClr>
                </a:solidFill>
                <a:effectLst>
                  <a:outerShdw blurRad="50800" dist="38100" dir="2700000" algn="tl" rotWithShape="0">
                    <a:schemeClr val="accent1">
                      <a:lumMod val="20000"/>
                      <a:lumOff val="80000"/>
                      <a:alpha val="40000"/>
                    </a:schemeClr>
                  </a:outerShdw>
                </a:effectLst>
              </a:rPr>
              <a:t>Goal 1:  Pursue </a:t>
            </a:r>
            <a:r>
              <a:rPr lang="en-US" sz="1400" b="1" dirty="0">
                <a:solidFill>
                  <a:schemeClr val="accent2">
                    <a:lumMod val="50000"/>
                  </a:schemeClr>
                </a:solidFill>
                <a:effectLst>
                  <a:outerShdw blurRad="50800" dist="38100" dir="2700000" algn="tl" rotWithShape="0">
                    <a:schemeClr val="accent1">
                      <a:lumMod val="20000"/>
                      <a:lumOff val="80000"/>
                      <a:alpha val="40000"/>
                    </a:schemeClr>
                  </a:outerShdw>
                </a:effectLst>
              </a:rPr>
              <a:t>Innovative Solutions Aligned to the Strategic Thrusts</a:t>
            </a:r>
          </a:p>
        </p:txBody>
      </p:sp>
      <p:sp>
        <p:nvSpPr>
          <p:cNvPr id="11" name="TextBox 10"/>
          <p:cNvSpPr txBox="1"/>
          <p:nvPr/>
        </p:nvSpPr>
        <p:spPr>
          <a:xfrm>
            <a:off x="304800" y="3429000"/>
            <a:ext cx="5621338" cy="307777"/>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400" b="1" dirty="0" smtClean="0">
                <a:solidFill>
                  <a:schemeClr val="accent2">
                    <a:lumMod val="50000"/>
                  </a:schemeClr>
                </a:solidFill>
                <a:effectLst>
                  <a:outerShdw blurRad="50800" dist="38100" dir="2700000" algn="tl" rotWithShape="0">
                    <a:schemeClr val="accent1">
                      <a:lumMod val="20000"/>
                      <a:lumOff val="80000"/>
                      <a:alpha val="40000"/>
                    </a:schemeClr>
                  </a:outerShdw>
                </a:effectLst>
              </a:rPr>
              <a:t>Goal 2:  Incentivize </a:t>
            </a:r>
            <a:r>
              <a:rPr lang="en-US" sz="1400" b="1" dirty="0">
                <a:solidFill>
                  <a:schemeClr val="accent2">
                    <a:lumMod val="50000"/>
                  </a:schemeClr>
                </a:solidFill>
                <a:effectLst>
                  <a:outerShdw blurRad="50800" dist="38100" dir="2700000" algn="tl" rotWithShape="0">
                    <a:schemeClr val="accent1">
                      <a:lumMod val="20000"/>
                      <a:lumOff val="80000"/>
                      <a:alpha val="40000"/>
                    </a:schemeClr>
                  </a:outerShdw>
                </a:effectLst>
              </a:rPr>
              <a:t>Multi-Disciplinary “Convergent” Research</a:t>
            </a:r>
          </a:p>
        </p:txBody>
      </p:sp>
      <p:sp>
        <p:nvSpPr>
          <p:cNvPr id="12" name="TextBox 11"/>
          <p:cNvSpPr txBox="1"/>
          <p:nvPr/>
        </p:nvSpPr>
        <p:spPr>
          <a:xfrm>
            <a:off x="304800" y="4876800"/>
            <a:ext cx="6907213" cy="307777"/>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400" b="1" dirty="0" smtClean="0">
                <a:solidFill>
                  <a:schemeClr val="accent2">
                    <a:lumMod val="50000"/>
                  </a:schemeClr>
                </a:solidFill>
                <a:effectLst>
                  <a:outerShdw blurRad="50800" dist="38100" dir="2700000" algn="tl" rotWithShape="0">
                    <a:schemeClr val="accent1">
                      <a:lumMod val="20000"/>
                      <a:lumOff val="80000"/>
                      <a:alpha val="40000"/>
                    </a:schemeClr>
                  </a:outerShdw>
                </a:effectLst>
              </a:rPr>
              <a:t>Goal 3:  Enable </a:t>
            </a:r>
            <a:r>
              <a:rPr lang="en-US" sz="1400" b="1" dirty="0">
                <a:solidFill>
                  <a:schemeClr val="accent2">
                    <a:lumMod val="50000"/>
                  </a:schemeClr>
                </a:solidFill>
                <a:effectLst>
                  <a:outerShdw blurRad="50800" dist="38100" dir="2700000" algn="tl" rotWithShape="0">
                    <a:schemeClr val="accent1">
                      <a:lumMod val="20000"/>
                      <a:lumOff val="80000"/>
                      <a:alpha val="40000"/>
                    </a:schemeClr>
                  </a:outerShdw>
                </a:effectLst>
              </a:rPr>
              <a:t>Greater Workforce and Institutional Agility and Flexibility </a:t>
            </a:r>
          </a:p>
        </p:txBody>
      </p:sp>
      <p:sp>
        <p:nvSpPr>
          <p:cNvPr id="2" name="Rectangle 1"/>
          <p:cNvSpPr/>
          <p:nvPr/>
        </p:nvSpPr>
        <p:spPr>
          <a:xfrm>
            <a:off x="304800" y="1588294"/>
            <a:ext cx="7467600" cy="1754326"/>
          </a:xfrm>
          <a:prstGeom prst="rect">
            <a:avLst/>
          </a:prstGeom>
        </p:spPr>
        <p:txBody>
          <a:bodyPr wrap="square">
            <a:spAutoFit/>
          </a:bodyPr>
          <a:lstStyle/>
          <a:p>
            <a:pPr lvl="0">
              <a:spcAft>
                <a:spcPts val="600"/>
              </a:spcAft>
            </a:pPr>
            <a:r>
              <a:rPr lang="en-US" sz="1400" dirty="0"/>
              <a:t>Enable programs to clearly define most compelling technical challenges and retire them in a timeframe that is supportable by stakeholders and is required </a:t>
            </a:r>
            <a:r>
              <a:rPr lang="en-US" sz="1400" dirty="0" smtClean="0"/>
              <a:t>by the flying public. </a:t>
            </a:r>
          </a:p>
          <a:p>
            <a:pPr lvl="0">
              <a:spcAft>
                <a:spcPts val="600"/>
              </a:spcAft>
            </a:pPr>
            <a:r>
              <a:rPr lang="en-US" sz="1400" dirty="0" smtClean="0"/>
              <a:t>Addressed through the formation of three Mission Programs and the integration of safety research throughout all programs.</a:t>
            </a:r>
          </a:p>
          <a:p>
            <a:pPr marL="285750" lvl="0" indent="-171450">
              <a:buFont typeface="Arial" pitchFamily="34" charset="0"/>
              <a:buChar char="•"/>
            </a:pPr>
            <a:r>
              <a:rPr lang="en-US" sz="1400" dirty="0" smtClean="0"/>
              <a:t>Airspace Operations and Safety Program</a:t>
            </a:r>
          </a:p>
          <a:p>
            <a:pPr marL="285750" lvl="0" indent="-171450">
              <a:buFont typeface="Arial" pitchFamily="34" charset="0"/>
              <a:buChar char="•"/>
            </a:pPr>
            <a:r>
              <a:rPr lang="en-US" sz="1400" dirty="0" smtClean="0"/>
              <a:t>Advanced Air Vehicles Program</a:t>
            </a:r>
          </a:p>
          <a:p>
            <a:pPr marL="285750" lvl="0" indent="-171450">
              <a:buFont typeface="Arial" pitchFamily="34" charset="0"/>
              <a:buChar char="•"/>
            </a:pPr>
            <a:r>
              <a:rPr lang="en-US" sz="1400" dirty="0" smtClean="0"/>
              <a:t>Integrated Aviation Systems Program</a:t>
            </a:r>
            <a:endParaRPr lang="en-US" sz="1400" dirty="0"/>
          </a:p>
        </p:txBody>
      </p:sp>
      <p:sp>
        <p:nvSpPr>
          <p:cNvPr id="3" name="Rectangle 2"/>
          <p:cNvSpPr/>
          <p:nvPr/>
        </p:nvSpPr>
        <p:spPr>
          <a:xfrm>
            <a:off x="304800" y="3769549"/>
            <a:ext cx="7935913" cy="1031051"/>
          </a:xfrm>
          <a:prstGeom prst="rect">
            <a:avLst/>
          </a:prstGeom>
        </p:spPr>
        <p:txBody>
          <a:bodyPr wrap="square">
            <a:spAutoFit/>
          </a:bodyPr>
          <a:lstStyle/>
          <a:p>
            <a:pPr lvl="0">
              <a:spcAft>
                <a:spcPts val="600"/>
              </a:spcAft>
            </a:pPr>
            <a:r>
              <a:rPr lang="en-US" sz="1400" dirty="0"/>
              <a:t>Establish a flexible and organic environment </a:t>
            </a:r>
            <a:r>
              <a:rPr lang="en-US" sz="1400" dirty="0" smtClean="0"/>
              <a:t>to allow for the development of high-risk</a:t>
            </a:r>
            <a:r>
              <a:rPr lang="en-US" sz="1400" dirty="0"/>
              <a:t>, leap-frog ideas </a:t>
            </a:r>
            <a:r>
              <a:rPr lang="en-US" sz="1400" dirty="0" smtClean="0"/>
              <a:t>that </a:t>
            </a:r>
            <a:r>
              <a:rPr lang="en-US" sz="1400" dirty="0"/>
              <a:t>will address “big problems.” </a:t>
            </a:r>
            <a:r>
              <a:rPr lang="en-US" sz="1400" dirty="0" smtClean="0"/>
              <a:t> This will allow </a:t>
            </a:r>
            <a:r>
              <a:rPr lang="en-US" sz="1400" dirty="0"/>
              <a:t>rapid demonstration of feasibility </a:t>
            </a:r>
            <a:r>
              <a:rPr lang="en-US" sz="1400" dirty="0" smtClean="0"/>
              <a:t>with </a:t>
            </a:r>
            <a:r>
              <a:rPr lang="en-US" sz="1400" dirty="0"/>
              <a:t>high turnover </a:t>
            </a:r>
            <a:r>
              <a:rPr lang="en-US" sz="1400" dirty="0" smtClean="0"/>
              <a:t>rates, conducted in a convergent, multi-disciplinary</a:t>
            </a:r>
            <a:r>
              <a:rPr lang="en-US" sz="1400" dirty="0"/>
              <a:t>, integrated </a:t>
            </a:r>
            <a:r>
              <a:rPr lang="en-US" sz="1400" dirty="0" smtClean="0"/>
              <a:t>manner. </a:t>
            </a:r>
          </a:p>
          <a:p>
            <a:pPr lvl="0">
              <a:spcAft>
                <a:spcPts val="600"/>
              </a:spcAft>
            </a:pPr>
            <a:r>
              <a:rPr lang="en-US" sz="1400" dirty="0" smtClean="0"/>
              <a:t>Addressed through the formation of the Transformative Aeronautics Concepts Program.</a:t>
            </a:r>
            <a:endParaRPr lang="en-US" sz="1400" dirty="0"/>
          </a:p>
        </p:txBody>
      </p:sp>
      <p:sp>
        <p:nvSpPr>
          <p:cNvPr id="6" name="Rectangle 5"/>
          <p:cNvSpPr/>
          <p:nvPr/>
        </p:nvSpPr>
        <p:spPr>
          <a:xfrm>
            <a:off x="304800" y="5217349"/>
            <a:ext cx="8229601" cy="1246495"/>
          </a:xfrm>
          <a:prstGeom prst="rect">
            <a:avLst/>
          </a:prstGeom>
        </p:spPr>
        <p:txBody>
          <a:bodyPr wrap="square">
            <a:spAutoFit/>
          </a:bodyPr>
          <a:lstStyle/>
          <a:p>
            <a:pPr marL="171450" indent="-171450">
              <a:buFont typeface="Arial" pitchFamily="34" charset="0"/>
              <a:buChar char="•"/>
            </a:pPr>
            <a:r>
              <a:rPr lang="en-US" sz="1400" dirty="0"/>
              <a:t>Enable more flexibility to embed flight research throughout research phases </a:t>
            </a:r>
            <a:r>
              <a:rPr lang="en-US" sz="1400" dirty="0" smtClean="0"/>
              <a:t>and maximizing partnership opportunities. </a:t>
            </a:r>
          </a:p>
          <a:p>
            <a:pPr marL="171450" lvl="0" indent="-171450">
              <a:spcAft>
                <a:spcPts val="600"/>
              </a:spcAft>
              <a:buFont typeface="Arial" pitchFamily="34" charset="0"/>
              <a:buChar char="•"/>
            </a:pPr>
            <a:r>
              <a:rPr lang="en-US" sz="1400" dirty="0"/>
              <a:t>Enable more agile research practices that combine high-fidelity simulation, ground testing, and flight research. </a:t>
            </a:r>
            <a:endParaRPr lang="en-US" sz="1400" dirty="0" smtClean="0"/>
          </a:p>
          <a:p>
            <a:pPr lvl="0"/>
            <a:r>
              <a:rPr lang="en-US" sz="1400" dirty="0" smtClean="0"/>
              <a:t>Addressed by embedding the Aeronautics Test facilities and aircraft into the Advanced Air Vehicles and Integrated Systems Research Programs.  </a:t>
            </a:r>
            <a:endParaRPr lang="en-US" sz="1400" dirty="0"/>
          </a:p>
        </p:txBody>
      </p:sp>
      <p:sp>
        <p:nvSpPr>
          <p:cNvPr id="4" name="Title 3"/>
          <p:cNvSpPr>
            <a:spLocks noGrp="1"/>
          </p:cNvSpPr>
          <p:nvPr>
            <p:ph type="title"/>
          </p:nvPr>
        </p:nvSpPr>
        <p:spPr>
          <a:xfrm>
            <a:off x="1447800" y="304800"/>
            <a:ext cx="7543800" cy="685800"/>
          </a:xfrm>
        </p:spPr>
        <p:txBody>
          <a:bodyPr>
            <a:normAutofit fontScale="90000"/>
          </a:bodyPr>
          <a:lstStyle/>
          <a:p>
            <a:r>
              <a:rPr lang="en-US" dirty="0">
                <a:ea typeface="ヒラギノ角ゴ Pro W3" charset="0"/>
              </a:rPr>
              <a:t>ARMD Reorganization</a:t>
            </a:r>
            <a:br>
              <a:rPr lang="en-US" dirty="0">
                <a:ea typeface="ヒラギノ角ゴ Pro W3" charset="0"/>
              </a:rPr>
            </a:br>
            <a:r>
              <a:rPr lang="en-US" sz="2700" dirty="0">
                <a:ea typeface="ヒラギノ角ゴ Pro W3" charset="0"/>
              </a:rPr>
              <a:t>Promoting Innovation and Convergent Research</a:t>
            </a:r>
            <a:endParaRPr lang="en-US" sz="2700" dirty="0"/>
          </a:p>
        </p:txBody>
      </p:sp>
      <p:sp>
        <p:nvSpPr>
          <p:cNvPr id="5" name="Footer Placeholder 4"/>
          <p:cNvSpPr>
            <a:spLocks noGrp="1"/>
          </p:cNvSpPr>
          <p:nvPr>
            <p:ph type="ftr" sz="quarter" idx="3"/>
          </p:nvPr>
        </p:nvSpPr>
        <p:spPr/>
        <p:txBody>
          <a:bodyPr/>
          <a:lstStyle/>
          <a:p>
            <a:r>
              <a:rPr lang="en-US" smtClean="0"/>
              <a:t>www.nasa.gov</a:t>
            </a:r>
            <a:endParaRPr lang="en-US" dirty="0"/>
          </a:p>
        </p:txBody>
      </p:sp>
      <p:sp>
        <p:nvSpPr>
          <p:cNvPr id="10" name="Slide Number Placeholder 9"/>
          <p:cNvSpPr>
            <a:spLocks noGrp="1"/>
          </p:cNvSpPr>
          <p:nvPr>
            <p:ph type="sldNum" sz="quarter" idx="4"/>
          </p:nvPr>
        </p:nvSpPr>
        <p:spPr/>
        <p:txBody>
          <a:bodyPr/>
          <a:lstStyle/>
          <a:p>
            <a:fld id="{BA160F9F-5A53-4DFD-BA55-8E3063BB41B2}" type="slidenum">
              <a:rPr lang="en-US" smtClean="0"/>
              <a:pPr/>
              <a:t>13</a:t>
            </a:fld>
            <a:endParaRPr lang="en-US"/>
          </a:p>
        </p:txBody>
      </p:sp>
    </p:spTree>
    <p:extLst>
      <p:ext uri="{BB962C8B-B14F-4D97-AF65-F5344CB8AC3E}">
        <p14:creationId xmlns:p14="http://schemas.microsoft.com/office/powerpoint/2010/main" val="2801330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Aeronautics Programs</a:t>
            </a:r>
            <a:endParaRPr lang="en-US" dirty="0"/>
          </a:p>
        </p:txBody>
      </p:sp>
      <p:sp>
        <p:nvSpPr>
          <p:cNvPr id="3" name="Footer Placeholder 2"/>
          <p:cNvSpPr>
            <a:spLocks noGrp="1"/>
          </p:cNvSpPr>
          <p:nvPr>
            <p:ph type="ftr" sz="quarter" idx="11"/>
          </p:nvPr>
        </p:nvSpPr>
        <p:spPr/>
        <p:txBody>
          <a:bodyPr/>
          <a:lstStyle/>
          <a:p>
            <a:pPr>
              <a:defRPr/>
            </a:pPr>
            <a:r>
              <a:rPr lang="en-US" smtClean="0"/>
              <a:t>www.nasa.gov</a:t>
            </a:r>
            <a:endParaRPr lang="en-US" dirty="0"/>
          </a:p>
        </p:txBody>
      </p:sp>
      <p:sp>
        <p:nvSpPr>
          <p:cNvPr id="4" name="Slide Number Placeholder 3"/>
          <p:cNvSpPr>
            <a:spLocks noGrp="1"/>
          </p:cNvSpPr>
          <p:nvPr>
            <p:ph type="sldNum" sz="quarter" idx="12"/>
          </p:nvPr>
        </p:nvSpPr>
        <p:spPr/>
        <p:txBody>
          <a:bodyPr/>
          <a:lstStyle/>
          <a:p>
            <a:fld id="{F6345F05-6CF1-4B84-9C57-50EAEF8118B1}" type="slidenum">
              <a:rPr lang="en-US" smtClean="0"/>
              <a:pPr/>
              <a:t>14</a:t>
            </a:fld>
            <a:endParaRPr lang="en-US"/>
          </a:p>
        </p:txBody>
      </p:sp>
      <p:sp>
        <p:nvSpPr>
          <p:cNvPr id="5" name="Rectangle 4"/>
          <p:cNvSpPr/>
          <p:nvPr/>
        </p:nvSpPr>
        <p:spPr>
          <a:xfrm>
            <a:off x="457200" y="1219200"/>
            <a:ext cx="8153400" cy="4985981"/>
          </a:xfrm>
          <a:prstGeom prst="rect">
            <a:avLst/>
          </a:prstGeom>
        </p:spPr>
        <p:txBody>
          <a:bodyPr wrap="square">
            <a:spAutoFit/>
          </a:bodyPr>
          <a:lstStyle/>
          <a:p>
            <a:pPr>
              <a:spcAft>
                <a:spcPts val="600"/>
              </a:spcAft>
            </a:pPr>
            <a:r>
              <a:rPr lang="en-US" sz="1600" b="1" cap="small" dirty="0">
                <a:solidFill>
                  <a:schemeClr val="accent2">
                    <a:lumMod val="50000"/>
                  </a:schemeClr>
                </a:solidFill>
                <a:latin typeface="Calibri" pitchFamily="34" charset="0"/>
                <a:cs typeface="Calibri" pitchFamily="34" charset="0"/>
              </a:rPr>
              <a:t>Airspace Operations and Safety Program</a:t>
            </a:r>
          </a:p>
          <a:p>
            <a:pPr>
              <a:spcAft>
                <a:spcPts val="600"/>
              </a:spcAft>
            </a:pPr>
            <a:r>
              <a:rPr lang="en-US" sz="1600" dirty="0">
                <a:latin typeface="Calibri" pitchFamily="34" charset="0"/>
                <a:cs typeface="Calibri" pitchFamily="34" charset="0"/>
              </a:rPr>
              <a:t>Develops fundamental concepts, algorithms, and technologies to </a:t>
            </a:r>
            <a:r>
              <a:rPr lang="en-US" sz="1600" dirty="0" smtClean="0">
                <a:latin typeface="Calibri" pitchFamily="34" charset="0"/>
                <a:cs typeface="Calibri" pitchFamily="34" charset="0"/>
              </a:rPr>
              <a:t>safely increase </a:t>
            </a:r>
            <a:r>
              <a:rPr lang="en-US" sz="1600" dirty="0">
                <a:latin typeface="Calibri" pitchFamily="34" charset="0"/>
                <a:cs typeface="Calibri" pitchFamily="34" charset="0"/>
              </a:rPr>
              <a:t>throughput and efficiency of the National Airspace </a:t>
            </a:r>
            <a:r>
              <a:rPr lang="en-US" sz="1600" dirty="0" smtClean="0">
                <a:latin typeface="Calibri" pitchFamily="34" charset="0"/>
                <a:cs typeface="Calibri" pitchFamily="34" charset="0"/>
              </a:rPr>
              <a:t>System. </a:t>
            </a:r>
            <a:r>
              <a:rPr lang="en-US" sz="1600" dirty="0">
                <a:latin typeface="Calibri" pitchFamily="34" charset="0"/>
                <a:cs typeface="Calibri" pitchFamily="34" charset="0"/>
              </a:rPr>
              <a:t>Provides knowledge, concepts, and methods to the aviation community to manage increasing complexity in the design and operation of vehicles and the air transportation system. </a:t>
            </a:r>
            <a:endParaRPr lang="en-US" sz="1600" dirty="0" smtClean="0">
              <a:latin typeface="Calibri" pitchFamily="34" charset="0"/>
              <a:cs typeface="Calibri" pitchFamily="34" charset="0"/>
            </a:endParaRPr>
          </a:p>
          <a:p>
            <a:pPr>
              <a:spcAft>
                <a:spcPts val="600"/>
              </a:spcAft>
            </a:pPr>
            <a:r>
              <a:rPr lang="en-US" sz="1600" i="1" dirty="0" smtClean="0">
                <a:latin typeface="Calibri" pitchFamily="34" charset="0"/>
                <a:cs typeface="Calibri" pitchFamily="34" charset="0"/>
              </a:rPr>
              <a:t>Strategic Thrusts: Safe, Efficient Growth in Global Operations, Real-Time System-wide Safety Assurance, Assured Autonomy for Aviation Transformation</a:t>
            </a:r>
            <a:endParaRPr lang="en-US" sz="1600" i="1" dirty="0">
              <a:latin typeface="Calibri" pitchFamily="34" charset="0"/>
              <a:cs typeface="Calibri" pitchFamily="34" charset="0"/>
            </a:endParaRPr>
          </a:p>
          <a:p>
            <a:pPr>
              <a:spcAft>
                <a:spcPts val="600"/>
              </a:spcAft>
            </a:pPr>
            <a:r>
              <a:rPr lang="en-US" sz="1600" cap="small" dirty="0">
                <a:latin typeface="Calibri" pitchFamily="34" charset="0"/>
                <a:cs typeface="Calibri" pitchFamily="34" charset="0"/>
              </a:rPr>
              <a:t> </a:t>
            </a:r>
          </a:p>
          <a:p>
            <a:pPr>
              <a:spcAft>
                <a:spcPts val="600"/>
              </a:spcAft>
            </a:pPr>
            <a:r>
              <a:rPr lang="en-US" sz="1600" b="1" cap="small" dirty="0">
                <a:solidFill>
                  <a:schemeClr val="accent2">
                    <a:lumMod val="50000"/>
                  </a:schemeClr>
                </a:solidFill>
                <a:latin typeface="Calibri" pitchFamily="34" charset="0"/>
                <a:cs typeface="Calibri" pitchFamily="34" charset="0"/>
              </a:rPr>
              <a:t>Advanced Air Vehicles Program</a:t>
            </a:r>
          </a:p>
          <a:p>
            <a:pPr>
              <a:spcAft>
                <a:spcPts val="600"/>
              </a:spcAft>
            </a:pPr>
            <a:r>
              <a:rPr lang="en-US" sz="1600" dirty="0">
                <a:latin typeface="Calibri" pitchFamily="34" charset="0"/>
                <a:cs typeface="Calibri" pitchFamily="34" charset="0"/>
              </a:rPr>
              <a:t>Conducts research to improve aircraft performance and minimize environmental impacts from subsonic air vehicles; to overcome key barriers, including noise, efficiency, and safety, for rotorcraft vehicles; and for  potential advanced capabilities and configurations for low boom supersonic aircraft.  Conducts research to reduce the timeline for certification of composite structures for aviation. Ensures the strategic availability, accessibility, and capability of a critical suite of aeronautics ground test facilities to meet Agency and national aeronautics testing needs. </a:t>
            </a:r>
            <a:endParaRPr lang="en-US" sz="1600" dirty="0" smtClean="0">
              <a:latin typeface="Calibri" pitchFamily="34" charset="0"/>
              <a:cs typeface="Calibri" pitchFamily="34" charset="0"/>
            </a:endParaRPr>
          </a:p>
          <a:p>
            <a:pPr>
              <a:spcAft>
                <a:spcPts val="600"/>
              </a:spcAft>
            </a:pPr>
            <a:r>
              <a:rPr lang="en-US" sz="1600" i="1" dirty="0">
                <a:latin typeface="Calibri" pitchFamily="34" charset="0"/>
                <a:cs typeface="Calibri" pitchFamily="34" charset="0"/>
              </a:rPr>
              <a:t>Strategic Thrusts: </a:t>
            </a:r>
            <a:r>
              <a:rPr lang="en-US" sz="1600" i="1" dirty="0" smtClean="0">
                <a:latin typeface="Calibri" pitchFamily="34" charset="0"/>
                <a:cs typeface="Calibri" pitchFamily="34" charset="0"/>
              </a:rPr>
              <a:t>Ultra-Efficient Commercial Vehicles, Innovation in Commercial Supersonic Aircraft, Transition to Low-Carbon Propulsion, </a:t>
            </a:r>
            <a:r>
              <a:rPr lang="en-US" sz="1600" i="1" dirty="0">
                <a:latin typeface="Calibri" pitchFamily="34" charset="0"/>
                <a:cs typeface="Calibri" pitchFamily="34" charset="0"/>
              </a:rPr>
              <a:t>Assured Autonomy for Aviation </a:t>
            </a:r>
            <a:r>
              <a:rPr lang="en-US" sz="1600" i="1" dirty="0" smtClean="0">
                <a:latin typeface="Calibri" pitchFamily="34" charset="0"/>
                <a:cs typeface="Calibri" pitchFamily="34" charset="0"/>
              </a:rPr>
              <a:t>Transformation</a:t>
            </a:r>
            <a:endParaRPr lang="en-US" sz="1600" i="1" dirty="0">
              <a:latin typeface="Calibri" pitchFamily="34" charset="0"/>
              <a:cs typeface="Calibri" pitchFamily="34" charset="0"/>
            </a:endParaRPr>
          </a:p>
        </p:txBody>
      </p:sp>
    </p:spTree>
    <p:extLst>
      <p:ext uri="{BB962C8B-B14F-4D97-AF65-F5344CB8AC3E}">
        <p14:creationId xmlns:p14="http://schemas.microsoft.com/office/powerpoint/2010/main" val="1561062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Aeronautics Programs</a:t>
            </a:r>
            <a:endParaRPr lang="en-US" dirty="0"/>
          </a:p>
        </p:txBody>
      </p:sp>
      <p:sp>
        <p:nvSpPr>
          <p:cNvPr id="3" name="Footer Placeholder 2"/>
          <p:cNvSpPr>
            <a:spLocks noGrp="1"/>
          </p:cNvSpPr>
          <p:nvPr>
            <p:ph type="ftr" sz="quarter" idx="11"/>
          </p:nvPr>
        </p:nvSpPr>
        <p:spPr/>
        <p:txBody>
          <a:bodyPr/>
          <a:lstStyle/>
          <a:p>
            <a:pPr>
              <a:defRPr/>
            </a:pPr>
            <a:r>
              <a:rPr lang="en-US" smtClean="0"/>
              <a:t>www.nasa.gov</a:t>
            </a:r>
            <a:endParaRPr lang="en-US" dirty="0"/>
          </a:p>
        </p:txBody>
      </p:sp>
      <p:sp>
        <p:nvSpPr>
          <p:cNvPr id="4" name="Slide Number Placeholder 3"/>
          <p:cNvSpPr>
            <a:spLocks noGrp="1"/>
          </p:cNvSpPr>
          <p:nvPr>
            <p:ph type="sldNum" sz="quarter" idx="12"/>
          </p:nvPr>
        </p:nvSpPr>
        <p:spPr/>
        <p:txBody>
          <a:bodyPr/>
          <a:lstStyle/>
          <a:p>
            <a:fld id="{F6345F05-6CF1-4B84-9C57-50EAEF8118B1}" type="slidenum">
              <a:rPr lang="en-US" smtClean="0"/>
              <a:pPr/>
              <a:t>15</a:t>
            </a:fld>
            <a:endParaRPr lang="en-US"/>
          </a:p>
        </p:txBody>
      </p:sp>
      <p:sp>
        <p:nvSpPr>
          <p:cNvPr id="5" name="Rectangle 4"/>
          <p:cNvSpPr/>
          <p:nvPr/>
        </p:nvSpPr>
        <p:spPr>
          <a:xfrm>
            <a:off x="457200" y="1219200"/>
            <a:ext cx="8153400" cy="4001095"/>
          </a:xfrm>
          <a:prstGeom prst="rect">
            <a:avLst/>
          </a:prstGeom>
        </p:spPr>
        <p:txBody>
          <a:bodyPr wrap="square">
            <a:spAutoFit/>
          </a:bodyPr>
          <a:lstStyle/>
          <a:p>
            <a:pPr>
              <a:spcAft>
                <a:spcPts val="600"/>
              </a:spcAft>
            </a:pPr>
            <a:r>
              <a:rPr lang="en-US" sz="1600" b="1" cap="small" dirty="0" smtClean="0">
                <a:solidFill>
                  <a:schemeClr val="accent2">
                    <a:lumMod val="50000"/>
                  </a:schemeClr>
                </a:solidFill>
                <a:latin typeface="Calibri" pitchFamily="34" charset="0"/>
                <a:cs typeface="Calibri" pitchFamily="34" charset="0"/>
              </a:rPr>
              <a:t>Integrated </a:t>
            </a:r>
            <a:r>
              <a:rPr lang="en-US" sz="1600" b="1" cap="small" dirty="0">
                <a:solidFill>
                  <a:schemeClr val="accent2">
                    <a:lumMod val="50000"/>
                  </a:schemeClr>
                </a:solidFill>
                <a:latin typeface="Calibri" pitchFamily="34" charset="0"/>
                <a:cs typeface="Calibri" pitchFamily="34" charset="0"/>
              </a:rPr>
              <a:t>Aviation Systems Program</a:t>
            </a:r>
          </a:p>
          <a:p>
            <a:pPr>
              <a:spcAft>
                <a:spcPts val="600"/>
              </a:spcAft>
            </a:pPr>
            <a:r>
              <a:rPr lang="en-US" sz="1600" dirty="0">
                <a:latin typeface="Calibri" pitchFamily="34" charset="0"/>
                <a:cs typeface="Calibri" pitchFamily="34" charset="0"/>
              </a:rPr>
              <a:t>Conducts research on promising concepts and technologies at an integrated system level. Explores, assesses, and demonstrates the benefits of these potential technologies in a relevant environment. Supports the flight research needs across Aeronautics.</a:t>
            </a:r>
          </a:p>
          <a:p>
            <a:pPr>
              <a:spcAft>
                <a:spcPts val="600"/>
              </a:spcAft>
            </a:pPr>
            <a:r>
              <a:rPr lang="en-US" sz="1600" i="1" dirty="0">
                <a:latin typeface="Calibri" pitchFamily="34" charset="0"/>
                <a:cs typeface="Calibri" pitchFamily="34" charset="0"/>
              </a:rPr>
              <a:t>Strategic Thrusts: </a:t>
            </a:r>
            <a:r>
              <a:rPr lang="en-US" sz="1600" i="1" dirty="0" smtClean="0">
                <a:latin typeface="Calibri" pitchFamily="34" charset="0"/>
                <a:cs typeface="Calibri" pitchFamily="34" charset="0"/>
              </a:rPr>
              <a:t>Supports all six.</a:t>
            </a:r>
            <a:endParaRPr lang="en-US" sz="1600" i="1" dirty="0">
              <a:latin typeface="Calibri" pitchFamily="34" charset="0"/>
              <a:cs typeface="Calibri" pitchFamily="34" charset="0"/>
            </a:endParaRPr>
          </a:p>
          <a:p>
            <a:pPr>
              <a:spcAft>
                <a:spcPts val="600"/>
              </a:spcAft>
            </a:pPr>
            <a:endParaRPr lang="en-US" sz="1600" cap="small" dirty="0">
              <a:latin typeface="Calibri" pitchFamily="34" charset="0"/>
              <a:cs typeface="Calibri" pitchFamily="34" charset="0"/>
            </a:endParaRPr>
          </a:p>
          <a:p>
            <a:pPr>
              <a:spcAft>
                <a:spcPts val="600"/>
              </a:spcAft>
            </a:pPr>
            <a:r>
              <a:rPr lang="en-US" sz="1600" b="1" cap="small" dirty="0">
                <a:solidFill>
                  <a:schemeClr val="accent2">
                    <a:lumMod val="50000"/>
                  </a:schemeClr>
                </a:solidFill>
                <a:latin typeface="Calibri" pitchFamily="34" charset="0"/>
                <a:cs typeface="Calibri" pitchFamily="34" charset="0"/>
              </a:rPr>
              <a:t>Transformative Aeronautics </a:t>
            </a:r>
            <a:r>
              <a:rPr lang="en-US" sz="1600" b="1" cap="small" dirty="0" smtClean="0">
                <a:solidFill>
                  <a:schemeClr val="accent2">
                    <a:lumMod val="50000"/>
                  </a:schemeClr>
                </a:solidFill>
                <a:latin typeface="Calibri" pitchFamily="34" charset="0"/>
                <a:cs typeface="Calibri" pitchFamily="34" charset="0"/>
              </a:rPr>
              <a:t>Concepts Program</a:t>
            </a:r>
            <a:endParaRPr lang="en-US" sz="1600" b="1" cap="small" dirty="0">
              <a:solidFill>
                <a:schemeClr val="accent2">
                  <a:lumMod val="50000"/>
                </a:schemeClr>
              </a:solidFill>
              <a:latin typeface="Calibri" pitchFamily="34" charset="0"/>
              <a:cs typeface="Calibri" pitchFamily="34" charset="0"/>
            </a:endParaRPr>
          </a:p>
          <a:p>
            <a:pPr>
              <a:spcAft>
                <a:spcPts val="600"/>
              </a:spcAft>
            </a:pPr>
            <a:r>
              <a:rPr lang="en-US" sz="1600" dirty="0">
                <a:latin typeface="Calibri" pitchFamily="34" charset="0"/>
                <a:cs typeface="Calibri" pitchFamily="34" charset="0"/>
              </a:rPr>
              <a:t>Cultivates multi-disciplinary, revolutionary concepts to enable aviation transformation and harness convergence in aeronautics and non-aeronautics technologies to create new opportunities in aviation. Solicits and encourages revolutionary concepts, creates the environment for researchers to become immersed in trying out new ideas, performs ground and small-scale flight tests, allows failures and learns from them, and drives rapid turnover into new concepts</a:t>
            </a:r>
            <a:r>
              <a:rPr lang="en-US" sz="1600" dirty="0" smtClean="0">
                <a:latin typeface="Calibri" pitchFamily="34" charset="0"/>
                <a:cs typeface="Calibri" pitchFamily="34" charset="0"/>
              </a:rPr>
              <a:t>.</a:t>
            </a:r>
          </a:p>
          <a:p>
            <a:pPr>
              <a:spcAft>
                <a:spcPts val="600"/>
              </a:spcAft>
            </a:pPr>
            <a:r>
              <a:rPr lang="en-US" sz="1600" i="1" dirty="0">
                <a:latin typeface="Calibri" pitchFamily="34" charset="0"/>
                <a:cs typeface="Calibri" pitchFamily="34" charset="0"/>
              </a:rPr>
              <a:t>Strategic Thrusts: Supports all six</a:t>
            </a:r>
            <a:r>
              <a:rPr lang="en-US" sz="1600" i="1" dirty="0" smtClean="0">
                <a:latin typeface="Calibri" pitchFamily="34" charset="0"/>
                <a:cs typeface="Calibri" pitchFamily="34" charset="0"/>
              </a:rPr>
              <a:t>.</a:t>
            </a:r>
            <a:endParaRPr lang="en-US" sz="1600" i="1" dirty="0">
              <a:latin typeface="Calibri" pitchFamily="34" charset="0"/>
              <a:cs typeface="Calibri" pitchFamily="34" charset="0"/>
            </a:endParaRPr>
          </a:p>
        </p:txBody>
      </p:sp>
    </p:spTree>
    <p:extLst>
      <p:ext uri="{BB962C8B-B14F-4D97-AF65-F5344CB8AC3E}">
        <p14:creationId xmlns:p14="http://schemas.microsoft.com/office/powerpoint/2010/main" val="1426320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mmary_bkgd.png"/>
          <p:cNvPicPr>
            <a:picLocks noChangeAspect="1"/>
          </p:cNvPicPr>
          <p:nvPr/>
        </p:nvPicPr>
        <p:blipFill>
          <a:blip r:embed="rId3"/>
          <a:stretch>
            <a:fillRect/>
          </a:stretch>
        </p:blipFill>
        <p:spPr>
          <a:xfrm>
            <a:off x="0" y="0"/>
            <a:ext cx="9144000" cy="6858000"/>
          </a:xfrm>
          <a:prstGeom prst="rect">
            <a:avLst/>
          </a:prstGeom>
        </p:spPr>
      </p:pic>
      <p:grpSp>
        <p:nvGrpSpPr>
          <p:cNvPr id="31" name="Group 30"/>
          <p:cNvGrpSpPr/>
          <p:nvPr/>
        </p:nvGrpSpPr>
        <p:grpSpPr>
          <a:xfrm>
            <a:off x="359408" y="3945361"/>
            <a:ext cx="2218806" cy="2347317"/>
            <a:chOff x="359408" y="3945361"/>
            <a:chExt cx="2218806" cy="2347317"/>
          </a:xfrm>
        </p:grpSpPr>
        <p:sp>
          <p:nvSpPr>
            <p:cNvPr id="4" name="Freeform 3"/>
            <p:cNvSpPr/>
            <p:nvPr/>
          </p:nvSpPr>
          <p:spPr>
            <a:xfrm>
              <a:off x="634933" y="4318001"/>
              <a:ext cx="1918908" cy="1878494"/>
            </a:xfrm>
            <a:custGeom>
              <a:avLst/>
              <a:gdLst>
                <a:gd name="connsiteX0" fmla="*/ 0 w 1693155"/>
                <a:gd name="connsiteY0" fmla="*/ 0 h 1443284"/>
                <a:gd name="connsiteX1" fmla="*/ 19241 w 1693155"/>
                <a:gd name="connsiteY1" fmla="*/ 1443284 h 1443284"/>
                <a:gd name="connsiteX2" fmla="*/ 1693155 w 1693155"/>
                <a:gd name="connsiteY2" fmla="*/ 1443284 h 1443284"/>
                <a:gd name="connsiteX3" fmla="*/ 1693155 w 1693155"/>
                <a:gd name="connsiteY3" fmla="*/ 1443284 h 1443284"/>
              </a:gdLst>
              <a:ahLst/>
              <a:cxnLst>
                <a:cxn ang="0">
                  <a:pos x="connsiteX0" y="connsiteY0"/>
                </a:cxn>
                <a:cxn ang="0">
                  <a:pos x="connsiteX1" y="connsiteY1"/>
                </a:cxn>
                <a:cxn ang="0">
                  <a:pos x="connsiteX2" y="connsiteY2"/>
                </a:cxn>
                <a:cxn ang="0">
                  <a:pos x="connsiteX3" y="connsiteY3"/>
                </a:cxn>
              </a:cxnLst>
              <a:rect l="l" t="t" r="r" b="b"/>
              <a:pathLst>
                <a:path w="1693155" h="1443284">
                  <a:moveTo>
                    <a:pt x="0" y="0"/>
                  </a:moveTo>
                  <a:lnTo>
                    <a:pt x="19241" y="1443284"/>
                  </a:lnTo>
                  <a:lnTo>
                    <a:pt x="1693155" y="1443284"/>
                  </a:lnTo>
                  <a:lnTo>
                    <a:pt x="1693155" y="1443284"/>
                  </a:lnTo>
                </a:path>
              </a:pathLst>
            </a:custGeom>
            <a:ln w="2540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Oval 4"/>
            <p:cNvSpPr/>
            <p:nvPr/>
          </p:nvSpPr>
          <p:spPr>
            <a:xfrm>
              <a:off x="2366569" y="6081033"/>
              <a:ext cx="211645" cy="21164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9408" y="3945361"/>
              <a:ext cx="1736092" cy="369332"/>
            </a:xfrm>
            <a:prstGeom prst="rect">
              <a:avLst/>
            </a:prstGeom>
            <a:noFill/>
          </p:spPr>
          <p:txBody>
            <a:bodyPr wrap="square" rtlCol="0">
              <a:spAutoFit/>
            </a:bodyPr>
            <a:lstStyle/>
            <a:p>
              <a:r>
                <a:rPr lang="en-US" dirty="0" smtClean="0">
                  <a:solidFill>
                    <a:srgbClr val="FFFFFF"/>
                  </a:solidFill>
                  <a:latin typeface="Arial"/>
                  <a:cs typeface="Arial"/>
                </a:rPr>
                <a:t>Urgent Drivers</a:t>
              </a:r>
              <a:endParaRPr lang="en-US" dirty="0">
                <a:solidFill>
                  <a:srgbClr val="FFFFFF"/>
                </a:solidFill>
                <a:latin typeface="Arial"/>
                <a:cs typeface="Arial"/>
              </a:endParaRPr>
            </a:p>
          </p:txBody>
        </p:sp>
      </p:grpSp>
      <p:sp>
        <p:nvSpPr>
          <p:cNvPr id="28" name="Rectangle 27"/>
          <p:cNvSpPr/>
          <p:nvPr/>
        </p:nvSpPr>
        <p:spPr>
          <a:xfrm>
            <a:off x="5842000" y="444500"/>
            <a:ext cx="3048000" cy="1200329"/>
          </a:xfrm>
          <a:prstGeom prst="rect">
            <a:avLst/>
          </a:prstGeom>
        </p:spPr>
        <p:txBody>
          <a:bodyPr wrap="square">
            <a:spAutoFit/>
          </a:bodyPr>
          <a:lstStyle/>
          <a:p>
            <a:pPr marL="285750" indent="-285750">
              <a:buFont typeface="Arial"/>
              <a:buChar char="•"/>
              <a:defRPr/>
            </a:pPr>
            <a:r>
              <a:rPr lang="en-US" dirty="0" smtClean="0">
                <a:solidFill>
                  <a:srgbClr val="FFFFFF"/>
                </a:solidFill>
                <a:latin typeface="Arial"/>
                <a:cs typeface="Arial"/>
              </a:rPr>
              <a:t>Economic Growth</a:t>
            </a:r>
          </a:p>
          <a:p>
            <a:pPr marL="285750" indent="-285750">
              <a:buFont typeface="Arial"/>
              <a:buChar char="•"/>
              <a:defRPr/>
            </a:pPr>
            <a:r>
              <a:rPr lang="en-US" dirty="0" smtClean="0">
                <a:solidFill>
                  <a:srgbClr val="FFFFFF"/>
                </a:solidFill>
                <a:latin typeface="Arial"/>
                <a:cs typeface="Arial"/>
              </a:rPr>
              <a:t>High Quality Jobs</a:t>
            </a:r>
          </a:p>
          <a:p>
            <a:pPr marL="285750" indent="-285750">
              <a:buFont typeface="Arial"/>
              <a:buChar char="•"/>
              <a:defRPr/>
            </a:pPr>
            <a:r>
              <a:rPr lang="en-US" dirty="0" smtClean="0">
                <a:solidFill>
                  <a:srgbClr val="FFFFFF"/>
                </a:solidFill>
                <a:latin typeface="Arial"/>
                <a:cs typeface="Arial"/>
              </a:rPr>
              <a:t>Revolutionary Mobility</a:t>
            </a:r>
          </a:p>
          <a:p>
            <a:pPr marL="285750" indent="-285750">
              <a:buFont typeface="Arial"/>
              <a:buChar char="•"/>
              <a:defRPr/>
            </a:pPr>
            <a:r>
              <a:rPr lang="en-US" dirty="0" smtClean="0">
                <a:solidFill>
                  <a:srgbClr val="FFFFFF"/>
                </a:solidFill>
                <a:latin typeface="Arial"/>
                <a:cs typeface="Arial"/>
              </a:rPr>
              <a:t>Long-Term Sustainability</a:t>
            </a:r>
            <a:endParaRPr lang="en-US" dirty="0">
              <a:solidFill>
                <a:srgbClr val="FFFFFF"/>
              </a:solidFill>
              <a:latin typeface="Arial"/>
              <a:cs typeface="Arial"/>
            </a:endParaRPr>
          </a:p>
        </p:txBody>
      </p:sp>
      <p:sp>
        <p:nvSpPr>
          <p:cNvPr id="29" name="Round Same Side Corner Rectangle 28"/>
          <p:cNvSpPr/>
          <p:nvPr/>
        </p:nvSpPr>
        <p:spPr>
          <a:xfrm rot="5400000">
            <a:off x="1123950" y="-971550"/>
            <a:ext cx="596900" cy="2844800"/>
          </a:xfrm>
          <a:prstGeom prst="round2Same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 name="TextBox 29"/>
          <p:cNvSpPr txBox="1"/>
          <p:nvPr/>
        </p:nvSpPr>
        <p:spPr>
          <a:xfrm>
            <a:off x="558800" y="137061"/>
            <a:ext cx="1981606" cy="523220"/>
          </a:xfrm>
          <a:prstGeom prst="rect">
            <a:avLst/>
          </a:prstGeom>
          <a:noFill/>
        </p:spPr>
        <p:txBody>
          <a:bodyPr wrap="square" anchor="t">
            <a:spAutoFit/>
          </a:bodyPr>
          <a:lstStyle/>
          <a:p>
            <a:pPr>
              <a:defRPr/>
            </a:pPr>
            <a:r>
              <a:rPr lang="en-US" sz="2800" dirty="0" smtClean="0">
                <a:solidFill>
                  <a:srgbClr val="FFFFFF"/>
                </a:solidFill>
                <a:latin typeface="Arial"/>
                <a:cs typeface="Arial"/>
              </a:rPr>
              <a:t>Summary</a:t>
            </a:r>
            <a:endParaRPr lang="en-US" sz="2800" dirty="0">
              <a:solidFill>
                <a:srgbClr val="FFFFFF"/>
              </a:solidFill>
              <a:latin typeface="Arial"/>
              <a:cs typeface="Arial"/>
            </a:endParaRPr>
          </a:p>
        </p:txBody>
      </p:sp>
      <p:grpSp>
        <p:nvGrpSpPr>
          <p:cNvPr id="2" name="Group 1"/>
          <p:cNvGrpSpPr/>
          <p:nvPr/>
        </p:nvGrpSpPr>
        <p:grpSpPr>
          <a:xfrm>
            <a:off x="4804969" y="3056361"/>
            <a:ext cx="4554931" cy="3534939"/>
            <a:chOff x="4804969" y="3056361"/>
            <a:chExt cx="4554931" cy="3534939"/>
          </a:xfrm>
        </p:grpSpPr>
        <p:grpSp>
          <p:nvGrpSpPr>
            <p:cNvPr id="32" name="Group 31"/>
            <p:cNvGrpSpPr/>
            <p:nvPr/>
          </p:nvGrpSpPr>
          <p:grpSpPr>
            <a:xfrm>
              <a:off x="4927531" y="3056361"/>
              <a:ext cx="4432369" cy="3534939"/>
              <a:chOff x="4927531" y="3056361"/>
              <a:chExt cx="4432369" cy="3534939"/>
            </a:xfrm>
          </p:grpSpPr>
          <p:grpSp>
            <p:nvGrpSpPr>
              <p:cNvPr id="24" name="Group 23"/>
              <p:cNvGrpSpPr/>
              <p:nvPr/>
            </p:nvGrpSpPr>
            <p:grpSpPr>
              <a:xfrm>
                <a:off x="6222999" y="3879148"/>
                <a:ext cx="2699325" cy="2712152"/>
                <a:chOff x="5870141" y="3194050"/>
                <a:chExt cx="3128384" cy="3143250"/>
              </a:xfrm>
            </p:grpSpPr>
            <p:pic>
              <p:nvPicPr>
                <p:cNvPr id="18" name="Picture 17"/>
                <p:cNvPicPr>
                  <a:picLocks noChangeAspect="1"/>
                </p:cNvPicPr>
                <p:nvPr/>
              </p:nvPicPr>
              <p:blipFill>
                <a:blip r:embed="rId4"/>
                <a:srcRect/>
                <a:stretch>
                  <a:fillRect/>
                </a:stretch>
              </p:blipFill>
              <p:spPr bwMode="auto">
                <a:xfrm>
                  <a:off x="7652262" y="4076700"/>
                  <a:ext cx="1343008" cy="1048769"/>
                </a:xfrm>
                <a:prstGeom prst="rect">
                  <a:avLst/>
                </a:prstGeom>
                <a:ln>
                  <a:solidFill>
                    <a:srgbClr val="FFFFFF"/>
                  </a:solidFill>
                </a:ln>
                <a:effectLst/>
                <a:extLst/>
              </p:spPr>
            </p:pic>
            <p:pic>
              <p:nvPicPr>
                <p:cNvPr id="20" name="Picture 25" descr="WeatherAssimilationIntoDecisionLoops"/>
                <p:cNvPicPr>
                  <a:picLocks noChangeAspect="1" noChangeArrowheads="1"/>
                </p:cNvPicPr>
                <p:nvPr/>
              </p:nvPicPr>
              <p:blipFill>
                <a:blip r:embed="rId5" cstate="print">
                  <a:extLst>
                    <a:ext uri="{28A0092B-C50C-407E-A947-70E740481C1C}">
                      <a14:useLocalDpi xmlns:a14="http://schemas.microsoft.com/office/drawing/2010/main" val="0"/>
                    </a:ext>
                  </a:extLst>
                </a:blip>
                <a:srcRect l="3000" r="26401"/>
                <a:stretch>
                  <a:fillRect/>
                </a:stretch>
              </p:blipFill>
              <p:spPr bwMode="auto">
                <a:xfrm>
                  <a:off x="5872463" y="4080630"/>
                  <a:ext cx="1687707" cy="1044839"/>
                </a:xfrm>
                <a:prstGeom prst="rect">
                  <a:avLst/>
                </a:prstGeom>
                <a:noFill/>
                <a:ln w="12700"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pic>
            <p:pic>
              <p:nvPicPr>
                <p:cNvPr id="21" name="Picture 20" descr="N90_24hour_flow_256"/>
                <p:cNvPicPr>
                  <a:picLocks noChangeAspect="1" noChangeArrowheads="1"/>
                </p:cNvPicPr>
                <p:nvPr/>
              </p:nvPicPr>
              <p:blipFill>
                <a:blip r:embed="rId6"/>
                <a:srcRect t="16162" b="12121"/>
                <a:stretch>
                  <a:fillRect/>
                </a:stretch>
              </p:blipFill>
              <p:spPr bwMode="auto">
                <a:xfrm>
                  <a:off x="5870141" y="3194050"/>
                  <a:ext cx="1692709" cy="781050"/>
                </a:xfrm>
                <a:prstGeom prst="rect">
                  <a:avLst/>
                </a:prstGeom>
                <a:noFill/>
                <a:ln w="9525" cap="flat" cmpd="sng" algn="ctr">
                  <a:solidFill>
                    <a:srgbClr val="FFFFFF"/>
                  </a:solidFill>
                  <a:prstDash val="solid"/>
                  <a:round/>
                  <a:headEnd type="none" w="med" len="med"/>
                  <a:tailEnd type="none" w="med" len="med"/>
                </a:ln>
                <a:effectLst/>
              </p:spPr>
            </p:pic>
            <p:pic>
              <p:nvPicPr>
                <p:cNvPr id="22" name="Picture 4"/>
                <p:cNvPicPr>
                  <a:picLocks noChangeAspect="1"/>
                </p:cNvPicPr>
                <p:nvPr/>
              </p:nvPicPr>
              <p:blipFill>
                <a:blip r:embed="rId7">
                  <a:extLst>
                    <a:ext uri="{28A0092B-C50C-407E-A947-70E740481C1C}">
                      <a14:useLocalDpi xmlns:a14="http://schemas.microsoft.com/office/drawing/2010/main" val="0"/>
                    </a:ext>
                  </a:extLst>
                </a:blip>
                <a:srcRect l="2687" t="8623" r="2687" b="4311"/>
                <a:stretch>
                  <a:fillRect/>
                </a:stretch>
              </p:blipFill>
              <p:spPr bwMode="auto">
                <a:xfrm>
                  <a:off x="7651750" y="3194050"/>
                  <a:ext cx="1346775" cy="778295"/>
                </a:xfrm>
                <a:prstGeom prst="rect">
                  <a:avLst/>
                </a:prstGeom>
                <a:ln w="9525">
                  <a:solidFill>
                    <a:srgbClr val="FFFFFF"/>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77647" y="5221464"/>
                  <a:ext cx="3117623" cy="1115836"/>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FF"/>
                      </a:solidFill>
                    </a14:hiddenFill>
                  </a:ext>
                </a:extLst>
              </p:spPr>
            </p:pic>
          </p:grpSp>
          <p:sp>
            <p:nvSpPr>
              <p:cNvPr id="25" name="Freeform 24"/>
              <p:cNvSpPr/>
              <p:nvPr/>
            </p:nvSpPr>
            <p:spPr>
              <a:xfrm flipH="1">
                <a:off x="4927531" y="3416300"/>
                <a:ext cx="1168467" cy="1002194"/>
              </a:xfrm>
              <a:custGeom>
                <a:avLst/>
                <a:gdLst>
                  <a:gd name="connsiteX0" fmla="*/ 0 w 1693155"/>
                  <a:gd name="connsiteY0" fmla="*/ 0 h 1443284"/>
                  <a:gd name="connsiteX1" fmla="*/ 19241 w 1693155"/>
                  <a:gd name="connsiteY1" fmla="*/ 1443284 h 1443284"/>
                  <a:gd name="connsiteX2" fmla="*/ 1693155 w 1693155"/>
                  <a:gd name="connsiteY2" fmla="*/ 1443284 h 1443284"/>
                  <a:gd name="connsiteX3" fmla="*/ 1693155 w 1693155"/>
                  <a:gd name="connsiteY3" fmla="*/ 1443284 h 1443284"/>
                </a:gdLst>
                <a:ahLst/>
                <a:cxnLst>
                  <a:cxn ang="0">
                    <a:pos x="connsiteX0" y="connsiteY0"/>
                  </a:cxn>
                  <a:cxn ang="0">
                    <a:pos x="connsiteX1" y="connsiteY1"/>
                  </a:cxn>
                  <a:cxn ang="0">
                    <a:pos x="connsiteX2" y="connsiteY2"/>
                  </a:cxn>
                  <a:cxn ang="0">
                    <a:pos x="connsiteX3" y="connsiteY3"/>
                  </a:cxn>
                </a:cxnLst>
                <a:rect l="l" t="t" r="r" b="b"/>
                <a:pathLst>
                  <a:path w="1693155" h="1443284">
                    <a:moveTo>
                      <a:pt x="0" y="0"/>
                    </a:moveTo>
                    <a:lnTo>
                      <a:pt x="19241" y="1443284"/>
                    </a:lnTo>
                    <a:lnTo>
                      <a:pt x="1693155" y="1443284"/>
                    </a:lnTo>
                    <a:lnTo>
                      <a:pt x="1693155" y="1443284"/>
                    </a:lnTo>
                  </a:path>
                </a:pathLst>
              </a:custGeom>
              <a:ln w="2540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6204474" y="3056361"/>
                <a:ext cx="3155426" cy="646331"/>
              </a:xfrm>
              <a:prstGeom prst="rect">
                <a:avLst/>
              </a:prstGeom>
              <a:noFill/>
            </p:spPr>
            <p:txBody>
              <a:bodyPr wrap="square" rtlCol="0">
                <a:spAutoFit/>
              </a:bodyPr>
              <a:lstStyle/>
              <a:p>
                <a:r>
                  <a:rPr lang="en-US" dirty="0" smtClean="0">
                    <a:solidFill>
                      <a:srgbClr val="FFFFFF"/>
                    </a:solidFill>
                    <a:latin typeface="Arial"/>
                    <a:cs typeface="Arial"/>
                  </a:rPr>
                  <a:t>Innovative Solutions and High Payoff Technologies</a:t>
                </a:r>
                <a:endParaRPr lang="en-US" dirty="0">
                  <a:solidFill>
                    <a:srgbClr val="FFFFFF"/>
                  </a:solidFill>
                  <a:latin typeface="Arial"/>
                  <a:cs typeface="Arial"/>
                </a:endParaRPr>
              </a:p>
            </p:txBody>
          </p:sp>
        </p:grpSp>
        <p:sp>
          <p:nvSpPr>
            <p:cNvPr id="27" name="Oval 26"/>
            <p:cNvSpPr/>
            <p:nvPr/>
          </p:nvSpPr>
          <p:spPr>
            <a:xfrm>
              <a:off x="4804969" y="4303033"/>
              <a:ext cx="211645" cy="21164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10800000" flipH="1">
              <a:off x="6083298" y="3416300"/>
              <a:ext cx="165102" cy="1588"/>
            </a:xfrm>
            <a:prstGeom prst="line">
              <a:avLst/>
            </a:prstGeom>
            <a:ln w="25400"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33" name="Picture 32" descr="1_global_mobility_urban_sphere.png"/>
          <p:cNvPicPr>
            <a:picLocks noChangeAspect="1"/>
          </p:cNvPicPr>
          <p:nvPr/>
        </p:nvPicPr>
        <p:blipFill>
          <a:blip r:embed="rId9"/>
          <a:stretch>
            <a:fillRect/>
          </a:stretch>
        </p:blipFill>
        <p:spPr>
          <a:xfrm>
            <a:off x="152269" y="2540654"/>
            <a:ext cx="1371600" cy="1371600"/>
          </a:xfrm>
          <a:prstGeom prst="rect">
            <a:avLst/>
          </a:prstGeom>
        </p:spPr>
      </p:pic>
      <p:pic>
        <p:nvPicPr>
          <p:cNvPr id="34" name="Picture 33" descr="3_technology_convergence.png"/>
          <p:cNvPicPr>
            <a:picLocks noChangeAspect="1"/>
          </p:cNvPicPr>
          <p:nvPr/>
        </p:nvPicPr>
        <p:blipFill>
          <a:blip r:embed="rId10"/>
          <a:stretch>
            <a:fillRect/>
          </a:stretch>
        </p:blipFill>
        <p:spPr>
          <a:xfrm>
            <a:off x="3276600" y="2540654"/>
            <a:ext cx="1371600" cy="1371600"/>
          </a:xfrm>
          <a:prstGeom prst="rect">
            <a:avLst/>
          </a:prstGeom>
        </p:spPr>
      </p:pic>
      <p:pic>
        <p:nvPicPr>
          <p:cNvPr id="35" name="Picture 34" descr="2_enviro_challenges_v3.png"/>
          <p:cNvPicPr>
            <a:picLocks noChangeAspect="1"/>
          </p:cNvPicPr>
          <p:nvPr/>
        </p:nvPicPr>
        <p:blipFill>
          <a:blip r:embed="rId11"/>
          <a:stretch>
            <a:fillRect/>
          </a:stretch>
        </p:blipFill>
        <p:spPr>
          <a:xfrm>
            <a:off x="1714434" y="2540654"/>
            <a:ext cx="1371600" cy="1371600"/>
          </a:xfrm>
          <a:prstGeom prst="rect">
            <a:avLst/>
          </a:prstGeom>
        </p:spPr>
      </p:pic>
    </p:spTree>
    <p:extLst>
      <p:ext uri="{BB962C8B-B14F-4D97-AF65-F5344CB8AC3E}">
        <p14:creationId xmlns:p14="http://schemas.microsoft.com/office/powerpoint/2010/main" val="1050168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nes.png"/>
          <p:cNvPicPr>
            <a:picLocks noChangeAspect="1"/>
          </p:cNvPicPr>
          <p:nvPr/>
        </p:nvPicPr>
        <p:blipFill>
          <a:blip r:embed="rId2">
            <a:alphaModFix amt="61000"/>
            <a:extLst>
              <a:ext uri="{28A0092B-C50C-407E-A947-70E740481C1C}">
                <a14:useLocalDpi xmlns:a14="http://schemas.microsoft.com/office/drawing/2010/main" val="0"/>
              </a:ext>
            </a:extLst>
          </a:blip>
          <a:stretch>
            <a:fillRect/>
          </a:stretch>
        </p:blipFill>
        <p:spPr>
          <a:xfrm>
            <a:off x="4195184" y="2531076"/>
            <a:ext cx="4973475" cy="4326924"/>
          </a:xfrm>
          <a:prstGeom prst="rect">
            <a:avLst/>
          </a:prstGeom>
        </p:spPr>
      </p:pic>
      <p:sp>
        <p:nvSpPr>
          <p:cNvPr id="2" name="Title 1"/>
          <p:cNvSpPr>
            <a:spLocks noGrp="1"/>
          </p:cNvSpPr>
          <p:nvPr>
            <p:ph type="title"/>
          </p:nvPr>
        </p:nvSpPr>
        <p:spPr>
          <a:xfrm>
            <a:off x="1447800" y="76200"/>
            <a:ext cx="7467600" cy="487362"/>
          </a:xfrm>
        </p:spPr>
        <p:txBody>
          <a:bodyPr>
            <a:normAutofit fontScale="90000"/>
          </a:bodyPr>
          <a:lstStyle/>
          <a:p>
            <a:r>
              <a:rPr lang="en-US" dirty="0" smtClean="0"/>
              <a:t>Why a </a:t>
            </a:r>
            <a:r>
              <a:rPr lang="en-US" dirty="0" smtClean="0"/>
              <a:t>New </a:t>
            </a:r>
            <a:r>
              <a:rPr lang="en-US" dirty="0"/>
              <a:t>A</a:t>
            </a:r>
            <a:r>
              <a:rPr lang="en-US" dirty="0" smtClean="0"/>
              <a:t>eronautics </a:t>
            </a:r>
            <a:r>
              <a:rPr lang="en-US" dirty="0"/>
              <a:t>R</a:t>
            </a:r>
            <a:r>
              <a:rPr lang="en-US" dirty="0" smtClean="0"/>
              <a:t>esearch </a:t>
            </a:r>
            <a:r>
              <a:rPr lang="en-US" dirty="0"/>
              <a:t>S</a:t>
            </a:r>
            <a:r>
              <a:rPr lang="en-US" dirty="0" smtClean="0"/>
              <a:t>trategy</a:t>
            </a:r>
            <a:r>
              <a:rPr lang="en-US" dirty="0" smtClean="0"/>
              <a:t>?</a:t>
            </a:r>
            <a:endParaRPr lang="en-US" dirty="0"/>
          </a:p>
        </p:txBody>
      </p:sp>
      <p:sp>
        <p:nvSpPr>
          <p:cNvPr id="4" name="Slide Number Placeholder 3"/>
          <p:cNvSpPr>
            <a:spLocks noGrp="1"/>
          </p:cNvSpPr>
          <p:nvPr>
            <p:ph type="sldNum" sz="quarter" idx="4294967295"/>
          </p:nvPr>
        </p:nvSpPr>
        <p:spPr>
          <a:xfrm>
            <a:off x="7010400" y="6499150"/>
            <a:ext cx="2057400" cy="365125"/>
          </a:xfrm>
          <a:prstGeom prst="rect">
            <a:avLst/>
          </a:prstGeom>
        </p:spPr>
        <p:txBody>
          <a:bodyPr/>
          <a:lstStyle/>
          <a:p>
            <a:pPr>
              <a:defRPr/>
            </a:pPr>
            <a:fld id="{2E9F9D3C-BC60-4266-9DC4-4FE206576191}" type="slidenum">
              <a:rPr lang="en-US" smtClean="0"/>
              <a:pPr>
                <a:defRPr/>
              </a:pPr>
              <a:t>2</a:t>
            </a:fld>
            <a:endParaRPr lang="en-US" dirty="0"/>
          </a:p>
        </p:txBody>
      </p:sp>
      <p:sp>
        <p:nvSpPr>
          <p:cNvPr id="6" name="Content Placeholder 5"/>
          <p:cNvSpPr>
            <a:spLocks noGrp="1"/>
          </p:cNvSpPr>
          <p:nvPr>
            <p:ph idx="1"/>
          </p:nvPr>
        </p:nvSpPr>
        <p:spPr>
          <a:xfrm>
            <a:off x="198275" y="1168685"/>
            <a:ext cx="4431142" cy="4525963"/>
          </a:xfrm>
        </p:spPr>
        <p:txBody>
          <a:bodyPr/>
          <a:lstStyle/>
          <a:p>
            <a:r>
              <a:rPr lang="en-US" sz="2000" dirty="0" smtClean="0">
                <a:solidFill>
                  <a:schemeClr val="accent5">
                    <a:lumMod val="50000"/>
                  </a:schemeClr>
                </a:solidFill>
              </a:rPr>
              <a:t>NASA Aeronautics has solid partnerships, high relevancy, and is delivering high impact</a:t>
            </a:r>
          </a:p>
          <a:p>
            <a:r>
              <a:rPr lang="en-US" sz="2000" dirty="0" smtClean="0">
                <a:solidFill>
                  <a:schemeClr val="accent5">
                    <a:lumMod val="50000"/>
                  </a:schemeClr>
                </a:solidFill>
              </a:rPr>
              <a:t>But need to recognize:</a:t>
            </a:r>
          </a:p>
          <a:p>
            <a:pPr lvl="1"/>
            <a:r>
              <a:rPr lang="en-US" sz="1600" dirty="0" smtClean="0">
                <a:solidFill>
                  <a:schemeClr val="accent5">
                    <a:lumMod val="50000"/>
                  </a:schemeClr>
                </a:solidFill>
              </a:rPr>
              <a:t>Rising competition in international R&amp;D</a:t>
            </a:r>
          </a:p>
          <a:p>
            <a:pPr lvl="1"/>
            <a:r>
              <a:rPr lang="en-US" sz="1600" dirty="0" smtClean="0">
                <a:solidFill>
                  <a:schemeClr val="accent5">
                    <a:lumMod val="50000"/>
                  </a:schemeClr>
                </a:solidFill>
              </a:rPr>
              <a:t>Challenges in mobility, energy and climate</a:t>
            </a:r>
          </a:p>
          <a:p>
            <a:pPr lvl="1"/>
            <a:r>
              <a:rPr lang="en-US" sz="1600" dirty="0" smtClean="0">
                <a:solidFill>
                  <a:schemeClr val="accent5">
                    <a:lumMod val="50000"/>
                  </a:schemeClr>
                </a:solidFill>
              </a:rPr>
              <a:t>Opportunities to infuse rapidly advancing non-aerospace sector technologies</a:t>
            </a:r>
          </a:p>
          <a:p>
            <a:r>
              <a:rPr lang="en-US" sz="2000" dirty="0" smtClean="0">
                <a:solidFill>
                  <a:schemeClr val="accent5">
                    <a:lumMod val="50000"/>
                  </a:schemeClr>
                </a:solidFill>
              </a:rPr>
              <a:t>ARMD’s new strategy builds on current leadership and focuses on enabling revolutionary advances</a:t>
            </a:r>
            <a:endParaRPr lang="en-US" sz="2000" dirty="0">
              <a:solidFill>
                <a:schemeClr val="accent5">
                  <a:lumMod val="50000"/>
                </a:schemeClr>
              </a:solidFill>
            </a:endParaRPr>
          </a:p>
        </p:txBody>
      </p:sp>
      <p:sp>
        <p:nvSpPr>
          <p:cNvPr id="11" name="Freeform 10"/>
          <p:cNvSpPr/>
          <p:nvPr/>
        </p:nvSpPr>
        <p:spPr>
          <a:xfrm>
            <a:off x="1" y="5575573"/>
            <a:ext cx="6946900" cy="1282427"/>
          </a:xfrm>
          <a:custGeom>
            <a:avLst/>
            <a:gdLst>
              <a:gd name="connsiteX0" fmla="*/ 0 w 7077237"/>
              <a:gd name="connsiteY0" fmla="*/ 0 h 431515"/>
              <a:gd name="connsiteX1" fmla="*/ 7077237 w 7077237"/>
              <a:gd name="connsiteY1" fmla="*/ 0 h 431515"/>
              <a:gd name="connsiteX2" fmla="*/ 7077237 w 7077237"/>
              <a:gd name="connsiteY2" fmla="*/ 431515 h 431515"/>
              <a:gd name="connsiteX3" fmla="*/ 0 w 7077237"/>
              <a:gd name="connsiteY3" fmla="*/ 431515 h 431515"/>
              <a:gd name="connsiteX4" fmla="*/ 0 w 7077237"/>
              <a:gd name="connsiteY4" fmla="*/ 0 h 43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7237" h="431515">
                <a:moveTo>
                  <a:pt x="0" y="0"/>
                </a:moveTo>
                <a:lnTo>
                  <a:pt x="7077237" y="0"/>
                </a:lnTo>
                <a:lnTo>
                  <a:pt x="7077237" y="431515"/>
                </a:lnTo>
                <a:lnTo>
                  <a:pt x="0" y="431515"/>
                </a:lnTo>
                <a:lnTo>
                  <a:pt x="0" y="0"/>
                </a:lnTo>
                <a:close/>
              </a:path>
            </a:pathLst>
          </a:custGeom>
          <a:gradFill flip="none" rotWithShape="1">
            <a:gsLst>
              <a:gs pos="0">
                <a:schemeClr val="accent1">
                  <a:shade val="51000"/>
                  <a:satMod val="130000"/>
                  <a:alpha val="31000"/>
                </a:schemeClr>
              </a:gs>
              <a:gs pos="80000">
                <a:schemeClr val="accent1">
                  <a:shade val="93000"/>
                  <a:satMod val="130000"/>
                  <a:alpha val="31000"/>
                </a:schemeClr>
              </a:gs>
              <a:gs pos="100000">
                <a:schemeClr val="accent1">
                  <a:shade val="94000"/>
                  <a:satMod val="135000"/>
                  <a:alpha val="3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172615" y="5642172"/>
            <a:ext cx="6793655" cy="954107"/>
          </a:xfrm>
          <a:prstGeom prst="rect">
            <a:avLst/>
          </a:prstGeom>
          <a:noFill/>
        </p:spPr>
        <p:txBody>
          <a:bodyPr wrap="square" rtlCol="0">
            <a:spAutoFit/>
          </a:bodyPr>
          <a:lstStyle/>
          <a:p>
            <a:pPr marL="61913" indent="-61913"/>
            <a:r>
              <a:rPr lang="en-US" sz="1400" b="1" dirty="0" smtClean="0">
                <a:solidFill>
                  <a:schemeClr val="tx2">
                    <a:lumMod val="75000"/>
                  </a:schemeClr>
                </a:solidFill>
                <a:latin typeface="Arial"/>
                <a:cs typeface="Arial"/>
              </a:rPr>
              <a:t>	The </a:t>
            </a:r>
            <a:r>
              <a:rPr lang="en-US" sz="1400" b="1" dirty="0">
                <a:solidFill>
                  <a:schemeClr val="tx2">
                    <a:lumMod val="75000"/>
                  </a:schemeClr>
                </a:solidFill>
                <a:latin typeface="Arial"/>
                <a:cs typeface="Arial"/>
              </a:rPr>
              <a:t>Time Bomb of Complacency – </a:t>
            </a:r>
            <a:r>
              <a:rPr lang="en-US" sz="1400" b="1" dirty="0" err="1">
                <a:solidFill>
                  <a:schemeClr val="tx2">
                    <a:lumMod val="75000"/>
                  </a:schemeClr>
                </a:solidFill>
                <a:latin typeface="Arial"/>
                <a:cs typeface="Arial"/>
              </a:rPr>
              <a:t>AvWeek</a:t>
            </a:r>
            <a:r>
              <a:rPr lang="en-US" sz="1400" b="1" dirty="0">
                <a:solidFill>
                  <a:schemeClr val="tx2">
                    <a:lumMod val="75000"/>
                  </a:schemeClr>
                </a:solidFill>
                <a:latin typeface="Arial"/>
                <a:cs typeface="Arial"/>
              </a:rPr>
              <a:t> Editorial, September 2, 2013</a:t>
            </a:r>
          </a:p>
          <a:p>
            <a:pPr marL="61913" indent="-61913"/>
            <a:r>
              <a:rPr lang="en-US" sz="1400" dirty="0" smtClean="0">
                <a:solidFill>
                  <a:schemeClr val="tx2">
                    <a:lumMod val="75000"/>
                  </a:schemeClr>
                </a:solidFill>
                <a:latin typeface="Arial"/>
                <a:cs typeface="Arial"/>
              </a:rPr>
              <a:t>“	An </a:t>
            </a:r>
            <a:r>
              <a:rPr lang="en-US" sz="1400" dirty="0">
                <a:solidFill>
                  <a:schemeClr val="tx2">
                    <a:lumMod val="75000"/>
                  </a:schemeClr>
                </a:solidFill>
                <a:latin typeface="Arial"/>
                <a:cs typeface="Arial"/>
              </a:rPr>
              <a:t>alarm needs to be sounded. </a:t>
            </a:r>
            <a:r>
              <a:rPr lang="en-US" sz="1400" dirty="0" smtClean="0">
                <a:solidFill>
                  <a:schemeClr val="tx2">
                    <a:lumMod val="75000"/>
                  </a:schemeClr>
                </a:solidFill>
                <a:latin typeface="Arial"/>
                <a:cs typeface="Arial"/>
              </a:rPr>
              <a:t>A </a:t>
            </a:r>
            <a:r>
              <a:rPr lang="en-US" sz="1400" dirty="0">
                <a:solidFill>
                  <a:schemeClr val="tx2">
                    <a:lumMod val="75000"/>
                  </a:schemeClr>
                </a:solidFill>
                <a:latin typeface="Arial"/>
                <a:cs typeface="Arial"/>
              </a:rPr>
              <a:t>vital and vigorous aeronautics research program is essential…  NASA’s unveiling of a new strategy for aeronautics research is a bold and welcome move.” </a:t>
            </a:r>
          </a:p>
        </p:txBody>
      </p:sp>
      <p:sp>
        <p:nvSpPr>
          <p:cNvPr id="14" name="Snip Single Corner Rectangle 13"/>
          <p:cNvSpPr/>
          <p:nvPr/>
        </p:nvSpPr>
        <p:spPr>
          <a:xfrm>
            <a:off x="6842973" y="1121939"/>
            <a:ext cx="2059057" cy="2416482"/>
          </a:xfrm>
          <a:prstGeom prst="snip1Rect">
            <a:avLst>
              <a:gd name="adj" fmla="val 8284"/>
            </a:avLst>
          </a:prstGeom>
          <a:gradFill flip="none" rotWithShape="1">
            <a:gsLst>
              <a:gs pos="0">
                <a:schemeClr val="accent1">
                  <a:shade val="51000"/>
                  <a:satMod val="130000"/>
                  <a:alpha val="71000"/>
                </a:schemeClr>
              </a:gs>
              <a:gs pos="80000">
                <a:schemeClr val="accent1">
                  <a:shade val="93000"/>
                  <a:satMod val="130000"/>
                  <a:alpha val="71000"/>
                </a:schemeClr>
              </a:gs>
              <a:gs pos="100000">
                <a:schemeClr val="accent1">
                  <a:shade val="94000"/>
                  <a:satMod val="135000"/>
                  <a:alpha val="7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941611" y="1269886"/>
            <a:ext cx="1923430" cy="2231380"/>
          </a:xfrm>
          <a:prstGeom prst="rect">
            <a:avLst/>
          </a:prstGeom>
          <a:noFill/>
        </p:spPr>
        <p:txBody>
          <a:bodyPr wrap="square" rtlCol="0">
            <a:spAutoFit/>
          </a:bodyPr>
          <a:lstStyle/>
          <a:p>
            <a:pPr marL="61913" indent="-61913"/>
            <a:r>
              <a:rPr lang="en-US" sz="1100" dirty="0">
                <a:solidFill>
                  <a:schemeClr val="bg1"/>
                </a:solidFill>
                <a:latin typeface="Arial"/>
                <a:cs typeface="Arial"/>
              </a:rPr>
              <a:t>“Civil aviation [is] blessed with growing demand, record orders and increasing deliveries, but facing global competitors, affordability and sustainability challenges, and an industry-shaking technological revolution.”</a:t>
            </a:r>
          </a:p>
          <a:p>
            <a:r>
              <a:rPr lang="en-US" sz="1000" b="1" dirty="0" smtClean="0">
                <a:solidFill>
                  <a:schemeClr val="bg1"/>
                </a:solidFill>
                <a:latin typeface="Arial"/>
                <a:cs typeface="Arial"/>
              </a:rPr>
              <a:t/>
            </a:r>
            <a:br>
              <a:rPr lang="en-US" sz="1000" b="1" dirty="0" smtClean="0">
                <a:solidFill>
                  <a:schemeClr val="bg1"/>
                </a:solidFill>
                <a:latin typeface="Arial"/>
                <a:cs typeface="Arial"/>
              </a:rPr>
            </a:br>
            <a:r>
              <a:rPr lang="en-US" sz="1000" b="1" dirty="0" smtClean="0">
                <a:solidFill>
                  <a:schemeClr val="bg1"/>
                </a:solidFill>
                <a:latin typeface="Arial"/>
                <a:cs typeface="Arial"/>
              </a:rPr>
              <a:t>Graham </a:t>
            </a:r>
            <a:r>
              <a:rPr lang="en-US" sz="1000" b="1" dirty="0">
                <a:solidFill>
                  <a:schemeClr val="bg1"/>
                </a:solidFill>
                <a:latin typeface="Arial"/>
                <a:cs typeface="Arial"/>
              </a:rPr>
              <a:t>Warwick, </a:t>
            </a:r>
            <a:r>
              <a:rPr lang="en-US" sz="1000" b="1" dirty="0" smtClean="0">
                <a:solidFill>
                  <a:schemeClr val="bg1"/>
                </a:solidFill>
                <a:latin typeface="Arial"/>
                <a:cs typeface="Arial"/>
              </a:rPr>
              <a:t/>
            </a:r>
            <a:br>
              <a:rPr lang="en-US" sz="1000" b="1" dirty="0" smtClean="0">
                <a:solidFill>
                  <a:schemeClr val="bg1"/>
                </a:solidFill>
                <a:latin typeface="Arial"/>
                <a:cs typeface="Arial"/>
              </a:rPr>
            </a:br>
            <a:r>
              <a:rPr lang="en-US" sz="1000" b="1" dirty="0" err="1" smtClean="0">
                <a:solidFill>
                  <a:schemeClr val="bg1"/>
                </a:solidFill>
                <a:latin typeface="Arial"/>
                <a:cs typeface="Arial"/>
              </a:rPr>
              <a:t>AvWeek</a:t>
            </a:r>
            <a:r>
              <a:rPr lang="en-US" sz="1000" b="1" dirty="0">
                <a:solidFill>
                  <a:schemeClr val="bg1"/>
                </a:solidFill>
                <a:latin typeface="Arial"/>
                <a:cs typeface="Arial"/>
              </a:rPr>
              <a:t>, September 2013</a:t>
            </a:r>
          </a:p>
          <a:p>
            <a:pPr marL="61913" indent="-61913"/>
            <a:endParaRPr lang="en-US" sz="1000" dirty="0" smtClean="0">
              <a:solidFill>
                <a:schemeClr val="bg1"/>
              </a:solidFill>
              <a:latin typeface="Arial"/>
              <a:cs typeface="Arial"/>
            </a:endParaRPr>
          </a:p>
        </p:txBody>
      </p:sp>
      <p:sp>
        <p:nvSpPr>
          <p:cNvPr id="3" name="TextBox 2"/>
          <p:cNvSpPr txBox="1"/>
          <p:nvPr/>
        </p:nvSpPr>
        <p:spPr>
          <a:xfrm>
            <a:off x="1600200" y="533400"/>
            <a:ext cx="5362042"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Now is the time to lay the groundwork for the next 100 years of excellence.</a:t>
            </a:r>
          </a:p>
        </p:txBody>
      </p:sp>
      <p:sp>
        <p:nvSpPr>
          <p:cNvPr id="12" name="TextBox 11"/>
          <p:cNvSpPr txBox="1"/>
          <p:nvPr/>
        </p:nvSpPr>
        <p:spPr>
          <a:xfrm>
            <a:off x="222917" y="6555105"/>
            <a:ext cx="1785917" cy="246221"/>
          </a:xfrm>
          <a:prstGeom prst="rect">
            <a:avLst/>
          </a:prstGeom>
          <a:noFill/>
        </p:spPr>
        <p:txBody>
          <a:bodyPr wrap="square" rtlCol="0">
            <a:spAutoFit/>
          </a:bodyPr>
          <a:lstStyle/>
          <a:p>
            <a:r>
              <a:rPr lang="en-US" sz="1000" dirty="0" smtClean="0">
                <a:solidFill>
                  <a:schemeClr val="tx1">
                    <a:lumMod val="75000"/>
                    <a:lumOff val="25000"/>
                  </a:schemeClr>
                </a:solidFill>
                <a:latin typeface="Arial" pitchFamily="34" charset="0"/>
                <a:cs typeface="Arial" pitchFamily="34" charset="0"/>
              </a:rPr>
              <a:t>For Internal NASA Use Only</a:t>
            </a:r>
          </a:p>
        </p:txBody>
      </p:sp>
    </p:spTree>
    <p:extLst>
      <p:ext uri="{BB962C8B-B14F-4D97-AF65-F5344CB8AC3E}">
        <p14:creationId xmlns:p14="http://schemas.microsoft.com/office/powerpoint/2010/main" val="4178252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Aviation Mega Drivers</a:t>
            </a:r>
            <a:endParaRPr lang="en-US" dirty="0"/>
          </a:p>
        </p:txBody>
      </p:sp>
      <p:grpSp>
        <p:nvGrpSpPr>
          <p:cNvPr id="8" name="Group 7"/>
          <p:cNvGrpSpPr/>
          <p:nvPr/>
        </p:nvGrpSpPr>
        <p:grpSpPr>
          <a:xfrm>
            <a:off x="518029" y="4026062"/>
            <a:ext cx="8123051" cy="2374738"/>
            <a:chOff x="518029" y="4178462"/>
            <a:chExt cx="8123051" cy="2374738"/>
          </a:xfrm>
        </p:grpSpPr>
        <p:grpSp>
          <p:nvGrpSpPr>
            <p:cNvPr id="7" name="Group 6"/>
            <p:cNvGrpSpPr/>
            <p:nvPr/>
          </p:nvGrpSpPr>
          <p:grpSpPr>
            <a:xfrm>
              <a:off x="518029" y="4178462"/>
              <a:ext cx="2011680" cy="2374738"/>
              <a:chOff x="518029" y="4178462"/>
              <a:chExt cx="2011680" cy="2374738"/>
            </a:xfrm>
          </p:grpSpPr>
          <p:sp>
            <p:nvSpPr>
              <p:cNvPr id="31" name="TextBox 30"/>
              <p:cNvSpPr txBox="1"/>
              <p:nvPr/>
            </p:nvSpPr>
            <p:spPr>
              <a:xfrm>
                <a:off x="518029" y="4178462"/>
                <a:ext cx="2011680" cy="914400"/>
              </a:xfrm>
              <a:prstGeom prst="rect">
                <a:avLst/>
              </a:prstGeom>
              <a:solidFill>
                <a:schemeClr val="bg1">
                  <a:lumMod val="95000"/>
                </a:schemeClr>
              </a:solidFill>
              <a:ln w="28575">
                <a:solidFill>
                  <a:schemeClr val="bg1">
                    <a:lumMod val="75000"/>
                  </a:schemeClr>
                </a:solidFill>
              </a:ln>
            </p:spPr>
            <p:txBody>
              <a:bodyPr wrap="square" rtlCol="0" anchor="ctr">
                <a:spAutoFit/>
              </a:bodyPr>
              <a:lstStyle/>
              <a:p>
                <a:pPr algn="ctr"/>
                <a:r>
                  <a:rPr lang="en-US" sz="1050" dirty="0" smtClean="0">
                    <a:latin typeface="Arial"/>
                    <a:cs typeface="Arial"/>
                  </a:rPr>
                  <a:t>Traditional measures of global demand for mobility - economic development, urbanization - are growing rapidly</a:t>
                </a:r>
                <a:endParaRPr lang="en-US" sz="1050" dirty="0">
                  <a:latin typeface="Arial"/>
                  <a:cs typeface="Arial"/>
                </a:endParaRPr>
              </a:p>
            </p:txBody>
          </p:sp>
          <p:pic>
            <p:nvPicPr>
              <p:cNvPr id="39" name="Picture 38" descr="1_global_mobility_urban_sphere.png"/>
              <p:cNvPicPr>
                <a:picLocks noChangeAspect="1"/>
              </p:cNvPicPr>
              <p:nvPr/>
            </p:nvPicPr>
            <p:blipFill>
              <a:blip r:embed="rId3"/>
              <a:stretch>
                <a:fillRect/>
              </a:stretch>
            </p:blipFill>
            <p:spPr>
              <a:xfrm>
                <a:off x="838069" y="5181600"/>
                <a:ext cx="1371600" cy="1371600"/>
              </a:xfrm>
              <a:prstGeom prst="rect">
                <a:avLst/>
              </a:prstGeom>
            </p:spPr>
          </p:pic>
        </p:grpSp>
        <p:grpSp>
          <p:nvGrpSpPr>
            <p:cNvPr id="5" name="Group 4"/>
            <p:cNvGrpSpPr/>
            <p:nvPr/>
          </p:nvGrpSpPr>
          <p:grpSpPr>
            <a:xfrm>
              <a:off x="6629400" y="4178462"/>
              <a:ext cx="2011680" cy="2374738"/>
              <a:chOff x="6629400" y="4178462"/>
              <a:chExt cx="2011680" cy="2374738"/>
            </a:xfrm>
          </p:grpSpPr>
          <p:sp>
            <p:nvSpPr>
              <p:cNvPr id="38" name="TextBox 37"/>
              <p:cNvSpPr txBox="1"/>
              <p:nvPr/>
            </p:nvSpPr>
            <p:spPr>
              <a:xfrm>
                <a:off x="6629400" y="4178462"/>
                <a:ext cx="2011680" cy="914400"/>
              </a:xfrm>
              <a:prstGeom prst="rect">
                <a:avLst/>
              </a:prstGeom>
              <a:solidFill>
                <a:schemeClr val="bg1">
                  <a:lumMod val="95000"/>
                </a:schemeClr>
              </a:solidFill>
              <a:ln w="28575">
                <a:solidFill>
                  <a:schemeClr val="bg1">
                    <a:lumMod val="75000"/>
                  </a:schemeClr>
                </a:solidFill>
              </a:ln>
            </p:spPr>
            <p:txBody>
              <a:bodyPr wrap="square" rtlCol="0" anchor="ctr">
                <a:spAutoFit/>
              </a:bodyPr>
              <a:lstStyle/>
              <a:p>
                <a:pPr algn="ctr"/>
                <a:r>
                  <a:rPr lang="en-US" sz="1050" dirty="0" smtClean="0">
                    <a:latin typeface="Arial"/>
                    <a:cs typeface="Arial"/>
                  </a:rPr>
                  <a:t>Revolutions in automation, information and communication technologies enable opportunity for safety critical autonomous systems</a:t>
                </a:r>
                <a:endParaRPr lang="en-US" sz="1050" dirty="0">
                  <a:latin typeface="Arial"/>
                  <a:cs typeface="Arial"/>
                </a:endParaRPr>
              </a:p>
            </p:txBody>
          </p:sp>
          <p:pic>
            <p:nvPicPr>
              <p:cNvPr id="40" name="Picture 39" descr="3_technology_convergence.png"/>
              <p:cNvPicPr>
                <a:picLocks noChangeAspect="1"/>
              </p:cNvPicPr>
              <p:nvPr/>
            </p:nvPicPr>
            <p:blipFill>
              <a:blip r:embed="rId4"/>
              <a:stretch>
                <a:fillRect/>
              </a:stretch>
            </p:blipFill>
            <p:spPr>
              <a:xfrm>
                <a:off x="6949440" y="5181600"/>
                <a:ext cx="1371600" cy="1371600"/>
              </a:xfrm>
              <a:prstGeom prst="rect">
                <a:avLst/>
              </a:prstGeom>
            </p:spPr>
          </p:pic>
        </p:grpSp>
        <p:grpSp>
          <p:nvGrpSpPr>
            <p:cNvPr id="6" name="Group 5"/>
            <p:cNvGrpSpPr/>
            <p:nvPr/>
          </p:nvGrpSpPr>
          <p:grpSpPr>
            <a:xfrm>
              <a:off x="3573714" y="4266330"/>
              <a:ext cx="2011680" cy="2286870"/>
              <a:chOff x="3794848" y="4266330"/>
              <a:chExt cx="2011680" cy="2286870"/>
            </a:xfrm>
          </p:grpSpPr>
          <p:sp>
            <p:nvSpPr>
              <p:cNvPr id="34" name="TextBox 33"/>
              <p:cNvSpPr txBox="1"/>
              <p:nvPr/>
            </p:nvSpPr>
            <p:spPr>
              <a:xfrm>
                <a:off x="3794848" y="4266330"/>
                <a:ext cx="2011680" cy="738664"/>
              </a:xfrm>
              <a:prstGeom prst="rect">
                <a:avLst/>
              </a:prstGeom>
              <a:solidFill>
                <a:schemeClr val="bg1">
                  <a:lumMod val="95000"/>
                </a:schemeClr>
              </a:solidFill>
              <a:ln w="28575">
                <a:solidFill>
                  <a:schemeClr val="bg1">
                    <a:lumMod val="75000"/>
                  </a:schemeClr>
                </a:solidFill>
              </a:ln>
            </p:spPr>
            <p:txBody>
              <a:bodyPr wrap="square" rtlCol="0" anchor="ctr">
                <a:spAutoFit/>
              </a:bodyPr>
              <a:lstStyle/>
              <a:p>
                <a:pPr algn="ctr"/>
                <a:r>
                  <a:rPr lang="en-US" sz="1050" dirty="0" smtClean="0">
                    <a:latin typeface="Arial"/>
                    <a:cs typeface="Arial"/>
                  </a:rPr>
                  <a:t>Severe energy and climate issues create enormous affordability and sustainability challenges</a:t>
                </a:r>
                <a:endParaRPr lang="en-US" sz="1050" dirty="0">
                  <a:latin typeface="Arial"/>
                  <a:cs typeface="Arial"/>
                </a:endParaRPr>
              </a:p>
            </p:txBody>
          </p:sp>
          <p:pic>
            <p:nvPicPr>
              <p:cNvPr id="41" name="Picture 40" descr="2_enviro_challenges_v3.png"/>
              <p:cNvPicPr>
                <a:picLocks noChangeAspect="1"/>
              </p:cNvPicPr>
              <p:nvPr/>
            </p:nvPicPr>
            <p:blipFill>
              <a:blip r:embed="rId5"/>
              <a:stretch>
                <a:fillRect/>
              </a:stretch>
            </p:blipFill>
            <p:spPr>
              <a:xfrm>
                <a:off x="4114888" y="5181600"/>
                <a:ext cx="1371600" cy="1371600"/>
              </a:xfrm>
              <a:prstGeom prst="rect">
                <a:avLst/>
              </a:prstGeom>
            </p:spPr>
          </p:pic>
        </p:grpSp>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995" y="1066800"/>
            <a:ext cx="4572009" cy="3023622"/>
          </a:xfrm>
          <a:prstGeom prst="rect">
            <a:avLst/>
          </a:prstGeom>
        </p:spPr>
      </p:pic>
      <p:sp>
        <p:nvSpPr>
          <p:cNvPr id="4" name="Footer Placeholder 3"/>
          <p:cNvSpPr>
            <a:spLocks noGrp="1"/>
          </p:cNvSpPr>
          <p:nvPr>
            <p:ph type="ftr" sz="quarter" idx="11"/>
          </p:nvPr>
        </p:nvSpPr>
        <p:spPr/>
        <p:txBody>
          <a:bodyPr/>
          <a:lstStyle/>
          <a:p>
            <a:r>
              <a:rPr lang="en-US" smtClean="0"/>
              <a:t>www.nasa.gov</a:t>
            </a:r>
            <a:endParaRPr lang="en-US" dirty="0"/>
          </a:p>
        </p:txBody>
      </p:sp>
      <p:sp>
        <p:nvSpPr>
          <p:cNvPr id="9" name="Slide Number Placeholder 8"/>
          <p:cNvSpPr>
            <a:spLocks noGrp="1"/>
          </p:cNvSpPr>
          <p:nvPr>
            <p:ph type="sldNum" sz="quarter" idx="10"/>
          </p:nvPr>
        </p:nvSpPr>
        <p:spPr/>
        <p:txBody>
          <a:bodyPr/>
          <a:lstStyle/>
          <a:p>
            <a:fld id="{BA160F9F-5A53-4DFD-BA55-8E3063BB41B2}" type="slidenum">
              <a:rPr lang="en-US" smtClean="0"/>
              <a:pPr/>
              <a:t>3</a:t>
            </a:fld>
            <a:endParaRPr lang="en-US"/>
          </a:p>
        </p:txBody>
      </p:sp>
    </p:spTree>
    <p:extLst>
      <p:ext uri="{BB962C8B-B14F-4D97-AF65-F5344CB8AC3E}">
        <p14:creationId xmlns:p14="http://schemas.microsoft.com/office/powerpoint/2010/main" val="380604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4189413"/>
            <a:ext cx="4783138" cy="1755775"/>
          </a:xfrm>
          <a:prstGeom prst="rect">
            <a:avLst/>
          </a:prstGeom>
          <a:solidFill>
            <a:schemeClr val="accent2">
              <a:lumMod val="75000"/>
            </a:schemeClr>
          </a:soli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defRPr/>
            </a:pPr>
            <a:r>
              <a:rPr lang="en-US" sz="1400" dirty="0">
                <a:solidFill>
                  <a:schemeClr val="dk1"/>
                </a:solidFill>
                <a:latin typeface="Arial"/>
                <a:ea typeface="+mn-ea"/>
                <a:cs typeface="Arial"/>
              </a:rPr>
              <a:t>Core Technologies support needed capacity growth and enable simultaneous reduction in energy use, noise and emissions</a:t>
            </a:r>
          </a:p>
          <a:p>
            <a:pPr marL="228600" indent="-228600">
              <a:buFont typeface="Arial"/>
              <a:buChar char="•"/>
              <a:defRPr/>
            </a:pPr>
            <a:r>
              <a:rPr lang="en-US" sz="1200" dirty="0">
                <a:solidFill>
                  <a:schemeClr val="dk1"/>
                </a:solidFill>
                <a:latin typeface="Arial"/>
                <a:ea typeface="+mn-ea"/>
                <a:cs typeface="Arial"/>
              </a:rPr>
              <a:t>Structural, Aerodynamic &amp; Propulsion Component Efficiency</a:t>
            </a:r>
          </a:p>
          <a:p>
            <a:pPr marL="228600" indent="-228600">
              <a:buFont typeface="Arial"/>
              <a:buChar char="•"/>
              <a:defRPr/>
            </a:pPr>
            <a:r>
              <a:rPr lang="en-US" sz="1200" dirty="0">
                <a:solidFill>
                  <a:schemeClr val="dk1"/>
                </a:solidFill>
                <a:latin typeface="Arial"/>
                <a:ea typeface="+mn-ea"/>
                <a:cs typeface="Arial"/>
              </a:rPr>
              <a:t>New Configurations</a:t>
            </a:r>
          </a:p>
          <a:p>
            <a:pPr marL="228600" indent="-228600">
              <a:buFont typeface="Arial"/>
              <a:buChar char="•"/>
              <a:defRPr/>
            </a:pPr>
            <a:r>
              <a:rPr lang="en-US" sz="1200" dirty="0">
                <a:solidFill>
                  <a:schemeClr val="dk1"/>
                </a:solidFill>
                <a:latin typeface="Arial"/>
                <a:ea typeface="+mn-ea"/>
                <a:cs typeface="Arial"/>
              </a:rPr>
              <a:t>Automation for Efficient TBO Operations</a:t>
            </a:r>
          </a:p>
          <a:p>
            <a:pPr>
              <a:defRPr/>
            </a:pPr>
            <a:r>
              <a:rPr lang="en-US" sz="1400" dirty="0">
                <a:solidFill>
                  <a:schemeClr val="dk1"/>
                </a:solidFill>
                <a:latin typeface="Arial"/>
                <a:ea typeface="+mn-ea"/>
                <a:cs typeface="Arial"/>
              </a:rPr>
              <a:t>However, performance gaps remain to fully account for future challenges in mobility, cost and climate</a:t>
            </a:r>
          </a:p>
        </p:txBody>
      </p:sp>
      <p:sp>
        <p:nvSpPr>
          <p:cNvPr id="36" name="TextBox 35"/>
          <p:cNvSpPr txBox="1">
            <a:spLocks noChangeArrowheads="1"/>
          </p:cNvSpPr>
          <p:nvPr/>
        </p:nvSpPr>
        <p:spPr bwMode="auto">
          <a:xfrm>
            <a:off x="76200" y="5945188"/>
            <a:ext cx="4783138" cy="276225"/>
          </a:xfrm>
          <a:prstGeom prst="rect">
            <a:avLst/>
          </a:prstGeom>
          <a:solidFill>
            <a:schemeClr val="accent3">
              <a:lumMod val="75000"/>
            </a:schemeClr>
          </a:solidFill>
          <a:ln w="9525">
            <a:solidFill>
              <a:srgbClr val="98B954"/>
            </a:solidFill>
            <a:miter lim="800000"/>
            <a:headEnd/>
            <a:tailEnd/>
          </a:ln>
          <a:effectLst>
            <a:outerShdw blurRad="40000" dist="20000" dir="5400000" rotWithShape="0">
              <a:srgbClr val="808080">
                <a:alpha val="37999"/>
              </a:srgbClr>
            </a:outerShdw>
          </a:effectLst>
        </p:spPr>
        <p:txBody>
          <a:bodyPr>
            <a:spAutoFit/>
          </a:bodyPr>
          <a:lstStyle/>
          <a:p>
            <a:pPr>
              <a:defRPr/>
            </a:pPr>
            <a:r>
              <a:rPr lang="en-US" sz="1200" dirty="0">
                <a:solidFill>
                  <a:srgbClr val="000000"/>
                </a:solidFill>
                <a:latin typeface="Arial"/>
                <a:cs typeface="Arial"/>
              </a:rPr>
              <a:t>Low Carbon Fuel and Propulsion to close gaps in carbon emissions</a:t>
            </a:r>
          </a:p>
        </p:txBody>
      </p:sp>
      <p:sp>
        <p:nvSpPr>
          <p:cNvPr id="37" name="TextBox 36"/>
          <p:cNvSpPr txBox="1">
            <a:spLocks noChangeArrowheads="1"/>
          </p:cNvSpPr>
          <p:nvPr/>
        </p:nvSpPr>
        <p:spPr bwMode="auto">
          <a:xfrm>
            <a:off x="76200" y="6221413"/>
            <a:ext cx="4783138" cy="277812"/>
          </a:xfrm>
          <a:prstGeom prst="rect">
            <a:avLst/>
          </a:prstGeom>
          <a:solidFill>
            <a:schemeClr val="accent5">
              <a:lumMod val="75000"/>
            </a:schemeClr>
          </a:soli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p>
            <a:pPr>
              <a:defRPr/>
            </a:pPr>
            <a:r>
              <a:rPr lang="en-US" sz="1200" dirty="0">
                <a:solidFill>
                  <a:srgbClr val="000000"/>
                </a:solidFill>
                <a:latin typeface="Arial"/>
                <a:cs typeface="Arial"/>
              </a:rPr>
              <a:t>Autonomy closes gaps in cost and enables mobility innovation</a:t>
            </a:r>
          </a:p>
        </p:txBody>
      </p:sp>
      <p:sp>
        <p:nvSpPr>
          <p:cNvPr id="25" name="Curved Left Arrow 24"/>
          <p:cNvSpPr>
            <a:spLocks noChangeArrowheads="1"/>
          </p:cNvSpPr>
          <p:nvPr/>
        </p:nvSpPr>
        <p:spPr bwMode="auto">
          <a:xfrm>
            <a:off x="4521199" y="1871663"/>
            <a:ext cx="4157663" cy="4391025"/>
          </a:xfrm>
          <a:prstGeom prst="curvedLeftArrow">
            <a:avLst>
              <a:gd name="adj1" fmla="val 18861"/>
              <a:gd name="adj2" fmla="val 30389"/>
              <a:gd name="adj3" fmla="val 24999"/>
            </a:avLst>
          </a:prstGeom>
          <a:solidFill>
            <a:schemeClr val="accent2">
              <a:lumMod val="60000"/>
              <a:lumOff val="40000"/>
            </a:schemeClr>
          </a:solidFill>
          <a:ln w="9525">
            <a:solidFill>
              <a:schemeClr val="accent2">
                <a:lumMod val="75000"/>
                <a:alpha val="50195"/>
              </a:schemeClr>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atin typeface="+mn-lt"/>
              <a:ea typeface="+mn-ea"/>
              <a:cs typeface="+mn-cs"/>
            </a:endParaRPr>
          </a:p>
        </p:txBody>
      </p:sp>
      <p:pic>
        <p:nvPicPr>
          <p:cNvPr id="4" name="Picture 3" descr="gate2gate_update.png"/>
          <p:cNvPicPr>
            <a:picLocks noChangeAspect="1"/>
          </p:cNvPicPr>
          <p:nvPr/>
        </p:nvPicPr>
        <p:blipFill>
          <a:blip r:embed="rId2"/>
          <a:srcRect/>
          <a:stretch>
            <a:fillRect/>
          </a:stretch>
        </p:blipFill>
        <p:spPr bwMode="auto">
          <a:xfrm>
            <a:off x="381000" y="732367"/>
            <a:ext cx="4724400" cy="3375025"/>
          </a:xfrm>
          <a:prstGeom prst="rect">
            <a:avLst/>
          </a:prstGeom>
          <a:noFill/>
          <a:ln>
            <a:noFill/>
          </a:ln>
          <a:effectLst>
            <a:outerShdw blurRad="50800" dist="38100" dir="2700000" rotWithShape="0">
              <a:srgbClr val="808080">
                <a:alpha val="42998"/>
              </a:srgbClr>
            </a:outerShdw>
          </a:effectLst>
          <a:extLst/>
        </p:spPr>
      </p:pic>
      <p:sp>
        <p:nvSpPr>
          <p:cNvPr id="14346" name="TextBox 5"/>
          <p:cNvSpPr txBox="1">
            <a:spLocks noChangeArrowheads="1"/>
          </p:cNvSpPr>
          <p:nvPr/>
        </p:nvSpPr>
        <p:spPr bwMode="auto">
          <a:xfrm>
            <a:off x="1427459" y="1484313"/>
            <a:ext cx="2306341" cy="707886"/>
          </a:xfrm>
          <a:prstGeom prst="rect">
            <a:avLst/>
          </a:prstGeom>
          <a:noFill/>
          <a:ln w="9525">
            <a:noFill/>
            <a:miter lim="800000"/>
            <a:headEnd/>
            <a:tailEnd/>
          </a:ln>
        </p:spPr>
        <p:txBody>
          <a:bodyPr wrap="none">
            <a:prstTxWarp prst="textNoShape">
              <a:avLst/>
            </a:prstTxWarp>
            <a:spAutoFit/>
          </a:bodyPr>
          <a:lstStyle/>
          <a:p>
            <a:pPr algn="ctr"/>
            <a:r>
              <a:rPr lang="en-US" sz="2400" b="1" dirty="0" err="1" smtClean="0">
                <a:solidFill>
                  <a:schemeClr val="bg2">
                    <a:lumMod val="10000"/>
                  </a:schemeClr>
                </a:solidFill>
              </a:rPr>
              <a:t>NextGen</a:t>
            </a:r>
            <a:r>
              <a:rPr lang="en-US" sz="2400" b="1" dirty="0" smtClean="0">
                <a:solidFill>
                  <a:schemeClr val="bg2">
                    <a:lumMod val="10000"/>
                  </a:schemeClr>
                </a:solidFill>
              </a:rPr>
              <a:t> ATM</a:t>
            </a:r>
            <a:endParaRPr lang="en-US" sz="2400" b="1" dirty="0">
              <a:solidFill>
                <a:schemeClr val="bg2">
                  <a:lumMod val="10000"/>
                </a:schemeClr>
              </a:solidFill>
            </a:endParaRPr>
          </a:p>
          <a:p>
            <a:pPr algn="ctr"/>
            <a:r>
              <a:rPr lang="en-US" sz="1600" dirty="0">
                <a:solidFill>
                  <a:schemeClr val="bg2">
                    <a:lumMod val="10000"/>
                  </a:schemeClr>
                </a:solidFill>
              </a:rPr>
              <a:t>Concepts and Technology</a:t>
            </a:r>
          </a:p>
        </p:txBody>
      </p:sp>
      <p:grpSp>
        <p:nvGrpSpPr>
          <p:cNvPr id="23" name="Group 22"/>
          <p:cNvGrpSpPr/>
          <p:nvPr/>
        </p:nvGrpSpPr>
        <p:grpSpPr>
          <a:xfrm>
            <a:off x="5308600" y="1081088"/>
            <a:ext cx="3770164" cy="2314575"/>
            <a:chOff x="5308600" y="1081088"/>
            <a:chExt cx="3770164" cy="2314575"/>
          </a:xfrm>
        </p:grpSpPr>
        <p:pic>
          <p:nvPicPr>
            <p:cNvPr id="19" name="Picture 29" descr="Passenger1.jpg"/>
            <p:cNvPicPr>
              <a:picLocks noChangeAspect="1"/>
            </p:cNvPicPr>
            <p:nvPr/>
          </p:nvPicPr>
          <p:blipFill>
            <a:blip r:embed="rId3"/>
            <a:srcRect/>
            <a:stretch>
              <a:fillRect/>
            </a:stretch>
          </p:blipFill>
          <p:spPr bwMode="auto">
            <a:xfrm>
              <a:off x="7481888" y="2481263"/>
              <a:ext cx="1557337" cy="914400"/>
            </a:xfrm>
            <a:prstGeom prst="rect">
              <a:avLst/>
            </a:prstGeom>
            <a:noFill/>
            <a:ln>
              <a:noFill/>
            </a:ln>
            <a:effectLst>
              <a:outerShdw blurRad="292100" dist="139700" dir="2700000" algn="tl" rotWithShape="0">
                <a:srgbClr val="333333">
                  <a:alpha val="64998"/>
                </a:srgbClr>
              </a:outerShdw>
            </a:effectLst>
            <a:extLst/>
          </p:spPr>
        </p:pic>
        <p:pic>
          <p:nvPicPr>
            <p:cNvPr id="18" name="Picture 3"/>
            <p:cNvPicPr>
              <a:picLocks noChangeAspect="1" noChangeArrowheads="1"/>
            </p:cNvPicPr>
            <p:nvPr/>
          </p:nvPicPr>
          <p:blipFill>
            <a:blip r:embed="rId4"/>
            <a:srcRect/>
            <a:stretch>
              <a:fillRect/>
            </a:stretch>
          </p:blipFill>
          <p:spPr bwMode="auto">
            <a:xfrm>
              <a:off x="6416675" y="1871663"/>
              <a:ext cx="1296988" cy="914400"/>
            </a:xfrm>
            <a:prstGeom prst="rect">
              <a:avLst/>
            </a:prstGeom>
            <a:noFill/>
            <a:ln>
              <a:noFill/>
            </a:ln>
            <a:effectLst>
              <a:outerShdw blurRad="292100" dist="139700" dir="2700000" algn="tl" rotWithShape="0">
                <a:srgbClr val="333333">
                  <a:alpha val="64998"/>
                </a:srgbClr>
              </a:outerShdw>
            </a:effectLst>
            <a:extLst/>
          </p:spPr>
        </p:pic>
        <p:pic>
          <p:nvPicPr>
            <p:cNvPr id="17" name="Picture 6" descr="AwardPressRelease-5_sRGB.JPG"/>
            <p:cNvPicPr>
              <a:picLocks noChangeAspect="1"/>
            </p:cNvPicPr>
            <p:nvPr/>
          </p:nvPicPr>
          <p:blipFill>
            <a:blip r:embed="rId5"/>
            <a:srcRect/>
            <a:stretch>
              <a:fillRect/>
            </a:stretch>
          </p:blipFill>
          <p:spPr bwMode="auto">
            <a:xfrm>
              <a:off x="5308600" y="1303338"/>
              <a:ext cx="1277938" cy="914400"/>
            </a:xfrm>
            <a:prstGeom prst="rect">
              <a:avLst/>
            </a:prstGeom>
            <a:noFill/>
            <a:ln>
              <a:noFill/>
            </a:ln>
            <a:effectLst>
              <a:outerShdw blurRad="292100" dist="139700" dir="2700000" algn="tl" rotWithShape="0">
                <a:srgbClr val="333333">
                  <a:alpha val="64998"/>
                </a:srgbClr>
              </a:outerShdw>
            </a:effectLst>
            <a:extLst/>
          </p:spPr>
        </p:pic>
        <p:sp>
          <p:nvSpPr>
            <p:cNvPr id="14351" name="TextBox 22"/>
            <p:cNvSpPr txBox="1">
              <a:spLocks noChangeArrowheads="1"/>
            </p:cNvSpPr>
            <p:nvPr/>
          </p:nvSpPr>
          <p:spPr bwMode="auto">
            <a:xfrm>
              <a:off x="6772423" y="1081088"/>
              <a:ext cx="2306341" cy="707886"/>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101B1D"/>
                  </a:solidFill>
                </a:rPr>
                <a:t>N+</a:t>
              </a:r>
              <a:r>
                <a:rPr lang="en-US" sz="2400" b="1" dirty="0" smtClean="0">
                  <a:solidFill>
                    <a:srgbClr val="101B1D"/>
                  </a:solidFill>
                </a:rPr>
                <a:t>2 Aircraft</a:t>
              </a:r>
              <a:endParaRPr lang="en-US" sz="2400" b="1" dirty="0">
                <a:solidFill>
                  <a:srgbClr val="101B1D"/>
                </a:solidFill>
              </a:endParaRPr>
            </a:p>
            <a:p>
              <a:pPr algn="ctr"/>
              <a:r>
                <a:rPr lang="en-US" sz="1600" dirty="0">
                  <a:solidFill>
                    <a:srgbClr val="101B1D"/>
                  </a:solidFill>
                </a:rPr>
                <a:t>Concepts and Technology</a:t>
              </a:r>
            </a:p>
          </p:txBody>
        </p:sp>
      </p:grpSp>
      <p:grpSp>
        <p:nvGrpSpPr>
          <p:cNvPr id="24" name="Group 23"/>
          <p:cNvGrpSpPr/>
          <p:nvPr/>
        </p:nvGrpSpPr>
        <p:grpSpPr>
          <a:xfrm>
            <a:off x="5228574" y="4030653"/>
            <a:ext cx="3810651" cy="2444227"/>
            <a:chOff x="5228574" y="4030653"/>
            <a:chExt cx="3810651" cy="2444227"/>
          </a:xfrm>
        </p:grpSpPr>
        <p:pic>
          <p:nvPicPr>
            <p:cNvPr id="21" name="Picture 2" descr="POP-SCI-II-FINAL-10000-II"/>
            <p:cNvPicPr>
              <a:picLocks noChangeAspect="1" noChangeArrowheads="1"/>
            </p:cNvPicPr>
            <p:nvPr/>
          </p:nvPicPr>
          <p:blipFill>
            <a:blip r:embed="rId6"/>
            <a:srcRect/>
            <a:stretch>
              <a:fillRect/>
            </a:stretch>
          </p:blipFill>
          <p:spPr bwMode="auto">
            <a:xfrm>
              <a:off x="7834313" y="4271958"/>
              <a:ext cx="1204912" cy="914400"/>
            </a:xfrm>
            <a:prstGeom prst="rect">
              <a:avLst/>
            </a:prstGeom>
            <a:noFill/>
            <a:ln>
              <a:noFill/>
            </a:ln>
            <a:effectLst>
              <a:outerShdw blurRad="292100" dist="139700" dir="2700000" algn="tl" rotWithShape="0">
                <a:srgbClr val="333333">
                  <a:alpha val="64998"/>
                </a:srgbClr>
              </a:outerShdw>
            </a:effectLst>
            <a:extLst/>
          </p:spPr>
        </p:pic>
        <p:pic>
          <p:nvPicPr>
            <p:cNvPr id="20" name="Picture 7" descr="NASAdoublebubble_540x405.jpg"/>
            <p:cNvPicPr>
              <a:picLocks noChangeAspect="1"/>
            </p:cNvPicPr>
            <p:nvPr/>
          </p:nvPicPr>
          <p:blipFill>
            <a:blip r:embed="rId7"/>
            <a:srcRect/>
            <a:stretch>
              <a:fillRect/>
            </a:stretch>
          </p:blipFill>
          <p:spPr bwMode="auto">
            <a:xfrm>
              <a:off x="5699657" y="5560480"/>
              <a:ext cx="1527175" cy="914400"/>
            </a:xfrm>
            <a:prstGeom prst="rect">
              <a:avLst/>
            </a:prstGeom>
            <a:noFill/>
            <a:ln>
              <a:noFill/>
            </a:ln>
            <a:effectLst>
              <a:outerShdw blurRad="292100" dist="139700" dir="2700000" algn="tl" rotWithShape="0">
                <a:srgbClr val="333333">
                  <a:alpha val="64998"/>
                </a:srgbClr>
              </a:outerShdw>
            </a:effectLst>
            <a:extLst/>
          </p:spPr>
        </p:pic>
        <p:sp>
          <p:nvSpPr>
            <p:cNvPr id="14353" name="TextBox 23"/>
            <p:cNvSpPr txBox="1">
              <a:spLocks noChangeArrowheads="1"/>
            </p:cNvSpPr>
            <p:nvPr/>
          </p:nvSpPr>
          <p:spPr bwMode="auto">
            <a:xfrm>
              <a:off x="5228574" y="4030653"/>
              <a:ext cx="2306341" cy="707886"/>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101B1D"/>
                  </a:solidFill>
                </a:rPr>
                <a:t>N+</a:t>
              </a:r>
              <a:r>
                <a:rPr lang="en-US" sz="2400" b="1" dirty="0" smtClean="0">
                  <a:solidFill>
                    <a:srgbClr val="101B1D"/>
                  </a:solidFill>
                </a:rPr>
                <a:t>3 Aircraft </a:t>
              </a:r>
              <a:endParaRPr lang="en-US" sz="2400" b="1" dirty="0">
                <a:solidFill>
                  <a:srgbClr val="101B1D"/>
                </a:solidFill>
              </a:endParaRPr>
            </a:p>
            <a:p>
              <a:pPr algn="ctr"/>
              <a:r>
                <a:rPr lang="en-US" sz="1600" dirty="0">
                  <a:solidFill>
                    <a:srgbClr val="101B1D"/>
                  </a:solidFill>
                </a:rPr>
                <a:t>Concepts and Technology</a:t>
              </a:r>
            </a:p>
          </p:txBody>
        </p:sp>
        <p:pic>
          <p:nvPicPr>
            <p:cNvPr id="22" name="Picture 2" descr="bwb-05_clouds"/>
            <p:cNvPicPr>
              <a:picLocks noChangeAspect="1" noChangeArrowheads="1"/>
            </p:cNvPicPr>
            <p:nvPr/>
          </p:nvPicPr>
          <p:blipFill>
            <a:blip r:embed="rId8"/>
            <a:srcRect/>
            <a:stretch>
              <a:fillRect/>
            </a:stretch>
          </p:blipFill>
          <p:spPr bwMode="auto">
            <a:xfrm>
              <a:off x="6835775" y="4918072"/>
              <a:ext cx="1641475" cy="914400"/>
            </a:xfrm>
            <a:prstGeom prst="rect">
              <a:avLst/>
            </a:prstGeom>
            <a:noFill/>
            <a:ln>
              <a:noFill/>
            </a:ln>
            <a:effectLst>
              <a:outerShdw blurRad="292100" dist="139700" dir="2700000" algn="tl" rotWithShape="0">
                <a:srgbClr val="333333">
                  <a:alpha val="64998"/>
                </a:srgbClr>
              </a:outerShdw>
            </a:effectLst>
            <a:extLst/>
          </p:spPr>
        </p:pic>
      </p:grpSp>
      <p:sp>
        <p:nvSpPr>
          <p:cNvPr id="5" name="TextBox 4"/>
          <p:cNvSpPr txBox="1"/>
          <p:nvPr/>
        </p:nvSpPr>
        <p:spPr>
          <a:xfrm>
            <a:off x="1524000" y="228600"/>
            <a:ext cx="6591300" cy="584776"/>
          </a:xfrm>
          <a:prstGeom prst="rect">
            <a:avLst/>
          </a:prstGeom>
          <a:noFill/>
          <a:effectLst/>
        </p:spPr>
        <p:txBody>
          <a:bodyPr wrap="square" rtlCol="0">
            <a:spAutoFit/>
          </a:bodyPr>
          <a:lstStyle/>
          <a:p>
            <a:r>
              <a:rPr lang="en-US" sz="3200" dirty="0" smtClean="0">
                <a:solidFill>
                  <a:schemeClr val="bg1"/>
                </a:solidFill>
                <a:latin typeface="Arial"/>
                <a:cs typeface="Arial"/>
              </a:rPr>
              <a:t>Strategic Systems Analysis</a:t>
            </a:r>
            <a:endParaRPr lang="en-US" sz="3200" dirty="0">
              <a:solidFill>
                <a:schemeClr val="bg1"/>
              </a:solidFill>
              <a:latin typeface="Arial"/>
              <a:cs typeface="Arial"/>
            </a:endParaRPr>
          </a:p>
        </p:txBody>
      </p:sp>
    </p:spTree>
    <p:extLst>
      <p:ext uri="{BB962C8B-B14F-4D97-AF65-F5344CB8AC3E}">
        <p14:creationId xmlns:p14="http://schemas.microsoft.com/office/powerpoint/2010/main" val="12558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Bottom)">
                                      <p:cBhvr>
                                        <p:cTn id="19" dur="1000"/>
                                        <p:tgtEl>
                                          <p:spTgt spid="2"/>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lide(fromBottom)">
                                      <p:cBhvr>
                                        <p:cTn id="23" dur="1000"/>
                                        <p:tgtEl>
                                          <p:spTgt spid="36"/>
                                        </p:tgtEl>
                                      </p:cBhvr>
                                    </p:animEffect>
                                  </p:childTnLst>
                                </p:cTn>
                              </p:par>
                            </p:childTnLst>
                          </p:cTn>
                        </p:par>
                        <p:par>
                          <p:cTn id="24" fill="hold">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slide(fromBottom)">
                                      <p:cBhvr>
                                        <p:cTn id="2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37"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371599" y="1119818"/>
            <a:ext cx="6451625" cy="5661982"/>
          </a:xfrm>
          <a:prstGeom prst="ellipse">
            <a:avLst/>
          </a:prstGeom>
          <a:solidFill>
            <a:schemeClr val="accent3">
              <a:lumMod val="60000"/>
              <a:lumOff val="40000"/>
              <a:alpha val="3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752" y="1929612"/>
            <a:ext cx="1198977" cy="756719"/>
          </a:xfrm>
          <a:prstGeom prst="rect">
            <a:avLst/>
          </a:prstGeom>
          <a:noFill/>
          <a:ln w="3175"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5242" y="1950590"/>
            <a:ext cx="1204034" cy="73205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1493" y="1695549"/>
            <a:ext cx="2152686" cy="78074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FF"/>
                </a:solidFill>
              </a14:hiddenFill>
            </a:ext>
          </a:extLst>
        </p:spPr>
      </p:pic>
      <p:sp>
        <p:nvSpPr>
          <p:cNvPr id="41" name="TextBox 40"/>
          <p:cNvSpPr txBox="1">
            <a:spLocks noChangeArrowheads="1"/>
          </p:cNvSpPr>
          <p:nvPr/>
        </p:nvSpPr>
        <p:spPr bwMode="auto">
          <a:xfrm>
            <a:off x="2266875" y="2683031"/>
            <a:ext cx="125936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fontAlgn="base" hangingPunct="1">
              <a:spcBef>
                <a:spcPct val="0"/>
              </a:spcBef>
              <a:spcAft>
                <a:spcPts val="300"/>
              </a:spcAft>
              <a:defRPr/>
            </a:pPr>
            <a:r>
              <a:rPr lang="en-US" sz="1200" dirty="0" smtClean="0">
                <a:solidFill>
                  <a:schemeClr val="bg1">
                    <a:lumMod val="50000"/>
                  </a:schemeClr>
                </a:solidFill>
                <a:latin typeface="Arial"/>
                <a:cs typeface="Arial"/>
              </a:rPr>
              <a:t>On Demand</a:t>
            </a:r>
          </a:p>
        </p:txBody>
      </p:sp>
      <p:sp>
        <p:nvSpPr>
          <p:cNvPr id="42" name="TextBox 41"/>
          <p:cNvSpPr txBox="1">
            <a:spLocks noChangeArrowheads="1"/>
          </p:cNvSpPr>
          <p:nvPr/>
        </p:nvSpPr>
        <p:spPr bwMode="auto">
          <a:xfrm>
            <a:off x="5982123" y="2683031"/>
            <a:ext cx="88293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fontAlgn="base" hangingPunct="1">
              <a:spcBef>
                <a:spcPct val="0"/>
              </a:spcBef>
              <a:spcAft>
                <a:spcPts val="300"/>
              </a:spcAft>
              <a:defRPr/>
            </a:pPr>
            <a:r>
              <a:rPr lang="en-US" sz="1200" dirty="0" smtClean="0">
                <a:solidFill>
                  <a:schemeClr val="bg1">
                    <a:lumMod val="50000"/>
                  </a:schemeClr>
                </a:solidFill>
                <a:latin typeface="Arial"/>
                <a:cs typeface="Arial"/>
              </a:rPr>
              <a:t>Fast</a:t>
            </a:r>
          </a:p>
        </p:txBody>
      </p:sp>
      <p:sp>
        <p:nvSpPr>
          <p:cNvPr id="47" name="TextBox 46"/>
          <p:cNvSpPr txBox="1"/>
          <p:nvPr/>
        </p:nvSpPr>
        <p:spPr>
          <a:xfrm>
            <a:off x="3410498" y="1297094"/>
            <a:ext cx="2350522" cy="369332"/>
          </a:xfrm>
          <a:prstGeom prst="rect">
            <a:avLst/>
          </a:prstGeom>
          <a:noFill/>
        </p:spPr>
        <p:txBody>
          <a:bodyPr wrap="square" rtlCol="0">
            <a:spAutoFit/>
          </a:bodyPr>
          <a:lstStyle/>
          <a:p>
            <a:pPr algn="ctr"/>
            <a:r>
              <a:rPr lang="en-US" dirty="0" smtClean="0">
                <a:solidFill>
                  <a:srgbClr val="008000"/>
                </a:solidFill>
                <a:latin typeface="Arial"/>
                <a:cs typeface="Arial"/>
              </a:rPr>
              <a:t>TRANSFORMATIVE</a:t>
            </a:r>
            <a:endParaRPr lang="en-US" dirty="0">
              <a:solidFill>
                <a:srgbClr val="008000"/>
              </a:solidFill>
              <a:latin typeface="Arial"/>
              <a:cs typeface="Arial"/>
            </a:endParaRPr>
          </a:p>
        </p:txBody>
      </p:sp>
      <p:sp>
        <p:nvSpPr>
          <p:cNvPr id="31" name="Oval 30"/>
          <p:cNvSpPr/>
          <p:nvPr/>
        </p:nvSpPr>
        <p:spPr>
          <a:xfrm>
            <a:off x="2317902" y="2641038"/>
            <a:ext cx="4490735" cy="3993712"/>
          </a:xfrm>
          <a:prstGeom prst="ellipse">
            <a:avLst/>
          </a:prstGeom>
          <a:solidFill>
            <a:schemeClr val="accent3">
              <a:lumMod val="75000"/>
              <a:alpha val="41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5024" y="3137216"/>
            <a:ext cx="1265764" cy="961973"/>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1663" y="3137216"/>
            <a:ext cx="1265764" cy="961973"/>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FF"/>
                </a:solidFill>
              </a14:hiddenFill>
            </a:ext>
          </a:extLst>
        </p:spPr>
      </p:pic>
      <p:sp>
        <p:nvSpPr>
          <p:cNvPr id="43" name="TextBox 42"/>
          <p:cNvSpPr txBox="1">
            <a:spLocks noChangeArrowheads="1"/>
          </p:cNvSpPr>
          <p:nvPr/>
        </p:nvSpPr>
        <p:spPr bwMode="auto">
          <a:xfrm>
            <a:off x="3130006" y="4124780"/>
            <a:ext cx="125936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fontAlgn="base" hangingPunct="1">
              <a:spcBef>
                <a:spcPct val="0"/>
              </a:spcBef>
              <a:spcAft>
                <a:spcPts val="300"/>
              </a:spcAft>
              <a:defRPr/>
            </a:pPr>
            <a:r>
              <a:rPr lang="en-US" sz="1200" dirty="0" smtClean="0">
                <a:solidFill>
                  <a:schemeClr val="bg1">
                    <a:lumMod val="50000"/>
                  </a:schemeClr>
                </a:solidFill>
                <a:latin typeface="Arial"/>
                <a:cs typeface="Arial"/>
              </a:rPr>
              <a:t>Intelligent</a:t>
            </a:r>
          </a:p>
        </p:txBody>
      </p:sp>
      <p:sp>
        <p:nvSpPr>
          <p:cNvPr id="44" name="TextBox 43"/>
          <p:cNvSpPr txBox="1">
            <a:spLocks noChangeArrowheads="1"/>
          </p:cNvSpPr>
          <p:nvPr/>
        </p:nvSpPr>
        <p:spPr bwMode="auto">
          <a:xfrm>
            <a:off x="4751932" y="4073184"/>
            <a:ext cx="121336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fontAlgn="base" hangingPunct="1">
              <a:spcBef>
                <a:spcPct val="0"/>
              </a:spcBef>
              <a:spcAft>
                <a:spcPts val="300"/>
              </a:spcAft>
              <a:defRPr/>
            </a:pPr>
            <a:r>
              <a:rPr lang="en-US" sz="1200" dirty="0" smtClean="0">
                <a:solidFill>
                  <a:schemeClr val="bg1">
                    <a:lumMod val="50000"/>
                  </a:schemeClr>
                </a:solidFill>
                <a:latin typeface="Arial"/>
                <a:cs typeface="Arial"/>
              </a:rPr>
              <a:t>Low Carbon</a:t>
            </a:r>
          </a:p>
        </p:txBody>
      </p:sp>
      <p:sp>
        <p:nvSpPr>
          <p:cNvPr id="46" name="TextBox 45"/>
          <p:cNvSpPr txBox="1"/>
          <p:nvPr/>
        </p:nvSpPr>
        <p:spPr>
          <a:xfrm>
            <a:off x="3621187" y="2724764"/>
            <a:ext cx="1843022" cy="369332"/>
          </a:xfrm>
          <a:prstGeom prst="rect">
            <a:avLst/>
          </a:prstGeom>
          <a:noFill/>
        </p:spPr>
        <p:txBody>
          <a:bodyPr wrap="square" rtlCol="0">
            <a:spAutoFit/>
          </a:bodyPr>
          <a:lstStyle/>
          <a:p>
            <a:pPr algn="ctr"/>
            <a:r>
              <a:rPr lang="en-US" dirty="0" smtClean="0">
                <a:solidFill>
                  <a:srgbClr val="008000"/>
                </a:solidFill>
                <a:latin typeface="Arial"/>
                <a:cs typeface="Arial"/>
              </a:rPr>
              <a:t>SUSTAINABLE</a:t>
            </a:r>
            <a:endParaRPr lang="en-US" dirty="0">
              <a:solidFill>
                <a:srgbClr val="008000"/>
              </a:solidFill>
              <a:latin typeface="Arial"/>
              <a:cs typeface="Arial"/>
            </a:endParaRPr>
          </a:p>
        </p:txBody>
      </p:sp>
      <p:sp>
        <p:nvSpPr>
          <p:cNvPr id="28" name="Oval 27"/>
          <p:cNvSpPr/>
          <p:nvPr/>
        </p:nvSpPr>
        <p:spPr>
          <a:xfrm>
            <a:off x="3443987" y="4255680"/>
            <a:ext cx="2189720" cy="2218901"/>
          </a:xfrm>
          <a:prstGeom prst="ellipse">
            <a:avLst/>
          </a:prstGeom>
          <a:solidFill>
            <a:schemeClr val="accent3">
              <a:lumMod val="50000"/>
              <a:alpha val="43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TextBox 23"/>
          <p:cNvSpPr txBox="1">
            <a:spLocks noChangeArrowheads="1"/>
          </p:cNvSpPr>
          <p:nvPr/>
        </p:nvSpPr>
        <p:spPr bwMode="auto">
          <a:xfrm>
            <a:off x="3511226" y="4805468"/>
            <a:ext cx="2083416" cy="487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fontAlgn="base" hangingPunct="1">
              <a:spcBef>
                <a:spcPct val="0"/>
              </a:spcBef>
              <a:spcAft>
                <a:spcPts val="300"/>
              </a:spcAft>
              <a:defRPr/>
            </a:pPr>
            <a:r>
              <a:rPr lang="en-US" sz="1200" dirty="0" smtClean="0">
                <a:solidFill>
                  <a:schemeClr val="bg1"/>
                </a:solidFill>
                <a:latin typeface="Arial"/>
                <a:cs typeface="Arial"/>
              </a:rPr>
              <a:t>Safety, </a:t>
            </a:r>
            <a:r>
              <a:rPr lang="en-US" sz="1200" dirty="0" err="1" smtClean="0">
                <a:solidFill>
                  <a:schemeClr val="bg1"/>
                </a:solidFill>
                <a:latin typeface="Arial"/>
                <a:cs typeface="Arial"/>
              </a:rPr>
              <a:t>NextGen</a:t>
            </a:r>
            <a:endParaRPr lang="en-US" sz="1200" dirty="0" smtClean="0">
              <a:solidFill>
                <a:schemeClr val="bg1"/>
              </a:solidFill>
              <a:latin typeface="Arial"/>
              <a:cs typeface="Arial"/>
            </a:endParaRPr>
          </a:p>
          <a:p>
            <a:pPr algn="ctr" eaLnBrk="1" fontAlgn="base" hangingPunct="1">
              <a:spcBef>
                <a:spcPct val="0"/>
              </a:spcBef>
              <a:spcAft>
                <a:spcPts val="300"/>
              </a:spcAft>
              <a:defRPr/>
            </a:pPr>
            <a:r>
              <a:rPr lang="en-US" sz="1200" dirty="0" smtClean="0">
                <a:solidFill>
                  <a:schemeClr val="bg1"/>
                </a:solidFill>
                <a:latin typeface="Arial"/>
                <a:cs typeface="Arial"/>
              </a:rPr>
              <a:t>Efficiency, Environment</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102" y="5381775"/>
            <a:ext cx="1048645" cy="82981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3778329" y="4382297"/>
            <a:ext cx="1504690" cy="369332"/>
          </a:xfrm>
          <a:prstGeom prst="rect">
            <a:avLst/>
          </a:prstGeom>
          <a:noFill/>
        </p:spPr>
        <p:txBody>
          <a:bodyPr wrap="square" rtlCol="0">
            <a:spAutoFit/>
          </a:bodyPr>
          <a:lstStyle/>
          <a:p>
            <a:pPr algn="ctr"/>
            <a:r>
              <a:rPr lang="en-US" dirty="0" smtClean="0">
                <a:solidFill>
                  <a:srgbClr val="008000"/>
                </a:solidFill>
                <a:latin typeface="Arial"/>
                <a:cs typeface="Arial"/>
              </a:rPr>
              <a:t>GLOBAL</a:t>
            </a:r>
            <a:endParaRPr lang="en-US" dirty="0">
              <a:solidFill>
                <a:srgbClr val="008000"/>
              </a:solidFill>
              <a:latin typeface="Arial"/>
              <a:cs typeface="Arial"/>
            </a:endParaRPr>
          </a:p>
        </p:txBody>
      </p:sp>
      <p:sp>
        <p:nvSpPr>
          <p:cNvPr id="2" name="Title 1"/>
          <p:cNvSpPr>
            <a:spLocks noGrp="1"/>
          </p:cNvSpPr>
          <p:nvPr>
            <p:ph type="title"/>
          </p:nvPr>
        </p:nvSpPr>
        <p:spPr/>
        <p:txBody>
          <a:bodyPr/>
          <a:lstStyle/>
          <a:p>
            <a:r>
              <a:rPr lang="en-US" dirty="0" smtClean="0"/>
              <a:t>NASA’s Vision for Aviation</a:t>
            </a:r>
            <a:endParaRPr lang="en-US" dirty="0"/>
          </a:p>
        </p:txBody>
      </p:sp>
      <p:sp>
        <p:nvSpPr>
          <p:cNvPr id="3" name="TextBox 2"/>
          <p:cNvSpPr txBox="1"/>
          <p:nvPr/>
        </p:nvSpPr>
        <p:spPr bwMode="auto">
          <a:xfrm>
            <a:off x="7315200" y="1335987"/>
            <a:ext cx="1752600" cy="10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rtlCol="0">
            <a:spAutoFit/>
          </a:bodyPr>
          <a:lstStyle/>
          <a:p>
            <a:pPr algn="r">
              <a:spcBef>
                <a:spcPts val="200"/>
              </a:spcBef>
            </a:pPr>
            <a:r>
              <a:rPr lang="en-US" sz="1600" b="1" dirty="0">
                <a:solidFill>
                  <a:schemeClr val="accent2">
                    <a:lumMod val="75000"/>
                  </a:schemeClr>
                </a:solidFill>
                <a:latin typeface="Arial" pitchFamily="34" charset="0"/>
                <a:cs typeface="Arial" pitchFamily="34" charset="0"/>
              </a:rPr>
              <a:t>A revolution in sustainable global air mobility</a:t>
            </a:r>
            <a:endParaRPr lang="en-US" sz="1600" b="1" dirty="0" smtClean="0">
              <a:solidFill>
                <a:srgbClr val="000000"/>
              </a:solidFill>
              <a:latin typeface="+mn-lt"/>
              <a:ea typeface="ＭＳ Ｐゴシック" pitchFamily="34" charset="-128"/>
            </a:endParaRPr>
          </a:p>
        </p:txBody>
      </p:sp>
      <p:sp>
        <p:nvSpPr>
          <p:cNvPr id="4" name="Footer Placeholder 3"/>
          <p:cNvSpPr>
            <a:spLocks noGrp="1"/>
          </p:cNvSpPr>
          <p:nvPr>
            <p:ph type="ftr" sz="quarter" idx="11"/>
          </p:nvPr>
        </p:nvSpPr>
        <p:spPr/>
        <p:txBody>
          <a:bodyPr/>
          <a:lstStyle/>
          <a:p>
            <a:pPr>
              <a:defRPr/>
            </a:pPr>
            <a:r>
              <a:rPr lang="en-US" smtClean="0"/>
              <a:t>www.nasa.gov</a:t>
            </a:r>
            <a:endParaRPr lang="en-US" dirty="0"/>
          </a:p>
        </p:txBody>
      </p:sp>
      <p:sp>
        <p:nvSpPr>
          <p:cNvPr id="5" name="Slide Number Placeholder 4"/>
          <p:cNvSpPr>
            <a:spLocks noGrp="1"/>
          </p:cNvSpPr>
          <p:nvPr>
            <p:ph type="sldNum" sz="quarter" idx="12"/>
          </p:nvPr>
        </p:nvSpPr>
        <p:spPr/>
        <p:txBody>
          <a:bodyPr/>
          <a:lstStyle/>
          <a:p>
            <a:fld id="{F6345F05-6CF1-4B84-9C57-50EAEF8118B1}" type="slidenum">
              <a:rPr lang="en-US" smtClean="0"/>
              <a:pPr/>
              <a:t>5</a:t>
            </a:fld>
            <a:endParaRPr lang="en-US"/>
          </a:p>
        </p:txBody>
      </p:sp>
    </p:spTree>
    <p:extLst>
      <p:ext uri="{BB962C8B-B14F-4D97-AF65-F5344CB8AC3E}">
        <p14:creationId xmlns:p14="http://schemas.microsoft.com/office/powerpoint/2010/main" val="386916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6"/>
          <p:cNvSpPr txBox="1">
            <a:spLocks noChangeArrowheads="1"/>
          </p:cNvSpPr>
          <p:nvPr/>
        </p:nvSpPr>
        <p:spPr bwMode="auto">
          <a:xfrm>
            <a:off x="3142244" y="1371600"/>
            <a:ext cx="5400837" cy="800219"/>
          </a:xfrm>
          <a:prstGeom prst="rect">
            <a:avLst/>
          </a:prstGeom>
          <a:noFill/>
          <a:ln>
            <a:noFill/>
          </a:ln>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800" b="1" dirty="0" smtClean="0"/>
              <a:t>Safe, Efficient Growth in Global Operations</a:t>
            </a:r>
          </a:p>
          <a:p>
            <a:pPr marL="285750" indent="-174625" eaLnBrk="1" hangingPunct="1">
              <a:buFont typeface="Arial"/>
              <a:buChar char="•"/>
              <a:defRPr/>
            </a:pPr>
            <a:r>
              <a:rPr lang="en-US" sz="1400" dirty="0" smtClean="0"/>
              <a:t>Enable full </a:t>
            </a:r>
            <a:r>
              <a:rPr lang="en-US" sz="1400" dirty="0" err="1" smtClean="0"/>
              <a:t>NextGen</a:t>
            </a:r>
            <a:r>
              <a:rPr lang="en-US" sz="1400" dirty="0" smtClean="0"/>
              <a:t> and develop technologies to substantially</a:t>
            </a:r>
            <a:br>
              <a:rPr lang="en-US" sz="1400" dirty="0" smtClean="0"/>
            </a:br>
            <a:r>
              <a:rPr lang="en-US" sz="1400" dirty="0" smtClean="0"/>
              <a:t>reduce aircraft safety risks</a:t>
            </a:r>
          </a:p>
        </p:txBody>
      </p:sp>
      <p:sp>
        <p:nvSpPr>
          <p:cNvPr id="46" name="TextBox 45"/>
          <p:cNvSpPr txBox="1"/>
          <p:nvPr/>
        </p:nvSpPr>
        <p:spPr>
          <a:xfrm>
            <a:off x="3142244" y="2244782"/>
            <a:ext cx="5395295" cy="584776"/>
          </a:xfrm>
          <a:prstGeom prst="rect">
            <a:avLst/>
          </a:prstGeom>
          <a:noFill/>
        </p:spPr>
        <p:txBody>
          <a:bodyPr wrap="square" rtlCol="0">
            <a:spAutoFit/>
          </a:bodyPr>
          <a:lstStyle/>
          <a:p>
            <a:pPr>
              <a:defRPr/>
            </a:pPr>
            <a:r>
              <a:rPr lang="en-US" b="1" dirty="0" smtClean="0">
                <a:latin typeface="Arial"/>
                <a:cs typeface="Arial"/>
              </a:rPr>
              <a:t>Innovation in Commercial Supersonic Aircraft</a:t>
            </a:r>
          </a:p>
          <a:p>
            <a:pPr marL="285750" indent="-174625">
              <a:buFont typeface="Arial"/>
              <a:buChar char="•"/>
              <a:defRPr/>
            </a:pPr>
            <a:r>
              <a:rPr lang="en-US" sz="1400" dirty="0" smtClean="0">
                <a:latin typeface="Arial"/>
                <a:cs typeface="Arial"/>
              </a:rPr>
              <a:t>Achieve a low-boom standard</a:t>
            </a:r>
          </a:p>
        </p:txBody>
      </p:sp>
      <p:sp>
        <p:nvSpPr>
          <p:cNvPr id="47" name="TextBox 46"/>
          <p:cNvSpPr txBox="1"/>
          <p:nvPr/>
        </p:nvSpPr>
        <p:spPr>
          <a:xfrm>
            <a:off x="3142244" y="3048000"/>
            <a:ext cx="5395295" cy="800219"/>
          </a:xfrm>
          <a:prstGeom prst="rect">
            <a:avLst/>
          </a:prstGeom>
          <a:noFill/>
        </p:spPr>
        <p:txBody>
          <a:bodyPr wrap="square" rtlCol="0">
            <a:spAutoFit/>
          </a:bodyPr>
          <a:lstStyle/>
          <a:p>
            <a:pPr>
              <a:defRPr/>
            </a:pPr>
            <a:r>
              <a:rPr lang="en-US" b="1" dirty="0" smtClean="0">
                <a:latin typeface="Arial"/>
                <a:cs typeface="Arial"/>
              </a:rPr>
              <a:t>Ultra-Efficient Commercial Transports</a:t>
            </a:r>
          </a:p>
          <a:p>
            <a:pPr marL="285750" indent="-171450">
              <a:buFont typeface="Arial"/>
              <a:buChar char="•"/>
              <a:defRPr/>
            </a:pPr>
            <a:r>
              <a:rPr lang="en-US" sz="1400" dirty="0" smtClean="0">
                <a:latin typeface="Arial"/>
                <a:cs typeface="Arial"/>
              </a:rPr>
              <a:t>Pioneer technologies for big leaps in efficiency and </a:t>
            </a:r>
            <a:br>
              <a:rPr lang="en-US" sz="1400" dirty="0" smtClean="0">
                <a:latin typeface="Arial"/>
                <a:cs typeface="Arial"/>
              </a:rPr>
            </a:br>
            <a:r>
              <a:rPr lang="en-US" sz="1400" dirty="0" smtClean="0">
                <a:latin typeface="Arial"/>
                <a:cs typeface="Arial"/>
              </a:rPr>
              <a:t>environmental performance</a:t>
            </a:r>
          </a:p>
        </p:txBody>
      </p:sp>
      <p:sp>
        <p:nvSpPr>
          <p:cNvPr id="48" name="TextBox 47"/>
          <p:cNvSpPr txBox="1"/>
          <p:nvPr/>
        </p:nvSpPr>
        <p:spPr>
          <a:xfrm>
            <a:off x="3142244" y="3886200"/>
            <a:ext cx="4716939" cy="800219"/>
          </a:xfrm>
          <a:prstGeom prst="rect">
            <a:avLst/>
          </a:prstGeom>
          <a:noFill/>
        </p:spPr>
        <p:txBody>
          <a:bodyPr wrap="square" rtlCol="0">
            <a:spAutoFit/>
          </a:bodyPr>
          <a:lstStyle/>
          <a:p>
            <a:pPr>
              <a:defRPr/>
            </a:pPr>
            <a:r>
              <a:rPr lang="en-US" b="1" dirty="0" smtClean="0">
                <a:latin typeface="Arial"/>
                <a:cs typeface="Arial"/>
              </a:rPr>
              <a:t>Transition to Low-Carbon Propulsion</a:t>
            </a:r>
          </a:p>
          <a:p>
            <a:pPr marL="285750" indent="-171450">
              <a:buFont typeface="Arial"/>
              <a:buChar char="•"/>
              <a:defRPr/>
            </a:pPr>
            <a:r>
              <a:rPr lang="en-US" sz="1400" dirty="0" smtClean="0">
                <a:latin typeface="Arial"/>
                <a:cs typeface="Arial"/>
              </a:rPr>
              <a:t>Characterize drop-in alternative fuels and pioneer </a:t>
            </a:r>
            <a:br>
              <a:rPr lang="en-US" sz="1400" dirty="0" smtClean="0">
                <a:latin typeface="Arial"/>
                <a:cs typeface="Arial"/>
              </a:rPr>
            </a:br>
            <a:r>
              <a:rPr lang="en-US" sz="1400" dirty="0" smtClean="0">
                <a:latin typeface="Arial"/>
                <a:cs typeface="Arial"/>
              </a:rPr>
              <a:t>low-carbon propulsion technology</a:t>
            </a:r>
            <a:endParaRPr lang="en-US" sz="1400" dirty="0">
              <a:latin typeface="Arial"/>
              <a:cs typeface="Arial"/>
            </a:endParaRPr>
          </a:p>
        </p:txBody>
      </p:sp>
      <p:sp>
        <p:nvSpPr>
          <p:cNvPr id="49" name="TextBox 48"/>
          <p:cNvSpPr txBox="1"/>
          <p:nvPr/>
        </p:nvSpPr>
        <p:spPr>
          <a:xfrm>
            <a:off x="3142244" y="4795605"/>
            <a:ext cx="5620756" cy="584775"/>
          </a:xfrm>
          <a:prstGeom prst="rect">
            <a:avLst/>
          </a:prstGeom>
          <a:noFill/>
        </p:spPr>
        <p:txBody>
          <a:bodyPr wrap="square" rtlCol="0">
            <a:spAutoFit/>
          </a:bodyPr>
          <a:lstStyle/>
          <a:p>
            <a:pPr>
              <a:defRPr/>
            </a:pPr>
            <a:r>
              <a:rPr lang="en-US" b="1" dirty="0" smtClean="0">
                <a:latin typeface="Arial"/>
                <a:cs typeface="Arial"/>
              </a:rPr>
              <a:t>Real-Time System-Wide Safety Assurance</a:t>
            </a:r>
          </a:p>
          <a:p>
            <a:pPr marL="285750" indent="-171450">
              <a:buFont typeface="Arial"/>
              <a:buChar char="•"/>
              <a:defRPr/>
            </a:pPr>
            <a:r>
              <a:rPr lang="en-US" sz="1400" dirty="0"/>
              <a:t>Achieve proactive safety management of the integrated aviation system</a:t>
            </a:r>
            <a:endParaRPr lang="en-US" sz="1400" dirty="0" smtClean="0">
              <a:latin typeface="Arial"/>
              <a:ea typeface="Arial" charset="0"/>
              <a:cs typeface="Arial"/>
            </a:endParaRPr>
          </a:p>
        </p:txBody>
      </p:sp>
      <p:sp>
        <p:nvSpPr>
          <p:cNvPr id="50" name="TextBox 49"/>
          <p:cNvSpPr txBox="1"/>
          <p:nvPr/>
        </p:nvSpPr>
        <p:spPr>
          <a:xfrm>
            <a:off x="3142244" y="5657966"/>
            <a:ext cx="5620756" cy="584776"/>
          </a:xfrm>
          <a:prstGeom prst="rect">
            <a:avLst/>
          </a:prstGeom>
          <a:noFill/>
        </p:spPr>
        <p:txBody>
          <a:bodyPr wrap="square" rtlCol="0">
            <a:spAutoFit/>
          </a:bodyPr>
          <a:lstStyle/>
          <a:p>
            <a:pPr>
              <a:defRPr/>
            </a:pPr>
            <a:r>
              <a:rPr lang="en-US" b="1" dirty="0" smtClean="0">
                <a:latin typeface="Arial"/>
                <a:cs typeface="Arial"/>
              </a:rPr>
              <a:t>Assured Autonomy for Aviation Transformation</a:t>
            </a:r>
          </a:p>
          <a:p>
            <a:pPr marL="285750" indent="-171450">
              <a:buFont typeface="Arial"/>
              <a:buChar char="•"/>
              <a:defRPr/>
            </a:pPr>
            <a:r>
              <a:rPr lang="en-US" sz="1400" dirty="0" smtClean="0">
                <a:latin typeface="Arial"/>
                <a:cs typeface="Arial"/>
              </a:rPr>
              <a:t>Develop high impact aviation autonomy applications</a:t>
            </a:r>
            <a:endParaRPr lang="en-US" sz="1400" dirty="0" smtClean="0">
              <a:latin typeface="Arial"/>
              <a:ea typeface="Arial" charset="0"/>
              <a:cs typeface="Arial"/>
            </a:endParaRPr>
          </a:p>
        </p:txBody>
      </p:sp>
      <p:sp>
        <p:nvSpPr>
          <p:cNvPr id="2" name="Title 1"/>
          <p:cNvSpPr>
            <a:spLocks noGrp="1"/>
          </p:cNvSpPr>
          <p:nvPr>
            <p:ph type="title"/>
          </p:nvPr>
        </p:nvSpPr>
        <p:spPr/>
        <p:txBody>
          <a:bodyPr/>
          <a:lstStyle/>
          <a:p>
            <a:r>
              <a:rPr lang="en-US" dirty="0" smtClean="0"/>
              <a:t>NASA Aeronautics Six Strategic Thrusts</a:t>
            </a:r>
            <a:endParaRPr lang="en-US" dirty="0"/>
          </a:p>
        </p:txBody>
      </p:sp>
      <p:pic>
        <p:nvPicPr>
          <p:cNvPr id="59" name="Picture 58" descr="3_technology_convergence.png"/>
          <p:cNvPicPr>
            <a:picLocks noChangeAspect="1"/>
          </p:cNvPicPr>
          <p:nvPr/>
        </p:nvPicPr>
        <p:blipFill>
          <a:blip r:embed="rId2"/>
          <a:stretch>
            <a:fillRect/>
          </a:stretch>
        </p:blipFill>
        <p:spPr>
          <a:xfrm>
            <a:off x="457200" y="4876800"/>
            <a:ext cx="1371600" cy="1371600"/>
          </a:xfrm>
          <a:prstGeom prst="rect">
            <a:avLst/>
          </a:prstGeom>
        </p:spPr>
      </p:pic>
      <p:pic>
        <p:nvPicPr>
          <p:cNvPr id="60" name="Picture 59" descr="1_global_mobility_urban_sphere.png"/>
          <p:cNvPicPr>
            <a:picLocks noChangeAspect="1"/>
          </p:cNvPicPr>
          <p:nvPr/>
        </p:nvPicPr>
        <p:blipFill>
          <a:blip r:embed="rId3"/>
          <a:stretch>
            <a:fillRect/>
          </a:stretch>
        </p:blipFill>
        <p:spPr>
          <a:xfrm>
            <a:off x="457200" y="1447800"/>
            <a:ext cx="1371600" cy="1371600"/>
          </a:xfrm>
          <a:prstGeom prst="rect">
            <a:avLst/>
          </a:prstGeom>
        </p:spPr>
      </p:pic>
      <p:pic>
        <p:nvPicPr>
          <p:cNvPr id="61" name="Picture 60" descr="2_enviro_challenges_v3.png"/>
          <p:cNvPicPr>
            <a:picLocks noChangeAspect="1"/>
          </p:cNvPicPr>
          <p:nvPr/>
        </p:nvPicPr>
        <p:blipFill>
          <a:blip r:embed="rId4"/>
          <a:stretch>
            <a:fillRect/>
          </a:stretch>
        </p:blipFill>
        <p:spPr>
          <a:xfrm>
            <a:off x="457200" y="3124200"/>
            <a:ext cx="1371600" cy="1371600"/>
          </a:xfrm>
          <a:prstGeom prst="rect">
            <a:avLst/>
          </a:prstGeom>
        </p:spPr>
      </p:pic>
      <p:pic>
        <p:nvPicPr>
          <p:cNvPr id="62" name="Picture 61" descr="3_chrome_button_sugar.png"/>
          <p:cNvPicPr>
            <a:picLocks noChangeAspect="1"/>
          </p:cNvPicPr>
          <p:nvPr/>
        </p:nvPicPr>
        <p:blipFill>
          <a:blip r:embed="rId5"/>
          <a:stretch>
            <a:fillRect/>
          </a:stretch>
        </p:blipFill>
        <p:spPr>
          <a:xfrm>
            <a:off x="2644959" y="3175611"/>
            <a:ext cx="493776" cy="493776"/>
          </a:xfrm>
          <a:prstGeom prst="rect">
            <a:avLst/>
          </a:prstGeom>
        </p:spPr>
      </p:pic>
      <p:pic>
        <p:nvPicPr>
          <p:cNvPr id="63" name="Picture 62" descr="4_chrome_button_leaf_battery_green.png"/>
          <p:cNvPicPr>
            <a:picLocks noChangeAspect="1"/>
          </p:cNvPicPr>
          <p:nvPr/>
        </p:nvPicPr>
        <p:blipFill>
          <a:blip r:embed="rId6"/>
          <a:stretch>
            <a:fillRect/>
          </a:stretch>
        </p:blipFill>
        <p:spPr>
          <a:xfrm>
            <a:off x="2663247" y="4033759"/>
            <a:ext cx="457200" cy="457200"/>
          </a:xfrm>
          <a:prstGeom prst="rect">
            <a:avLst/>
          </a:prstGeom>
        </p:spPr>
      </p:pic>
      <p:pic>
        <p:nvPicPr>
          <p:cNvPr id="64" name="Picture 63" descr="1.png"/>
          <p:cNvPicPr>
            <a:picLocks noChangeAspect="1"/>
          </p:cNvPicPr>
          <p:nvPr/>
        </p:nvPicPr>
        <p:blipFill>
          <a:blip r:embed="rId7"/>
          <a:stretch>
            <a:fillRect/>
          </a:stretch>
        </p:blipFill>
        <p:spPr>
          <a:xfrm>
            <a:off x="2663247" y="1411374"/>
            <a:ext cx="457200" cy="457200"/>
          </a:xfrm>
          <a:prstGeom prst="rect">
            <a:avLst/>
          </a:prstGeom>
        </p:spPr>
      </p:pic>
      <p:pic>
        <p:nvPicPr>
          <p:cNvPr id="65" name="Picture 64" descr="2.png"/>
          <p:cNvPicPr>
            <a:picLocks noChangeAspect="1"/>
          </p:cNvPicPr>
          <p:nvPr/>
        </p:nvPicPr>
        <p:blipFill>
          <a:blip r:embed="rId8"/>
          <a:stretch>
            <a:fillRect/>
          </a:stretch>
        </p:blipFill>
        <p:spPr>
          <a:xfrm>
            <a:off x="2663247" y="2212625"/>
            <a:ext cx="457200" cy="457200"/>
          </a:xfrm>
          <a:prstGeom prst="rect">
            <a:avLst/>
          </a:prstGeom>
        </p:spPr>
      </p:pic>
      <p:pic>
        <p:nvPicPr>
          <p:cNvPr id="66" name="Picture 65" descr="5c.png"/>
          <p:cNvPicPr>
            <a:picLocks noChangeAspect="1"/>
          </p:cNvPicPr>
          <p:nvPr/>
        </p:nvPicPr>
        <p:blipFill>
          <a:blip r:embed="rId9"/>
          <a:stretch>
            <a:fillRect/>
          </a:stretch>
        </p:blipFill>
        <p:spPr>
          <a:xfrm>
            <a:off x="2663247" y="4868793"/>
            <a:ext cx="457200" cy="457200"/>
          </a:xfrm>
          <a:prstGeom prst="rect">
            <a:avLst/>
          </a:prstGeom>
        </p:spPr>
      </p:pic>
      <p:pic>
        <p:nvPicPr>
          <p:cNvPr id="67" name="Picture 66" descr="6.png"/>
          <p:cNvPicPr>
            <a:picLocks noChangeAspect="1"/>
          </p:cNvPicPr>
          <p:nvPr/>
        </p:nvPicPr>
        <p:blipFill>
          <a:blip r:embed="rId10"/>
          <a:stretch>
            <a:fillRect/>
          </a:stretch>
        </p:blipFill>
        <p:spPr>
          <a:xfrm>
            <a:off x="2644959" y="5670046"/>
            <a:ext cx="493776" cy="493776"/>
          </a:xfrm>
          <a:prstGeom prst="rect">
            <a:avLst/>
          </a:prstGeom>
        </p:spPr>
      </p:pic>
      <p:sp>
        <p:nvSpPr>
          <p:cNvPr id="3" name="Footer Placeholder 2"/>
          <p:cNvSpPr>
            <a:spLocks noGrp="1"/>
          </p:cNvSpPr>
          <p:nvPr>
            <p:ph type="ftr" sz="quarter" idx="11"/>
          </p:nvPr>
        </p:nvSpPr>
        <p:spPr/>
        <p:txBody>
          <a:bodyPr/>
          <a:lstStyle/>
          <a:p>
            <a:r>
              <a:rPr lang="en-US" smtClean="0"/>
              <a:t>www.nasa.gov</a:t>
            </a:r>
            <a:endParaRPr lang="en-US" dirty="0"/>
          </a:p>
        </p:txBody>
      </p:sp>
      <p:sp>
        <p:nvSpPr>
          <p:cNvPr id="4" name="Slide Number Placeholder 3"/>
          <p:cNvSpPr>
            <a:spLocks noGrp="1"/>
          </p:cNvSpPr>
          <p:nvPr>
            <p:ph type="sldNum" sz="quarter" idx="10"/>
          </p:nvPr>
        </p:nvSpPr>
        <p:spPr/>
        <p:txBody>
          <a:bodyPr/>
          <a:lstStyle/>
          <a:p>
            <a:fld id="{BA160F9F-5A53-4DFD-BA55-8E3063BB41B2}" type="slidenum">
              <a:rPr lang="en-US" smtClean="0"/>
              <a:pPr/>
              <a:t>6</a:t>
            </a:fld>
            <a:endParaRPr lang="en-US"/>
          </a:p>
        </p:txBody>
      </p:sp>
    </p:spTree>
    <p:extLst>
      <p:ext uri="{BB962C8B-B14F-4D97-AF65-F5344CB8AC3E}">
        <p14:creationId xmlns:p14="http://schemas.microsoft.com/office/powerpoint/2010/main" val="4060036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Safe, Efficient Growth in Global Operations</a:t>
            </a:r>
            <a:endParaRPr lang="en-US" dirty="0"/>
          </a:p>
        </p:txBody>
      </p:sp>
      <p:sp>
        <p:nvSpPr>
          <p:cNvPr id="2" name="Footer Placeholder 1"/>
          <p:cNvSpPr>
            <a:spLocks noGrp="1"/>
          </p:cNvSpPr>
          <p:nvPr>
            <p:ph type="ftr" sz="quarter" idx="11"/>
          </p:nvPr>
        </p:nvSpPr>
        <p:spPr/>
        <p:txBody>
          <a:bodyPr/>
          <a:lstStyle/>
          <a:p>
            <a:r>
              <a:rPr lang="en-US" dirty="0" smtClean="0"/>
              <a:t>www.nasa.gov</a:t>
            </a:r>
            <a:endParaRPr lang="en-US" dirty="0"/>
          </a:p>
        </p:txBody>
      </p:sp>
      <p:sp>
        <p:nvSpPr>
          <p:cNvPr id="5" name="Slide Number Placeholder 4"/>
          <p:cNvSpPr>
            <a:spLocks noGrp="1"/>
          </p:cNvSpPr>
          <p:nvPr>
            <p:ph type="sldNum" sz="quarter" idx="10"/>
          </p:nvPr>
        </p:nvSpPr>
        <p:spPr/>
        <p:txBody>
          <a:bodyPr/>
          <a:lstStyle/>
          <a:p>
            <a:fld id="{BA160F9F-5A53-4DFD-BA55-8E3063BB41B2}" type="slidenum">
              <a:rPr lang="en-US" smtClean="0"/>
              <a:pPr/>
              <a:t>7</a:t>
            </a:fld>
            <a:endParaRPr lang="en-US" dirty="0"/>
          </a:p>
        </p:txBody>
      </p:sp>
      <p:sp>
        <p:nvSpPr>
          <p:cNvPr id="11" name="TextBox 10"/>
          <p:cNvSpPr txBox="1"/>
          <p:nvPr/>
        </p:nvSpPr>
        <p:spPr>
          <a:xfrm>
            <a:off x="0" y="1066800"/>
            <a:ext cx="9144000" cy="615553"/>
          </a:xfrm>
          <a:prstGeom prst="rect">
            <a:avLst/>
          </a:prstGeom>
          <a:solidFill>
            <a:schemeClr val="accent2">
              <a:lumMod val="60000"/>
              <a:lumOff val="40000"/>
              <a:alpha val="80000"/>
            </a:schemeClr>
          </a:solidFill>
          <a:ln w="19050">
            <a:solidFill>
              <a:schemeClr val="accent2">
                <a:lumMod val="50000"/>
              </a:schemeClr>
            </a:solidFill>
          </a:ln>
          <a:effectLst>
            <a:softEdge rad="12700"/>
          </a:effectLst>
        </p:spPr>
        <p:txBody>
          <a:bodyPr wrap="square">
            <a:spAutoFit/>
          </a:bodyPr>
          <a:lstStyle/>
          <a:p>
            <a:pPr algn="ctr">
              <a:defRPr/>
            </a:pPr>
            <a:r>
              <a:rPr lang="en-US" b="1" u="sng" dirty="0">
                <a:solidFill>
                  <a:schemeClr val="accent3">
                    <a:lumMod val="50000"/>
                  </a:schemeClr>
                </a:solidFill>
              </a:rPr>
              <a:t>NASA Role</a:t>
            </a:r>
          </a:p>
          <a:p>
            <a:pPr algn="ctr">
              <a:defRPr/>
            </a:pPr>
            <a:r>
              <a:rPr lang="en-US" sz="1600" b="1" dirty="0" smtClean="0">
                <a:solidFill>
                  <a:schemeClr val="accent3">
                    <a:lumMod val="50000"/>
                  </a:schemeClr>
                </a:solidFill>
              </a:rPr>
              <a:t>Technology Provider </a:t>
            </a:r>
            <a:r>
              <a:rPr lang="en-US" sz="1600" b="1" dirty="0">
                <a:solidFill>
                  <a:schemeClr val="accent3">
                    <a:lumMod val="50000"/>
                  </a:schemeClr>
                </a:solidFill>
              </a:rPr>
              <a:t>for Safe, </a:t>
            </a:r>
            <a:r>
              <a:rPr lang="en-US" sz="1600" b="1" dirty="0" smtClean="0">
                <a:solidFill>
                  <a:schemeClr val="accent3">
                    <a:lumMod val="50000"/>
                  </a:schemeClr>
                </a:solidFill>
              </a:rPr>
              <a:t>Efficient and </a:t>
            </a:r>
            <a:r>
              <a:rPr lang="en-US" sz="1600" b="1" dirty="0">
                <a:solidFill>
                  <a:schemeClr val="accent3">
                    <a:lumMod val="50000"/>
                  </a:schemeClr>
                </a:solidFill>
              </a:rPr>
              <a:t>High Capacity </a:t>
            </a:r>
            <a:r>
              <a:rPr lang="en-US" sz="1600" b="1" dirty="0" smtClean="0">
                <a:solidFill>
                  <a:schemeClr val="accent3">
                    <a:lumMod val="50000"/>
                  </a:schemeClr>
                </a:solidFill>
              </a:rPr>
              <a:t>Global Air Traffic </a:t>
            </a:r>
            <a:r>
              <a:rPr lang="en-US" sz="1600" b="1" dirty="0">
                <a:solidFill>
                  <a:schemeClr val="accent3">
                    <a:lumMod val="50000"/>
                  </a:schemeClr>
                </a:solidFill>
              </a:rPr>
              <a:t>Operations</a:t>
            </a:r>
          </a:p>
        </p:txBody>
      </p:sp>
      <p:sp>
        <p:nvSpPr>
          <p:cNvPr id="9" name="Rectangle 8"/>
          <p:cNvSpPr/>
          <p:nvPr/>
        </p:nvSpPr>
        <p:spPr>
          <a:xfrm>
            <a:off x="304800" y="1707356"/>
            <a:ext cx="5505535" cy="3077766"/>
          </a:xfrm>
          <a:prstGeom prst="rect">
            <a:avLst/>
          </a:prstGeom>
        </p:spPr>
        <p:txBody>
          <a:bodyPr wrap="square">
            <a:spAutoFit/>
          </a:bodyPr>
          <a:lstStyle/>
          <a:p>
            <a:pPr>
              <a:defRPr/>
            </a:pPr>
            <a:r>
              <a:rPr lang="en-US" dirty="0">
                <a:solidFill>
                  <a:schemeClr val="bg2">
                    <a:lumMod val="25000"/>
                  </a:schemeClr>
                </a:solidFill>
              </a:rPr>
              <a:t>Strategies:</a:t>
            </a:r>
          </a:p>
          <a:p>
            <a:pPr marL="285750" lvl="0" indent="-285750">
              <a:buFont typeface="Arial" pitchFamily="34" charset="0"/>
              <a:buChar char="•"/>
            </a:pPr>
            <a:r>
              <a:rPr lang="en-US" sz="1600" dirty="0"/>
              <a:t>Develop advanced automation technologies that leverages NextGen </a:t>
            </a:r>
            <a:r>
              <a:rPr lang="en-US" sz="1600" dirty="0" smtClean="0"/>
              <a:t>infrastructure</a:t>
            </a:r>
            <a:endParaRPr lang="en-US" sz="1600" dirty="0"/>
          </a:p>
          <a:p>
            <a:pPr marL="285750" lvl="0" indent="-285750">
              <a:buFont typeface="Arial" pitchFamily="34" charset="0"/>
              <a:buChar char="•"/>
            </a:pPr>
            <a:r>
              <a:rPr lang="en-US" sz="1600" dirty="0"/>
              <a:t>Analyze emergent aviation risks and enable safety solutions for commercial aviation fatality risk reduction</a:t>
            </a:r>
          </a:p>
          <a:p>
            <a:pPr marL="285750" lvl="0" indent="-285750">
              <a:buFont typeface="Arial" pitchFamily="34" charset="0"/>
              <a:buChar char="•"/>
            </a:pPr>
            <a:r>
              <a:rPr lang="en-US" sz="1600" dirty="0"/>
              <a:t>Enable the highly complex integration of automation systems to achieve full NextGen trajectory-based operations functionality</a:t>
            </a:r>
          </a:p>
          <a:p>
            <a:pPr marL="285750" lvl="0" indent="-285750">
              <a:buFont typeface="Arial" pitchFamily="34" charset="0"/>
              <a:buChar char="•"/>
            </a:pPr>
            <a:r>
              <a:rPr lang="en-US" sz="1600" dirty="0"/>
              <a:t>Research transformational system architectures and automation technologies that fundamentally overcome current limits to the efficiency, agility, flexibility, and resilience of the </a:t>
            </a:r>
            <a:r>
              <a:rPr lang="en-US" sz="1600" dirty="0" smtClean="0"/>
              <a:t>air transportation system</a:t>
            </a:r>
            <a:endParaRPr lang="en-US" sz="1600" dirty="0"/>
          </a:p>
        </p:txBody>
      </p:sp>
      <p:sp>
        <p:nvSpPr>
          <p:cNvPr id="12" name="TextBox 11"/>
          <p:cNvSpPr txBox="1"/>
          <p:nvPr/>
        </p:nvSpPr>
        <p:spPr>
          <a:xfrm>
            <a:off x="304800" y="5029200"/>
            <a:ext cx="8382000" cy="830997"/>
          </a:xfrm>
          <a:prstGeom prst="rect">
            <a:avLst/>
          </a:prstGeom>
          <a:noFill/>
        </p:spPr>
        <p:txBody>
          <a:bodyPr wrap="square">
            <a:spAutoFit/>
          </a:bodyPr>
          <a:lstStyle/>
          <a:p>
            <a:pPr>
              <a:defRPr/>
            </a:pPr>
            <a:r>
              <a:rPr lang="en-US" sz="1600" dirty="0" smtClean="0">
                <a:solidFill>
                  <a:schemeClr val="bg2">
                    <a:lumMod val="25000"/>
                  </a:schemeClr>
                </a:solidFill>
              </a:rPr>
              <a:t>Risk Management and Challenges:  </a:t>
            </a:r>
          </a:p>
          <a:p>
            <a:pPr marL="285750" indent="-285750">
              <a:buFont typeface="Arial"/>
              <a:buChar char="•"/>
              <a:defRPr/>
            </a:pPr>
            <a:r>
              <a:rPr lang="en-US" sz="1600" dirty="0" smtClean="0"/>
              <a:t>Limited </a:t>
            </a:r>
            <a:r>
              <a:rPr lang="en-US" sz="1600" dirty="0"/>
              <a:t>high-fidelity modeling </a:t>
            </a:r>
            <a:r>
              <a:rPr lang="en-US" sz="1600" dirty="0" smtClean="0"/>
              <a:t>and simulation capabilities limit opportunities for testing </a:t>
            </a:r>
            <a:r>
              <a:rPr lang="en-US" sz="1600" dirty="0"/>
              <a:t>of advanced capacity, efficiency, and safety </a:t>
            </a:r>
            <a:r>
              <a:rPr lang="en-US" sz="1600" dirty="0" smtClean="0"/>
              <a:t>solutions</a:t>
            </a:r>
            <a:endParaRPr lang="en-US" sz="1600" dirty="0"/>
          </a:p>
        </p:txBody>
      </p:sp>
      <p:pic>
        <p:nvPicPr>
          <p:cNvPr id="14" name="Picture 13" descr="1.png"/>
          <p:cNvPicPr>
            <a:picLocks noChangeAspect="1"/>
          </p:cNvPicPr>
          <p:nvPr/>
        </p:nvPicPr>
        <p:blipFill>
          <a:blip r:embed="rId3"/>
          <a:stretch>
            <a:fillRect/>
          </a:stretch>
        </p:blipFill>
        <p:spPr>
          <a:xfrm>
            <a:off x="5810335" y="2305135"/>
            <a:ext cx="2876465" cy="2876465"/>
          </a:xfrm>
          <a:prstGeom prst="rect">
            <a:avLst/>
          </a:prstGeom>
        </p:spPr>
      </p:pic>
    </p:spTree>
    <p:extLst>
      <p:ext uri="{BB962C8B-B14F-4D97-AF65-F5344CB8AC3E}">
        <p14:creationId xmlns:p14="http://schemas.microsoft.com/office/powerpoint/2010/main" val="2290877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Innovation in Commercial Supersonic Aircraft</a:t>
            </a:r>
            <a:endParaRPr lang="en-US" dirty="0"/>
          </a:p>
        </p:txBody>
      </p:sp>
      <p:sp>
        <p:nvSpPr>
          <p:cNvPr id="5" name="Slide Number Placeholder 4"/>
          <p:cNvSpPr>
            <a:spLocks noGrp="1"/>
          </p:cNvSpPr>
          <p:nvPr>
            <p:ph type="sldNum" sz="quarter" idx="10"/>
          </p:nvPr>
        </p:nvSpPr>
        <p:spPr/>
        <p:txBody>
          <a:bodyPr/>
          <a:lstStyle/>
          <a:p>
            <a:fld id="{BA160F9F-5A53-4DFD-BA55-8E3063BB41B2}" type="slidenum">
              <a:rPr lang="en-US" smtClean="0"/>
              <a:pPr/>
              <a:t>8</a:t>
            </a:fld>
            <a:endParaRPr lang="en-US"/>
          </a:p>
        </p:txBody>
      </p:sp>
      <p:sp>
        <p:nvSpPr>
          <p:cNvPr id="9" name="Rectangle 8"/>
          <p:cNvSpPr/>
          <p:nvPr/>
        </p:nvSpPr>
        <p:spPr>
          <a:xfrm>
            <a:off x="304800" y="1704439"/>
            <a:ext cx="4953000" cy="2000548"/>
          </a:xfrm>
          <a:prstGeom prst="rect">
            <a:avLst/>
          </a:prstGeom>
        </p:spPr>
        <p:txBody>
          <a:bodyPr wrap="square">
            <a:spAutoFit/>
          </a:bodyPr>
          <a:lstStyle/>
          <a:p>
            <a:pPr>
              <a:defRPr/>
            </a:pPr>
            <a:r>
              <a:rPr lang="en-US" sz="2400" dirty="0">
                <a:solidFill>
                  <a:schemeClr val="bg2">
                    <a:lumMod val="25000"/>
                  </a:schemeClr>
                </a:solidFill>
              </a:rPr>
              <a:t>Strategies:</a:t>
            </a:r>
          </a:p>
          <a:p>
            <a:pPr marL="285750" indent="-285750">
              <a:buFont typeface="Arial"/>
              <a:buChar char="•"/>
              <a:defRPr/>
            </a:pPr>
            <a:r>
              <a:rPr lang="en-US" sz="2000" dirty="0">
                <a:solidFill>
                  <a:schemeClr val="bg2">
                    <a:lumMod val="10000"/>
                  </a:schemeClr>
                </a:solidFill>
                <a:ea typeface="ヒラギノ角ゴ Pro W3" charset="0"/>
                <a:cs typeface="ヒラギノ角ゴ Pro W3" charset="0"/>
              </a:rPr>
              <a:t>Establish a flight validated database necessary </a:t>
            </a:r>
            <a:r>
              <a:rPr lang="en-US" sz="2000" dirty="0" smtClean="0">
                <a:solidFill>
                  <a:schemeClr val="bg2">
                    <a:lumMod val="10000"/>
                  </a:schemeClr>
                </a:solidFill>
                <a:ea typeface="ヒラギノ角ゴ Pro W3" charset="0"/>
                <a:cs typeface="ヒラギノ角ゴ Pro W3" charset="0"/>
              </a:rPr>
              <a:t>to inform the international rule-making community’s policy discussion regarding an </a:t>
            </a:r>
            <a:r>
              <a:rPr lang="en-US" sz="2000" dirty="0">
                <a:solidFill>
                  <a:schemeClr val="bg2">
                    <a:lumMod val="10000"/>
                  </a:schemeClr>
                </a:solidFill>
                <a:ea typeface="ヒラギノ角ゴ Pro W3" charset="0"/>
                <a:cs typeface="ヒラギノ角ゴ Pro W3" charset="0"/>
              </a:rPr>
              <a:t>overland supersonic low-boom </a:t>
            </a:r>
            <a:r>
              <a:rPr lang="en-US" sz="2000" dirty="0" smtClean="0">
                <a:solidFill>
                  <a:schemeClr val="bg2">
                    <a:lumMod val="10000"/>
                  </a:schemeClr>
                </a:solidFill>
                <a:ea typeface="ヒラギノ角ゴ Pro W3" charset="0"/>
                <a:cs typeface="ヒラギノ角ゴ Pro W3" charset="0"/>
              </a:rPr>
              <a:t>standard</a:t>
            </a:r>
            <a:endParaRPr lang="en-US" sz="2000" dirty="0">
              <a:solidFill>
                <a:schemeClr val="bg2">
                  <a:lumMod val="10000"/>
                </a:schemeClr>
              </a:solidFill>
              <a:ea typeface="ヒラギノ角ゴ Pro W3" charset="0"/>
              <a:cs typeface="ヒラギノ角ゴ Pro W3" charset="0"/>
            </a:endParaRPr>
          </a:p>
        </p:txBody>
      </p:sp>
      <p:sp>
        <p:nvSpPr>
          <p:cNvPr id="13" name="TextBox 12"/>
          <p:cNvSpPr txBox="1"/>
          <p:nvPr/>
        </p:nvSpPr>
        <p:spPr>
          <a:xfrm>
            <a:off x="304800" y="5029200"/>
            <a:ext cx="8496300" cy="584775"/>
          </a:xfrm>
          <a:prstGeom prst="rect">
            <a:avLst/>
          </a:prstGeom>
          <a:noFill/>
        </p:spPr>
        <p:txBody>
          <a:bodyPr wrap="square">
            <a:spAutoFit/>
          </a:bodyPr>
          <a:lstStyle/>
          <a:p>
            <a:pPr>
              <a:defRPr/>
            </a:pPr>
            <a:r>
              <a:rPr lang="en-US" sz="1600" dirty="0" smtClean="0">
                <a:solidFill>
                  <a:schemeClr val="bg2">
                    <a:lumMod val="25000"/>
                  </a:schemeClr>
                </a:solidFill>
              </a:rPr>
              <a:t>Risk Management and Challenges:</a:t>
            </a:r>
          </a:p>
          <a:p>
            <a:pPr marL="285750" indent="-285750">
              <a:buFont typeface="Arial"/>
              <a:buChar char="•"/>
              <a:defRPr/>
            </a:pPr>
            <a:r>
              <a:rPr lang="en-US" sz="1600" dirty="0" smtClean="0"/>
              <a:t>Development of scientifically acceptable test methodology and database</a:t>
            </a:r>
            <a:endParaRPr lang="en-US" sz="1600" dirty="0"/>
          </a:p>
        </p:txBody>
      </p:sp>
      <p:pic>
        <p:nvPicPr>
          <p:cNvPr id="14" name="Picture 13" descr="2b.png"/>
          <p:cNvPicPr>
            <a:picLocks noChangeAspect="1"/>
          </p:cNvPicPr>
          <p:nvPr/>
        </p:nvPicPr>
        <p:blipFill>
          <a:blip r:embed="rId3"/>
          <a:stretch>
            <a:fillRect/>
          </a:stretch>
        </p:blipFill>
        <p:spPr>
          <a:xfrm>
            <a:off x="5772148" y="2286000"/>
            <a:ext cx="2876465" cy="2876465"/>
          </a:xfrm>
          <a:prstGeom prst="rect">
            <a:avLst/>
          </a:prstGeom>
        </p:spPr>
      </p:pic>
      <p:sp>
        <p:nvSpPr>
          <p:cNvPr id="15" name="TextBox 14"/>
          <p:cNvSpPr txBox="1"/>
          <p:nvPr/>
        </p:nvSpPr>
        <p:spPr>
          <a:xfrm>
            <a:off x="0" y="1066800"/>
            <a:ext cx="9144000" cy="615553"/>
          </a:xfrm>
          <a:prstGeom prst="rect">
            <a:avLst/>
          </a:prstGeom>
          <a:solidFill>
            <a:schemeClr val="accent2">
              <a:lumMod val="50000"/>
              <a:alpha val="80000"/>
            </a:schemeClr>
          </a:solidFill>
          <a:ln w="28575">
            <a:solidFill>
              <a:schemeClr val="accent2">
                <a:lumMod val="50000"/>
              </a:schemeClr>
            </a:solidFill>
          </a:ln>
          <a:effectLst>
            <a:softEdge rad="12700"/>
          </a:effectLst>
        </p:spPr>
        <p:txBody>
          <a:bodyPr wrap="square">
            <a:spAutoFit/>
          </a:bodyPr>
          <a:lstStyle/>
          <a:p>
            <a:pPr algn="ctr">
              <a:defRPr/>
            </a:pPr>
            <a:r>
              <a:rPr lang="en-US" b="1" u="sng" dirty="0">
                <a:solidFill>
                  <a:schemeClr val="bg1">
                    <a:lumMod val="95000"/>
                  </a:schemeClr>
                </a:solidFill>
              </a:rPr>
              <a:t>NASA Role</a:t>
            </a:r>
          </a:p>
          <a:p>
            <a:pPr algn="ctr"/>
            <a:r>
              <a:rPr lang="en-US" sz="1600" dirty="0">
                <a:solidFill>
                  <a:schemeClr val="bg1">
                    <a:lumMod val="95000"/>
                  </a:schemeClr>
                </a:solidFill>
              </a:rPr>
              <a:t>Technology </a:t>
            </a:r>
            <a:r>
              <a:rPr lang="en-US" sz="1600" dirty="0" smtClean="0">
                <a:solidFill>
                  <a:schemeClr val="bg1">
                    <a:lumMod val="95000"/>
                  </a:schemeClr>
                </a:solidFill>
              </a:rPr>
              <a:t>and </a:t>
            </a:r>
            <a:r>
              <a:rPr lang="en-US" sz="1600" dirty="0">
                <a:solidFill>
                  <a:schemeClr val="bg1">
                    <a:lumMod val="95000"/>
                  </a:schemeClr>
                </a:solidFill>
              </a:rPr>
              <a:t>Standards Development for a New Global Market</a:t>
            </a:r>
          </a:p>
        </p:txBody>
      </p:sp>
      <p:sp>
        <p:nvSpPr>
          <p:cNvPr id="4" name="Footer Placeholder 3"/>
          <p:cNvSpPr>
            <a:spLocks noGrp="1"/>
          </p:cNvSpPr>
          <p:nvPr>
            <p:ph type="ftr" sz="quarter" idx="11"/>
          </p:nvPr>
        </p:nvSpPr>
        <p:spPr/>
        <p:txBody>
          <a:bodyPr/>
          <a:lstStyle/>
          <a:p>
            <a:r>
              <a:rPr lang="en-US" smtClean="0"/>
              <a:t>www.nasa.gov</a:t>
            </a:r>
            <a:endParaRPr lang="en-US" dirty="0"/>
          </a:p>
        </p:txBody>
      </p:sp>
    </p:spTree>
    <p:extLst>
      <p:ext uri="{BB962C8B-B14F-4D97-AF65-F5344CB8AC3E}">
        <p14:creationId xmlns:p14="http://schemas.microsoft.com/office/powerpoint/2010/main" val="1243635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Ultra-Efficient Commercial Vehicles</a:t>
            </a:r>
            <a:endParaRPr lang="en-US" dirty="0"/>
          </a:p>
        </p:txBody>
      </p:sp>
      <p:sp>
        <p:nvSpPr>
          <p:cNvPr id="2" name="Footer Placeholder 1"/>
          <p:cNvSpPr>
            <a:spLocks noGrp="1"/>
          </p:cNvSpPr>
          <p:nvPr>
            <p:ph type="ftr" sz="quarter" idx="11"/>
          </p:nvPr>
        </p:nvSpPr>
        <p:spPr/>
        <p:txBody>
          <a:bodyPr/>
          <a:lstStyle/>
          <a:p>
            <a:r>
              <a:rPr lang="en-US" smtClean="0"/>
              <a:t>www.nasa.gov</a:t>
            </a:r>
            <a:endParaRPr lang="en-US" dirty="0"/>
          </a:p>
        </p:txBody>
      </p:sp>
      <p:sp>
        <p:nvSpPr>
          <p:cNvPr id="5" name="Slide Number Placeholder 4"/>
          <p:cNvSpPr>
            <a:spLocks noGrp="1"/>
          </p:cNvSpPr>
          <p:nvPr>
            <p:ph type="sldNum" sz="quarter" idx="10"/>
          </p:nvPr>
        </p:nvSpPr>
        <p:spPr/>
        <p:txBody>
          <a:bodyPr/>
          <a:lstStyle/>
          <a:p>
            <a:fld id="{BA160F9F-5A53-4DFD-BA55-8E3063BB41B2}" type="slidenum">
              <a:rPr lang="en-US" smtClean="0"/>
              <a:pPr/>
              <a:t>9</a:t>
            </a:fld>
            <a:endParaRPr lang="en-US" dirty="0"/>
          </a:p>
        </p:txBody>
      </p:sp>
      <p:sp>
        <p:nvSpPr>
          <p:cNvPr id="12" name="Rectangle 11"/>
          <p:cNvSpPr/>
          <p:nvPr/>
        </p:nvSpPr>
        <p:spPr>
          <a:xfrm>
            <a:off x="304800" y="1690985"/>
            <a:ext cx="5181600" cy="3323987"/>
          </a:xfrm>
          <a:prstGeom prst="rect">
            <a:avLst/>
          </a:prstGeom>
        </p:spPr>
        <p:txBody>
          <a:bodyPr wrap="square">
            <a:spAutoFit/>
          </a:bodyPr>
          <a:lstStyle/>
          <a:p>
            <a:pPr>
              <a:defRPr/>
            </a:pPr>
            <a:r>
              <a:rPr lang="en-US" dirty="0">
                <a:solidFill>
                  <a:schemeClr val="bg2">
                    <a:lumMod val="25000"/>
                  </a:schemeClr>
                </a:solidFill>
              </a:rPr>
              <a:t>Strategies:</a:t>
            </a:r>
          </a:p>
          <a:p>
            <a:pPr marL="285750" lvl="0" indent="-285750">
              <a:buFont typeface="Arial" pitchFamily="34" charset="0"/>
              <a:buChar char="•"/>
            </a:pPr>
            <a:r>
              <a:rPr lang="en-US" sz="1600" dirty="0" smtClean="0"/>
              <a:t>Develop </a:t>
            </a:r>
            <a:r>
              <a:rPr lang="en-US" sz="1600" dirty="0"/>
              <a:t>and mature portfolios of advanced airframe and engine technologies to achieve aggressive energy efficiency, noise and emissions goals</a:t>
            </a:r>
          </a:p>
          <a:p>
            <a:pPr marL="514350" lvl="1" indent="-171450">
              <a:buFont typeface="Arial" pitchFamily="34" charset="0"/>
              <a:buChar char="•"/>
            </a:pPr>
            <a:r>
              <a:rPr lang="en-US" sz="1600" dirty="0"/>
              <a:t>Support Industry/FAA on N+1 (Next Generation Transports) to achieve 33% reduction in energy use</a:t>
            </a:r>
          </a:p>
          <a:p>
            <a:pPr marL="514350" lvl="1" indent="-171450">
              <a:buFont typeface="Arial" pitchFamily="34" charset="0"/>
              <a:buChar char="•"/>
            </a:pPr>
            <a:r>
              <a:rPr lang="en-US" sz="1600" dirty="0"/>
              <a:t>Mature technologies for N+2 (50% reduction in energy use)</a:t>
            </a:r>
          </a:p>
          <a:p>
            <a:pPr marL="514350" lvl="1" indent="-171450">
              <a:buFont typeface="Arial" pitchFamily="34" charset="0"/>
              <a:buChar char="•"/>
            </a:pPr>
            <a:r>
              <a:rPr lang="en-US" sz="1600" dirty="0"/>
              <a:t>Pioneer technologies for N+3 (60% reduction in energy use</a:t>
            </a:r>
            <a:r>
              <a:rPr lang="en-US" sz="1600" dirty="0" smtClean="0"/>
              <a:t>)</a:t>
            </a:r>
          </a:p>
          <a:p>
            <a:pPr marL="285750" indent="-285750">
              <a:buFont typeface="Arial" pitchFamily="34" charset="0"/>
              <a:buChar char="•"/>
            </a:pPr>
            <a:r>
              <a:rPr lang="en-US" sz="1600" dirty="0"/>
              <a:t>Explore advanced vehicle concepts capable of achieving revolutionary levels of efficiency and environmental </a:t>
            </a:r>
            <a:r>
              <a:rPr lang="en-US" sz="1600" dirty="0" smtClean="0"/>
              <a:t>performance</a:t>
            </a:r>
            <a:endParaRPr lang="en-US" sz="1600" dirty="0"/>
          </a:p>
        </p:txBody>
      </p:sp>
      <p:sp>
        <p:nvSpPr>
          <p:cNvPr id="13" name="TextBox 12"/>
          <p:cNvSpPr txBox="1"/>
          <p:nvPr/>
        </p:nvSpPr>
        <p:spPr>
          <a:xfrm>
            <a:off x="304800" y="5014972"/>
            <a:ext cx="8420100" cy="1323439"/>
          </a:xfrm>
          <a:prstGeom prst="rect">
            <a:avLst/>
          </a:prstGeom>
          <a:noFill/>
        </p:spPr>
        <p:txBody>
          <a:bodyPr wrap="square">
            <a:spAutoFit/>
          </a:bodyPr>
          <a:lstStyle/>
          <a:p>
            <a:pPr>
              <a:defRPr/>
            </a:pPr>
            <a:r>
              <a:rPr lang="en-US" sz="1600" dirty="0" smtClean="0">
                <a:solidFill>
                  <a:schemeClr val="bg2">
                    <a:lumMod val="25000"/>
                  </a:schemeClr>
                </a:solidFill>
                <a:ea typeface="ヒラギノ角ゴ Pro W3" charset="0"/>
                <a:cs typeface="ヒラギノ角ゴ Pro W3" charset="0"/>
              </a:rPr>
              <a:t>Risk Management and Challenges:  </a:t>
            </a:r>
          </a:p>
          <a:p>
            <a:pPr marL="285750" indent="-285750">
              <a:buFont typeface="Arial"/>
              <a:buChar char="•"/>
              <a:defRPr/>
            </a:pPr>
            <a:r>
              <a:rPr lang="en-US" sz="1600" dirty="0" smtClean="0"/>
              <a:t>Flight demonstrations </a:t>
            </a:r>
            <a:r>
              <a:rPr lang="en-US" sz="1600" dirty="0"/>
              <a:t>of advanced </a:t>
            </a:r>
            <a:r>
              <a:rPr lang="en-US" sz="1600" dirty="0" smtClean="0"/>
              <a:t>configurations enable industry to buy down the risks of commercial development of fuel efficient and environmentally responsible technologies and systems  </a:t>
            </a:r>
          </a:p>
          <a:p>
            <a:pPr marL="285750" indent="-285750">
              <a:buFont typeface="Arial"/>
              <a:buChar char="•"/>
              <a:defRPr/>
            </a:pPr>
            <a:r>
              <a:rPr lang="en-US" sz="1600" dirty="0" smtClean="0"/>
              <a:t>U.S. leadership and market share are at stake in a highly competitive industry</a:t>
            </a:r>
            <a:endParaRPr lang="en-US" sz="1600" dirty="0">
              <a:ea typeface="ヒラギノ角ゴ Pro W3" charset="0"/>
              <a:cs typeface="ヒラギノ角ゴ Pro W3" charset="0"/>
            </a:endParaRPr>
          </a:p>
        </p:txBody>
      </p:sp>
      <p:pic>
        <p:nvPicPr>
          <p:cNvPr id="14" name="Picture 13" descr="3_chrome_button_sugar.png"/>
          <p:cNvPicPr>
            <a:picLocks noChangeAspect="1"/>
          </p:cNvPicPr>
          <p:nvPr/>
        </p:nvPicPr>
        <p:blipFill>
          <a:blip r:embed="rId3"/>
          <a:stretch>
            <a:fillRect/>
          </a:stretch>
        </p:blipFill>
        <p:spPr>
          <a:xfrm>
            <a:off x="5810250" y="2286000"/>
            <a:ext cx="2876465" cy="2876465"/>
          </a:xfrm>
          <a:prstGeom prst="rect">
            <a:avLst/>
          </a:prstGeom>
        </p:spPr>
      </p:pic>
      <p:sp>
        <p:nvSpPr>
          <p:cNvPr id="15" name="TextBox 14"/>
          <p:cNvSpPr txBox="1"/>
          <p:nvPr/>
        </p:nvSpPr>
        <p:spPr>
          <a:xfrm>
            <a:off x="0" y="1066800"/>
            <a:ext cx="9144000" cy="615553"/>
          </a:xfrm>
          <a:prstGeom prst="rect">
            <a:avLst/>
          </a:prstGeom>
          <a:solidFill>
            <a:srgbClr val="49701E">
              <a:alpha val="80000"/>
            </a:srgbClr>
          </a:solidFill>
          <a:ln w="28575">
            <a:solidFill>
              <a:schemeClr val="accent3">
                <a:lumMod val="50000"/>
              </a:schemeClr>
            </a:solidFill>
          </a:ln>
          <a:effectLst>
            <a:softEdge rad="12700"/>
          </a:effectLst>
        </p:spPr>
        <p:txBody>
          <a:bodyPr wrap="square">
            <a:spAutoFit/>
          </a:bodyPr>
          <a:lstStyle/>
          <a:p>
            <a:pPr algn="ctr">
              <a:defRPr/>
            </a:pPr>
            <a:r>
              <a:rPr lang="en-US" b="1" u="sng" dirty="0">
                <a:solidFill>
                  <a:schemeClr val="accent4">
                    <a:lumMod val="60000"/>
                    <a:lumOff val="40000"/>
                  </a:schemeClr>
                </a:solidFill>
              </a:rPr>
              <a:t>NASA Role</a:t>
            </a:r>
          </a:p>
          <a:p>
            <a:pPr algn="ctr">
              <a:defRPr/>
            </a:pPr>
            <a:r>
              <a:rPr lang="en-US" sz="1600" dirty="0">
                <a:solidFill>
                  <a:schemeClr val="accent4">
                    <a:lumMod val="60000"/>
                    <a:lumOff val="40000"/>
                  </a:schemeClr>
                </a:solidFill>
              </a:rPr>
              <a:t>Technology for Ultra-High Efficiency, Low Environmental Impact Transports</a:t>
            </a:r>
          </a:p>
        </p:txBody>
      </p:sp>
    </p:spTree>
    <p:extLst>
      <p:ext uri="{BB962C8B-B14F-4D97-AF65-F5344CB8AC3E}">
        <p14:creationId xmlns:p14="http://schemas.microsoft.com/office/powerpoint/2010/main" val="1306072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101882" tIns="50941" rIns="101882" bIns="50941"/>
      <a:lstStyle>
        <a:defPPr eaLnBrk="1" hangingPunct="1">
          <a:spcBef>
            <a:spcPts val="200"/>
          </a:spcBef>
          <a:defRPr sz="1600" b="1" dirty="0" smtClean="0">
            <a:solidFill>
              <a:srgbClr val="000000"/>
            </a:solidFill>
            <a:latin typeface="+mn-lt"/>
            <a:ea typeface="ＭＳ Ｐゴシック" pitchFamily="34"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18D972-2EA5-4ECF-B42E-FA9CD77A77CC}"/>
</file>

<file path=customXml/itemProps2.xml><?xml version="1.0" encoding="utf-8"?>
<ds:datastoreItem xmlns:ds="http://schemas.openxmlformats.org/officeDocument/2006/customXml" ds:itemID="{CC071E48-773B-4C32-860A-F7AC147130A1}"/>
</file>

<file path=customXml/itemProps3.xml><?xml version="1.0" encoding="utf-8"?>
<ds:datastoreItem xmlns:ds="http://schemas.openxmlformats.org/officeDocument/2006/customXml" ds:itemID="{A1EC2AF8-4ABF-44CE-A518-548B0808CC98}"/>
</file>

<file path=docProps/app.xml><?xml version="1.0" encoding="utf-8"?>
<Properties xmlns="http://schemas.openxmlformats.org/officeDocument/2006/extended-properties" xmlns:vt="http://schemas.openxmlformats.org/officeDocument/2006/docPropsVTypes">
  <Template>Origin</Template>
  <TotalTime>7809</TotalTime>
  <Words>3772</Words>
  <Application>Microsoft Macintosh PowerPoint</Application>
  <PresentationFormat>On-screen Show (4:3)</PresentationFormat>
  <Paragraphs>353</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Origin</vt:lpstr>
      <vt:lpstr>PowerPoint Presentation</vt:lpstr>
      <vt:lpstr>Why a New Aeronautics Research Strategy?</vt:lpstr>
      <vt:lpstr>Three Aviation Mega Drivers</vt:lpstr>
      <vt:lpstr>PowerPoint Presentation</vt:lpstr>
      <vt:lpstr>NASA’s Vision for Aviation</vt:lpstr>
      <vt:lpstr>NASA Aeronautics Six Strategic Thrusts</vt:lpstr>
      <vt:lpstr>Safe, Efficient Growth in Global Operations</vt:lpstr>
      <vt:lpstr>Innovation in Commercial Supersonic Aircraft</vt:lpstr>
      <vt:lpstr>Ultra-Efficient Commercial Vehicles</vt:lpstr>
      <vt:lpstr>Transition to Low-Carbon Propulsion</vt:lpstr>
      <vt:lpstr>Real-Time System-Wide Safety Assurance</vt:lpstr>
      <vt:lpstr>Assured Autonomy for Aviation Transformation</vt:lpstr>
      <vt:lpstr>ARMD Reorganization Promoting Innovation and Convergent Research</vt:lpstr>
      <vt:lpstr>Aeronautics Programs</vt:lpstr>
      <vt:lpstr>Aeronautics Programs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Aeronautics FY 2014 Congressional Budget Briefing</dc:title>
  <dc:creator>Diane Brown</dc:creator>
  <cp:lastModifiedBy>Bob Pearce</cp:lastModifiedBy>
  <cp:revision>260</cp:revision>
  <cp:lastPrinted>2014-03-10T21:00:34Z</cp:lastPrinted>
  <dcterms:created xsi:type="dcterms:W3CDTF">2013-03-15T19:57:49Z</dcterms:created>
  <dcterms:modified xsi:type="dcterms:W3CDTF">2014-04-11T20:20:19Z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