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660" r:id="rId2"/>
  </p:sldMasterIdLst>
  <p:notesMasterIdLst>
    <p:notesMasterId r:id="rId19"/>
  </p:notesMasterIdLst>
  <p:handoutMasterIdLst>
    <p:handoutMasterId r:id="rId20"/>
  </p:handoutMasterIdLst>
  <p:sldIdLst>
    <p:sldId id="256" r:id="rId3"/>
    <p:sldId id="389" r:id="rId4"/>
    <p:sldId id="390" r:id="rId5"/>
    <p:sldId id="381" r:id="rId6"/>
    <p:sldId id="350" r:id="rId7"/>
    <p:sldId id="337" r:id="rId8"/>
    <p:sldId id="383" r:id="rId9"/>
    <p:sldId id="384" r:id="rId10"/>
    <p:sldId id="378" r:id="rId11"/>
    <p:sldId id="380" r:id="rId12"/>
    <p:sldId id="391" r:id="rId13"/>
    <p:sldId id="392" r:id="rId14"/>
    <p:sldId id="385" r:id="rId15"/>
    <p:sldId id="387" r:id="rId16"/>
    <p:sldId id="386" r:id="rId17"/>
    <p:sldId id="38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95" autoAdjust="0"/>
  </p:normalViewPr>
  <p:slideViewPr>
    <p:cSldViewPr>
      <p:cViewPr>
        <p:scale>
          <a:sx n="90" d="100"/>
          <a:sy n="90" d="100"/>
        </p:scale>
        <p:origin x="-384" y="-72"/>
      </p:cViewPr>
      <p:guideLst>
        <p:guide orient="horz" pos="2160"/>
        <p:guide pos="2880"/>
      </p:guideLst>
    </p:cSldViewPr>
  </p:slideViewPr>
  <p:notesTextViewPr>
    <p:cViewPr>
      <p:scale>
        <a:sx n="1" d="1"/>
        <a:sy n="1" d="1"/>
      </p:scale>
      <p:origin x="0" y="306"/>
    </p:cViewPr>
  </p:notesTextViewPr>
  <p:sorterViewPr>
    <p:cViewPr>
      <p:scale>
        <a:sx n="100" d="100"/>
        <a:sy n="100" d="100"/>
      </p:scale>
      <p:origin x="0" y="0"/>
    </p:cViewPr>
  </p:sorterViewPr>
  <p:notesViewPr>
    <p:cSldViewPr>
      <p:cViewPr>
        <p:scale>
          <a:sx n="110" d="100"/>
          <a:sy n="110" d="100"/>
        </p:scale>
        <p:origin x="-2472" y="135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30" tIns="45715" rIns="91430" bIns="45715" rtlCol="0"/>
          <a:lstStyle>
            <a:lvl1pPr algn="r">
              <a:defRPr sz="1200"/>
            </a:lvl1pPr>
          </a:lstStyle>
          <a:p>
            <a:fld id="{3D064E80-94B0-4E16-B522-F079472C9A59}" type="datetimeFigureOut">
              <a:rPr lang="en-US" smtClean="0"/>
              <a:t>10/7/2015</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30" tIns="45715" rIns="91430"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30" tIns="45715" rIns="91430" bIns="45715" rtlCol="0" anchor="b"/>
          <a:lstStyle>
            <a:lvl1pPr algn="r">
              <a:defRPr sz="1200"/>
            </a:lvl1pPr>
          </a:lstStyle>
          <a:p>
            <a:fld id="{7B34EBB9-F151-45F1-849F-2BB66B6C072F}" type="slidenum">
              <a:rPr lang="en-US" smtClean="0"/>
              <a:t>‹#›</a:t>
            </a:fld>
            <a:endParaRPr lang="en-US" dirty="0"/>
          </a:p>
        </p:txBody>
      </p:sp>
    </p:spTree>
    <p:extLst>
      <p:ext uri="{BB962C8B-B14F-4D97-AF65-F5344CB8AC3E}">
        <p14:creationId xmlns:p14="http://schemas.microsoft.com/office/powerpoint/2010/main" val="1819876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7" tIns="46584" rIns="93167" bIns="46584" rtlCol="0"/>
          <a:lstStyle>
            <a:lvl1pPr algn="r">
              <a:defRPr sz="1200"/>
            </a:lvl1pPr>
          </a:lstStyle>
          <a:p>
            <a:fld id="{3A7A80AD-4B2C-4EFA-8FB5-5B0C75D0945D}" type="datetimeFigureOut">
              <a:rPr lang="en-US" smtClean="0"/>
              <a:t>10/7/2015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93219563-6013-417D-9279-1CA698ABB8B1}" type="slidenum">
              <a:rPr lang="en-US" smtClean="0"/>
              <a:t>‹#›</a:t>
            </a:fld>
            <a:endParaRPr lang="en-US" dirty="0"/>
          </a:p>
        </p:txBody>
      </p:sp>
    </p:spTree>
    <p:extLst>
      <p:ext uri="{BB962C8B-B14F-4D97-AF65-F5344CB8AC3E}">
        <p14:creationId xmlns:p14="http://schemas.microsoft.com/office/powerpoint/2010/main" val="212592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a:t>
            </a:fld>
            <a:endParaRPr lang="en-US" dirty="0"/>
          </a:p>
        </p:txBody>
      </p:sp>
    </p:spTree>
    <p:extLst>
      <p:ext uri="{BB962C8B-B14F-4D97-AF65-F5344CB8AC3E}">
        <p14:creationId xmlns:p14="http://schemas.microsoft.com/office/powerpoint/2010/main" val="98170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981" indent="-171981">
              <a:buFont typeface="Arial" panose="020B0604020202020204" pitchFamily="34" charset="0"/>
              <a:buChar char="•"/>
            </a:pPr>
            <a:r>
              <a:rPr lang="en-US" dirty="0"/>
              <a:t>Selection announced May 8 – Alliance for System Safety of UAS through Research Excellence (ASSURE)</a:t>
            </a:r>
          </a:p>
          <a:p>
            <a:pPr marL="171981" indent="-171981">
              <a:buFont typeface="Arial" panose="020B0604020202020204" pitchFamily="34" charset="0"/>
              <a:buChar char="•"/>
            </a:pPr>
            <a:r>
              <a:rPr lang="en-US" dirty="0"/>
              <a:t>Lead university: Mississippi State University</a:t>
            </a:r>
          </a:p>
          <a:p>
            <a:pPr marL="171981" indent="-171981">
              <a:buFont typeface="Arial" panose="020B0604020202020204" pitchFamily="34" charset="0"/>
              <a:buChar char="•"/>
            </a:pPr>
            <a:r>
              <a:rPr lang="en-US" dirty="0"/>
              <a:t>Team includes: Drexel University; Embry Riddle Aeronautical University; Kansas State University; Kansas University; Montana State University; New Mexico State University; North Carolina State University; Oregon State University; University of Alabama – Huntsville; University of Alaska – Fairbanks; University of North Dakota; Wichita State University; The Ohio State University; University of California – Davis </a:t>
            </a:r>
          </a:p>
          <a:p>
            <a:pPr marL="630599" lvl="1" indent="-171981">
              <a:buFont typeface="Arial" panose="020B0604020202020204" pitchFamily="34" charset="0"/>
              <a:buChar char="•"/>
            </a:pPr>
            <a:r>
              <a:rPr lang="en-US" dirty="0"/>
              <a:t>Associate Members: Auburn University; Concordia University; Indiana State University; Louisiana Tech University; Tuskegee University; Southampton University</a:t>
            </a:r>
          </a:p>
          <a:p>
            <a:pPr marL="171981" indent="-171981">
              <a:buFont typeface="Arial" panose="020B0604020202020204" pitchFamily="34" charset="0"/>
              <a:buChar char="•"/>
            </a:pPr>
            <a:r>
              <a:rPr lang="en-US" dirty="0"/>
              <a:t>Focus: research, education and training in areas critical to safe and successful integration of UAS into the NAS</a:t>
            </a:r>
          </a:p>
          <a:p>
            <a:pPr marL="171981" indent="-171981">
              <a:buFont typeface="Arial" panose="020B0604020202020204" pitchFamily="34" charset="0"/>
              <a:buChar char="•"/>
            </a:pPr>
            <a:r>
              <a:rPr lang="en-US" dirty="0"/>
              <a:t>Initial research in: detect and avoid technology; low-altitude operations safety; control and communications; spectrum management; human factors; compatibility with air traffic control operations; and training and certification of UAS pilots and other crewmembers</a:t>
            </a:r>
          </a:p>
          <a:p>
            <a:pPr marL="171981" indent="-171981">
              <a:buFont typeface="Arial" panose="020B0604020202020204" pitchFamily="34" charset="0"/>
              <a:buChar char="•"/>
            </a:pPr>
            <a:r>
              <a:rPr lang="en-US" dirty="0"/>
              <a:t>Expected to begin research by September 2015 and be fully operational by January 2016</a:t>
            </a:r>
          </a:p>
          <a:p>
            <a:pPr marL="171981" indent="-171981">
              <a:buFont typeface="Arial" panose="020B0604020202020204" pitchFamily="34" charset="0"/>
              <a:buChar char="•"/>
            </a:pPr>
            <a:r>
              <a:rPr lang="en-US" dirty="0"/>
              <a:t>$5 million appropriated by Congress (5 years); will be matched one-by-one by team</a:t>
            </a:r>
          </a:p>
          <a:p>
            <a:pPr marL="171981" indent="-171981">
              <a:buFont typeface="Arial" panose="020B0604020202020204" pitchFamily="34" charset="0"/>
              <a:buChar char="•"/>
            </a:pPr>
            <a:r>
              <a:rPr lang="en-US" dirty="0"/>
              <a:t>Public meeting to be held on September 15; COE Quarterly Meeting will also take place September 15-16</a:t>
            </a:r>
          </a:p>
        </p:txBody>
      </p:sp>
      <p:sp>
        <p:nvSpPr>
          <p:cNvPr id="4" name="Slide Number Placeholder 3"/>
          <p:cNvSpPr>
            <a:spLocks noGrp="1"/>
          </p:cNvSpPr>
          <p:nvPr>
            <p:ph type="sldNum" sz="quarter" idx="10"/>
          </p:nvPr>
        </p:nvSpPr>
        <p:spPr/>
        <p:txBody>
          <a:bodyPr/>
          <a:lstStyle/>
          <a:p>
            <a:fld id="{93219563-6013-417D-9279-1CA698ABB8B1}" type="slidenum">
              <a:rPr lang="en-US" smtClean="0"/>
              <a:t>10</a:t>
            </a:fld>
            <a:endParaRPr lang="en-US" dirty="0"/>
          </a:p>
        </p:txBody>
      </p:sp>
    </p:spTree>
    <p:extLst>
      <p:ext uri="{BB962C8B-B14F-4D97-AF65-F5344CB8AC3E}">
        <p14:creationId xmlns:p14="http://schemas.microsoft.com/office/powerpoint/2010/main" val="34430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areas fro CoE final Solicitation 08-12-14</a:t>
            </a:r>
          </a:p>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11</a:t>
            </a:fld>
            <a:endParaRPr lang="en-US" dirty="0"/>
          </a:p>
        </p:txBody>
      </p:sp>
    </p:spTree>
    <p:extLst>
      <p:ext uri="{BB962C8B-B14F-4D97-AF65-F5344CB8AC3E}">
        <p14:creationId xmlns:p14="http://schemas.microsoft.com/office/powerpoint/2010/main" val="420983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areas fro CoE final Solicitation 08-12-14</a:t>
            </a:r>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12</a:t>
            </a:fld>
            <a:endParaRPr lang="en-US" dirty="0"/>
          </a:p>
        </p:txBody>
      </p:sp>
    </p:spTree>
    <p:extLst>
      <p:ext uri="{BB962C8B-B14F-4D97-AF65-F5344CB8AC3E}">
        <p14:creationId xmlns:p14="http://schemas.microsoft.com/office/powerpoint/2010/main" val="204073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6004560" cy="4728210"/>
          </a:xfrm>
        </p:spPr>
        <p:txBody>
          <a:bodyPr>
            <a:normAutofit/>
          </a:bodyPr>
          <a:lstStyle/>
          <a:p>
            <a:pPr marL="285750" lvl="0" indent="-285750" fontAlgn="base">
              <a:buFont typeface="Arial" panose="020B0604020202020204" pitchFamily="34" charset="0"/>
              <a:buChar char="•"/>
            </a:pPr>
            <a:r>
              <a:rPr lang="en-US" sz="1400" b="0" kern="1200" dirty="0" smtClean="0">
                <a:solidFill>
                  <a:schemeClr val="tx1"/>
                </a:solidFill>
                <a:effectLst/>
                <a:latin typeface="+mn-lt"/>
                <a:ea typeface="+mn-ea"/>
                <a:cs typeface="+mn-cs"/>
              </a:rPr>
              <a:t>Model aircraft operations are for hobby</a:t>
            </a:r>
            <a:r>
              <a:rPr lang="en-US" sz="1400" b="0" kern="1200" baseline="0" dirty="0" smtClean="0">
                <a:solidFill>
                  <a:schemeClr val="tx1"/>
                </a:solidFill>
                <a:effectLst/>
                <a:latin typeface="+mn-lt"/>
                <a:ea typeface="+mn-ea"/>
                <a:cs typeface="+mn-cs"/>
              </a:rPr>
              <a:t> or recreational purposes only</a:t>
            </a:r>
          </a:p>
          <a:p>
            <a:pPr marL="285750" lvl="0" indent="-285750" fontAlgn="base">
              <a:buFont typeface="Arial" panose="020B0604020202020204" pitchFamily="34" charset="0"/>
              <a:buChar char="•"/>
            </a:pPr>
            <a:r>
              <a:rPr lang="en-US" sz="1400" b="0" kern="1200" baseline="0" dirty="0" smtClean="0">
                <a:solidFill>
                  <a:schemeClr val="tx1"/>
                </a:solidFill>
                <a:effectLst/>
                <a:latin typeface="+mn-lt"/>
                <a:ea typeface="+mn-ea"/>
                <a:cs typeface="+mn-cs"/>
              </a:rPr>
              <a:t>The recreational community has changed as aircraft have become more accessible – in the past, model aircraft enthusiasts would </a:t>
            </a:r>
            <a:r>
              <a:rPr lang="en-US" sz="1400" b="0" u="sng" kern="1200" baseline="0" dirty="0" smtClean="0">
                <a:solidFill>
                  <a:schemeClr val="tx1"/>
                </a:solidFill>
                <a:effectLst/>
                <a:latin typeface="+mn-lt"/>
                <a:ea typeface="+mn-ea"/>
                <a:cs typeface="+mn-cs"/>
              </a:rPr>
              <a:t>build and fly</a:t>
            </a:r>
            <a:r>
              <a:rPr lang="en-US" sz="1400" b="0" kern="1200" baseline="0" dirty="0" smtClean="0">
                <a:solidFill>
                  <a:schemeClr val="tx1"/>
                </a:solidFill>
                <a:effectLst/>
                <a:latin typeface="+mn-lt"/>
                <a:ea typeface="+mn-ea"/>
                <a:cs typeface="+mn-cs"/>
              </a:rPr>
              <a:t> their aircraft.</a:t>
            </a:r>
            <a:r>
              <a:rPr lang="en-US" sz="1400" b="0" kern="1200" dirty="0" smtClean="0">
                <a:solidFill>
                  <a:schemeClr val="tx1"/>
                </a:solidFill>
                <a:effectLst/>
                <a:latin typeface="+mn-lt"/>
                <a:ea typeface="+mn-ea"/>
                <a:cs typeface="+mn-cs"/>
              </a:rPr>
              <a:t>  T</a:t>
            </a:r>
            <a:r>
              <a:rPr lang="en-US" sz="1400" b="0" kern="1200" baseline="0" dirty="0" smtClean="0">
                <a:solidFill>
                  <a:schemeClr val="tx1"/>
                </a:solidFill>
                <a:effectLst/>
                <a:latin typeface="+mn-lt"/>
                <a:ea typeface="+mn-ea"/>
                <a:cs typeface="+mn-cs"/>
              </a:rPr>
              <a:t>oday, it is easy to visit a hobby shop or go online to purchase a highly advanced piece of technology which requires</a:t>
            </a:r>
            <a:r>
              <a:rPr lang="en-US" sz="1400" b="0" kern="1200" dirty="0" smtClean="0">
                <a:solidFill>
                  <a:schemeClr val="tx1"/>
                </a:solidFill>
                <a:effectLst/>
                <a:latin typeface="+mn-lt"/>
                <a:ea typeface="+mn-ea"/>
                <a:cs typeface="+mn-cs"/>
              </a:rPr>
              <a:t> no aviation knowledge or experience</a:t>
            </a:r>
            <a:endParaRPr lang="en-US" sz="1400" b="0" kern="1200" baseline="0" dirty="0" smtClean="0">
              <a:solidFill>
                <a:schemeClr val="tx1"/>
              </a:solidFill>
              <a:effectLst/>
              <a:latin typeface="+mn-lt"/>
              <a:ea typeface="+mn-ea"/>
              <a:cs typeface="+mn-cs"/>
            </a:endParaRPr>
          </a:p>
          <a:p>
            <a:pPr marL="285750" lvl="0" indent="-285750" fontAlgn="base">
              <a:buFont typeface="Arial" panose="020B0604020202020204" pitchFamily="34" charset="0"/>
              <a:buChar char="•"/>
            </a:pPr>
            <a:r>
              <a:rPr lang="en-US" sz="1400" b="0" kern="1200" baseline="0" dirty="0" smtClean="0">
                <a:solidFill>
                  <a:schemeClr val="tx1"/>
                </a:solidFill>
                <a:effectLst/>
                <a:latin typeface="+mn-lt"/>
                <a:ea typeface="+mn-ea"/>
                <a:cs typeface="+mn-cs"/>
              </a:rPr>
              <a:t>While many traditional model aircraft operators do follow the guidelines established by the FAA and promoted by national or local branches of a recreational club, many of these new users are unfamiliar with these guidelines, and are more likely to create safety risks</a:t>
            </a:r>
          </a:p>
          <a:p>
            <a:pPr marL="285750" lvl="0" indent="-285750" fontAlgn="base">
              <a:buFont typeface="Arial" panose="020B0604020202020204" pitchFamily="34" charset="0"/>
              <a:buChar char="•"/>
            </a:pPr>
            <a:endParaRPr lang="en-US" sz="14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219563-6013-417D-9279-1CA698ABB8B1}" type="slidenum">
              <a:rPr lang="en-US" smtClean="0"/>
              <a:t>13</a:t>
            </a:fld>
            <a:endParaRPr lang="en-US" dirty="0"/>
          </a:p>
        </p:txBody>
      </p:sp>
    </p:spTree>
    <p:extLst>
      <p:ext uri="{BB962C8B-B14F-4D97-AF65-F5344CB8AC3E}">
        <p14:creationId xmlns:p14="http://schemas.microsoft.com/office/powerpoint/2010/main" val="868435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4" indent="-171444" defTabSz="914366">
              <a:buFont typeface="Arial" panose="020B0604020202020204" pitchFamily="34" charset="0"/>
              <a:buChar char="•"/>
              <a:defRPr/>
            </a:pPr>
            <a:r>
              <a:rPr lang="en-US" i="0" dirty="0" smtClean="0"/>
              <a:t>The</a:t>
            </a:r>
            <a:r>
              <a:rPr lang="en-US" i="0" baseline="0" dirty="0" smtClean="0"/>
              <a:t> FAA has been reaching out to the public to inform all that UAS is an aviation industry and must act accordingly with regard to aviation safety rules.  </a:t>
            </a:r>
            <a:endParaRPr lang="en-US" i="0" dirty="0" smtClean="0"/>
          </a:p>
          <a:p>
            <a:pPr marL="171444" indent="-171444" defTabSz="914366">
              <a:buFont typeface="Arial" panose="020B0604020202020204" pitchFamily="34" charset="0"/>
              <a:buChar char="•"/>
              <a:defRPr/>
            </a:pPr>
            <a:r>
              <a:rPr lang="en-US" i="0" dirty="0" smtClean="0"/>
              <a:t>So, if someone does violate any CFRs, or if they endanger the NAS or people and property on the ground or in the air while flying their UAS, they could get enforcement from the FAA.</a:t>
            </a:r>
          </a:p>
          <a:p>
            <a:pPr marL="171444" indent="-171444" defTabSz="914366">
              <a:buFont typeface="Arial" panose="020B0604020202020204" pitchFamily="34" charset="0"/>
              <a:buChar char="•"/>
              <a:defRPr/>
            </a:pPr>
            <a:r>
              <a:rPr lang="en-US" i="0" dirty="0" smtClean="0"/>
              <a:t>That could result in a warning notice, a letter of correction, certificate action, or even a civil penalty.</a:t>
            </a:r>
          </a:p>
          <a:p>
            <a:endParaRPr lang="en-US" dirty="0" smtClean="0"/>
          </a:p>
          <a:p>
            <a:r>
              <a:rPr lang="en-US" b="1" dirty="0" smtClean="0"/>
              <a:t>FAA Guidance to Inspectors</a:t>
            </a:r>
          </a:p>
          <a:p>
            <a:pPr marL="171450" indent="-171450">
              <a:buFont typeface="Arial" panose="020B0604020202020204" pitchFamily="34" charset="0"/>
              <a:buChar char="•"/>
            </a:pPr>
            <a:r>
              <a:rPr lang="en-US" dirty="0" smtClean="0"/>
              <a:t>See 8900.313</a:t>
            </a:r>
          </a:p>
          <a:p>
            <a:pPr marL="171450" indent="-171450">
              <a:buFont typeface="Arial" panose="020B0604020202020204" pitchFamily="34" charset="0"/>
              <a:buChar char="•"/>
            </a:pPr>
            <a:r>
              <a:rPr lang="en-US" dirty="0" smtClean="0"/>
              <a:t>Compliance and Enforcement Bulletin published January 2015 </a:t>
            </a:r>
          </a:p>
          <a:p>
            <a:pPr lvl="1"/>
            <a:r>
              <a:rPr lang="en-US" dirty="0" smtClean="0"/>
              <a:t>- Defines authorized vs. unauthorized operations</a:t>
            </a:r>
          </a:p>
          <a:p>
            <a:pPr lvl="1"/>
            <a:r>
              <a:rPr lang="en-US" dirty="0" smtClean="0"/>
              <a:t>- Outlines actions for violators</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1053105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Know Before You Fly</a:t>
            </a:r>
          </a:p>
          <a:p>
            <a:pPr marL="342900" lvl="0" indent="-342900" fontAlgn="base">
              <a:spcBef>
                <a:spcPct val="20000"/>
              </a:spcBef>
              <a:spcAft>
                <a:spcPct val="0"/>
              </a:spcAft>
              <a:buFontTx/>
              <a:buChar char="•"/>
            </a:pPr>
            <a:r>
              <a:rPr lang="en-US" sz="2800" b="0" kern="0" dirty="0" smtClean="0">
                <a:solidFill>
                  <a:srgbClr val="000000"/>
                </a:solidFill>
              </a:rPr>
              <a:t>Announced December 22, 2014</a:t>
            </a:r>
          </a:p>
          <a:p>
            <a:pPr marL="742950" lvl="1" indent="-285750" fontAlgn="base">
              <a:spcBef>
                <a:spcPct val="20000"/>
              </a:spcBef>
              <a:spcAft>
                <a:spcPct val="0"/>
              </a:spcAft>
              <a:buFontTx/>
              <a:buChar char="–"/>
            </a:pPr>
            <a:r>
              <a:rPr lang="en-US" sz="2000" b="0" kern="0" dirty="0" smtClean="0">
                <a:solidFill>
                  <a:srgbClr val="000000"/>
                </a:solidFill>
              </a:rPr>
              <a:t>Provides prospective UAS users with information and guidance to fly safely and responsibly</a:t>
            </a:r>
          </a:p>
          <a:p>
            <a:pPr marL="742950" lvl="1" indent="-285750" fontAlgn="base">
              <a:spcBef>
                <a:spcPct val="20000"/>
              </a:spcBef>
              <a:spcAft>
                <a:spcPct val="0"/>
              </a:spcAft>
              <a:buFontTx/>
              <a:buChar char="–"/>
            </a:pPr>
            <a:r>
              <a:rPr lang="en-US" sz="2000" b="0" kern="0" dirty="0" smtClean="0">
                <a:solidFill>
                  <a:srgbClr val="000000"/>
                </a:solidFill>
              </a:rPr>
              <a:t>Founding members: AUVSI, Academy of Model Aeronautics (AMA) and the Small UAV Coalition</a:t>
            </a:r>
          </a:p>
          <a:p>
            <a:pPr marL="342900" indent="-342900" fontAlgn="base">
              <a:spcBef>
                <a:spcPct val="20000"/>
              </a:spcBef>
              <a:spcAft>
                <a:spcPct val="0"/>
              </a:spcAft>
              <a:buFont typeface="Arial" panose="020B0604020202020204" pitchFamily="34" charset="0"/>
              <a:buChar char="•"/>
            </a:pPr>
            <a:r>
              <a:rPr lang="en-US" sz="2800" b="0" dirty="0" smtClean="0"/>
              <a:t>FAA reached voluntary agreement with UAS manufacturers to include guidance materials in packaging</a:t>
            </a:r>
          </a:p>
          <a:p>
            <a:pPr marL="742950" lvl="2" indent="-285750" fontAlgn="base">
              <a:spcBef>
                <a:spcPct val="20000"/>
              </a:spcBef>
              <a:spcAft>
                <a:spcPct val="0"/>
              </a:spcAft>
              <a:buFont typeface="Arial" panose="020B0604020202020204" pitchFamily="34" charset="0"/>
              <a:buChar char="−"/>
            </a:pPr>
            <a:r>
              <a:rPr lang="en-US" sz="2000" kern="0" dirty="0" smtClean="0">
                <a:solidFill>
                  <a:srgbClr val="000000"/>
                </a:solidFill>
              </a:rPr>
              <a:t>DJI, Parrot, and Yuneec Electrical Aviation</a:t>
            </a:r>
          </a:p>
          <a:p>
            <a:pPr marL="285750" lvl="1" indent="-285750" fontAlgn="base">
              <a:spcBef>
                <a:spcPct val="20000"/>
              </a:spcBef>
              <a:spcAft>
                <a:spcPct val="0"/>
              </a:spcAft>
              <a:buFont typeface="Arial" panose="020B0604020202020204" pitchFamily="34" charset="0"/>
              <a:buChar char="−"/>
            </a:pPr>
            <a:r>
              <a:rPr lang="en-US" sz="2000" kern="0" dirty="0" smtClean="0">
                <a:solidFill>
                  <a:srgbClr val="000000"/>
                </a:solidFill>
              </a:rPr>
              <a:t>www.knowbeforeyoufly.org</a:t>
            </a:r>
          </a:p>
          <a:p>
            <a:endParaRPr lang="en-US" dirty="0" smtClean="0"/>
          </a:p>
          <a:p>
            <a:r>
              <a:rPr lang="en-US" b="1" dirty="0" smtClean="0"/>
              <a:t>B4UFLY Smartphone App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000000"/>
                </a:solidFill>
                <a:effectLst/>
                <a:uLnTx/>
                <a:uFillTx/>
                <a:latin typeface="Arial"/>
                <a:ea typeface="+mn-ea"/>
                <a:cs typeface="+mn-cs"/>
              </a:rPr>
              <a:t>Announced at AUVSI Unmanned Systems 2015 on May 6</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000000"/>
                </a:solidFill>
                <a:effectLst/>
                <a:uLnTx/>
                <a:uFillTx/>
                <a:latin typeface="Arial"/>
                <a:ea typeface="+mn-ea"/>
                <a:cs typeface="+mn-cs"/>
              </a:rPr>
              <a:t>Designed to provide model aircraft situational awareness of any restrictions or requirements prior to flight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rgbClr val="000000"/>
                </a:solidFill>
                <a:effectLst/>
                <a:uLnTx/>
                <a:uFillTx/>
                <a:latin typeface="Arial"/>
                <a:ea typeface="+mn-ea"/>
                <a:cs typeface="+mn-cs"/>
              </a:rPr>
              <a:t>Limited beta test began August 28</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1,000 users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Will last two months, then available to general public</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Initially iOS; Android version to follow</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www.faa.gov/uas/b4ufly </a:t>
            </a:r>
          </a:p>
          <a:p>
            <a:endParaRPr lang="en-US" dirty="0" smtClean="0"/>
          </a:p>
          <a:p>
            <a:r>
              <a:rPr lang="en-US" b="1" dirty="0" smtClean="0"/>
              <a:t>No</a:t>
            </a:r>
            <a:r>
              <a:rPr lang="en-US" b="1" baseline="0" dirty="0" smtClean="0"/>
              <a:t> Drone Zone</a:t>
            </a:r>
            <a:endParaRPr lang="en-US" b="0" baseline="0" dirty="0" smtClean="0"/>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Education about federal rules prohibiting aircraft from operating in the Flight Restricted Zone around Washington, DC</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Digital toolkit of outreach materials available to partners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Cross-agency outreach effort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www.faa.gov/uas/no_drone_zone</a:t>
            </a:r>
          </a:p>
          <a:p>
            <a:endParaRPr lang="en-US" b="1" dirty="0"/>
          </a:p>
        </p:txBody>
      </p:sp>
      <p:sp>
        <p:nvSpPr>
          <p:cNvPr id="4" name="Slide Number Placeholder 3"/>
          <p:cNvSpPr>
            <a:spLocks noGrp="1"/>
          </p:cNvSpPr>
          <p:nvPr>
            <p:ph type="sldNum" sz="quarter" idx="10"/>
          </p:nvPr>
        </p:nvSpPr>
        <p:spPr/>
        <p:txBody>
          <a:bodyPr/>
          <a:lstStyle/>
          <a:p>
            <a:fld id="{93219563-6013-417D-9279-1CA698ABB8B1}" type="slidenum">
              <a:rPr lang="en-US" smtClean="0"/>
              <a:t>15</a:t>
            </a:fld>
            <a:endParaRPr lang="en-US" dirty="0"/>
          </a:p>
        </p:txBody>
      </p:sp>
    </p:spTree>
    <p:extLst>
      <p:ext uri="{BB962C8B-B14F-4D97-AF65-F5344CB8AC3E}">
        <p14:creationId xmlns:p14="http://schemas.microsoft.com/office/powerpoint/2010/main" val="2561677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C197958-4CE5-4872-A6CE-7D12F54CE64E}" type="slidenum">
              <a:rPr lang="en-US" sz="1200">
                <a:solidFill>
                  <a:prstClr val="black"/>
                </a:solidFill>
              </a:rPr>
              <a:pPr eaLnBrk="1" hangingPunct="1"/>
              <a:t>16</a:t>
            </a:fld>
            <a:endParaRPr lang="en-US" sz="1200" dirty="0">
              <a:solidFill>
                <a:prstClr val="black"/>
              </a:solidFill>
            </a:endParaRPr>
          </a:p>
        </p:txBody>
      </p:sp>
      <p:sp>
        <p:nvSpPr>
          <p:cNvPr id="27651" name="Rectangle 2"/>
          <p:cNvSpPr>
            <a:spLocks noGrp="1" noRot="1" noChangeAspect="1" noChangeArrowheads="1" noTextEdit="1"/>
          </p:cNvSpPr>
          <p:nvPr>
            <p:ph type="sldImg"/>
          </p:nvPr>
        </p:nvSpPr>
        <p:spPr>
          <a:xfrm>
            <a:off x="1182688" y="696913"/>
            <a:ext cx="4648200" cy="3486150"/>
          </a:xfrm>
          <a:ln/>
        </p:spPr>
      </p:sp>
      <p:sp>
        <p:nvSpPr>
          <p:cNvPr id="27652" name="Rectangle 3"/>
          <p:cNvSpPr>
            <a:spLocks noGrp="1" noChangeArrowheads="1"/>
          </p:cNvSpPr>
          <p:nvPr>
            <p:ph type="body" idx="1"/>
          </p:nvPr>
        </p:nvSpPr>
        <p:spPr>
          <a:noFill/>
        </p:spPr>
        <p:txBody>
          <a:bodyPr/>
          <a:lstStyle/>
          <a:p>
            <a:pPr>
              <a:lnSpc>
                <a:spcPct val="115000"/>
              </a:lnSpc>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UAS Integration Office Roles and Responsibilities</a:t>
            </a:r>
          </a:p>
          <a:p>
            <a:pPr lvl="0"/>
            <a:r>
              <a:rPr lang="en-US" sz="1200" kern="1200" dirty="0" smtClean="0">
                <a:solidFill>
                  <a:schemeClr val="tx1"/>
                </a:solidFill>
                <a:effectLst/>
                <a:latin typeface="+mn-lt"/>
                <a:ea typeface="+mn-ea"/>
                <a:cs typeface="+mn-cs"/>
              </a:rPr>
              <a:t>The FAA made the decision to up-level its UAS Integration Office to a Directorate within the Aviation Safety Line of Business, with two Agency executives dedicated to integration efforts – a Director and a Senior Advisor to the Deputy Administrator.</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Marke “Hoot” Gibson is the Senior Advisor on UAS Integration, reporting directly to the Deputy Administrator (ADA-1). He will be responsible for external outreach and education, inter-agency initiatives, and an ensuring an enterprise-level approach to the FAA’s management of UAS integration efforts. </a:t>
            </a:r>
          </a:p>
          <a:p>
            <a:endParaRPr lang="en-US" dirty="0" smtClean="0"/>
          </a:p>
          <a:p>
            <a:r>
              <a:rPr lang="en-US" dirty="0" smtClean="0"/>
              <a:t>Formerly Executive Director of the Next Gen Institute and distinguished career in Air Force (retired Major General)</a:t>
            </a:r>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2</a:t>
            </a:fld>
            <a:endParaRPr lang="en-US" dirty="0"/>
          </a:p>
        </p:txBody>
      </p:sp>
    </p:spTree>
    <p:extLst>
      <p:ext uri="{BB962C8B-B14F-4D97-AF65-F5344CB8AC3E}">
        <p14:creationId xmlns:p14="http://schemas.microsoft.com/office/powerpoint/2010/main" val="318956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UAS Integration Office Roles and Responsibilities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Formerly</a:t>
            </a:r>
            <a:r>
              <a:rPr lang="en-US" sz="1200" kern="1200" baseline="0" dirty="0" smtClean="0">
                <a:solidFill>
                  <a:schemeClr val="tx1"/>
                </a:solidFill>
                <a:effectLst/>
                <a:latin typeface="+mn-lt"/>
                <a:ea typeface="+mn-ea"/>
                <a:cs typeface="+mn-cs"/>
              </a:rPr>
              <a:t>  Director of Small Airplane Directorate and Senior Executive in AIR for UAS integration</a:t>
            </a:r>
          </a:p>
          <a:p>
            <a:r>
              <a:rPr lang="en-US" sz="1200" kern="1200" baseline="0" dirty="0" smtClean="0">
                <a:solidFill>
                  <a:schemeClr val="tx1"/>
                </a:solidFill>
                <a:effectLst/>
                <a:latin typeface="+mn-lt"/>
                <a:ea typeface="+mn-ea"/>
                <a:cs typeface="+mn-cs"/>
              </a:rPr>
              <a:t>Former Vice President for Industry &amp; Regulatory Affairs at Experimental Aircraft Association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Earl Lawrence is the Director of the FAA’s UAS Integration Office, reporting directly to the Associate Administrator for Aviation Safety (AVS-1). He will be responsible for leading the agency’s effort to safely and effectively integrate UAS, defining a clear path for UAS manufacturers and operators. </a:t>
            </a:r>
          </a:p>
          <a:p>
            <a:pPr lvl="0"/>
            <a:r>
              <a:rPr lang="en-US" sz="1200" kern="1200" dirty="0" smtClean="0">
                <a:solidFill>
                  <a:schemeClr val="tx1"/>
                </a:solidFill>
                <a:effectLst/>
                <a:latin typeface="+mn-lt"/>
                <a:ea typeface="+mn-ea"/>
                <a:cs typeface="+mn-cs"/>
              </a:rPr>
              <a:t>Hoot and Earl officially started in their respective roles on September 20, 2015 and will work together to refine and execute the Agency’s vision for UAS integration moving forward.</a:t>
            </a:r>
          </a:p>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3</a:t>
            </a:fld>
            <a:endParaRPr lang="en-US" dirty="0"/>
          </a:p>
        </p:txBody>
      </p:sp>
    </p:spTree>
    <p:extLst>
      <p:ext uri="{BB962C8B-B14F-4D97-AF65-F5344CB8AC3E}">
        <p14:creationId xmlns:p14="http://schemas.microsoft.com/office/powerpoint/2010/main" val="318956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9563-6013-417D-9279-1CA698ABB8B1}" type="slidenum">
              <a:rPr lang="en-US" smtClean="0"/>
              <a:t>4</a:t>
            </a:fld>
            <a:endParaRPr lang="en-US" dirty="0"/>
          </a:p>
        </p:txBody>
      </p:sp>
    </p:spTree>
    <p:extLst>
      <p:ext uri="{BB962C8B-B14F-4D97-AF65-F5344CB8AC3E}">
        <p14:creationId xmlns:p14="http://schemas.microsoft.com/office/powerpoint/2010/main" val="318956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6096000" cy="4499610"/>
          </a:xfrm>
        </p:spPr>
        <p:txBody>
          <a:bodyPr>
            <a:normAutofit/>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Proposed  framework of regulations that would allow routine use of certain small unmanned aircraft systems (UAS) in today’s aviation system, while maintaining flexibility to accommodate future technological innovations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Offers safety rules for small UAS (under 55 pounds) conducting non-recreational operations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Limits flights to daylight and visual-line-of-sight operations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Addresses height restrictions, operator certification, optional use of a visual observer, aircraft registration and marking, and operational limits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NPRM Comments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Public comment period closed April 24</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4,542 comments submitted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200 comments from associations, companies, governmental entities and industry groups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Approximately 50% of individual comments were submitted as part of the Academy of Model Aeronautics (AMA) commenting campaign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Most popular comment subjects: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Beyond visual-line-of-sight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Flying over people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Operations from moving vehicles</a:t>
            </a:r>
          </a:p>
        </p:txBody>
      </p:sp>
      <p:sp>
        <p:nvSpPr>
          <p:cNvPr id="4" name="Slide Number Placeholder 3"/>
          <p:cNvSpPr>
            <a:spLocks noGrp="1"/>
          </p:cNvSpPr>
          <p:nvPr>
            <p:ph type="sldNum" sz="quarter" idx="10"/>
          </p:nvPr>
        </p:nvSpPr>
        <p:spPr/>
        <p:txBody>
          <a:bodyPr/>
          <a:lstStyle/>
          <a:p>
            <a:fld id="{93219563-6013-417D-9279-1CA698ABB8B1}" type="slidenum">
              <a:rPr lang="en-US" smtClean="0"/>
              <a:t>5</a:t>
            </a:fld>
            <a:endParaRPr lang="en-US" dirty="0"/>
          </a:p>
        </p:txBody>
      </p:sp>
    </p:spTree>
    <p:extLst>
      <p:ext uri="{BB962C8B-B14F-4D97-AF65-F5344CB8AC3E}">
        <p14:creationId xmlns:p14="http://schemas.microsoft.com/office/powerpoint/2010/main" val="18355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434893"/>
          </a:xfrm>
        </p:spPr>
        <p:txBody>
          <a:bodyPr>
            <a:noAutofit/>
          </a:bodyPr>
          <a:lstStyle/>
          <a:p>
            <a:pPr marL="171450" indent="-171450">
              <a:buFont typeface="Arial" panose="020B0604020202020204" pitchFamily="34" charset="0"/>
              <a:buChar char="•"/>
            </a:pPr>
            <a:r>
              <a:rPr lang="en-US" sz="1300" dirty="0" smtClean="0"/>
              <a:t>First exemptions granted September</a:t>
            </a:r>
            <a:r>
              <a:rPr lang="en-US" sz="1300" baseline="0" dirty="0" smtClean="0"/>
              <a:t> 25, 2014</a:t>
            </a:r>
            <a:endParaRPr lang="en-US" sz="1300" dirty="0" smtClean="0"/>
          </a:p>
          <a:p>
            <a:pPr marL="171450" indent="-171450">
              <a:buFont typeface="Arial" panose="020B0604020202020204" pitchFamily="34" charset="0"/>
              <a:buChar char="•"/>
            </a:pPr>
            <a:r>
              <a:rPr lang="en-US" sz="1300" baseline="0" dirty="0" smtClean="0"/>
              <a:t>There are a number of industries benefitting from Section 333 exemption, including motion picture and television filming, transportation, flare stack inspection, mine inspection, insurance, construction, pipeline inspection, infrastructure inspection, and more</a:t>
            </a:r>
          </a:p>
          <a:p>
            <a:pPr marL="171450" indent="-171450">
              <a:buFont typeface="Arial" panose="020B0604020202020204" pitchFamily="34" charset="0"/>
              <a:buChar char="•"/>
            </a:pPr>
            <a:r>
              <a:rPr lang="en-US" sz="1300" dirty="0" smtClean="0"/>
              <a:t>A complete list of the Section 333 grantees is on our website; you can sort by Petitioner name or the date the petition was granted</a:t>
            </a:r>
            <a:r>
              <a:rPr lang="en-US" sz="1300" baseline="0" dirty="0" smtClean="0"/>
              <a:t>.</a:t>
            </a:r>
          </a:p>
          <a:p>
            <a:pPr marL="171450" indent="-171450">
              <a:buFont typeface="Arial" panose="020B0604020202020204" pitchFamily="34" charset="0"/>
              <a:buChar char="•"/>
            </a:pPr>
            <a:r>
              <a:rPr lang="en-US" sz="1300" baseline="0" dirty="0" smtClean="0"/>
              <a:t>Based on language in FMRA Section 333, which grants the Secretary of Transportation the authority to determine whether an airworthiness certificate is necessary for certain UAS to operate safely in the NAS.</a:t>
            </a:r>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175889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dirty="0" smtClean="0">
                <a:latin typeface="Arial" charset="0"/>
                <a:cs typeface="Arial" charset="0"/>
              </a:rPr>
              <a:t>UAS meeting these criteria may be approved for certain operations</a:t>
            </a:r>
          </a:p>
          <a:p>
            <a:pPr lvl="1" eaLnBrk="1" hangingPunct="1"/>
            <a:r>
              <a:rPr lang="en-US" altLang="en-US" dirty="0" smtClean="0">
                <a:latin typeface="Arial" charset="0"/>
                <a:cs typeface="Arial" charset="0"/>
              </a:rPr>
              <a:t>Approval considerations will be in accordance with the safety continuum and emerging airworthiness approval guidance</a:t>
            </a:r>
          </a:p>
          <a:p>
            <a:endParaRPr lang="en-US" altLang="en-US" dirty="0" smtClean="0"/>
          </a:p>
        </p:txBody>
      </p:sp>
      <p:sp>
        <p:nvSpPr>
          <p:cNvPr id="36868" name="Slide Number Placeholder 3"/>
          <p:cNvSpPr>
            <a:spLocks noGrp="1"/>
          </p:cNvSpPr>
          <p:nvPr>
            <p:ph type="sldNum" sz="quarter" idx="5"/>
          </p:nvPr>
        </p:nvSpPr>
        <p:spPr>
          <a:noFill/>
        </p:spPr>
        <p:txBody>
          <a:bodyPr/>
          <a:lstStyle>
            <a:lvl1pPr defTabSz="911225">
              <a:defRPr sz="2400">
                <a:solidFill>
                  <a:schemeClr val="tx1"/>
                </a:solidFill>
                <a:latin typeface="Arial" charset="0"/>
              </a:defRPr>
            </a:lvl1pPr>
            <a:lvl2pPr marL="742950" indent="-285750" defTabSz="911225">
              <a:defRPr sz="2400">
                <a:solidFill>
                  <a:schemeClr val="tx1"/>
                </a:solidFill>
                <a:latin typeface="Arial" charset="0"/>
              </a:defRPr>
            </a:lvl2pPr>
            <a:lvl3pPr marL="1143000" indent="-228600" defTabSz="911225">
              <a:defRPr sz="2400">
                <a:solidFill>
                  <a:schemeClr val="tx1"/>
                </a:solidFill>
                <a:latin typeface="Arial" charset="0"/>
              </a:defRPr>
            </a:lvl3pPr>
            <a:lvl4pPr marL="1600200" indent="-228600" defTabSz="911225">
              <a:defRPr sz="2400">
                <a:solidFill>
                  <a:schemeClr val="tx1"/>
                </a:solidFill>
                <a:latin typeface="Arial" charset="0"/>
              </a:defRPr>
            </a:lvl4pPr>
            <a:lvl5pPr marL="2057400" indent="-228600" defTabSz="911225">
              <a:defRPr sz="2400">
                <a:solidFill>
                  <a:schemeClr val="tx1"/>
                </a:solidFill>
                <a:latin typeface="Arial" charset="0"/>
              </a:defRPr>
            </a:lvl5pPr>
            <a:lvl6pPr marL="2514600" indent="-228600" defTabSz="911225" eaLnBrk="0" fontAlgn="base" hangingPunct="0">
              <a:spcBef>
                <a:spcPct val="0"/>
              </a:spcBef>
              <a:spcAft>
                <a:spcPct val="0"/>
              </a:spcAft>
              <a:defRPr sz="2400">
                <a:solidFill>
                  <a:schemeClr val="tx1"/>
                </a:solidFill>
                <a:latin typeface="Arial" charset="0"/>
              </a:defRPr>
            </a:lvl6pPr>
            <a:lvl7pPr marL="2971800" indent="-228600" defTabSz="911225" eaLnBrk="0" fontAlgn="base" hangingPunct="0">
              <a:spcBef>
                <a:spcPct val="0"/>
              </a:spcBef>
              <a:spcAft>
                <a:spcPct val="0"/>
              </a:spcAft>
              <a:defRPr sz="2400">
                <a:solidFill>
                  <a:schemeClr val="tx1"/>
                </a:solidFill>
                <a:latin typeface="Arial" charset="0"/>
              </a:defRPr>
            </a:lvl7pPr>
            <a:lvl8pPr marL="3429000" indent="-228600" defTabSz="911225" eaLnBrk="0" fontAlgn="base" hangingPunct="0">
              <a:spcBef>
                <a:spcPct val="0"/>
              </a:spcBef>
              <a:spcAft>
                <a:spcPct val="0"/>
              </a:spcAft>
              <a:defRPr sz="2400">
                <a:solidFill>
                  <a:schemeClr val="tx1"/>
                </a:solidFill>
                <a:latin typeface="Arial" charset="0"/>
              </a:defRPr>
            </a:lvl8pPr>
            <a:lvl9pPr marL="3886200" indent="-228600" defTabSz="911225" eaLnBrk="0" fontAlgn="base" hangingPunct="0">
              <a:spcBef>
                <a:spcPct val="0"/>
              </a:spcBef>
              <a:spcAft>
                <a:spcPct val="0"/>
              </a:spcAft>
              <a:defRPr sz="2400">
                <a:solidFill>
                  <a:schemeClr val="tx1"/>
                </a:solidFill>
                <a:latin typeface="Arial" charset="0"/>
              </a:defRPr>
            </a:lvl9pPr>
          </a:lstStyle>
          <a:p>
            <a:fld id="{6F5956AD-2E63-4697-ADC1-C641A1E976FD}" type="slidenum">
              <a:rPr lang="en-US" altLang="en-US" sz="1200" smtClean="0">
                <a:latin typeface="Calibri" pitchFamily="34" charset="0"/>
                <a:cs typeface="Arial" charset="0"/>
              </a:rPr>
              <a:pPr/>
              <a:t>7</a:t>
            </a:fld>
            <a:endParaRPr lang="en-US" altLang="en-US" sz="1200" dirty="0" smtClean="0">
              <a:latin typeface="Calibri" pitchFamily="34"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12750CAE-143A-4A6D-BED8-10DECBFBFC4F}" type="slidenum">
              <a:rPr lang="en-US" smtClean="0"/>
              <a:t>8</a:t>
            </a:fld>
            <a:endParaRPr lang="en-US" dirty="0"/>
          </a:p>
        </p:txBody>
      </p:sp>
    </p:spTree>
    <p:extLst>
      <p:ext uri="{BB962C8B-B14F-4D97-AF65-F5344CB8AC3E}">
        <p14:creationId xmlns:p14="http://schemas.microsoft.com/office/powerpoint/2010/main" val="248330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Test Sites selected December 30, 2013</a:t>
            </a:r>
            <a:endParaRPr lang="en-US"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Test Site privacy policy also published December 30</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issued initial COA by August 2014</a:t>
            </a:r>
            <a:endParaRPr lang="en-US"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Four Technical Interchange Meetings held</a:t>
            </a:r>
            <a:endParaRPr lang="en-US" sz="14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William J. Hughes Technical Center, March 18-19, 2014</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Virginia Tech, Blacksburg, VA, September 23-24, 2014</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Nevada Test Site, March 31-April 1, 2015</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University of Alaska Test Site, August 31-September 1, 2015</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Data lead assigned to Test Sites – works out of Technical Center in Atlantic City</a:t>
            </a:r>
            <a:endParaRPr lang="en-US"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Test Sites also provided research topics of interest to the FAA in October 2014</a:t>
            </a:r>
            <a:endParaRPr lang="en-US"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North Dakota granted “Broad Area COA” covering most of the state on February 11</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Test Sites granted blanket 400’ COA on September 1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Broad Area COA covering airspace below 200’ was approved in late May 2015</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FAA issued an </a:t>
            </a:r>
            <a:r>
              <a:rPr lang="en-US" sz="1200" b="0" i="0" u="none" strike="noStrike" kern="1200" dirty="0" smtClean="0">
                <a:solidFill>
                  <a:schemeClr val="tx1"/>
                </a:solidFill>
                <a:effectLst/>
                <a:latin typeface="+mn-lt"/>
                <a:ea typeface="+mn-ea"/>
                <a:cs typeface="+mn-cs"/>
              </a:rPr>
              <a:t>Order for Designated Airworthiness Representatives for UAS Certification at UAS Test Sites</a:t>
            </a:r>
            <a:r>
              <a:rPr lang="en-US" sz="1200" b="0" i="0" kern="1200" dirty="0" smtClean="0">
                <a:solidFill>
                  <a:schemeClr val="tx1"/>
                </a:solidFill>
                <a:effectLst/>
                <a:latin typeface="+mn-lt"/>
                <a:ea typeface="+mn-ea"/>
                <a:cs typeface="+mn-cs"/>
              </a:rPr>
              <a:t> on September 17, 2014.</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This order sets policy and provides training requirements limited to the issuance of </a:t>
            </a:r>
            <a:r>
              <a:rPr lang="en-US" sz="1200" b="0" i="0" u="none" strike="noStrike" kern="1200" dirty="0" smtClean="0">
                <a:solidFill>
                  <a:schemeClr val="tx1"/>
                </a:solidFill>
                <a:effectLst/>
                <a:latin typeface="+mn-lt"/>
                <a:ea typeface="+mn-ea"/>
                <a:cs typeface="+mn-cs"/>
              </a:rPr>
              <a:t>special airworthiness certificates in the experimental category </a:t>
            </a:r>
            <a:r>
              <a:rPr lang="en-US" sz="1200" b="0" i="0" kern="1200" dirty="0" smtClean="0">
                <a:solidFill>
                  <a:schemeClr val="tx1"/>
                </a:solidFill>
                <a:effectLst/>
                <a:latin typeface="+mn-lt"/>
                <a:ea typeface="+mn-ea"/>
                <a:cs typeface="+mn-cs"/>
              </a:rPr>
              <a:t>at UAS Test Sites. Experimental certificates are issued to aircraft that do not possess traditional airworthiness certificates, for specific operations including crew training or showing compliance with regulations.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UAS Test Site Master Agreements for funding research to the UAS Test Sites sent/released on FAA Contract Opportunities website on June 16</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Test Sites hosting Public Meetings in August-September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60BD1D-AE3A-4A5F-95B4-A54FC5D9DD7C}" type="slidenum">
              <a:rPr lang="en-US" smtClean="0"/>
              <a:t>9</a:t>
            </a:fld>
            <a:endParaRPr lang="en-US" dirty="0"/>
          </a:p>
        </p:txBody>
      </p:sp>
    </p:spTree>
    <p:extLst>
      <p:ext uri="{BB962C8B-B14F-4D97-AF65-F5344CB8AC3E}">
        <p14:creationId xmlns:p14="http://schemas.microsoft.com/office/powerpoint/2010/main" val="430899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pPr>
              <a:r>
                <a:rPr lang="en-US" sz="1800" b="1" dirty="0">
                  <a:solidFill>
                    <a:srgbClr val="FFFFFF"/>
                  </a:solidFill>
                  <a:cs typeface="Arial" charset="0"/>
                </a:rPr>
                <a:t>Federal Aviation</a:t>
              </a:r>
            </a:p>
            <a:p>
              <a:pPr eaLnBrk="1" fontAlgn="base" hangingPunct="1">
                <a:lnSpc>
                  <a:spcPct val="85000"/>
                </a:lnSpc>
                <a:spcBef>
                  <a:spcPct val="0"/>
                </a:spcBef>
                <a:spcAft>
                  <a:spcPct val="0"/>
                </a:spcAft>
              </a:pPr>
              <a:r>
                <a:rPr lang="en-US" sz="1800" b="1" dirty="0">
                  <a:solidFill>
                    <a:srgbClr val="FFFFFF"/>
                  </a:solidFill>
                  <a:cs typeface="Arial" charset="0"/>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8" name="Text Box 1051"/>
          <p:cNvSpPr txBox="1">
            <a:spLocks noChangeArrowheads="1"/>
          </p:cNvSpPr>
          <p:nvPr userDrawn="1"/>
        </p:nvSpPr>
        <p:spPr bwMode="auto">
          <a:xfrm>
            <a:off x="427038" y="4191000"/>
            <a:ext cx="505936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r>
              <a:rPr lang="en-US" sz="1600" b="1" dirty="0">
                <a:solidFill>
                  <a:srgbClr val="1D2F68"/>
                </a:solidFill>
              </a:rPr>
              <a:t>Presented to</a:t>
            </a:r>
            <a:r>
              <a:rPr lang="en-US" sz="1600" b="1" dirty="0" smtClean="0">
                <a:solidFill>
                  <a:srgbClr val="1D2F68"/>
                </a:solidFill>
              </a:rPr>
              <a:t>: </a:t>
            </a:r>
            <a:r>
              <a:rPr lang="en-US" sz="1600" b="0" dirty="0" smtClean="0">
                <a:solidFill>
                  <a:srgbClr val="1D2F68"/>
                </a:solidFill>
              </a:rPr>
              <a:t>FAA</a:t>
            </a:r>
            <a:r>
              <a:rPr lang="en-US" sz="1600" b="0" baseline="0" dirty="0" smtClean="0">
                <a:solidFill>
                  <a:srgbClr val="1D2F68"/>
                </a:solidFill>
              </a:rPr>
              <a:t> RE&amp;D Advisory Committee 	 	       (REDAC)</a:t>
            </a:r>
          </a:p>
          <a:p>
            <a:pPr eaLnBrk="1" hangingPunct="1">
              <a:defRPr/>
            </a:pPr>
            <a:endParaRPr lang="en-US" sz="1600" b="1" dirty="0">
              <a:solidFill>
                <a:srgbClr val="1D2F68"/>
              </a:solidFill>
            </a:endParaRPr>
          </a:p>
          <a:p>
            <a:pPr marL="1428750" indent="-1428750" eaLnBrk="1" hangingPunct="1">
              <a:defRPr/>
            </a:pPr>
            <a:r>
              <a:rPr lang="en-US" sz="1600" b="1" dirty="0" smtClean="0">
                <a:solidFill>
                  <a:srgbClr val="1D2F68"/>
                </a:solidFill>
              </a:rPr>
              <a:t>Presented by: </a:t>
            </a:r>
            <a:r>
              <a:rPr lang="en-US" sz="1600" b="0" dirty="0" smtClean="0">
                <a:solidFill>
                  <a:srgbClr val="1D2F68"/>
                </a:solidFill>
              </a:rPr>
              <a:t>Chris</a:t>
            </a:r>
            <a:r>
              <a:rPr lang="en-US" sz="1600" b="0" baseline="0" dirty="0" smtClean="0">
                <a:solidFill>
                  <a:srgbClr val="1D2F68"/>
                </a:solidFill>
              </a:rPr>
              <a:t> Swider, UAS R&amp;D Section Manager, FAA UAS Integration Office</a:t>
            </a:r>
            <a:endParaRPr lang="en-US" sz="1600" b="1" dirty="0" smtClean="0">
              <a:solidFill>
                <a:srgbClr val="1D2F68"/>
              </a:solidFill>
            </a:endParaRPr>
          </a:p>
          <a:p>
            <a:pPr marL="1428750" indent="-1428750" eaLnBrk="1" hangingPunct="1">
              <a:defRPr/>
            </a:pPr>
            <a:endParaRPr lang="en-US" sz="1600" b="1" dirty="0">
              <a:solidFill>
                <a:srgbClr val="1D2F68"/>
              </a:solidFill>
            </a:endParaRPr>
          </a:p>
          <a:p>
            <a:pPr eaLnBrk="1" hangingPunct="1">
              <a:defRPr/>
            </a:pPr>
            <a:r>
              <a:rPr lang="en-US" sz="1600" b="1" dirty="0">
                <a:solidFill>
                  <a:srgbClr val="1D2F68"/>
                </a:solidFill>
              </a:rPr>
              <a:t>Date</a:t>
            </a:r>
            <a:r>
              <a:rPr lang="en-US" sz="1600" b="1" dirty="0" smtClean="0">
                <a:solidFill>
                  <a:srgbClr val="1D2F68"/>
                </a:solidFill>
              </a:rPr>
              <a:t>:</a:t>
            </a:r>
            <a:r>
              <a:rPr lang="en-US" sz="1600" b="1" baseline="0" dirty="0" smtClean="0">
                <a:solidFill>
                  <a:srgbClr val="1D2F68"/>
                </a:solidFill>
              </a:rPr>
              <a:t> </a:t>
            </a:r>
            <a:r>
              <a:rPr lang="en-US" sz="1600" b="0" baseline="0" dirty="0" smtClean="0">
                <a:solidFill>
                  <a:srgbClr val="1D2F68"/>
                </a:solidFill>
              </a:rPr>
              <a:t>October 7, 2015</a:t>
            </a:r>
            <a:endParaRPr lang="en-US" sz="1600" b="0" dirty="0">
              <a:solidFill>
                <a:srgbClr val="1D2F68"/>
              </a:solidFill>
            </a:endParaRPr>
          </a:p>
        </p:txBody>
      </p:sp>
    </p:spTree>
    <p:extLst>
      <p:ext uri="{BB962C8B-B14F-4D97-AF65-F5344CB8AC3E}">
        <p14:creationId xmlns:p14="http://schemas.microsoft.com/office/powerpoint/2010/main" val="1125994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66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14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691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5005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269319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82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594329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404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541809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41500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2825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dirty="0">
              <a:solidFill>
                <a:srgbClr val="000000"/>
              </a:solidFill>
              <a:cs typeface="Arial" charset="0"/>
            </a:endParaRPr>
          </a:p>
        </p:txBody>
      </p:sp>
      <p:sp>
        <p:nvSpPr>
          <p:cNvPr id="3075"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3076"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solidFill>
                  <a:srgbClr val="FFFFFF">
                    <a:lumMod val="65000"/>
                  </a:srgbClr>
                </a:solidFill>
                <a:latin typeface="Times New Roman" pitchFamily="18" charset="0"/>
              </a:defRPr>
            </a:lvl1pPr>
          </a:lstStyle>
          <a:p>
            <a:pPr fontAlgn="base">
              <a:spcAft>
                <a:spcPct val="0"/>
              </a:spcAft>
              <a:defRPr/>
            </a:pPr>
            <a:fld id="{73218427-B758-4551-BCBE-B7CC5C8BC197}" type="slidenum">
              <a:rPr lang="en-US">
                <a:cs typeface="Arial" charset="0"/>
              </a:rPr>
              <a:pPr fontAlgn="base">
                <a:spcAft>
                  <a:spcPct val="0"/>
                </a:spcAft>
                <a:defRPr/>
              </a:pPr>
              <a:t>‹#›</a:t>
            </a:fld>
            <a:endParaRPr lang="en-US" dirty="0">
              <a:cs typeface="Arial" charset="0"/>
            </a:endParaRPr>
          </a:p>
        </p:txBody>
      </p:sp>
      <p:grpSp>
        <p:nvGrpSpPr>
          <p:cNvPr id="3080" name="Group 25"/>
          <p:cNvGrpSpPr>
            <a:grpSpLocks/>
          </p:cNvGrpSpPr>
          <p:nvPr/>
        </p:nvGrpSpPr>
        <p:grpSpPr bwMode="auto">
          <a:xfrm>
            <a:off x="5708650" y="6126163"/>
            <a:ext cx="2047875" cy="660400"/>
            <a:chOff x="3596" y="3859"/>
            <a:chExt cx="1290" cy="416"/>
          </a:xfrm>
        </p:grpSpPr>
        <p:pic>
          <p:nvPicPr>
            <p:cNvPr id="3083" name="Picture 2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lnSpc>
                  <a:spcPct val="85000"/>
                </a:lnSpc>
                <a:spcBef>
                  <a:spcPct val="0"/>
                </a:spcBef>
                <a:spcAft>
                  <a:spcPct val="0"/>
                </a:spcAft>
              </a:pPr>
              <a:r>
                <a:rPr lang="en-US" sz="1200" b="1" dirty="0">
                  <a:solidFill>
                    <a:srgbClr val="FFFFFF"/>
                  </a:solidFill>
                  <a:cs typeface="Arial" charset="0"/>
                </a:rPr>
                <a:t>Federal Aviation</a:t>
              </a:r>
            </a:p>
            <a:p>
              <a:pPr eaLnBrk="1" fontAlgn="base" hangingPunct="1">
                <a:lnSpc>
                  <a:spcPct val="85000"/>
                </a:lnSpc>
                <a:spcBef>
                  <a:spcPct val="0"/>
                </a:spcBef>
                <a:spcAft>
                  <a:spcPct val="0"/>
                </a:spcAft>
              </a:pPr>
              <a:r>
                <a:rPr lang="en-US" sz="1200" b="1" dirty="0">
                  <a:solidFill>
                    <a:srgbClr val="FFFFFF"/>
                  </a:solidFill>
                  <a:cs typeface="Arial" charset="0"/>
                </a:rPr>
                <a:t>Administration</a:t>
              </a:r>
            </a:p>
          </p:txBody>
        </p:sp>
      </p:grpSp>
      <p:sp>
        <p:nvSpPr>
          <p:cNvPr id="3081"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200" b="1" dirty="0">
                <a:solidFill>
                  <a:srgbClr val="C0C0C0"/>
                </a:solidFill>
                <a:cs typeface="Arial" charset="0"/>
              </a:rPr>
              <a:t>&lt;Presentation Title – Change on Master Slide&gt;</a:t>
            </a:r>
            <a:endParaRPr lang="en-US" sz="1200" dirty="0">
              <a:solidFill>
                <a:srgbClr val="C0C0C0"/>
              </a:solidFill>
              <a:cs typeface="Arial" charset="0"/>
            </a:endParaRPr>
          </a:p>
        </p:txBody>
      </p:sp>
      <p:sp>
        <p:nvSpPr>
          <p:cNvPr id="3082"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base" hangingPunct="1">
              <a:spcBef>
                <a:spcPct val="50000"/>
              </a:spcBef>
              <a:spcAft>
                <a:spcPct val="0"/>
              </a:spcAft>
            </a:pPr>
            <a:r>
              <a:rPr lang="en-US" sz="1200" dirty="0">
                <a:solidFill>
                  <a:srgbClr val="C0C0C0"/>
                </a:solidFill>
                <a:cs typeface="Arial" charset="0"/>
              </a:rPr>
              <a:t>&lt;Date of Presentation – Change on Master Slide&gt;</a:t>
            </a:r>
          </a:p>
        </p:txBody>
      </p:sp>
    </p:spTree>
    <p:extLst>
      <p:ext uri="{BB962C8B-B14F-4D97-AF65-F5344CB8AC3E}">
        <p14:creationId xmlns:p14="http://schemas.microsoft.com/office/powerpoint/2010/main" val="3168047508"/>
      </p:ext>
    </p:extLst>
  </p:cSld>
  <p:clrMap bg1="lt1" tx1="dk1" bg2="lt2" tx2="dk2" accent1="accent1" accent2="accent2" accent3="accent3" accent4="accent4" accent5="accent5" accent6="accent6" hlink="hlink" folHlink="folHlink"/>
  <p:sldLayoutIdLst>
    <p:sldLayoutId id="2147483699" r:id="rId1"/>
    <p:sldLayoutId id="2147483700" r:id="rId2"/>
  </p:sldLayoutIdLst>
  <p:timing>
    <p:tnLst>
      <p:par>
        <p:cTn id="1" dur="indefinite" restart="never" nodeType="tmRoot"/>
      </p:par>
    </p:tnLst>
  </p:timing>
  <p:hf hdr="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auto">
              <a:spcBef>
                <a:spcPct val="0"/>
              </a:spcBef>
              <a:spcAft>
                <a:spcPts val="0"/>
              </a:spcAft>
              <a:buFontTx/>
              <a:buNone/>
              <a:defRPr sz="1400">
                <a:latin typeface="Times New Roman" pitchFamily="18" charset="0"/>
                <a:cs typeface="+mn-cs"/>
              </a:defRPr>
            </a:lvl1pPr>
          </a:lstStyle>
          <a:p>
            <a:fld id="{54DA8C57-158D-4847-94B6-E1514E8247B1}" type="datetimeFigureOut">
              <a:rPr lang="en-US" smtClean="0"/>
              <a:t>10/7/2015</a:t>
            </a:fld>
            <a:endParaRPr lang="en-US" dirty="0"/>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ct val="0"/>
              </a:spcBef>
              <a:spcAft>
                <a:spcPts val="0"/>
              </a:spcAft>
              <a:buFontTx/>
              <a:buNone/>
              <a:defRPr sz="1400">
                <a:latin typeface="Times New Roman" pitchFamily="18" charset="0"/>
                <a:cs typeface="+mn-cs"/>
              </a:defRPr>
            </a:lvl1pPr>
          </a:lstStyle>
          <a:p>
            <a:endParaRPr lang="en-US" dirty="0"/>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a:solidFill>
                  <a:schemeClr val="bg1"/>
                </a:solidFill>
                <a:latin typeface="Times New Roman" pitchFamily="18" charset="0"/>
                <a:cs typeface="+mn-cs"/>
              </a:defRPr>
            </a:lvl1pPr>
          </a:lstStyle>
          <a:p>
            <a:fld id="{CDF58BD2-86B7-47B6-AFD4-34AA5C6F893B}" type="slidenum">
              <a:rPr lang="en-US" smtClean="0"/>
              <a:t>‹#›</a:t>
            </a:fld>
            <a:endParaRPr lang="en-US" dirty="0"/>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nvGrpSpPr>
          <p:cNvPr id="1032" name="Group 25"/>
          <p:cNvGrpSpPr>
            <a:grpSpLocks/>
          </p:cNvGrpSpPr>
          <p:nvPr/>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2">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5000"/>
                </a:lnSpc>
              </a:pPr>
              <a:r>
                <a:rPr lang="en-US" sz="1200" b="1" dirty="0">
                  <a:solidFill>
                    <a:schemeClr val="bg1"/>
                  </a:solidFill>
                </a:rPr>
                <a:t>Federal Aviation</a:t>
              </a:r>
            </a:p>
            <a:p>
              <a:pPr>
                <a:lnSpc>
                  <a:spcPct val="85000"/>
                </a:lnSpc>
              </a:pPr>
              <a:r>
                <a:rPr lang="en-US" sz="1200" b="1" dirty="0">
                  <a:solidFill>
                    <a:schemeClr val="bg1"/>
                  </a:solidFill>
                </a:rPr>
                <a:t>Administration</a:t>
              </a:r>
            </a:p>
          </p:txBody>
        </p:sp>
      </p:grpSp>
      <p:sp>
        <p:nvSpPr>
          <p:cNvPr id="1033" name="Text Box 29"/>
          <p:cNvSpPr txBox="1">
            <a:spLocks noChangeArrowheads="1"/>
          </p:cNvSpPr>
          <p:nvPr/>
        </p:nvSpPr>
        <p:spPr bwMode="auto">
          <a:xfrm>
            <a:off x="396875" y="6200001"/>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dirty="0" smtClean="0">
                <a:solidFill>
                  <a:srgbClr val="C0C0C0"/>
                </a:solidFill>
              </a:rPr>
              <a:t>UAS Updates</a:t>
            </a:r>
            <a:endParaRPr lang="en-US" sz="1200" dirty="0">
              <a:solidFill>
                <a:srgbClr val="C0C0C0"/>
              </a:solidFill>
            </a:endParaRPr>
          </a:p>
        </p:txBody>
      </p:sp>
      <p:sp>
        <p:nvSpPr>
          <p:cNvPr id="1035" name="Text Box 33"/>
          <p:cNvSpPr txBox="1">
            <a:spLocks noChangeArrowheads="1"/>
          </p:cNvSpPr>
          <p:nvPr/>
        </p:nvSpPr>
        <p:spPr bwMode="auto">
          <a:xfrm rot="10800000" flipV="1">
            <a:off x="8170863" y="6324600"/>
            <a:ext cx="942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fld id="{BE57A294-C475-4EB4-80AD-4A3D3BD0194F}" type="slidenum">
              <a:rPr lang="en-US" sz="1200" b="1">
                <a:solidFill>
                  <a:srgbClr val="C0C0C0"/>
                </a:solidFill>
              </a:rPr>
              <a:pPr algn="ctr"/>
              <a:t>‹#›</a:t>
            </a:fld>
            <a:endParaRPr lang="en-US" sz="1200" dirty="0">
              <a:solidFill>
                <a:srgbClr val="C0C0C0"/>
              </a:solidFill>
            </a:endParaRPr>
          </a:p>
        </p:txBody>
      </p:sp>
      <p:sp>
        <p:nvSpPr>
          <p:cNvPr id="2" name="TextBox 1"/>
          <p:cNvSpPr txBox="1"/>
          <p:nvPr/>
        </p:nvSpPr>
        <p:spPr>
          <a:xfrm>
            <a:off x="6400800" y="6553200"/>
            <a:ext cx="2308225" cy="53860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C0C0C0"/>
                </a:solidFill>
              </a:rPr>
              <a:t>www.faa.gov/uas</a:t>
            </a:r>
          </a:p>
          <a:p>
            <a:endParaRPr lang="en-US" dirty="0"/>
          </a:p>
        </p:txBody>
      </p:sp>
      <p:sp>
        <p:nvSpPr>
          <p:cNvPr id="15" name="Text Box 29"/>
          <p:cNvSpPr txBox="1">
            <a:spLocks noChangeArrowheads="1"/>
          </p:cNvSpPr>
          <p:nvPr/>
        </p:nvSpPr>
        <p:spPr bwMode="auto">
          <a:xfrm>
            <a:off x="396875" y="6400800"/>
            <a:ext cx="4784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b="1" dirty="0" smtClean="0">
                <a:solidFill>
                  <a:srgbClr val="C0C0C0"/>
                </a:solidFill>
              </a:rPr>
              <a:t>October 7, 2015</a:t>
            </a:r>
            <a:endParaRPr lang="en-US" sz="1200" dirty="0">
              <a:solidFill>
                <a:srgbClr val="C0C0C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36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pitchFamily="34" charset="0"/>
        </a:defRPr>
      </a:lvl2pPr>
      <a:lvl3pPr algn="l" rtl="0" eaLnBrk="1" fontAlgn="base" hangingPunct="1">
        <a:spcBef>
          <a:spcPct val="0"/>
        </a:spcBef>
        <a:spcAft>
          <a:spcPct val="0"/>
        </a:spcAft>
        <a:defRPr sz="4000" b="1">
          <a:solidFill>
            <a:srgbClr val="1D2F68"/>
          </a:solidFill>
          <a:latin typeface="Arial" pitchFamily="34" charset="0"/>
        </a:defRPr>
      </a:lvl3pPr>
      <a:lvl4pPr algn="l" rtl="0" eaLnBrk="1" fontAlgn="base" hangingPunct="1">
        <a:spcBef>
          <a:spcPct val="0"/>
        </a:spcBef>
        <a:spcAft>
          <a:spcPct val="0"/>
        </a:spcAft>
        <a:defRPr sz="4000" b="1">
          <a:solidFill>
            <a:srgbClr val="1D2F68"/>
          </a:solidFill>
          <a:latin typeface="Arial" pitchFamily="34" charset="0"/>
        </a:defRPr>
      </a:lvl4pPr>
      <a:lvl5pPr algn="l" rtl="0" eaLnBrk="1" fontAlgn="base" hangingPunct="1">
        <a:spcBef>
          <a:spcPct val="0"/>
        </a:spcBef>
        <a:spcAft>
          <a:spcPct val="0"/>
        </a:spcAft>
        <a:defRPr sz="4000" b="1">
          <a:solidFill>
            <a:srgbClr val="1D2F68"/>
          </a:solidFill>
          <a:latin typeface="Arial" pitchFamily="34" charset="0"/>
        </a:defRPr>
      </a:lvl5pPr>
      <a:lvl6pPr marL="457200" algn="l" rtl="0" eaLnBrk="1" fontAlgn="base" hangingPunct="1">
        <a:spcBef>
          <a:spcPct val="0"/>
        </a:spcBef>
        <a:spcAft>
          <a:spcPct val="0"/>
        </a:spcAft>
        <a:defRPr sz="4000" b="1">
          <a:solidFill>
            <a:srgbClr val="1D2F68"/>
          </a:solidFill>
          <a:latin typeface="Arial" pitchFamily="34" charset="0"/>
        </a:defRPr>
      </a:lvl6pPr>
      <a:lvl7pPr marL="914400" algn="l" rtl="0" eaLnBrk="1" fontAlgn="base" hangingPunct="1">
        <a:spcBef>
          <a:spcPct val="0"/>
        </a:spcBef>
        <a:spcAft>
          <a:spcPct val="0"/>
        </a:spcAft>
        <a:defRPr sz="4000" b="1">
          <a:solidFill>
            <a:srgbClr val="1D2F68"/>
          </a:solidFill>
          <a:latin typeface="Arial" pitchFamily="34" charset="0"/>
        </a:defRPr>
      </a:lvl7pPr>
      <a:lvl8pPr marL="1371600" algn="l" rtl="0" eaLnBrk="1" fontAlgn="base" hangingPunct="1">
        <a:spcBef>
          <a:spcPct val="0"/>
        </a:spcBef>
        <a:spcAft>
          <a:spcPct val="0"/>
        </a:spcAft>
        <a:defRPr sz="4000" b="1">
          <a:solidFill>
            <a:srgbClr val="1D2F68"/>
          </a:solidFill>
          <a:latin typeface="Arial" pitchFamily="34" charset="0"/>
        </a:defRPr>
      </a:lvl8pPr>
      <a:lvl9pPr marL="1828800" algn="l" rtl="0" eaLnBrk="1" fontAlgn="base" hangingPunct="1">
        <a:spcBef>
          <a:spcPct val="0"/>
        </a:spcBef>
        <a:spcAft>
          <a:spcPct val="0"/>
        </a:spcAft>
        <a:defRPr sz="4000" b="1">
          <a:solidFill>
            <a:srgbClr val="1D2F68"/>
          </a:solidFill>
          <a:latin typeface="Arial" pitchFamily="34"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hyperlink" Target="http://www.assureuas.org/" TargetMode="External"/><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jpg"/><Relationship Id="rId2" Type="http://schemas.openxmlformats.org/officeDocument/2006/relationships/notesSlide" Target="../notesSlides/notesSlide10.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9.jp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faa.gov/UA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www.faa.gov/uas/legislative_programs/section_33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Unmanned Aircraft Systems (UAS)</a:t>
            </a:r>
            <a:endParaRPr lang="en-US" dirty="0"/>
          </a:p>
        </p:txBody>
      </p:sp>
      <p:sp>
        <p:nvSpPr>
          <p:cNvPr id="3" name="Subtitle 2"/>
          <p:cNvSpPr>
            <a:spLocks noGrp="1"/>
          </p:cNvSpPr>
          <p:nvPr>
            <p:ph type="subTitle" idx="1"/>
          </p:nvPr>
        </p:nvSpPr>
        <p:spPr>
          <a:xfrm>
            <a:off x="449263" y="1754188"/>
            <a:ext cx="4732337" cy="1752600"/>
          </a:xfrm>
        </p:spPr>
        <p:txBody>
          <a:bodyPr/>
          <a:lstStyle/>
          <a:p>
            <a:r>
              <a:rPr lang="en-US" sz="2800" dirty="0" smtClean="0"/>
              <a:t>UAS Updates</a:t>
            </a:r>
            <a:endParaRPr lang="en-US" sz="2800" dirty="0"/>
          </a:p>
        </p:txBody>
      </p:sp>
    </p:spTree>
    <p:extLst>
      <p:ext uri="{BB962C8B-B14F-4D97-AF65-F5344CB8AC3E}">
        <p14:creationId xmlns:p14="http://schemas.microsoft.com/office/powerpoint/2010/main" val="102976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472488" cy="609600"/>
          </a:xfrm>
        </p:spPr>
        <p:txBody>
          <a:bodyPr/>
          <a:lstStyle/>
          <a:p>
            <a:r>
              <a:rPr lang="en-US" sz="3600" dirty="0" smtClean="0"/>
              <a:t>UAS Center of Excellence</a:t>
            </a:r>
            <a:endParaRPr lang="en-US" sz="3600" dirty="0"/>
          </a:p>
        </p:txBody>
      </p:sp>
      <p:grpSp>
        <p:nvGrpSpPr>
          <p:cNvPr id="33" name="Group 32"/>
          <p:cNvGrpSpPr/>
          <p:nvPr/>
        </p:nvGrpSpPr>
        <p:grpSpPr>
          <a:xfrm>
            <a:off x="5023170" y="1066800"/>
            <a:ext cx="3537765" cy="1298845"/>
            <a:chOff x="5023170" y="1150507"/>
            <a:chExt cx="3537765" cy="1298845"/>
          </a:xfrm>
        </p:grpSpPr>
        <p:sp>
          <p:nvSpPr>
            <p:cNvPr id="3" name="Rectangle 2"/>
            <p:cNvSpPr/>
            <p:nvPr/>
          </p:nvSpPr>
          <p:spPr>
            <a:xfrm>
              <a:off x="5645071" y="2141575"/>
              <a:ext cx="2293961" cy="307777"/>
            </a:xfrm>
            <a:prstGeom prst="rect">
              <a:avLst/>
            </a:prstGeom>
          </p:spPr>
          <p:txBody>
            <a:bodyPr wrap="none">
              <a:spAutoFit/>
            </a:bodyPr>
            <a:lstStyle/>
            <a:p>
              <a:r>
                <a:rPr lang="en-US" sz="1400" dirty="0">
                  <a:hlinkClick r:id="rId3"/>
                </a:rPr>
                <a:t>http://</a:t>
              </a:r>
              <a:r>
                <a:rPr lang="en-US" sz="1400" dirty="0" smtClean="0">
                  <a:hlinkClick r:id="rId3"/>
                </a:rPr>
                <a:t>www.assureuas.org/</a:t>
              </a:r>
              <a:r>
                <a:rPr lang="en-US" sz="1400" dirty="0" smtClean="0"/>
                <a:t> </a:t>
              </a:r>
              <a:endParaRPr lang="en-US" sz="1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3170" y="1150507"/>
              <a:ext cx="3537765" cy="914400"/>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099" y="5208270"/>
            <a:ext cx="754380" cy="75438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31227" b="30411"/>
          <a:stretch/>
        </p:blipFill>
        <p:spPr>
          <a:xfrm>
            <a:off x="1562100" y="5268277"/>
            <a:ext cx="1653660" cy="634365"/>
          </a:xfrm>
          <a:prstGeom prst="rect">
            <a:avLst/>
          </a:prstGeom>
          <a:ln>
            <a:solidFill>
              <a:schemeClr val="tx1">
                <a:lumMod val="65000"/>
                <a:lumOff val="35000"/>
              </a:schemeClr>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8340" y="2727960"/>
            <a:ext cx="929640" cy="929640"/>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t="29514" b="35243"/>
          <a:stretch/>
        </p:blipFill>
        <p:spPr>
          <a:xfrm>
            <a:off x="7623912" y="2944134"/>
            <a:ext cx="1322967" cy="466254"/>
          </a:xfrm>
          <a:prstGeom prst="rect">
            <a:avLst/>
          </a:prstGeom>
          <a:ln>
            <a:solidFill>
              <a:schemeClr val="tx1">
                <a:lumMod val="65000"/>
                <a:lumOff val="35000"/>
              </a:schemeClr>
            </a:solidFill>
          </a:ln>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t="29514" b="27083"/>
          <a:stretch/>
        </p:blipFill>
        <p:spPr>
          <a:xfrm>
            <a:off x="4505193" y="5255895"/>
            <a:ext cx="1461577" cy="634365"/>
          </a:xfrm>
          <a:prstGeom prst="rect">
            <a:avLst/>
          </a:prstGeom>
          <a:ln>
            <a:solidFill>
              <a:schemeClr val="tx1">
                <a:lumMod val="65000"/>
                <a:lumOff val="35000"/>
              </a:schemeClr>
            </a:solidFill>
          </a:ln>
        </p:spPr>
      </p:pic>
      <p:pic>
        <p:nvPicPr>
          <p:cNvPr id="12" name="Picture 11"/>
          <p:cNvPicPr>
            <a:picLocks noChangeAspect="1"/>
          </p:cNvPicPr>
          <p:nvPr/>
        </p:nvPicPr>
        <p:blipFill rotWithShape="1">
          <a:blip r:embed="rId10">
            <a:extLst>
              <a:ext uri="{28A0092B-C50C-407E-A947-70E740481C1C}">
                <a14:useLocalDpi xmlns:a14="http://schemas.microsoft.com/office/drawing/2010/main" val="0"/>
              </a:ext>
            </a:extLst>
          </a:blip>
          <a:srcRect t="8681" b="19270"/>
          <a:stretch/>
        </p:blipFill>
        <p:spPr>
          <a:xfrm>
            <a:off x="2939415" y="2797492"/>
            <a:ext cx="1097280" cy="790575"/>
          </a:xfrm>
          <a:prstGeom prst="rect">
            <a:avLst/>
          </a:prstGeom>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t="8680" b="10590"/>
          <a:stretch/>
        </p:blipFill>
        <p:spPr>
          <a:xfrm>
            <a:off x="4008120" y="3798382"/>
            <a:ext cx="1097280" cy="885825"/>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199" y="5221956"/>
            <a:ext cx="932815" cy="721644"/>
          </a:xfrm>
          <a:prstGeom prst="rect">
            <a:avLst/>
          </a:prstGeom>
          <a:ln>
            <a:solidFill>
              <a:schemeClr val="tx1">
                <a:lumMod val="65000"/>
                <a:lumOff val="35000"/>
              </a:schemeClr>
            </a:solidFill>
          </a:ln>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35158" y="2906598"/>
            <a:ext cx="926047" cy="926047"/>
          </a:xfrm>
          <a:prstGeom prst="rect">
            <a:avLst/>
          </a:prstGeom>
          <a:ln>
            <a:solidFill>
              <a:schemeClr val="tx1">
                <a:lumMod val="65000"/>
                <a:lumOff val="35000"/>
              </a:schemeClr>
            </a:solidFill>
          </a:ln>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3255" y="1015303"/>
            <a:ext cx="2299691" cy="1280160"/>
          </a:xfrm>
          <a:prstGeom prst="rect">
            <a:avLst/>
          </a:prstGeom>
        </p:spPr>
      </p:pic>
      <p:pic>
        <p:nvPicPr>
          <p:cNvPr id="17" name="Picture 16"/>
          <p:cNvPicPr>
            <a:picLocks noChangeAspect="1"/>
          </p:cNvPicPr>
          <p:nvPr/>
        </p:nvPicPr>
        <p:blipFill rotWithShape="1">
          <a:blip r:embed="rId15">
            <a:extLst>
              <a:ext uri="{28A0092B-C50C-407E-A947-70E740481C1C}">
                <a14:useLocalDpi xmlns:a14="http://schemas.microsoft.com/office/drawing/2010/main" val="0"/>
              </a:ext>
            </a:extLst>
          </a:blip>
          <a:srcRect t="29515" b="35839"/>
          <a:stretch/>
        </p:blipFill>
        <p:spPr>
          <a:xfrm>
            <a:off x="7625337" y="3491333"/>
            <a:ext cx="1321542" cy="457863"/>
          </a:xfrm>
          <a:prstGeom prst="rect">
            <a:avLst/>
          </a:prstGeom>
          <a:ln>
            <a:solidFill>
              <a:schemeClr val="tx1">
                <a:lumMod val="65000"/>
                <a:lumOff val="35000"/>
              </a:schemeClr>
            </a:solidFill>
          </a:ln>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5135" y="2727960"/>
            <a:ext cx="944880" cy="944880"/>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00200" y="3756566"/>
            <a:ext cx="914400" cy="914400"/>
          </a:xfrm>
          <a:prstGeom prst="rect">
            <a:avLst/>
          </a:prstGeom>
        </p:spPr>
      </p:pic>
      <p:pic>
        <p:nvPicPr>
          <p:cNvPr id="20" name="Picture 19"/>
          <p:cNvPicPr>
            <a:picLocks noChangeAspect="1"/>
          </p:cNvPicPr>
          <p:nvPr/>
        </p:nvPicPr>
        <p:blipFill rotWithShape="1">
          <a:blip r:embed="rId18">
            <a:extLst>
              <a:ext uri="{28A0092B-C50C-407E-A947-70E740481C1C}">
                <a14:useLocalDpi xmlns:a14="http://schemas.microsoft.com/office/drawing/2010/main" val="0"/>
              </a:ext>
            </a:extLst>
          </a:blip>
          <a:srcRect t="8680" b="10590"/>
          <a:stretch/>
        </p:blipFill>
        <p:spPr>
          <a:xfrm>
            <a:off x="5334520" y="3796788"/>
            <a:ext cx="1097280" cy="885825"/>
          </a:xfrm>
          <a:prstGeom prst="rect">
            <a:avLst/>
          </a:prstGeom>
          <a:ln>
            <a:solidFill>
              <a:schemeClr val="tx1">
                <a:lumMod val="65000"/>
                <a:lumOff val="35000"/>
              </a:schemeClr>
            </a:solidFill>
          </a:ln>
        </p:spPr>
      </p:pic>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62851" y="5174155"/>
            <a:ext cx="735330" cy="735330"/>
          </a:xfrm>
          <a:prstGeom prst="rect">
            <a:avLst/>
          </a:prstGeom>
          <a:ln>
            <a:solidFill>
              <a:schemeClr val="tx1">
                <a:lumMod val="65000"/>
                <a:lumOff val="35000"/>
              </a:schemeClr>
            </a:solidFill>
          </a:ln>
        </p:spPr>
      </p:pic>
      <p:pic>
        <p:nvPicPr>
          <p:cNvPr id="22" name="Picture 21"/>
          <p:cNvPicPr>
            <a:picLocks noChangeAspect="1"/>
          </p:cNvPicPr>
          <p:nvPr/>
        </p:nvPicPr>
        <p:blipFill rotWithShape="1">
          <a:blip r:embed="rId20">
            <a:extLst>
              <a:ext uri="{28A0092B-C50C-407E-A947-70E740481C1C}">
                <a14:useLocalDpi xmlns:a14="http://schemas.microsoft.com/office/drawing/2010/main" val="0"/>
              </a:ext>
            </a:extLst>
          </a:blip>
          <a:srcRect t="6944" b="14450"/>
          <a:stretch/>
        </p:blipFill>
        <p:spPr>
          <a:xfrm>
            <a:off x="2712720" y="3808437"/>
            <a:ext cx="1097280" cy="862529"/>
          </a:xfrm>
          <a:prstGeom prst="rect">
            <a:avLst/>
          </a:prstGeom>
          <a:ln>
            <a:solidFill>
              <a:schemeClr val="tx1">
                <a:lumMod val="65000"/>
                <a:lumOff val="35000"/>
              </a:schemeClr>
            </a:solidFill>
          </a:ln>
        </p:spPr>
      </p:pic>
      <p:pic>
        <p:nvPicPr>
          <p:cNvPr id="23" name="Picture 22"/>
          <p:cNvPicPr>
            <a:picLocks noChangeAspect="1"/>
          </p:cNvPicPr>
          <p:nvPr/>
        </p:nvPicPr>
        <p:blipFill rotWithShape="1">
          <a:blip r:embed="rId21">
            <a:extLst>
              <a:ext uri="{28A0092B-C50C-407E-A947-70E740481C1C}">
                <a14:useLocalDpi xmlns:a14="http://schemas.microsoft.com/office/drawing/2010/main" val="0"/>
              </a:ext>
            </a:extLst>
          </a:blip>
          <a:srcRect t="24479" b="18229"/>
          <a:stretch/>
        </p:blipFill>
        <p:spPr>
          <a:xfrm>
            <a:off x="1562100" y="2865336"/>
            <a:ext cx="1169670" cy="670125"/>
          </a:xfrm>
          <a:prstGeom prst="rect">
            <a:avLst/>
          </a:prstGeom>
          <a:ln>
            <a:solidFill>
              <a:schemeClr val="tx1">
                <a:lumMod val="65000"/>
                <a:lumOff val="35000"/>
              </a:schemeClr>
            </a:solidFill>
          </a:ln>
        </p:spPr>
      </p:pic>
      <p:pic>
        <p:nvPicPr>
          <p:cNvPr id="25" name="Picture 24"/>
          <p:cNvPicPr>
            <a:picLocks noChangeAspect="1"/>
          </p:cNvPicPr>
          <p:nvPr/>
        </p:nvPicPr>
        <p:blipFill rotWithShape="1">
          <a:blip r:embed="rId22">
            <a:extLst>
              <a:ext uri="{28A0092B-C50C-407E-A947-70E740481C1C}">
                <a14:useLocalDpi xmlns:a14="http://schemas.microsoft.com/office/drawing/2010/main" val="0"/>
              </a:ext>
            </a:extLst>
          </a:blip>
          <a:srcRect t="16667" b="21701"/>
          <a:stretch/>
        </p:blipFill>
        <p:spPr>
          <a:xfrm>
            <a:off x="4171408" y="2839124"/>
            <a:ext cx="1097280" cy="676275"/>
          </a:xfrm>
          <a:prstGeom prst="rect">
            <a:avLst/>
          </a:prstGeom>
          <a:ln>
            <a:solidFill>
              <a:schemeClr val="tx1">
                <a:lumMod val="65000"/>
                <a:lumOff val="35000"/>
              </a:schemeClr>
            </a:solidFill>
          </a:ln>
        </p:spPr>
      </p:pic>
      <p:pic>
        <p:nvPicPr>
          <p:cNvPr id="26" name="Picture 25"/>
          <p:cNvPicPr>
            <a:picLocks noChangeAspect="1"/>
          </p:cNvPicPr>
          <p:nvPr/>
        </p:nvPicPr>
        <p:blipFill rotWithShape="1">
          <a:blip r:embed="rId23" cstate="print">
            <a:extLst>
              <a:ext uri="{28A0092B-C50C-407E-A947-70E740481C1C}">
                <a14:useLocalDpi xmlns:a14="http://schemas.microsoft.com/office/drawing/2010/main" val="0"/>
              </a:ext>
            </a:extLst>
          </a:blip>
          <a:srcRect t="21345" b="22791"/>
          <a:stretch/>
        </p:blipFill>
        <p:spPr>
          <a:xfrm>
            <a:off x="7315200" y="5221956"/>
            <a:ext cx="1145157" cy="639729"/>
          </a:xfrm>
          <a:prstGeom prst="rect">
            <a:avLst/>
          </a:prstGeom>
        </p:spPr>
      </p:pic>
      <p:pic>
        <p:nvPicPr>
          <p:cNvPr id="27" name="Picture 2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133579" y="7521121"/>
            <a:ext cx="914400" cy="914400"/>
          </a:xfrm>
          <a:prstGeom prst="rect">
            <a:avLst/>
          </a:prstGeom>
        </p:spPr>
      </p:pic>
      <p:sp>
        <p:nvSpPr>
          <p:cNvPr id="28" name="TextBox 27"/>
          <p:cNvSpPr txBox="1"/>
          <p:nvPr/>
        </p:nvSpPr>
        <p:spPr>
          <a:xfrm>
            <a:off x="228599" y="4850781"/>
            <a:ext cx="8857128" cy="307777"/>
          </a:xfrm>
          <a:prstGeom prst="rect">
            <a:avLst/>
          </a:prstGeom>
          <a:noFill/>
        </p:spPr>
        <p:txBody>
          <a:bodyPr wrap="square" rtlCol="0">
            <a:spAutoFit/>
          </a:bodyPr>
          <a:lstStyle/>
          <a:p>
            <a:r>
              <a:rPr lang="en-US" sz="1400" b="1" u="sng" dirty="0" smtClean="0"/>
              <a:t>Associate Members_____________________________________________________________________</a:t>
            </a:r>
            <a:endParaRPr lang="en-US" sz="1400" b="1" u="sng" dirty="0"/>
          </a:p>
        </p:txBody>
      </p:sp>
      <p:sp>
        <p:nvSpPr>
          <p:cNvPr id="29" name="TextBox 28"/>
          <p:cNvSpPr txBox="1"/>
          <p:nvPr/>
        </p:nvSpPr>
        <p:spPr>
          <a:xfrm>
            <a:off x="228599" y="2280075"/>
            <a:ext cx="8718279" cy="338554"/>
          </a:xfrm>
          <a:prstGeom prst="rect">
            <a:avLst/>
          </a:prstGeom>
          <a:noFill/>
        </p:spPr>
        <p:txBody>
          <a:bodyPr wrap="square" rtlCol="0">
            <a:spAutoFit/>
          </a:bodyPr>
          <a:lstStyle/>
          <a:p>
            <a:r>
              <a:rPr lang="en-US" sz="1600" b="1" u="sng" dirty="0" smtClean="0"/>
              <a:t>Core Team__________________________________________________________________</a:t>
            </a:r>
            <a:endParaRPr lang="en-US" sz="1600" b="1" u="sng" dirty="0"/>
          </a:p>
        </p:txBody>
      </p:sp>
      <p:sp>
        <p:nvSpPr>
          <p:cNvPr id="4" name="AutoShape 2" descr="Image result for wichita state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wichita state universit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AutoShape 6" descr="Image result for wichita state university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AutoShape 8" descr="Image result for wichita state university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1" name="Picture 30"/>
          <p:cNvPicPr>
            <a:picLocks noChangeAspect="1"/>
          </p:cNvPicPr>
          <p:nvPr/>
        </p:nvPicPr>
        <p:blipFill rotWithShape="1">
          <a:blip r:embed="rId25">
            <a:extLst>
              <a:ext uri="{28A0092B-C50C-407E-A947-70E740481C1C}">
                <a14:useLocalDpi xmlns:a14="http://schemas.microsoft.com/office/drawing/2010/main" val="0"/>
              </a:ext>
            </a:extLst>
          </a:blip>
          <a:srcRect t="4529" b="7956"/>
          <a:stretch/>
        </p:blipFill>
        <p:spPr>
          <a:xfrm>
            <a:off x="356928" y="3756566"/>
            <a:ext cx="1062297" cy="929673"/>
          </a:xfrm>
          <a:prstGeom prst="rect">
            <a:avLst/>
          </a:prstGeom>
          <a:ln>
            <a:solidFill>
              <a:schemeClr val="tx1">
                <a:lumMod val="65000"/>
                <a:lumOff val="35000"/>
              </a:schemeClr>
            </a:solidFill>
          </a:ln>
        </p:spPr>
      </p:pic>
      <p:pic>
        <p:nvPicPr>
          <p:cNvPr id="32" name="Picture 3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676155" y="4144998"/>
            <a:ext cx="1782044" cy="462646"/>
          </a:xfrm>
          <a:prstGeom prst="rect">
            <a:avLst/>
          </a:prstGeom>
        </p:spPr>
      </p:pic>
    </p:spTree>
    <p:extLst>
      <p:ext uri="{BB962C8B-B14F-4D97-AF65-F5344CB8AC3E}">
        <p14:creationId xmlns:p14="http://schemas.microsoft.com/office/powerpoint/2010/main" val="333407538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UAS CoE Research Areas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Air Traffic Control Interoperability</a:t>
            </a:r>
          </a:p>
          <a:p>
            <a:pPr marL="514350" indent="-514350">
              <a:buFont typeface="+mj-lt"/>
              <a:buAutoNum type="arabicPeriod"/>
            </a:pPr>
            <a:r>
              <a:rPr lang="en-US" dirty="0" smtClean="0"/>
              <a:t>Airport Ground Operation</a:t>
            </a:r>
          </a:p>
          <a:p>
            <a:pPr marL="514350" indent="-514350">
              <a:buFont typeface="+mj-lt"/>
              <a:buAutoNum type="arabicPeriod"/>
            </a:pPr>
            <a:r>
              <a:rPr lang="en-US" dirty="0" smtClean="0"/>
              <a:t>Control and Communication</a:t>
            </a:r>
          </a:p>
          <a:p>
            <a:pPr marL="514350" indent="-514350">
              <a:buFont typeface="+mj-lt"/>
              <a:buAutoNum type="arabicPeriod"/>
            </a:pPr>
            <a:r>
              <a:rPr lang="en-US" dirty="0" smtClean="0"/>
              <a:t>Detect and Avoid</a:t>
            </a:r>
          </a:p>
          <a:p>
            <a:pPr marL="514350" indent="-514350">
              <a:buFont typeface="+mj-lt"/>
              <a:buAutoNum type="arabicPeriod"/>
            </a:pPr>
            <a:r>
              <a:rPr lang="en-US" dirty="0" smtClean="0"/>
              <a:t>Human Factors</a:t>
            </a:r>
          </a:p>
          <a:p>
            <a:pPr marL="514350" indent="-514350">
              <a:buFont typeface="+mj-lt"/>
              <a:buAutoNum type="arabicPeriod"/>
            </a:pPr>
            <a:r>
              <a:rPr lang="en-US" dirty="0" smtClean="0"/>
              <a:t>Low Altitude Operations Safety</a:t>
            </a:r>
          </a:p>
          <a:p>
            <a:pPr marL="514350" indent="-514350">
              <a:buFont typeface="+mj-lt"/>
              <a:buAutoNum type="arabicPeriod"/>
            </a:pPr>
            <a:r>
              <a:rPr lang="en-US" dirty="0" smtClean="0"/>
              <a:t>Noise Reduction</a:t>
            </a:r>
          </a:p>
          <a:p>
            <a:pPr marL="514350" indent="-514350">
              <a:buFont typeface="+mj-lt"/>
              <a:buAutoNum type="arabicPeriod"/>
            </a:pPr>
            <a:r>
              <a:rPr lang="en-US" dirty="0" smtClean="0"/>
              <a:t>Spectrum Management</a:t>
            </a:r>
            <a:endParaRPr lang="en-US" dirty="0"/>
          </a:p>
        </p:txBody>
      </p:sp>
    </p:spTree>
    <p:extLst>
      <p:ext uri="{BB962C8B-B14F-4D97-AF65-F5344CB8AC3E}">
        <p14:creationId xmlns:p14="http://schemas.microsoft.com/office/powerpoint/2010/main" val="80955777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UAS CoE Research Areas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9"/>
            </a:pPr>
            <a:r>
              <a:rPr lang="en-US" dirty="0" smtClean="0"/>
              <a:t>UAS Crew Training and Certification, including Pilots</a:t>
            </a:r>
          </a:p>
          <a:p>
            <a:pPr marL="514350" indent="-514350">
              <a:buFont typeface="+mj-lt"/>
              <a:buAutoNum type="arabicPeriod" startAt="9"/>
            </a:pPr>
            <a:r>
              <a:rPr lang="en-US" dirty="0" smtClean="0"/>
              <a:t>UAS Traffic Management</a:t>
            </a:r>
          </a:p>
          <a:p>
            <a:pPr marL="514350" indent="-514350">
              <a:buFont typeface="+mj-lt"/>
              <a:buAutoNum type="arabicPeriod" startAt="9"/>
            </a:pPr>
            <a:r>
              <a:rPr lang="en-US" dirty="0" smtClean="0"/>
              <a:t>UAS Wake Separation Standards for UAS Integration into the NAS</a:t>
            </a:r>
            <a:endParaRPr lang="en-US" dirty="0"/>
          </a:p>
        </p:txBody>
      </p:sp>
    </p:spTree>
    <p:extLst>
      <p:ext uri="{BB962C8B-B14F-4D97-AF65-F5344CB8AC3E}">
        <p14:creationId xmlns:p14="http://schemas.microsoft.com/office/powerpoint/2010/main" val="373139393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New World for Recreational Aircraft</a:t>
            </a:r>
            <a:endParaRPr lang="en-US" sz="3600" dirty="0"/>
          </a:p>
        </p:txBody>
      </p:sp>
      <p:sp>
        <p:nvSpPr>
          <p:cNvPr id="5" name="Content Placeholder 4"/>
          <p:cNvSpPr>
            <a:spLocks noGrp="1"/>
          </p:cNvSpPr>
          <p:nvPr>
            <p:ph idx="1"/>
          </p:nvPr>
        </p:nvSpPr>
        <p:spPr>
          <a:xfrm>
            <a:off x="495301" y="1143001"/>
            <a:ext cx="4991099" cy="4800600"/>
          </a:xfrm>
        </p:spPr>
        <p:txBody>
          <a:bodyPr>
            <a:normAutofit fontScale="92500" lnSpcReduction="10000"/>
          </a:bodyPr>
          <a:lstStyle/>
          <a:p>
            <a:r>
              <a:rPr lang="en-US" dirty="0" smtClean="0"/>
              <a:t>Model aircraft have been around for decades, but there are new entrants into the recreational community</a:t>
            </a:r>
          </a:p>
          <a:p>
            <a:pPr lvl="1"/>
            <a:r>
              <a:rPr lang="en-US" dirty="0" smtClean="0"/>
              <a:t>These types of aircraft may be purchased at a hobby shop or online for a few hundred dollars</a:t>
            </a:r>
          </a:p>
          <a:p>
            <a:pPr lvl="1"/>
            <a:r>
              <a:rPr lang="en-US" dirty="0" smtClean="0"/>
              <a:t>Many of these new recreational operators do not have aviation experience, and may not know FAA model aircraft guidelines (AC 91-57A):</a:t>
            </a:r>
          </a:p>
          <a:p>
            <a:pPr lvl="2"/>
            <a:r>
              <a:rPr lang="en-US" dirty="0" smtClean="0"/>
              <a:t>Avoid manned aircraft</a:t>
            </a:r>
          </a:p>
          <a:p>
            <a:pPr lvl="2"/>
            <a:r>
              <a:rPr lang="en-US" dirty="0" smtClean="0"/>
              <a:t>Remain within visual line of sight</a:t>
            </a:r>
          </a:p>
          <a:p>
            <a:pPr marL="1371600" lvl="3" indent="0">
              <a:buNone/>
            </a:pPr>
            <a:endParaRPr lang="en-US" dirty="0" smtClean="0"/>
          </a:p>
          <a:p>
            <a:pPr lvl="2"/>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399" y="1221277"/>
            <a:ext cx="3404152" cy="228184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6326" y="3657600"/>
            <a:ext cx="3429000" cy="2286000"/>
          </a:xfrm>
          <a:prstGeom prst="rect">
            <a:avLst/>
          </a:prstGeom>
        </p:spPr>
      </p:pic>
    </p:spTree>
    <p:extLst>
      <p:ext uri="{BB962C8B-B14F-4D97-AF65-F5344CB8AC3E}">
        <p14:creationId xmlns:p14="http://schemas.microsoft.com/office/powerpoint/2010/main" val="276361353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111249"/>
            <a:ext cx="8267700" cy="4832351"/>
          </a:xfrm>
        </p:spPr>
        <p:txBody>
          <a:bodyPr>
            <a:normAutofit/>
          </a:bodyPr>
          <a:lstStyle/>
          <a:p>
            <a:r>
              <a:rPr lang="en-US" dirty="0" smtClean="0"/>
              <a:t>FAA’s primary approach to new UAS operators is education</a:t>
            </a:r>
            <a:endParaRPr lang="en-US" u="sng" dirty="0" smtClean="0"/>
          </a:p>
          <a:p>
            <a:r>
              <a:rPr lang="en-US" dirty="0" smtClean="0"/>
              <a:t>FAA has authority to take enforcement action against any persons who operate a</a:t>
            </a:r>
            <a:r>
              <a:rPr lang="en-US" i="1" dirty="0" smtClean="0"/>
              <a:t> </a:t>
            </a:r>
            <a:r>
              <a:rPr lang="en-US" dirty="0" smtClean="0"/>
              <a:t>UAS:</a:t>
            </a:r>
          </a:p>
          <a:p>
            <a:pPr lvl="1"/>
            <a:r>
              <a:rPr lang="en-US" dirty="0" smtClean="0"/>
              <a:t>In violation of the Federal Aviation Regulations (FARs) </a:t>
            </a:r>
          </a:p>
          <a:p>
            <a:pPr lvl="1"/>
            <a:r>
              <a:rPr lang="en-US" dirty="0"/>
              <a:t>I</a:t>
            </a:r>
            <a:r>
              <a:rPr lang="en-US" dirty="0" smtClean="0"/>
              <a:t>n a manner that endangers the safety of the NAS or people and </a:t>
            </a:r>
            <a:r>
              <a:rPr lang="en-US" dirty="0"/>
              <a:t>property on the ground</a:t>
            </a:r>
            <a:endParaRPr lang="en-US" dirty="0" smtClean="0"/>
          </a:p>
          <a:p>
            <a:r>
              <a:rPr lang="en-US" dirty="0" smtClean="0"/>
              <a:t>Enforcement </a:t>
            </a:r>
            <a:r>
              <a:rPr lang="en-US" dirty="0"/>
              <a:t>tools include:</a:t>
            </a:r>
          </a:p>
          <a:p>
            <a:pPr lvl="1"/>
            <a:r>
              <a:rPr lang="en-US" dirty="0"/>
              <a:t>Warning notices, letters of correction, civil penalties</a:t>
            </a:r>
          </a:p>
          <a:p>
            <a:pPr lvl="1"/>
            <a:endParaRPr lang="en-US" dirty="0" smtClean="0"/>
          </a:p>
        </p:txBody>
      </p:sp>
      <p:sp>
        <p:nvSpPr>
          <p:cNvPr id="3" name="Title 2"/>
          <p:cNvSpPr>
            <a:spLocks noGrp="1"/>
          </p:cNvSpPr>
          <p:nvPr>
            <p:ph type="title"/>
          </p:nvPr>
        </p:nvSpPr>
        <p:spPr>
          <a:xfrm>
            <a:off x="166687" y="304800"/>
            <a:ext cx="8748713" cy="609600"/>
          </a:xfrm>
        </p:spPr>
        <p:txBody>
          <a:bodyPr/>
          <a:lstStyle/>
          <a:p>
            <a:r>
              <a:rPr lang="en-US" sz="3400" dirty="0" smtClean="0"/>
              <a:t>Education, Compliance, and Enforcement</a:t>
            </a:r>
            <a:endParaRPr lang="en-US" sz="3400" dirty="0"/>
          </a:p>
        </p:txBody>
      </p:sp>
    </p:spTree>
    <p:extLst>
      <p:ext uri="{BB962C8B-B14F-4D97-AF65-F5344CB8AC3E}">
        <p14:creationId xmlns:p14="http://schemas.microsoft.com/office/powerpoint/2010/main" val="358398444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UAS Outreach Initiatives</a:t>
            </a: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88" y="1466353"/>
            <a:ext cx="4953000" cy="8958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606" y="2521032"/>
            <a:ext cx="3336188" cy="3336188"/>
          </a:xfrm>
          <a:prstGeom prst="rect">
            <a:avLst/>
          </a:prstGeom>
        </p:spPr>
      </p:pic>
      <p:pic>
        <p:nvPicPr>
          <p:cNvPr id="8" name="Content Placeholder 5"/>
          <p:cNvPicPr>
            <a:picLocks noGrp="1" noChangeAspect="1"/>
          </p:cNvPicPr>
          <p:nvPr>
            <p:ph sz="half" idx="4294967295"/>
          </p:nvPr>
        </p:nvPicPr>
        <p:blipFill>
          <a:blip r:embed="rId5">
            <a:extLst>
              <a:ext uri="{28A0092B-C50C-407E-A947-70E740481C1C}">
                <a14:useLocalDpi xmlns:a14="http://schemas.microsoft.com/office/drawing/2010/main" val="0"/>
              </a:ext>
            </a:extLst>
          </a:blip>
          <a:stretch>
            <a:fillRect/>
          </a:stretch>
        </p:blipFill>
        <p:spPr>
          <a:xfrm>
            <a:off x="5410200" y="1195373"/>
            <a:ext cx="3120971" cy="3953750"/>
          </a:xfrm>
          <a:prstGeom prst="rect">
            <a:avLst/>
          </a:prstGeom>
        </p:spPr>
      </p:pic>
      <p:sp>
        <p:nvSpPr>
          <p:cNvPr id="9" name="TextBox 8"/>
          <p:cNvSpPr txBox="1"/>
          <p:nvPr/>
        </p:nvSpPr>
        <p:spPr>
          <a:xfrm>
            <a:off x="5638800" y="5334000"/>
            <a:ext cx="3200400" cy="523220"/>
          </a:xfrm>
          <a:prstGeom prst="rect">
            <a:avLst/>
          </a:prstGeom>
          <a:solidFill>
            <a:srgbClr val="FFCC00"/>
          </a:solidFill>
          <a:ln>
            <a:solidFill>
              <a:schemeClr val="tx1"/>
            </a:solidFill>
          </a:ln>
        </p:spPr>
        <p:txBody>
          <a:bodyPr wrap="square" rtlCol="0">
            <a:spAutoFit/>
          </a:bodyPr>
          <a:lstStyle/>
          <a:p>
            <a:pPr algn="ctr"/>
            <a:r>
              <a:rPr lang="en-US" sz="2800" dirty="0" smtClean="0"/>
              <a:t>www.faa.gov/uas</a:t>
            </a:r>
            <a:endParaRPr lang="en-US" sz="2800" dirty="0"/>
          </a:p>
        </p:txBody>
      </p:sp>
    </p:spTree>
    <p:extLst>
      <p:ext uri="{BB962C8B-B14F-4D97-AF65-F5344CB8AC3E}">
        <p14:creationId xmlns:p14="http://schemas.microsoft.com/office/powerpoint/2010/main" val="276352186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58800" y="304800"/>
            <a:ext cx="8061325" cy="609600"/>
          </a:xfrm>
        </p:spPr>
        <p:txBody>
          <a:bodyPr/>
          <a:lstStyle/>
          <a:p>
            <a:r>
              <a:rPr lang="en-US" sz="3600" dirty="0" smtClean="0"/>
              <a:t>Questions?</a:t>
            </a: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b="3847"/>
          <a:stretch>
            <a:fillRect/>
          </a:stretch>
        </p:blipFill>
        <p:spPr bwMode="auto">
          <a:xfrm>
            <a:off x="1600200" y="990600"/>
            <a:ext cx="5943600" cy="428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41337" y="5334000"/>
            <a:ext cx="80613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pitchFamily="34" charset="0"/>
              </a:defRPr>
            </a:lvl2pPr>
            <a:lvl3pPr algn="l" rtl="0" eaLnBrk="1" fontAlgn="base" hangingPunct="1">
              <a:spcBef>
                <a:spcPct val="0"/>
              </a:spcBef>
              <a:spcAft>
                <a:spcPct val="0"/>
              </a:spcAft>
              <a:defRPr sz="4000" b="1">
                <a:solidFill>
                  <a:srgbClr val="1D2F68"/>
                </a:solidFill>
                <a:latin typeface="Arial" pitchFamily="34" charset="0"/>
              </a:defRPr>
            </a:lvl3pPr>
            <a:lvl4pPr algn="l" rtl="0" eaLnBrk="1" fontAlgn="base" hangingPunct="1">
              <a:spcBef>
                <a:spcPct val="0"/>
              </a:spcBef>
              <a:spcAft>
                <a:spcPct val="0"/>
              </a:spcAft>
              <a:defRPr sz="4000" b="1">
                <a:solidFill>
                  <a:srgbClr val="1D2F68"/>
                </a:solidFill>
                <a:latin typeface="Arial" pitchFamily="34" charset="0"/>
              </a:defRPr>
            </a:lvl4pPr>
            <a:lvl5pPr algn="l" rtl="0" eaLnBrk="1" fontAlgn="base" hangingPunct="1">
              <a:spcBef>
                <a:spcPct val="0"/>
              </a:spcBef>
              <a:spcAft>
                <a:spcPct val="0"/>
              </a:spcAft>
              <a:defRPr sz="4000" b="1">
                <a:solidFill>
                  <a:srgbClr val="1D2F68"/>
                </a:solidFill>
                <a:latin typeface="Arial" pitchFamily="34" charset="0"/>
              </a:defRPr>
            </a:lvl5pPr>
            <a:lvl6pPr marL="457200" algn="l" rtl="0" eaLnBrk="1" fontAlgn="base" hangingPunct="1">
              <a:spcBef>
                <a:spcPct val="0"/>
              </a:spcBef>
              <a:spcAft>
                <a:spcPct val="0"/>
              </a:spcAft>
              <a:defRPr sz="4000" b="1">
                <a:solidFill>
                  <a:srgbClr val="1D2F68"/>
                </a:solidFill>
                <a:latin typeface="Arial" pitchFamily="34" charset="0"/>
              </a:defRPr>
            </a:lvl6pPr>
            <a:lvl7pPr marL="914400" algn="l" rtl="0" eaLnBrk="1" fontAlgn="base" hangingPunct="1">
              <a:spcBef>
                <a:spcPct val="0"/>
              </a:spcBef>
              <a:spcAft>
                <a:spcPct val="0"/>
              </a:spcAft>
              <a:defRPr sz="4000" b="1">
                <a:solidFill>
                  <a:srgbClr val="1D2F68"/>
                </a:solidFill>
                <a:latin typeface="Arial" pitchFamily="34" charset="0"/>
              </a:defRPr>
            </a:lvl7pPr>
            <a:lvl8pPr marL="1371600" algn="l" rtl="0" eaLnBrk="1" fontAlgn="base" hangingPunct="1">
              <a:spcBef>
                <a:spcPct val="0"/>
              </a:spcBef>
              <a:spcAft>
                <a:spcPct val="0"/>
              </a:spcAft>
              <a:defRPr sz="4000" b="1">
                <a:solidFill>
                  <a:srgbClr val="1D2F68"/>
                </a:solidFill>
                <a:latin typeface="Arial" pitchFamily="34" charset="0"/>
              </a:defRPr>
            </a:lvl8pPr>
            <a:lvl9pPr marL="1828800" algn="l" rtl="0" eaLnBrk="1" fontAlgn="base" hangingPunct="1">
              <a:spcBef>
                <a:spcPct val="0"/>
              </a:spcBef>
              <a:spcAft>
                <a:spcPct val="0"/>
              </a:spcAft>
              <a:defRPr sz="4000" b="1">
                <a:solidFill>
                  <a:srgbClr val="1D2F68"/>
                </a:solidFill>
                <a:latin typeface="Arial" pitchFamily="34" charset="0"/>
              </a:defRPr>
            </a:lvl9pPr>
          </a:lstStyle>
          <a:p>
            <a:pPr algn="ctr"/>
            <a:r>
              <a:rPr lang="en-US" sz="3600" dirty="0" smtClean="0">
                <a:hlinkClick r:id="rId4"/>
              </a:rPr>
              <a:t>www.FAA.gov/UAS</a:t>
            </a:r>
            <a:r>
              <a:rPr lang="en-US" sz="3600" dirty="0" smtClean="0"/>
              <a:t> </a:t>
            </a:r>
          </a:p>
        </p:txBody>
      </p:sp>
    </p:spTree>
    <p:extLst>
      <p:ext uri="{BB962C8B-B14F-4D97-AF65-F5344CB8AC3E}">
        <p14:creationId xmlns:p14="http://schemas.microsoft.com/office/powerpoint/2010/main" val="30928145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282575"/>
            <a:ext cx="83280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rgbClr val="1D2F68"/>
                </a:solidFill>
              </a:rPr>
              <a:t>Our New Executives &amp; Their Roles</a:t>
            </a:r>
            <a:r>
              <a:rPr lang="en-US" sz="3600" b="1" dirty="0" smtClean="0">
                <a:solidFill>
                  <a:schemeClr val="accent2"/>
                </a:solidFill>
              </a:rPr>
              <a:t> </a:t>
            </a:r>
            <a:endParaRPr lang="en-US" sz="3600" b="1" dirty="0">
              <a:solidFill>
                <a:schemeClr val="accent2"/>
              </a:solidFill>
            </a:endParaRPr>
          </a:p>
        </p:txBody>
      </p:sp>
      <p:sp>
        <p:nvSpPr>
          <p:cNvPr id="2" name="Content Placeholder 1"/>
          <p:cNvSpPr>
            <a:spLocks noGrp="1"/>
          </p:cNvSpPr>
          <p:nvPr>
            <p:ph idx="1"/>
          </p:nvPr>
        </p:nvSpPr>
        <p:spPr/>
        <p:txBody>
          <a:bodyPr/>
          <a:lstStyle/>
          <a:p>
            <a:r>
              <a:rPr lang="en-US" dirty="0" smtClean="0"/>
              <a:t>Mark “Hoot” Gibson</a:t>
            </a:r>
          </a:p>
          <a:p>
            <a:pPr lvl="1"/>
            <a:r>
              <a:rPr lang="en-US" dirty="0" smtClean="0"/>
              <a:t>Senior Advisor on UAS Integration</a:t>
            </a:r>
          </a:p>
          <a:p>
            <a:pPr lvl="1"/>
            <a:r>
              <a:rPr lang="en-US" dirty="0" smtClean="0"/>
              <a:t>Reports directly to Deputy Administrator on:</a:t>
            </a:r>
          </a:p>
          <a:p>
            <a:pPr lvl="2"/>
            <a:r>
              <a:rPr lang="en-US" dirty="0" smtClean="0"/>
              <a:t>External outreach and education</a:t>
            </a:r>
          </a:p>
          <a:p>
            <a:pPr lvl="2"/>
            <a:r>
              <a:rPr lang="en-US" dirty="0" smtClean="0"/>
              <a:t>Inter-agency initiatives</a:t>
            </a:r>
          </a:p>
          <a:p>
            <a:pPr lvl="2"/>
            <a:r>
              <a:rPr lang="en-US" dirty="0" smtClean="0"/>
              <a:t>Enterprise-level approach to UAS integration efforts</a:t>
            </a:r>
          </a:p>
          <a:p>
            <a:pPr lvl="1"/>
            <a:endParaRPr lang="en-US" dirty="0" smtClean="0"/>
          </a:p>
          <a:p>
            <a:endParaRPr lang="en-US" dirty="0"/>
          </a:p>
        </p:txBody>
      </p:sp>
    </p:spTree>
    <p:extLst>
      <p:ext uri="{BB962C8B-B14F-4D97-AF65-F5344CB8AC3E}">
        <p14:creationId xmlns:p14="http://schemas.microsoft.com/office/powerpoint/2010/main" val="190554573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282575"/>
            <a:ext cx="83280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rgbClr val="1D2F68"/>
                </a:solidFill>
              </a:rPr>
              <a:t>Our New Executives &amp; Their Roles</a:t>
            </a:r>
            <a:r>
              <a:rPr lang="en-US" sz="3600" b="1" dirty="0" smtClean="0">
                <a:solidFill>
                  <a:schemeClr val="accent2"/>
                </a:solidFill>
              </a:rPr>
              <a:t> </a:t>
            </a:r>
            <a:endParaRPr lang="en-US" sz="3600" b="1" dirty="0">
              <a:solidFill>
                <a:schemeClr val="accent2"/>
              </a:solidFill>
            </a:endParaRPr>
          </a:p>
        </p:txBody>
      </p:sp>
      <p:sp>
        <p:nvSpPr>
          <p:cNvPr id="2" name="Content Placeholder 1"/>
          <p:cNvSpPr>
            <a:spLocks noGrp="1"/>
          </p:cNvSpPr>
          <p:nvPr>
            <p:ph idx="1"/>
          </p:nvPr>
        </p:nvSpPr>
        <p:spPr/>
        <p:txBody>
          <a:bodyPr/>
          <a:lstStyle/>
          <a:p>
            <a:r>
              <a:rPr lang="en-US" dirty="0" smtClean="0"/>
              <a:t>Earl Lawrence</a:t>
            </a:r>
          </a:p>
          <a:p>
            <a:pPr lvl="1"/>
            <a:r>
              <a:rPr lang="en-US" dirty="0" smtClean="0"/>
              <a:t>Director of FAA’s UAS Integration Office</a:t>
            </a:r>
          </a:p>
          <a:p>
            <a:pPr lvl="1"/>
            <a:r>
              <a:rPr lang="en-US" dirty="0" smtClean="0"/>
              <a:t>Reports directly to AVS Associate Administrator</a:t>
            </a:r>
          </a:p>
          <a:p>
            <a:pPr lvl="1"/>
            <a:r>
              <a:rPr lang="en-US" dirty="0" smtClean="0"/>
              <a:t>Leads FAA’s effort to safely integrate UAS</a:t>
            </a:r>
          </a:p>
          <a:p>
            <a:pPr lvl="2"/>
            <a:r>
              <a:rPr lang="en-US" dirty="0"/>
              <a:t>D</a:t>
            </a:r>
            <a:r>
              <a:rPr lang="en-US" dirty="0" smtClean="0"/>
              <a:t>efining clear path for UAS manufacturers and operators</a:t>
            </a:r>
          </a:p>
          <a:p>
            <a:pPr lvl="1"/>
            <a:endParaRPr lang="en-US" dirty="0" smtClean="0"/>
          </a:p>
          <a:p>
            <a:pPr lvl="2"/>
            <a:endParaRPr lang="en-US" dirty="0" smtClean="0"/>
          </a:p>
          <a:p>
            <a:endParaRPr lang="en-US" dirty="0"/>
          </a:p>
        </p:txBody>
      </p:sp>
    </p:spTree>
    <p:extLst>
      <p:ext uri="{BB962C8B-B14F-4D97-AF65-F5344CB8AC3E}">
        <p14:creationId xmlns:p14="http://schemas.microsoft.com/office/powerpoint/2010/main" val="291415128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71380633"/>
              </p:ext>
            </p:extLst>
          </p:nvPr>
        </p:nvGraphicFramePr>
        <p:xfrm>
          <a:off x="152400" y="1442144"/>
          <a:ext cx="8763000" cy="4507706"/>
        </p:xfrm>
        <a:graphic>
          <a:graphicData uri="http://schemas.openxmlformats.org/drawingml/2006/table">
            <a:tbl>
              <a:tblPr firstRow="1" bandRow="1">
                <a:tableStyleId>{9DCAF9ED-07DC-4A11-8D7F-57B35C25682E}</a:tableStyleId>
              </a:tblPr>
              <a:tblGrid>
                <a:gridCol w="1371600"/>
                <a:gridCol w="2413000"/>
                <a:gridCol w="2489200"/>
                <a:gridCol w="2489200"/>
              </a:tblGrid>
              <a:tr h="501086">
                <a:tc>
                  <a:txBody>
                    <a:bodyPr/>
                    <a:lstStyle/>
                    <a:p>
                      <a:endParaRPr lang="en-US" sz="1400" dirty="0"/>
                    </a:p>
                  </a:txBody>
                  <a:tcPr>
                    <a:solidFill>
                      <a:schemeClr val="accent6">
                        <a:lumMod val="75000"/>
                      </a:schemeClr>
                    </a:solidFill>
                  </a:tcPr>
                </a:tc>
                <a:tc>
                  <a:txBody>
                    <a:bodyPr/>
                    <a:lstStyle/>
                    <a:p>
                      <a:r>
                        <a:rPr lang="en-US" sz="1400" dirty="0" smtClean="0"/>
                        <a:t>Public Operations</a:t>
                      </a:r>
                      <a:endParaRPr lang="en-US" sz="1400" dirty="0"/>
                    </a:p>
                  </a:txBody>
                  <a:tcPr>
                    <a:solidFill>
                      <a:schemeClr val="accent6">
                        <a:lumMod val="75000"/>
                      </a:schemeClr>
                    </a:solidFill>
                  </a:tcPr>
                </a:tc>
                <a:tc>
                  <a:txBody>
                    <a:bodyPr/>
                    <a:lstStyle/>
                    <a:p>
                      <a:r>
                        <a:rPr lang="en-US" sz="1400" dirty="0" smtClean="0"/>
                        <a:t>Civil Operations </a:t>
                      </a:r>
                    </a:p>
                    <a:p>
                      <a:r>
                        <a:rPr lang="en-US" sz="1400" dirty="0" smtClean="0"/>
                        <a:t>(including Section 333)</a:t>
                      </a:r>
                      <a:endParaRPr lang="en-US" sz="1400" dirty="0"/>
                    </a:p>
                  </a:txBody>
                  <a:tcPr>
                    <a:solidFill>
                      <a:schemeClr val="accent6">
                        <a:lumMod val="75000"/>
                      </a:schemeClr>
                    </a:solidFill>
                  </a:tcPr>
                </a:tc>
                <a:tc>
                  <a:txBody>
                    <a:bodyPr/>
                    <a:lstStyle/>
                    <a:p>
                      <a:r>
                        <a:rPr lang="en-US" sz="1400" dirty="0" smtClean="0"/>
                        <a:t>Hobby or Recreational </a:t>
                      </a:r>
                      <a:endParaRPr lang="en-US" sz="1400" dirty="0"/>
                    </a:p>
                  </a:txBody>
                  <a:tcPr>
                    <a:solidFill>
                      <a:schemeClr val="accent6">
                        <a:lumMod val="75000"/>
                      </a:schemeClr>
                    </a:solidFill>
                  </a:tcPr>
                </a:tc>
              </a:tr>
              <a:tr h="401896">
                <a:tc>
                  <a:txBody>
                    <a:bodyPr/>
                    <a:lstStyle/>
                    <a:p>
                      <a:r>
                        <a:rPr lang="en-US" sz="1400" b="1" dirty="0" smtClean="0"/>
                        <a:t>Type</a:t>
                      </a:r>
                      <a:endParaRPr lang="en-US" sz="1400" b="1" dirty="0"/>
                    </a:p>
                  </a:txBody>
                  <a:tcPr/>
                </a:tc>
                <a:tc>
                  <a:txBody>
                    <a:bodyPr/>
                    <a:lstStyle/>
                    <a:p>
                      <a:pPr marL="228600" indent="-228600">
                        <a:buFont typeface="Arial" panose="020B0604020202020204" pitchFamily="34" charset="0"/>
                        <a:buChar char="•"/>
                      </a:pPr>
                      <a:r>
                        <a:rPr lang="en-US" sz="1400" dirty="0" smtClean="0"/>
                        <a:t>Governmental</a:t>
                      </a:r>
                      <a:endParaRPr lang="en-US" sz="1400" dirty="0"/>
                    </a:p>
                  </a:txBody>
                  <a:tcPr/>
                </a:tc>
                <a:tc>
                  <a:txBody>
                    <a:bodyPr/>
                    <a:lstStyle/>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Compensation or hire</a:t>
                      </a:r>
                      <a:endParaRPr lang="en-US" sz="1400" kern="1200" dirty="0">
                        <a:solidFill>
                          <a:schemeClr val="dk1"/>
                        </a:solidFill>
                        <a:latin typeface="+mn-lt"/>
                        <a:ea typeface="+mn-ea"/>
                        <a:cs typeface="+mn-cs"/>
                      </a:endParaRPr>
                    </a:p>
                  </a:txBody>
                  <a:tcPr/>
                </a:tc>
                <a:tc>
                  <a:txBody>
                    <a:bodyPr/>
                    <a:lstStyle/>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Hobbyist</a:t>
                      </a:r>
                      <a:endParaRPr lang="en-US" sz="1400" kern="1200" dirty="0">
                        <a:solidFill>
                          <a:schemeClr val="dk1"/>
                        </a:solidFill>
                        <a:latin typeface="+mn-lt"/>
                        <a:ea typeface="+mn-ea"/>
                        <a:cs typeface="+mn-cs"/>
                      </a:endParaRPr>
                    </a:p>
                  </a:txBody>
                  <a:tcPr/>
                </a:tc>
              </a:tr>
              <a:tr h="1066800">
                <a:tc>
                  <a:txBody>
                    <a:bodyPr/>
                    <a:lstStyle/>
                    <a:p>
                      <a:r>
                        <a:rPr lang="en-US" sz="1400" b="1" dirty="0" smtClean="0"/>
                        <a:t>Requirements</a:t>
                      </a:r>
                      <a:endParaRPr lang="en-US" sz="1400" b="1" dirty="0"/>
                    </a:p>
                  </a:txBody>
                  <a:tcPr/>
                </a:tc>
                <a:tc>
                  <a:txBody>
                    <a:bodyPr/>
                    <a:lstStyle/>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Must be Public Aircraft Operator eligible &amp; Certificate of Waiver or Authorization (COA)</a:t>
                      </a:r>
                      <a:endParaRPr lang="en-US" sz="1400" kern="1200" dirty="0">
                        <a:solidFill>
                          <a:schemeClr val="dk1"/>
                        </a:solidFill>
                        <a:latin typeface="+mn-lt"/>
                        <a:ea typeface="+mn-ea"/>
                        <a:cs typeface="+mn-cs"/>
                      </a:endParaRPr>
                    </a:p>
                  </a:txBody>
                  <a:tcPr/>
                </a:tc>
                <a:tc>
                  <a:txBody>
                    <a:bodyPr/>
                    <a:lstStyle/>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Grant of Exemption &amp; Certificate of Waiver or Authorization (COA)</a:t>
                      </a:r>
                    </a:p>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Special Airworthiness</a:t>
                      </a:r>
                      <a:r>
                        <a:rPr lang="en-US" sz="1400" kern="1200" baseline="0" dirty="0" smtClean="0">
                          <a:solidFill>
                            <a:schemeClr val="dk1"/>
                          </a:solidFill>
                          <a:latin typeface="+mn-lt"/>
                          <a:ea typeface="+mn-ea"/>
                          <a:cs typeface="+mn-cs"/>
                        </a:rPr>
                        <a:t> Cert</a:t>
                      </a:r>
                      <a:endParaRPr lang="en-US" sz="1400" kern="1200" dirty="0">
                        <a:solidFill>
                          <a:schemeClr val="dk1"/>
                        </a:solidFill>
                        <a:latin typeface="+mn-lt"/>
                        <a:ea typeface="+mn-ea"/>
                        <a:cs typeface="+mn-cs"/>
                      </a:endParaRPr>
                    </a:p>
                  </a:txBody>
                  <a:tcPr/>
                </a:tc>
                <a:tc>
                  <a:txBody>
                    <a:bodyPr/>
                    <a:lstStyle/>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Must comply with Section 336 of FAA Modernization and Reform Act of 2012</a:t>
                      </a:r>
                      <a:endParaRPr lang="en-US" sz="1400" kern="1200" dirty="0">
                        <a:solidFill>
                          <a:schemeClr val="dk1"/>
                        </a:solidFill>
                        <a:latin typeface="+mn-lt"/>
                        <a:ea typeface="+mn-ea"/>
                        <a:cs typeface="+mn-cs"/>
                      </a:endParaRPr>
                    </a:p>
                  </a:txBody>
                  <a:tcPr/>
                </a:tc>
              </a:tr>
              <a:tr h="1676400">
                <a:tc>
                  <a:txBody>
                    <a:bodyPr/>
                    <a:lstStyle/>
                    <a:p>
                      <a:r>
                        <a:rPr lang="en-US" sz="1400" b="1" dirty="0" smtClean="0"/>
                        <a:t>Rules</a:t>
                      </a:r>
                      <a:endParaRPr lang="en-US" sz="1400" b="1" dirty="0"/>
                    </a:p>
                  </a:txBody>
                  <a:tcPr/>
                </a:tc>
                <a:tc>
                  <a:txBody>
                    <a:bodyPr/>
                    <a:lstStyle/>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Detailed in COA</a:t>
                      </a:r>
                    </a:p>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Self-certification of</a:t>
                      </a:r>
                      <a:r>
                        <a:rPr lang="en-US" sz="1400" kern="1200" baseline="0" dirty="0" smtClean="0">
                          <a:solidFill>
                            <a:schemeClr val="dk1"/>
                          </a:solidFill>
                          <a:latin typeface="+mn-lt"/>
                          <a:ea typeface="+mn-ea"/>
                          <a:cs typeface="+mn-cs"/>
                        </a:rPr>
                        <a:t> crew and equipment</a:t>
                      </a:r>
                      <a:endParaRPr lang="en-US" sz="1400" kern="1200" dirty="0">
                        <a:solidFill>
                          <a:schemeClr val="dk1"/>
                        </a:solidFill>
                        <a:latin typeface="+mn-lt"/>
                        <a:ea typeface="+mn-ea"/>
                        <a:cs typeface="+mn-cs"/>
                      </a:endParaRPr>
                    </a:p>
                  </a:txBody>
                  <a:tcPr/>
                </a:tc>
                <a:tc>
                  <a:txBody>
                    <a:bodyPr/>
                    <a:lstStyle/>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Detailed in COA &amp; Exemption</a:t>
                      </a:r>
                    </a:p>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Special Airworthiness Certificate</a:t>
                      </a:r>
                    </a:p>
                    <a:p>
                      <a:pPr marL="400050" indent="-171450" algn="l" defTabSz="914400" rtl="0" eaLnBrk="1" latinLnBrk="0" hangingPunct="1">
                        <a:buFont typeface="Arial" panose="020B0604020202020204" pitchFamily="34" charset="0"/>
                        <a:buChar char="−"/>
                        <a:tabLst>
                          <a:tab pos="400050" algn="l"/>
                        </a:tabLst>
                      </a:pPr>
                      <a:r>
                        <a:rPr lang="en-US" sz="1400" kern="1200" dirty="0" smtClean="0">
                          <a:solidFill>
                            <a:schemeClr val="dk1"/>
                          </a:solidFill>
                          <a:latin typeface="+mn-lt"/>
                          <a:ea typeface="+mn-ea"/>
                          <a:cs typeface="+mn-cs"/>
                        </a:rPr>
                        <a:t>Restricted Category</a:t>
                      </a:r>
                    </a:p>
                    <a:p>
                      <a:pPr marL="400050" indent="-171450" algn="l" defTabSz="914400" rtl="0" eaLnBrk="1" latinLnBrk="0" hangingPunct="1">
                        <a:buFont typeface="Arial" panose="020B0604020202020204" pitchFamily="34" charset="0"/>
                        <a:buChar char="−"/>
                        <a:tabLst>
                          <a:tab pos="400050" algn="l"/>
                        </a:tabLst>
                      </a:pPr>
                      <a:r>
                        <a:rPr lang="en-US" sz="1400" kern="1200" dirty="0" smtClean="0">
                          <a:solidFill>
                            <a:schemeClr val="dk1"/>
                          </a:solidFill>
                          <a:latin typeface="+mn-lt"/>
                          <a:ea typeface="+mn-ea"/>
                          <a:cs typeface="+mn-cs"/>
                        </a:rPr>
                        <a:t>Experimental (no comp</a:t>
                      </a:r>
                      <a:r>
                        <a:rPr lang="en-US" sz="1400" kern="1200" baseline="0" dirty="0" smtClean="0">
                          <a:solidFill>
                            <a:schemeClr val="dk1"/>
                          </a:solidFill>
                          <a:latin typeface="+mn-lt"/>
                          <a:ea typeface="+mn-ea"/>
                          <a:cs typeface="+mn-cs"/>
                        </a:rPr>
                        <a:t> or hire)</a:t>
                      </a:r>
                      <a:endParaRPr lang="en-US" sz="1400" kern="1200" dirty="0">
                        <a:solidFill>
                          <a:schemeClr val="dk1"/>
                        </a:solidFill>
                        <a:latin typeface="+mn-lt"/>
                        <a:ea typeface="+mn-ea"/>
                        <a:cs typeface="+mn-cs"/>
                      </a:endParaRPr>
                    </a:p>
                  </a:txBody>
                  <a:tcPr/>
                </a:tc>
                <a:tc>
                  <a:txBody>
                    <a:bodyPr/>
                    <a:lstStyle/>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Generally</a:t>
                      </a:r>
                      <a:r>
                        <a:rPr lang="en-US" sz="1400" kern="1200" baseline="0" dirty="0" smtClean="0">
                          <a:solidFill>
                            <a:schemeClr val="dk1"/>
                          </a:solidFill>
                          <a:latin typeface="+mn-lt"/>
                          <a:ea typeface="+mn-ea"/>
                          <a:cs typeface="+mn-cs"/>
                        </a:rPr>
                        <a:t> m</a:t>
                      </a:r>
                      <a:r>
                        <a:rPr lang="en-US" sz="1400" kern="1200" dirty="0" smtClean="0">
                          <a:solidFill>
                            <a:schemeClr val="dk1"/>
                          </a:solidFill>
                          <a:latin typeface="+mn-lt"/>
                          <a:ea typeface="+mn-ea"/>
                          <a:cs typeface="+mn-cs"/>
                        </a:rPr>
                        <a:t>ust operate in visual line-of-sight, under 400’, avoid manned aircraft, operate during daylight hours and fly according to community-</a:t>
                      </a:r>
                      <a:r>
                        <a:rPr lang="en-US" sz="1400" kern="1200" baseline="0" dirty="0" smtClean="0">
                          <a:solidFill>
                            <a:schemeClr val="dk1"/>
                          </a:solidFill>
                          <a:latin typeface="+mn-lt"/>
                          <a:ea typeface="+mn-ea"/>
                          <a:cs typeface="+mn-cs"/>
                        </a:rPr>
                        <a:t>based safety guidelines</a:t>
                      </a:r>
                      <a:endParaRPr lang="en-US" sz="1400" kern="1200" dirty="0">
                        <a:solidFill>
                          <a:schemeClr val="dk1"/>
                        </a:solidFill>
                        <a:latin typeface="+mn-lt"/>
                        <a:ea typeface="+mn-ea"/>
                        <a:cs typeface="+mn-cs"/>
                      </a:endParaRPr>
                    </a:p>
                  </a:txBody>
                  <a:tcPr/>
                </a:tc>
              </a:tr>
              <a:tr h="844450">
                <a:tc>
                  <a:txBody>
                    <a:bodyPr/>
                    <a:lstStyle/>
                    <a:p>
                      <a:r>
                        <a:rPr lang="en-US" sz="1400" b="1" dirty="0" smtClean="0"/>
                        <a:t>Examples</a:t>
                      </a:r>
                      <a:endParaRPr lang="en-US" sz="1400" b="1" dirty="0"/>
                    </a:p>
                  </a:txBody>
                  <a:tcPr/>
                </a:tc>
                <a:tc>
                  <a:txBody>
                    <a:bodyPr/>
                    <a:lstStyle/>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Federal Agencies</a:t>
                      </a:r>
                    </a:p>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State and Local Entities</a:t>
                      </a:r>
                      <a:endParaRPr lang="en-US" sz="1400"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400" dirty="0" smtClean="0"/>
                        <a:t>Operators</a:t>
                      </a:r>
                    </a:p>
                    <a:p>
                      <a:pPr marL="400050" indent="-171450" algn="l" defTabSz="914400" rtl="0" eaLnBrk="1" latinLnBrk="0" hangingPunct="1">
                        <a:buFont typeface="Arial" panose="020B0604020202020204" pitchFamily="34" charset="0"/>
                        <a:buChar char="−"/>
                        <a:tabLst>
                          <a:tab pos="400050" algn="l"/>
                        </a:tabLst>
                      </a:pPr>
                      <a:r>
                        <a:rPr lang="en-US" sz="1400" kern="1200" dirty="0" smtClean="0">
                          <a:solidFill>
                            <a:schemeClr val="dk1"/>
                          </a:solidFill>
                          <a:latin typeface="+mn-lt"/>
                          <a:ea typeface="+mn-ea"/>
                          <a:cs typeface="+mn-cs"/>
                        </a:rPr>
                        <a:t>Agriculture</a:t>
                      </a:r>
                    </a:p>
                    <a:p>
                      <a:pPr marL="400050" indent="-171450">
                        <a:buFont typeface="Arial" panose="020B0604020202020204" pitchFamily="34" charset="0"/>
                        <a:buChar char="−"/>
                        <a:tabLst>
                          <a:tab pos="400050" algn="l"/>
                        </a:tabLst>
                      </a:pPr>
                      <a:r>
                        <a:rPr lang="en-US" sz="1400" dirty="0" smtClean="0"/>
                        <a:t>Surveying</a:t>
                      </a:r>
                      <a:endParaRPr lang="en-US" sz="1400" dirty="0"/>
                    </a:p>
                  </a:txBody>
                  <a:tcPr/>
                </a:tc>
                <a:tc>
                  <a:txBody>
                    <a:bodyPr/>
                    <a:lstStyle/>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Members of Community Based Organization</a:t>
                      </a:r>
                    </a:p>
                    <a:p>
                      <a:pPr marL="228600" indent="-228600" algn="l" defTabSz="914400" rtl="0" eaLnBrk="1" latinLnBrk="0" hangingPunct="1">
                        <a:buFont typeface="Arial" panose="020B0604020202020204" pitchFamily="34" charset="0"/>
                        <a:buChar char="•"/>
                      </a:pPr>
                      <a:r>
                        <a:rPr lang="en-US" sz="1400" kern="1200" dirty="0" smtClean="0">
                          <a:solidFill>
                            <a:schemeClr val="dk1"/>
                          </a:solidFill>
                          <a:latin typeface="+mn-lt"/>
                          <a:ea typeface="+mn-ea"/>
                          <a:cs typeface="+mn-cs"/>
                        </a:rPr>
                        <a:t>General Public</a:t>
                      </a:r>
                      <a:endParaRPr lang="en-US" sz="1400" kern="1200" dirty="0">
                        <a:solidFill>
                          <a:schemeClr val="dk1"/>
                        </a:solidFill>
                        <a:latin typeface="+mn-lt"/>
                        <a:ea typeface="+mn-ea"/>
                        <a:cs typeface="+mn-cs"/>
                      </a:endParaRPr>
                    </a:p>
                  </a:txBody>
                  <a:tcPr/>
                </a:tc>
              </a:tr>
            </a:tbl>
          </a:graphicData>
        </a:graphic>
      </p:graphicFrame>
      <p:sp>
        <p:nvSpPr>
          <p:cNvPr id="4" name="Rectangle 2"/>
          <p:cNvSpPr>
            <a:spLocks noChangeArrowheads="1"/>
          </p:cNvSpPr>
          <p:nvPr/>
        </p:nvSpPr>
        <p:spPr bwMode="auto">
          <a:xfrm>
            <a:off x="228600" y="282575"/>
            <a:ext cx="83280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dirty="0">
                <a:solidFill>
                  <a:srgbClr val="1D2F68"/>
                </a:solidFill>
              </a:rPr>
              <a:t>Who is Operating UAS in </a:t>
            </a:r>
            <a:r>
              <a:rPr lang="en-US" sz="3600" b="1" dirty="0" smtClean="0">
                <a:solidFill>
                  <a:srgbClr val="1D2F68"/>
                </a:solidFill>
              </a:rPr>
              <a:t>the</a:t>
            </a:r>
            <a:br>
              <a:rPr lang="en-US" sz="3600" b="1" dirty="0" smtClean="0">
                <a:solidFill>
                  <a:srgbClr val="1D2F68"/>
                </a:solidFill>
              </a:rPr>
            </a:br>
            <a:r>
              <a:rPr lang="en-US" sz="3600" b="1" dirty="0" smtClean="0">
                <a:solidFill>
                  <a:srgbClr val="1D2F68"/>
                </a:solidFill>
              </a:rPr>
              <a:t>National Airspace System (NAS)?</a:t>
            </a:r>
            <a:r>
              <a:rPr lang="en-US" sz="3600" b="1" dirty="0" smtClean="0">
                <a:solidFill>
                  <a:schemeClr val="accent2"/>
                </a:solidFill>
              </a:rPr>
              <a:t> </a:t>
            </a:r>
            <a:endParaRPr lang="en-US" sz="3600" b="1" dirty="0">
              <a:solidFill>
                <a:schemeClr val="accent2"/>
              </a:solidFill>
            </a:endParaRPr>
          </a:p>
        </p:txBody>
      </p:sp>
    </p:spTree>
    <p:extLst>
      <p:ext uri="{BB962C8B-B14F-4D97-AF65-F5344CB8AC3E}">
        <p14:creationId xmlns:p14="http://schemas.microsoft.com/office/powerpoint/2010/main" val="254345056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1" y="4247578"/>
            <a:ext cx="2209800" cy="1696022"/>
          </a:xfrm>
          <a:prstGeom prst="rect">
            <a:avLst/>
          </a:prstGeom>
          <a:ln>
            <a:noFill/>
          </a:ln>
          <a:effectLst>
            <a:softEdge rad="112500"/>
          </a:effectLst>
        </p:spPr>
      </p:pic>
      <p:sp>
        <p:nvSpPr>
          <p:cNvPr id="4" name="Title 3"/>
          <p:cNvSpPr>
            <a:spLocks noGrp="1"/>
          </p:cNvSpPr>
          <p:nvPr>
            <p:ph type="title"/>
          </p:nvPr>
        </p:nvSpPr>
        <p:spPr/>
        <p:txBody>
          <a:bodyPr/>
          <a:lstStyle/>
          <a:p>
            <a:r>
              <a:rPr lang="en-US" sz="3600" dirty="0" smtClean="0"/>
              <a:t>Proposed Small UAS Rule</a:t>
            </a:r>
            <a:endParaRPr lang="en-US" sz="3600" dirty="0"/>
          </a:p>
        </p:txBody>
      </p:sp>
      <p:sp>
        <p:nvSpPr>
          <p:cNvPr id="5" name="Content Placeholder 4"/>
          <p:cNvSpPr>
            <a:spLocks noGrp="1"/>
          </p:cNvSpPr>
          <p:nvPr>
            <p:ph idx="1"/>
          </p:nvPr>
        </p:nvSpPr>
        <p:spPr>
          <a:xfrm>
            <a:off x="495301" y="1143001"/>
            <a:ext cx="5295899" cy="4756150"/>
          </a:xfrm>
        </p:spPr>
        <p:txBody>
          <a:bodyPr>
            <a:normAutofit fontScale="92500" lnSpcReduction="10000"/>
          </a:bodyPr>
          <a:lstStyle/>
          <a:p>
            <a:r>
              <a:rPr lang="en-US" dirty="0"/>
              <a:t>Proposed  framework of regulations </a:t>
            </a:r>
            <a:r>
              <a:rPr lang="en-US" dirty="0" smtClean="0"/>
              <a:t>to allow </a:t>
            </a:r>
            <a:r>
              <a:rPr lang="en-US" dirty="0"/>
              <a:t>routine use of </a:t>
            </a:r>
            <a:r>
              <a:rPr lang="en-US" dirty="0" smtClean="0"/>
              <a:t>small UAS </a:t>
            </a:r>
          </a:p>
          <a:p>
            <a:r>
              <a:rPr lang="en-US" dirty="0" smtClean="0"/>
              <a:t>Currently </a:t>
            </a:r>
            <a:r>
              <a:rPr lang="en-US" dirty="0"/>
              <a:t>in DRAFT</a:t>
            </a:r>
          </a:p>
          <a:p>
            <a:pPr lvl="1"/>
            <a:r>
              <a:rPr lang="en-US" dirty="0"/>
              <a:t>Notice of Proposed Rulemaking (NPRM) Published to Federal Register on February 23, 2015</a:t>
            </a:r>
          </a:p>
          <a:p>
            <a:pPr lvl="1"/>
            <a:r>
              <a:rPr lang="en-US" dirty="0"/>
              <a:t>Public comment period concluded on April 24, 2015</a:t>
            </a:r>
          </a:p>
          <a:p>
            <a:pPr lvl="2"/>
            <a:r>
              <a:rPr lang="en-US" dirty="0"/>
              <a:t>Produced approximately 4,500 public </a:t>
            </a:r>
            <a:r>
              <a:rPr lang="en-US" dirty="0" smtClean="0"/>
              <a:t>comments</a:t>
            </a:r>
          </a:p>
          <a:p>
            <a:r>
              <a:rPr lang="en-US" dirty="0" smtClean="0"/>
              <a:t>FAA expects to finalize rule in 2016</a:t>
            </a:r>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7922" r="9415"/>
          <a:stretch/>
        </p:blipFill>
        <p:spPr>
          <a:xfrm>
            <a:off x="6477000" y="914400"/>
            <a:ext cx="2514600" cy="1709928"/>
          </a:xfrm>
          <a:prstGeom prst="rect">
            <a:avLst/>
          </a:prstGeom>
          <a:ln>
            <a:noFill/>
          </a:ln>
          <a:effectLst>
            <a:softEdge rad="11250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6440" y="2377440"/>
            <a:ext cx="2194560" cy="2194560"/>
          </a:xfrm>
          <a:prstGeom prst="rect">
            <a:avLst/>
          </a:prstGeom>
          <a:ln>
            <a:noFill/>
          </a:ln>
          <a:effectLst>
            <a:softEdge rad="112500"/>
          </a:effectLst>
        </p:spPr>
      </p:pic>
    </p:spTree>
    <p:extLst>
      <p:ext uri="{BB962C8B-B14F-4D97-AF65-F5344CB8AC3E}">
        <p14:creationId xmlns:p14="http://schemas.microsoft.com/office/powerpoint/2010/main" val="225892879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Petitions for Section 333 Exemption</a:t>
            </a:r>
            <a:endParaRPr lang="en-US" sz="3600" dirty="0"/>
          </a:p>
        </p:txBody>
      </p:sp>
      <p:sp>
        <p:nvSpPr>
          <p:cNvPr id="3" name="Content Placeholder 2"/>
          <p:cNvSpPr>
            <a:spLocks noGrp="1"/>
          </p:cNvSpPr>
          <p:nvPr>
            <p:ph idx="1"/>
          </p:nvPr>
        </p:nvSpPr>
        <p:spPr>
          <a:xfrm>
            <a:off x="538430" y="1216224"/>
            <a:ext cx="8050213" cy="4651176"/>
          </a:xfrm>
        </p:spPr>
        <p:txBody>
          <a:bodyPr>
            <a:normAutofit/>
          </a:bodyPr>
          <a:lstStyle/>
          <a:p>
            <a:r>
              <a:rPr lang="en-US" dirty="0" smtClean="0"/>
              <a:t>Bridge for commercial UAS operations before finalization of small UAS rule</a:t>
            </a:r>
          </a:p>
          <a:p>
            <a:r>
              <a:rPr lang="en-US" dirty="0" smtClean="0"/>
              <a:t>More than 4,000 petitions received to date; more than 1,800 exemptions granted*</a:t>
            </a:r>
          </a:p>
          <a:p>
            <a:r>
              <a:rPr lang="en-US" dirty="0" smtClean="0"/>
              <a:t>FAA has improved processing:</a:t>
            </a:r>
          </a:p>
          <a:p>
            <a:pPr lvl="1"/>
            <a:r>
              <a:rPr lang="en-US" sz="2000" dirty="0">
                <a:solidFill>
                  <a:srgbClr val="000000"/>
                </a:solidFill>
              </a:rPr>
              <a:t>Streamlined Blanket COA (March 23)</a:t>
            </a:r>
          </a:p>
          <a:p>
            <a:pPr marL="909638" lvl="2"/>
            <a:r>
              <a:rPr lang="en-US" dirty="0">
                <a:solidFill>
                  <a:srgbClr val="000000"/>
                </a:solidFill>
              </a:rPr>
              <a:t>Under 200’, within visual line of sight, during daylight hours, certain distances away from airports and heliports</a:t>
            </a:r>
          </a:p>
          <a:p>
            <a:pPr lvl="1"/>
            <a:r>
              <a:rPr lang="en-US" sz="2000" dirty="0">
                <a:solidFill>
                  <a:srgbClr val="000000"/>
                </a:solidFill>
              </a:rPr>
              <a:t>Streamlined evaluation process (March 30)</a:t>
            </a:r>
          </a:p>
          <a:p>
            <a:pPr lvl="1"/>
            <a:endParaRPr lang="en-US" dirty="0"/>
          </a:p>
        </p:txBody>
      </p:sp>
      <p:sp>
        <p:nvSpPr>
          <p:cNvPr id="5" name="TextBox 4"/>
          <p:cNvSpPr txBox="1"/>
          <p:nvPr/>
        </p:nvSpPr>
        <p:spPr>
          <a:xfrm>
            <a:off x="1066800" y="5717977"/>
            <a:ext cx="4800600" cy="307777"/>
          </a:xfrm>
          <a:prstGeom prst="rect">
            <a:avLst/>
          </a:prstGeom>
          <a:noFill/>
        </p:spPr>
        <p:txBody>
          <a:bodyPr wrap="square" rtlCol="0">
            <a:spAutoFit/>
          </a:bodyPr>
          <a:lstStyle/>
          <a:p>
            <a:r>
              <a:rPr lang="en-US" sz="1400" dirty="0">
                <a:hlinkClick r:id="rId3"/>
              </a:rPr>
              <a:t>http://www.faa.gov/uas/legislative_programs/section_333</a:t>
            </a:r>
            <a:r>
              <a:rPr lang="en-US" sz="1400" dirty="0" smtClean="0">
                <a:hlinkClick r:id="rId3"/>
              </a:rPr>
              <a:t>/</a:t>
            </a:r>
            <a:endParaRPr lang="en-US" sz="1400" dirty="0"/>
          </a:p>
        </p:txBody>
      </p:sp>
      <p:sp>
        <p:nvSpPr>
          <p:cNvPr id="4" name="TextBox 3"/>
          <p:cNvSpPr txBox="1"/>
          <p:nvPr/>
        </p:nvSpPr>
        <p:spPr>
          <a:xfrm>
            <a:off x="6324600" y="5712023"/>
            <a:ext cx="2743200" cy="307777"/>
          </a:xfrm>
          <a:prstGeom prst="rect">
            <a:avLst/>
          </a:prstGeom>
          <a:noFill/>
        </p:spPr>
        <p:txBody>
          <a:bodyPr wrap="square" rtlCol="0">
            <a:spAutoFit/>
          </a:bodyPr>
          <a:lstStyle/>
          <a:p>
            <a:pPr algn="r"/>
            <a:r>
              <a:rPr lang="en-US" sz="1400" dirty="0" smtClean="0"/>
              <a:t>*as of October 6</a:t>
            </a:r>
            <a:endParaRPr lang="en-US" sz="1400" dirty="0"/>
          </a:p>
        </p:txBody>
      </p:sp>
    </p:spTree>
    <p:extLst>
      <p:ext uri="{BB962C8B-B14F-4D97-AF65-F5344CB8AC3E}">
        <p14:creationId xmlns:p14="http://schemas.microsoft.com/office/powerpoint/2010/main" val="113090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3600" dirty="0" smtClean="0">
                <a:cs typeface="Arial" charset="0"/>
              </a:rPr>
              <a:t>Focus Area Pathfinder Overview</a:t>
            </a:r>
          </a:p>
        </p:txBody>
      </p:sp>
      <p:sp>
        <p:nvSpPr>
          <p:cNvPr id="26627" name="Content Placeholder 2"/>
          <p:cNvSpPr>
            <a:spLocks noGrp="1"/>
          </p:cNvSpPr>
          <p:nvPr>
            <p:ph idx="1"/>
          </p:nvPr>
        </p:nvSpPr>
        <p:spPr>
          <a:xfrm>
            <a:off x="466725" y="1295399"/>
            <a:ext cx="7786688" cy="1598613"/>
          </a:xfrm>
        </p:spPr>
        <p:txBody>
          <a:bodyPr/>
          <a:lstStyle/>
          <a:p>
            <a:pPr eaLnBrk="1" hangingPunct="1"/>
            <a:r>
              <a:rPr lang="en-US" altLang="en-US" sz="2000" dirty="0" smtClean="0">
                <a:cs typeface="Arial" charset="0"/>
              </a:rPr>
              <a:t>Announced at AUVSI May 2015</a:t>
            </a:r>
          </a:p>
          <a:p>
            <a:pPr eaLnBrk="1" hangingPunct="1"/>
            <a:r>
              <a:rPr lang="en-US" altLang="en-US" sz="2000" dirty="0" smtClean="0">
                <a:cs typeface="Arial" charset="0"/>
              </a:rPr>
              <a:t>Purpose: </a:t>
            </a:r>
            <a:r>
              <a:rPr lang="en-US" altLang="en-US" sz="2000" dirty="0" smtClean="0"/>
              <a:t>I</a:t>
            </a:r>
            <a:r>
              <a:rPr lang="en-US" sz="2000" dirty="0" smtClean="0"/>
              <a:t>dentify the safety mitigations that can lead to expanded access for UAS and inform future rulemaking</a:t>
            </a:r>
            <a:endParaRPr lang="en-US" altLang="en-US" sz="2000" dirty="0" smtClean="0">
              <a:cs typeface="Arial" charset="0"/>
            </a:endParaRPr>
          </a:p>
          <a:p>
            <a:pPr eaLnBrk="1" hangingPunct="1"/>
            <a:r>
              <a:rPr lang="en-US" altLang="en-US" sz="2000" dirty="0" smtClean="0">
                <a:cs typeface="Arial" charset="0"/>
              </a:rPr>
              <a:t>Approach:  Work with industry partners to gain operational approval for key UAS operations and establish a repeatable process</a:t>
            </a:r>
          </a:p>
        </p:txBody>
      </p:sp>
      <p:grpSp>
        <p:nvGrpSpPr>
          <p:cNvPr id="6" name="Group 5"/>
          <p:cNvGrpSpPr/>
          <p:nvPr/>
        </p:nvGrpSpPr>
        <p:grpSpPr>
          <a:xfrm>
            <a:off x="838200" y="3505201"/>
            <a:ext cx="7265773" cy="2127320"/>
            <a:chOff x="137948" y="2451815"/>
            <a:chExt cx="8652642" cy="2336006"/>
          </a:xfrm>
        </p:grpSpPr>
        <p:grpSp>
          <p:nvGrpSpPr>
            <p:cNvPr id="7" name="Group 6"/>
            <p:cNvGrpSpPr/>
            <p:nvPr/>
          </p:nvGrpSpPr>
          <p:grpSpPr>
            <a:xfrm>
              <a:off x="1714500" y="2451815"/>
              <a:ext cx="6210300" cy="2336006"/>
              <a:chOff x="1714500" y="3429000"/>
              <a:chExt cx="6210300" cy="2336006"/>
            </a:xfrm>
          </p:grpSpPr>
          <p:sp>
            <p:nvSpPr>
              <p:cNvPr id="11" name="Oval 10"/>
              <p:cNvSpPr/>
              <p:nvPr/>
            </p:nvSpPr>
            <p:spPr bwMode="auto">
              <a:xfrm>
                <a:off x="5257800" y="3667780"/>
                <a:ext cx="1905000" cy="1818620"/>
              </a:xfrm>
              <a:prstGeom prst="ellipse">
                <a:avLst/>
              </a:prstGeom>
              <a:noFill/>
              <a:ln w="76200" cap="flat" cmpd="sng" algn="ctr">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Arial" pitchFamily="34" charset="0"/>
                </a:endParaRPr>
              </a:p>
            </p:txBody>
          </p:sp>
          <p:sp>
            <p:nvSpPr>
              <p:cNvPr id="12" name="Oval 11"/>
              <p:cNvSpPr/>
              <p:nvPr/>
            </p:nvSpPr>
            <p:spPr bwMode="auto">
              <a:xfrm>
                <a:off x="1714500" y="3667780"/>
                <a:ext cx="1905000" cy="1818620"/>
              </a:xfrm>
              <a:prstGeom prst="ellipse">
                <a:avLst/>
              </a:prstGeom>
              <a:noFill/>
              <a:ln w="76200" cap="flat" cmpd="sng" algn="ctr">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Arial" pitchFamily="34" charset="0"/>
                </a:endParaRPr>
              </a:p>
            </p:txBody>
          </p:sp>
          <p:sp>
            <p:nvSpPr>
              <p:cNvPr id="13" name="Oval 12"/>
              <p:cNvSpPr/>
              <p:nvPr/>
            </p:nvSpPr>
            <p:spPr bwMode="auto">
              <a:xfrm>
                <a:off x="5029200" y="3429000"/>
                <a:ext cx="2895600" cy="2209799"/>
              </a:xfrm>
              <a:prstGeom prst="ellipse">
                <a:avLst/>
              </a:prstGeom>
              <a:noFill/>
              <a:ln w="76200" cap="flat" cmpd="sng" algn="ctr">
                <a:solidFill>
                  <a:srgbClr val="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Arial" pitchFamily="34" charset="0"/>
                </a:endParaRPr>
              </a:p>
            </p:txBody>
          </p:sp>
          <p:pic>
            <p:nvPicPr>
              <p:cNvPr id="14" name="Picture 3" descr="C:\Users\AFS080EF\AppData\Local\Microsoft\Windows\Temporary Internet Files\Content.IE5\KJJV6D3E\envelope-silhouett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429000"/>
                <a:ext cx="3504009" cy="233600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3429000" y="3591580"/>
                <a:ext cx="2133600" cy="59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latin typeface="Arial" pitchFamily="34" charset="0"/>
                  </a:rPr>
                  <a:t>sUAS rule</a:t>
                </a:r>
                <a:endParaRPr kumimoji="0" lang="en-US" sz="2400" b="1" i="0" u="none" strike="noStrike" kern="0" cap="none" spc="0" normalizeH="0" baseline="0" noProof="0" dirty="0" smtClean="0">
                  <a:ln>
                    <a:noFill/>
                  </a:ln>
                  <a:solidFill>
                    <a:srgbClr val="000000"/>
                  </a:solidFill>
                  <a:effectLst/>
                  <a:uLnTx/>
                  <a:uFillTx/>
                  <a:latin typeface="Arial" pitchFamily="34" charset="0"/>
                </a:endParaRPr>
              </a:p>
            </p:txBody>
          </p:sp>
        </p:grpSp>
        <p:sp>
          <p:nvSpPr>
            <p:cNvPr id="8" name="Rectangle 7"/>
            <p:cNvSpPr/>
            <p:nvPr/>
          </p:nvSpPr>
          <p:spPr bwMode="auto">
            <a:xfrm>
              <a:off x="6171009" y="3590771"/>
              <a:ext cx="1447800" cy="514674"/>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rPr>
                <a:t>EVLOS</a:t>
              </a:r>
              <a:endParaRPr kumimoji="0" lang="en-US" sz="2000" b="1" i="0" u="none" strike="noStrike" kern="0" cap="none" spc="0" normalizeH="0" baseline="0" noProof="0" dirty="0" smtClean="0">
                <a:ln>
                  <a:noFill/>
                </a:ln>
                <a:solidFill>
                  <a:srgbClr val="000000"/>
                </a:solidFill>
                <a:effectLst/>
                <a:uLnTx/>
                <a:uFillTx/>
                <a:latin typeface="Arial" pitchFamily="34" charset="0"/>
              </a:endParaRPr>
            </a:p>
          </p:txBody>
        </p:sp>
        <p:sp>
          <p:nvSpPr>
            <p:cNvPr id="9" name="Rectangle 8"/>
            <p:cNvSpPr/>
            <p:nvPr/>
          </p:nvSpPr>
          <p:spPr bwMode="auto">
            <a:xfrm>
              <a:off x="7342790" y="3009848"/>
              <a:ext cx="1447800" cy="514674"/>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rial" pitchFamily="34" charset="0"/>
                </a:rPr>
                <a:t>BVLOS</a:t>
              </a:r>
              <a:endParaRPr kumimoji="0" lang="en-US" sz="2000" b="1" i="0" u="none" strike="noStrike" kern="0" cap="none" spc="0" normalizeH="0" baseline="0" noProof="0" dirty="0" smtClean="0">
                <a:ln>
                  <a:noFill/>
                </a:ln>
                <a:solidFill>
                  <a:srgbClr val="000000"/>
                </a:solidFill>
                <a:effectLst/>
                <a:uLnTx/>
                <a:uFillTx/>
                <a:latin typeface="Arial" pitchFamily="34" charset="0"/>
              </a:endParaRPr>
            </a:p>
          </p:txBody>
        </p:sp>
        <p:sp>
          <p:nvSpPr>
            <p:cNvPr id="10" name="Rectangle 9"/>
            <p:cNvSpPr/>
            <p:nvPr/>
          </p:nvSpPr>
          <p:spPr bwMode="auto">
            <a:xfrm>
              <a:off x="137948" y="3267185"/>
              <a:ext cx="2529052" cy="593854"/>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latin typeface="Arial" pitchFamily="34" charset="0"/>
                </a:rPr>
                <a:t>Over People</a:t>
              </a:r>
              <a:endParaRPr kumimoji="0" lang="en-US" sz="2400" b="1" i="0" u="none" strike="noStrike" kern="0" cap="none" spc="0" normalizeH="0" baseline="0" noProof="0" dirty="0" smtClean="0">
                <a:ln>
                  <a:noFill/>
                </a:ln>
                <a:solidFill>
                  <a:srgbClr val="000000"/>
                </a:solidFill>
                <a:effectLst/>
                <a:uLnTx/>
                <a:uFillTx/>
                <a:latin typeface="Arial" pitchFamily="34" charset="0"/>
              </a:endParaRPr>
            </a:p>
          </p:txBody>
        </p:sp>
      </p:grpSp>
    </p:spTree>
    <p:extLst>
      <p:ext uri="{BB962C8B-B14F-4D97-AF65-F5344CB8AC3E}">
        <p14:creationId xmlns:p14="http://schemas.microsoft.com/office/powerpoint/2010/main" val="128530697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Focus Area Pathfinders</a:t>
            </a:r>
            <a:endParaRPr lang="en-US" sz="3600" dirty="0"/>
          </a:p>
        </p:txBody>
      </p:sp>
      <p:sp>
        <p:nvSpPr>
          <p:cNvPr id="7" name="Content Placeholder 6"/>
          <p:cNvSpPr>
            <a:spLocks noGrp="1"/>
          </p:cNvSpPr>
          <p:nvPr>
            <p:ph idx="1"/>
          </p:nvPr>
        </p:nvSpPr>
        <p:spPr>
          <a:xfrm>
            <a:off x="495300" y="1143000"/>
            <a:ext cx="8050213" cy="4756151"/>
          </a:xfrm>
        </p:spPr>
        <p:txBody>
          <a:bodyPr>
            <a:normAutofit/>
          </a:bodyPr>
          <a:lstStyle/>
          <a:p>
            <a:r>
              <a:rPr lang="en-US" dirty="0" smtClean="0"/>
              <a:t>Three Focus Area Pathfinder Partners:</a:t>
            </a:r>
          </a:p>
          <a:p>
            <a:pPr lvl="1"/>
            <a:r>
              <a:rPr lang="en-US" dirty="0" smtClean="0"/>
              <a:t>CNN</a:t>
            </a:r>
          </a:p>
          <a:p>
            <a:pPr lvl="2"/>
            <a:r>
              <a:rPr lang="en-US" dirty="0" smtClean="0"/>
              <a:t>UAS in visual line of sight, urban areas over people</a:t>
            </a:r>
          </a:p>
          <a:p>
            <a:pPr lvl="1"/>
            <a:r>
              <a:rPr lang="en-US" dirty="0" smtClean="0"/>
              <a:t>Precision Hawk</a:t>
            </a:r>
          </a:p>
          <a:p>
            <a:pPr lvl="2"/>
            <a:r>
              <a:rPr lang="en-US" dirty="0" smtClean="0"/>
              <a:t>UAS in extended visual line of sight, rural areas</a:t>
            </a:r>
          </a:p>
          <a:p>
            <a:pPr lvl="1"/>
            <a:r>
              <a:rPr lang="en-US" dirty="0" smtClean="0"/>
              <a:t>BNSF Railways</a:t>
            </a:r>
          </a:p>
          <a:p>
            <a:pPr lvl="2"/>
            <a:r>
              <a:rPr lang="en-US" dirty="0" smtClean="0"/>
              <a:t>UAS beyond visual line of sight, rural areas</a:t>
            </a:r>
            <a:endParaRPr lang="en-US" dirty="0"/>
          </a:p>
        </p:txBody>
      </p:sp>
      <p:sp>
        <p:nvSpPr>
          <p:cNvPr id="5" name="TextBox 4"/>
          <p:cNvSpPr txBox="1"/>
          <p:nvPr/>
        </p:nvSpPr>
        <p:spPr>
          <a:xfrm>
            <a:off x="5638800" y="1905000"/>
            <a:ext cx="184731" cy="369332"/>
          </a:xfrm>
          <a:prstGeom prst="rect">
            <a:avLst/>
          </a:prstGeom>
          <a:noFill/>
        </p:spPr>
        <p:txBody>
          <a:bodyPr wrap="none" rtlCol="0">
            <a:spAutoFit/>
          </a:bodyPr>
          <a:lstStyle/>
          <a:p>
            <a:endParaRPr lang="en-US" dirty="0"/>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4"/>
          <p:cNvSpPr>
            <a:spLocks noChangeArrowheads="1"/>
          </p:cNvSpPr>
          <p:nvPr/>
        </p:nvSpPr>
        <p:spPr bwMode="auto">
          <a:xfrm>
            <a:off x="0" y="351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0" y="5419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419600"/>
            <a:ext cx="1886982" cy="1182780"/>
          </a:xfrm>
          <a:prstGeom prst="rect">
            <a:avLst/>
          </a:prstGeom>
          <a:ln>
            <a:solidFill>
              <a:schemeClr val="tx1"/>
            </a:solidFill>
          </a:ln>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8647" t="17520" r="20416" b="16074"/>
          <a:stretch/>
        </p:blipFill>
        <p:spPr>
          <a:xfrm>
            <a:off x="533401" y="4572001"/>
            <a:ext cx="2356544" cy="1027212"/>
          </a:xfrm>
          <a:prstGeom prst="rect">
            <a:avLst/>
          </a:prstGeom>
          <a:ln>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4572002"/>
            <a:ext cx="3011721" cy="1036038"/>
          </a:xfrm>
          <a:prstGeom prst="rect">
            <a:avLst/>
          </a:prstGeom>
          <a:ln>
            <a:solidFill>
              <a:schemeClr val="tx1">
                <a:lumMod val="65000"/>
                <a:lumOff val="35000"/>
              </a:schemeClr>
            </a:solidFill>
          </a:ln>
        </p:spPr>
      </p:pic>
    </p:spTree>
    <p:extLst>
      <p:ext uri="{BB962C8B-B14F-4D97-AF65-F5344CB8AC3E}">
        <p14:creationId xmlns:p14="http://schemas.microsoft.com/office/powerpoint/2010/main" val="53375625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41817"/>
            <a:ext cx="8634546" cy="646331"/>
          </a:xfrm>
          <a:prstGeom prst="rect">
            <a:avLst/>
          </a:prstGeom>
          <a:noFill/>
        </p:spPr>
        <p:txBody>
          <a:bodyPr wrap="square">
            <a:spAutoFit/>
          </a:bodyPr>
          <a:lstStyle/>
          <a:p>
            <a:pPr eaLnBrk="0" hangingPunct="0">
              <a:buNone/>
              <a:defRPr/>
            </a:pPr>
            <a:r>
              <a:rPr lang="en-US" sz="3600" b="1" dirty="0" smtClean="0">
                <a:solidFill>
                  <a:srgbClr val="1D2F68"/>
                </a:solidFill>
                <a:latin typeface="+mj-lt"/>
                <a:ea typeface="+mj-ea"/>
                <a:cs typeface="+mj-cs"/>
              </a:rPr>
              <a:t>UAS </a:t>
            </a:r>
            <a:r>
              <a:rPr lang="en-US" sz="3600" b="1" dirty="0">
                <a:solidFill>
                  <a:srgbClr val="1D2F68"/>
                </a:solidFill>
                <a:latin typeface="+mj-lt"/>
                <a:ea typeface="+mj-ea"/>
                <a:cs typeface="+mj-cs"/>
              </a:rPr>
              <a:t>Test Sites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594" y="152400"/>
            <a:ext cx="4412206" cy="2632435"/>
          </a:xfrm>
          <a:prstGeom prst="rect">
            <a:avLst/>
          </a:prstGeom>
        </p:spPr>
      </p:pic>
      <p:sp>
        <p:nvSpPr>
          <p:cNvPr id="8" name="Content Placeholder 7"/>
          <p:cNvSpPr>
            <a:spLocks noGrp="1"/>
          </p:cNvSpPr>
          <p:nvPr>
            <p:ph idx="1"/>
          </p:nvPr>
        </p:nvSpPr>
        <p:spPr>
          <a:xfrm>
            <a:off x="381000" y="1295400"/>
            <a:ext cx="8458200" cy="4679950"/>
          </a:xfrm>
        </p:spPr>
        <p:txBody>
          <a:bodyPr/>
          <a:lstStyle/>
          <a:p>
            <a:pPr marL="457200" indent="-457200">
              <a:buFont typeface="Arial" panose="020B0604020202020204" pitchFamily="34" charset="0"/>
              <a:buChar char="•"/>
            </a:pPr>
            <a:r>
              <a:rPr lang="en-US" dirty="0"/>
              <a:t>Support UAS R&amp;D </a:t>
            </a:r>
            <a:endParaRPr lang="en-US" dirty="0" smtClean="0"/>
          </a:p>
          <a:p>
            <a:pPr marL="0" indent="0">
              <a:buNone/>
            </a:pPr>
            <a:r>
              <a:rPr lang="en-US" dirty="0" smtClean="0"/>
              <a:t>     initiatives</a:t>
            </a:r>
            <a:endParaRPr lang="en-US" dirty="0"/>
          </a:p>
          <a:p>
            <a:pPr lvl="1">
              <a:buFont typeface="Arial" panose="020B0604020202020204" pitchFamily="34" charset="0"/>
              <a:buChar char="−"/>
            </a:pPr>
            <a:r>
              <a:rPr lang="en-US" dirty="0"/>
              <a:t>FAA’s Test Site Data Lead </a:t>
            </a:r>
            <a:endParaRPr lang="en-US" dirty="0" smtClean="0"/>
          </a:p>
          <a:p>
            <a:pPr marL="457200" lvl="1" indent="0">
              <a:buNone/>
            </a:pPr>
            <a:r>
              <a:rPr lang="en-US" dirty="0"/>
              <a:t> </a:t>
            </a:r>
            <a:r>
              <a:rPr lang="en-US" dirty="0" smtClean="0"/>
              <a:t>  works through FAA William Hughes Technical Center</a:t>
            </a:r>
          </a:p>
          <a:p>
            <a:pPr lvl="1">
              <a:buFont typeface="Arial" panose="020B0604020202020204" pitchFamily="34" charset="0"/>
              <a:buChar char="−"/>
            </a:pPr>
            <a:r>
              <a:rPr lang="en-US" dirty="0" smtClean="0"/>
              <a:t>Test Sites provided research topics of interest in 2014</a:t>
            </a:r>
            <a:endParaRPr lang="en-US" dirty="0"/>
          </a:p>
          <a:p>
            <a:pPr marL="457200" indent="-457200">
              <a:buFont typeface="Arial" panose="020B0604020202020204" pitchFamily="34" charset="0"/>
              <a:buChar char="•"/>
            </a:pPr>
            <a:r>
              <a:rPr lang="en-US" dirty="0"/>
              <a:t>Designated Airworthiness </a:t>
            </a:r>
            <a:r>
              <a:rPr lang="en-US" dirty="0" smtClean="0"/>
              <a:t>Representatives at UAS Test Sites</a:t>
            </a:r>
          </a:p>
          <a:p>
            <a:pPr marL="744538" lvl="1" indent="-287338">
              <a:buFont typeface="Arial" panose="020B0604020202020204" pitchFamily="34" charset="0"/>
              <a:buChar char="−"/>
            </a:pPr>
            <a:r>
              <a:rPr lang="en-US" dirty="0" smtClean="0"/>
              <a:t>Nevada is the only Test Site to use a DAR to date</a:t>
            </a:r>
            <a:endParaRPr lang="en-US" dirty="0"/>
          </a:p>
          <a:p>
            <a:pPr marL="457200" indent="-457200">
              <a:buFont typeface="Arial" panose="020B0604020202020204" pitchFamily="34" charset="0"/>
              <a:buChar char="•"/>
            </a:pPr>
            <a:r>
              <a:rPr lang="en-US" dirty="0" smtClean="0"/>
              <a:t>Nationwide COA for operations under 400</a:t>
            </a:r>
            <a:r>
              <a:rPr lang="en-US" dirty="0"/>
              <a:t> </a:t>
            </a:r>
            <a:r>
              <a:rPr lang="en-US" dirty="0" smtClean="0"/>
              <a:t>feet issued to Test Sites on September 1, 2015</a:t>
            </a:r>
            <a:endParaRPr lang="en-US" dirty="0"/>
          </a:p>
        </p:txBody>
      </p:sp>
    </p:spTree>
    <p:extLst>
      <p:ext uri="{BB962C8B-B14F-4D97-AF65-F5344CB8AC3E}">
        <p14:creationId xmlns:p14="http://schemas.microsoft.com/office/powerpoint/2010/main" val="169636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71415C-DBCF-414E-B15F-4029C61AA260}"/>
</file>

<file path=customXml/itemProps2.xml><?xml version="1.0" encoding="utf-8"?>
<ds:datastoreItem xmlns:ds="http://schemas.openxmlformats.org/officeDocument/2006/customXml" ds:itemID="{6A43E814-209B-4F2B-A1BB-332149ECFEB9}"/>
</file>

<file path=customXml/itemProps3.xml><?xml version="1.0" encoding="utf-8"?>
<ds:datastoreItem xmlns:ds="http://schemas.openxmlformats.org/officeDocument/2006/customXml" ds:itemID="{D5E07990-AABB-4464-8AE6-C0047FEBA6B1}"/>
</file>

<file path=docProps/app.xml><?xml version="1.0" encoding="utf-8"?>
<Properties xmlns="http://schemas.openxmlformats.org/officeDocument/2006/extended-properties" xmlns:vt="http://schemas.openxmlformats.org/officeDocument/2006/docPropsVTypes">
  <Template>Theme1</Template>
  <TotalTime>11797</TotalTime>
  <Words>1802</Words>
  <Application>Microsoft Office PowerPoint</Application>
  <PresentationFormat>On-screen Show (4:3)</PresentationFormat>
  <Paragraphs>231</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3_Custom Design</vt:lpstr>
      <vt:lpstr>Theme1</vt:lpstr>
      <vt:lpstr>Unmanned Aircraft Systems (UAS)</vt:lpstr>
      <vt:lpstr>PowerPoint Presentation</vt:lpstr>
      <vt:lpstr>PowerPoint Presentation</vt:lpstr>
      <vt:lpstr>PowerPoint Presentation</vt:lpstr>
      <vt:lpstr>Proposed Small UAS Rule</vt:lpstr>
      <vt:lpstr>Petitions for Section 333 Exemption</vt:lpstr>
      <vt:lpstr>Focus Area Pathfinder Overview</vt:lpstr>
      <vt:lpstr>Focus Area Pathfinders</vt:lpstr>
      <vt:lpstr>PowerPoint Presentation</vt:lpstr>
      <vt:lpstr>UAS Center of Excellence</vt:lpstr>
      <vt:lpstr>UAS CoE Research Areas</vt:lpstr>
      <vt:lpstr>UAS CoE Research Areas</vt:lpstr>
      <vt:lpstr>New World for Recreational Aircraft</vt:lpstr>
      <vt:lpstr>Education, Compliance, and Enforcement</vt:lpstr>
      <vt:lpstr>UAS Outreach Initiatives</vt:lpstr>
      <vt:lpstr>Questions?</vt:lpstr>
    </vt:vector>
  </TitlesOfParts>
  <Company>FAA/AVS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E. Covelli</dc:creator>
  <cp:lastModifiedBy>Swider, Christopher (FAA)</cp:lastModifiedBy>
  <cp:revision>183</cp:revision>
  <cp:lastPrinted>2015-09-16T19:31:44Z</cp:lastPrinted>
  <dcterms:created xsi:type="dcterms:W3CDTF">2014-01-10T13:44:09Z</dcterms:created>
  <dcterms:modified xsi:type="dcterms:W3CDTF">2015-10-07T12:53:21Z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