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61" r:id="rId5"/>
  </p:sldMasterIdLst>
  <p:notesMasterIdLst>
    <p:notesMasterId r:id="rId24"/>
  </p:notesMasterIdLst>
  <p:handoutMasterIdLst>
    <p:handoutMasterId r:id="rId25"/>
  </p:handoutMasterIdLst>
  <p:sldIdLst>
    <p:sldId id="273" r:id="rId6"/>
    <p:sldId id="274" r:id="rId7"/>
    <p:sldId id="275" r:id="rId8"/>
    <p:sldId id="279" r:id="rId9"/>
    <p:sldId id="277" r:id="rId10"/>
    <p:sldId id="290" r:id="rId11"/>
    <p:sldId id="278" r:id="rId12"/>
    <p:sldId id="280" r:id="rId13"/>
    <p:sldId id="288" r:id="rId14"/>
    <p:sldId id="283" r:id="rId15"/>
    <p:sldId id="285" r:id="rId16"/>
    <p:sldId id="286" r:id="rId17"/>
    <p:sldId id="287" r:id="rId18"/>
    <p:sldId id="282" r:id="rId19"/>
    <p:sldId id="284" r:id="rId20"/>
    <p:sldId id="289" r:id="rId21"/>
    <p:sldId id="276" r:id="rId22"/>
    <p:sldId id="281" r:id="rId23"/>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279"/>
            <p14:sldId id="277"/>
            <p14:sldId id="290"/>
            <p14:sldId id="278"/>
            <p14:sldId id="280"/>
            <p14:sldId id="288"/>
            <p14:sldId id="283"/>
            <p14:sldId id="285"/>
            <p14:sldId id="286"/>
            <p14:sldId id="287"/>
            <p14:sldId id="282"/>
            <p14:sldId id="284"/>
            <p14:sldId id="289"/>
            <p14:sldId id="276"/>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67" autoAdjust="0"/>
    <p:restoredTop sz="94717" autoAdjust="0"/>
  </p:normalViewPr>
  <p:slideViewPr>
    <p:cSldViewPr snapToGrid="0">
      <p:cViewPr varScale="1">
        <p:scale>
          <a:sx n="79" d="100"/>
          <a:sy n="79" d="100"/>
        </p:scale>
        <p:origin x="-1446" y="-96"/>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79981" y="0"/>
            <a:ext cx="4374429" cy="6858000"/>
          </a:xfrm>
          <a:prstGeom prst="rect">
            <a:avLst/>
          </a:prstGeom>
        </p:spPr>
      </p:pic>
      <p:sp>
        <p:nvSpPr>
          <p:cNvPr id="63490" name="Rectangle 1026"/>
          <p:cNvSpPr>
            <a:spLocks noGrp="1" noChangeArrowheads="1"/>
          </p:cNvSpPr>
          <p:nvPr>
            <p:ph type="ctrTitle"/>
          </p:nvPr>
        </p:nvSpPr>
        <p:spPr>
          <a:xfrm>
            <a:off x="227476" y="354380"/>
            <a:ext cx="4519544"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490748"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455314"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6134004" y="5820327"/>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r>
              <a:rPr lang="en-US" smtClean="0"/>
              <a:t>24 Feb. 2015</a:t>
            </a:r>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smtClean="0"/>
              <a:t>AVS R&amp;D Program</a:t>
            </a:r>
            <a:endParaRPr lang="en-US" dirty="0"/>
          </a:p>
        </p:txBody>
      </p:sp>
      <p:sp>
        <p:nvSpPr>
          <p:cNvPr id="6" name="Slide Number Placeholder 5"/>
          <p:cNvSpPr>
            <a:spLocks noGrp="1"/>
          </p:cNvSpPr>
          <p:nvPr>
            <p:ph type="sldNum" sz="quarter" idx="12"/>
          </p:nvPr>
        </p:nvSpPr>
        <p:spPr>
          <a:xfrm>
            <a:off x="7662332" y="6248400"/>
            <a:ext cx="879171"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24 Feb. 2015</a:t>
            </a:r>
            <a:endParaRPr lang="en-US"/>
          </a:p>
        </p:txBody>
      </p:sp>
      <p:sp>
        <p:nvSpPr>
          <p:cNvPr id="6" name="Footer Placeholder 5"/>
          <p:cNvSpPr>
            <a:spLocks noGrp="1"/>
          </p:cNvSpPr>
          <p:nvPr>
            <p:ph type="ftr" sz="quarter" idx="11"/>
          </p:nvPr>
        </p:nvSpPr>
        <p:spPr/>
        <p:txBody>
          <a:bodyPr/>
          <a:lstStyle>
            <a:lvl1pPr>
              <a:defRPr/>
            </a:lvl1pPr>
          </a:lstStyle>
          <a:p>
            <a:r>
              <a:rPr lang="en-US" smtClean="0"/>
              <a:t>AVS R&amp;D Program</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24 Feb. 2015</a:t>
            </a:r>
            <a:endParaRPr lang="en-US"/>
          </a:p>
        </p:txBody>
      </p:sp>
      <p:sp>
        <p:nvSpPr>
          <p:cNvPr id="4" name="Footer Placeholder 3"/>
          <p:cNvSpPr>
            <a:spLocks noGrp="1"/>
          </p:cNvSpPr>
          <p:nvPr>
            <p:ph type="ftr" sz="quarter" idx="11"/>
          </p:nvPr>
        </p:nvSpPr>
        <p:spPr/>
        <p:txBody>
          <a:bodyPr/>
          <a:lstStyle>
            <a:lvl1pPr>
              <a:defRPr/>
            </a:lvl1pPr>
          </a:lstStyle>
          <a:p>
            <a:r>
              <a:rPr lang="en-US" smtClean="0"/>
              <a:t>AVS R&amp;D Program</a:t>
            </a:r>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24 Feb. 2015</a:t>
            </a:r>
            <a:endParaRPr lang="en-US"/>
          </a:p>
        </p:txBody>
      </p:sp>
      <p:sp>
        <p:nvSpPr>
          <p:cNvPr id="3" name="Footer Placeholder 2"/>
          <p:cNvSpPr>
            <a:spLocks noGrp="1"/>
          </p:cNvSpPr>
          <p:nvPr>
            <p:ph type="ftr" sz="quarter" idx="11"/>
          </p:nvPr>
        </p:nvSpPr>
        <p:spPr/>
        <p:txBody>
          <a:bodyPr/>
          <a:lstStyle>
            <a:lvl1pPr>
              <a:defRPr/>
            </a:lvl1pPr>
          </a:lstStyle>
          <a:p>
            <a:r>
              <a:rPr lang="en-US" smtClean="0"/>
              <a:t>AVS R&amp;D Program</a:t>
            </a:r>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24 Feb. 2015</a:t>
            </a:r>
            <a:endParaRPr lang="en-US"/>
          </a:p>
        </p:txBody>
      </p:sp>
      <p:sp>
        <p:nvSpPr>
          <p:cNvPr id="6" name="Footer Placeholder 5"/>
          <p:cNvSpPr>
            <a:spLocks noGrp="1"/>
          </p:cNvSpPr>
          <p:nvPr>
            <p:ph type="ftr" sz="quarter" idx="11"/>
          </p:nvPr>
        </p:nvSpPr>
        <p:spPr/>
        <p:txBody>
          <a:bodyPr/>
          <a:lstStyle>
            <a:lvl1pPr>
              <a:defRPr/>
            </a:lvl1pPr>
          </a:lstStyle>
          <a:p>
            <a:r>
              <a:rPr lang="en-US" smtClean="0"/>
              <a:t>AVS R&amp;D Program</a:t>
            </a:r>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r>
              <a:rPr lang="en-US" smtClean="0"/>
              <a:t>24 Feb. 2015</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r>
              <a:rPr lang="en-US" smtClean="0"/>
              <a:t>AVS R&amp;D Program</a:t>
            </a:r>
            <a:endParaRPr lang="en-US" dirty="0"/>
          </a:p>
        </p:txBody>
      </p:sp>
      <p:sp>
        <p:nvSpPr>
          <p:cNvPr id="56331" name="Rectangle 11"/>
          <p:cNvSpPr>
            <a:spLocks noGrp="1" noChangeArrowheads="1"/>
          </p:cNvSpPr>
          <p:nvPr>
            <p:ph type="sldNum" sz="quarter" idx="4"/>
          </p:nvPr>
        </p:nvSpPr>
        <p:spPr bwMode="auto">
          <a:xfrm>
            <a:off x="7425267" y="6248400"/>
            <a:ext cx="11308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r>
              <a:rPr lang="en-US" smtClean="0"/>
              <a:t>24 Feb. 2015</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r>
              <a:rPr lang="en-US" smtClean="0"/>
              <a:t>AVS R&amp;D Program</a:t>
            </a:r>
            <a:endParaRPr lang="en-US" dirty="0"/>
          </a:p>
        </p:txBody>
      </p:sp>
      <p:sp>
        <p:nvSpPr>
          <p:cNvPr id="56331" name="Rectangle 11"/>
          <p:cNvSpPr>
            <a:spLocks noGrp="1" noChangeArrowheads="1"/>
          </p:cNvSpPr>
          <p:nvPr>
            <p:ph type="sldNum" sz="quarter" idx="4"/>
          </p:nvPr>
        </p:nvSpPr>
        <p:spPr bwMode="auto">
          <a:xfrm>
            <a:off x="7442199" y="6248400"/>
            <a:ext cx="11139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intlaviationsstandards.org/CommonTaxonomie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dirty="0" smtClean="0"/>
              <a:t>AVS R&amp;D Program</a:t>
            </a:r>
            <a:endParaRPr lang="en-US" dirty="0"/>
          </a:p>
        </p:txBody>
      </p:sp>
      <p:sp>
        <p:nvSpPr>
          <p:cNvPr id="32780" name="Rectangle 12"/>
          <p:cNvSpPr>
            <a:spLocks noGrp="1" noChangeArrowheads="1"/>
          </p:cNvSpPr>
          <p:nvPr>
            <p:ph type="subTitle" idx="1"/>
          </p:nvPr>
        </p:nvSpPr>
        <p:spPr/>
        <p:txBody>
          <a:bodyPr/>
          <a:lstStyle/>
          <a:p>
            <a:r>
              <a:rPr lang="en-US" dirty="0" smtClean="0"/>
              <a:t>F&amp;R</a:t>
            </a:r>
            <a:endParaRPr lang="en-US" dirty="0">
              <a:solidFill>
                <a:schemeClr val="tx1"/>
              </a:solidFill>
            </a:endParaRPr>
          </a:p>
        </p:txBody>
      </p:sp>
      <p:sp>
        <p:nvSpPr>
          <p:cNvPr id="32785" name="Text Box 17"/>
          <p:cNvSpPr txBox="1">
            <a:spLocks noChangeArrowheads="1"/>
          </p:cNvSpPr>
          <p:nvPr/>
        </p:nvSpPr>
        <p:spPr bwMode="auto">
          <a:xfrm>
            <a:off x="1583563" y="338579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Human Factors Subcommittee</a:t>
            </a:r>
            <a:endParaRPr lang="en-US" sz="1600" dirty="0"/>
          </a:p>
        </p:txBody>
      </p:sp>
      <p:sp>
        <p:nvSpPr>
          <p:cNvPr id="32786" name="Text Box 18"/>
          <p:cNvSpPr txBox="1">
            <a:spLocks noChangeArrowheads="1"/>
          </p:cNvSpPr>
          <p:nvPr/>
        </p:nvSpPr>
        <p:spPr bwMode="auto">
          <a:xfrm>
            <a:off x="1570920" y="376565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Mark S. Orr</a:t>
            </a:r>
            <a:endParaRPr lang="en-US" sz="1600" dirty="0"/>
          </a:p>
        </p:txBody>
      </p:sp>
      <p:sp>
        <p:nvSpPr>
          <p:cNvPr id="32787" name="Text Box 19"/>
          <p:cNvSpPr txBox="1">
            <a:spLocks noChangeArrowheads="1"/>
          </p:cNvSpPr>
          <p:nvPr/>
        </p:nvSpPr>
        <p:spPr bwMode="auto">
          <a:xfrm>
            <a:off x="1577203" y="4135390"/>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24 Feb. 2015</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10</a:t>
            </a:fld>
            <a:endParaRPr lang="en-US" dirty="0"/>
          </a:p>
        </p:txBody>
      </p:sp>
      <p:sp>
        <p:nvSpPr>
          <p:cNvPr id="8" name="Title 1"/>
          <p:cNvSpPr>
            <a:spLocks noGrp="1"/>
          </p:cNvSpPr>
          <p:nvPr>
            <p:ph type="title"/>
          </p:nvPr>
        </p:nvSpPr>
        <p:spPr>
          <a:xfrm>
            <a:off x="428625" y="344488"/>
            <a:ext cx="8472488" cy="609600"/>
          </a:xfrm>
        </p:spPr>
        <p:txBody>
          <a:bodyPr>
            <a:normAutofit fontScale="90000"/>
          </a:bodyPr>
          <a:lstStyle/>
          <a:p>
            <a:r>
              <a:rPr lang="en-US" dirty="0" smtClean="0"/>
              <a:t>FY17 SG Development</a:t>
            </a:r>
            <a:endParaRPr lang="en-US" dirty="0"/>
          </a:p>
        </p:txBody>
      </p:sp>
      <p:sp>
        <p:nvSpPr>
          <p:cNvPr id="9" name="Content Placeholder 2"/>
          <p:cNvSpPr>
            <a:spLocks noGrp="1"/>
          </p:cNvSpPr>
          <p:nvPr>
            <p:ph idx="1"/>
          </p:nvPr>
        </p:nvSpPr>
        <p:spPr>
          <a:xfrm>
            <a:off x="495300" y="1508125"/>
            <a:ext cx="8050213" cy="4391025"/>
          </a:xfrm>
        </p:spPr>
        <p:txBody>
          <a:bodyPr>
            <a:normAutofit fontScale="85000" lnSpcReduction="20000"/>
          </a:bodyPr>
          <a:lstStyle/>
          <a:p>
            <a:r>
              <a:rPr lang="en-US" dirty="0" smtClean="0"/>
              <a:t>Risk  Based Approach</a:t>
            </a:r>
          </a:p>
          <a:p>
            <a:pPr lvl="1"/>
            <a:r>
              <a:rPr lang="en-US" dirty="0" smtClean="0"/>
              <a:t>AVP-200 reviewed data sources to identify high priority hazards and risks to the NAS</a:t>
            </a:r>
          </a:p>
          <a:p>
            <a:pPr lvl="1"/>
            <a:r>
              <a:rPr lang="en-US" dirty="0" smtClean="0"/>
              <a:t>Purpose was to stimulate multi-disciplinary and coordinated efforts across AVS to enable AVS to meet its safety goals</a:t>
            </a:r>
          </a:p>
          <a:p>
            <a:pPr lvl="1"/>
            <a:r>
              <a:rPr lang="en-US" dirty="0" smtClean="0"/>
              <a:t>Each AVS office and TCRG encouraged to address trends in data  to submit strong research requests</a:t>
            </a:r>
          </a:p>
          <a:p>
            <a:pPr lvl="1"/>
            <a:endParaRPr lang="en-US" dirty="0" smtClean="0"/>
          </a:p>
          <a:p>
            <a:r>
              <a:rPr lang="en-US" dirty="0"/>
              <a:t>Aviation Safety Hazards and Risks for AVS-Wide Considerations</a:t>
            </a:r>
          </a:p>
          <a:p>
            <a:pPr lvl="1"/>
            <a:r>
              <a:rPr lang="en-US" dirty="0"/>
              <a:t>Risks to aviation safety in the current NAS</a:t>
            </a:r>
          </a:p>
          <a:p>
            <a:pPr lvl="1"/>
            <a:r>
              <a:rPr lang="en-US" dirty="0"/>
              <a:t>Emerging risks to aviation safety</a:t>
            </a:r>
          </a:p>
          <a:p>
            <a:pPr lvl="1"/>
            <a:r>
              <a:rPr lang="en-US" dirty="0"/>
              <a:t>Key technology areas</a:t>
            </a:r>
          </a:p>
          <a:p>
            <a:pPr lvl="2"/>
            <a:r>
              <a:rPr lang="en-US" dirty="0"/>
              <a:t>General statement only about maintaining key in-house capabilities competencies</a:t>
            </a:r>
          </a:p>
          <a:p>
            <a:endParaRPr lang="en-US" dirty="0" smtClean="0"/>
          </a:p>
        </p:txBody>
      </p:sp>
    </p:spTree>
    <p:extLst>
      <p:ext uri="{BB962C8B-B14F-4D97-AF65-F5344CB8AC3E}">
        <p14:creationId xmlns:p14="http://schemas.microsoft.com/office/powerpoint/2010/main" val="127834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11</a:t>
            </a:fld>
            <a:endParaRPr lang="en-US" dirty="0"/>
          </a:p>
        </p:txBody>
      </p:sp>
      <p:sp>
        <p:nvSpPr>
          <p:cNvPr id="7" name="Title 1"/>
          <p:cNvSpPr>
            <a:spLocks noGrp="1"/>
          </p:cNvSpPr>
          <p:nvPr>
            <p:ph type="title"/>
          </p:nvPr>
        </p:nvSpPr>
        <p:spPr>
          <a:xfrm>
            <a:off x="428625" y="344488"/>
            <a:ext cx="8472488" cy="609600"/>
          </a:xfrm>
        </p:spPr>
        <p:txBody>
          <a:bodyPr>
            <a:noAutofit/>
          </a:bodyPr>
          <a:lstStyle/>
          <a:p>
            <a:r>
              <a:rPr lang="en-US" sz="2400" dirty="0" smtClean="0"/>
              <a:t>FY17 SG – Risks to Aviation Safety in the Current NAS </a:t>
            </a:r>
            <a:endParaRPr lang="en-US" sz="2400" dirty="0"/>
          </a:p>
        </p:txBody>
      </p:sp>
      <p:sp>
        <p:nvSpPr>
          <p:cNvPr id="8" name="Content Placeholder 2"/>
          <p:cNvSpPr>
            <a:spLocks noGrp="1"/>
          </p:cNvSpPr>
          <p:nvPr>
            <p:ph idx="1"/>
          </p:nvPr>
        </p:nvSpPr>
        <p:spPr>
          <a:xfrm>
            <a:off x="495300" y="1203315"/>
            <a:ext cx="8050213" cy="4391025"/>
          </a:xfrm>
        </p:spPr>
        <p:txBody>
          <a:bodyPr>
            <a:normAutofit/>
          </a:bodyPr>
          <a:lstStyle/>
          <a:p>
            <a:r>
              <a:rPr lang="en-US" sz="2000" dirty="0"/>
              <a:t>A</a:t>
            </a:r>
            <a:r>
              <a:rPr lang="en-US" sz="2000" dirty="0" smtClean="0"/>
              <a:t>ddress </a:t>
            </a:r>
            <a:r>
              <a:rPr lang="en-US" sz="2000" dirty="0"/>
              <a:t>documented and significant risks </a:t>
            </a:r>
            <a:r>
              <a:rPr lang="en-US" sz="2000" dirty="0" smtClean="0"/>
              <a:t>through a critical review of accident statistics (GAJSC &amp; CAST)</a:t>
            </a:r>
          </a:p>
          <a:p>
            <a:endParaRPr lang="en-US" sz="2000" dirty="0" smtClean="0"/>
          </a:p>
          <a:p>
            <a:pPr lvl="0"/>
            <a:r>
              <a:rPr lang="en-US" sz="2000" dirty="0"/>
              <a:t>The following </a:t>
            </a:r>
            <a:r>
              <a:rPr lang="en-US" sz="2000" dirty="0" smtClean="0"/>
              <a:t>event types have </a:t>
            </a:r>
            <a:r>
              <a:rPr lang="en-US" sz="2000" dirty="0"/>
              <a:t>maintained </a:t>
            </a:r>
            <a:r>
              <a:rPr lang="en-US" sz="2000" dirty="0" smtClean="0"/>
              <a:t>established trends </a:t>
            </a:r>
          </a:p>
          <a:p>
            <a:pPr lvl="1"/>
            <a:r>
              <a:rPr lang="en-US" sz="2000" dirty="0" smtClean="0"/>
              <a:t>Loss </a:t>
            </a:r>
            <a:r>
              <a:rPr lang="en-US" sz="2000" dirty="0"/>
              <a:t>of Control – Inflight (All flight phases)</a:t>
            </a:r>
          </a:p>
          <a:p>
            <a:pPr lvl="1"/>
            <a:r>
              <a:rPr lang="en-US" sz="2000" dirty="0"/>
              <a:t>Controlled Flight Into Terrain (Including wires and obstacles)</a:t>
            </a:r>
          </a:p>
          <a:p>
            <a:pPr lvl="1"/>
            <a:r>
              <a:rPr lang="en-US" sz="2000" dirty="0"/>
              <a:t>Collisions (Including runway incursions, midair, and runway excursions)</a:t>
            </a:r>
          </a:p>
          <a:p>
            <a:pPr lvl="1"/>
            <a:r>
              <a:rPr lang="en-US" sz="2000" dirty="0"/>
              <a:t>System/Component Failures (Both </a:t>
            </a:r>
            <a:r>
              <a:rPr lang="en-US" sz="2000" dirty="0" err="1"/>
              <a:t>powerplant</a:t>
            </a:r>
            <a:r>
              <a:rPr lang="en-US" sz="2000" dirty="0"/>
              <a:t> and non-</a:t>
            </a:r>
            <a:r>
              <a:rPr lang="en-US" sz="2000" dirty="0" err="1"/>
              <a:t>powerplant</a:t>
            </a:r>
            <a:r>
              <a:rPr lang="en-US" sz="2000" dirty="0" smtClean="0"/>
              <a:t>)</a:t>
            </a:r>
          </a:p>
          <a:p>
            <a:pPr marL="0" indent="0">
              <a:buNone/>
            </a:pPr>
            <a:endParaRPr lang="en-US" sz="2000" dirty="0"/>
          </a:p>
        </p:txBody>
      </p:sp>
    </p:spTree>
    <p:extLst>
      <p:ext uri="{BB962C8B-B14F-4D97-AF65-F5344CB8AC3E}">
        <p14:creationId xmlns:p14="http://schemas.microsoft.com/office/powerpoint/2010/main" val="163173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12</a:t>
            </a:fld>
            <a:endParaRPr lang="en-US" dirty="0"/>
          </a:p>
        </p:txBody>
      </p:sp>
      <p:sp>
        <p:nvSpPr>
          <p:cNvPr id="7" name="Title 1"/>
          <p:cNvSpPr>
            <a:spLocks noGrp="1"/>
          </p:cNvSpPr>
          <p:nvPr>
            <p:ph type="title"/>
          </p:nvPr>
        </p:nvSpPr>
        <p:spPr>
          <a:xfrm>
            <a:off x="457200" y="38794"/>
            <a:ext cx="8229600" cy="850674"/>
          </a:xfrm>
        </p:spPr>
        <p:txBody>
          <a:bodyPr>
            <a:noAutofit/>
          </a:bodyPr>
          <a:lstStyle/>
          <a:p>
            <a:r>
              <a:rPr lang="en-US" sz="2800" dirty="0" smtClean="0"/>
              <a:t>FY17 SG – Emerging Risks to Aviation Safety</a:t>
            </a:r>
            <a:endParaRPr lang="en-US" sz="2800" dirty="0"/>
          </a:p>
        </p:txBody>
      </p:sp>
      <p:sp>
        <p:nvSpPr>
          <p:cNvPr id="8" name="Content Placeholder 2"/>
          <p:cNvSpPr>
            <a:spLocks noGrp="1"/>
          </p:cNvSpPr>
          <p:nvPr>
            <p:ph idx="1"/>
          </p:nvPr>
        </p:nvSpPr>
        <p:spPr>
          <a:xfrm>
            <a:off x="152400" y="748130"/>
            <a:ext cx="8839200" cy="5267659"/>
          </a:xfrm>
        </p:spPr>
        <p:txBody>
          <a:bodyPr>
            <a:noAutofit/>
          </a:bodyPr>
          <a:lstStyle/>
          <a:p>
            <a:r>
              <a:rPr lang="en-US" sz="1800" dirty="0" smtClean="0"/>
              <a:t>Identifying </a:t>
            </a:r>
            <a:r>
              <a:rPr lang="en-US" sz="1800" dirty="0"/>
              <a:t>future hazards with a </a:t>
            </a:r>
            <a:r>
              <a:rPr lang="en-US" sz="1800" dirty="0" smtClean="0"/>
              <a:t>potential </a:t>
            </a:r>
            <a:r>
              <a:rPr lang="en-US" sz="1800" dirty="0"/>
              <a:t>to result in significant safety risks </a:t>
            </a:r>
            <a:endParaRPr lang="en-US" sz="1800" dirty="0" smtClean="0"/>
          </a:p>
          <a:p>
            <a:r>
              <a:rPr lang="en-US" sz="1800" dirty="0"/>
              <a:t>Anticipating and preparing for future </a:t>
            </a:r>
            <a:r>
              <a:rPr lang="en-US" sz="1800" dirty="0" smtClean="0"/>
              <a:t>risks</a:t>
            </a:r>
          </a:p>
          <a:p>
            <a:r>
              <a:rPr lang="en-US" sz="1800" dirty="0" smtClean="0"/>
              <a:t>Anticipated </a:t>
            </a:r>
            <a:r>
              <a:rPr lang="en-US" sz="1800" dirty="0"/>
              <a:t>risks </a:t>
            </a:r>
            <a:r>
              <a:rPr lang="en-US" sz="1800" dirty="0" smtClean="0"/>
              <a:t>gleaned </a:t>
            </a:r>
            <a:r>
              <a:rPr lang="en-US" sz="1800" dirty="0"/>
              <a:t>from </a:t>
            </a:r>
            <a:r>
              <a:rPr lang="en-US" sz="1800" dirty="0" smtClean="0"/>
              <a:t>government </a:t>
            </a:r>
            <a:r>
              <a:rPr lang="en-US" sz="1800" dirty="0"/>
              <a:t>and industry </a:t>
            </a:r>
            <a:r>
              <a:rPr lang="en-US" sz="1800" dirty="0" smtClean="0"/>
              <a:t>studies and reports </a:t>
            </a:r>
            <a:r>
              <a:rPr lang="en-US" sz="1800" dirty="0"/>
              <a:t>that rely on historical data, statistical trends and the input of subject matter </a:t>
            </a:r>
            <a:r>
              <a:rPr lang="en-US" sz="1800" dirty="0" smtClean="0"/>
              <a:t>experts</a:t>
            </a:r>
          </a:p>
          <a:p>
            <a:pPr lvl="1"/>
            <a:r>
              <a:rPr lang="en-US" sz="1600" dirty="0"/>
              <a:t>Human-Centered:</a:t>
            </a:r>
          </a:p>
          <a:p>
            <a:pPr lvl="2"/>
            <a:r>
              <a:rPr lang="en-US" sz="1400" dirty="0" smtClean="0"/>
              <a:t>Human-Automation </a:t>
            </a:r>
            <a:r>
              <a:rPr lang="en-US" sz="1400" dirty="0"/>
              <a:t>Interaction</a:t>
            </a:r>
          </a:p>
          <a:p>
            <a:pPr lvl="2"/>
            <a:r>
              <a:rPr lang="en-US" sz="1400" dirty="0"/>
              <a:t>Human Fatigue</a:t>
            </a:r>
          </a:p>
          <a:p>
            <a:pPr lvl="2"/>
            <a:r>
              <a:rPr lang="en-US" sz="1400" dirty="0"/>
              <a:t>Workforce Fluctuations and Shortages</a:t>
            </a:r>
          </a:p>
          <a:p>
            <a:pPr lvl="1"/>
            <a:r>
              <a:rPr lang="en-US" sz="1600" dirty="0"/>
              <a:t>Components and Systems:</a:t>
            </a:r>
          </a:p>
          <a:p>
            <a:pPr lvl="2"/>
            <a:r>
              <a:rPr lang="en-US" sz="1400" dirty="0"/>
              <a:t>Aircraft Mixed Fleet Equipage</a:t>
            </a:r>
          </a:p>
          <a:p>
            <a:pPr lvl="2"/>
            <a:r>
              <a:rPr lang="en-US" sz="1400" dirty="0"/>
              <a:t>Assurance of Functional Integrity for Critical Systems </a:t>
            </a:r>
          </a:p>
          <a:p>
            <a:pPr lvl="2"/>
            <a:r>
              <a:rPr lang="en-US" sz="1400" dirty="0"/>
              <a:t>Certification Methods for Complex Systems (e.g., Software)</a:t>
            </a:r>
          </a:p>
          <a:p>
            <a:pPr lvl="2"/>
            <a:r>
              <a:rPr lang="en-US" sz="1400" dirty="0"/>
              <a:t>Information and Systems Security</a:t>
            </a:r>
          </a:p>
          <a:p>
            <a:pPr lvl="2"/>
            <a:r>
              <a:rPr lang="en-US" sz="1400" dirty="0"/>
              <a:t>Interoperability and System Incompatibilities</a:t>
            </a:r>
          </a:p>
          <a:p>
            <a:pPr lvl="1"/>
            <a:r>
              <a:rPr lang="en-US" sz="1600" dirty="0"/>
              <a:t>Safety Management Systems:</a:t>
            </a:r>
          </a:p>
          <a:p>
            <a:pPr lvl="2"/>
            <a:r>
              <a:rPr lang="en-US" sz="1400" dirty="0"/>
              <a:t>Data Collection, Management and </a:t>
            </a:r>
            <a:r>
              <a:rPr lang="en-US" sz="1400" dirty="0" smtClean="0"/>
              <a:t>Analysis; Data Protection and Sharing</a:t>
            </a:r>
            <a:endParaRPr lang="en-US" sz="1400" dirty="0"/>
          </a:p>
          <a:p>
            <a:pPr lvl="2"/>
            <a:r>
              <a:rPr lang="en-US" sz="1400" dirty="0" smtClean="0"/>
              <a:t>System </a:t>
            </a:r>
            <a:r>
              <a:rPr lang="en-US" sz="1400" dirty="0"/>
              <a:t>Safety Assessment Methods and Tools</a:t>
            </a:r>
          </a:p>
          <a:p>
            <a:pPr lvl="1"/>
            <a:endParaRPr lang="en-US" sz="1600" dirty="0"/>
          </a:p>
        </p:txBody>
      </p:sp>
    </p:spTree>
    <p:extLst>
      <p:ext uri="{BB962C8B-B14F-4D97-AF65-F5344CB8AC3E}">
        <p14:creationId xmlns:p14="http://schemas.microsoft.com/office/powerpoint/2010/main" val="140532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13</a:t>
            </a:fld>
            <a:endParaRPr lang="en-US" dirty="0"/>
          </a:p>
        </p:txBody>
      </p:sp>
      <p:sp>
        <p:nvSpPr>
          <p:cNvPr id="7" name="Title 1"/>
          <p:cNvSpPr>
            <a:spLocks noGrp="1"/>
          </p:cNvSpPr>
          <p:nvPr>
            <p:ph type="title"/>
          </p:nvPr>
        </p:nvSpPr>
        <p:spPr>
          <a:xfrm>
            <a:off x="428625" y="108953"/>
            <a:ext cx="8472488" cy="609600"/>
          </a:xfrm>
        </p:spPr>
        <p:txBody>
          <a:bodyPr>
            <a:noAutofit/>
          </a:bodyPr>
          <a:lstStyle/>
          <a:p>
            <a:r>
              <a:rPr lang="en-US" sz="2800" dirty="0" smtClean="0"/>
              <a:t>Data Sources Considered in Development of SG</a:t>
            </a:r>
            <a:endParaRPr lang="en-US" sz="2800" dirty="0"/>
          </a:p>
        </p:txBody>
      </p:sp>
      <p:sp>
        <p:nvSpPr>
          <p:cNvPr id="8" name="Content Placeholder 2"/>
          <p:cNvSpPr>
            <a:spLocks noGrp="1"/>
          </p:cNvSpPr>
          <p:nvPr>
            <p:ph idx="1"/>
          </p:nvPr>
        </p:nvSpPr>
        <p:spPr>
          <a:xfrm>
            <a:off x="0" y="727339"/>
            <a:ext cx="9144000" cy="5324325"/>
          </a:xfrm>
        </p:spPr>
        <p:txBody>
          <a:bodyPr>
            <a:noAutofit/>
          </a:bodyPr>
          <a:lstStyle/>
          <a:p>
            <a:r>
              <a:rPr lang="en-US" sz="1800" b="1" dirty="0"/>
              <a:t>Current Risks</a:t>
            </a:r>
          </a:p>
          <a:p>
            <a:pPr lvl="1"/>
            <a:r>
              <a:rPr lang="en-US" sz="1400" dirty="0"/>
              <a:t>Commercial Aviation Safety Team (CAST) – Domestic Part 121 Accidents through 2010</a:t>
            </a:r>
          </a:p>
          <a:p>
            <a:pPr lvl="1"/>
            <a:r>
              <a:rPr lang="en-US" sz="1400" dirty="0"/>
              <a:t>General Aviation Joint Steering Committee – Occurrence Reports through 2010</a:t>
            </a:r>
          </a:p>
          <a:p>
            <a:pPr lvl="1"/>
            <a:r>
              <a:rPr lang="en-US" sz="1400" dirty="0"/>
              <a:t>For the CAST/ICAO Occurrence Taxonomy: </a:t>
            </a:r>
            <a:r>
              <a:rPr lang="en-US" sz="1400" u="sng" dirty="0">
                <a:hlinkClick r:id="rId2"/>
              </a:rPr>
              <a:t>http://intlaviationsstandards.org/CommonTaxonomies.html</a:t>
            </a:r>
            <a:endParaRPr lang="en-US" sz="1400" dirty="0"/>
          </a:p>
          <a:p>
            <a:pPr lvl="1"/>
            <a:r>
              <a:rPr lang="en-US" sz="1400" dirty="0"/>
              <a:t>Boeing Statistical Summary of Commercial Jet Airplane Accidents Worldwide 1959 – 2010</a:t>
            </a:r>
          </a:p>
          <a:p>
            <a:pPr lvl="1"/>
            <a:r>
              <a:rPr lang="en-US" sz="1400" dirty="0"/>
              <a:t>NALL Report 2010 (AOPA)</a:t>
            </a:r>
          </a:p>
          <a:p>
            <a:pPr lvl="1"/>
            <a:r>
              <a:rPr lang="en-US" sz="1400" dirty="0"/>
              <a:t>NTSB: Review of U.S. Civil Aviation Accidents 2007-2009 &amp; Most Wanted List – July 2011</a:t>
            </a:r>
          </a:p>
          <a:p>
            <a:pPr lvl="1"/>
            <a:r>
              <a:rPr lang="en-US" sz="1400" dirty="0"/>
              <a:t>To reduce duplication of resources and for productive allocation of research funds, ongoing or planned efforts to address these hazards should be taken into consideration, such as research activities within or outside the FAA, industry activities, legislative efforts, etc.,.</a:t>
            </a:r>
          </a:p>
          <a:p>
            <a:pPr lvl="1"/>
            <a:r>
              <a:rPr lang="en-US" sz="1400" dirty="0"/>
              <a:t>NTSB data through 2005 shows Personnel as the most common contributing factor category across commercial and general aviation sectors (as compared to Environment or Mechanical</a:t>
            </a:r>
            <a:r>
              <a:rPr lang="en-US" sz="1400" dirty="0" smtClean="0"/>
              <a:t>).</a:t>
            </a:r>
          </a:p>
          <a:p>
            <a:r>
              <a:rPr lang="en-US" sz="1800" b="1" dirty="0"/>
              <a:t>Emerging Risks</a:t>
            </a:r>
          </a:p>
          <a:p>
            <a:pPr lvl="1"/>
            <a:r>
              <a:rPr lang="en-US" sz="1400" dirty="0"/>
              <a:t>Department of Transportation Inspector General (DOT IG) Report to the FAA, “Timely Actions Needed to Advance the Next Generation Air Transportation System,” June 2010, Report Number: AV-2010-068</a:t>
            </a:r>
          </a:p>
          <a:p>
            <a:pPr lvl="1"/>
            <a:r>
              <a:rPr lang="en-US" sz="1400" dirty="0"/>
              <a:t>Joint Planning and Development Office (JPDO) 2012 National Aviation Safety Strategic Plan</a:t>
            </a:r>
          </a:p>
          <a:p>
            <a:pPr lvl="1"/>
            <a:r>
              <a:rPr lang="en-US" sz="1400" dirty="0"/>
              <a:t>JPDO 2010 Safety Working Group Capability Safety Assessment</a:t>
            </a:r>
          </a:p>
          <a:p>
            <a:pPr lvl="1"/>
            <a:r>
              <a:rPr lang="en-US" sz="1400" dirty="0"/>
              <a:t>NASA Aviation Safety Assessment Team Program Research (</a:t>
            </a:r>
            <a:r>
              <a:rPr lang="en-US" sz="1400" i="1" dirty="0"/>
              <a:t>research article in press</a:t>
            </a:r>
            <a:r>
              <a:rPr lang="en-US" sz="1400" dirty="0"/>
              <a:t>)</a:t>
            </a:r>
          </a:p>
          <a:p>
            <a:pPr lvl="1"/>
            <a:r>
              <a:rPr lang="en-US" sz="1400" dirty="0"/>
              <a:t>Issues are organized in alphabetical order only – placement does not suggest priority.</a:t>
            </a:r>
          </a:p>
          <a:p>
            <a:pPr lvl="1"/>
            <a:r>
              <a:rPr lang="en-US" sz="1400" dirty="0"/>
              <a:t>Society of Automotive Engineers (SAE) ARP4754A and EUROCONTROL ED–79A, “Guidelines For Development Of Civil Aircraft and Systems”</a:t>
            </a:r>
          </a:p>
          <a:p>
            <a:endParaRPr lang="en-US" sz="1600" dirty="0"/>
          </a:p>
          <a:p>
            <a:endParaRPr lang="en-US" sz="1600" dirty="0"/>
          </a:p>
        </p:txBody>
      </p:sp>
    </p:spTree>
    <p:extLst>
      <p:ext uri="{BB962C8B-B14F-4D97-AF65-F5344CB8AC3E}">
        <p14:creationId xmlns:p14="http://schemas.microsoft.com/office/powerpoint/2010/main" val="295603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Continual Improvement</a:t>
            </a:r>
            <a:endParaRPr lang="en-US" dirty="0"/>
          </a:p>
        </p:txBody>
      </p:sp>
      <p:sp>
        <p:nvSpPr>
          <p:cNvPr id="3" name="Content Placeholder 2"/>
          <p:cNvSpPr>
            <a:spLocks noGrp="1"/>
          </p:cNvSpPr>
          <p:nvPr>
            <p:ph idx="1"/>
          </p:nvPr>
        </p:nvSpPr>
        <p:spPr>
          <a:xfrm>
            <a:off x="462048" y="1005840"/>
            <a:ext cx="8233064" cy="4893311"/>
          </a:xfrm>
        </p:spPr>
        <p:txBody>
          <a:bodyPr>
            <a:normAutofit fontScale="55000" lnSpcReduction="20000"/>
          </a:bodyPr>
          <a:lstStyle/>
          <a:p>
            <a:r>
              <a:rPr lang="en-US" dirty="0" smtClean="0"/>
              <a:t>Standard Process</a:t>
            </a:r>
          </a:p>
          <a:p>
            <a:pPr lvl="1"/>
            <a:r>
              <a:rPr lang="en-US" dirty="0" smtClean="0"/>
              <a:t>Annual kick-off meetings (</a:t>
            </a:r>
            <a:r>
              <a:rPr lang="en-US" i="1" dirty="0" smtClean="0"/>
              <a:t>held three 3-hour sessions in May 2014, ALL invited</a:t>
            </a:r>
            <a:r>
              <a:rPr lang="en-US" dirty="0" smtClean="0"/>
              <a:t>)</a:t>
            </a:r>
          </a:p>
          <a:p>
            <a:pPr lvl="2"/>
            <a:r>
              <a:rPr lang="en-US" dirty="0" smtClean="0"/>
              <a:t>Discussed roles &amp; responsibilities</a:t>
            </a:r>
          </a:p>
          <a:p>
            <a:pPr lvl="2"/>
            <a:r>
              <a:rPr lang="en-US" dirty="0" smtClean="0"/>
              <a:t>Detailed sponsor vs. performer input fields</a:t>
            </a:r>
          </a:p>
          <a:p>
            <a:pPr lvl="2"/>
            <a:r>
              <a:rPr lang="en-US" dirty="0" smtClean="0"/>
              <a:t>Stressed the importance of the Criteria Justifications</a:t>
            </a:r>
          </a:p>
          <a:p>
            <a:pPr lvl="2"/>
            <a:r>
              <a:rPr lang="en-US" dirty="0" smtClean="0"/>
              <a:t>Presented AVS Sponsor tips for writing a requirement</a:t>
            </a:r>
          </a:p>
          <a:p>
            <a:pPr lvl="2"/>
            <a:r>
              <a:rPr lang="en-US" dirty="0" smtClean="0"/>
              <a:t>Presented the FY17 Strategic Guidance and Process Supplement</a:t>
            </a:r>
          </a:p>
          <a:p>
            <a:pPr lvl="2"/>
            <a:r>
              <a:rPr lang="en-US" dirty="0" smtClean="0"/>
              <a:t>Walked through the schedule in detail</a:t>
            </a:r>
          </a:p>
          <a:p>
            <a:pPr lvl="2"/>
            <a:r>
              <a:rPr lang="en-US" dirty="0" smtClean="0"/>
              <a:t>Walked through the AVS RE&amp;D Management </a:t>
            </a:r>
            <a:r>
              <a:rPr lang="en-US" dirty="0" err="1" smtClean="0"/>
              <a:t>Sharepoint</a:t>
            </a:r>
            <a:r>
              <a:rPr lang="en-US" dirty="0" smtClean="0"/>
              <a:t> site including how to create a write-up</a:t>
            </a:r>
          </a:p>
          <a:p>
            <a:pPr lvl="2"/>
            <a:r>
              <a:rPr lang="en-US" dirty="0" smtClean="0"/>
              <a:t>Stressed availability of AVS R&amp;D Team for assistance</a:t>
            </a:r>
          </a:p>
          <a:p>
            <a:pPr lvl="1"/>
            <a:r>
              <a:rPr lang="en-US" dirty="0" smtClean="0"/>
              <a:t>AVS RED Group lessons learned collected and addressed each year.  Specifically for FY17 cycle:</a:t>
            </a:r>
          </a:p>
          <a:p>
            <a:pPr lvl="2"/>
            <a:r>
              <a:rPr lang="en-US" dirty="0" smtClean="0"/>
              <a:t>Added new and updated guidance to input form fields</a:t>
            </a:r>
          </a:p>
          <a:p>
            <a:pPr lvl="2"/>
            <a:r>
              <a:rPr lang="en-US" dirty="0" smtClean="0"/>
              <a:t>Removed obsolete input form fields</a:t>
            </a:r>
          </a:p>
          <a:p>
            <a:pPr lvl="2"/>
            <a:r>
              <a:rPr lang="en-US" dirty="0" smtClean="0"/>
              <a:t>Added OPI comment field on input form per request</a:t>
            </a:r>
          </a:p>
          <a:p>
            <a:pPr lvl="2"/>
            <a:r>
              <a:rPr lang="en-US" dirty="0" smtClean="0"/>
              <a:t>Deployed new “standard” cost estimate sheet that was used across all requirements</a:t>
            </a:r>
          </a:p>
          <a:p>
            <a:r>
              <a:rPr lang="en-US" dirty="0" smtClean="0"/>
              <a:t>Current Improvement Efforts for FY18</a:t>
            </a:r>
          </a:p>
          <a:p>
            <a:pPr lvl="1"/>
            <a:r>
              <a:rPr lang="en-US" dirty="0" smtClean="0"/>
              <a:t>Major rework of input form</a:t>
            </a:r>
          </a:p>
          <a:p>
            <a:pPr lvl="2"/>
            <a:r>
              <a:rPr lang="en-US" dirty="0" smtClean="0"/>
              <a:t>New instructions for completing the form</a:t>
            </a:r>
          </a:p>
          <a:p>
            <a:pPr lvl="3"/>
            <a:r>
              <a:rPr lang="en-US" dirty="0" smtClean="0"/>
              <a:t>Extensively revised instructions for research plan section</a:t>
            </a:r>
          </a:p>
          <a:p>
            <a:pPr lvl="3"/>
            <a:r>
              <a:rPr lang="en-US" dirty="0" smtClean="0"/>
              <a:t>Standardized </a:t>
            </a:r>
            <a:r>
              <a:rPr lang="en-US" dirty="0"/>
              <a:t>criteria evaluation </a:t>
            </a:r>
            <a:r>
              <a:rPr lang="en-US" dirty="0" smtClean="0"/>
              <a:t>rubrics</a:t>
            </a:r>
          </a:p>
          <a:p>
            <a:pPr lvl="2"/>
            <a:r>
              <a:rPr lang="en-US" dirty="0" smtClean="0"/>
              <a:t>Updated embedded guidance</a:t>
            </a:r>
          </a:p>
          <a:p>
            <a:pPr lvl="2"/>
            <a:r>
              <a:rPr lang="en-US" dirty="0" smtClean="0"/>
              <a:t>Improved logical flow of form</a:t>
            </a:r>
          </a:p>
          <a:p>
            <a:pPr lvl="2"/>
            <a:r>
              <a:rPr lang="en-US" dirty="0"/>
              <a:t>C</a:t>
            </a:r>
            <a:r>
              <a:rPr lang="en-US" dirty="0" smtClean="0"/>
              <a:t>larification of terms</a:t>
            </a:r>
          </a:p>
          <a:p>
            <a:pPr lvl="1"/>
            <a:r>
              <a:rPr lang="en-US" dirty="0" smtClean="0"/>
              <a:t>Added new “look-ahead” section of FY18 SG developed by CSTA/STS’</a:t>
            </a:r>
          </a:p>
          <a:p>
            <a:pPr lvl="1"/>
            <a:r>
              <a:rPr lang="en-US" dirty="0" smtClean="0"/>
              <a:t>Initiated a Working Group to develop improved project status reporting process</a:t>
            </a:r>
            <a:endParaRPr lang="en-US" dirty="0"/>
          </a:p>
        </p:txBody>
      </p:sp>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14</a:t>
            </a:fld>
            <a:endParaRPr lang="en-US" dirty="0"/>
          </a:p>
        </p:txBody>
      </p:sp>
    </p:spTree>
    <p:extLst>
      <p:ext uri="{BB962C8B-B14F-4D97-AF65-F5344CB8AC3E}">
        <p14:creationId xmlns:p14="http://schemas.microsoft.com/office/powerpoint/2010/main" val="1362192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15</a:t>
            </a:fld>
            <a:endParaRPr lang="en-US" dirty="0"/>
          </a:p>
        </p:txBody>
      </p:sp>
      <p:sp>
        <p:nvSpPr>
          <p:cNvPr id="8" name="Title 1"/>
          <p:cNvSpPr>
            <a:spLocks noGrp="1"/>
          </p:cNvSpPr>
          <p:nvPr>
            <p:ph type="title"/>
          </p:nvPr>
        </p:nvSpPr>
        <p:spPr>
          <a:xfrm>
            <a:off x="428625" y="344488"/>
            <a:ext cx="8472488" cy="609600"/>
          </a:xfrm>
        </p:spPr>
        <p:txBody>
          <a:bodyPr/>
          <a:lstStyle/>
          <a:p>
            <a:r>
              <a:rPr lang="en-US" dirty="0" smtClean="0"/>
              <a:t>RE&amp;D Vision</a:t>
            </a:r>
            <a:endParaRPr lang="en-US" dirty="0"/>
          </a:p>
        </p:txBody>
      </p:sp>
      <p:sp>
        <p:nvSpPr>
          <p:cNvPr id="9" name="Content Placeholder 2"/>
          <p:cNvSpPr>
            <a:spLocks noGrp="1"/>
          </p:cNvSpPr>
          <p:nvPr>
            <p:ph idx="1"/>
          </p:nvPr>
        </p:nvSpPr>
        <p:spPr>
          <a:xfrm>
            <a:off x="495300" y="1508125"/>
            <a:ext cx="8050213" cy="4391025"/>
          </a:xfrm>
        </p:spPr>
        <p:txBody>
          <a:bodyPr/>
          <a:lstStyle/>
          <a:p>
            <a:r>
              <a:rPr lang="en-US" dirty="0" smtClean="0"/>
              <a:t>Life Cycle approach</a:t>
            </a:r>
          </a:p>
          <a:p>
            <a:pPr lvl="1"/>
            <a:r>
              <a:rPr lang="en-US" dirty="0" smtClean="0"/>
              <a:t>Outcome based</a:t>
            </a:r>
          </a:p>
          <a:p>
            <a:pPr lvl="1"/>
            <a:r>
              <a:rPr lang="en-US" dirty="0" smtClean="0"/>
              <a:t>Driven by safety risks</a:t>
            </a:r>
          </a:p>
          <a:p>
            <a:pPr lvl="1"/>
            <a:r>
              <a:rPr lang="en-US" dirty="0" smtClean="0"/>
              <a:t>Active Sponsorship</a:t>
            </a:r>
          </a:p>
          <a:p>
            <a:pPr lvl="1"/>
            <a:endParaRPr lang="en-US" dirty="0" smtClean="0"/>
          </a:p>
          <a:p>
            <a:r>
              <a:rPr lang="en-US" dirty="0" smtClean="0"/>
              <a:t>Project-based research requirements</a:t>
            </a:r>
          </a:p>
          <a:p>
            <a:pPr lvl="1"/>
            <a:r>
              <a:rPr lang="en-US" dirty="0" smtClean="0"/>
              <a:t>Approve initial project once</a:t>
            </a:r>
          </a:p>
          <a:p>
            <a:pPr lvl="1"/>
            <a:r>
              <a:rPr lang="en-US" dirty="0" smtClean="0"/>
              <a:t>Measure and Manage project to obtain outputs in support of sponsor implementation plans</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8775" y="797080"/>
            <a:ext cx="4420662" cy="3047132"/>
          </a:xfrm>
          <a:prstGeom prst="rect">
            <a:avLst/>
          </a:prstGeom>
        </p:spPr>
      </p:pic>
    </p:spTree>
    <p:extLst>
      <p:ext uri="{BB962C8B-B14F-4D97-AF65-F5344CB8AC3E}">
        <p14:creationId xmlns:p14="http://schemas.microsoft.com/office/powerpoint/2010/main" val="308209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Closure</a:t>
            </a:r>
            <a:endParaRPr lang="en-US" dirty="0"/>
          </a:p>
        </p:txBody>
      </p:sp>
      <p:sp>
        <p:nvSpPr>
          <p:cNvPr id="3" name="Content Placeholder 2"/>
          <p:cNvSpPr>
            <a:spLocks noGrp="1"/>
          </p:cNvSpPr>
          <p:nvPr>
            <p:ph idx="1"/>
          </p:nvPr>
        </p:nvSpPr>
        <p:spPr>
          <a:xfrm>
            <a:off x="312416" y="1000295"/>
            <a:ext cx="3736206" cy="4974066"/>
          </a:xfrm>
        </p:spPr>
        <p:txBody>
          <a:bodyPr>
            <a:normAutofit fontScale="62500" lnSpcReduction="20000"/>
          </a:bodyPr>
          <a:lstStyle/>
          <a:p>
            <a:pPr marL="0" marR="0" indent="0">
              <a:spcBef>
                <a:spcPts val="0"/>
              </a:spcBef>
              <a:spcAft>
                <a:spcPts val="0"/>
              </a:spcAft>
              <a:buNone/>
            </a:pPr>
            <a:r>
              <a:rPr lang="en-US" dirty="0">
                <a:solidFill>
                  <a:srgbClr val="000000"/>
                </a:solidFill>
              </a:rPr>
              <a:t>Recommendation: </a:t>
            </a:r>
            <a:r>
              <a:rPr lang="en-US" b="0" dirty="0">
                <a:solidFill>
                  <a:srgbClr val="000000"/>
                </a:solidFill>
              </a:rPr>
              <a:t>AVS should undertake a process improvement activity to refine the requirements generation process to address the issues defined above. Specifically: </a:t>
            </a:r>
          </a:p>
          <a:p>
            <a:pPr marL="514350" marR="0" indent="-514350">
              <a:spcBef>
                <a:spcPts val="0"/>
              </a:spcBef>
              <a:spcAft>
                <a:spcPts val="0"/>
              </a:spcAft>
              <a:buAutoNum type="arabicParenR"/>
            </a:pPr>
            <a:r>
              <a:rPr lang="en-US" b="0" dirty="0">
                <a:solidFill>
                  <a:srgbClr val="000000"/>
                </a:solidFill>
              </a:rPr>
              <a:t>clarify the inputs needed for the milestones and project phase template items, </a:t>
            </a:r>
          </a:p>
          <a:p>
            <a:pPr marL="514350" marR="0" indent="-514350">
              <a:spcBef>
                <a:spcPts val="0"/>
              </a:spcBef>
              <a:spcAft>
                <a:spcPts val="0"/>
              </a:spcAft>
              <a:buAutoNum type="arabicParenR"/>
            </a:pPr>
            <a:r>
              <a:rPr lang="en-US" b="0" dirty="0">
                <a:solidFill>
                  <a:srgbClr val="000000"/>
                </a:solidFill>
              </a:rPr>
              <a:t>include in the template a means to appropriately weight cross-cutting requirements and ways in which the current requirement builds upon previous work, and </a:t>
            </a:r>
          </a:p>
          <a:p>
            <a:pPr marL="514350" marR="0" indent="-514350">
              <a:spcBef>
                <a:spcPts val="0"/>
              </a:spcBef>
              <a:spcAft>
                <a:spcPts val="0"/>
              </a:spcAft>
              <a:buAutoNum type="arabicParenR"/>
            </a:pPr>
            <a:r>
              <a:rPr lang="en-US" b="0" dirty="0">
                <a:solidFill>
                  <a:srgbClr val="000000"/>
                </a:solidFill>
              </a:rPr>
              <a:t>consider surveying those who have written requirements concerning their experience of the process and areas where further guidance would be helpful.</a:t>
            </a:r>
          </a:p>
          <a:p>
            <a:pPr marL="0" indent="0">
              <a:buNone/>
            </a:pPr>
            <a:endParaRPr lang="en-US" dirty="0"/>
          </a:p>
        </p:txBody>
      </p:sp>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16</a:t>
            </a:fld>
            <a:endParaRPr lang="en-US" dirty="0"/>
          </a:p>
        </p:txBody>
      </p:sp>
      <p:cxnSp>
        <p:nvCxnSpPr>
          <p:cNvPr id="11" name="Straight Arrow Connector 10"/>
          <p:cNvCxnSpPr>
            <a:endCxn id="22" idx="1"/>
          </p:cNvCxnSpPr>
          <p:nvPr/>
        </p:nvCxnSpPr>
        <p:spPr bwMode="auto">
          <a:xfrm flipV="1">
            <a:off x="3807229" y="2310473"/>
            <a:ext cx="856212" cy="95829"/>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bwMode="auto">
          <a:xfrm>
            <a:off x="4513811" y="3733178"/>
            <a:ext cx="4414055" cy="1661993"/>
          </a:xfrm>
          <a:prstGeom prst="rect">
            <a:avLst/>
          </a:prstGeom>
          <a:noFill/>
          <a:ln>
            <a:solidFill>
              <a:srgbClr val="FF0000"/>
            </a:solidFill>
          </a:ln>
          <a:effectLst/>
          <a:extLst/>
        </p:spPr>
        <p:txBody>
          <a:bodyPr wrap="square" rtlCol="0">
            <a:spAutoFit/>
          </a:bodyPr>
          <a:lstStyle/>
          <a:p>
            <a:pPr marL="171450" indent="-171450"/>
            <a:r>
              <a:rPr lang="en-US" sz="1200" b="1" dirty="0" smtClean="0"/>
              <a:t>Requirements are prioritized based on the justifications for the criteria (i.e. safety case and FAA commitments)</a:t>
            </a:r>
          </a:p>
          <a:p>
            <a:pPr marL="171450" indent="-171450"/>
            <a:r>
              <a:rPr lang="en-US" sz="1200" b="1" dirty="0" smtClean="0"/>
              <a:t>Process was changed in 2013 to encourage more focus (i.e. single sponsoring office, single sponsor POC, implementation and outcome dates)</a:t>
            </a:r>
          </a:p>
          <a:p>
            <a:pPr marL="171450" indent="-171450"/>
            <a:r>
              <a:rPr lang="en-US" sz="1200" b="1" dirty="0" smtClean="0"/>
              <a:t>Fields to specify related offices and other research</a:t>
            </a:r>
          </a:p>
          <a:p>
            <a:pPr marL="171450" indent="-171450"/>
            <a:r>
              <a:rPr lang="en-US" sz="1200" b="1" dirty="0" err="1" smtClean="0"/>
              <a:t>NextGen</a:t>
            </a:r>
            <a:r>
              <a:rPr lang="en-US" sz="1200" b="1" dirty="0" smtClean="0"/>
              <a:t> linkage process available</a:t>
            </a:r>
          </a:p>
        </p:txBody>
      </p:sp>
      <p:cxnSp>
        <p:nvCxnSpPr>
          <p:cNvPr id="14" name="Straight Arrow Connector 13"/>
          <p:cNvCxnSpPr>
            <a:endCxn id="12" idx="1"/>
          </p:cNvCxnSpPr>
          <p:nvPr/>
        </p:nvCxnSpPr>
        <p:spPr bwMode="auto">
          <a:xfrm>
            <a:off x="3807229" y="3998422"/>
            <a:ext cx="706582" cy="565753"/>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bwMode="auto">
          <a:xfrm>
            <a:off x="4381456" y="5420363"/>
            <a:ext cx="4654479" cy="553998"/>
          </a:xfrm>
          <a:prstGeom prst="rect">
            <a:avLst/>
          </a:prstGeom>
          <a:noFill/>
          <a:ln>
            <a:solidFill>
              <a:srgbClr val="FF0000"/>
            </a:solidFill>
          </a:ln>
          <a:effectLst/>
          <a:extLst/>
        </p:spPr>
        <p:txBody>
          <a:bodyPr wrap="square" rtlCol="0">
            <a:spAutoFit/>
          </a:bodyPr>
          <a:lstStyle/>
          <a:p>
            <a:pPr marL="171450" indent="-171450"/>
            <a:r>
              <a:rPr lang="en-US" sz="1200" b="1" dirty="0" smtClean="0"/>
              <a:t>Comments, questions, &amp; suggestions collected year-round</a:t>
            </a:r>
          </a:p>
          <a:p>
            <a:pPr marL="171450" indent="-171450"/>
            <a:r>
              <a:rPr lang="en-US" sz="1200" b="1" dirty="0" smtClean="0"/>
              <a:t>AVS R&amp;D Team available for consultation year-round</a:t>
            </a:r>
          </a:p>
        </p:txBody>
      </p:sp>
      <p:cxnSp>
        <p:nvCxnSpPr>
          <p:cNvPr id="18" name="Straight Arrow Connector 17"/>
          <p:cNvCxnSpPr>
            <a:endCxn id="17" idx="1"/>
          </p:cNvCxnSpPr>
          <p:nvPr/>
        </p:nvCxnSpPr>
        <p:spPr bwMode="auto">
          <a:xfrm>
            <a:off x="3944713" y="5420363"/>
            <a:ext cx="436743" cy="276999"/>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bwMode="auto">
          <a:xfrm>
            <a:off x="4663441" y="925478"/>
            <a:ext cx="4314304" cy="2769989"/>
          </a:xfrm>
          <a:prstGeom prst="rect">
            <a:avLst/>
          </a:prstGeom>
          <a:noFill/>
          <a:ln>
            <a:solidFill>
              <a:srgbClr val="FF0000"/>
            </a:solidFill>
          </a:ln>
          <a:effectLst/>
          <a:extLst/>
        </p:spPr>
        <p:txBody>
          <a:bodyPr wrap="square" rtlCol="0">
            <a:spAutoFit/>
          </a:bodyPr>
          <a:lstStyle/>
          <a:p>
            <a:pPr marL="171450" indent="-171450"/>
            <a:r>
              <a:rPr lang="en-US" sz="1200" b="1" dirty="0" smtClean="0"/>
              <a:t>Specific guidance embedded in input form</a:t>
            </a:r>
          </a:p>
          <a:p>
            <a:pPr marL="171450" indent="-171450"/>
            <a:endParaRPr lang="en-US" sz="1200" b="1" dirty="0"/>
          </a:p>
          <a:p>
            <a:pPr marL="171450" indent="-171450"/>
            <a:endParaRPr lang="en-US" sz="1200" b="1" dirty="0" smtClean="0"/>
          </a:p>
          <a:p>
            <a:pPr marL="171450" indent="-171450"/>
            <a:endParaRPr lang="en-US" sz="1200" b="1" dirty="0"/>
          </a:p>
          <a:p>
            <a:pPr marL="171450" indent="-171450"/>
            <a:endParaRPr lang="en-US" sz="1200" b="1" dirty="0" smtClean="0"/>
          </a:p>
          <a:p>
            <a:pPr marL="171450" indent="-171450"/>
            <a:endParaRPr lang="en-US" sz="1200" b="1" dirty="0"/>
          </a:p>
          <a:p>
            <a:pPr marL="171450" indent="-171450"/>
            <a:endParaRPr lang="en-US" sz="1200" b="1" dirty="0" smtClean="0"/>
          </a:p>
          <a:p>
            <a:pPr marL="171450" indent="-171450"/>
            <a:endParaRPr lang="en-US" sz="1200" b="1" dirty="0" smtClean="0"/>
          </a:p>
          <a:p>
            <a:pPr marL="171450" indent="-171450"/>
            <a:r>
              <a:rPr lang="en-US" sz="1200" b="1" dirty="0" smtClean="0"/>
              <a:t>Instructions briefed at the beginning of each cycle</a:t>
            </a:r>
          </a:p>
          <a:p>
            <a:pPr marL="171450" indent="-171450"/>
            <a:r>
              <a:rPr lang="en-US" sz="1200" b="1" dirty="0" smtClean="0"/>
              <a:t>AVS R&amp;D Team available for consultation year-round</a:t>
            </a: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313" y="1227869"/>
            <a:ext cx="3228195" cy="1884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818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F&amp;R - </a:t>
            </a:r>
            <a:r>
              <a:rPr lang="en-US" dirty="0" err="1" smtClean="0"/>
              <a:t>cont</a:t>
            </a:r>
            <a:endParaRPr lang="en-US" dirty="0"/>
          </a:p>
        </p:txBody>
      </p:sp>
      <p:sp>
        <p:nvSpPr>
          <p:cNvPr id="3" name="Content Placeholder 2"/>
          <p:cNvSpPr>
            <a:spLocks noGrp="1"/>
          </p:cNvSpPr>
          <p:nvPr>
            <p:ph idx="1"/>
          </p:nvPr>
        </p:nvSpPr>
        <p:spPr>
          <a:xfrm>
            <a:off x="332509" y="881142"/>
            <a:ext cx="8545484" cy="5170517"/>
          </a:xfrm>
        </p:spPr>
        <p:txBody>
          <a:bodyPr>
            <a:normAutofit fontScale="70000" lnSpcReduction="20000"/>
          </a:bodyPr>
          <a:lstStyle/>
          <a:p>
            <a:pPr marL="0" marR="0" indent="0">
              <a:spcBef>
                <a:spcPts val="0"/>
              </a:spcBef>
              <a:spcAft>
                <a:spcPts val="0"/>
              </a:spcAft>
              <a:buNone/>
            </a:pPr>
            <a:r>
              <a:rPr lang="en-US" dirty="0">
                <a:solidFill>
                  <a:srgbClr val="000000"/>
                </a:solidFill>
              </a:rPr>
              <a:t>ID #:</a:t>
            </a:r>
            <a:r>
              <a:rPr lang="en-US" dirty="0">
                <a:solidFill>
                  <a:srgbClr val="000000"/>
                </a:solidFill>
                <a:latin typeface="Calibri"/>
              </a:rPr>
              <a:t> </a:t>
            </a:r>
            <a:r>
              <a:rPr lang="en-US" dirty="0">
                <a:solidFill>
                  <a:srgbClr val="000000"/>
                </a:solidFill>
              </a:rPr>
              <a:t>Spring_2014_09</a:t>
            </a:r>
            <a:r>
              <a:rPr lang="en-US" dirty="0">
                <a:solidFill>
                  <a:srgbClr val="000000"/>
                </a:solidFill>
                <a:latin typeface="Calibri"/>
              </a:rPr>
              <a:t> </a:t>
            </a:r>
            <a:r>
              <a:rPr lang="en-US" dirty="0">
                <a:solidFill>
                  <a:srgbClr val="000000"/>
                </a:solidFill>
              </a:rPr>
              <a:t>Subcommittee:</a:t>
            </a:r>
            <a:r>
              <a:rPr lang="en-US" dirty="0">
                <a:solidFill>
                  <a:srgbClr val="000000"/>
                </a:solidFill>
                <a:latin typeface="Calibri"/>
              </a:rPr>
              <a:t> </a:t>
            </a:r>
            <a:r>
              <a:rPr lang="en-US" dirty="0">
                <a:solidFill>
                  <a:srgbClr val="000000"/>
                </a:solidFill>
              </a:rPr>
              <a:t>Human Factors</a:t>
            </a:r>
          </a:p>
          <a:p>
            <a:pPr marL="0" marR="0" indent="0">
              <a:spcBef>
                <a:spcPts val="0"/>
              </a:spcBef>
              <a:spcAft>
                <a:spcPts val="0"/>
              </a:spcAft>
              <a:buNone/>
            </a:pPr>
            <a:r>
              <a:rPr lang="en-US" dirty="0">
                <a:solidFill>
                  <a:srgbClr val="000000"/>
                </a:solidFill>
              </a:rPr>
              <a:t>DFO Name:</a:t>
            </a:r>
            <a:r>
              <a:rPr lang="en-US" dirty="0">
                <a:solidFill>
                  <a:srgbClr val="000000"/>
                </a:solidFill>
                <a:latin typeface="Calibri"/>
              </a:rPr>
              <a:t> </a:t>
            </a:r>
            <a:r>
              <a:rPr lang="en-US" dirty="0">
                <a:solidFill>
                  <a:srgbClr val="000000"/>
                </a:solidFill>
              </a:rPr>
              <a:t>Jason Demagalski</a:t>
            </a:r>
            <a:r>
              <a:rPr lang="en-US" dirty="0">
                <a:solidFill>
                  <a:srgbClr val="000000"/>
                </a:solidFill>
                <a:latin typeface="Calibri"/>
              </a:rPr>
              <a:t> </a:t>
            </a:r>
            <a:r>
              <a:rPr lang="en-US" dirty="0">
                <a:solidFill>
                  <a:srgbClr val="000000"/>
                </a:solidFill>
              </a:rPr>
              <a:t>Recommendation Assignee Name:</a:t>
            </a:r>
            <a:r>
              <a:rPr lang="en-US" b="0" dirty="0">
                <a:solidFill>
                  <a:srgbClr val="000000"/>
                </a:solidFill>
                <a:latin typeface="Calibri"/>
              </a:rPr>
              <a:t> </a:t>
            </a:r>
            <a:r>
              <a:rPr lang="en-US" b="0" dirty="0">
                <a:solidFill>
                  <a:srgbClr val="FF0000"/>
                </a:solidFill>
                <a:highlight>
                  <a:srgbClr val="FFFF00"/>
                </a:highlight>
              </a:rPr>
              <a:t>Mark </a:t>
            </a:r>
            <a:r>
              <a:rPr lang="en-US" b="0" dirty="0" smtClean="0">
                <a:solidFill>
                  <a:srgbClr val="FF0000"/>
                </a:solidFill>
                <a:highlight>
                  <a:srgbClr val="FFFF00"/>
                </a:highlight>
              </a:rPr>
              <a:t>Orr</a:t>
            </a:r>
            <a:endParaRPr lang="en-US" b="0" dirty="0" smtClean="0">
              <a:solidFill>
                <a:srgbClr val="FF0000"/>
              </a:solidFill>
            </a:endParaRPr>
          </a:p>
          <a:p>
            <a:pPr marL="0" marR="0" indent="0">
              <a:spcBef>
                <a:spcPts val="0"/>
              </a:spcBef>
              <a:spcAft>
                <a:spcPts val="0"/>
              </a:spcAft>
              <a:buNone/>
            </a:pPr>
            <a:endParaRPr lang="en-US" b="0" dirty="0" smtClean="0">
              <a:solidFill>
                <a:srgbClr val="000000"/>
              </a:solidFill>
            </a:endParaRPr>
          </a:p>
          <a:p>
            <a:pPr marL="0" marR="0" indent="0">
              <a:spcBef>
                <a:spcPts val="0"/>
              </a:spcBef>
              <a:spcAft>
                <a:spcPts val="0"/>
              </a:spcAft>
              <a:buNone/>
            </a:pPr>
            <a:r>
              <a:rPr lang="en-US" dirty="0" smtClean="0">
                <a:solidFill>
                  <a:srgbClr val="000000"/>
                </a:solidFill>
              </a:rPr>
              <a:t>Recommendation </a:t>
            </a:r>
            <a:r>
              <a:rPr lang="en-US" dirty="0">
                <a:solidFill>
                  <a:srgbClr val="000000"/>
                </a:solidFill>
              </a:rPr>
              <a:t>(7):</a:t>
            </a:r>
            <a:r>
              <a:rPr lang="en-US" b="0" dirty="0">
                <a:solidFill>
                  <a:srgbClr val="000000"/>
                </a:solidFill>
              </a:rPr>
              <a:t> To ensure that the pilot scheduling rules called for under CFR 117 are meeting their intended fatigue reduction goals, and for the reasons also cited in previous recommendations, the proposed research developing a FRMS database should be moved earlier, i.e., viewed as a pop-up within FY 2014 and/or scheduled to start in FY 2015. </a:t>
            </a:r>
          </a:p>
          <a:p>
            <a:pPr marL="0" marR="0" indent="0">
              <a:spcBef>
                <a:spcPts val="0"/>
              </a:spcBef>
              <a:spcAft>
                <a:spcPts val="0"/>
              </a:spcAft>
              <a:buNone/>
            </a:pPr>
            <a:endParaRPr lang="en-US" b="0" dirty="0">
              <a:solidFill>
                <a:srgbClr val="000000"/>
              </a:solidFill>
            </a:endParaRPr>
          </a:p>
          <a:p>
            <a:pPr marL="0" marR="0" indent="0">
              <a:spcBef>
                <a:spcPts val="0"/>
              </a:spcBef>
              <a:spcAft>
                <a:spcPts val="0"/>
              </a:spcAft>
              <a:buNone/>
            </a:pPr>
            <a:r>
              <a:rPr lang="en-US" dirty="0" smtClean="0">
                <a:solidFill>
                  <a:srgbClr val="000000"/>
                </a:solidFill>
              </a:rPr>
              <a:t>Status History:</a:t>
            </a:r>
            <a:endParaRPr lang="en-US" dirty="0">
              <a:solidFill>
                <a:srgbClr val="000000"/>
              </a:solidFill>
            </a:endParaRPr>
          </a:p>
          <a:p>
            <a:pPr marL="0" marR="0" indent="0">
              <a:spcBef>
                <a:spcPts val="0"/>
              </a:spcBef>
              <a:spcAft>
                <a:spcPts val="0"/>
              </a:spcAft>
              <a:buNone/>
            </a:pPr>
            <a:r>
              <a:rPr lang="en-US" dirty="0">
                <a:solidFill>
                  <a:srgbClr val="FF0000"/>
                </a:solidFill>
              </a:rPr>
              <a:t>Date: 09/17/2014           Status:   </a:t>
            </a:r>
            <a:r>
              <a:rPr lang="en-US" b="0" dirty="0">
                <a:solidFill>
                  <a:srgbClr val="FF0000"/>
                </a:solidFill>
              </a:rPr>
              <a:t>Activities have been ongoing to work with MITRE to discuss development of this database. Currently assessing the feasibility of getting this data from the data owners. Recommend keeping this open and a briefing be provided at Spring 2015 meeting.</a:t>
            </a:r>
          </a:p>
          <a:p>
            <a:pPr marL="0" marR="0" indent="0">
              <a:spcBef>
                <a:spcPts val="0"/>
              </a:spcBef>
              <a:spcAft>
                <a:spcPts val="0"/>
              </a:spcAft>
              <a:buNone/>
            </a:pPr>
            <a:endParaRPr lang="en-US" b="0" dirty="0">
              <a:solidFill>
                <a:srgbClr val="FF0000"/>
              </a:solidFill>
            </a:endParaRPr>
          </a:p>
          <a:p>
            <a:pPr marL="0" marR="0" indent="0">
              <a:spcBef>
                <a:spcPts val="0"/>
              </a:spcBef>
              <a:spcAft>
                <a:spcPts val="0"/>
              </a:spcAft>
              <a:buNone/>
            </a:pPr>
            <a:r>
              <a:rPr lang="en-US" dirty="0">
                <a:solidFill>
                  <a:srgbClr val="FF0000"/>
                </a:solidFill>
              </a:rPr>
              <a:t>Current Status Date:</a:t>
            </a:r>
            <a:r>
              <a:rPr lang="en-US" b="0" dirty="0">
                <a:solidFill>
                  <a:srgbClr val="FF0000"/>
                </a:solidFill>
              </a:rPr>
              <a:t>     09/17/2014              </a:t>
            </a:r>
            <a:r>
              <a:rPr lang="en-US" dirty="0">
                <a:solidFill>
                  <a:srgbClr val="FF0000"/>
                </a:solidFill>
              </a:rPr>
              <a:t>Current Status:</a:t>
            </a:r>
            <a:r>
              <a:rPr lang="en-US" b="0" dirty="0">
                <a:solidFill>
                  <a:srgbClr val="FF0000"/>
                </a:solidFill>
              </a:rPr>
              <a:t> OPEN</a:t>
            </a:r>
          </a:p>
          <a:p>
            <a:pPr marL="0" indent="0">
              <a:buNone/>
            </a:pPr>
            <a:endParaRPr lang="en-US" b="0" dirty="0"/>
          </a:p>
        </p:txBody>
      </p:sp>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17</a:t>
            </a:fld>
            <a:endParaRPr lang="en-US" dirty="0"/>
          </a:p>
        </p:txBody>
      </p:sp>
    </p:spTree>
    <p:extLst>
      <p:ext uri="{BB962C8B-B14F-4D97-AF65-F5344CB8AC3E}">
        <p14:creationId xmlns:p14="http://schemas.microsoft.com/office/powerpoint/2010/main" val="1527383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 Risk Management</a:t>
            </a:r>
            <a:endParaRPr lang="en-US" dirty="0"/>
          </a:p>
        </p:txBody>
      </p:sp>
      <p:sp>
        <p:nvSpPr>
          <p:cNvPr id="3" name="Content Placeholder 2"/>
          <p:cNvSpPr>
            <a:spLocks noGrp="1"/>
          </p:cNvSpPr>
          <p:nvPr>
            <p:ph idx="1"/>
          </p:nvPr>
        </p:nvSpPr>
        <p:spPr>
          <a:xfrm>
            <a:off x="382385" y="1313411"/>
            <a:ext cx="8354291" cy="4585739"/>
          </a:xfrm>
        </p:spPr>
        <p:txBody>
          <a:bodyPr>
            <a:normAutofit fontScale="92500" lnSpcReduction="20000"/>
          </a:bodyPr>
          <a:lstStyle/>
          <a:p>
            <a:r>
              <a:rPr lang="en-US" dirty="0" smtClean="0"/>
              <a:t>Current State</a:t>
            </a:r>
          </a:p>
          <a:p>
            <a:pPr lvl="1"/>
            <a:r>
              <a:rPr lang="en-US" dirty="0" smtClean="0"/>
              <a:t>CFR 117 requires operators to have Fatigue Risk Management Plans (FRMPs) and to collect and report data</a:t>
            </a:r>
          </a:p>
          <a:p>
            <a:pPr lvl="1"/>
            <a:r>
              <a:rPr lang="en-US" dirty="0" smtClean="0"/>
              <a:t>AFS-200 is receiving reports (no database)</a:t>
            </a:r>
          </a:p>
          <a:p>
            <a:r>
              <a:rPr lang="en-US" dirty="0" smtClean="0"/>
              <a:t>Current Work/Plan</a:t>
            </a:r>
          </a:p>
          <a:p>
            <a:pPr lvl="1"/>
            <a:r>
              <a:rPr lang="en-US" dirty="0" smtClean="0"/>
              <a:t>FY14/FY15</a:t>
            </a:r>
          </a:p>
          <a:p>
            <a:pPr lvl="2"/>
            <a:r>
              <a:rPr lang="en-US" dirty="0" smtClean="0"/>
              <a:t>Working with CAASD (</a:t>
            </a:r>
            <a:r>
              <a:rPr lang="en-US" i="1" dirty="0" smtClean="0"/>
              <a:t>OPS $</a:t>
            </a:r>
            <a:r>
              <a:rPr lang="en-US" dirty="0" smtClean="0"/>
              <a:t>) on:</a:t>
            </a:r>
          </a:p>
          <a:p>
            <a:pPr lvl="3"/>
            <a:r>
              <a:rPr lang="en-US" dirty="0" smtClean="0"/>
              <a:t>Draft non-disclosure agreement to facilitate getting de-identified data</a:t>
            </a:r>
          </a:p>
          <a:p>
            <a:pPr lvl="3"/>
            <a:r>
              <a:rPr lang="en-US" dirty="0" smtClean="0"/>
              <a:t>Soliciting participants for a demonstration</a:t>
            </a:r>
          </a:p>
          <a:p>
            <a:pPr lvl="2"/>
            <a:r>
              <a:rPr lang="en-US" dirty="0" smtClean="0"/>
              <a:t>Contracts to develop Fatigue Risk Management System (FRMS) database (</a:t>
            </a:r>
            <a:r>
              <a:rPr lang="en-US" i="1" dirty="0" smtClean="0"/>
              <a:t>OPS $</a:t>
            </a:r>
            <a:r>
              <a:rPr lang="en-US" dirty="0" smtClean="0"/>
              <a:t>)</a:t>
            </a:r>
          </a:p>
          <a:p>
            <a:pPr lvl="1"/>
            <a:r>
              <a:rPr lang="en-US" dirty="0" smtClean="0"/>
              <a:t>FY16/FY17</a:t>
            </a:r>
          </a:p>
          <a:p>
            <a:pPr lvl="2"/>
            <a:r>
              <a:rPr lang="en-US" dirty="0" smtClean="0"/>
              <a:t>Research planned (A11g.HF.8) to analyze data from FRMS database to study effectiveness of programs and to make recommendations on future guidance (</a:t>
            </a:r>
            <a:r>
              <a:rPr lang="en-US" i="1" dirty="0" smtClean="0"/>
              <a:t>RED $</a:t>
            </a:r>
            <a:r>
              <a:rPr lang="en-US" dirty="0" smtClean="0"/>
              <a:t>)</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18</a:t>
            </a:fld>
            <a:endParaRPr lang="en-US" dirty="0"/>
          </a:p>
        </p:txBody>
      </p:sp>
    </p:spTree>
    <p:extLst>
      <p:ext uri="{BB962C8B-B14F-4D97-AF65-F5344CB8AC3E}">
        <p14:creationId xmlns:p14="http://schemas.microsoft.com/office/powerpoint/2010/main" val="309229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Agenda</a:t>
            </a:r>
            <a:endParaRPr lang="en-US" dirty="0"/>
          </a:p>
        </p:txBody>
      </p:sp>
      <p:sp>
        <p:nvSpPr>
          <p:cNvPr id="80899" name="Rectangle 3"/>
          <p:cNvSpPr>
            <a:spLocks noGrp="1" noChangeArrowheads="1"/>
          </p:cNvSpPr>
          <p:nvPr>
            <p:ph idx="1"/>
          </p:nvPr>
        </p:nvSpPr>
        <p:spPr/>
        <p:txBody>
          <a:bodyPr/>
          <a:lstStyle/>
          <a:p>
            <a:r>
              <a:rPr lang="en-US" dirty="0" smtClean="0"/>
              <a:t>F&amp;Rs</a:t>
            </a:r>
          </a:p>
          <a:p>
            <a:pPr lvl="1"/>
            <a:r>
              <a:rPr lang="en-US" dirty="0" smtClean="0">
                <a:solidFill>
                  <a:srgbClr val="000000"/>
                </a:solidFill>
              </a:rPr>
              <a:t>ID </a:t>
            </a:r>
            <a:r>
              <a:rPr lang="en-US" dirty="0">
                <a:solidFill>
                  <a:srgbClr val="000000"/>
                </a:solidFill>
              </a:rPr>
              <a:t>#:</a:t>
            </a:r>
            <a:r>
              <a:rPr lang="en-US" dirty="0">
                <a:solidFill>
                  <a:srgbClr val="000000"/>
                </a:solidFill>
                <a:latin typeface="Calibri"/>
              </a:rPr>
              <a:t> </a:t>
            </a:r>
            <a:r>
              <a:rPr lang="en-US" dirty="0">
                <a:solidFill>
                  <a:srgbClr val="000000"/>
                </a:solidFill>
              </a:rPr>
              <a:t>Fall_2013_30</a:t>
            </a:r>
            <a:r>
              <a:rPr lang="en-US" dirty="0">
                <a:solidFill>
                  <a:srgbClr val="000000"/>
                </a:solidFill>
                <a:latin typeface="Calibri"/>
              </a:rPr>
              <a:t> </a:t>
            </a:r>
            <a:r>
              <a:rPr lang="en-US" dirty="0">
                <a:solidFill>
                  <a:srgbClr val="000000"/>
                </a:solidFill>
              </a:rPr>
              <a:t>Subcommittee:</a:t>
            </a:r>
            <a:r>
              <a:rPr lang="en-US" dirty="0">
                <a:solidFill>
                  <a:srgbClr val="000000"/>
                </a:solidFill>
                <a:latin typeface="Calibri"/>
              </a:rPr>
              <a:t> </a:t>
            </a:r>
            <a:r>
              <a:rPr lang="en-US" dirty="0">
                <a:solidFill>
                  <a:srgbClr val="000000"/>
                </a:solidFill>
              </a:rPr>
              <a:t>Human </a:t>
            </a:r>
            <a:r>
              <a:rPr lang="en-US" dirty="0" smtClean="0">
                <a:solidFill>
                  <a:srgbClr val="000000"/>
                </a:solidFill>
              </a:rPr>
              <a:t>Factors</a:t>
            </a:r>
          </a:p>
          <a:p>
            <a:pPr lvl="2"/>
            <a:r>
              <a:rPr lang="en-US" dirty="0">
                <a:solidFill>
                  <a:srgbClr val="000000"/>
                </a:solidFill>
              </a:rPr>
              <a:t>AVS RE&amp;D Process</a:t>
            </a:r>
          </a:p>
          <a:p>
            <a:pPr lvl="2"/>
            <a:r>
              <a:rPr lang="en-US" dirty="0">
                <a:solidFill>
                  <a:srgbClr val="000000"/>
                </a:solidFill>
              </a:rPr>
              <a:t>Strategic Guidance</a:t>
            </a:r>
          </a:p>
          <a:p>
            <a:pPr lvl="2"/>
            <a:r>
              <a:rPr lang="en-US" dirty="0">
                <a:solidFill>
                  <a:srgbClr val="000000"/>
                </a:solidFill>
              </a:rPr>
              <a:t>Continual Improvement</a:t>
            </a:r>
          </a:p>
          <a:p>
            <a:pPr lvl="2"/>
            <a:r>
              <a:rPr lang="en-US" dirty="0" smtClean="0">
                <a:solidFill>
                  <a:srgbClr val="000000"/>
                </a:solidFill>
              </a:rPr>
              <a:t>Vision</a:t>
            </a:r>
            <a:endParaRPr lang="en-US" dirty="0">
              <a:solidFill>
                <a:srgbClr val="000000"/>
              </a:solidFill>
            </a:endParaRPr>
          </a:p>
          <a:p>
            <a:pPr lvl="1"/>
            <a:r>
              <a:rPr lang="en-US" dirty="0">
                <a:solidFill>
                  <a:srgbClr val="000000"/>
                </a:solidFill>
              </a:rPr>
              <a:t>ID #:</a:t>
            </a:r>
            <a:r>
              <a:rPr lang="en-US" dirty="0">
                <a:solidFill>
                  <a:srgbClr val="000000"/>
                </a:solidFill>
                <a:latin typeface="Calibri"/>
              </a:rPr>
              <a:t> </a:t>
            </a:r>
            <a:r>
              <a:rPr lang="en-US" dirty="0">
                <a:solidFill>
                  <a:srgbClr val="000000"/>
                </a:solidFill>
              </a:rPr>
              <a:t>Spring_2014_09</a:t>
            </a:r>
            <a:r>
              <a:rPr lang="en-US" dirty="0">
                <a:solidFill>
                  <a:srgbClr val="000000"/>
                </a:solidFill>
                <a:latin typeface="Calibri"/>
              </a:rPr>
              <a:t> </a:t>
            </a:r>
            <a:r>
              <a:rPr lang="en-US" dirty="0">
                <a:solidFill>
                  <a:srgbClr val="000000"/>
                </a:solidFill>
              </a:rPr>
              <a:t>Subcommittee:</a:t>
            </a:r>
            <a:r>
              <a:rPr lang="en-US" dirty="0">
                <a:solidFill>
                  <a:srgbClr val="000000"/>
                </a:solidFill>
                <a:latin typeface="Calibri"/>
              </a:rPr>
              <a:t> </a:t>
            </a:r>
            <a:r>
              <a:rPr lang="en-US" dirty="0">
                <a:solidFill>
                  <a:srgbClr val="000000"/>
                </a:solidFill>
              </a:rPr>
              <a:t>Human </a:t>
            </a:r>
            <a:r>
              <a:rPr lang="en-US" dirty="0" smtClean="0">
                <a:solidFill>
                  <a:srgbClr val="000000"/>
                </a:solidFill>
              </a:rPr>
              <a:t>Factors</a:t>
            </a:r>
          </a:p>
          <a:p>
            <a:pPr lvl="2"/>
            <a:r>
              <a:rPr lang="en-US" dirty="0" smtClean="0">
                <a:solidFill>
                  <a:srgbClr val="000000"/>
                </a:solidFill>
              </a:rPr>
              <a:t>FRMS activities and planned research</a:t>
            </a:r>
            <a:endParaRPr lang="en-US" dirty="0" smtClean="0"/>
          </a:p>
          <a:p>
            <a:endParaRPr lang="en-US" dirty="0"/>
          </a:p>
        </p:txBody>
      </p:sp>
      <p:sp>
        <p:nvSpPr>
          <p:cNvPr id="4" name="Slide Number Placeholder 5"/>
          <p:cNvSpPr>
            <a:spLocks noGrp="1"/>
          </p:cNvSpPr>
          <p:nvPr>
            <p:ph type="sldNum" sz="quarter" idx="12"/>
          </p:nvPr>
        </p:nvSpPr>
        <p:spPr/>
        <p:txBody>
          <a:bodyPr/>
          <a:lstStyle/>
          <a:p>
            <a:fld id="{B3B1794D-CE01-4982-8A1C-98D478D9AB49}" type="slidenum">
              <a:rPr lang="en-US"/>
              <a:pPr/>
              <a:t>2</a:t>
            </a:fld>
            <a:endParaRPr lang="en-US"/>
          </a:p>
        </p:txBody>
      </p:sp>
      <p:sp>
        <p:nvSpPr>
          <p:cNvPr id="2" name="Date Placeholder 1"/>
          <p:cNvSpPr>
            <a:spLocks noGrp="1"/>
          </p:cNvSpPr>
          <p:nvPr>
            <p:ph type="dt" sz="half" idx="10"/>
          </p:nvPr>
        </p:nvSpPr>
        <p:spPr/>
        <p:txBody>
          <a:bodyPr/>
          <a:lstStyle/>
          <a:p>
            <a:r>
              <a:rPr lang="en-US" smtClean="0"/>
              <a:t>24 Feb. 2015</a:t>
            </a:r>
            <a:endParaRPr lang="en-US" dirty="0"/>
          </a:p>
        </p:txBody>
      </p:sp>
      <p:sp>
        <p:nvSpPr>
          <p:cNvPr id="3" name="Footer Placeholder 2"/>
          <p:cNvSpPr>
            <a:spLocks noGrp="1"/>
          </p:cNvSpPr>
          <p:nvPr>
            <p:ph type="ftr" sz="quarter" idx="11"/>
          </p:nvPr>
        </p:nvSpPr>
        <p:spPr/>
        <p:txBody>
          <a:bodyPr/>
          <a:lstStyle/>
          <a:p>
            <a:r>
              <a:rPr lang="en-US" smtClean="0"/>
              <a:t>AVS R&amp;D Program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F&amp;R</a:t>
            </a:r>
            <a:endParaRPr lang="en-US" dirty="0"/>
          </a:p>
        </p:txBody>
      </p:sp>
      <p:sp>
        <p:nvSpPr>
          <p:cNvPr id="3" name="Content Placeholder 2"/>
          <p:cNvSpPr>
            <a:spLocks noGrp="1"/>
          </p:cNvSpPr>
          <p:nvPr>
            <p:ph idx="1"/>
          </p:nvPr>
        </p:nvSpPr>
        <p:spPr>
          <a:xfrm>
            <a:off x="332509" y="881142"/>
            <a:ext cx="8545484" cy="5170517"/>
          </a:xfrm>
        </p:spPr>
        <p:txBody>
          <a:bodyPr>
            <a:normAutofit fontScale="55000" lnSpcReduction="20000"/>
          </a:bodyPr>
          <a:lstStyle/>
          <a:p>
            <a:pPr marL="0" marR="0" indent="0">
              <a:spcBef>
                <a:spcPts val="0"/>
              </a:spcBef>
              <a:spcAft>
                <a:spcPts val="0"/>
              </a:spcAft>
              <a:buNone/>
            </a:pPr>
            <a:r>
              <a:rPr lang="en-US" dirty="0">
                <a:solidFill>
                  <a:srgbClr val="000000"/>
                </a:solidFill>
              </a:rPr>
              <a:t>ID #:</a:t>
            </a:r>
            <a:r>
              <a:rPr lang="en-US" dirty="0">
                <a:solidFill>
                  <a:srgbClr val="000000"/>
                </a:solidFill>
                <a:latin typeface="Calibri"/>
              </a:rPr>
              <a:t> </a:t>
            </a:r>
            <a:r>
              <a:rPr lang="en-US" dirty="0">
                <a:solidFill>
                  <a:srgbClr val="000000"/>
                </a:solidFill>
              </a:rPr>
              <a:t>Fall_2013_30</a:t>
            </a:r>
            <a:r>
              <a:rPr lang="en-US" dirty="0">
                <a:solidFill>
                  <a:srgbClr val="000000"/>
                </a:solidFill>
                <a:latin typeface="Calibri"/>
              </a:rPr>
              <a:t> </a:t>
            </a:r>
            <a:r>
              <a:rPr lang="en-US" dirty="0">
                <a:solidFill>
                  <a:srgbClr val="000000"/>
                </a:solidFill>
              </a:rPr>
              <a:t>Subcommittee:</a:t>
            </a:r>
            <a:r>
              <a:rPr lang="en-US" dirty="0">
                <a:solidFill>
                  <a:srgbClr val="000000"/>
                </a:solidFill>
                <a:latin typeface="Calibri"/>
              </a:rPr>
              <a:t> </a:t>
            </a:r>
            <a:r>
              <a:rPr lang="en-US" dirty="0">
                <a:solidFill>
                  <a:srgbClr val="000000"/>
                </a:solidFill>
              </a:rPr>
              <a:t>Human Factors</a:t>
            </a:r>
            <a:r>
              <a:rPr lang="en-US" dirty="0">
                <a:solidFill>
                  <a:srgbClr val="000000"/>
                </a:solidFill>
                <a:latin typeface="Calibri"/>
              </a:rPr>
              <a:t> </a:t>
            </a:r>
            <a:endParaRPr lang="en-US" dirty="0">
              <a:solidFill>
                <a:srgbClr val="000000"/>
              </a:solidFill>
            </a:endParaRPr>
          </a:p>
          <a:p>
            <a:pPr marL="0" marR="0" indent="0">
              <a:spcBef>
                <a:spcPts val="0"/>
              </a:spcBef>
              <a:spcAft>
                <a:spcPts val="0"/>
              </a:spcAft>
              <a:buNone/>
            </a:pPr>
            <a:r>
              <a:rPr lang="en-US" dirty="0">
                <a:solidFill>
                  <a:srgbClr val="000000"/>
                </a:solidFill>
              </a:rPr>
              <a:t>DFO Name:</a:t>
            </a:r>
            <a:r>
              <a:rPr lang="en-US" dirty="0">
                <a:solidFill>
                  <a:srgbClr val="000000"/>
                </a:solidFill>
                <a:latin typeface="Calibri"/>
              </a:rPr>
              <a:t> </a:t>
            </a:r>
            <a:r>
              <a:rPr lang="en-US" dirty="0">
                <a:solidFill>
                  <a:srgbClr val="000000"/>
                </a:solidFill>
              </a:rPr>
              <a:t>Jason Demagalski</a:t>
            </a:r>
            <a:r>
              <a:rPr lang="en-US" dirty="0">
                <a:solidFill>
                  <a:srgbClr val="000000"/>
                </a:solidFill>
                <a:latin typeface="Calibri"/>
              </a:rPr>
              <a:t> </a:t>
            </a:r>
            <a:r>
              <a:rPr lang="en-US" dirty="0">
                <a:solidFill>
                  <a:srgbClr val="000000"/>
                </a:solidFill>
              </a:rPr>
              <a:t>Recommendation Assignee Name:</a:t>
            </a:r>
            <a:r>
              <a:rPr lang="en-US" dirty="0">
                <a:solidFill>
                  <a:srgbClr val="000000"/>
                </a:solidFill>
                <a:latin typeface="Calibri"/>
              </a:rPr>
              <a:t> </a:t>
            </a:r>
            <a:r>
              <a:rPr lang="en-US" dirty="0">
                <a:solidFill>
                  <a:srgbClr val="FF0000"/>
                </a:solidFill>
                <a:highlight>
                  <a:srgbClr val="FFFF00"/>
                </a:highlight>
              </a:rPr>
              <a:t>Mark Orr</a:t>
            </a:r>
            <a:endParaRPr lang="en-US" dirty="0"/>
          </a:p>
          <a:p>
            <a:pPr marL="0" marR="0" indent="0">
              <a:spcBef>
                <a:spcPts val="0"/>
              </a:spcBef>
              <a:spcAft>
                <a:spcPts val="0"/>
              </a:spcAft>
              <a:buNone/>
            </a:pPr>
            <a:endParaRPr lang="en-US" dirty="0">
              <a:solidFill>
                <a:srgbClr val="000000"/>
              </a:solidFill>
            </a:endParaRPr>
          </a:p>
          <a:p>
            <a:pPr marL="0" marR="0" indent="0">
              <a:spcBef>
                <a:spcPts val="0"/>
              </a:spcBef>
              <a:spcAft>
                <a:spcPts val="0"/>
              </a:spcAft>
              <a:buNone/>
            </a:pPr>
            <a:r>
              <a:rPr lang="en-US" dirty="0" smtClean="0">
                <a:solidFill>
                  <a:srgbClr val="000000"/>
                </a:solidFill>
              </a:rPr>
              <a:t>Recommendation</a:t>
            </a:r>
            <a:r>
              <a:rPr lang="en-US" dirty="0">
                <a:solidFill>
                  <a:srgbClr val="000000"/>
                </a:solidFill>
              </a:rPr>
              <a:t>: </a:t>
            </a:r>
            <a:r>
              <a:rPr lang="en-US" b="0" dirty="0">
                <a:solidFill>
                  <a:srgbClr val="000000"/>
                </a:solidFill>
              </a:rPr>
              <a:t>AVS should undertake a process improvement activity to refine the requirements generation process to address the issues defined above. Specifically: </a:t>
            </a:r>
            <a:endParaRPr lang="en-US" b="0" dirty="0" smtClean="0">
              <a:solidFill>
                <a:srgbClr val="000000"/>
              </a:solidFill>
            </a:endParaRPr>
          </a:p>
          <a:p>
            <a:pPr marL="514350" marR="0" indent="-514350">
              <a:spcBef>
                <a:spcPts val="0"/>
              </a:spcBef>
              <a:spcAft>
                <a:spcPts val="0"/>
              </a:spcAft>
              <a:buAutoNum type="arabicParenR"/>
            </a:pPr>
            <a:r>
              <a:rPr lang="en-US" b="0" dirty="0" smtClean="0">
                <a:solidFill>
                  <a:srgbClr val="000000"/>
                </a:solidFill>
              </a:rPr>
              <a:t>clarify </a:t>
            </a:r>
            <a:r>
              <a:rPr lang="en-US" b="0" dirty="0">
                <a:solidFill>
                  <a:srgbClr val="000000"/>
                </a:solidFill>
              </a:rPr>
              <a:t>the inputs needed for the milestones and project phase template items, </a:t>
            </a:r>
            <a:endParaRPr lang="en-US" b="0" dirty="0" smtClean="0">
              <a:solidFill>
                <a:srgbClr val="000000"/>
              </a:solidFill>
            </a:endParaRPr>
          </a:p>
          <a:p>
            <a:pPr marL="514350" marR="0" indent="-514350">
              <a:spcBef>
                <a:spcPts val="0"/>
              </a:spcBef>
              <a:spcAft>
                <a:spcPts val="0"/>
              </a:spcAft>
              <a:buAutoNum type="arabicParenR"/>
            </a:pPr>
            <a:r>
              <a:rPr lang="en-US" b="0" dirty="0" smtClean="0">
                <a:solidFill>
                  <a:srgbClr val="000000"/>
                </a:solidFill>
              </a:rPr>
              <a:t>include </a:t>
            </a:r>
            <a:r>
              <a:rPr lang="en-US" b="0" dirty="0">
                <a:solidFill>
                  <a:srgbClr val="000000"/>
                </a:solidFill>
              </a:rPr>
              <a:t>in the template a means to appropriately weight cross-cutting requirements and ways in which the current requirement builds upon previous work, and </a:t>
            </a:r>
            <a:endParaRPr lang="en-US" b="0" dirty="0" smtClean="0">
              <a:solidFill>
                <a:srgbClr val="000000"/>
              </a:solidFill>
            </a:endParaRPr>
          </a:p>
          <a:p>
            <a:pPr marL="514350" marR="0" indent="-514350">
              <a:spcBef>
                <a:spcPts val="0"/>
              </a:spcBef>
              <a:spcAft>
                <a:spcPts val="0"/>
              </a:spcAft>
              <a:buAutoNum type="arabicParenR"/>
            </a:pPr>
            <a:r>
              <a:rPr lang="en-US" b="0" dirty="0" smtClean="0">
                <a:solidFill>
                  <a:srgbClr val="000000"/>
                </a:solidFill>
              </a:rPr>
              <a:t>consider </a:t>
            </a:r>
            <a:r>
              <a:rPr lang="en-US" b="0" dirty="0">
                <a:solidFill>
                  <a:srgbClr val="000000"/>
                </a:solidFill>
              </a:rPr>
              <a:t>surveying those who have written requirements concerning their experience of the process and areas where further guidance would be helpful</a:t>
            </a:r>
            <a:r>
              <a:rPr lang="en-US" b="0" dirty="0" smtClean="0">
                <a:solidFill>
                  <a:srgbClr val="000000"/>
                </a:solidFill>
              </a:rPr>
              <a:t>.</a:t>
            </a:r>
          </a:p>
          <a:p>
            <a:pPr marL="0" indent="0">
              <a:buNone/>
            </a:pPr>
            <a:endParaRPr lang="en-US" dirty="0" smtClean="0"/>
          </a:p>
          <a:p>
            <a:pPr marL="0" indent="0">
              <a:buNone/>
            </a:pPr>
            <a:r>
              <a:rPr lang="en-US" dirty="0" smtClean="0"/>
              <a:t>Status </a:t>
            </a:r>
            <a:r>
              <a:rPr lang="en-US" dirty="0"/>
              <a:t>History</a:t>
            </a:r>
          </a:p>
          <a:p>
            <a:pPr marL="0" indent="0">
              <a:buNone/>
            </a:pPr>
            <a:r>
              <a:rPr lang="en-US" dirty="0">
                <a:solidFill>
                  <a:srgbClr val="FF0000"/>
                </a:solidFill>
              </a:rPr>
              <a:t>Date: 09/17/2014           Status:   </a:t>
            </a:r>
            <a:r>
              <a:rPr lang="en-US" b="0" dirty="0">
                <a:solidFill>
                  <a:srgbClr val="FF0000"/>
                </a:solidFill>
              </a:rPr>
              <a:t>Action reassigned to AVS R&amp;D Manager Mark Orr. Mark presented on this to SAS REDAC Subcommittee at Summer 2014 meeting about intentions to get beyond the process. The HF subcommittee wants to know how process is maturing and how HF is included in that process. Mark explained that more of HF requirements have made it above the line in FY16. Mark also gave the SAS meeting a presentation on Strategic guidance in the AVS processes such as CAST. In to the future, the plan it to look at not only what AVS knows but also what is emerging. Three actions will progress this recommendation:-</a:t>
            </a:r>
          </a:p>
          <a:p>
            <a:pPr marL="0" indent="0">
              <a:buNone/>
            </a:pPr>
            <a:r>
              <a:rPr lang="en-US" b="0" dirty="0">
                <a:solidFill>
                  <a:srgbClr val="FF0000"/>
                </a:solidFill>
              </a:rPr>
              <a:t>1 – Copy of guidance for </a:t>
            </a:r>
            <a:r>
              <a:rPr lang="en-US" b="0" dirty="0" smtClean="0">
                <a:solidFill>
                  <a:srgbClr val="FF0000"/>
                </a:solidFill>
              </a:rPr>
              <a:t>FY16 </a:t>
            </a:r>
            <a:r>
              <a:rPr lang="en-US" b="0" dirty="0">
                <a:solidFill>
                  <a:srgbClr val="FF0000"/>
                </a:solidFill>
              </a:rPr>
              <a:t>budget year to HF </a:t>
            </a:r>
            <a:r>
              <a:rPr lang="en-US" b="0" dirty="0" smtClean="0">
                <a:solidFill>
                  <a:srgbClr val="FF0000"/>
                </a:solidFill>
              </a:rPr>
              <a:t>REDAC  </a:t>
            </a:r>
            <a:r>
              <a:rPr lang="en-US" b="0" dirty="0" smtClean="0">
                <a:solidFill>
                  <a:srgbClr val="00B0F0"/>
                </a:solidFill>
              </a:rPr>
              <a:t>(</a:t>
            </a:r>
            <a:r>
              <a:rPr lang="en-US" b="0" i="1" dirty="0" smtClean="0">
                <a:solidFill>
                  <a:srgbClr val="00B0F0"/>
                </a:solidFill>
              </a:rPr>
              <a:t>Sent FY16 &amp; FY17 SG on 9/30/14</a:t>
            </a:r>
            <a:r>
              <a:rPr lang="en-US" b="0" dirty="0" smtClean="0">
                <a:solidFill>
                  <a:srgbClr val="00B0F0"/>
                </a:solidFill>
              </a:rPr>
              <a:t>)</a:t>
            </a:r>
            <a:endParaRPr lang="en-US" b="0" dirty="0">
              <a:solidFill>
                <a:srgbClr val="00B0F0"/>
              </a:solidFill>
            </a:endParaRPr>
          </a:p>
          <a:p>
            <a:pPr marL="0" indent="0">
              <a:buNone/>
            </a:pPr>
            <a:r>
              <a:rPr lang="en-US" b="0" dirty="0">
                <a:solidFill>
                  <a:srgbClr val="FF0000"/>
                </a:solidFill>
              </a:rPr>
              <a:t>2 – Copies of paper products provided to SAS meeting  </a:t>
            </a:r>
            <a:r>
              <a:rPr lang="en-US" b="0" dirty="0">
                <a:solidFill>
                  <a:srgbClr val="00B0F0"/>
                </a:solidFill>
              </a:rPr>
              <a:t>(</a:t>
            </a:r>
            <a:r>
              <a:rPr lang="en-US" b="0" i="1" dirty="0">
                <a:solidFill>
                  <a:srgbClr val="00B0F0"/>
                </a:solidFill>
              </a:rPr>
              <a:t>Sent </a:t>
            </a:r>
            <a:r>
              <a:rPr lang="en-US" b="0" i="1" dirty="0" smtClean="0">
                <a:solidFill>
                  <a:srgbClr val="00B0F0"/>
                </a:solidFill>
              </a:rPr>
              <a:t>files </a:t>
            </a:r>
            <a:r>
              <a:rPr lang="en-US" b="0" i="1" dirty="0">
                <a:solidFill>
                  <a:srgbClr val="00B0F0"/>
                </a:solidFill>
              </a:rPr>
              <a:t>on </a:t>
            </a:r>
            <a:r>
              <a:rPr lang="en-US" b="0" i="1" dirty="0" smtClean="0">
                <a:solidFill>
                  <a:srgbClr val="00B0F0"/>
                </a:solidFill>
              </a:rPr>
              <a:t>9/24/14)</a:t>
            </a:r>
            <a:endParaRPr lang="en-US" b="0" dirty="0">
              <a:solidFill>
                <a:srgbClr val="FF0000"/>
              </a:solidFill>
            </a:endParaRPr>
          </a:p>
          <a:p>
            <a:pPr marL="0" indent="0">
              <a:buNone/>
            </a:pPr>
            <a:r>
              <a:rPr lang="en-US" b="0" dirty="0">
                <a:solidFill>
                  <a:srgbClr val="FF0000"/>
                </a:solidFill>
              </a:rPr>
              <a:t>3 – Update briefing to be given to HF Subcommittee at Feb 15 Meeting on the AVS Process</a:t>
            </a:r>
            <a:r>
              <a:rPr lang="en-US" b="0" dirty="0" smtClean="0">
                <a:solidFill>
                  <a:srgbClr val="FF0000"/>
                </a:solidFill>
              </a:rPr>
              <a:t>.   </a:t>
            </a:r>
          </a:p>
          <a:p>
            <a:pPr marL="0" indent="0">
              <a:buNone/>
            </a:pPr>
            <a:r>
              <a:rPr lang="en-US" sz="2700" b="0" dirty="0" smtClean="0">
                <a:solidFill>
                  <a:srgbClr val="FF0000"/>
                </a:solidFill>
              </a:rPr>
              <a:t>      </a:t>
            </a:r>
            <a:r>
              <a:rPr lang="en-US" sz="2700" b="0" dirty="0" smtClean="0">
                <a:solidFill>
                  <a:srgbClr val="00B0F0"/>
                </a:solidFill>
              </a:rPr>
              <a:t>(</a:t>
            </a:r>
            <a:r>
              <a:rPr lang="en-US" sz="2700" b="0" i="1" dirty="0">
                <a:solidFill>
                  <a:srgbClr val="00B0F0"/>
                </a:solidFill>
              </a:rPr>
              <a:t>Briefing follows</a:t>
            </a:r>
            <a:r>
              <a:rPr lang="en-US" sz="2700" b="0" dirty="0">
                <a:solidFill>
                  <a:srgbClr val="00B0F0"/>
                </a:solidFill>
              </a:rPr>
              <a:t>)</a:t>
            </a:r>
          </a:p>
          <a:p>
            <a:pPr marL="0" indent="0">
              <a:buNone/>
            </a:pPr>
            <a:r>
              <a:rPr lang="en-US" dirty="0">
                <a:solidFill>
                  <a:srgbClr val="FF0000"/>
                </a:solidFill>
              </a:rPr>
              <a:t>Current Status Date:     9/17/2014               Current Status:   OPEN</a:t>
            </a:r>
          </a:p>
          <a:p>
            <a:pPr marL="0" marR="0" indent="0">
              <a:spcBef>
                <a:spcPts val="0"/>
              </a:spcBef>
              <a:spcAft>
                <a:spcPts val="0"/>
              </a:spcAft>
              <a:buNone/>
            </a:pPr>
            <a:endParaRPr lang="en-US" b="0" dirty="0">
              <a:solidFill>
                <a:srgbClr val="000000"/>
              </a:solidFill>
            </a:endParaRPr>
          </a:p>
          <a:p>
            <a:pPr marL="0" indent="0">
              <a:buNone/>
            </a:pPr>
            <a:endParaRPr lang="en-US" b="0" dirty="0"/>
          </a:p>
        </p:txBody>
      </p:sp>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3</a:t>
            </a:fld>
            <a:endParaRPr lang="en-US" dirty="0"/>
          </a:p>
        </p:txBody>
      </p:sp>
    </p:spTree>
    <p:extLst>
      <p:ext uri="{BB962C8B-B14F-4D97-AF65-F5344CB8AC3E}">
        <p14:creationId xmlns:p14="http://schemas.microsoft.com/office/powerpoint/2010/main" val="175480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4</a:t>
            </a:fld>
            <a:endParaRPr lang="en-US" dirty="0"/>
          </a:p>
        </p:txBody>
      </p:sp>
      <p:sp>
        <p:nvSpPr>
          <p:cNvPr id="7" name="Title 1"/>
          <p:cNvSpPr>
            <a:spLocks noGrp="1"/>
          </p:cNvSpPr>
          <p:nvPr>
            <p:ph type="title"/>
          </p:nvPr>
        </p:nvSpPr>
        <p:spPr>
          <a:xfrm>
            <a:off x="428625" y="344488"/>
            <a:ext cx="8472488" cy="609600"/>
          </a:xfrm>
        </p:spPr>
        <p:txBody>
          <a:bodyPr/>
          <a:lstStyle/>
          <a:p>
            <a:r>
              <a:rPr lang="en-US" dirty="0" smtClean="0"/>
              <a:t>AVS R&amp;D Life-cycle Model</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046" y="1022465"/>
            <a:ext cx="7219028" cy="49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97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5</a:t>
            </a:fld>
            <a:endParaRPr lang="en-US" dirty="0"/>
          </a:p>
        </p:txBody>
      </p:sp>
      <p:sp>
        <p:nvSpPr>
          <p:cNvPr id="7" name="Isosceles Triangle 6"/>
          <p:cNvSpPr/>
          <p:nvPr/>
        </p:nvSpPr>
        <p:spPr bwMode="auto">
          <a:xfrm rot="10800000">
            <a:off x="4618653" y="1147664"/>
            <a:ext cx="4021494" cy="4469363"/>
          </a:xfrm>
          <a:prstGeom prst="triangle">
            <a:avLst>
              <a:gd name="adj" fmla="val 49552"/>
            </a:avLst>
          </a:prstGeom>
          <a:solidFill>
            <a:srgbClr val="92D050">
              <a:alpha val="4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Content Placeholder 2"/>
          <p:cNvSpPr>
            <a:spLocks noGrp="1"/>
          </p:cNvSpPr>
          <p:nvPr>
            <p:ph idx="1"/>
          </p:nvPr>
        </p:nvSpPr>
        <p:spPr>
          <a:xfrm>
            <a:off x="495300" y="1001487"/>
            <a:ext cx="8050213" cy="4897664"/>
          </a:xfrm>
        </p:spPr>
        <p:txBody>
          <a:bodyPr>
            <a:normAutofit fontScale="62500" lnSpcReduction="20000"/>
          </a:bodyPr>
          <a:lstStyle/>
          <a:p>
            <a:r>
              <a:rPr lang="en-US" dirty="0" smtClean="0"/>
              <a:t>Develop portfolio &amp; budget Programming</a:t>
            </a:r>
          </a:p>
          <a:p>
            <a:pPr lvl="1"/>
            <a:r>
              <a:rPr lang="en-US" dirty="0" smtClean="0"/>
              <a:t>Release Strategic Guidance</a:t>
            </a:r>
          </a:p>
          <a:p>
            <a:pPr lvl="1"/>
            <a:r>
              <a:rPr lang="en-US" dirty="0" smtClean="0"/>
              <a:t>Collect proposals</a:t>
            </a:r>
          </a:p>
          <a:p>
            <a:pPr lvl="1"/>
            <a:r>
              <a:rPr lang="en-US" dirty="0" smtClean="0"/>
              <a:t>Prioritize</a:t>
            </a:r>
          </a:p>
          <a:p>
            <a:pPr lvl="1"/>
            <a:r>
              <a:rPr lang="en-US" dirty="0" smtClean="0"/>
              <a:t>Program </a:t>
            </a:r>
            <a:r>
              <a:rPr lang="en-US" b="1" u="sng" dirty="0" smtClean="0">
                <a:solidFill>
                  <a:srgbClr val="FF0000"/>
                </a:solidFill>
              </a:rPr>
              <a:t>projected</a:t>
            </a:r>
            <a:r>
              <a:rPr lang="en-US" dirty="0" smtClean="0"/>
              <a:t> funding per prioritized list</a:t>
            </a:r>
          </a:p>
          <a:p>
            <a:pPr marL="457200" lvl="1" indent="0">
              <a:buNone/>
            </a:pPr>
            <a:r>
              <a:rPr lang="en-US" dirty="0"/>
              <a:t>	</a:t>
            </a:r>
            <a:r>
              <a:rPr lang="en-US" dirty="0" smtClean="0"/>
              <a:t>(</a:t>
            </a:r>
            <a:r>
              <a:rPr lang="en-US" i="1" dirty="0" smtClean="0"/>
              <a:t>Mendoza Line</a:t>
            </a:r>
            <a:r>
              <a:rPr lang="en-US" dirty="0" smtClean="0"/>
              <a:t>)</a:t>
            </a:r>
          </a:p>
          <a:p>
            <a:pPr lvl="1"/>
            <a:r>
              <a:rPr lang="en-US" dirty="0" smtClean="0"/>
              <a:t>Management reviews, changes &amp; approves</a:t>
            </a:r>
          </a:p>
          <a:p>
            <a:r>
              <a:rPr lang="en-US" dirty="0" smtClean="0"/>
              <a:t>Manage budget changes</a:t>
            </a:r>
          </a:p>
          <a:p>
            <a:pPr lvl="1"/>
            <a:r>
              <a:rPr lang="en-US" dirty="0" smtClean="0"/>
              <a:t>Adjust portfolio in response to changes (e.g. Sponsors, OMB, OST, PC&amp;B, Congress)</a:t>
            </a:r>
          </a:p>
          <a:p>
            <a:pPr lvl="1"/>
            <a:r>
              <a:rPr lang="en-US" dirty="0"/>
              <a:t>Management reviews, changes &amp; </a:t>
            </a:r>
            <a:r>
              <a:rPr lang="en-US" dirty="0" smtClean="0"/>
              <a:t>approvals</a:t>
            </a:r>
          </a:p>
          <a:p>
            <a:r>
              <a:rPr lang="en-US" dirty="0" smtClean="0"/>
              <a:t>Year-of-execution planning and research</a:t>
            </a:r>
          </a:p>
          <a:p>
            <a:pPr lvl="1"/>
            <a:r>
              <a:rPr lang="en-US" dirty="0" smtClean="0"/>
              <a:t>Sponsor Requirement Execution Plans (REP) &amp; Provider Research Execution Plans (PREP)</a:t>
            </a:r>
          </a:p>
          <a:p>
            <a:pPr lvl="1"/>
            <a:r>
              <a:rPr lang="en-US" dirty="0" smtClean="0"/>
              <a:t>Monthly Status Reports (MSR) &amp; sponsor reviews and approvals</a:t>
            </a:r>
          </a:p>
          <a:p>
            <a:r>
              <a:rPr lang="en-US" dirty="0" smtClean="0"/>
              <a:t>Year-of-execution unbudgeted research</a:t>
            </a:r>
          </a:p>
          <a:p>
            <a:pPr lvl="1"/>
            <a:r>
              <a:rPr lang="en-US" dirty="0"/>
              <a:t>Prioritize</a:t>
            </a:r>
          </a:p>
          <a:p>
            <a:pPr lvl="1"/>
            <a:r>
              <a:rPr lang="en-US" dirty="0" smtClean="0"/>
              <a:t>Program budgeted </a:t>
            </a:r>
            <a:r>
              <a:rPr lang="en-US" dirty="0"/>
              <a:t>funding per prioritized list</a:t>
            </a:r>
          </a:p>
          <a:p>
            <a:pPr lvl="1"/>
            <a:r>
              <a:rPr lang="en-US" dirty="0"/>
              <a:t>Management reviews, changes &amp; </a:t>
            </a:r>
            <a:r>
              <a:rPr lang="en-US" dirty="0" smtClean="0"/>
              <a:t>approves</a:t>
            </a:r>
          </a:p>
          <a:p>
            <a:r>
              <a:rPr lang="en-US" u="sng" dirty="0" smtClean="0">
                <a:solidFill>
                  <a:srgbClr val="9933FF"/>
                </a:solidFill>
              </a:rPr>
              <a:t>Sponsor implementation &amp; Outcome measurement</a:t>
            </a:r>
          </a:p>
        </p:txBody>
      </p:sp>
      <p:sp>
        <p:nvSpPr>
          <p:cNvPr id="9" name="Title 1"/>
          <p:cNvSpPr>
            <a:spLocks noGrp="1"/>
          </p:cNvSpPr>
          <p:nvPr>
            <p:ph type="title"/>
          </p:nvPr>
        </p:nvSpPr>
        <p:spPr>
          <a:xfrm>
            <a:off x="428625" y="344488"/>
            <a:ext cx="8472488" cy="609600"/>
          </a:xfrm>
        </p:spPr>
        <p:txBody>
          <a:bodyPr/>
          <a:lstStyle/>
          <a:p>
            <a:r>
              <a:rPr lang="en-US" dirty="0" smtClean="0"/>
              <a:t>The Process</a:t>
            </a:r>
            <a:endParaRPr lang="en-US" dirty="0"/>
          </a:p>
        </p:txBody>
      </p:sp>
      <p:sp>
        <p:nvSpPr>
          <p:cNvPr id="10" name="TextBox 9"/>
          <p:cNvSpPr txBox="1"/>
          <p:nvPr/>
        </p:nvSpPr>
        <p:spPr bwMode="auto">
          <a:xfrm rot="16200000">
            <a:off x="96869" y="1174586"/>
            <a:ext cx="6173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solidFill>
                  <a:srgbClr val="FF0000"/>
                </a:solidFill>
              </a:rPr>
              <a:t>FY-3</a:t>
            </a:r>
            <a:endParaRPr lang="en-US" sz="1600" b="1" dirty="0">
              <a:solidFill>
                <a:srgbClr val="FF0000"/>
              </a:solidFill>
            </a:endParaRPr>
          </a:p>
        </p:txBody>
      </p:sp>
      <p:sp>
        <p:nvSpPr>
          <p:cNvPr id="11" name="TextBox 10"/>
          <p:cNvSpPr txBox="1"/>
          <p:nvPr/>
        </p:nvSpPr>
        <p:spPr bwMode="auto">
          <a:xfrm rot="16200000">
            <a:off x="96869" y="2241387"/>
            <a:ext cx="6173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solidFill>
                  <a:srgbClr val="FF0000"/>
                </a:solidFill>
              </a:rPr>
              <a:t>FY-2</a:t>
            </a:r>
            <a:endParaRPr lang="en-US" sz="1600" b="1" dirty="0">
              <a:solidFill>
                <a:srgbClr val="FF0000"/>
              </a:solidFill>
            </a:endParaRPr>
          </a:p>
        </p:txBody>
      </p:sp>
      <p:sp>
        <p:nvSpPr>
          <p:cNvPr id="12" name="TextBox 11"/>
          <p:cNvSpPr txBox="1"/>
          <p:nvPr/>
        </p:nvSpPr>
        <p:spPr bwMode="auto">
          <a:xfrm rot="16200000">
            <a:off x="96869" y="3247872"/>
            <a:ext cx="6173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solidFill>
                  <a:srgbClr val="FF0000"/>
                </a:solidFill>
              </a:rPr>
              <a:t>FY-1</a:t>
            </a:r>
            <a:endParaRPr lang="en-US" sz="1600" b="1" dirty="0">
              <a:solidFill>
                <a:srgbClr val="FF0000"/>
              </a:solidFill>
            </a:endParaRPr>
          </a:p>
        </p:txBody>
      </p:sp>
      <p:sp>
        <p:nvSpPr>
          <p:cNvPr id="13" name="TextBox 12"/>
          <p:cNvSpPr txBox="1"/>
          <p:nvPr/>
        </p:nvSpPr>
        <p:spPr bwMode="auto">
          <a:xfrm rot="16200000">
            <a:off x="96869" y="4211420"/>
            <a:ext cx="6173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solidFill>
                  <a:srgbClr val="FF0000"/>
                </a:solidFill>
              </a:rPr>
              <a:t>FY-0</a:t>
            </a:r>
            <a:endParaRPr lang="en-US" sz="1600" b="1" dirty="0">
              <a:solidFill>
                <a:srgbClr val="FF0000"/>
              </a:solidFill>
            </a:endParaRPr>
          </a:p>
        </p:txBody>
      </p:sp>
      <p:sp>
        <p:nvSpPr>
          <p:cNvPr id="14" name="TextBox 13"/>
          <p:cNvSpPr txBox="1"/>
          <p:nvPr/>
        </p:nvSpPr>
        <p:spPr bwMode="auto">
          <a:xfrm rot="16200000">
            <a:off x="122453" y="5341199"/>
            <a:ext cx="5661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solidFill>
                  <a:srgbClr val="FF0000"/>
                </a:solidFill>
              </a:rPr>
              <a:t>FY+</a:t>
            </a:r>
            <a:endParaRPr lang="en-US" sz="1600" b="1" dirty="0">
              <a:solidFill>
                <a:srgbClr val="FF0000"/>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360" y="343042"/>
            <a:ext cx="1473086" cy="1905293"/>
          </a:xfrm>
          <a:prstGeom prst="rect">
            <a:avLst/>
          </a:prstGeom>
          <a:ln>
            <a:solidFill>
              <a:schemeClr val="tx1"/>
            </a:solidFill>
          </a:ln>
          <a:effectLst>
            <a:reflection endPos="0" dir="5400000" sy="-100000" algn="bl" rotWithShape="0"/>
          </a:effectLst>
        </p:spPr>
      </p:pic>
    </p:spTree>
    <p:extLst>
      <p:ext uri="{BB962C8B-B14F-4D97-AF65-F5344CB8AC3E}">
        <p14:creationId xmlns:p14="http://schemas.microsoft.com/office/powerpoint/2010/main" val="420250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6</a:t>
            </a:fld>
            <a:endParaRPr lang="en-US" dirty="0"/>
          </a:p>
        </p:txBody>
      </p:sp>
      <p:sp>
        <p:nvSpPr>
          <p:cNvPr id="7" name="Title 1"/>
          <p:cNvSpPr>
            <a:spLocks noGrp="1"/>
          </p:cNvSpPr>
          <p:nvPr>
            <p:ph type="title"/>
          </p:nvPr>
        </p:nvSpPr>
        <p:spPr>
          <a:xfrm>
            <a:off x="428625" y="344488"/>
            <a:ext cx="8472488" cy="609600"/>
          </a:xfrm>
        </p:spPr>
        <p:txBody>
          <a:bodyPr/>
          <a:lstStyle/>
          <a:p>
            <a:r>
              <a:rPr lang="en-US" dirty="0" smtClean="0"/>
              <a:t>AVS Mission Focus</a:t>
            </a:r>
            <a:endParaRPr lang="en-US" dirty="0"/>
          </a:p>
        </p:txBody>
      </p:sp>
      <p:sp>
        <p:nvSpPr>
          <p:cNvPr id="8" name="Rectangle 3"/>
          <p:cNvSpPr txBox="1">
            <a:spLocks noChangeArrowheads="1"/>
          </p:cNvSpPr>
          <p:nvPr/>
        </p:nvSpPr>
        <p:spPr bwMode="auto">
          <a:xfrm>
            <a:off x="487363" y="1311275"/>
            <a:ext cx="8050212"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80000"/>
              </a:lnSpc>
              <a:buFontTx/>
              <a:buNone/>
            </a:pPr>
            <a:r>
              <a:rPr lang="en-US" dirty="0" smtClean="0"/>
              <a:t>Three primary focus areas</a:t>
            </a:r>
          </a:p>
          <a:p>
            <a:pPr>
              <a:lnSpc>
                <a:spcPct val="80000"/>
              </a:lnSpc>
            </a:pPr>
            <a:r>
              <a:rPr lang="en-US" sz="2400" dirty="0" smtClean="0"/>
              <a:t>Continued Operational Safety</a:t>
            </a:r>
          </a:p>
          <a:p>
            <a:pPr lvl="1">
              <a:lnSpc>
                <a:spcPct val="80000"/>
              </a:lnSpc>
            </a:pPr>
            <a:r>
              <a:rPr lang="en-US" sz="2000" dirty="0" smtClean="0"/>
              <a:t>Ensure existing certificate holders continue to meet the safety requirements, standards, and regulations of their original certification</a:t>
            </a:r>
          </a:p>
          <a:p>
            <a:pPr>
              <a:lnSpc>
                <a:spcPct val="80000"/>
              </a:lnSpc>
            </a:pPr>
            <a:r>
              <a:rPr lang="en-US" sz="2400" dirty="0" smtClean="0"/>
              <a:t>Standards &amp; Policy</a:t>
            </a:r>
          </a:p>
          <a:p>
            <a:pPr lvl="1">
              <a:lnSpc>
                <a:spcPct val="80000"/>
              </a:lnSpc>
            </a:pPr>
            <a:r>
              <a:rPr lang="en-US" sz="2000" dirty="0" smtClean="0"/>
              <a:t>Create &amp; amend as necessary the rules &amp; standards that provide for the safety of the U.S. civil aviation system</a:t>
            </a:r>
          </a:p>
          <a:p>
            <a:pPr>
              <a:lnSpc>
                <a:spcPct val="80000"/>
              </a:lnSpc>
            </a:pPr>
            <a:r>
              <a:rPr lang="en-US" sz="2400" dirty="0" smtClean="0"/>
              <a:t>Certification</a:t>
            </a:r>
          </a:p>
          <a:p>
            <a:pPr lvl="1">
              <a:lnSpc>
                <a:spcPct val="80000"/>
              </a:lnSpc>
            </a:pPr>
            <a:r>
              <a:rPr lang="en-US" sz="2000" dirty="0" smtClean="0"/>
              <a:t>Issue and renew certificates for</a:t>
            </a:r>
          </a:p>
          <a:p>
            <a:pPr lvl="2">
              <a:lnSpc>
                <a:spcPct val="80000"/>
              </a:lnSpc>
            </a:pPr>
            <a:r>
              <a:rPr lang="en-US" sz="1800" dirty="0" smtClean="0"/>
              <a:t>Type Design</a:t>
            </a:r>
          </a:p>
          <a:p>
            <a:pPr lvl="2">
              <a:lnSpc>
                <a:spcPct val="80000"/>
              </a:lnSpc>
            </a:pPr>
            <a:r>
              <a:rPr lang="en-US" sz="1800" dirty="0" smtClean="0"/>
              <a:t>Operations</a:t>
            </a:r>
          </a:p>
          <a:p>
            <a:pPr lvl="2">
              <a:lnSpc>
                <a:spcPct val="80000"/>
              </a:lnSpc>
            </a:pPr>
            <a:r>
              <a:rPr lang="en-US" sz="1800" dirty="0" smtClean="0"/>
              <a:t>Manufacturing aircraft and avionics</a:t>
            </a:r>
          </a:p>
          <a:p>
            <a:pPr lvl="2">
              <a:lnSpc>
                <a:spcPct val="80000"/>
              </a:lnSpc>
            </a:pPr>
            <a:r>
              <a:rPr lang="en-US" sz="1800" dirty="0" smtClean="0"/>
              <a:t>Maintenance services</a:t>
            </a:r>
          </a:p>
        </p:txBody>
      </p:sp>
    </p:spTree>
    <p:extLst>
      <p:ext uri="{BB962C8B-B14F-4D97-AF65-F5344CB8AC3E}">
        <p14:creationId xmlns:p14="http://schemas.microsoft.com/office/powerpoint/2010/main" val="279269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7</a:t>
            </a:fld>
            <a:endParaRPr lang="en-US" dirty="0"/>
          </a:p>
        </p:txBody>
      </p:sp>
      <p:sp>
        <p:nvSpPr>
          <p:cNvPr id="7" name="Rectangle 6"/>
          <p:cNvSpPr/>
          <p:nvPr/>
        </p:nvSpPr>
        <p:spPr>
          <a:xfrm>
            <a:off x="3944256" y="1011238"/>
            <a:ext cx="1371600" cy="762000"/>
          </a:xfrm>
          <a:prstGeom prst="rect">
            <a:avLst/>
          </a:prstGeom>
          <a:solidFill>
            <a:srgbClr val="F79646">
              <a:lumMod val="60000"/>
              <a:lumOff val="40000"/>
            </a:srgbClr>
          </a:solidFill>
          <a:ln w="12700" cap="flat" cmpd="dbl" algn="ctr">
            <a:solidFill>
              <a:srgbClr val="4F81BD"/>
            </a:solidFill>
            <a:prstDash val="solid"/>
          </a:ln>
          <a:effectLst/>
        </p:spPr>
        <p:txBody>
          <a:bodyPr anchor="ctr"/>
          <a:lstStyle/>
          <a:p>
            <a:pPr algn="ctr" fontAlgn="auto">
              <a:spcBef>
                <a:spcPts val="0"/>
              </a:spcBef>
              <a:spcAft>
                <a:spcPts val="0"/>
              </a:spcAft>
              <a:buNone/>
              <a:defRPr/>
            </a:pPr>
            <a:r>
              <a:rPr lang="en-US" sz="1200" kern="0" dirty="0">
                <a:solidFill>
                  <a:sysClr val="windowText" lastClr="000000"/>
                </a:solidFill>
              </a:rPr>
              <a:t>AVS Research Portfolio</a:t>
            </a:r>
          </a:p>
          <a:p>
            <a:pPr algn="ctr" fontAlgn="auto">
              <a:spcBef>
                <a:spcPts val="0"/>
              </a:spcBef>
              <a:spcAft>
                <a:spcPts val="0"/>
              </a:spcAft>
              <a:buNone/>
              <a:defRPr/>
            </a:pPr>
            <a:r>
              <a:rPr lang="en-US" sz="1200" kern="0" dirty="0">
                <a:solidFill>
                  <a:sysClr val="windowText" lastClr="000000"/>
                </a:solidFill>
              </a:rPr>
              <a:t>1.0</a:t>
            </a:r>
          </a:p>
        </p:txBody>
      </p:sp>
      <p:sp>
        <p:nvSpPr>
          <p:cNvPr id="8" name="Rectangle 7"/>
          <p:cNvSpPr/>
          <p:nvPr/>
        </p:nvSpPr>
        <p:spPr>
          <a:xfrm>
            <a:off x="1414463" y="2390775"/>
            <a:ext cx="1371600" cy="762000"/>
          </a:xfrm>
          <a:prstGeom prst="rect">
            <a:avLst/>
          </a:prstGeom>
          <a:solidFill>
            <a:srgbClr val="9BBB59">
              <a:lumMod val="60000"/>
              <a:lumOff val="40000"/>
            </a:srgbClr>
          </a:solidFill>
          <a:ln w="12700" cap="flat" cmpd="dbl" algn="ctr">
            <a:solidFill>
              <a:srgbClr val="4F81BD"/>
            </a:solidFill>
            <a:prstDash val="solid"/>
          </a:ln>
          <a:effectLst/>
        </p:spPr>
        <p:txBody>
          <a:bodyPr anchor="ctr"/>
          <a:lstStyle/>
          <a:p>
            <a:pPr algn="ctr" fontAlgn="auto">
              <a:spcBef>
                <a:spcPts val="0"/>
              </a:spcBef>
              <a:spcAft>
                <a:spcPts val="0"/>
              </a:spcAft>
              <a:buNone/>
              <a:defRPr/>
            </a:pPr>
            <a:r>
              <a:rPr lang="en-US" sz="1200" kern="0" dirty="0">
                <a:solidFill>
                  <a:sysClr val="windowText" lastClr="000000"/>
                </a:solidFill>
              </a:rPr>
              <a:t>Address Safety Risks</a:t>
            </a:r>
          </a:p>
          <a:p>
            <a:pPr algn="ctr" fontAlgn="auto">
              <a:spcBef>
                <a:spcPts val="0"/>
              </a:spcBef>
              <a:spcAft>
                <a:spcPts val="0"/>
              </a:spcAft>
              <a:buNone/>
              <a:defRPr/>
            </a:pPr>
            <a:r>
              <a:rPr lang="en-US" sz="1200" kern="0" dirty="0">
                <a:solidFill>
                  <a:sysClr val="windowText" lastClr="000000"/>
                </a:solidFill>
              </a:rPr>
              <a:t>0.43</a:t>
            </a:r>
          </a:p>
        </p:txBody>
      </p:sp>
      <p:sp>
        <p:nvSpPr>
          <p:cNvPr id="9" name="Rectangle 8"/>
          <p:cNvSpPr/>
          <p:nvPr/>
        </p:nvSpPr>
        <p:spPr>
          <a:xfrm>
            <a:off x="1376364" y="4160837"/>
            <a:ext cx="1447800" cy="1282019"/>
          </a:xfrm>
          <a:prstGeom prst="rect">
            <a:avLst/>
          </a:prstGeom>
          <a:solidFill>
            <a:srgbClr val="FFFF00"/>
          </a:solidFill>
          <a:ln w="12700" cap="flat" cmpd="dbl" algn="ctr">
            <a:solidFill>
              <a:srgbClr val="4F81BD"/>
            </a:solidFill>
            <a:prstDash val="solid"/>
          </a:ln>
          <a:effectLst/>
        </p:spPr>
        <p:txBody>
          <a:bodyPr anchor="ctr"/>
          <a:lstStyle/>
          <a:p>
            <a:pPr algn="ctr" fontAlgn="auto">
              <a:spcBef>
                <a:spcPts val="0"/>
              </a:spcBef>
              <a:spcAft>
                <a:spcPts val="0"/>
              </a:spcAft>
              <a:buNone/>
              <a:defRPr/>
            </a:pPr>
            <a:r>
              <a:rPr lang="en-US" sz="1200" kern="0" dirty="0">
                <a:solidFill>
                  <a:sysClr val="windowText" lastClr="000000"/>
                </a:solidFill>
              </a:rPr>
              <a:t>Criteria 1:  Potential to Prevent or Mitigate Safety Risks</a:t>
            </a:r>
          </a:p>
          <a:p>
            <a:pPr algn="ctr" fontAlgn="auto">
              <a:spcBef>
                <a:spcPts val="0"/>
              </a:spcBef>
              <a:spcAft>
                <a:spcPts val="0"/>
              </a:spcAft>
              <a:buNone/>
              <a:defRPr/>
            </a:pPr>
            <a:r>
              <a:rPr lang="en-US" sz="1200" kern="0" dirty="0">
                <a:solidFill>
                  <a:sysClr val="windowText" lastClr="000000"/>
                </a:solidFill>
              </a:rPr>
              <a:t>0.43</a:t>
            </a:r>
          </a:p>
        </p:txBody>
      </p:sp>
      <p:sp>
        <p:nvSpPr>
          <p:cNvPr id="10" name="Rectangle 9"/>
          <p:cNvSpPr/>
          <p:nvPr/>
        </p:nvSpPr>
        <p:spPr>
          <a:xfrm>
            <a:off x="3945530" y="2390775"/>
            <a:ext cx="1371600" cy="762000"/>
          </a:xfrm>
          <a:prstGeom prst="rect">
            <a:avLst/>
          </a:prstGeom>
          <a:solidFill>
            <a:srgbClr val="9BBB59">
              <a:lumMod val="60000"/>
              <a:lumOff val="40000"/>
            </a:srgbClr>
          </a:solidFill>
          <a:ln w="12700" cap="flat" cmpd="dbl" algn="ctr">
            <a:solidFill>
              <a:srgbClr val="4F81BD"/>
            </a:solidFill>
            <a:prstDash val="solid"/>
          </a:ln>
          <a:effectLst/>
        </p:spPr>
        <p:txBody>
          <a:bodyPr anchor="ctr"/>
          <a:lstStyle/>
          <a:p>
            <a:pPr algn="ctr" fontAlgn="auto">
              <a:spcBef>
                <a:spcPts val="0"/>
              </a:spcBef>
              <a:spcAft>
                <a:spcPts val="0"/>
              </a:spcAft>
              <a:buNone/>
              <a:defRPr/>
            </a:pPr>
            <a:r>
              <a:rPr lang="en-US" sz="1200" kern="0" dirty="0">
                <a:solidFill>
                  <a:sysClr val="windowText" lastClr="000000"/>
                </a:solidFill>
              </a:rPr>
              <a:t>Develop Regulations and Standards</a:t>
            </a:r>
          </a:p>
          <a:p>
            <a:pPr algn="ctr" fontAlgn="auto">
              <a:spcBef>
                <a:spcPts val="0"/>
              </a:spcBef>
              <a:spcAft>
                <a:spcPts val="0"/>
              </a:spcAft>
              <a:buNone/>
              <a:defRPr/>
            </a:pPr>
            <a:r>
              <a:rPr lang="en-US" sz="1200" kern="0" dirty="0">
                <a:solidFill>
                  <a:sysClr val="windowText" lastClr="000000"/>
                </a:solidFill>
              </a:rPr>
              <a:t>0.35</a:t>
            </a:r>
          </a:p>
        </p:txBody>
      </p:sp>
      <p:sp>
        <p:nvSpPr>
          <p:cNvPr id="11" name="Rectangle 10"/>
          <p:cNvSpPr/>
          <p:nvPr/>
        </p:nvSpPr>
        <p:spPr>
          <a:xfrm>
            <a:off x="3073400" y="4160838"/>
            <a:ext cx="1447800" cy="1282019"/>
          </a:xfrm>
          <a:prstGeom prst="rect">
            <a:avLst/>
          </a:prstGeom>
          <a:solidFill>
            <a:srgbClr val="FFFF00"/>
          </a:solidFill>
          <a:ln w="12700" cap="flat" cmpd="dbl" algn="ctr">
            <a:solidFill>
              <a:srgbClr val="4F81BD"/>
            </a:solidFill>
            <a:prstDash val="solid"/>
          </a:ln>
          <a:effectLst/>
        </p:spPr>
        <p:txBody>
          <a:bodyPr anchor="ctr"/>
          <a:lstStyle/>
          <a:p>
            <a:pPr algn="ctr" fontAlgn="auto">
              <a:spcBef>
                <a:spcPts val="0"/>
              </a:spcBef>
              <a:spcAft>
                <a:spcPts val="0"/>
              </a:spcAft>
              <a:buNone/>
              <a:defRPr/>
            </a:pPr>
            <a:r>
              <a:rPr lang="en-US" sz="1200" kern="0" dirty="0">
                <a:solidFill>
                  <a:sysClr val="windowText" lastClr="000000"/>
                </a:solidFill>
              </a:rPr>
              <a:t>Criteria 2:  Enhance Existing Safety Regulations and Standards</a:t>
            </a:r>
          </a:p>
          <a:p>
            <a:pPr algn="ctr" fontAlgn="auto">
              <a:spcBef>
                <a:spcPts val="0"/>
              </a:spcBef>
              <a:spcAft>
                <a:spcPts val="0"/>
              </a:spcAft>
              <a:buNone/>
              <a:defRPr/>
            </a:pPr>
            <a:r>
              <a:rPr lang="en-US" sz="1200" kern="0" dirty="0">
                <a:solidFill>
                  <a:sysClr val="windowText" lastClr="000000"/>
                </a:solidFill>
              </a:rPr>
              <a:t>0.35</a:t>
            </a:r>
          </a:p>
        </p:txBody>
      </p:sp>
      <p:sp>
        <p:nvSpPr>
          <p:cNvPr id="12" name="Rectangle 11"/>
          <p:cNvSpPr/>
          <p:nvPr/>
        </p:nvSpPr>
        <p:spPr>
          <a:xfrm>
            <a:off x="4673600" y="4160838"/>
            <a:ext cx="1447800" cy="1282019"/>
          </a:xfrm>
          <a:prstGeom prst="rect">
            <a:avLst/>
          </a:prstGeom>
          <a:solidFill>
            <a:srgbClr val="FFFF00"/>
          </a:solidFill>
          <a:ln w="12700" cap="flat" cmpd="dbl" algn="ctr">
            <a:solidFill>
              <a:srgbClr val="4F81BD"/>
            </a:solidFill>
            <a:prstDash val="solid"/>
          </a:ln>
          <a:effectLst/>
        </p:spPr>
        <p:txBody>
          <a:bodyPr anchor="ctr"/>
          <a:lstStyle/>
          <a:p>
            <a:pPr algn="ctr" fontAlgn="auto">
              <a:spcBef>
                <a:spcPts val="0"/>
              </a:spcBef>
              <a:spcAft>
                <a:spcPts val="0"/>
              </a:spcAft>
              <a:buNone/>
              <a:defRPr/>
            </a:pPr>
            <a:r>
              <a:rPr lang="en-US" sz="1200" kern="0" dirty="0">
                <a:solidFill>
                  <a:sysClr val="windowText" lastClr="000000"/>
                </a:solidFill>
              </a:rPr>
              <a:t>Criteria 3:  Develop New Safety Regulations and Standards</a:t>
            </a:r>
          </a:p>
          <a:p>
            <a:pPr algn="ctr" fontAlgn="auto">
              <a:spcBef>
                <a:spcPts val="0"/>
              </a:spcBef>
              <a:spcAft>
                <a:spcPts val="0"/>
              </a:spcAft>
              <a:buNone/>
              <a:defRPr/>
            </a:pPr>
            <a:r>
              <a:rPr lang="en-US" sz="1200" kern="0" dirty="0">
                <a:solidFill>
                  <a:sysClr val="windowText" lastClr="000000"/>
                </a:solidFill>
              </a:rPr>
              <a:t>0.35</a:t>
            </a:r>
          </a:p>
        </p:txBody>
      </p:sp>
      <p:sp>
        <p:nvSpPr>
          <p:cNvPr id="13" name="Rectangle 12"/>
          <p:cNvSpPr/>
          <p:nvPr/>
        </p:nvSpPr>
        <p:spPr>
          <a:xfrm>
            <a:off x="6375399" y="4160838"/>
            <a:ext cx="1473200" cy="1282019"/>
          </a:xfrm>
          <a:prstGeom prst="rect">
            <a:avLst/>
          </a:prstGeom>
          <a:solidFill>
            <a:srgbClr val="FFFF00"/>
          </a:solidFill>
          <a:ln w="12700" cap="flat" cmpd="dbl" algn="ctr">
            <a:solidFill>
              <a:srgbClr val="4F81BD"/>
            </a:solidFill>
            <a:prstDash val="solid"/>
          </a:ln>
          <a:effectLst/>
        </p:spPr>
        <p:txBody>
          <a:bodyPr anchor="ctr"/>
          <a:lstStyle/>
          <a:p>
            <a:pPr algn="ctr" fontAlgn="auto">
              <a:spcBef>
                <a:spcPts val="0"/>
              </a:spcBef>
              <a:spcAft>
                <a:spcPts val="0"/>
              </a:spcAft>
              <a:buNone/>
              <a:defRPr/>
            </a:pPr>
            <a:r>
              <a:rPr lang="en-US" sz="1200" kern="0" dirty="0">
                <a:solidFill>
                  <a:sysClr val="windowText" lastClr="000000"/>
                </a:solidFill>
              </a:rPr>
              <a:t>Criteria 4:  Fulfilling commitments in response to Internal and External Drivers</a:t>
            </a:r>
          </a:p>
          <a:p>
            <a:pPr algn="ctr" fontAlgn="auto">
              <a:spcBef>
                <a:spcPts val="0"/>
              </a:spcBef>
              <a:spcAft>
                <a:spcPts val="0"/>
              </a:spcAft>
              <a:buNone/>
              <a:defRPr/>
            </a:pPr>
            <a:r>
              <a:rPr lang="en-US" sz="1200" kern="0" dirty="0">
                <a:solidFill>
                  <a:sysClr val="windowText" lastClr="000000"/>
                </a:solidFill>
              </a:rPr>
              <a:t>0.22</a:t>
            </a:r>
          </a:p>
        </p:txBody>
      </p:sp>
      <p:cxnSp>
        <p:nvCxnSpPr>
          <p:cNvPr id="14" name="Elbow Connector 11"/>
          <p:cNvCxnSpPr>
            <a:cxnSpLocks noChangeShapeType="1"/>
            <a:stCxn id="7" idx="2"/>
            <a:endCxn id="8" idx="0"/>
          </p:cNvCxnSpPr>
          <p:nvPr/>
        </p:nvCxnSpPr>
        <p:spPr bwMode="auto">
          <a:xfrm rot="5400000">
            <a:off x="3056392" y="817110"/>
            <a:ext cx="617537" cy="2529793"/>
          </a:xfrm>
          <a:prstGeom prst="bentConnector3">
            <a:avLst>
              <a:gd name="adj1" fmla="val 50000"/>
            </a:avLst>
          </a:prstGeom>
          <a:noFill/>
          <a:ln w="952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5" name="Elbow Connector 12"/>
          <p:cNvCxnSpPr>
            <a:cxnSpLocks noChangeShapeType="1"/>
            <a:stCxn id="7" idx="2"/>
            <a:endCxn id="10" idx="0"/>
          </p:cNvCxnSpPr>
          <p:nvPr/>
        </p:nvCxnSpPr>
        <p:spPr bwMode="auto">
          <a:xfrm rot="16200000" flipH="1">
            <a:off x="4321925" y="2081369"/>
            <a:ext cx="617537" cy="1274"/>
          </a:xfrm>
          <a:prstGeom prst="bentConnector3">
            <a:avLst>
              <a:gd name="adj1" fmla="val 50000"/>
            </a:avLst>
          </a:prstGeom>
          <a:noFill/>
          <a:ln w="952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6" name="Elbow Connector 13"/>
          <p:cNvCxnSpPr>
            <a:cxnSpLocks noChangeShapeType="1"/>
            <a:stCxn id="7" idx="2"/>
            <a:endCxn id="21" idx="0"/>
          </p:cNvCxnSpPr>
          <p:nvPr/>
        </p:nvCxnSpPr>
        <p:spPr bwMode="auto">
          <a:xfrm rot="16200000" flipH="1">
            <a:off x="5562260" y="841034"/>
            <a:ext cx="617536" cy="2481944"/>
          </a:xfrm>
          <a:prstGeom prst="bentConnector3">
            <a:avLst>
              <a:gd name="adj1" fmla="val 50000"/>
            </a:avLst>
          </a:prstGeom>
          <a:noFill/>
          <a:ln w="952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7" name="Elbow Connector 14"/>
          <p:cNvCxnSpPr>
            <a:cxnSpLocks noChangeShapeType="1"/>
            <a:stCxn id="8" idx="2"/>
            <a:endCxn id="9" idx="0"/>
          </p:cNvCxnSpPr>
          <p:nvPr/>
        </p:nvCxnSpPr>
        <p:spPr bwMode="auto">
          <a:xfrm rot="16200000" flipH="1">
            <a:off x="1596232" y="3656805"/>
            <a:ext cx="1008062" cy="1"/>
          </a:xfrm>
          <a:prstGeom prst="bentConnector3">
            <a:avLst>
              <a:gd name="adj1" fmla="val 50000"/>
            </a:avLst>
          </a:prstGeom>
          <a:noFill/>
          <a:ln w="952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8" name="Elbow Connector 15"/>
          <p:cNvCxnSpPr>
            <a:cxnSpLocks noChangeShapeType="1"/>
            <a:stCxn id="10" idx="2"/>
            <a:endCxn id="11" idx="0"/>
          </p:cNvCxnSpPr>
          <p:nvPr/>
        </p:nvCxnSpPr>
        <p:spPr bwMode="auto">
          <a:xfrm rot="5400000">
            <a:off x="3710284" y="3239791"/>
            <a:ext cx="1008063" cy="834030"/>
          </a:xfrm>
          <a:prstGeom prst="bentConnector3">
            <a:avLst>
              <a:gd name="adj1" fmla="val 50000"/>
            </a:avLst>
          </a:prstGeom>
          <a:noFill/>
          <a:ln w="952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9" name="Elbow Connector 16"/>
          <p:cNvCxnSpPr>
            <a:cxnSpLocks noChangeShapeType="1"/>
            <a:stCxn id="10" idx="2"/>
            <a:endCxn id="12" idx="0"/>
          </p:cNvCxnSpPr>
          <p:nvPr/>
        </p:nvCxnSpPr>
        <p:spPr bwMode="auto">
          <a:xfrm rot="16200000" flipH="1">
            <a:off x="4510384" y="3273721"/>
            <a:ext cx="1008063" cy="766170"/>
          </a:xfrm>
          <a:prstGeom prst="bentConnector3">
            <a:avLst>
              <a:gd name="adj1" fmla="val 50000"/>
            </a:avLst>
          </a:prstGeom>
          <a:noFill/>
          <a:ln w="9525" algn="ctr">
            <a:solidFill>
              <a:srgbClr val="000000"/>
            </a:solidFill>
            <a:miter lim="800000"/>
            <a:headEnd/>
            <a:tailEnd/>
          </a:ln>
          <a:extLst>
            <a:ext uri="{909E8E84-426E-40DD-AFC4-6F175D3DCCD1}">
              <a14:hiddenFill xmlns:a14="http://schemas.microsoft.com/office/drawing/2010/main">
                <a:noFill/>
              </a14:hiddenFill>
            </a:ext>
          </a:extLst>
        </p:spPr>
      </p:cxnSp>
      <p:sp>
        <p:nvSpPr>
          <p:cNvPr id="20" name="TextBox 36"/>
          <p:cNvSpPr txBox="1">
            <a:spLocks noChangeArrowheads="1"/>
          </p:cNvSpPr>
          <p:nvPr/>
        </p:nvSpPr>
        <p:spPr bwMode="auto">
          <a:xfrm>
            <a:off x="4340225" y="3472140"/>
            <a:ext cx="582211" cy="369332"/>
          </a:xfrm>
          <a:prstGeom prst="rect">
            <a:avLst/>
          </a:prstGeom>
          <a:solidFill>
            <a:sysClr val="window" lastClr="FFFFFF"/>
          </a:solidFill>
          <a:ln w="9525">
            <a:solidFill>
              <a:sysClr val="windowText" lastClr="000000"/>
            </a:solidFill>
            <a:miter lim="800000"/>
            <a:headEnd/>
            <a:tailEnd/>
          </a:ln>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auto" hangingPunct="1">
              <a:spcBef>
                <a:spcPts val="0"/>
              </a:spcBef>
              <a:spcAft>
                <a:spcPts val="0"/>
              </a:spcAft>
              <a:buNone/>
              <a:defRPr/>
            </a:pPr>
            <a:r>
              <a:rPr lang="en-US" sz="1800" kern="0" dirty="0" smtClean="0">
                <a:solidFill>
                  <a:sysClr val="windowText" lastClr="000000"/>
                </a:solidFill>
              </a:rPr>
              <a:t>XOR</a:t>
            </a:r>
          </a:p>
        </p:txBody>
      </p:sp>
      <p:sp>
        <p:nvSpPr>
          <p:cNvPr id="21" name="Rectangle 20"/>
          <p:cNvSpPr/>
          <p:nvPr/>
        </p:nvSpPr>
        <p:spPr>
          <a:xfrm>
            <a:off x="6426200" y="2390774"/>
            <a:ext cx="1371600" cy="762000"/>
          </a:xfrm>
          <a:prstGeom prst="rect">
            <a:avLst/>
          </a:prstGeom>
          <a:solidFill>
            <a:srgbClr val="9BBB59">
              <a:lumMod val="60000"/>
              <a:lumOff val="40000"/>
            </a:srgbClr>
          </a:solidFill>
          <a:ln w="12700" cap="flat" cmpd="dbl" algn="ctr">
            <a:solidFill>
              <a:srgbClr val="4F81BD"/>
            </a:solidFill>
            <a:prstDash val="solid"/>
          </a:ln>
          <a:effectLst/>
        </p:spPr>
        <p:txBody>
          <a:bodyPr anchor="ctr"/>
          <a:lstStyle/>
          <a:p>
            <a:pPr algn="ctr" fontAlgn="auto">
              <a:spcBef>
                <a:spcPts val="0"/>
              </a:spcBef>
              <a:spcAft>
                <a:spcPts val="0"/>
              </a:spcAft>
              <a:buNone/>
              <a:defRPr/>
            </a:pPr>
            <a:r>
              <a:rPr lang="en-US" sz="1200" kern="0" dirty="0">
                <a:solidFill>
                  <a:sysClr val="windowText" lastClr="000000"/>
                </a:solidFill>
              </a:rPr>
              <a:t>Respond to other influences</a:t>
            </a:r>
          </a:p>
          <a:p>
            <a:pPr algn="ctr" fontAlgn="auto">
              <a:spcBef>
                <a:spcPts val="0"/>
              </a:spcBef>
              <a:spcAft>
                <a:spcPts val="0"/>
              </a:spcAft>
              <a:buNone/>
              <a:defRPr/>
            </a:pPr>
            <a:r>
              <a:rPr lang="en-US" sz="1200" kern="0" dirty="0">
                <a:solidFill>
                  <a:sysClr val="windowText" lastClr="000000"/>
                </a:solidFill>
              </a:rPr>
              <a:t>0.22</a:t>
            </a:r>
          </a:p>
        </p:txBody>
      </p:sp>
      <p:cxnSp>
        <p:nvCxnSpPr>
          <p:cNvPr id="22" name="Elbow Connector 19"/>
          <p:cNvCxnSpPr>
            <a:cxnSpLocks noChangeShapeType="1"/>
            <a:stCxn id="21" idx="2"/>
            <a:endCxn id="13" idx="0"/>
          </p:cNvCxnSpPr>
          <p:nvPr/>
        </p:nvCxnSpPr>
        <p:spPr bwMode="auto">
          <a:xfrm rot="5400000">
            <a:off x="6607968" y="3656806"/>
            <a:ext cx="1008064" cy="1"/>
          </a:xfrm>
          <a:prstGeom prst="bentConnector3">
            <a:avLst>
              <a:gd name="adj1" fmla="val 50000"/>
            </a:avLst>
          </a:prstGeom>
          <a:noFill/>
          <a:ln w="9525" algn="ctr">
            <a:solidFill>
              <a:srgbClr val="000000"/>
            </a:solidFill>
            <a:miter lim="800000"/>
            <a:headEnd/>
            <a:tailEnd/>
          </a:ln>
          <a:extLst>
            <a:ext uri="{909E8E84-426E-40DD-AFC4-6F175D3DCCD1}">
              <a14:hiddenFill xmlns:a14="http://schemas.microsoft.com/office/drawing/2010/main">
                <a:noFill/>
              </a14:hiddenFill>
            </a:ext>
          </a:extLst>
        </p:spPr>
      </p:cxnSp>
      <p:sp>
        <p:nvSpPr>
          <p:cNvPr id="23" name="Title 1"/>
          <p:cNvSpPr>
            <a:spLocks noGrp="1"/>
          </p:cNvSpPr>
          <p:nvPr>
            <p:ph type="title"/>
          </p:nvPr>
        </p:nvSpPr>
        <p:spPr>
          <a:xfrm>
            <a:off x="428625" y="344488"/>
            <a:ext cx="8472488" cy="609600"/>
          </a:xfrm>
        </p:spPr>
        <p:txBody>
          <a:bodyPr/>
          <a:lstStyle/>
          <a:p>
            <a:r>
              <a:rPr lang="en-US" sz="3600" dirty="0" smtClean="0"/>
              <a:t>Evaluation Criteria</a:t>
            </a:r>
          </a:p>
        </p:txBody>
      </p:sp>
    </p:spTree>
    <p:extLst>
      <p:ext uri="{BB962C8B-B14F-4D97-AF65-F5344CB8AC3E}">
        <p14:creationId xmlns:p14="http://schemas.microsoft.com/office/powerpoint/2010/main" val="319894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8</a:t>
            </a:fld>
            <a:endParaRPr lang="en-US" dirty="0"/>
          </a:p>
        </p:txBody>
      </p:sp>
      <p:sp>
        <p:nvSpPr>
          <p:cNvPr id="7" name="Title 1"/>
          <p:cNvSpPr>
            <a:spLocks noGrp="1"/>
          </p:cNvSpPr>
          <p:nvPr>
            <p:ph type="title"/>
          </p:nvPr>
        </p:nvSpPr>
        <p:spPr>
          <a:xfrm>
            <a:off x="428625" y="344488"/>
            <a:ext cx="8472488" cy="609600"/>
          </a:xfrm>
        </p:spPr>
        <p:txBody>
          <a:bodyPr/>
          <a:lstStyle/>
          <a:p>
            <a:r>
              <a:rPr lang="en-US" dirty="0" smtClean="0"/>
              <a:t>AVS R&amp;D Ranking Criteria</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413" y="1254125"/>
            <a:ext cx="3613150" cy="47672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3"/>
          <p:cNvSpPr txBox="1">
            <a:spLocks noChangeArrowheads="1"/>
          </p:cNvSpPr>
          <p:nvPr/>
        </p:nvSpPr>
        <p:spPr bwMode="auto">
          <a:xfrm>
            <a:off x="434975" y="944563"/>
            <a:ext cx="4244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pPr>
            <a:r>
              <a:rPr lang="en-US" sz="2000" b="1" dirty="0"/>
              <a:t>Criteria:</a:t>
            </a:r>
            <a:r>
              <a:rPr lang="en-US" sz="2000" dirty="0"/>
              <a:t>  </a:t>
            </a:r>
            <a:r>
              <a:rPr lang="en-US" sz="2000" dirty="0" smtClean="0"/>
              <a:t>address </a:t>
            </a:r>
            <a:r>
              <a:rPr lang="en-US" sz="2000" dirty="0"/>
              <a:t>the 3 criteria that make the strongest case for the requirement.  </a:t>
            </a:r>
          </a:p>
        </p:txBody>
      </p:sp>
      <p:sp>
        <p:nvSpPr>
          <p:cNvPr id="10" name="TextBox 5"/>
          <p:cNvSpPr txBox="1">
            <a:spLocks noChangeArrowheads="1"/>
          </p:cNvSpPr>
          <p:nvPr/>
        </p:nvSpPr>
        <p:spPr bwMode="auto">
          <a:xfrm>
            <a:off x="434975" y="2052638"/>
            <a:ext cx="3990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pPr>
            <a:r>
              <a:rPr lang="en-US" sz="2000" b="1" dirty="0"/>
              <a:t>Evidence &amp; Impact:</a:t>
            </a:r>
            <a:r>
              <a:rPr lang="en-US" sz="2000" dirty="0"/>
              <a:t>  cite safety data in the justifications to back up the evidence and impact.</a:t>
            </a:r>
          </a:p>
        </p:txBody>
      </p:sp>
      <p:sp>
        <p:nvSpPr>
          <p:cNvPr id="11" name="TextBox 7"/>
          <p:cNvSpPr txBox="1">
            <a:spLocks noChangeArrowheads="1"/>
          </p:cNvSpPr>
          <p:nvPr/>
        </p:nvSpPr>
        <p:spPr bwMode="auto">
          <a:xfrm>
            <a:off x="434975" y="3286125"/>
            <a:ext cx="38385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pPr>
            <a:r>
              <a:rPr lang="en-US" sz="2000" b="1" dirty="0"/>
              <a:t>Ranking:</a:t>
            </a:r>
            <a:r>
              <a:rPr lang="en-US" sz="2000" dirty="0"/>
              <a:t>  </a:t>
            </a:r>
            <a:r>
              <a:rPr lang="en-US" sz="2000" dirty="0" smtClean="0"/>
              <a:t>determine </a:t>
            </a:r>
            <a:r>
              <a:rPr lang="en-US" sz="2000" dirty="0"/>
              <a:t>1-5 based on the strength of the evidence and impact using this table.  </a:t>
            </a:r>
          </a:p>
        </p:txBody>
      </p:sp>
      <p:sp>
        <p:nvSpPr>
          <p:cNvPr id="12" name="TextBox 8"/>
          <p:cNvSpPr txBox="1">
            <a:spLocks noChangeArrowheads="1"/>
          </p:cNvSpPr>
          <p:nvPr/>
        </p:nvSpPr>
        <p:spPr bwMode="auto">
          <a:xfrm>
            <a:off x="434975" y="4552950"/>
            <a:ext cx="4006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pPr>
            <a:r>
              <a:rPr lang="en-US" sz="2000" b="1" dirty="0"/>
              <a:t>Things to consider:</a:t>
            </a:r>
            <a:r>
              <a:rPr lang="en-US" sz="2000" dirty="0"/>
              <a:t>  use these to help when writing evidence and impact justifications.</a:t>
            </a:r>
          </a:p>
        </p:txBody>
      </p:sp>
      <p:sp>
        <p:nvSpPr>
          <p:cNvPr id="13" name="Left Brace 4"/>
          <p:cNvSpPr>
            <a:spLocks/>
          </p:cNvSpPr>
          <p:nvPr/>
        </p:nvSpPr>
        <p:spPr bwMode="auto">
          <a:xfrm>
            <a:off x="4241800" y="4149725"/>
            <a:ext cx="455613" cy="1822450"/>
          </a:xfrm>
          <a:prstGeom prst="leftBrace">
            <a:avLst>
              <a:gd name="adj1" fmla="val 31333"/>
              <a:gd name="adj2" fmla="val 50000"/>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rgbClr val="FF0000"/>
              </a:solidFill>
            </a:endParaRPr>
          </a:p>
        </p:txBody>
      </p:sp>
      <p:sp>
        <p:nvSpPr>
          <p:cNvPr id="14" name="Left Brace 10"/>
          <p:cNvSpPr>
            <a:spLocks/>
          </p:cNvSpPr>
          <p:nvPr/>
        </p:nvSpPr>
        <p:spPr bwMode="auto">
          <a:xfrm>
            <a:off x="4327525" y="3436938"/>
            <a:ext cx="352425" cy="712787"/>
          </a:xfrm>
          <a:prstGeom prst="leftBrace">
            <a:avLst>
              <a:gd name="adj1" fmla="val 29111"/>
              <a:gd name="adj2" fmla="val 50000"/>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rgbClr val="FF0000"/>
              </a:solidFill>
            </a:endParaRPr>
          </a:p>
        </p:txBody>
      </p:sp>
      <p:sp>
        <p:nvSpPr>
          <p:cNvPr id="15" name="Left Brace 11"/>
          <p:cNvSpPr>
            <a:spLocks/>
          </p:cNvSpPr>
          <p:nvPr/>
        </p:nvSpPr>
        <p:spPr bwMode="auto">
          <a:xfrm>
            <a:off x="4257675" y="1684338"/>
            <a:ext cx="415925" cy="1752600"/>
          </a:xfrm>
          <a:prstGeom prst="leftBrace">
            <a:avLst>
              <a:gd name="adj1" fmla="val 31349"/>
              <a:gd name="adj2" fmla="val 50000"/>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rgbClr val="FF0000"/>
              </a:solidFill>
            </a:endParaRPr>
          </a:p>
        </p:txBody>
      </p:sp>
      <p:sp>
        <p:nvSpPr>
          <p:cNvPr id="16" name="Left Brace 12"/>
          <p:cNvSpPr>
            <a:spLocks/>
          </p:cNvSpPr>
          <p:nvPr/>
        </p:nvSpPr>
        <p:spPr bwMode="auto">
          <a:xfrm>
            <a:off x="4327525" y="1220788"/>
            <a:ext cx="346075" cy="461962"/>
          </a:xfrm>
          <a:prstGeom prst="leftBrace">
            <a:avLst>
              <a:gd name="adj1" fmla="val 31345"/>
              <a:gd name="adj2" fmla="val 50000"/>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rgbClr val="FF0000"/>
              </a:solidFill>
            </a:endParaRPr>
          </a:p>
        </p:txBody>
      </p:sp>
    </p:spTree>
    <p:extLst>
      <p:ext uri="{BB962C8B-B14F-4D97-AF65-F5344CB8AC3E}">
        <p14:creationId xmlns:p14="http://schemas.microsoft.com/office/powerpoint/2010/main" val="295637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 Feb. 2015</a:t>
            </a:r>
            <a:endParaRPr lang="en-US" dirty="0"/>
          </a:p>
        </p:txBody>
      </p:sp>
      <p:sp>
        <p:nvSpPr>
          <p:cNvPr id="5" name="Footer Placeholder 4"/>
          <p:cNvSpPr>
            <a:spLocks noGrp="1"/>
          </p:cNvSpPr>
          <p:nvPr>
            <p:ph type="ftr" sz="quarter" idx="11"/>
          </p:nvPr>
        </p:nvSpPr>
        <p:spPr/>
        <p:txBody>
          <a:bodyPr/>
          <a:lstStyle/>
          <a:p>
            <a:r>
              <a:rPr lang="en-US" smtClean="0"/>
              <a:t>AVS R&amp;D Program</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9</a:t>
            </a:fld>
            <a:endParaRPr lang="en-US" dirty="0"/>
          </a:p>
        </p:txBody>
      </p:sp>
      <p:sp>
        <p:nvSpPr>
          <p:cNvPr id="7" name="Title 1"/>
          <p:cNvSpPr>
            <a:spLocks noGrp="1"/>
          </p:cNvSpPr>
          <p:nvPr>
            <p:ph type="title"/>
          </p:nvPr>
        </p:nvSpPr>
        <p:spPr>
          <a:xfrm>
            <a:off x="428625" y="344488"/>
            <a:ext cx="8472488" cy="609600"/>
          </a:xfrm>
        </p:spPr>
        <p:txBody>
          <a:bodyPr/>
          <a:lstStyle/>
          <a:p>
            <a:r>
              <a:rPr lang="en-US" dirty="0" smtClean="0"/>
              <a:t>Strategic Guidance</a:t>
            </a:r>
            <a:endParaRPr lang="en-US" dirty="0"/>
          </a:p>
        </p:txBody>
      </p:sp>
      <p:sp>
        <p:nvSpPr>
          <p:cNvPr id="8" name="Rectangle 3"/>
          <p:cNvSpPr txBox="1">
            <a:spLocks noGrp="1" noChangeArrowheads="1"/>
          </p:cNvSpPr>
          <p:nvPr>
            <p:ph idx="1"/>
          </p:nvPr>
        </p:nvSpPr>
        <p:spPr>
          <a:xfrm>
            <a:off x="495300" y="1292965"/>
            <a:ext cx="8050213" cy="439102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FontTx/>
              <a:buNone/>
            </a:pPr>
            <a:r>
              <a:rPr lang="en-US" sz="2600" b="1" u="sng" dirty="0" smtClean="0"/>
              <a:t>The Strategic Guidance is…</a:t>
            </a:r>
          </a:p>
          <a:p>
            <a:pPr>
              <a:lnSpc>
                <a:spcPct val="80000"/>
              </a:lnSpc>
              <a:buFontTx/>
              <a:buNone/>
            </a:pPr>
            <a:endParaRPr lang="en-US" sz="2400" b="1" u="sng" dirty="0" smtClean="0"/>
          </a:p>
          <a:p>
            <a:pPr lvl="1">
              <a:spcBef>
                <a:spcPts val="480"/>
              </a:spcBef>
              <a:defRPr/>
            </a:pPr>
            <a:r>
              <a:rPr lang="en-US" sz="2200" dirty="0"/>
              <a:t>Used to provide focused safety hazard and risk data to the research sponsoring </a:t>
            </a:r>
            <a:r>
              <a:rPr lang="en-US" sz="2200" dirty="0" smtClean="0"/>
              <a:t>offices</a:t>
            </a:r>
          </a:p>
          <a:p>
            <a:pPr lvl="1">
              <a:spcBef>
                <a:spcPts val="480"/>
              </a:spcBef>
              <a:defRPr/>
            </a:pPr>
            <a:r>
              <a:rPr lang="en-US" sz="2200" dirty="0" smtClean="0"/>
              <a:t>Intended </a:t>
            </a:r>
            <a:r>
              <a:rPr lang="en-US" sz="2200" dirty="0"/>
              <a:t>to provide some examples of safety hazard and risk data that may drive research; however S/O’s should also consider other data sources</a:t>
            </a:r>
          </a:p>
          <a:p>
            <a:pPr lvl="1">
              <a:spcBef>
                <a:spcPts val="480"/>
              </a:spcBef>
              <a:defRPr/>
            </a:pPr>
            <a:r>
              <a:rPr lang="en-US" sz="2200" dirty="0" smtClean="0"/>
              <a:t>Supportive </a:t>
            </a:r>
            <a:r>
              <a:rPr lang="en-US" sz="2200" dirty="0"/>
              <a:t>of implementation of Safety Management System (SMS) processes</a:t>
            </a:r>
          </a:p>
          <a:p>
            <a:pPr lvl="1">
              <a:spcBef>
                <a:spcPts val="480"/>
              </a:spcBef>
              <a:defRPr/>
            </a:pPr>
            <a:r>
              <a:rPr lang="en-US" sz="2200" dirty="0"/>
              <a:t>Intended to be used as guidance for sponsoring offices and TCRGs to consider as they develop requirements</a:t>
            </a:r>
          </a:p>
          <a:p>
            <a:pPr lvl="1">
              <a:spcBef>
                <a:spcPts val="480"/>
              </a:spcBef>
              <a:defRPr/>
            </a:pPr>
            <a:r>
              <a:rPr lang="en-US" sz="2200" dirty="0"/>
              <a:t>Used by sponsor management to apply adequate resources for requirement development</a:t>
            </a:r>
          </a:p>
          <a:p>
            <a:pPr>
              <a:lnSpc>
                <a:spcPct val="80000"/>
              </a:lnSpc>
            </a:pPr>
            <a:endParaRPr lang="en-US" sz="2400" dirty="0" smtClean="0"/>
          </a:p>
          <a:p>
            <a:pPr>
              <a:lnSpc>
                <a:spcPct val="80000"/>
              </a:lnSpc>
              <a:buFontTx/>
              <a:buNone/>
            </a:pPr>
            <a:r>
              <a:rPr lang="en-US" sz="2600" b="1" u="sng" dirty="0" smtClean="0"/>
              <a:t>The Strategic Guidance is NOT…</a:t>
            </a:r>
          </a:p>
          <a:p>
            <a:pPr>
              <a:lnSpc>
                <a:spcPct val="80000"/>
              </a:lnSpc>
              <a:buFontTx/>
              <a:buNone/>
            </a:pPr>
            <a:endParaRPr lang="en-US" sz="2400" b="1" u="sng" dirty="0" smtClean="0"/>
          </a:p>
          <a:p>
            <a:pPr lvl="1">
              <a:lnSpc>
                <a:spcPct val="80000"/>
              </a:lnSpc>
              <a:defRPr/>
            </a:pPr>
            <a:r>
              <a:rPr lang="en-US" sz="2200" dirty="0"/>
              <a:t>AVS Strategic Guidance (SG) is not a checklist for the AVS RED Group</a:t>
            </a:r>
          </a:p>
          <a:p>
            <a:pPr marL="0" indent="0">
              <a:lnSpc>
                <a:spcPct val="80000"/>
              </a:lnSpc>
              <a:buNone/>
            </a:pPr>
            <a:endParaRPr lang="en-US" sz="2400" dirty="0" smtClean="0"/>
          </a:p>
        </p:txBody>
      </p:sp>
    </p:spTree>
    <p:extLst>
      <p:ext uri="{BB962C8B-B14F-4D97-AF65-F5344CB8AC3E}">
        <p14:creationId xmlns:p14="http://schemas.microsoft.com/office/powerpoint/2010/main" val="3218929842"/>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8C0755-1D11-4E47-964A-AC8487CBAC2F}">
  <ds:schemaRefs>
    <ds:schemaRef ds:uri="http://schemas.microsoft.com/sharepoint/v3/contenttype/forms"/>
  </ds:schemaRefs>
</ds:datastoreItem>
</file>

<file path=customXml/itemProps2.xml><?xml version="1.0" encoding="utf-8"?>
<ds:datastoreItem xmlns:ds="http://schemas.openxmlformats.org/officeDocument/2006/customXml" ds:itemID="{1A71847D-4212-42CD-B9E0-1C953A651E22}"/>
</file>

<file path=customXml/itemProps3.xml><?xml version="1.0" encoding="utf-8"?>
<ds:datastoreItem xmlns:ds="http://schemas.openxmlformats.org/officeDocument/2006/customXml" ds:itemID="{89C38922-B65D-4AE4-BD32-E7C7DD867997}">
  <ds:schemaRefs>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4063</TotalTime>
  <Words>1752</Words>
  <Application>Microsoft Office PowerPoint</Application>
  <PresentationFormat>On-screen Show (4:3)</PresentationFormat>
  <Paragraphs>286</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1_Custom Design</vt:lpstr>
      <vt:lpstr>2_Custom Design</vt:lpstr>
      <vt:lpstr>AVS R&amp;D Program</vt:lpstr>
      <vt:lpstr>Agenda</vt:lpstr>
      <vt:lpstr>F&amp;R</vt:lpstr>
      <vt:lpstr>AVS R&amp;D Life-cycle Model</vt:lpstr>
      <vt:lpstr>The Process</vt:lpstr>
      <vt:lpstr>AVS Mission Focus</vt:lpstr>
      <vt:lpstr>Evaluation Criteria</vt:lpstr>
      <vt:lpstr>AVS R&amp;D Ranking Criteria</vt:lpstr>
      <vt:lpstr>Strategic Guidance</vt:lpstr>
      <vt:lpstr>FY17 SG Development</vt:lpstr>
      <vt:lpstr>FY17 SG – Risks to Aviation Safety in the Current NAS </vt:lpstr>
      <vt:lpstr>FY17 SG – Emerging Risks to Aviation Safety</vt:lpstr>
      <vt:lpstr>Data Sources Considered in Development of SG</vt:lpstr>
      <vt:lpstr>Continual Improvement</vt:lpstr>
      <vt:lpstr>RE&amp;D Vision</vt:lpstr>
      <vt:lpstr>Recommendation Closure</vt:lpstr>
      <vt:lpstr>F&amp;R - cont</vt:lpstr>
      <vt:lpstr>Fatigue Risk Management</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PhiAnh</cp:lastModifiedBy>
  <cp:revision>181</cp:revision>
  <dcterms:created xsi:type="dcterms:W3CDTF">2005-01-28T20:32:53Z</dcterms:created>
  <dcterms:modified xsi:type="dcterms:W3CDTF">2015-03-04T19:52:35Z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