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4"/>
  </p:sldMasterIdLst>
  <p:notesMasterIdLst>
    <p:notesMasterId r:id="rId16"/>
  </p:notesMasterIdLst>
  <p:handoutMasterIdLst>
    <p:handoutMasterId r:id="rId17"/>
  </p:handoutMasterIdLst>
  <p:sldIdLst>
    <p:sldId id="379" r:id="rId5"/>
    <p:sldId id="380" r:id="rId6"/>
    <p:sldId id="381" r:id="rId7"/>
    <p:sldId id="378" r:id="rId8"/>
    <p:sldId id="382" r:id="rId9"/>
    <p:sldId id="383" r:id="rId10"/>
    <p:sldId id="384" r:id="rId11"/>
    <p:sldId id="385" r:id="rId12"/>
    <p:sldId id="386" r:id="rId13"/>
    <p:sldId id="387" r:id="rId14"/>
    <p:sldId id="388" r:id="rId15"/>
  </p:sldIdLst>
  <p:sldSz cx="9144000" cy="6858000" type="screen4x3"/>
  <p:notesSz cx="7010400" cy="9296400"/>
  <p:defaultTextStyle>
    <a:defPPr>
      <a:defRPr lang="en-US"/>
    </a:defPPr>
    <a:lvl1pPr algn="l" rtl="0" fontAlgn="base">
      <a:spcBef>
        <a:spcPct val="50000"/>
      </a:spcBef>
      <a:spcAft>
        <a:spcPct val="0"/>
      </a:spcAft>
      <a:buChar char="•"/>
      <a:defRPr sz="2400" kern="1200">
        <a:solidFill>
          <a:schemeClr val="tx1"/>
        </a:solidFill>
        <a:latin typeface="Arial" charset="0"/>
        <a:ea typeface="+mn-ea"/>
        <a:cs typeface="+mn-cs"/>
      </a:defRPr>
    </a:lvl1pPr>
    <a:lvl2pPr marL="457200" algn="l" rtl="0" fontAlgn="base">
      <a:spcBef>
        <a:spcPct val="50000"/>
      </a:spcBef>
      <a:spcAft>
        <a:spcPct val="0"/>
      </a:spcAft>
      <a:buChar char="•"/>
      <a:defRPr sz="2400" kern="1200">
        <a:solidFill>
          <a:schemeClr val="tx1"/>
        </a:solidFill>
        <a:latin typeface="Arial" charset="0"/>
        <a:ea typeface="+mn-ea"/>
        <a:cs typeface="+mn-cs"/>
      </a:defRPr>
    </a:lvl2pPr>
    <a:lvl3pPr marL="914400" algn="l" rtl="0" fontAlgn="base">
      <a:spcBef>
        <a:spcPct val="50000"/>
      </a:spcBef>
      <a:spcAft>
        <a:spcPct val="0"/>
      </a:spcAft>
      <a:buChar char="•"/>
      <a:defRPr sz="2400" kern="1200">
        <a:solidFill>
          <a:schemeClr val="tx1"/>
        </a:solidFill>
        <a:latin typeface="Arial" charset="0"/>
        <a:ea typeface="+mn-ea"/>
        <a:cs typeface="+mn-cs"/>
      </a:defRPr>
    </a:lvl3pPr>
    <a:lvl4pPr marL="1371600" algn="l" rtl="0" fontAlgn="base">
      <a:spcBef>
        <a:spcPct val="50000"/>
      </a:spcBef>
      <a:spcAft>
        <a:spcPct val="0"/>
      </a:spcAft>
      <a:buChar char="•"/>
      <a:defRPr sz="2400" kern="1200">
        <a:solidFill>
          <a:schemeClr val="tx1"/>
        </a:solidFill>
        <a:latin typeface="Arial" charset="0"/>
        <a:ea typeface="+mn-ea"/>
        <a:cs typeface="+mn-cs"/>
      </a:defRPr>
    </a:lvl4pPr>
    <a:lvl5pPr marL="1828800" algn="l" rtl="0" fontAlgn="base">
      <a:spcBef>
        <a:spcPct val="50000"/>
      </a:spcBef>
      <a:spcAft>
        <a:spcPct val="0"/>
      </a:spcAft>
      <a:buChar char="•"/>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816">
          <p15:clr>
            <a:srgbClr val="A4A3A4"/>
          </p15:clr>
        </p15:guide>
        <p15:guide id="2" pos="432">
          <p15:clr>
            <a:srgbClr val="A4A3A4"/>
          </p15:clr>
        </p15:guide>
      </p15:sldGuideLst>
    </p:ext>
    <p:ext uri="{2D200454-40CA-4A62-9FC3-DE9A4176ACB9}">
      <p15:notesGuideLst xmlns:p15="http://schemas.microsoft.com/office/powerpoint/2012/main" xmlns="">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2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DDDDDD"/>
    <a:srgbClr val="B2B2B2"/>
    <a:srgbClr val="1D2F68"/>
    <a:srgbClr val="306AFF"/>
    <a:srgbClr val="000000"/>
    <a:srgbClr val="FF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888" autoAdjust="0"/>
    <p:restoredTop sz="68881" autoAdjust="0"/>
  </p:normalViewPr>
  <p:slideViewPr>
    <p:cSldViewPr>
      <p:cViewPr>
        <p:scale>
          <a:sx n="70" d="100"/>
          <a:sy n="70" d="100"/>
        </p:scale>
        <p:origin x="-594" y="-72"/>
      </p:cViewPr>
      <p:guideLst>
        <p:guide orient="horz" pos="816"/>
        <p:guide pos="4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158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1200">
                <a:latin typeface="Arial" pitchFamily="34" charset="0"/>
              </a:defRPr>
            </a:lvl1pPr>
          </a:lstStyle>
          <a:p>
            <a:pPr>
              <a:defRPr/>
            </a:pPr>
            <a:r>
              <a:rPr lang="en-US" dirty="0"/>
              <a:t>DRAFT TEMPLATE</a:t>
            </a:r>
          </a:p>
        </p:txBody>
      </p:sp>
      <p:sp>
        <p:nvSpPr>
          <p:cNvPr id="335875" name="Rectangle 3"/>
          <p:cNvSpPr>
            <a:spLocks noGrp="1" noChangeArrowheads="1"/>
          </p:cNvSpPr>
          <p:nvPr>
            <p:ph type="dt" sz="quarter" idx="1"/>
          </p:nvPr>
        </p:nvSpPr>
        <p:spPr bwMode="auto">
          <a:xfrm>
            <a:off x="3970338"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200">
                <a:latin typeface="Arial" pitchFamily="34" charset="0"/>
              </a:defRPr>
            </a:lvl1pPr>
          </a:lstStyle>
          <a:p>
            <a:pPr>
              <a:defRPr/>
            </a:pPr>
            <a:endParaRPr lang="en-US" dirty="0"/>
          </a:p>
        </p:txBody>
      </p:sp>
      <p:sp>
        <p:nvSpPr>
          <p:cNvPr id="335876" name="Rectangle 4"/>
          <p:cNvSpPr>
            <a:spLocks noGrp="1" noChangeArrowheads="1"/>
          </p:cNvSpPr>
          <p:nvPr>
            <p:ph type="ftr" sz="quarter" idx="2"/>
          </p:nvPr>
        </p:nvSpPr>
        <p:spPr bwMode="auto">
          <a:xfrm>
            <a:off x="0"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spcBef>
                <a:spcPct val="0"/>
              </a:spcBef>
              <a:buFontTx/>
              <a:buNone/>
              <a:defRPr sz="1200">
                <a:latin typeface="Arial" pitchFamily="34" charset="0"/>
              </a:defRPr>
            </a:lvl1pPr>
          </a:lstStyle>
          <a:p>
            <a:pPr>
              <a:defRPr/>
            </a:pPr>
            <a:endParaRPr lang="en-US" dirty="0"/>
          </a:p>
        </p:txBody>
      </p:sp>
      <p:sp>
        <p:nvSpPr>
          <p:cNvPr id="335877" name="Rectangle 5"/>
          <p:cNvSpPr>
            <a:spLocks noGrp="1" noChangeArrowheads="1"/>
          </p:cNvSpPr>
          <p:nvPr>
            <p:ph type="sldNum" sz="quarter" idx="3"/>
          </p:nvPr>
        </p:nvSpPr>
        <p:spPr bwMode="auto">
          <a:xfrm>
            <a:off x="3970338" y="8829675"/>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spcBef>
                <a:spcPct val="0"/>
              </a:spcBef>
              <a:buFontTx/>
              <a:buNone/>
              <a:defRPr sz="1200">
                <a:latin typeface="Arial" pitchFamily="34" charset="0"/>
              </a:defRPr>
            </a:lvl1pPr>
          </a:lstStyle>
          <a:p>
            <a:pPr>
              <a:defRPr/>
            </a:pPr>
            <a:fld id="{44F71F8F-24FC-4C94-A561-51CEDA73FBAA}" type="slidenum">
              <a:rPr lang="en-US"/>
              <a:pPr>
                <a:defRPr/>
              </a:pPr>
              <a:t>‹#›</a:t>
            </a:fld>
            <a:endParaRPr lang="en-US" dirty="0"/>
          </a:p>
        </p:txBody>
      </p:sp>
    </p:spTree>
    <p:extLst>
      <p:ext uri="{BB962C8B-B14F-4D97-AF65-F5344CB8AC3E}">
        <p14:creationId xmlns:p14="http://schemas.microsoft.com/office/powerpoint/2010/main" val="207024927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0384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spAutoFit/>
          </a:bodyPr>
          <a:lstStyle>
            <a:lvl1pPr defTabSz="931863">
              <a:defRPr sz="1200">
                <a:latin typeface="Arial" pitchFamily="34" charset="0"/>
              </a:defRPr>
            </a:lvl1pPr>
          </a:lstStyle>
          <a:p>
            <a:pPr>
              <a:defRPr/>
            </a:pPr>
            <a:r>
              <a:rPr lang="en-US" dirty="0"/>
              <a:t>DRAFT TEMPLATE</a:t>
            </a:r>
          </a:p>
        </p:txBody>
      </p:sp>
      <p:sp>
        <p:nvSpPr>
          <p:cNvPr id="54275" name="Rectangle 3"/>
          <p:cNvSpPr>
            <a:spLocks noGrp="1" noChangeArrowheads="1"/>
          </p:cNvSpPr>
          <p:nvPr>
            <p:ph type="dt" idx="1"/>
          </p:nvPr>
        </p:nvSpPr>
        <p:spPr bwMode="auto">
          <a:xfrm>
            <a:off x="3971925" y="0"/>
            <a:ext cx="3038475"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spAutoFit/>
          </a:bodyPr>
          <a:lstStyle>
            <a:lvl1pPr algn="r" defTabSz="931863">
              <a:defRPr sz="1200">
                <a:latin typeface="Arial" pitchFamily="34" charset="0"/>
              </a:defRPr>
            </a:lvl1pPr>
          </a:lstStyle>
          <a:p>
            <a:pPr>
              <a:defRPr/>
            </a:pPr>
            <a:endParaRPr lang="en-US" dirty="0"/>
          </a:p>
        </p:txBody>
      </p:sp>
      <p:sp>
        <p:nvSpPr>
          <p:cNvPr id="614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4277" name="Rectangle 5"/>
          <p:cNvSpPr>
            <a:spLocks noGrp="1" noChangeArrowheads="1"/>
          </p:cNvSpPr>
          <p:nvPr>
            <p:ph type="body" sz="quarter" idx="3"/>
          </p:nvPr>
        </p:nvSpPr>
        <p:spPr bwMode="auto">
          <a:xfrm>
            <a:off x="935038" y="4416425"/>
            <a:ext cx="5140325" cy="1227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4278" name="Rectangle 6"/>
          <p:cNvSpPr>
            <a:spLocks noGrp="1" noChangeArrowheads="1"/>
          </p:cNvSpPr>
          <p:nvPr>
            <p:ph type="ftr" sz="quarter" idx="4"/>
          </p:nvPr>
        </p:nvSpPr>
        <p:spPr bwMode="auto">
          <a:xfrm>
            <a:off x="0" y="9021763"/>
            <a:ext cx="30384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spAutoFit/>
          </a:bodyPr>
          <a:lstStyle>
            <a:lvl1pPr defTabSz="931863">
              <a:defRPr sz="1200">
                <a:latin typeface="Arial" pitchFamily="34" charset="0"/>
              </a:defRPr>
            </a:lvl1pPr>
          </a:lstStyle>
          <a:p>
            <a:pPr>
              <a:defRPr/>
            </a:pPr>
            <a:endParaRPr lang="en-US" dirty="0"/>
          </a:p>
        </p:txBody>
      </p:sp>
      <p:sp>
        <p:nvSpPr>
          <p:cNvPr id="54279" name="Rectangle 7"/>
          <p:cNvSpPr>
            <a:spLocks noGrp="1" noChangeArrowheads="1"/>
          </p:cNvSpPr>
          <p:nvPr>
            <p:ph type="sldNum" sz="quarter" idx="5"/>
          </p:nvPr>
        </p:nvSpPr>
        <p:spPr bwMode="auto">
          <a:xfrm>
            <a:off x="3971925" y="9021763"/>
            <a:ext cx="3038475"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spAutoFit/>
          </a:bodyPr>
          <a:lstStyle>
            <a:lvl1pPr algn="r" defTabSz="931863">
              <a:defRPr sz="1200">
                <a:latin typeface="Arial" pitchFamily="34" charset="0"/>
              </a:defRPr>
            </a:lvl1pPr>
          </a:lstStyle>
          <a:p>
            <a:pPr>
              <a:defRPr/>
            </a:pPr>
            <a:fld id="{BF03DC9A-2D40-4B15-A580-1DF2DE8395C8}" type="slidenum">
              <a:rPr lang="en-US"/>
              <a:pPr>
                <a:defRPr/>
              </a:pPr>
              <a:t>‹#›</a:t>
            </a:fld>
            <a:endParaRPr lang="en-US" dirty="0"/>
          </a:p>
        </p:txBody>
      </p:sp>
    </p:spTree>
    <p:extLst>
      <p:ext uri="{BB962C8B-B14F-4D97-AF65-F5344CB8AC3E}">
        <p14:creationId xmlns:p14="http://schemas.microsoft.com/office/powerpoint/2010/main" val="1056886100"/>
      </p:ext>
    </p:extLst>
  </p:cSld>
  <p:clrMap bg1="lt1" tx1="dk1" bg2="lt2" tx2="dk2" accent1="accent1" accent2="accent2" accent3="accent3" accent4="accent4" accent5="accent5" accent6="accent6" hlink="hlink" folHlink="folHlink"/>
  <p:hf ftr="0" dt="0"/>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8" descr="title_imagery_no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1175" y="0"/>
            <a:ext cx="3552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 name="Group 5"/>
          <p:cNvGrpSpPr>
            <a:grpSpLocks/>
          </p:cNvGrpSpPr>
          <p:nvPr/>
        </p:nvGrpSpPr>
        <p:grpSpPr bwMode="auto">
          <a:xfrm>
            <a:off x="5873750" y="269875"/>
            <a:ext cx="2895600" cy="911225"/>
            <a:chOff x="3700" y="170"/>
            <a:chExt cx="1824" cy="574"/>
          </a:xfrm>
        </p:grpSpPr>
        <p:pic>
          <p:nvPicPr>
            <p:cNvPr id="5" name="Picture 6" descr="NEW FAA LOGO"/>
            <p:cNvPicPr>
              <a:picLocks noChangeAspect="1" noChangeArrowheads="1"/>
            </p:cNvPicPr>
            <p:nvPr userDrawn="1"/>
          </p:nvPicPr>
          <p:blipFill>
            <a:blip r:embed="rId3">
              <a:clrChange>
                <a:clrFrom>
                  <a:srgbClr val="DF1F06"/>
                </a:clrFrom>
                <a:clrTo>
                  <a:srgbClr val="DF1F06">
                    <a:alpha val="0"/>
                  </a:srgbClr>
                </a:clrTo>
              </a:clrChange>
              <a:extLst>
                <a:ext uri="{28A0092B-C50C-407E-A947-70E740481C1C}">
                  <a14:useLocalDpi xmlns:a14="http://schemas.microsoft.com/office/drawing/2010/main" val="0"/>
                </a:ext>
              </a:extLst>
            </a:blip>
            <a:srcRect/>
            <a:stretch>
              <a:fillRect/>
            </a:stretch>
          </p:blipFill>
          <p:spPr bwMode="auto">
            <a:xfrm>
              <a:off x="3700" y="170"/>
              <a:ext cx="573" cy="5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7"/>
            <p:cNvSpPr txBox="1">
              <a:spLocks noChangeArrowheads="1"/>
            </p:cNvSpPr>
            <p:nvPr userDrawn="1"/>
          </p:nvSpPr>
          <p:spPr bwMode="ltGray">
            <a:xfrm>
              <a:off x="4288" y="288"/>
              <a:ext cx="1236"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lnSpc>
                  <a:spcPct val="85000"/>
                </a:lnSpc>
                <a:spcBef>
                  <a:spcPct val="0"/>
                </a:spcBef>
                <a:buFontTx/>
                <a:buNone/>
                <a:defRPr/>
              </a:pPr>
              <a:r>
                <a:rPr lang="en-US" sz="1800" b="1" dirty="0" smtClean="0">
                  <a:solidFill>
                    <a:schemeClr val="bg1"/>
                  </a:solidFill>
                </a:rPr>
                <a:t>Federal Aviation</a:t>
              </a:r>
            </a:p>
            <a:p>
              <a:pPr eaLnBrk="1" hangingPunct="1">
                <a:lnSpc>
                  <a:spcPct val="85000"/>
                </a:lnSpc>
                <a:spcBef>
                  <a:spcPct val="0"/>
                </a:spcBef>
                <a:buFontTx/>
                <a:buNone/>
                <a:defRPr/>
              </a:pPr>
              <a:r>
                <a:rPr lang="en-US" sz="1800" b="1" dirty="0" smtClean="0">
                  <a:solidFill>
                    <a:schemeClr val="bg1"/>
                  </a:solidFill>
                </a:rPr>
                <a:t>Administration</a:t>
              </a:r>
            </a:p>
          </p:txBody>
        </p:sp>
      </p:grpSp>
      <p:sp>
        <p:nvSpPr>
          <p:cNvPr id="9219" name="Rectangle 3"/>
          <p:cNvSpPr>
            <a:spLocks noGrp="1" noChangeArrowheads="1"/>
          </p:cNvSpPr>
          <p:nvPr>
            <p:ph type="ctrTitle"/>
          </p:nvPr>
        </p:nvSpPr>
        <p:spPr>
          <a:xfrm>
            <a:off x="446088" y="312738"/>
            <a:ext cx="4983162" cy="1395412"/>
          </a:xfrm>
        </p:spPr>
        <p:txBody>
          <a:bodyPr anchor="t"/>
          <a:lstStyle>
            <a:lvl1pPr>
              <a:defRPr/>
            </a:lvl1pPr>
          </a:lstStyle>
          <a:p>
            <a:pPr lvl="0"/>
            <a:r>
              <a:rPr lang="en-US" noProof="0" smtClean="0"/>
              <a:t>Click to edit Master title style</a:t>
            </a:r>
          </a:p>
        </p:txBody>
      </p:sp>
    </p:spTree>
    <p:extLst>
      <p:ext uri="{BB962C8B-B14F-4D97-AF65-F5344CB8AC3E}">
        <p14:creationId xmlns:p14="http://schemas.microsoft.com/office/powerpoint/2010/main" val="1616943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5ADE3009-9AAA-45C6-A9A3-1806DAC74DA2}" type="slidenum">
              <a:rPr lang="en-US"/>
              <a:pPr>
                <a:defRPr/>
              </a:pPr>
              <a:t>‹#›</a:t>
            </a:fld>
            <a:endParaRPr lang="en-US" dirty="0"/>
          </a:p>
        </p:txBody>
      </p:sp>
    </p:spTree>
    <p:extLst>
      <p:ext uri="{BB962C8B-B14F-4D97-AF65-F5344CB8AC3E}">
        <p14:creationId xmlns:p14="http://schemas.microsoft.com/office/powerpoint/2010/main" val="1614799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3388" y="344488"/>
            <a:ext cx="2117725" cy="5554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28625" y="344488"/>
            <a:ext cx="6202363" cy="5554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6036ED42-C32F-4455-88F0-49813B6AE687}" type="slidenum">
              <a:rPr lang="en-US"/>
              <a:pPr>
                <a:defRPr/>
              </a:pPr>
              <a:t>‹#›</a:t>
            </a:fld>
            <a:endParaRPr lang="en-US" dirty="0"/>
          </a:p>
        </p:txBody>
      </p:sp>
    </p:spTree>
    <p:extLst>
      <p:ext uri="{BB962C8B-B14F-4D97-AF65-F5344CB8AC3E}">
        <p14:creationId xmlns:p14="http://schemas.microsoft.com/office/powerpoint/2010/main" val="18442366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28625" y="344488"/>
            <a:ext cx="8472488" cy="609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95300" y="1508125"/>
            <a:ext cx="8050213" cy="4391025"/>
          </a:xfrm>
        </p:spPr>
        <p:txBody>
          <a:bodyPr/>
          <a:lstStyle/>
          <a:p>
            <a:pPr lvl="0"/>
            <a:endParaRPr lang="en-US" noProof="0" dirty="0" smtClean="0"/>
          </a:p>
        </p:txBody>
      </p:sp>
      <p:sp>
        <p:nvSpPr>
          <p:cNvPr id="4" name="Rectangle 9"/>
          <p:cNvSpPr>
            <a:spLocks noGrp="1" noChangeArrowheads="1"/>
          </p:cNvSpPr>
          <p:nvPr>
            <p:ph type="sldNum" sz="quarter" idx="10"/>
          </p:nvPr>
        </p:nvSpPr>
        <p:spPr>
          <a:ln/>
        </p:spPr>
        <p:txBody>
          <a:bodyPr/>
          <a:lstStyle>
            <a:lvl1pPr>
              <a:defRPr/>
            </a:lvl1pPr>
          </a:lstStyle>
          <a:p>
            <a:pPr>
              <a:defRPr/>
            </a:pPr>
            <a:fld id="{9CB4B395-360B-4AF0-A328-253065664D88}" type="slidenum">
              <a:rPr lang="en-US"/>
              <a:pPr>
                <a:defRPr/>
              </a:pPr>
              <a:t>‹#›</a:t>
            </a:fld>
            <a:endParaRPr lang="en-US" dirty="0"/>
          </a:p>
        </p:txBody>
      </p:sp>
    </p:spTree>
    <p:extLst>
      <p:ext uri="{BB962C8B-B14F-4D97-AF65-F5344CB8AC3E}">
        <p14:creationId xmlns:p14="http://schemas.microsoft.com/office/powerpoint/2010/main" val="1296248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sldNum" sz="quarter" idx="10"/>
          </p:nvPr>
        </p:nvSpPr>
        <p:spPr>
          <a:ln/>
        </p:spPr>
        <p:txBody>
          <a:bodyPr/>
          <a:lstStyle>
            <a:lvl1pPr>
              <a:defRPr/>
            </a:lvl1pPr>
          </a:lstStyle>
          <a:p>
            <a:pPr>
              <a:defRPr/>
            </a:pPr>
            <a:fld id="{27F62104-F7D5-4FFF-A794-410ADE2D4725}" type="slidenum">
              <a:rPr lang="en-US"/>
              <a:pPr>
                <a:defRPr/>
              </a:pPr>
              <a:t>‹#›</a:t>
            </a:fld>
            <a:endParaRPr lang="en-US" dirty="0"/>
          </a:p>
        </p:txBody>
      </p:sp>
    </p:spTree>
    <p:extLst>
      <p:ext uri="{BB962C8B-B14F-4D97-AF65-F5344CB8AC3E}">
        <p14:creationId xmlns:p14="http://schemas.microsoft.com/office/powerpoint/2010/main" val="390748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sldNum" sz="quarter" idx="10"/>
          </p:nvPr>
        </p:nvSpPr>
        <p:spPr>
          <a:ln/>
        </p:spPr>
        <p:txBody>
          <a:bodyPr/>
          <a:lstStyle>
            <a:lvl1pPr>
              <a:defRPr/>
            </a:lvl1pPr>
          </a:lstStyle>
          <a:p>
            <a:pPr>
              <a:defRPr/>
            </a:pPr>
            <a:fld id="{42361B09-12E6-4C2E-9063-7BF1B3DE3D93}" type="slidenum">
              <a:rPr lang="en-US"/>
              <a:pPr>
                <a:defRPr/>
              </a:pPr>
              <a:t>‹#›</a:t>
            </a:fld>
            <a:endParaRPr lang="en-US" dirty="0"/>
          </a:p>
        </p:txBody>
      </p:sp>
    </p:spTree>
    <p:extLst>
      <p:ext uri="{BB962C8B-B14F-4D97-AF65-F5344CB8AC3E}">
        <p14:creationId xmlns:p14="http://schemas.microsoft.com/office/powerpoint/2010/main" val="1764351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508125"/>
            <a:ext cx="3948113"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95813" y="1508125"/>
            <a:ext cx="3949700" cy="4391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sldNum" sz="quarter" idx="10"/>
          </p:nvPr>
        </p:nvSpPr>
        <p:spPr>
          <a:ln/>
        </p:spPr>
        <p:txBody>
          <a:bodyPr/>
          <a:lstStyle>
            <a:lvl1pPr>
              <a:defRPr/>
            </a:lvl1pPr>
          </a:lstStyle>
          <a:p>
            <a:pPr>
              <a:defRPr/>
            </a:pPr>
            <a:fld id="{D84F9F40-F245-4553-B0D3-BD2420621453}" type="slidenum">
              <a:rPr lang="en-US"/>
              <a:pPr>
                <a:defRPr/>
              </a:pPr>
              <a:t>‹#›</a:t>
            </a:fld>
            <a:endParaRPr lang="en-US" dirty="0"/>
          </a:p>
        </p:txBody>
      </p:sp>
    </p:spTree>
    <p:extLst>
      <p:ext uri="{BB962C8B-B14F-4D97-AF65-F5344CB8AC3E}">
        <p14:creationId xmlns:p14="http://schemas.microsoft.com/office/powerpoint/2010/main" val="191780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sldNum" sz="quarter" idx="10"/>
          </p:nvPr>
        </p:nvSpPr>
        <p:spPr>
          <a:ln/>
        </p:spPr>
        <p:txBody>
          <a:bodyPr/>
          <a:lstStyle>
            <a:lvl1pPr>
              <a:defRPr/>
            </a:lvl1pPr>
          </a:lstStyle>
          <a:p>
            <a:pPr>
              <a:defRPr/>
            </a:pPr>
            <a:fld id="{3118BBBA-F094-4E03-843C-825EB76739B0}" type="slidenum">
              <a:rPr lang="en-US"/>
              <a:pPr>
                <a:defRPr/>
              </a:pPr>
              <a:t>‹#›</a:t>
            </a:fld>
            <a:endParaRPr lang="en-US" dirty="0"/>
          </a:p>
        </p:txBody>
      </p:sp>
    </p:spTree>
    <p:extLst>
      <p:ext uri="{BB962C8B-B14F-4D97-AF65-F5344CB8AC3E}">
        <p14:creationId xmlns:p14="http://schemas.microsoft.com/office/powerpoint/2010/main" val="4057669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sldNum" sz="quarter" idx="10"/>
          </p:nvPr>
        </p:nvSpPr>
        <p:spPr>
          <a:ln/>
        </p:spPr>
        <p:txBody>
          <a:bodyPr/>
          <a:lstStyle>
            <a:lvl1pPr>
              <a:defRPr/>
            </a:lvl1pPr>
          </a:lstStyle>
          <a:p>
            <a:pPr>
              <a:defRPr/>
            </a:pPr>
            <a:fld id="{73227422-8E20-47EF-89FA-4115DC7591F7}" type="slidenum">
              <a:rPr lang="en-US"/>
              <a:pPr>
                <a:defRPr/>
              </a:pPr>
              <a:t>‹#›</a:t>
            </a:fld>
            <a:endParaRPr lang="en-US" dirty="0"/>
          </a:p>
        </p:txBody>
      </p:sp>
    </p:spTree>
    <p:extLst>
      <p:ext uri="{BB962C8B-B14F-4D97-AF65-F5344CB8AC3E}">
        <p14:creationId xmlns:p14="http://schemas.microsoft.com/office/powerpoint/2010/main" val="71518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sldNum" sz="quarter" idx="10"/>
          </p:nvPr>
        </p:nvSpPr>
        <p:spPr>
          <a:ln/>
        </p:spPr>
        <p:txBody>
          <a:bodyPr/>
          <a:lstStyle>
            <a:lvl1pPr>
              <a:defRPr/>
            </a:lvl1pPr>
          </a:lstStyle>
          <a:p>
            <a:pPr>
              <a:defRPr/>
            </a:pPr>
            <a:fld id="{8A1D9D61-DDD2-4C97-BDE6-EAF46C53E7AE}" type="slidenum">
              <a:rPr lang="en-US"/>
              <a:pPr>
                <a:defRPr/>
              </a:pPr>
              <a:t>‹#›</a:t>
            </a:fld>
            <a:endParaRPr lang="en-US" dirty="0"/>
          </a:p>
        </p:txBody>
      </p:sp>
    </p:spTree>
    <p:extLst>
      <p:ext uri="{BB962C8B-B14F-4D97-AF65-F5344CB8AC3E}">
        <p14:creationId xmlns:p14="http://schemas.microsoft.com/office/powerpoint/2010/main" val="4159063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391D08FB-B0BF-4BCB-9862-131D1E4A5677}" type="slidenum">
              <a:rPr lang="en-US"/>
              <a:pPr>
                <a:defRPr/>
              </a:pPr>
              <a:t>‹#›</a:t>
            </a:fld>
            <a:endParaRPr lang="en-US" dirty="0"/>
          </a:p>
        </p:txBody>
      </p:sp>
    </p:spTree>
    <p:extLst>
      <p:ext uri="{BB962C8B-B14F-4D97-AF65-F5344CB8AC3E}">
        <p14:creationId xmlns:p14="http://schemas.microsoft.com/office/powerpoint/2010/main" val="4021178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sldNum" sz="quarter" idx="10"/>
          </p:nvPr>
        </p:nvSpPr>
        <p:spPr>
          <a:ln/>
        </p:spPr>
        <p:txBody>
          <a:bodyPr/>
          <a:lstStyle>
            <a:lvl1pPr>
              <a:defRPr/>
            </a:lvl1pPr>
          </a:lstStyle>
          <a:p>
            <a:pPr>
              <a:defRPr/>
            </a:pPr>
            <a:fld id="{44C3DC29-3837-4FA4-961D-74841606CE02}" type="slidenum">
              <a:rPr lang="en-US"/>
              <a:pPr>
                <a:defRPr/>
              </a:pPr>
              <a:t>‹#›</a:t>
            </a:fld>
            <a:endParaRPr lang="en-US" dirty="0"/>
          </a:p>
        </p:txBody>
      </p:sp>
    </p:spTree>
    <p:extLst>
      <p:ext uri="{BB962C8B-B14F-4D97-AF65-F5344CB8AC3E}">
        <p14:creationId xmlns:p14="http://schemas.microsoft.com/office/powerpoint/2010/main" val="28316422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6035675"/>
            <a:ext cx="9144000" cy="815975"/>
          </a:xfrm>
          <a:prstGeom prst="rect">
            <a:avLst/>
          </a:prstGeom>
          <a:solidFill>
            <a:srgbClr val="1D2F68"/>
          </a:solidFill>
          <a:ln w="9525">
            <a:solidFill>
              <a:srgbClr val="1D2F68"/>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
        <p:nvSpPr>
          <p:cNvPr id="1027" name="Rectangle 3"/>
          <p:cNvSpPr>
            <a:spLocks noGrp="1" noChangeArrowheads="1"/>
          </p:cNvSpPr>
          <p:nvPr>
            <p:ph type="title"/>
          </p:nvPr>
        </p:nvSpPr>
        <p:spPr bwMode="auto">
          <a:xfrm>
            <a:off x="428625" y="344488"/>
            <a:ext cx="847248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495300" y="1508125"/>
            <a:ext cx="8050213" cy="439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grpSp>
        <p:nvGrpSpPr>
          <p:cNvPr id="1029" name="Group 5"/>
          <p:cNvGrpSpPr>
            <a:grpSpLocks/>
          </p:cNvGrpSpPr>
          <p:nvPr/>
        </p:nvGrpSpPr>
        <p:grpSpPr bwMode="auto">
          <a:xfrm>
            <a:off x="5708650" y="6124575"/>
            <a:ext cx="2047875" cy="661988"/>
            <a:chOff x="3596" y="3858"/>
            <a:chExt cx="1290" cy="417"/>
          </a:xfrm>
        </p:grpSpPr>
        <p:pic>
          <p:nvPicPr>
            <p:cNvPr id="1031" name="Picture 6" descr="NEW FAA LOGO"/>
            <p:cNvPicPr>
              <a:picLocks noChangeAspect="1" noChangeArrowheads="1"/>
            </p:cNvPicPr>
            <p:nvPr userDrawn="1"/>
          </p:nvPicPr>
          <p:blipFill>
            <a:blip r:embed="rId14">
              <a:clrChange>
                <a:clrFrom>
                  <a:srgbClr val="DF1F06"/>
                </a:clrFrom>
                <a:clrTo>
                  <a:srgbClr val="DF1F06">
                    <a:alpha val="0"/>
                  </a:srgbClr>
                </a:clrTo>
              </a:clrChange>
              <a:extLst>
                <a:ext uri="{28A0092B-C50C-407E-A947-70E740481C1C}">
                  <a14:useLocalDpi xmlns:a14="http://schemas.microsoft.com/office/drawing/2010/main" val="0"/>
                </a:ext>
              </a:extLst>
            </a:blip>
            <a:srcRect/>
            <a:stretch>
              <a:fillRect/>
            </a:stretch>
          </p:blipFill>
          <p:spPr bwMode="auto">
            <a:xfrm>
              <a:off x="3596" y="3858"/>
              <a:ext cx="416" cy="4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Text Box 7"/>
            <p:cNvSpPr txBox="1">
              <a:spLocks noChangeArrowheads="1"/>
            </p:cNvSpPr>
            <p:nvPr userDrawn="1"/>
          </p:nvSpPr>
          <p:spPr bwMode="auto">
            <a:xfrm>
              <a:off x="4023" y="3947"/>
              <a:ext cx="863" cy="2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50000"/>
                </a:spcBef>
                <a:spcAft>
                  <a:spcPct val="0"/>
                </a:spcAft>
                <a:buChar char="•"/>
                <a:defRPr sz="2400">
                  <a:solidFill>
                    <a:schemeClr val="tx1"/>
                  </a:solidFill>
                  <a:latin typeface="Arial" charset="0"/>
                </a:defRPr>
              </a:lvl6pPr>
              <a:lvl7pPr marL="2971800" indent="-228600" eaLnBrk="0" fontAlgn="base" hangingPunct="0">
                <a:spcBef>
                  <a:spcPct val="50000"/>
                </a:spcBef>
                <a:spcAft>
                  <a:spcPct val="0"/>
                </a:spcAft>
                <a:buChar char="•"/>
                <a:defRPr sz="2400">
                  <a:solidFill>
                    <a:schemeClr val="tx1"/>
                  </a:solidFill>
                  <a:latin typeface="Arial" charset="0"/>
                </a:defRPr>
              </a:lvl7pPr>
              <a:lvl8pPr marL="3429000" indent="-228600" eaLnBrk="0" fontAlgn="base" hangingPunct="0">
                <a:spcBef>
                  <a:spcPct val="50000"/>
                </a:spcBef>
                <a:spcAft>
                  <a:spcPct val="0"/>
                </a:spcAft>
                <a:buChar char="•"/>
                <a:defRPr sz="2400">
                  <a:solidFill>
                    <a:schemeClr val="tx1"/>
                  </a:solidFill>
                  <a:latin typeface="Arial" charset="0"/>
                </a:defRPr>
              </a:lvl8pPr>
              <a:lvl9pPr marL="3886200" indent="-228600" eaLnBrk="0" fontAlgn="base" hangingPunct="0">
                <a:spcBef>
                  <a:spcPct val="50000"/>
                </a:spcBef>
                <a:spcAft>
                  <a:spcPct val="0"/>
                </a:spcAft>
                <a:buChar char="•"/>
                <a:defRPr sz="2400">
                  <a:solidFill>
                    <a:schemeClr val="tx1"/>
                  </a:solidFill>
                  <a:latin typeface="Arial" charset="0"/>
                </a:defRPr>
              </a:lvl9pPr>
            </a:lstStyle>
            <a:p>
              <a:pPr eaLnBrk="1" hangingPunct="1">
                <a:lnSpc>
                  <a:spcPct val="85000"/>
                </a:lnSpc>
                <a:spcBef>
                  <a:spcPct val="0"/>
                </a:spcBef>
                <a:buFontTx/>
                <a:buNone/>
                <a:defRPr/>
              </a:pPr>
              <a:r>
                <a:rPr lang="en-US" sz="1200" b="1" dirty="0" smtClean="0">
                  <a:solidFill>
                    <a:schemeClr val="bg1"/>
                  </a:solidFill>
                </a:rPr>
                <a:t>Federal Aviation</a:t>
              </a:r>
            </a:p>
            <a:p>
              <a:pPr eaLnBrk="1" hangingPunct="1">
                <a:lnSpc>
                  <a:spcPct val="85000"/>
                </a:lnSpc>
                <a:spcBef>
                  <a:spcPct val="0"/>
                </a:spcBef>
                <a:buFontTx/>
                <a:buNone/>
                <a:defRPr/>
              </a:pPr>
              <a:r>
                <a:rPr lang="en-US" sz="1200" b="1" dirty="0" smtClean="0">
                  <a:solidFill>
                    <a:schemeClr val="bg1"/>
                  </a:solidFill>
                </a:rPr>
                <a:t>Administration</a:t>
              </a:r>
            </a:p>
          </p:txBody>
        </p:sp>
      </p:grpSp>
      <p:sp>
        <p:nvSpPr>
          <p:cNvPr id="8201" name="Rectangle 9"/>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FontTx/>
              <a:buNone/>
              <a:defRPr sz="1400">
                <a:solidFill>
                  <a:schemeClr val="bg1"/>
                </a:solidFill>
                <a:latin typeface="Arial" pitchFamily="34" charset="0"/>
              </a:defRPr>
            </a:lvl1pPr>
          </a:lstStyle>
          <a:p>
            <a:pPr>
              <a:defRPr/>
            </a:pPr>
            <a:fld id="{9DBF270F-6650-4DFD-9EBE-22E3980F3E7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82" r:id="rId1"/>
    <p:sldLayoutId id="2147483871" r:id="rId2"/>
    <p:sldLayoutId id="2147483872" r:id="rId3"/>
    <p:sldLayoutId id="2147483873" r:id="rId4"/>
    <p:sldLayoutId id="2147483874" r:id="rId5"/>
    <p:sldLayoutId id="2147483875" r:id="rId6"/>
    <p:sldLayoutId id="2147483876" r:id="rId7"/>
    <p:sldLayoutId id="2147483877" r:id="rId8"/>
    <p:sldLayoutId id="2147483878" r:id="rId9"/>
    <p:sldLayoutId id="2147483879" r:id="rId10"/>
    <p:sldLayoutId id="2147483880" r:id="rId11"/>
    <p:sldLayoutId id="2147483881" r:id="rId12"/>
  </p:sldLayoutIdLst>
  <p:hf sldNum="0" hdr="0" ftr="0" dt="0"/>
  <p:txStyles>
    <p:titleStyle>
      <a:lvl1pPr algn="l" rtl="0" eaLnBrk="0" fontAlgn="base" hangingPunct="0">
        <a:spcBef>
          <a:spcPct val="0"/>
        </a:spcBef>
        <a:spcAft>
          <a:spcPct val="0"/>
        </a:spcAft>
        <a:defRPr sz="4000" b="1">
          <a:solidFill>
            <a:srgbClr val="1D2F68"/>
          </a:solidFill>
          <a:latin typeface="+mj-lt"/>
          <a:ea typeface="+mj-ea"/>
          <a:cs typeface="+mj-cs"/>
        </a:defRPr>
      </a:lvl1pPr>
      <a:lvl2pPr algn="l" rtl="0" eaLnBrk="0" fontAlgn="base" hangingPunct="0">
        <a:spcBef>
          <a:spcPct val="0"/>
        </a:spcBef>
        <a:spcAft>
          <a:spcPct val="0"/>
        </a:spcAft>
        <a:defRPr sz="4000" b="1">
          <a:solidFill>
            <a:srgbClr val="1D2F68"/>
          </a:solidFill>
          <a:latin typeface="Arial" pitchFamily="34" charset="0"/>
        </a:defRPr>
      </a:lvl2pPr>
      <a:lvl3pPr algn="l" rtl="0" eaLnBrk="0" fontAlgn="base" hangingPunct="0">
        <a:spcBef>
          <a:spcPct val="0"/>
        </a:spcBef>
        <a:spcAft>
          <a:spcPct val="0"/>
        </a:spcAft>
        <a:defRPr sz="4000" b="1">
          <a:solidFill>
            <a:srgbClr val="1D2F68"/>
          </a:solidFill>
          <a:latin typeface="Arial" pitchFamily="34" charset="0"/>
        </a:defRPr>
      </a:lvl3pPr>
      <a:lvl4pPr algn="l" rtl="0" eaLnBrk="0" fontAlgn="base" hangingPunct="0">
        <a:spcBef>
          <a:spcPct val="0"/>
        </a:spcBef>
        <a:spcAft>
          <a:spcPct val="0"/>
        </a:spcAft>
        <a:defRPr sz="4000" b="1">
          <a:solidFill>
            <a:srgbClr val="1D2F68"/>
          </a:solidFill>
          <a:latin typeface="Arial" pitchFamily="34" charset="0"/>
        </a:defRPr>
      </a:lvl4pPr>
      <a:lvl5pPr algn="l" rtl="0" eaLnBrk="0" fontAlgn="base" hangingPunct="0">
        <a:spcBef>
          <a:spcPct val="0"/>
        </a:spcBef>
        <a:spcAft>
          <a:spcPct val="0"/>
        </a:spcAft>
        <a:defRPr sz="4000" b="1">
          <a:solidFill>
            <a:srgbClr val="1D2F68"/>
          </a:solidFill>
          <a:latin typeface="Arial" pitchFamily="34" charset="0"/>
        </a:defRPr>
      </a:lvl5pPr>
      <a:lvl6pPr marL="457200" algn="l" rtl="0" fontAlgn="base">
        <a:spcBef>
          <a:spcPct val="0"/>
        </a:spcBef>
        <a:spcAft>
          <a:spcPct val="0"/>
        </a:spcAft>
        <a:defRPr sz="4000" b="1">
          <a:solidFill>
            <a:srgbClr val="1D2F68"/>
          </a:solidFill>
          <a:latin typeface="Arial" pitchFamily="34" charset="0"/>
        </a:defRPr>
      </a:lvl6pPr>
      <a:lvl7pPr marL="914400" algn="l" rtl="0" fontAlgn="base">
        <a:spcBef>
          <a:spcPct val="0"/>
        </a:spcBef>
        <a:spcAft>
          <a:spcPct val="0"/>
        </a:spcAft>
        <a:defRPr sz="4000" b="1">
          <a:solidFill>
            <a:srgbClr val="1D2F68"/>
          </a:solidFill>
          <a:latin typeface="Arial" pitchFamily="34" charset="0"/>
        </a:defRPr>
      </a:lvl7pPr>
      <a:lvl8pPr marL="1371600" algn="l" rtl="0" fontAlgn="base">
        <a:spcBef>
          <a:spcPct val="0"/>
        </a:spcBef>
        <a:spcAft>
          <a:spcPct val="0"/>
        </a:spcAft>
        <a:defRPr sz="4000" b="1">
          <a:solidFill>
            <a:srgbClr val="1D2F68"/>
          </a:solidFill>
          <a:latin typeface="Arial" pitchFamily="34" charset="0"/>
        </a:defRPr>
      </a:lvl8pPr>
      <a:lvl9pPr marL="1828800" algn="l" rtl="0" fontAlgn="base">
        <a:spcBef>
          <a:spcPct val="0"/>
        </a:spcBef>
        <a:spcAft>
          <a:spcPct val="0"/>
        </a:spcAft>
        <a:defRPr sz="4000" b="1">
          <a:solidFill>
            <a:srgbClr val="1D2F68"/>
          </a:solidFill>
          <a:latin typeface="Arial" pitchFamily="34" charset="0"/>
        </a:defRPr>
      </a:lvl9pPr>
    </p:titleStyle>
    <p:bodyStyle>
      <a:lvl1pPr marL="342900" indent="-342900" algn="l" rtl="0" eaLnBrk="0" fontAlgn="base" hangingPunct="0">
        <a:spcBef>
          <a:spcPct val="20000"/>
        </a:spcBef>
        <a:spcAft>
          <a:spcPct val="0"/>
        </a:spcAft>
        <a:buChar char="•"/>
        <a:defRPr sz="28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R</a:t>
            </a:r>
            <a:r>
              <a:rPr lang="en-US" dirty="0" smtClean="0"/>
              <a:t>eview </a:t>
            </a:r>
            <a:r>
              <a:rPr lang="en-US" dirty="0"/>
              <a:t>of activities against last REDAC findings</a:t>
            </a:r>
          </a:p>
        </p:txBody>
      </p:sp>
    </p:spTree>
    <p:extLst>
      <p:ext uri="{BB962C8B-B14F-4D97-AF65-F5344CB8AC3E}">
        <p14:creationId xmlns:p14="http://schemas.microsoft.com/office/powerpoint/2010/main" val="37881171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Workforce Selection, Training, and </a:t>
            </a:r>
            <a:r>
              <a:rPr lang="en-US" dirty="0" smtClean="0">
                <a:latin typeface="Arial" panose="020B0604020202020204" pitchFamily="34" charset="0"/>
                <a:cs typeface="Arial" panose="020B0604020202020204" pitchFamily="34" charset="0"/>
              </a:rPr>
              <a:t>Proficiency (cont.)</a:t>
            </a:r>
            <a:endParaRPr lang="en-US" dirty="0"/>
          </a:p>
        </p:txBody>
      </p:sp>
      <p:graphicFrame>
        <p:nvGraphicFramePr>
          <p:cNvPr id="4" name="Table Placeholder 3"/>
          <p:cNvGraphicFramePr>
            <a:graphicFrameLocks/>
          </p:cNvGraphicFramePr>
          <p:nvPr>
            <p:extLst>
              <p:ext uri="{D42A27DB-BD31-4B8C-83A1-F6EECF244321}">
                <p14:modId xmlns:p14="http://schemas.microsoft.com/office/powerpoint/2010/main" val="3488485615"/>
              </p:ext>
            </p:extLst>
          </p:nvPr>
        </p:nvGraphicFramePr>
        <p:xfrm>
          <a:off x="304800" y="2392680"/>
          <a:ext cx="8458199" cy="3322320"/>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Define human factors issues for design of information automation/electronic flight bag into flight deck</a:t>
                      </a:r>
                    </a:p>
                  </a:txBody>
                  <a:tcPr/>
                </a:tc>
                <a:tc>
                  <a:txBody>
                    <a:bodyPr/>
                    <a:lstStyle/>
                    <a:p>
                      <a:r>
                        <a:rPr lang="en-US" dirty="0" smtClean="0"/>
                        <a:t>Partial - NextGen</a:t>
                      </a:r>
                      <a:r>
                        <a:rPr lang="en-US" baseline="0" dirty="0" smtClean="0"/>
                        <a:t>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Provide research into human factors support to air traffic facilities during training and operational implementation of new technologies and procedures</a:t>
                      </a:r>
                    </a:p>
                  </a:txBody>
                  <a:tcPr/>
                </a:tc>
                <a:tc>
                  <a:txBody>
                    <a:bodyPr/>
                    <a:lstStyle/>
                    <a:p>
                      <a:r>
                        <a:rPr lang="en-US" dirty="0" smtClean="0"/>
                        <a:t>No/Planned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Define human factors issue with current and future automated systems and Crew Resource Management practices and training </a:t>
                      </a:r>
                    </a:p>
                  </a:txBody>
                  <a:tcPr/>
                </a:tc>
                <a:tc>
                  <a:txBody>
                    <a:bodyPr/>
                    <a:lstStyle/>
                    <a:p>
                      <a:r>
                        <a:rPr lang="en-US" dirty="0" smtClean="0"/>
                        <a:t>Partial – NextGen ATC, Core ATC</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Review and Revamp CRM methods to reflect new realities for functional and cross-functional job performance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 NextGen ATC, Core ATC</a:t>
                      </a:r>
                    </a:p>
                  </a:txBody>
                  <a:tcPr/>
                </a:tc>
              </a:tr>
            </a:tbl>
          </a:graphicData>
        </a:graphic>
      </p:graphicFrame>
      <p:sp>
        <p:nvSpPr>
          <p:cNvPr id="5" name="Rectangle 4"/>
          <p:cNvSpPr/>
          <p:nvPr/>
        </p:nvSpPr>
        <p:spPr>
          <a:xfrm>
            <a:off x="304800" y="1270337"/>
            <a:ext cx="8382000" cy="1015663"/>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Aviation industry and FAA challenged by difficult economic context, changing demographics and new technologies</a:t>
            </a:r>
          </a:p>
          <a:p>
            <a:pPr marL="0" indent="0">
              <a:buNone/>
            </a:pP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0288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	</a:t>
            </a:r>
            <a:endParaRPr lang="en-US" dirty="0"/>
          </a:p>
        </p:txBody>
      </p:sp>
      <p:sp>
        <p:nvSpPr>
          <p:cNvPr id="4" name="Content Placeholder 3"/>
          <p:cNvSpPr>
            <a:spLocks noGrp="1"/>
          </p:cNvSpPr>
          <p:nvPr>
            <p:ph idx="1"/>
          </p:nvPr>
        </p:nvSpPr>
        <p:spPr/>
        <p:txBody>
          <a:bodyPr/>
          <a:lstStyle/>
          <a:p>
            <a:r>
              <a:rPr lang="en-US" dirty="0" smtClean="0"/>
              <a:t>While listening to the research briefs, begin dialog on how the research topics are addressed</a:t>
            </a:r>
            <a:endParaRPr lang="en-US" dirty="0"/>
          </a:p>
          <a:p>
            <a:r>
              <a:rPr lang="en-US" dirty="0" smtClean="0"/>
              <a:t>Discuss how to approach the research topics that are not covered</a:t>
            </a:r>
          </a:p>
        </p:txBody>
      </p:sp>
    </p:spTree>
    <p:extLst>
      <p:ext uri="{BB962C8B-B14F-4D97-AF65-F5344CB8AC3E}">
        <p14:creationId xmlns:p14="http://schemas.microsoft.com/office/powerpoint/2010/main" val="27367534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Arial" panose="020B0604020202020204" pitchFamily="34" charset="0"/>
                <a:cs typeface="Arial" panose="020B0604020202020204" pitchFamily="34" charset="0"/>
              </a:rPr>
              <a:t>Top Areas </a:t>
            </a:r>
            <a:r>
              <a:rPr lang="en-US" dirty="0" smtClean="0">
                <a:latin typeface="Arial" panose="020B0604020202020204" pitchFamily="34" charset="0"/>
                <a:cs typeface="Arial" panose="020B0604020202020204" pitchFamily="34" charset="0"/>
              </a:rPr>
              <a:t>- Summer </a:t>
            </a:r>
            <a:r>
              <a:rPr lang="en-US" dirty="0">
                <a:latin typeface="Arial" panose="020B0604020202020204" pitchFamily="34" charset="0"/>
                <a:cs typeface="Arial" panose="020B0604020202020204" pitchFamily="34" charset="0"/>
              </a:rPr>
              <a:t>2014</a:t>
            </a:r>
            <a:br>
              <a:rPr lang="en-US" dirty="0">
                <a:latin typeface="Arial" panose="020B0604020202020204" pitchFamily="34" charset="0"/>
                <a:cs typeface="Arial" panose="020B0604020202020204" pitchFamily="34" charset="0"/>
              </a:rPr>
            </a:br>
            <a:r>
              <a:rPr lang="en-US" sz="2800" i="1" dirty="0">
                <a:latin typeface="Arial" panose="020B0604020202020204" pitchFamily="34" charset="0"/>
                <a:cs typeface="Arial" panose="020B0604020202020204" pitchFamily="34" charset="0"/>
              </a:rPr>
              <a:t>(Not Prioritized)</a:t>
            </a:r>
            <a:endParaRPr lang="en-US" dirty="0"/>
          </a:p>
        </p:txBody>
      </p:sp>
      <p:sp>
        <p:nvSpPr>
          <p:cNvPr id="7" name="Content Placeholder 6"/>
          <p:cNvSpPr>
            <a:spLocks noGrp="1"/>
          </p:cNvSpPr>
          <p:nvPr>
            <p:ph idx="1"/>
          </p:nvPr>
        </p:nvSpPr>
        <p:spPr/>
        <p:txBody>
          <a:bodyPr/>
          <a:lstStyle/>
          <a:p>
            <a:pPr marL="457200" indent="-457200">
              <a:buFont typeface="+mj-lt"/>
              <a:buAutoNum type="arabicPeriod"/>
            </a:pPr>
            <a:r>
              <a:rPr lang="en-US" sz="2600" dirty="0">
                <a:latin typeface="Arial" panose="020B0604020202020204" pitchFamily="34" charset="0"/>
                <a:cs typeface="Arial" panose="020B0604020202020204" pitchFamily="34" charset="0"/>
              </a:rPr>
              <a:t>System Information Management</a:t>
            </a:r>
          </a:p>
          <a:p>
            <a:pPr marL="457200" indent="-457200">
              <a:buFont typeface="+mj-lt"/>
              <a:buAutoNum type="arabicPeriod"/>
            </a:pPr>
            <a:r>
              <a:rPr lang="en-US" sz="2600" dirty="0">
                <a:latin typeface="Arial" panose="020B0604020202020204" pitchFamily="34" charset="0"/>
                <a:cs typeface="Arial" panose="020B0604020202020204" pitchFamily="34" charset="0"/>
              </a:rPr>
              <a:t>Automation/Autonomy Roles and Responsibilities</a:t>
            </a:r>
          </a:p>
          <a:p>
            <a:pPr marL="457200" indent="-457200">
              <a:buFont typeface="+mj-lt"/>
              <a:buAutoNum type="arabicPeriod"/>
            </a:pPr>
            <a:r>
              <a:rPr lang="en-US" sz="2600" dirty="0">
                <a:latin typeface="Arial" panose="020B0604020202020204" pitchFamily="34" charset="0"/>
                <a:cs typeface="Arial" panose="020B0604020202020204" pitchFamily="34" charset="0"/>
              </a:rPr>
              <a:t>Integration of UAS/RPAS into the NAS</a:t>
            </a:r>
          </a:p>
          <a:p>
            <a:pPr marL="457200" indent="-457200">
              <a:buFont typeface="+mj-lt"/>
              <a:buAutoNum type="arabicPeriod"/>
            </a:pPr>
            <a:r>
              <a:rPr lang="en-US" sz="2600" dirty="0">
                <a:latin typeface="Arial" panose="020B0604020202020204" pitchFamily="34" charset="0"/>
                <a:cs typeface="Arial" panose="020B0604020202020204" pitchFamily="34" charset="0"/>
              </a:rPr>
              <a:t>Dealing with Mixed Equipage Operations in the Design and Evolution of the NAS</a:t>
            </a:r>
          </a:p>
          <a:p>
            <a:pPr marL="457200" indent="-457200">
              <a:buFont typeface="+mj-lt"/>
              <a:buAutoNum type="arabicPeriod"/>
            </a:pPr>
            <a:r>
              <a:rPr lang="en-US" sz="2600" dirty="0">
                <a:latin typeface="Arial" panose="020B0604020202020204" pitchFamily="34" charset="0"/>
                <a:cs typeface="Arial" panose="020B0604020202020204" pitchFamily="34" charset="0"/>
              </a:rPr>
              <a:t>Human Machine Design, Integration, and Certification</a:t>
            </a:r>
          </a:p>
          <a:p>
            <a:pPr marL="457200" indent="-457200">
              <a:buFont typeface="+mj-lt"/>
              <a:buAutoNum type="arabicPeriod"/>
            </a:pPr>
            <a:r>
              <a:rPr lang="en-US" sz="2600" dirty="0">
                <a:latin typeface="Arial" panose="020B0604020202020204" pitchFamily="34" charset="0"/>
                <a:cs typeface="Arial" panose="020B0604020202020204" pitchFamily="34" charset="0"/>
              </a:rPr>
              <a:t>Workforce Selection, Training, and </a:t>
            </a:r>
            <a:r>
              <a:rPr lang="en-US" sz="2600" dirty="0" smtClean="0">
                <a:latin typeface="Arial" panose="020B0604020202020204" pitchFamily="34" charset="0"/>
                <a:cs typeface="Arial" panose="020B0604020202020204" pitchFamily="34" charset="0"/>
              </a:rPr>
              <a:t>Proficiency</a:t>
            </a:r>
            <a:endParaRPr lang="en-US"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633535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and Addressing Research Areas</a:t>
            </a:r>
            <a:endParaRPr lang="en-US" dirty="0"/>
          </a:p>
        </p:txBody>
      </p:sp>
      <p:sp>
        <p:nvSpPr>
          <p:cNvPr id="3" name="Content Placeholder 2"/>
          <p:cNvSpPr>
            <a:spLocks noGrp="1"/>
          </p:cNvSpPr>
          <p:nvPr>
            <p:ph idx="1"/>
          </p:nvPr>
        </p:nvSpPr>
        <p:spPr>
          <a:xfrm>
            <a:off x="495300" y="1219200"/>
            <a:ext cx="8050213" cy="4391025"/>
          </a:xfrm>
        </p:spPr>
        <p:txBody>
          <a:bodyPr/>
          <a:lstStyle/>
          <a:p>
            <a:r>
              <a:rPr lang="en-US" dirty="0" smtClean="0"/>
              <a:t>Assess mapping to existing research</a:t>
            </a:r>
          </a:p>
          <a:p>
            <a:pPr lvl="1"/>
            <a:r>
              <a:rPr lang="en-US" dirty="0" smtClean="0"/>
              <a:t>Identify where in the upcoming briefs you will hear about this topic, if covered</a:t>
            </a:r>
          </a:p>
          <a:p>
            <a:pPr lvl="1"/>
            <a:r>
              <a:rPr lang="en-US" dirty="0" smtClean="0"/>
              <a:t>If there is not a mapping from the existing research to the topic, then it is listed as “No”</a:t>
            </a:r>
          </a:p>
          <a:p>
            <a:r>
              <a:rPr lang="en-US" dirty="0" smtClean="0"/>
              <a:t>Evaluating gaps where they exist</a:t>
            </a:r>
          </a:p>
          <a:p>
            <a:pPr lvl="1"/>
            <a:r>
              <a:rPr lang="en-US" dirty="0" smtClean="0"/>
              <a:t>Is it appropriate for FAA?</a:t>
            </a:r>
          </a:p>
          <a:p>
            <a:pPr lvl="1"/>
            <a:r>
              <a:rPr lang="en-US" dirty="0" smtClean="0"/>
              <a:t>Is it appropriate for ANG-C1?</a:t>
            </a:r>
          </a:p>
          <a:p>
            <a:pPr lvl="1"/>
            <a:r>
              <a:rPr lang="en-US" dirty="0" smtClean="0"/>
              <a:t>Existing research process</a:t>
            </a:r>
          </a:p>
          <a:p>
            <a:pPr lvl="1"/>
            <a:r>
              <a:rPr lang="en-US" dirty="0" smtClean="0"/>
              <a:t>Align with sponsor needs</a:t>
            </a:r>
          </a:p>
          <a:p>
            <a:pPr lvl="1"/>
            <a:r>
              <a:rPr lang="en-US" dirty="0" smtClean="0"/>
              <a:t>Align with FAA priorities </a:t>
            </a:r>
            <a:endParaRPr lang="en-US" dirty="0"/>
          </a:p>
        </p:txBody>
      </p:sp>
    </p:spTree>
    <p:extLst>
      <p:ext uri="{BB962C8B-B14F-4D97-AF65-F5344CB8AC3E}">
        <p14:creationId xmlns:p14="http://schemas.microsoft.com/office/powerpoint/2010/main" val="179851964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System Information Management</a:t>
            </a:r>
            <a:endParaRPr lang="en-US"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1036396109"/>
              </p:ext>
            </p:extLst>
          </p:nvPr>
        </p:nvGraphicFramePr>
        <p:xfrm>
          <a:off x="304800" y="1905000"/>
          <a:ext cx="8458199" cy="3908806"/>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lvl="0">
                        <a:lnSpc>
                          <a:spcPct val="114000"/>
                        </a:lnSpc>
                        <a:spcBef>
                          <a:spcPts val="0"/>
                        </a:spcBef>
                        <a:buFont typeface="+mj-lt"/>
                        <a:buNone/>
                      </a:pPr>
                      <a:r>
                        <a:rPr lang="en-US" sz="1600" dirty="0" smtClean="0">
                          <a:latin typeface="Arial" panose="020B0604020202020204" pitchFamily="34" charset="0"/>
                          <a:ea typeface="Calibri"/>
                          <a:cs typeface="Arial" panose="020B0604020202020204" pitchFamily="34" charset="0"/>
                        </a:rPr>
                        <a:t>Identify Appropriate guidance materials for use of information automation and management</a:t>
                      </a:r>
                    </a:p>
                  </a:txBody>
                  <a:tcPr/>
                </a:tc>
                <a:tc>
                  <a:txBody>
                    <a:bodyPr/>
                    <a:lstStyle/>
                    <a:p>
                      <a:r>
                        <a:rPr lang="en-US" dirty="0" smtClean="0"/>
                        <a:t>Partial - NextGen ATC and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Assess info management needs at system-of-systems level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 NextGen ATC and FD</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Further research on the human performance envelope in terms of capacity to process and manage information</a:t>
                      </a:r>
                    </a:p>
                  </a:txBody>
                  <a:tcPr/>
                </a:tc>
                <a:tc>
                  <a:txBody>
                    <a:bodyPr/>
                    <a:lstStyle/>
                    <a:p>
                      <a:r>
                        <a:rPr lang="en-US" dirty="0" smtClean="0"/>
                        <a:t>Partial -</a:t>
                      </a:r>
                      <a:r>
                        <a:rPr lang="en-US" baseline="0" dirty="0" smtClean="0"/>
                        <a:t> NextGen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Assess ability to train information management skills (distraction, performing information triage, collaborative decision making)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a:t>
                      </a:r>
                      <a:r>
                        <a:rPr lang="en-US" baseline="0" dirty="0" smtClean="0"/>
                        <a:t> NextGen FD</a:t>
                      </a:r>
                      <a:endParaRPr lang="en-US"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Procedures for use of mixed information systems (certified, operationally approved, and uncertified/unapproved) need to be explored</a:t>
                      </a:r>
                    </a:p>
                  </a:txBody>
                  <a:tcPr/>
                </a:tc>
                <a:tc>
                  <a:txBody>
                    <a:bodyPr/>
                    <a:lstStyle/>
                    <a:p>
                      <a:r>
                        <a:rPr lang="en-US" dirty="0" smtClean="0"/>
                        <a:t>No</a:t>
                      </a:r>
                      <a:endParaRPr lang="en-US" dirty="0"/>
                    </a:p>
                  </a:txBody>
                  <a:tcPr/>
                </a:tc>
              </a:tr>
            </a:tbl>
          </a:graphicData>
        </a:graphic>
      </p:graphicFrame>
      <p:sp>
        <p:nvSpPr>
          <p:cNvPr id="5" name="Rectangle 4"/>
          <p:cNvSpPr/>
          <p:nvPr/>
        </p:nvSpPr>
        <p:spPr>
          <a:xfrm>
            <a:off x="304800" y="997803"/>
            <a:ext cx="8382000" cy="830997"/>
          </a:xfrm>
          <a:prstGeom prst="rect">
            <a:avLst/>
          </a:prstGeom>
        </p:spPr>
        <p:txBody>
          <a:bodyPr wrap="square">
            <a:spAutoFit/>
          </a:bodyPr>
          <a:lstStyle/>
          <a:p>
            <a:pPr marL="0" indent="0">
              <a:buNone/>
            </a:pPr>
            <a:r>
              <a:rPr lang="en-US" dirty="0" smtClean="0">
                <a:latin typeface="Arial" panose="020B0604020202020204" pitchFamily="34" charset="0"/>
                <a:cs typeface="Arial" panose="020B0604020202020204" pitchFamily="34" charset="0"/>
              </a:rPr>
              <a:t>Ever </a:t>
            </a:r>
            <a:r>
              <a:rPr lang="en-US" dirty="0">
                <a:latin typeface="Arial" panose="020B0604020202020204" pitchFamily="34" charset="0"/>
                <a:cs typeface="Arial" panose="020B0604020202020204" pitchFamily="34" charset="0"/>
              </a:rPr>
              <a:t>increasing amount, diversity and complexity of info users must manage</a:t>
            </a:r>
          </a:p>
        </p:txBody>
      </p:sp>
    </p:spTree>
    <p:extLst>
      <p:ext uri="{BB962C8B-B14F-4D97-AF65-F5344CB8AC3E}">
        <p14:creationId xmlns:p14="http://schemas.microsoft.com/office/powerpoint/2010/main" val="2181902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Automation/Autonomy Roles and Responsibilities</a:t>
            </a:r>
            <a:endParaRPr lang="en-US" dirty="0"/>
          </a:p>
        </p:txBody>
      </p:sp>
      <p:graphicFrame>
        <p:nvGraphicFramePr>
          <p:cNvPr id="4" name="Table Placeholder 3"/>
          <p:cNvGraphicFramePr>
            <a:graphicFrameLocks noGrp="1"/>
          </p:cNvGraphicFramePr>
          <p:nvPr>
            <p:ph type="tbl" idx="1"/>
            <p:extLst>
              <p:ext uri="{D42A27DB-BD31-4B8C-83A1-F6EECF244321}">
                <p14:modId xmlns:p14="http://schemas.microsoft.com/office/powerpoint/2010/main" val="1419470112"/>
              </p:ext>
            </p:extLst>
          </p:nvPr>
        </p:nvGraphicFramePr>
        <p:xfrm>
          <a:off x="304800" y="3228848"/>
          <a:ext cx="8458199" cy="2486152"/>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lvl="0">
                        <a:lnSpc>
                          <a:spcPct val="115000"/>
                        </a:lnSpc>
                        <a:spcBef>
                          <a:spcPts val="0"/>
                        </a:spcBef>
                        <a:buFont typeface="+mj-lt"/>
                        <a:buNone/>
                      </a:pPr>
                      <a:r>
                        <a:rPr lang="en-US" sz="1600" dirty="0" smtClean="0">
                          <a:latin typeface="Arial" panose="020B0604020202020204" pitchFamily="34" charset="0"/>
                          <a:ea typeface="Calibri"/>
                          <a:cs typeface="Arial" panose="020B0604020202020204" pitchFamily="34" charset="0"/>
                        </a:rPr>
                        <a:t>Multi-faceted research program into human-automation design and certification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 All</a:t>
                      </a:r>
                      <a:r>
                        <a:rPr lang="en-US" baseline="0" dirty="0" smtClean="0"/>
                        <a:t> four BLIs</a:t>
                      </a:r>
                      <a:endParaRPr lang="en-US"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Components include framework, tool suite, methods, human intervention, cognitive modeling, best practices, resiliency, trust and risks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 All</a:t>
                      </a:r>
                      <a:r>
                        <a:rPr lang="en-US" baseline="0" dirty="0" smtClean="0"/>
                        <a:t> four BLIs</a:t>
                      </a:r>
                      <a:endParaRPr lang="en-US"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Address employment  of research products</a:t>
                      </a:r>
                    </a:p>
                  </a:txBody>
                  <a:tcPr/>
                </a:tc>
                <a:tc>
                  <a:txBody>
                    <a:bodyPr/>
                    <a:lstStyle/>
                    <a:p>
                      <a:r>
                        <a:rPr lang="en-US" dirty="0" smtClean="0"/>
                        <a:t>In progress - RTB</a:t>
                      </a:r>
                      <a:endParaRPr lang="en-US" dirty="0"/>
                    </a:p>
                  </a:txBody>
                  <a:tcPr/>
                </a:tc>
              </a:tr>
            </a:tbl>
          </a:graphicData>
        </a:graphic>
      </p:graphicFrame>
      <p:sp>
        <p:nvSpPr>
          <p:cNvPr id="5" name="Rectangle 4"/>
          <p:cNvSpPr/>
          <p:nvPr/>
        </p:nvSpPr>
        <p:spPr>
          <a:xfrm>
            <a:off x="304800" y="1478340"/>
            <a:ext cx="8382000" cy="1569660"/>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Understand roles, responsibilities and authority of between humans and automated systems to enable optimal design and certification of automated aircraft systems and flight decks</a:t>
            </a:r>
          </a:p>
        </p:txBody>
      </p:sp>
    </p:spTree>
    <p:extLst>
      <p:ext uri="{BB962C8B-B14F-4D97-AF65-F5344CB8AC3E}">
        <p14:creationId xmlns:p14="http://schemas.microsoft.com/office/powerpoint/2010/main" val="1749130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Integration of UAS/RPAS into the NAS</a:t>
            </a:r>
            <a:endParaRPr lang="en-US" dirty="0"/>
          </a:p>
        </p:txBody>
      </p:sp>
      <p:graphicFrame>
        <p:nvGraphicFramePr>
          <p:cNvPr id="4" name="Table Placeholder 3"/>
          <p:cNvGraphicFramePr>
            <a:graphicFrameLocks/>
          </p:cNvGraphicFramePr>
          <p:nvPr>
            <p:extLst>
              <p:ext uri="{D42A27DB-BD31-4B8C-83A1-F6EECF244321}">
                <p14:modId xmlns:p14="http://schemas.microsoft.com/office/powerpoint/2010/main" val="3479871326"/>
              </p:ext>
            </p:extLst>
          </p:nvPr>
        </p:nvGraphicFramePr>
        <p:xfrm>
          <a:off x="304800" y="2496312"/>
          <a:ext cx="8458199" cy="3218688"/>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lvl="0">
                        <a:lnSpc>
                          <a:spcPct val="115000"/>
                        </a:lnSpc>
                        <a:spcBef>
                          <a:spcPts val="0"/>
                        </a:spcBef>
                        <a:buFont typeface="+mj-lt"/>
                        <a:buNone/>
                      </a:pPr>
                      <a:r>
                        <a:rPr lang="en-US" sz="1600" dirty="0" smtClean="0">
                          <a:latin typeface="Arial" panose="020B0604020202020204" pitchFamily="34" charset="0"/>
                          <a:ea typeface="Calibri"/>
                          <a:cs typeface="Arial" panose="020B0604020202020204" pitchFamily="34" charset="0"/>
                        </a:rPr>
                        <a:t>Develop and fund RPAS Research Plan with NASA/</a:t>
                      </a:r>
                      <a:r>
                        <a:rPr lang="en-US" sz="1600" dirty="0" err="1" smtClean="0">
                          <a:latin typeface="Arial" panose="020B0604020202020204" pitchFamily="34" charset="0"/>
                          <a:ea typeface="Calibri"/>
                          <a:cs typeface="Arial" panose="020B0604020202020204" pitchFamily="34" charset="0"/>
                        </a:rPr>
                        <a:t>DoD</a:t>
                      </a:r>
                      <a:r>
                        <a:rPr lang="en-US" sz="1600" dirty="0" smtClean="0">
                          <a:latin typeface="Arial" panose="020B0604020202020204" pitchFamily="34" charset="0"/>
                          <a:ea typeface="Calibri"/>
                          <a:cs typeface="Arial" panose="020B0604020202020204" pitchFamily="34" charset="0"/>
                        </a:rPr>
                        <a:t> </a:t>
                      </a:r>
                      <a:r>
                        <a:rPr lang="en-US" sz="1600" dirty="0" err="1" smtClean="0">
                          <a:latin typeface="Arial" panose="020B0604020202020204" pitchFamily="34" charset="0"/>
                          <a:ea typeface="Calibri"/>
                          <a:cs typeface="Arial" panose="020B0604020202020204" pitchFamily="34" charset="0"/>
                        </a:rPr>
                        <a:t>coord</a:t>
                      </a:r>
                      <a:r>
                        <a:rPr lang="en-US" sz="1600" dirty="0" smtClean="0">
                          <a:latin typeface="Arial" panose="020B0604020202020204" pitchFamily="34" charset="0"/>
                          <a:ea typeface="Calibri"/>
                          <a:cs typeface="Arial" panose="020B0604020202020204" pitchFamily="34" charset="0"/>
                        </a:rPr>
                        <a:t>/leverage with emphasis on sense and avoid, </a:t>
                      </a:r>
                      <a:r>
                        <a:rPr lang="en-US" sz="1600" dirty="0" err="1" smtClean="0">
                          <a:latin typeface="Arial" panose="020B0604020202020204" pitchFamily="34" charset="0"/>
                          <a:ea typeface="Calibri"/>
                          <a:cs typeface="Arial" panose="020B0604020202020204" pitchFamily="34" charset="0"/>
                        </a:rPr>
                        <a:t>comm</a:t>
                      </a:r>
                      <a:r>
                        <a:rPr lang="en-US" sz="1600" dirty="0" smtClean="0">
                          <a:latin typeface="Arial" panose="020B0604020202020204" pitchFamily="34" charset="0"/>
                          <a:ea typeface="Calibri"/>
                          <a:cs typeface="Arial" panose="020B0604020202020204" pitchFamily="34" charset="0"/>
                        </a:rPr>
                        <a:t>, and human systems</a:t>
                      </a:r>
                    </a:p>
                  </a:txBody>
                  <a:tcPr/>
                </a:tc>
                <a:tc>
                  <a:txBody>
                    <a:bodyPr/>
                    <a:lstStyle/>
                    <a:p>
                      <a:r>
                        <a:rPr lang="en-US" dirty="0" smtClean="0"/>
                        <a:t>Partial</a:t>
                      </a:r>
                      <a:r>
                        <a:rPr lang="en-US" baseline="0" dirty="0" smtClean="0"/>
                        <a:t> – FD Core &amp; NextGen</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Certify RPAS remote control stations and operators via flexible and layered human-automation interface methodologies, trust, fault-tolerant RPAS control station designs, and skills and knowledge of RPA operators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a:t>
                      </a:r>
                      <a:r>
                        <a:rPr lang="en-US" baseline="0" dirty="0" smtClean="0"/>
                        <a:t> – FD Core &amp; NextGen</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ea typeface="Calibri"/>
                          <a:cs typeface="Arial" panose="020B0604020202020204" pitchFamily="34" charset="0"/>
                        </a:rPr>
                        <a:t>Develop realistic pilot performance models required for constructive </a:t>
                      </a:r>
                      <a:r>
                        <a:rPr lang="en-US" sz="1600" dirty="0" err="1" smtClean="0">
                          <a:latin typeface="Arial" panose="020B0604020202020204" pitchFamily="34" charset="0"/>
                          <a:ea typeface="Calibri"/>
                          <a:cs typeface="Arial" panose="020B0604020202020204" pitchFamily="34" charset="0"/>
                        </a:rPr>
                        <a:t>sim</a:t>
                      </a:r>
                      <a:r>
                        <a:rPr lang="en-US" sz="1600" dirty="0" smtClean="0">
                          <a:latin typeface="Arial" panose="020B0604020202020204" pitchFamily="34" charset="0"/>
                          <a:ea typeface="Calibri"/>
                          <a:cs typeface="Arial" panose="020B0604020202020204" pitchFamily="34" charset="0"/>
                        </a:rPr>
                        <a:t> to prove the safety case</a:t>
                      </a:r>
                    </a:p>
                  </a:txBody>
                  <a:tcPr/>
                </a:tc>
                <a:tc>
                  <a:txBody>
                    <a:bodyPr/>
                    <a:lstStyle/>
                    <a:p>
                      <a:r>
                        <a:rPr lang="en-US" dirty="0" smtClean="0"/>
                        <a:t>No</a:t>
                      </a:r>
                      <a:endParaRPr lang="en-US" dirty="0"/>
                    </a:p>
                  </a:txBody>
                  <a:tcPr/>
                </a:tc>
              </a:tr>
            </a:tbl>
          </a:graphicData>
        </a:graphic>
      </p:graphicFrame>
      <p:sp>
        <p:nvSpPr>
          <p:cNvPr id="5" name="Rectangle 4"/>
          <p:cNvSpPr/>
          <p:nvPr/>
        </p:nvSpPr>
        <p:spPr>
          <a:xfrm>
            <a:off x="304800" y="1378803"/>
            <a:ext cx="8382000" cy="830997"/>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Demand will drive UAS operational density to much higher </a:t>
            </a:r>
            <a:r>
              <a:rPr lang="en-US" dirty="0" smtClean="0">
                <a:latin typeface="Arial" panose="020B0604020202020204" pitchFamily="34" charset="0"/>
                <a:cs typeface="Arial" panose="020B0604020202020204" pitchFamily="34" charset="0"/>
              </a:rPr>
              <a:t>levels than </a:t>
            </a:r>
            <a:r>
              <a:rPr lang="en-US" dirty="0">
                <a:latin typeface="Arial" panose="020B0604020202020204" pitchFamily="34" charset="0"/>
                <a:cs typeface="Arial" panose="020B0604020202020204" pitchFamily="34" charset="0"/>
              </a:rPr>
              <a:t>can be managed using manual ATC methods</a:t>
            </a:r>
          </a:p>
        </p:txBody>
      </p:sp>
    </p:spTree>
    <p:extLst>
      <p:ext uri="{BB962C8B-B14F-4D97-AF65-F5344CB8AC3E}">
        <p14:creationId xmlns:p14="http://schemas.microsoft.com/office/powerpoint/2010/main" val="3712535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685800"/>
            <a:ext cx="8472488" cy="609600"/>
          </a:xfrm>
        </p:spPr>
        <p:txBody>
          <a:bodyPr/>
          <a:lstStyle/>
          <a:p>
            <a:r>
              <a:rPr lang="en-US" dirty="0">
                <a:latin typeface="Arial" panose="020B0604020202020204" pitchFamily="34" charset="0"/>
                <a:cs typeface="Arial" panose="020B0604020202020204" pitchFamily="34" charset="0"/>
              </a:rPr>
              <a:t>Dealing with Mixed Equipage Operations in the Design and Evolution of the NAS</a:t>
            </a:r>
            <a:endParaRPr lang="en-US" dirty="0"/>
          </a:p>
        </p:txBody>
      </p:sp>
      <p:graphicFrame>
        <p:nvGraphicFramePr>
          <p:cNvPr id="4" name="Table Placeholder 3"/>
          <p:cNvGraphicFramePr>
            <a:graphicFrameLocks/>
          </p:cNvGraphicFramePr>
          <p:nvPr>
            <p:extLst>
              <p:ext uri="{D42A27DB-BD31-4B8C-83A1-F6EECF244321}">
                <p14:modId xmlns:p14="http://schemas.microsoft.com/office/powerpoint/2010/main" val="3756918737"/>
              </p:ext>
            </p:extLst>
          </p:nvPr>
        </p:nvGraphicFramePr>
        <p:xfrm>
          <a:off x="304800" y="3505200"/>
          <a:ext cx="8458199" cy="2137283"/>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marL="0" lvl="0" indent="0">
                        <a:buFont typeface="+mj-lt"/>
                        <a:buNone/>
                      </a:pPr>
                      <a:r>
                        <a:rPr lang="en-US" sz="1600" dirty="0" smtClean="0">
                          <a:latin typeface="Arial" panose="020B0604020202020204" pitchFamily="34" charset="0"/>
                          <a:cs typeface="Arial" panose="020B0604020202020204" pitchFamily="34" charset="0"/>
                        </a:rPr>
                        <a:t>Assess mixed equipage and associated operational concepts relative to alternative design, procedural, and policy solutions</a:t>
                      </a:r>
                    </a:p>
                    <a:p>
                      <a:pPr lvl="0">
                        <a:lnSpc>
                          <a:spcPct val="114000"/>
                        </a:lnSpc>
                        <a:spcBef>
                          <a:spcPts val="0"/>
                        </a:spcBef>
                        <a:buFont typeface="+mj-lt"/>
                        <a:buNone/>
                      </a:pPr>
                      <a:endParaRPr lang="en-US" sz="1600" dirty="0" smtClean="0">
                        <a:latin typeface="Arial" panose="020B0604020202020204" pitchFamily="34" charset="0"/>
                        <a:ea typeface="Calibri"/>
                        <a:cs typeface="Arial" panose="020B0604020202020204" pitchFamily="34" charset="0"/>
                      </a:endParaRPr>
                    </a:p>
                  </a:txBody>
                  <a:tcPr/>
                </a:tc>
                <a:tc>
                  <a:txBody>
                    <a:bodyPr/>
                    <a:lstStyle/>
                    <a:p>
                      <a:r>
                        <a:rPr lang="en-US" dirty="0" smtClean="0"/>
                        <a:t>Partial – NextGen ATC and FD </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High priority applications include </a:t>
                      </a:r>
                      <a:r>
                        <a:rPr lang="en-US" sz="1600" dirty="0" err="1" smtClean="0">
                          <a:latin typeface="Arial" panose="020B0604020202020204" pitchFamily="34" charset="0"/>
                          <a:cs typeface="Arial" panose="020B0604020202020204" pitchFamily="34" charset="0"/>
                        </a:rPr>
                        <a:t>DataCom</a:t>
                      </a:r>
                      <a:r>
                        <a:rPr lang="en-US" sz="1600" dirty="0" smtClean="0">
                          <a:latin typeface="Arial" panose="020B0604020202020204" pitchFamily="34" charset="0"/>
                          <a:cs typeface="Arial" panose="020B0604020202020204" pitchFamily="34" charset="0"/>
                        </a:rPr>
                        <a:t>, ADS-B. TBFM, Navigation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 - NextGen ATC and FD,</a:t>
                      </a:r>
                      <a:r>
                        <a:rPr lang="en-US" baseline="0" dirty="0" smtClean="0"/>
                        <a:t> Core FD</a:t>
                      </a:r>
                      <a:endParaRPr lang="en-US" dirty="0" smtClean="0"/>
                    </a:p>
                  </a:txBody>
                  <a:tcPr/>
                </a:tc>
              </a:tr>
            </a:tbl>
          </a:graphicData>
        </a:graphic>
      </p:graphicFrame>
      <p:sp>
        <p:nvSpPr>
          <p:cNvPr id="5" name="Rectangle 4"/>
          <p:cNvSpPr/>
          <p:nvPr/>
        </p:nvSpPr>
        <p:spPr>
          <a:xfrm>
            <a:off x="304800" y="2000071"/>
            <a:ext cx="8382000" cy="1200329"/>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Phases of NextGen will be phased-in requiring operators to deal with mixed equipage or operational environment in a safe and efficient manner for some extended period of time</a:t>
            </a:r>
          </a:p>
        </p:txBody>
      </p:sp>
    </p:spTree>
    <p:extLst>
      <p:ext uri="{BB962C8B-B14F-4D97-AF65-F5344CB8AC3E}">
        <p14:creationId xmlns:p14="http://schemas.microsoft.com/office/powerpoint/2010/main" val="3970794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625" y="304800"/>
            <a:ext cx="8472488" cy="609600"/>
          </a:xfrm>
        </p:spPr>
        <p:txBody>
          <a:bodyPr/>
          <a:lstStyle/>
          <a:p>
            <a:r>
              <a:rPr lang="en-US" dirty="0">
                <a:latin typeface="Arial" panose="020B0604020202020204" pitchFamily="34" charset="0"/>
                <a:cs typeface="Arial" panose="020B0604020202020204" pitchFamily="34" charset="0"/>
              </a:rPr>
              <a:t>Human Machine Design, Integration, and Certification</a:t>
            </a:r>
            <a:endParaRPr lang="en-US" dirty="0"/>
          </a:p>
        </p:txBody>
      </p:sp>
      <p:graphicFrame>
        <p:nvGraphicFramePr>
          <p:cNvPr id="4" name="Table Placeholder 3"/>
          <p:cNvGraphicFramePr>
            <a:graphicFrameLocks/>
          </p:cNvGraphicFramePr>
          <p:nvPr>
            <p:extLst>
              <p:ext uri="{D42A27DB-BD31-4B8C-83A1-F6EECF244321}">
                <p14:modId xmlns:p14="http://schemas.microsoft.com/office/powerpoint/2010/main" val="745102015"/>
              </p:ext>
            </p:extLst>
          </p:nvPr>
        </p:nvGraphicFramePr>
        <p:xfrm>
          <a:off x="304800" y="2098040"/>
          <a:ext cx="8458199" cy="4302760"/>
        </p:xfrm>
        <a:graphic>
          <a:graphicData uri="http://schemas.openxmlformats.org/drawingml/2006/table">
            <a:tbl>
              <a:tblPr firstRow="1" bandRow="1">
                <a:tableStyleId>{5C22544A-7EE6-4342-B048-85BDC9FD1C3A}</a:tableStyleId>
              </a:tblPr>
              <a:tblGrid>
                <a:gridCol w="6014719"/>
                <a:gridCol w="2443480"/>
              </a:tblGrid>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1" dirty="0" smtClean="0">
                          <a:latin typeface="Arial" panose="020B0604020202020204" pitchFamily="34" charset="0"/>
                          <a:cs typeface="Arial" panose="020B0604020202020204" pitchFamily="34" charset="0"/>
                        </a:rPr>
                        <a:t>Report Topics</a:t>
                      </a:r>
                      <a:endParaRPr lang="en-US" dirty="0" smtClean="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marL="0" lvl="0" indent="0">
                        <a:buFont typeface="+mj-lt"/>
                        <a:buNone/>
                      </a:pPr>
                      <a:r>
                        <a:rPr lang="en-US" sz="1600" dirty="0" smtClean="0">
                          <a:latin typeface="Arial" panose="020B0604020202020204" pitchFamily="34" charset="0"/>
                          <a:cs typeface="Arial" panose="020B0604020202020204" pitchFamily="34" charset="0"/>
                        </a:rPr>
                        <a:t>Conduct research on containing the overall complexity of aircraft, equipage, capability, training, and proficiency levels</a:t>
                      </a:r>
                    </a:p>
                  </a:txBody>
                  <a:tcPr/>
                </a:tc>
                <a:tc>
                  <a:txBody>
                    <a:bodyPr/>
                    <a:lstStyle/>
                    <a:p>
                      <a:r>
                        <a:rPr lang="en-US" dirty="0" smtClean="0"/>
                        <a:t>Partial</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Conduct research that synergizes human and automation capabilities, maintains human awareness, expertise and performance, assess human and automated system envelopes, develop procedures and training, and evaluate and quantify operational effectiveness and iterate design, procedures and training</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Accelerate research into new methods of V&amp;V complex systems</a:t>
                      </a:r>
                    </a:p>
                  </a:txBody>
                  <a:tcPr/>
                </a:tc>
                <a:tc>
                  <a:txBody>
                    <a:bodyPr/>
                    <a:lstStyle/>
                    <a:p>
                      <a:r>
                        <a:rPr lang="en-US" dirty="0" smtClean="0"/>
                        <a:t>Partial, NextGen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Invest in and utilize modeling and simulation throughout development cycle</a:t>
                      </a:r>
                    </a:p>
                  </a:txBody>
                  <a:tcPr/>
                </a:tc>
                <a:tc>
                  <a:txBody>
                    <a:bodyPr/>
                    <a:lstStyle/>
                    <a:p>
                      <a:r>
                        <a:rPr lang="en-US" dirty="0" smtClean="0"/>
                        <a:t>No</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Re-examine certification  methods and conduct research to determine new criteria</a:t>
                      </a:r>
                    </a:p>
                  </a:txBody>
                  <a:tcPr/>
                </a:tc>
                <a:tc>
                  <a:txBody>
                    <a:bodyPr/>
                    <a:lstStyle/>
                    <a:p>
                      <a:r>
                        <a:rPr lang="en-US" dirty="0" smtClean="0"/>
                        <a:t>No</a:t>
                      </a:r>
                      <a:endParaRPr lang="en-US" dirty="0"/>
                    </a:p>
                  </a:txBody>
                  <a:tcPr/>
                </a:tc>
              </a:tr>
            </a:tbl>
          </a:graphicData>
        </a:graphic>
      </p:graphicFrame>
      <p:sp>
        <p:nvSpPr>
          <p:cNvPr id="5" name="Rectangle 4"/>
          <p:cNvSpPr/>
          <p:nvPr/>
        </p:nvSpPr>
        <p:spPr>
          <a:xfrm>
            <a:off x="304800" y="1129605"/>
            <a:ext cx="8382000" cy="1384995"/>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Operators will not be able to deal with the increase in airspace system complexity</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177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Workforce Selection, Training, and Proficiency</a:t>
            </a:r>
            <a:endParaRPr lang="en-US" dirty="0"/>
          </a:p>
        </p:txBody>
      </p:sp>
      <p:graphicFrame>
        <p:nvGraphicFramePr>
          <p:cNvPr id="4" name="Table Placeholder 3"/>
          <p:cNvGraphicFramePr>
            <a:graphicFrameLocks/>
          </p:cNvGraphicFramePr>
          <p:nvPr>
            <p:extLst>
              <p:ext uri="{D42A27DB-BD31-4B8C-83A1-F6EECF244321}">
                <p14:modId xmlns:p14="http://schemas.microsoft.com/office/powerpoint/2010/main" val="1562686401"/>
              </p:ext>
            </p:extLst>
          </p:nvPr>
        </p:nvGraphicFramePr>
        <p:xfrm>
          <a:off x="304800" y="2047240"/>
          <a:ext cx="8458199" cy="3820160"/>
        </p:xfrm>
        <a:graphic>
          <a:graphicData uri="http://schemas.openxmlformats.org/drawingml/2006/table">
            <a:tbl>
              <a:tblPr firstRow="1" bandRow="1">
                <a:tableStyleId>{5C22544A-7EE6-4342-B048-85BDC9FD1C3A}</a:tableStyleId>
              </a:tblPr>
              <a:tblGrid>
                <a:gridCol w="6014719"/>
                <a:gridCol w="2443480"/>
              </a:tblGrid>
              <a:tr h="370840">
                <a:tc>
                  <a:txBody>
                    <a:bodyPr/>
                    <a:lstStyle/>
                    <a:p>
                      <a:r>
                        <a:rPr lang="en-US" sz="1800" b="1" dirty="0" smtClean="0">
                          <a:latin typeface="Arial" panose="020B0604020202020204" pitchFamily="34" charset="0"/>
                          <a:cs typeface="Arial" panose="020B0604020202020204" pitchFamily="34" charset="0"/>
                        </a:rPr>
                        <a:t>Report Topics</a:t>
                      </a:r>
                      <a:endParaRPr lang="en-US" dirty="0"/>
                    </a:p>
                  </a:txBody>
                  <a:tcPr>
                    <a:solidFill>
                      <a:schemeClr val="accent2"/>
                    </a:solidFill>
                  </a:tcPr>
                </a:tc>
                <a:tc>
                  <a:txBody>
                    <a:bodyPr/>
                    <a:lstStyle/>
                    <a:p>
                      <a:r>
                        <a:rPr lang="en-US" dirty="0" smtClean="0"/>
                        <a:t>Assessment</a:t>
                      </a:r>
                      <a:r>
                        <a:rPr lang="en-US" baseline="0" dirty="0" smtClean="0"/>
                        <a:t> and </a:t>
                      </a:r>
                      <a:r>
                        <a:rPr lang="en-US" dirty="0" smtClean="0"/>
                        <a:t>Area</a:t>
                      </a:r>
                      <a:r>
                        <a:rPr lang="en-US" baseline="0" dirty="0" smtClean="0"/>
                        <a:t> </a:t>
                      </a:r>
                      <a:endParaRPr lang="en-US" dirty="0"/>
                    </a:p>
                  </a:txBody>
                  <a:tcPr>
                    <a:solidFill>
                      <a:schemeClr val="accent2"/>
                    </a:solidFill>
                  </a:tcPr>
                </a:tc>
              </a:tr>
              <a:tr h="370840">
                <a:tc>
                  <a:txBody>
                    <a:bodyPr/>
                    <a:lstStyle/>
                    <a:p>
                      <a:pPr marL="0" lvl="0" indent="0">
                        <a:buFont typeface="+mj-lt"/>
                        <a:buNone/>
                      </a:pPr>
                      <a:r>
                        <a:rPr lang="en-US" sz="1600" dirty="0" smtClean="0">
                          <a:latin typeface="Arial" panose="020B0604020202020204" pitchFamily="34" charset="0"/>
                          <a:cs typeface="Arial" panose="020B0604020202020204" pitchFamily="34" charset="0"/>
                        </a:rPr>
                        <a:t>Develop methodologies to identify skills and aptitudes of NextGen workforce</a:t>
                      </a:r>
                    </a:p>
                  </a:txBody>
                  <a:tcPr/>
                </a:tc>
                <a:tc>
                  <a:txBody>
                    <a:bodyPr/>
                    <a:lstStyle/>
                    <a:p>
                      <a:r>
                        <a:rPr lang="en-US" dirty="0" smtClean="0"/>
                        <a:t>Partial</a:t>
                      </a:r>
                      <a:r>
                        <a:rPr lang="en-US" baseline="0" dirty="0" smtClean="0"/>
                        <a:t> – NextGen ATC</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Develop methodologies for maintaining and training resilience in the NAS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Partial</a:t>
                      </a:r>
                      <a:r>
                        <a:rPr lang="en-US" baseline="0" dirty="0" smtClean="0"/>
                        <a:t> – NextGen ATC</a:t>
                      </a:r>
                      <a:endParaRPr lang="en-US" dirty="0" smtClean="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Research human envelope for flight and air traffic control</a:t>
                      </a:r>
                    </a:p>
                  </a:txBody>
                  <a:tcPr/>
                </a:tc>
                <a:tc>
                  <a:txBody>
                    <a:bodyPr/>
                    <a:lstStyle/>
                    <a:p>
                      <a:r>
                        <a:rPr lang="en-US" dirty="0" smtClean="0"/>
                        <a:t>Partial – NextGen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Define human factor issues and criteria for improved pilot and controller performance</a:t>
                      </a:r>
                    </a:p>
                  </a:txBody>
                  <a:tcPr/>
                </a:tc>
                <a:tc>
                  <a:txBody>
                    <a:bodyPr/>
                    <a:lstStyle/>
                    <a:p>
                      <a:r>
                        <a:rPr lang="en-US" dirty="0" smtClean="0"/>
                        <a:t>Partial – NextGen</a:t>
                      </a:r>
                      <a:r>
                        <a:rPr lang="en-US" baseline="0" dirty="0" smtClean="0"/>
                        <a:t> FD</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Training research supporting effective  distributed team collaboration strategies</a:t>
                      </a:r>
                    </a:p>
                  </a:txBody>
                  <a:tcPr/>
                </a:tc>
                <a:tc>
                  <a:txBody>
                    <a:bodyPr/>
                    <a:lstStyle/>
                    <a:p>
                      <a:r>
                        <a:rPr lang="en-US" dirty="0" smtClean="0"/>
                        <a:t>No</a:t>
                      </a:r>
                      <a:endParaRPr lang="en-US" dirty="0"/>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smtClean="0">
                          <a:latin typeface="Arial" panose="020B0604020202020204" pitchFamily="34" charset="0"/>
                          <a:cs typeface="Arial" panose="020B0604020202020204" pitchFamily="34" charset="0"/>
                        </a:rPr>
                        <a:t>Research methods for distance learning</a:t>
                      </a:r>
                    </a:p>
                  </a:txBody>
                  <a:tcPr/>
                </a:tc>
                <a:tc>
                  <a:txBody>
                    <a:bodyPr/>
                    <a:lstStyle/>
                    <a:p>
                      <a:r>
                        <a:rPr lang="en-US" dirty="0" smtClean="0"/>
                        <a:t>No</a:t>
                      </a:r>
                      <a:endParaRPr lang="en-US" dirty="0"/>
                    </a:p>
                  </a:txBody>
                  <a:tcPr/>
                </a:tc>
              </a:tr>
            </a:tbl>
          </a:graphicData>
        </a:graphic>
      </p:graphicFrame>
      <p:sp>
        <p:nvSpPr>
          <p:cNvPr id="5" name="Rectangle 4"/>
          <p:cNvSpPr/>
          <p:nvPr/>
        </p:nvSpPr>
        <p:spPr>
          <a:xfrm>
            <a:off x="304800" y="1194137"/>
            <a:ext cx="8382000" cy="1015663"/>
          </a:xfrm>
          <a:prstGeom prst="rect">
            <a:avLst/>
          </a:prstGeom>
        </p:spPr>
        <p:txBody>
          <a:bodyPr wrap="square">
            <a:spAutoFit/>
          </a:bodyPr>
          <a:lstStyle/>
          <a:p>
            <a:pPr marL="0" indent="0">
              <a:buNone/>
            </a:pPr>
            <a:r>
              <a:rPr lang="en-US" dirty="0">
                <a:latin typeface="Arial" panose="020B0604020202020204" pitchFamily="34" charset="0"/>
                <a:cs typeface="Arial" panose="020B0604020202020204" pitchFamily="34" charset="0"/>
              </a:rPr>
              <a:t>Aviation industry and FAA challenged by difficult economic context, changing demographics and new technologies</a:t>
            </a:r>
          </a:p>
          <a:p>
            <a:pPr marL="0" indent="0">
              <a:buNone/>
            </a:pPr>
            <a:endParaRPr lang="en-US" sz="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926358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A_slide_template_whitecover_whitebackground">
  <a:themeElements>
    <a:clrScheme name="FAA_slide_template_whitecover_whitebackgr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FAA_slide_template_whitecover_whitebackgrou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Char char="•"/>
          <a:tabLst/>
          <a:defRPr kumimoji="0" lang="en-US" sz="2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FAA_slide_template_whitecover_whitebackgroun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AA_slide_template_whitecover_whitebackgroun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AA_slide_template_whitecover_whitebackgroun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AA_slide_template_whitecover_whitebackgroun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AA_slide_template_whitecover_whitebackgroun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AA_slide_template_whitecover_whitebackgroun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AA_slide_template_whitecover_whitebackgroun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AA_slide_template_whitecover_whitebackgroun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AA_slide_template_whitecover_whitebackgroun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AA_slide_template_whitecover_whitebackgroun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AA_slide_template_whitecover_whitebackgroun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AA_slide_template_whitecover_whitebackgroun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DA7335E1805E44495268AE629753871" ma:contentTypeVersion="6" ma:contentTypeDescription="Create a new document." ma:contentTypeScope="" ma:versionID="bafd424518a3d855d9383cb3da8610d1">
  <xsd:schema xmlns:xsd="http://www.w3.org/2001/XMLSchema" xmlns:xs="http://www.w3.org/2001/XMLSchema" xmlns:p="http://schemas.microsoft.com/office/2006/metadata/properties" xmlns:ns2="a4c11e10-6fbc-43d3-ac72-3e5fce9ced22" targetNamespace="http://schemas.microsoft.com/office/2006/metadata/properties" ma:root="true" ma:fieldsID="c1e546dc03a8a1795afe111ee3498295" ns2:_="">
    <xsd:import namespace="a4c11e10-6fbc-43d3-ac72-3e5fce9ced22"/>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c11e10-6fbc-43d3-ac72-3e5fce9ced2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0AC455C-2023-4F33-95E2-8FD2CA659252}">
  <ds:schemaRefs>
    <ds:schemaRef ds:uri="http://purl.org/dc/dcmitype/"/>
    <ds:schemaRef ds:uri="http://www.w3.org/XML/1998/namespace"/>
    <ds:schemaRef ds:uri="http://schemas.openxmlformats.org/package/2006/metadata/core-properties"/>
    <ds:schemaRef ds:uri="http://schemas.microsoft.com/office/2006/documentManagement/types"/>
    <ds:schemaRef ds:uri="http://purl.org/dc/terms/"/>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2C9C7826-CD9D-4789-AEB2-CC716ED49EA6}">
  <ds:schemaRefs>
    <ds:schemaRef ds:uri="http://schemas.microsoft.com/sharepoint/v3/contenttype/forms"/>
  </ds:schemaRefs>
</ds:datastoreItem>
</file>

<file path=customXml/itemProps3.xml><?xml version="1.0" encoding="utf-8"?>
<ds:datastoreItem xmlns:ds="http://schemas.openxmlformats.org/officeDocument/2006/customXml" ds:itemID="{B044C216-4A82-45A9-965E-E32B6F915107}"/>
</file>

<file path=docProps/app.xml><?xml version="1.0" encoding="utf-8"?>
<Properties xmlns="http://schemas.openxmlformats.org/officeDocument/2006/extended-properties" xmlns:vt="http://schemas.openxmlformats.org/officeDocument/2006/docPropsVTypes">
  <TotalTime>0</TotalTime>
  <Words>889</Words>
  <Application>Microsoft Office PowerPoint</Application>
  <PresentationFormat>On-screen Show (4:3)</PresentationFormat>
  <Paragraphs>105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FAA_slide_template_whitecover_whitebackground</vt:lpstr>
      <vt:lpstr>Review of activities against last REDAC findings</vt:lpstr>
      <vt:lpstr>Top Areas - Summer 2014 (Not Prioritized)</vt:lpstr>
      <vt:lpstr>Identifying and Addressing Research Areas</vt:lpstr>
      <vt:lpstr>System Information Management</vt:lpstr>
      <vt:lpstr>Automation/Autonomy Roles and Responsibilities</vt:lpstr>
      <vt:lpstr>Integration of UAS/RPAS into the NAS</vt:lpstr>
      <vt:lpstr>Dealing with Mixed Equipage Operations in the Design and Evolution of the NAS</vt:lpstr>
      <vt:lpstr>Human Machine Design, Integration, and Certification</vt:lpstr>
      <vt:lpstr>Workforce Selection, Training, and Proficiency</vt:lpstr>
      <vt:lpstr>Workforce Selection, Training, and Proficiency (cont.)</vt:lpstr>
      <vt:lpstr>Next Steps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2015-02-24T15:31:54Z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0x0101009DA7335E1805E44495268AE629753871</vt:lpwstr>
  </property>
</Properties>
</file>