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4078" r:id="rId3"/>
    <p:sldMasterId id="2147484223" r:id="rId4"/>
  </p:sldMasterIdLst>
  <p:notesMasterIdLst>
    <p:notesMasterId r:id="rId19"/>
  </p:notesMasterIdLst>
  <p:handoutMasterIdLst>
    <p:handoutMasterId r:id="rId20"/>
  </p:handoutMasterIdLst>
  <p:sldIdLst>
    <p:sldId id="349" r:id="rId5"/>
    <p:sldId id="352" r:id="rId6"/>
    <p:sldId id="368" r:id="rId7"/>
    <p:sldId id="396" r:id="rId8"/>
    <p:sldId id="389" r:id="rId9"/>
    <p:sldId id="392" r:id="rId10"/>
    <p:sldId id="386" r:id="rId11"/>
    <p:sldId id="397" r:id="rId12"/>
    <p:sldId id="395" r:id="rId13"/>
    <p:sldId id="377" r:id="rId14"/>
    <p:sldId id="379" r:id="rId15"/>
    <p:sldId id="381" r:id="rId16"/>
    <p:sldId id="382" r:id="rId17"/>
    <p:sldId id="36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68"/>
    <a:srgbClr val="1116D5"/>
    <a:srgbClr val="A6A8F8"/>
    <a:srgbClr val="FF0000"/>
    <a:srgbClr val="FFFF99"/>
    <a:srgbClr val="FFCC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9" autoAdjust="0"/>
    <p:restoredTop sz="92362" autoAdjust="0"/>
  </p:normalViewPr>
  <p:slideViewPr>
    <p:cSldViewPr>
      <p:cViewPr>
        <p:scale>
          <a:sx n="59" d="100"/>
          <a:sy n="59" d="100"/>
        </p:scale>
        <p:origin x="-714" y="-228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368" y="-6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4A9DBDE-C33A-4506-A521-CA79087D8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E21B253-3276-4644-B892-F58C641C1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9B896-21D2-4183-B555-25D0B8124138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1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5676900" y="0"/>
            <a:ext cx="3467100" cy="6858000"/>
            <a:chOff x="5137031" y="586596"/>
            <a:chExt cx="3467404" cy="6858002"/>
          </a:xfrm>
        </p:grpSpPr>
        <p:grpSp>
          <p:nvGrpSpPr>
            <p:cNvPr id="5" name="Group 13"/>
            <p:cNvGrpSpPr>
              <a:grpSpLocks/>
            </p:cNvGrpSpPr>
            <p:nvPr userDrawn="1"/>
          </p:nvGrpSpPr>
          <p:grpSpPr bwMode="auto">
            <a:xfrm>
              <a:off x="5137031" y="586596"/>
              <a:ext cx="3466570" cy="6858002"/>
              <a:chOff x="3843068" y="457200"/>
              <a:chExt cx="3466570" cy="6858002"/>
            </a:xfrm>
          </p:grpSpPr>
          <p:pic>
            <p:nvPicPr>
              <p:cNvPr id="7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93" t="5788" r="12286" b="6036"/>
              <a:stretch>
                <a:fillRect/>
              </a:stretch>
            </p:blipFill>
            <p:spPr bwMode="auto">
              <a:xfrm>
                <a:off x="3843068" y="457200"/>
                <a:ext cx="3449732" cy="604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16"/>
              <p:cNvSpPr>
                <a:spLocks noChangeArrowheads="1"/>
              </p:cNvSpPr>
              <p:nvPr userDrawn="1"/>
            </p:nvSpPr>
            <p:spPr bwMode="auto">
              <a:xfrm>
                <a:off x="3859906" y="4856673"/>
                <a:ext cx="3449732" cy="2458529"/>
              </a:xfrm>
              <a:prstGeom prst="rect">
                <a:avLst/>
              </a:prstGeom>
              <a:solidFill>
                <a:srgbClr val="1D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 userDrawn="1"/>
          </p:nvSpPr>
          <p:spPr bwMode="auto">
            <a:xfrm>
              <a:off x="5137031" y="595222"/>
              <a:ext cx="3467404" cy="1630393"/>
            </a:xfrm>
            <a:prstGeom prst="rect">
              <a:avLst/>
            </a:prstGeom>
            <a:solidFill>
              <a:srgbClr val="1D2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</p:grpSp>
      <p:grpSp>
        <p:nvGrpSpPr>
          <p:cNvPr id="9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10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5788025" y="4398963"/>
            <a:ext cx="33559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994025" y="4398963"/>
            <a:ext cx="169862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98742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0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10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01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1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8686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buFontTx/>
              <a:buChar char="•"/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A0113A3-D31F-472C-898C-B691D234E134}" type="datetime1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buFontTx/>
              <a:buChar char="•"/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buFontTx/>
              <a:buChar char="•"/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A12928-330C-425C-ACA9-11335B302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FB9ADA-6E78-4D1D-AFE9-88013D112248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8B5456-D6A0-4AA6-BA50-1F9A182C4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248400"/>
            <a:ext cx="1673225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AF9E-0DF5-4AB3-B043-1B4024160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1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F5D13D-E8AC-4D57-8A1C-1AC6368A0B1F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F3041F-63DA-41AE-B5CB-21CE40C01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40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4E6140-4F64-461D-B95E-FE1EF7105D7B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BDDF76-D9CB-4D11-97AA-B8EF9ECC2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48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32B512-42A1-4192-9C9F-0229862E1D82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26B49D-D55A-43F0-B3DF-0262C4BB0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3A52DF-5435-46D6-A1B8-8427C6DBA4E9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BFB9CB-5E5A-4BD4-9F2B-1CDFC06D8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59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3D86AD-AC75-4536-85E2-2BB56E13FBF0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3ACD04-F4CF-4B24-AAC1-52E202F84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BCB37B-8FBC-43CA-B17E-6A10C73F9453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C0918F-3A0D-430E-97A3-32511F280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85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264A4C-6FC2-416B-ADA8-BCD0DF4E9CC1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CFFE2D-E9EB-4659-BC79-C9206E570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97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946B91-F5D9-45E1-93E2-09F1FC8133EC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A87FAC-F2FA-4F2D-843C-E47B2BEC5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8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FD17FA-FE2C-424D-8D6E-67FC111E3F59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50CFCC-0830-412B-80C8-7EEC66B86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37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BEFAD5-B090-4A40-B237-7F3DE95532BD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AAC5E2-9025-4754-B391-76E75EB12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9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495F3-7B24-437A-9460-264E2B15E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1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F84D-A299-4BF1-A35C-9DE7EB40D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1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6977-3AFC-45D5-B582-A6A79F8D2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8A7F0-B67A-4928-8E7F-681B0A9CE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9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000000"/>
                </a:solidFill>
              </a:rPr>
              <a:t>Presented to: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000000"/>
                </a:solidFill>
              </a:rPr>
              <a:t>By:	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000000"/>
                </a:solidFill>
              </a:rPr>
              <a:t>	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7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9891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53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8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12EDCB-EA13-404D-8757-54FE29FB0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smtClean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70" r:id="rId3"/>
    <p:sldLayoutId id="2147484471" r:id="rId4"/>
    <p:sldLayoutId id="2147484472" r:id="rId5"/>
    <p:sldLayoutId id="21474844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8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F1ADD60-6B01-4486-87C4-939EC763D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6" name="Group 25"/>
          <p:cNvGrpSpPr>
            <a:grpSpLocks/>
          </p:cNvGrpSpPr>
          <p:nvPr userDrawn="1"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2059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2D2D8A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2D2D8A"/>
                  </a:solidFill>
                </a:rPr>
                <a:t>Administration</a:t>
              </a:r>
            </a:p>
          </p:txBody>
        </p:sp>
      </p:grpSp>
      <p:sp>
        <p:nvSpPr>
          <p:cNvPr id="2057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2058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smtClean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3E02B63-426D-42B0-9CCD-F75A608F321B}" type="slidenum">
              <a:rPr lang="en-US" sz="1200" b="1">
                <a:solidFill>
                  <a:srgbClr val="FFFFFF"/>
                </a:solidFill>
              </a:rPr>
              <a:pPr algn="r"/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3079" name="Picture 8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13000"/>
                <a:lumOff val="87000"/>
              </a:schemeClr>
            </a:gs>
            <a:gs pos="65000">
              <a:srgbClr val="BDD4E2"/>
            </a:gs>
            <a:gs pos="100000">
              <a:schemeClr val="tx2">
                <a:lumMod val="28000"/>
                <a:lumOff val="72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fld id="{0DBFE031-3EF4-4837-A1E1-9BB80B47E8AA}" type="datetimeFigureOut">
              <a:rPr lang="en-US"/>
              <a:pPr>
                <a:defRPr/>
              </a:pPr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fld id="{9139AD67-A233-47EA-93F0-40D9FD656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9898063" y="1022350"/>
            <a:ext cx="1128712" cy="420688"/>
            <a:chOff x="1757363" y="3195638"/>
            <a:chExt cx="2203450" cy="822325"/>
          </a:xfrm>
        </p:grpSpPr>
        <p:sp>
          <p:nvSpPr>
            <p:cNvPr id="20523" name="Freeform 93"/>
            <p:cNvSpPr>
              <a:spLocks/>
            </p:cNvSpPr>
            <p:nvPr/>
          </p:nvSpPr>
          <p:spPr bwMode="auto">
            <a:xfrm>
              <a:off x="1757363" y="3195638"/>
              <a:ext cx="2203450" cy="822325"/>
            </a:xfrm>
            <a:custGeom>
              <a:avLst/>
              <a:gdLst>
                <a:gd name="T0" fmla="*/ 2147483647 w 821"/>
                <a:gd name="T1" fmla="*/ 2147483647 h 306"/>
                <a:gd name="T2" fmla="*/ 2147483647 w 821"/>
                <a:gd name="T3" fmla="*/ 2147483647 h 306"/>
                <a:gd name="T4" fmla="*/ 2147483647 w 821"/>
                <a:gd name="T5" fmla="*/ 2147483647 h 306"/>
                <a:gd name="T6" fmla="*/ 2147483647 w 821"/>
                <a:gd name="T7" fmla="*/ 2147483647 h 306"/>
                <a:gd name="T8" fmla="*/ 2147483647 w 821"/>
                <a:gd name="T9" fmla="*/ 2147483647 h 306"/>
                <a:gd name="T10" fmla="*/ 2147483647 w 821"/>
                <a:gd name="T11" fmla="*/ 2147483647 h 306"/>
                <a:gd name="T12" fmla="*/ 2147483647 w 821"/>
                <a:gd name="T13" fmla="*/ 2147483647 h 306"/>
                <a:gd name="T14" fmla="*/ 2147483647 w 821"/>
                <a:gd name="T15" fmla="*/ 2147483647 h 306"/>
                <a:gd name="T16" fmla="*/ 2147483647 w 821"/>
                <a:gd name="T17" fmla="*/ 2147483647 h 306"/>
                <a:gd name="T18" fmla="*/ 2147483647 w 821"/>
                <a:gd name="T19" fmla="*/ 2147483647 h 306"/>
                <a:gd name="T20" fmla="*/ 2147483647 w 821"/>
                <a:gd name="T21" fmla="*/ 2147483647 h 306"/>
                <a:gd name="T22" fmla="*/ 2147483647 w 821"/>
                <a:gd name="T23" fmla="*/ 2147483647 h 306"/>
                <a:gd name="T24" fmla="*/ 2147483647 w 821"/>
                <a:gd name="T25" fmla="*/ 2147483647 h 306"/>
                <a:gd name="T26" fmla="*/ 2147483647 w 821"/>
                <a:gd name="T27" fmla="*/ 2147483647 h 306"/>
                <a:gd name="T28" fmla="*/ 2147483647 w 821"/>
                <a:gd name="T29" fmla="*/ 2147483647 h 306"/>
                <a:gd name="T30" fmla="*/ 2147483647 w 821"/>
                <a:gd name="T31" fmla="*/ 2147483647 h 306"/>
                <a:gd name="T32" fmla="*/ 2147483647 w 821"/>
                <a:gd name="T33" fmla="*/ 2147483647 h 306"/>
                <a:gd name="T34" fmla="*/ 2147483647 w 821"/>
                <a:gd name="T35" fmla="*/ 2147483647 h 306"/>
                <a:gd name="T36" fmla="*/ 2147483647 w 821"/>
                <a:gd name="T37" fmla="*/ 2147483647 h 306"/>
                <a:gd name="T38" fmla="*/ 2147483647 w 821"/>
                <a:gd name="T39" fmla="*/ 2147483647 h 306"/>
                <a:gd name="T40" fmla="*/ 2147483647 w 821"/>
                <a:gd name="T41" fmla="*/ 2147483647 h 306"/>
                <a:gd name="T42" fmla="*/ 2147483647 w 821"/>
                <a:gd name="T43" fmla="*/ 2147483647 h 306"/>
                <a:gd name="T44" fmla="*/ 2147483647 w 821"/>
                <a:gd name="T45" fmla="*/ 2147483647 h 306"/>
                <a:gd name="T46" fmla="*/ 2147483647 w 821"/>
                <a:gd name="T47" fmla="*/ 2147483647 h 306"/>
                <a:gd name="T48" fmla="*/ 2147483647 w 821"/>
                <a:gd name="T49" fmla="*/ 2147483647 h 306"/>
                <a:gd name="T50" fmla="*/ 2147483647 w 821"/>
                <a:gd name="T51" fmla="*/ 2147483647 h 306"/>
                <a:gd name="T52" fmla="*/ 2147483647 w 821"/>
                <a:gd name="T53" fmla="*/ 2147483647 h 306"/>
                <a:gd name="T54" fmla="*/ 2147483647 w 821"/>
                <a:gd name="T55" fmla="*/ 2147483647 h 306"/>
                <a:gd name="T56" fmla="*/ 2147483647 w 821"/>
                <a:gd name="T57" fmla="*/ 2147483647 h 306"/>
                <a:gd name="T58" fmla="*/ 2147483647 w 821"/>
                <a:gd name="T59" fmla="*/ 2147483647 h 306"/>
                <a:gd name="T60" fmla="*/ 2147483647 w 821"/>
                <a:gd name="T61" fmla="*/ 0 h 306"/>
                <a:gd name="T62" fmla="*/ 2147483647 w 821"/>
                <a:gd name="T63" fmla="*/ 2147483647 h 306"/>
                <a:gd name="T64" fmla="*/ 2147483647 w 821"/>
                <a:gd name="T65" fmla="*/ 2147483647 h 306"/>
                <a:gd name="T66" fmla="*/ 2147483647 w 821"/>
                <a:gd name="T67" fmla="*/ 2147483647 h 306"/>
                <a:gd name="T68" fmla="*/ 2147483647 w 821"/>
                <a:gd name="T69" fmla="*/ 2147483647 h 306"/>
                <a:gd name="T70" fmla="*/ 2147483647 w 821"/>
                <a:gd name="T71" fmla="*/ 2147483647 h 306"/>
                <a:gd name="T72" fmla="*/ 2147483647 w 821"/>
                <a:gd name="T73" fmla="*/ 2147483647 h 306"/>
                <a:gd name="T74" fmla="*/ 2147483647 w 821"/>
                <a:gd name="T75" fmla="*/ 2147483647 h 306"/>
                <a:gd name="T76" fmla="*/ 2147483647 w 821"/>
                <a:gd name="T77" fmla="*/ 2147483647 h 306"/>
                <a:gd name="T78" fmla="*/ 2147483647 w 821"/>
                <a:gd name="T79" fmla="*/ 2147483647 h 306"/>
                <a:gd name="T80" fmla="*/ 2147483647 w 821"/>
                <a:gd name="T81" fmla="*/ 2147483647 h 306"/>
                <a:gd name="T82" fmla="*/ 2147483647 w 821"/>
                <a:gd name="T83" fmla="*/ 2147483647 h 306"/>
                <a:gd name="T84" fmla="*/ 2147483647 w 821"/>
                <a:gd name="T85" fmla="*/ 2147483647 h 306"/>
                <a:gd name="T86" fmla="*/ 2147483647 w 821"/>
                <a:gd name="T87" fmla="*/ 2147483647 h 306"/>
                <a:gd name="T88" fmla="*/ 2147483647 w 821"/>
                <a:gd name="T89" fmla="*/ 2147483647 h 306"/>
                <a:gd name="T90" fmla="*/ 2147483647 w 821"/>
                <a:gd name="T91" fmla="*/ 2147483647 h 306"/>
                <a:gd name="T92" fmla="*/ 2147483647 w 821"/>
                <a:gd name="T93" fmla="*/ 2147483647 h 306"/>
                <a:gd name="T94" fmla="*/ 2147483647 w 821"/>
                <a:gd name="T95" fmla="*/ 2147483647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21" h="306">
                  <a:moveTo>
                    <a:pt x="339" y="277"/>
                  </a:moveTo>
                  <a:cubicBezTo>
                    <a:pt x="342" y="296"/>
                    <a:pt x="355" y="306"/>
                    <a:pt x="369" y="304"/>
                  </a:cubicBezTo>
                  <a:cubicBezTo>
                    <a:pt x="384" y="303"/>
                    <a:pt x="424" y="299"/>
                    <a:pt x="427" y="296"/>
                  </a:cubicBezTo>
                  <a:cubicBezTo>
                    <a:pt x="430" y="293"/>
                    <a:pt x="431" y="288"/>
                    <a:pt x="431" y="288"/>
                  </a:cubicBezTo>
                  <a:cubicBezTo>
                    <a:pt x="431" y="288"/>
                    <a:pt x="447" y="286"/>
                    <a:pt x="450" y="281"/>
                  </a:cubicBezTo>
                  <a:cubicBezTo>
                    <a:pt x="452" y="275"/>
                    <a:pt x="450" y="272"/>
                    <a:pt x="450" y="272"/>
                  </a:cubicBezTo>
                  <a:cubicBezTo>
                    <a:pt x="450" y="272"/>
                    <a:pt x="458" y="271"/>
                    <a:pt x="467" y="271"/>
                  </a:cubicBezTo>
                  <a:cubicBezTo>
                    <a:pt x="468" y="271"/>
                    <a:pt x="475" y="279"/>
                    <a:pt x="476" y="279"/>
                  </a:cubicBezTo>
                  <a:cubicBezTo>
                    <a:pt x="478" y="279"/>
                    <a:pt x="474" y="270"/>
                    <a:pt x="476" y="270"/>
                  </a:cubicBezTo>
                  <a:cubicBezTo>
                    <a:pt x="481" y="270"/>
                    <a:pt x="487" y="269"/>
                    <a:pt x="491" y="268"/>
                  </a:cubicBezTo>
                  <a:cubicBezTo>
                    <a:pt x="506" y="265"/>
                    <a:pt x="527" y="258"/>
                    <a:pt x="527" y="258"/>
                  </a:cubicBezTo>
                  <a:cubicBezTo>
                    <a:pt x="561" y="253"/>
                    <a:pt x="561" y="253"/>
                    <a:pt x="561" y="253"/>
                  </a:cubicBezTo>
                  <a:cubicBezTo>
                    <a:pt x="576" y="260"/>
                    <a:pt x="576" y="260"/>
                    <a:pt x="576" y="260"/>
                  </a:cubicBezTo>
                  <a:cubicBezTo>
                    <a:pt x="572" y="252"/>
                    <a:pt x="572" y="252"/>
                    <a:pt x="572" y="252"/>
                  </a:cubicBezTo>
                  <a:cubicBezTo>
                    <a:pt x="648" y="244"/>
                    <a:pt x="648" y="244"/>
                    <a:pt x="648" y="244"/>
                  </a:cubicBezTo>
                  <a:cubicBezTo>
                    <a:pt x="663" y="251"/>
                    <a:pt x="663" y="251"/>
                    <a:pt x="663" y="251"/>
                  </a:cubicBezTo>
                  <a:cubicBezTo>
                    <a:pt x="659" y="243"/>
                    <a:pt x="659" y="243"/>
                    <a:pt x="659" y="243"/>
                  </a:cubicBezTo>
                  <a:cubicBezTo>
                    <a:pt x="659" y="243"/>
                    <a:pt x="783" y="233"/>
                    <a:pt x="791" y="230"/>
                  </a:cubicBezTo>
                  <a:cubicBezTo>
                    <a:pt x="797" y="228"/>
                    <a:pt x="797" y="223"/>
                    <a:pt x="797" y="223"/>
                  </a:cubicBezTo>
                  <a:cubicBezTo>
                    <a:pt x="821" y="222"/>
                    <a:pt x="821" y="222"/>
                    <a:pt x="821" y="222"/>
                  </a:cubicBezTo>
                  <a:cubicBezTo>
                    <a:pt x="821" y="222"/>
                    <a:pt x="817" y="220"/>
                    <a:pt x="810" y="219"/>
                  </a:cubicBezTo>
                  <a:cubicBezTo>
                    <a:pt x="806" y="219"/>
                    <a:pt x="793" y="219"/>
                    <a:pt x="793" y="219"/>
                  </a:cubicBezTo>
                  <a:cubicBezTo>
                    <a:pt x="641" y="222"/>
                    <a:pt x="641" y="222"/>
                    <a:pt x="641" y="222"/>
                  </a:cubicBezTo>
                  <a:cubicBezTo>
                    <a:pt x="641" y="222"/>
                    <a:pt x="643" y="216"/>
                    <a:pt x="641" y="209"/>
                  </a:cubicBezTo>
                  <a:cubicBezTo>
                    <a:pt x="745" y="192"/>
                    <a:pt x="745" y="192"/>
                    <a:pt x="745" y="192"/>
                  </a:cubicBezTo>
                  <a:cubicBezTo>
                    <a:pt x="745" y="192"/>
                    <a:pt x="789" y="183"/>
                    <a:pt x="788" y="181"/>
                  </a:cubicBezTo>
                  <a:cubicBezTo>
                    <a:pt x="788" y="179"/>
                    <a:pt x="638" y="199"/>
                    <a:pt x="638" y="199"/>
                  </a:cubicBezTo>
                  <a:cubicBezTo>
                    <a:pt x="638" y="199"/>
                    <a:pt x="633" y="193"/>
                    <a:pt x="628" y="189"/>
                  </a:cubicBezTo>
                  <a:cubicBezTo>
                    <a:pt x="623" y="186"/>
                    <a:pt x="610" y="184"/>
                    <a:pt x="610" y="184"/>
                  </a:cubicBezTo>
                  <a:cubicBezTo>
                    <a:pt x="610" y="184"/>
                    <a:pt x="653" y="12"/>
                    <a:pt x="655" y="4"/>
                  </a:cubicBezTo>
                  <a:cubicBezTo>
                    <a:pt x="656" y="1"/>
                    <a:pt x="648" y="0"/>
                    <a:pt x="643" y="0"/>
                  </a:cubicBezTo>
                  <a:cubicBezTo>
                    <a:pt x="636" y="0"/>
                    <a:pt x="629" y="1"/>
                    <a:pt x="628" y="2"/>
                  </a:cubicBezTo>
                  <a:cubicBezTo>
                    <a:pt x="626" y="5"/>
                    <a:pt x="611" y="29"/>
                    <a:pt x="611" y="29"/>
                  </a:cubicBezTo>
                  <a:cubicBezTo>
                    <a:pt x="611" y="29"/>
                    <a:pt x="541" y="148"/>
                    <a:pt x="532" y="157"/>
                  </a:cubicBezTo>
                  <a:cubicBezTo>
                    <a:pt x="523" y="167"/>
                    <a:pt x="517" y="165"/>
                    <a:pt x="517" y="165"/>
                  </a:cubicBezTo>
                  <a:cubicBezTo>
                    <a:pt x="517" y="165"/>
                    <a:pt x="176" y="170"/>
                    <a:pt x="101" y="173"/>
                  </a:cubicBezTo>
                  <a:cubicBezTo>
                    <a:pt x="26" y="175"/>
                    <a:pt x="21" y="199"/>
                    <a:pt x="13" y="209"/>
                  </a:cubicBezTo>
                  <a:cubicBezTo>
                    <a:pt x="5" y="219"/>
                    <a:pt x="2" y="225"/>
                    <a:pt x="1" y="233"/>
                  </a:cubicBezTo>
                  <a:cubicBezTo>
                    <a:pt x="0" y="241"/>
                    <a:pt x="2" y="245"/>
                    <a:pt x="6" y="249"/>
                  </a:cubicBezTo>
                  <a:cubicBezTo>
                    <a:pt x="10" y="254"/>
                    <a:pt x="29" y="266"/>
                    <a:pt x="43" y="272"/>
                  </a:cubicBezTo>
                  <a:cubicBezTo>
                    <a:pt x="57" y="277"/>
                    <a:pt x="91" y="281"/>
                    <a:pt x="91" y="281"/>
                  </a:cubicBezTo>
                  <a:cubicBezTo>
                    <a:pt x="91" y="281"/>
                    <a:pt x="93" y="285"/>
                    <a:pt x="100" y="288"/>
                  </a:cubicBezTo>
                  <a:cubicBezTo>
                    <a:pt x="107" y="291"/>
                    <a:pt x="114" y="291"/>
                    <a:pt x="114" y="291"/>
                  </a:cubicBezTo>
                  <a:cubicBezTo>
                    <a:pt x="114" y="291"/>
                    <a:pt x="161" y="291"/>
                    <a:pt x="167" y="286"/>
                  </a:cubicBezTo>
                  <a:cubicBezTo>
                    <a:pt x="173" y="282"/>
                    <a:pt x="177" y="279"/>
                    <a:pt x="177" y="279"/>
                  </a:cubicBezTo>
                  <a:cubicBezTo>
                    <a:pt x="268" y="276"/>
                    <a:pt x="268" y="276"/>
                    <a:pt x="268" y="276"/>
                  </a:cubicBezTo>
                  <a:cubicBezTo>
                    <a:pt x="339" y="274"/>
                    <a:pt x="339" y="274"/>
                    <a:pt x="339" y="274"/>
                  </a:cubicBezTo>
                  <a:lnTo>
                    <a:pt x="339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1791452" y="3735579"/>
              <a:ext cx="34091" cy="31031"/>
            </a:xfrm>
            <a:custGeom>
              <a:avLst/>
              <a:gdLst>
                <a:gd name="T0" fmla="*/ 12 w 12"/>
                <a:gd name="T1" fmla="*/ 2 h 12"/>
                <a:gd name="T2" fmla="*/ 9 w 12"/>
                <a:gd name="T3" fmla="*/ 0 h 12"/>
                <a:gd name="T4" fmla="*/ 8 w 12"/>
                <a:gd name="T5" fmla="*/ 0 h 12"/>
                <a:gd name="T6" fmla="*/ 8 w 12"/>
                <a:gd name="T7" fmla="*/ 0 h 12"/>
                <a:gd name="T8" fmla="*/ 0 w 12"/>
                <a:gd name="T9" fmla="*/ 10 h 12"/>
                <a:gd name="T10" fmla="*/ 0 w 12"/>
                <a:gd name="T11" fmla="*/ 11 h 12"/>
                <a:gd name="T12" fmla="*/ 1 w 12"/>
                <a:gd name="T13" fmla="*/ 11 h 12"/>
                <a:gd name="T14" fmla="*/ 6 w 12"/>
                <a:gd name="T15" fmla="*/ 12 h 12"/>
                <a:gd name="T16" fmla="*/ 6 w 12"/>
                <a:gd name="T17" fmla="*/ 12 h 12"/>
                <a:gd name="T18" fmla="*/ 7 w 12"/>
                <a:gd name="T19" fmla="*/ 12 h 12"/>
                <a:gd name="T20" fmla="*/ 12 w 12"/>
                <a:gd name="T21" fmla="*/ 3 h 12"/>
                <a:gd name="T22" fmla="*/ 12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1816245" y="3738683"/>
              <a:ext cx="55784" cy="31031"/>
            </a:xfrm>
            <a:custGeom>
              <a:avLst/>
              <a:gdLst>
                <a:gd name="T0" fmla="*/ 20 w 21"/>
                <a:gd name="T1" fmla="*/ 0 h 12"/>
                <a:gd name="T2" fmla="*/ 5 w 21"/>
                <a:gd name="T3" fmla="*/ 2 h 12"/>
                <a:gd name="T4" fmla="*/ 5 w 21"/>
                <a:gd name="T5" fmla="*/ 2 h 12"/>
                <a:gd name="T6" fmla="*/ 0 w 21"/>
                <a:gd name="T7" fmla="*/ 11 h 12"/>
                <a:gd name="T8" fmla="*/ 0 w 21"/>
                <a:gd name="T9" fmla="*/ 11 h 12"/>
                <a:gd name="T10" fmla="*/ 1 w 21"/>
                <a:gd name="T11" fmla="*/ 11 h 12"/>
                <a:gd name="T12" fmla="*/ 21 w 21"/>
                <a:gd name="T13" fmla="*/ 12 h 12"/>
                <a:gd name="T14" fmla="*/ 21 w 21"/>
                <a:gd name="T15" fmla="*/ 12 h 12"/>
                <a:gd name="T16" fmla="*/ 21 w 21"/>
                <a:gd name="T17" fmla="*/ 12 h 12"/>
                <a:gd name="T18" fmla="*/ 21 w 21"/>
                <a:gd name="T19" fmla="*/ 12 h 12"/>
                <a:gd name="T20" fmla="*/ 21 w 21"/>
                <a:gd name="T21" fmla="*/ 1 h 12"/>
                <a:gd name="T22" fmla="*/ 21 w 21"/>
                <a:gd name="T23" fmla="*/ 1 h 12"/>
                <a:gd name="T24" fmla="*/ 20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2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82" name="Freeform 96"/>
            <p:cNvSpPr>
              <a:spLocks/>
            </p:cNvSpPr>
            <p:nvPr/>
          </p:nvSpPr>
          <p:spPr bwMode="auto">
            <a:xfrm>
              <a:off x="1878226" y="3738683"/>
              <a:ext cx="37189" cy="43444"/>
            </a:xfrm>
            <a:custGeom>
              <a:avLst/>
              <a:gdLst>
                <a:gd name="T0" fmla="*/ 12 w 14"/>
                <a:gd name="T1" fmla="*/ 1 h 16"/>
                <a:gd name="T2" fmla="*/ 12 w 14"/>
                <a:gd name="T3" fmla="*/ 0 h 16"/>
                <a:gd name="T4" fmla="*/ 1 w 14"/>
                <a:gd name="T5" fmla="*/ 0 h 16"/>
                <a:gd name="T6" fmla="*/ 0 w 14"/>
                <a:gd name="T7" fmla="*/ 1 h 16"/>
                <a:gd name="T8" fmla="*/ 0 w 14"/>
                <a:gd name="T9" fmla="*/ 12 h 16"/>
                <a:gd name="T10" fmla="*/ 0 w 14"/>
                <a:gd name="T11" fmla="*/ 12 h 16"/>
                <a:gd name="T12" fmla="*/ 13 w 14"/>
                <a:gd name="T13" fmla="*/ 16 h 16"/>
                <a:gd name="T14" fmla="*/ 13 w 14"/>
                <a:gd name="T15" fmla="*/ 16 h 16"/>
                <a:gd name="T16" fmla="*/ 13 w 14"/>
                <a:gd name="T17" fmla="*/ 16 h 16"/>
                <a:gd name="T18" fmla="*/ 14 w 14"/>
                <a:gd name="T19" fmla="*/ 15 h 16"/>
                <a:gd name="T20" fmla="*/ 14 w 14"/>
                <a:gd name="T21" fmla="*/ 15 h 16"/>
                <a:gd name="T22" fmla="*/ 12 w 14"/>
                <a:gd name="T2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6">
                  <a:moveTo>
                    <a:pt x="12" y="1"/>
                  </a:moveTo>
                  <a:cubicBezTo>
                    <a:pt x="12" y="1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1915415" y="3738683"/>
              <a:ext cx="30991" cy="40339"/>
            </a:xfrm>
            <a:custGeom>
              <a:avLst/>
              <a:gdLst>
                <a:gd name="T0" fmla="*/ 8 w 12"/>
                <a:gd name="T1" fmla="*/ 1 h 15"/>
                <a:gd name="T2" fmla="*/ 8 w 12"/>
                <a:gd name="T3" fmla="*/ 1 h 15"/>
                <a:gd name="T4" fmla="*/ 0 w 12"/>
                <a:gd name="T5" fmla="*/ 0 h 15"/>
                <a:gd name="T6" fmla="*/ 0 w 12"/>
                <a:gd name="T7" fmla="*/ 1 h 15"/>
                <a:gd name="T8" fmla="*/ 0 w 12"/>
                <a:gd name="T9" fmla="*/ 1 h 15"/>
                <a:gd name="T10" fmla="*/ 1 w 12"/>
                <a:gd name="T11" fmla="*/ 15 h 15"/>
                <a:gd name="T12" fmla="*/ 1 w 12"/>
                <a:gd name="T13" fmla="*/ 15 h 15"/>
                <a:gd name="T14" fmla="*/ 1 w 12"/>
                <a:gd name="T15" fmla="*/ 15 h 15"/>
                <a:gd name="T16" fmla="*/ 2 w 12"/>
                <a:gd name="T17" fmla="*/ 15 h 15"/>
                <a:gd name="T18" fmla="*/ 12 w 12"/>
                <a:gd name="T19" fmla="*/ 13 h 15"/>
                <a:gd name="T20" fmla="*/ 12 w 12"/>
                <a:gd name="T21" fmla="*/ 13 h 15"/>
                <a:gd name="T22" fmla="*/ 12 w 12"/>
                <a:gd name="T23" fmla="*/ 12 h 15"/>
                <a:gd name="T24" fmla="*/ 8 w 12"/>
                <a:gd name="T2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5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84" name="Oval 98"/>
            <p:cNvSpPr>
              <a:spLocks noChangeArrowheads="1"/>
            </p:cNvSpPr>
            <p:nvPr/>
          </p:nvSpPr>
          <p:spPr bwMode="auto">
            <a:xfrm>
              <a:off x="2680891" y="3872116"/>
              <a:ext cx="96071" cy="12102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0529" name="Freeform 99"/>
            <p:cNvSpPr>
              <a:spLocks/>
            </p:cNvSpPr>
            <p:nvPr/>
          </p:nvSpPr>
          <p:spPr bwMode="auto">
            <a:xfrm>
              <a:off x="2022476" y="3952875"/>
              <a:ext cx="50800" cy="12700"/>
            </a:xfrm>
            <a:custGeom>
              <a:avLst/>
              <a:gdLst>
                <a:gd name="T0" fmla="*/ 0 w 19"/>
                <a:gd name="T1" fmla="*/ 0 h 5"/>
                <a:gd name="T2" fmla="*/ 2147483647 w 19"/>
                <a:gd name="T3" fmla="*/ 2147483647 h 5"/>
                <a:gd name="T4" fmla="*/ 2147483647 w 19"/>
                <a:gd name="T5" fmla="*/ 0 h 5"/>
                <a:gd name="T6" fmla="*/ 0 w 1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3" y="3"/>
                    <a:pt x="6" y="5"/>
                    <a:pt x="9" y="5"/>
                  </a:cubicBezTo>
                  <a:cubicBezTo>
                    <a:pt x="13" y="5"/>
                    <a:pt x="16" y="3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0"/>
            <p:cNvSpPr>
              <a:spLocks noEditPoints="1"/>
            </p:cNvSpPr>
            <p:nvPr/>
          </p:nvSpPr>
          <p:spPr bwMode="auto">
            <a:xfrm>
              <a:off x="2023884" y="3952797"/>
              <a:ext cx="49585" cy="12412"/>
            </a:xfrm>
            <a:custGeom>
              <a:avLst/>
              <a:gdLst>
                <a:gd name="T0" fmla="*/ 9 w 19"/>
                <a:gd name="T1" fmla="*/ 5 h 5"/>
                <a:gd name="T2" fmla="*/ 0 w 19"/>
                <a:gd name="T3" fmla="*/ 0 h 5"/>
                <a:gd name="T4" fmla="*/ 0 w 19"/>
                <a:gd name="T5" fmla="*/ 0 h 5"/>
                <a:gd name="T6" fmla="*/ 0 w 19"/>
                <a:gd name="T7" fmla="*/ 0 h 5"/>
                <a:gd name="T8" fmla="*/ 19 w 19"/>
                <a:gd name="T9" fmla="*/ 0 h 5"/>
                <a:gd name="T10" fmla="*/ 19 w 19"/>
                <a:gd name="T11" fmla="*/ 0 h 5"/>
                <a:gd name="T12" fmla="*/ 19 w 19"/>
                <a:gd name="T13" fmla="*/ 0 h 5"/>
                <a:gd name="T14" fmla="*/ 9 w 19"/>
                <a:gd name="T15" fmla="*/ 5 h 5"/>
                <a:gd name="T16" fmla="*/ 0 w 19"/>
                <a:gd name="T17" fmla="*/ 0 h 5"/>
                <a:gd name="T18" fmla="*/ 9 w 19"/>
                <a:gd name="T19" fmla="*/ 4 h 5"/>
                <a:gd name="T20" fmla="*/ 18 w 19"/>
                <a:gd name="T21" fmla="*/ 0 h 5"/>
                <a:gd name="T22" fmla="*/ 0 w 19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">
                  <a:moveTo>
                    <a:pt x="9" y="5"/>
                  </a:move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3"/>
                    <a:pt x="13" y="5"/>
                    <a:pt x="9" y="5"/>
                  </a:cubicBezTo>
                  <a:close/>
                  <a:moveTo>
                    <a:pt x="0" y="0"/>
                  </a:moveTo>
                  <a:cubicBezTo>
                    <a:pt x="3" y="3"/>
                    <a:pt x="6" y="4"/>
                    <a:pt x="9" y="4"/>
                  </a:cubicBezTo>
                  <a:cubicBezTo>
                    <a:pt x="13" y="4"/>
                    <a:pt x="16" y="3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0" y="4606925"/>
            <a:ext cx="91440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3" name="Freeform 39"/>
          <p:cNvSpPr>
            <a:spLocks/>
          </p:cNvSpPr>
          <p:nvPr/>
        </p:nvSpPr>
        <p:spPr bwMode="auto">
          <a:xfrm>
            <a:off x="0" y="4657725"/>
            <a:ext cx="9144000" cy="2232025"/>
          </a:xfrm>
          <a:custGeom>
            <a:avLst/>
            <a:gdLst>
              <a:gd name="T0" fmla="*/ 994 w 1986"/>
              <a:gd name="T1" fmla="*/ 0 h 808"/>
              <a:gd name="T2" fmla="*/ 0 w 1986"/>
              <a:gd name="T3" fmla="*/ 166 h 808"/>
              <a:gd name="T4" fmla="*/ 0 w 1986"/>
              <a:gd name="T5" fmla="*/ 808 h 808"/>
              <a:gd name="T6" fmla="*/ 1986 w 1986"/>
              <a:gd name="T7" fmla="*/ 808 h 808"/>
              <a:gd name="T8" fmla="*/ 1986 w 1986"/>
              <a:gd name="T9" fmla="*/ 164 h 808"/>
              <a:gd name="T10" fmla="*/ 994 w 1986"/>
              <a:gd name="T11" fmla="*/ 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6" h="808">
                <a:moveTo>
                  <a:pt x="994" y="0"/>
                </a:moveTo>
                <a:lnTo>
                  <a:pt x="0" y="166"/>
                </a:lnTo>
                <a:lnTo>
                  <a:pt x="0" y="808"/>
                </a:lnTo>
                <a:lnTo>
                  <a:pt x="1986" y="808"/>
                </a:lnTo>
                <a:lnTo>
                  <a:pt x="1986" y="164"/>
                </a:lnTo>
                <a:lnTo>
                  <a:pt x="99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Rockwell" panose="02060603020205020403"/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414338" y="1122363"/>
            <a:ext cx="957262" cy="3746500"/>
            <a:chOff x="415041" y="1122926"/>
            <a:chExt cx="957102" cy="3745606"/>
          </a:xfrm>
        </p:grpSpPr>
        <p:sp>
          <p:nvSpPr>
            <p:cNvPr id="205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5041" y="1122926"/>
              <a:ext cx="957102" cy="374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5"/>
            <p:cNvSpPr>
              <a:spLocks noChangeArrowheads="1"/>
            </p:cNvSpPr>
            <p:nvPr/>
          </p:nvSpPr>
          <p:spPr bwMode="auto">
            <a:xfrm>
              <a:off x="516624" y="1283225"/>
              <a:ext cx="6349" cy="6300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9050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56" name="Rectangle 6"/>
            <p:cNvSpPr>
              <a:spLocks noChangeArrowheads="1"/>
            </p:cNvSpPr>
            <p:nvPr/>
          </p:nvSpPr>
          <p:spPr bwMode="auto">
            <a:xfrm>
              <a:off x="1264211" y="1283225"/>
              <a:ext cx="6349" cy="6300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9050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765819" y="1126100"/>
              <a:ext cx="6349" cy="78721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9050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58" name="Rectangle 8"/>
            <p:cNvSpPr>
              <a:spLocks noChangeArrowheads="1"/>
            </p:cNvSpPr>
            <p:nvPr/>
          </p:nvSpPr>
          <p:spPr bwMode="auto">
            <a:xfrm>
              <a:off x="1015016" y="1126100"/>
              <a:ext cx="6349" cy="78721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9050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418215" y="1822846"/>
              <a:ext cx="950753" cy="647545"/>
            </a:xfrm>
            <a:custGeom>
              <a:avLst/>
              <a:gdLst>
                <a:gd name="T0" fmla="*/ 782 w 782"/>
                <a:gd name="T1" fmla="*/ 0 h 531"/>
                <a:gd name="T2" fmla="*/ 0 w 782"/>
                <a:gd name="T3" fmla="*/ 0 h 531"/>
                <a:gd name="T4" fmla="*/ 0 w 782"/>
                <a:gd name="T5" fmla="*/ 90 h 531"/>
                <a:gd name="T6" fmla="*/ 29 w 782"/>
                <a:gd name="T7" fmla="*/ 90 h 531"/>
                <a:gd name="T8" fmla="*/ 84 w 782"/>
                <a:gd name="T9" fmla="*/ 531 h 531"/>
                <a:gd name="T10" fmla="*/ 701 w 782"/>
                <a:gd name="T11" fmla="*/ 531 h 531"/>
                <a:gd name="T12" fmla="*/ 753 w 782"/>
                <a:gd name="T13" fmla="*/ 90 h 531"/>
                <a:gd name="T14" fmla="*/ 782 w 782"/>
                <a:gd name="T15" fmla="*/ 90 h 531"/>
                <a:gd name="T16" fmla="*/ 782 w 782"/>
                <a:gd name="T1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531">
                  <a:moveTo>
                    <a:pt x="782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29" y="90"/>
                  </a:lnTo>
                  <a:lnTo>
                    <a:pt x="84" y="531"/>
                  </a:lnTo>
                  <a:lnTo>
                    <a:pt x="701" y="531"/>
                  </a:lnTo>
                  <a:lnTo>
                    <a:pt x="753" y="90"/>
                  </a:lnTo>
                  <a:lnTo>
                    <a:pt x="782" y="9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427739" y="2457694"/>
              <a:ext cx="931706" cy="2407663"/>
            </a:xfrm>
            <a:custGeom>
              <a:avLst/>
              <a:gdLst>
                <a:gd name="T0" fmla="*/ 766 w 766"/>
                <a:gd name="T1" fmla="*/ 0 h 1978"/>
                <a:gd name="T2" fmla="*/ 0 w 766"/>
                <a:gd name="T3" fmla="*/ 0 h 1978"/>
                <a:gd name="T4" fmla="*/ 0 w 766"/>
                <a:gd name="T5" fmla="*/ 147 h 1978"/>
                <a:gd name="T6" fmla="*/ 100 w 766"/>
                <a:gd name="T7" fmla="*/ 147 h 1978"/>
                <a:gd name="T8" fmla="*/ 100 w 766"/>
                <a:gd name="T9" fmla="*/ 1978 h 1978"/>
                <a:gd name="T10" fmla="*/ 666 w 766"/>
                <a:gd name="T11" fmla="*/ 1978 h 1978"/>
                <a:gd name="T12" fmla="*/ 666 w 766"/>
                <a:gd name="T13" fmla="*/ 147 h 1978"/>
                <a:gd name="T14" fmla="*/ 766 w 766"/>
                <a:gd name="T15" fmla="*/ 147 h 1978"/>
                <a:gd name="T16" fmla="*/ 766 w 766"/>
                <a:gd name="T17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978">
                  <a:moveTo>
                    <a:pt x="766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0" y="1978"/>
                  </a:lnTo>
                  <a:lnTo>
                    <a:pt x="666" y="1978"/>
                  </a:lnTo>
                  <a:lnTo>
                    <a:pt x="666" y="147"/>
                  </a:lnTo>
                  <a:lnTo>
                    <a:pt x="766" y="147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519798" y="2108528"/>
              <a:ext cx="750761" cy="314250"/>
            </a:xfrm>
            <a:custGeom>
              <a:avLst/>
              <a:gdLst>
                <a:gd name="T0" fmla="*/ 583 w 617"/>
                <a:gd name="T1" fmla="*/ 258 h 258"/>
                <a:gd name="T2" fmla="*/ 31 w 617"/>
                <a:gd name="T3" fmla="*/ 258 h 258"/>
                <a:gd name="T4" fmla="*/ 0 w 617"/>
                <a:gd name="T5" fmla="*/ 0 h 258"/>
                <a:gd name="T6" fmla="*/ 617 w 617"/>
                <a:gd name="T7" fmla="*/ 0 h 258"/>
                <a:gd name="T8" fmla="*/ 583 w 617"/>
                <a:gd name="T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258">
                  <a:moveTo>
                    <a:pt x="583" y="258"/>
                  </a:moveTo>
                  <a:lnTo>
                    <a:pt x="31" y="258"/>
                  </a:lnTo>
                  <a:lnTo>
                    <a:pt x="0" y="0"/>
                  </a:lnTo>
                  <a:lnTo>
                    <a:pt x="617" y="0"/>
                  </a:lnTo>
                  <a:lnTo>
                    <a:pt x="583" y="25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58975" y="1160463"/>
            <a:ext cx="67833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1D2F68"/>
                </a:solidFill>
              </a:rPr>
              <a:t>Human Factors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415925" y="2122488"/>
            <a:ext cx="8315325" cy="3563937"/>
            <a:chOff x="5876925" y="4793587"/>
            <a:chExt cx="2065338" cy="884901"/>
          </a:xfrm>
        </p:grpSpPr>
        <p:sp>
          <p:nvSpPr>
            <p:cNvPr id="20493" name="Freeform 6"/>
            <p:cNvSpPr>
              <a:spLocks/>
            </p:cNvSpPr>
            <p:nvPr/>
          </p:nvSpPr>
          <p:spPr bwMode="auto">
            <a:xfrm>
              <a:off x="6894513" y="5565775"/>
              <a:ext cx="30163" cy="55563"/>
            </a:xfrm>
            <a:custGeom>
              <a:avLst/>
              <a:gdLst>
                <a:gd name="T0" fmla="*/ 2147483647 w 8"/>
                <a:gd name="T1" fmla="*/ 2147483647 h 15"/>
                <a:gd name="T2" fmla="*/ 0 w 8"/>
                <a:gd name="T3" fmla="*/ 2147483647 h 15"/>
                <a:gd name="T4" fmla="*/ 0 w 8"/>
                <a:gd name="T5" fmla="*/ 0 h 15"/>
                <a:gd name="T6" fmla="*/ 2147483647 w 8"/>
                <a:gd name="T7" fmla="*/ 0 h 15"/>
                <a:gd name="T8" fmla="*/ 2147483647 w 8"/>
                <a:gd name="T9" fmla="*/ 0 h 15"/>
                <a:gd name="T10" fmla="*/ 2147483647 w 8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">
                  <a:moveTo>
                    <a:pt x="8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Rectangle 7"/>
            <p:cNvSpPr>
              <a:spLocks noChangeArrowheads="1"/>
            </p:cNvSpPr>
            <p:nvPr/>
          </p:nvSpPr>
          <p:spPr bwMode="auto">
            <a:xfrm>
              <a:off x="6891338" y="5637213"/>
              <a:ext cx="38100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20495" name="Freeform 8"/>
            <p:cNvSpPr>
              <a:spLocks/>
            </p:cNvSpPr>
            <p:nvPr/>
          </p:nvSpPr>
          <p:spPr bwMode="auto">
            <a:xfrm>
              <a:off x="6916738" y="5610225"/>
              <a:ext cx="30163" cy="68263"/>
            </a:xfrm>
            <a:custGeom>
              <a:avLst/>
              <a:gdLst>
                <a:gd name="T0" fmla="*/ 2147483647 w 8"/>
                <a:gd name="T1" fmla="*/ 2147483647 h 18"/>
                <a:gd name="T2" fmla="*/ 2147483647 w 8"/>
                <a:gd name="T3" fmla="*/ 2147483647 h 18"/>
                <a:gd name="T4" fmla="*/ 2147483647 w 8"/>
                <a:gd name="T5" fmla="*/ 2147483647 h 18"/>
                <a:gd name="T6" fmla="*/ 0 w 8"/>
                <a:gd name="T7" fmla="*/ 2147483647 h 18"/>
                <a:gd name="T8" fmla="*/ 0 w 8"/>
                <a:gd name="T9" fmla="*/ 2147483647 h 18"/>
                <a:gd name="T10" fmla="*/ 2147483647 w 8"/>
                <a:gd name="T11" fmla="*/ 0 h 18"/>
                <a:gd name="T12" fmla="*/ 2147483647 w 8"/>
                <a:gd name="T13" fmla="*/ 0 h 18"/>
                <a:gd name="T14" fmla="*/ 2147483647 w 8"/>
                <a:gd name="T15" fmla="*/ 2147483647 h 18"/>
                <a:gd name="T16" fmla="*/ 2147483647 w 8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8">
                  <a:moveTo>
                    <a:pt x="8" y="15"/>
                  </a:moveTo>
                  <a:cubicBezTo>
                    <a:pt x="8" y="17"/>
                    <a:pt x="7" y="18"/>
                    <a:pt x="6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3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9"/>
            <p:cNvSpPr>
              <a:spLocks/>
            </p:cNvSpPr>
            <p:nvPr/>
          </p:nvSpPr>
          <p:spPr bwMode="auto">
            <a:xfrm>
              <a:off x="6872288" y="5610225"/>
              <a:ext cx="30163" cy="68263"/>
            </a:xfrm>
            <a:custGeom>
              <a:avLst/>
              <a:gdLst>
                <a:gd name="T0" fmla="*/ 2147483647 w 8"/>
                <a:gd name="T1" fmla="*/ 2147483647 h 18"/>
                <a:gd name="T2" fmla="*/ 2147483647 w 8"/>
                <a:gd name="T3" fmla="*/ 2147483647 h 18"/>
                <a:gd name="T4" fmla="*/ 2147483647 w 8"/>
                <a:gd name="T5" fmla="*/ 2147483647 h 18"/>
                <a:gd name="T6" fmla="*/ 0 w 8"/>
                <a:gd name="T7" fmla="*/ 2147483647 h 18"/>
                <a:gd name="T8" fmla="*/ 0 w 8"/>
                <a:gd name="T9" fmla="*/ 2147483647 h 18"/>
                <a:gd name="T10" fmla="*/ 2147483647 w 8"/>
                <a:gd name="T11" fmla="*/ 0 h 18"/>
                <a:gd name="T12" fmla="*/ 2147483647 w 8"/>
                <a:gd name="T13" fmla="*/ 0 h 18"/>
                <a:gd name="T14" fmla="*/ 2147483647 w 8"/>
                <a:gd name="T15" fmla="*/ 2147483647 h 18"/>
                <a:gd name="T16" fmla="*/ 2147483647 w 8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8">
                  <a:moveTo>
                    <a:pt x="8" y="15"/>
                  </a:moveTo>
                  <a:cubicBezTo>
                    <a:pt x="8" y="17"/>
                    <a:pt x="7" y="18"/>
                    <a:pt x="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3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Rectangle 10"/>
            <p:cNvSpPr>
              <a:spLocks noChangeArrowheads="1"/>
            </p:cNvSpPr>
            <p:nvPr/>
          </p:nvSpPr>
          <p:spPr bwMode="auto">
            <a:xfrm>
              <a:off x="6616700" y="5422900"/>
              <a:ext cx="38100" cy="1095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20498" name="Freeform 11"/>
            <p:cNvSpPr>
              <a:spLocks/>
            </p:cNvSpPr>
            <p:nvPr/>
          </p:nvSpPr>
          <p:spPr bwMode="auto">
            <a:xfrm>
              <a:off x="6583363" y="5524500"/>
              <a:ext cx="38100" cy="63500"/>
            </a:xfrm>
            <a:custGeom>
              <a:avLst/>
              <a:gdLst>
                <a:gd name="T0" fmla="*/ 2147483647 w 10"/>
                <a:gd name="T1" fmla="*/ 2147483647 h 17"/>
                <a:gd name="T2" fmla="*/ 2147483647 w 10"/>
                <a:gd name="T3" fmla="*/ 2147483647 h 17"/>
                <a:gd name="T4" fmla="*/ 2147483647 w 10"/>
                <a:gd name="T5" fmla="*/ 2147483647 h 17"/>
                <a:gd name="T6" fmla="*/ 0 w 10"/>
                <a:gd name="T7" fmla="*/ 2147483647 h 17"/>
                <a:gd name="T8" fmla="*/ 0 w 10"/>
                <a:gd name="T9" fmla="*/ 2147483647 h 17"/>
                <a:gd name="T10" fmla="*/ 2147483647 w 10"/>
                <a:gd name="T11" fmla="*/ 0 h 17"/>
                <a:gd name="T12" fmla="*/ 2147483647 w 10"/>
                <a:gd name="T13" fmla="*/ 0 h 17"/>
                <a:gd name="T14" fmla="*/ 2147483647 w 10"/>
                <a:gd name="T15" fmla="*/ 2147483647 h 17"/>
                <a:gd name="T16" fmla="*/ 2147483647 w 10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7">
                  <a:moveTo>
                    <a:pt x="10" y="15"/>
                  </a:moveTo>
                  <a:cubicBezTo>
                    <a:pt x="10" y="16"/>
                    <a:pt x="9" y="17"/>
                    <a:pt x="7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2"/>
            <p:cNvSpPr>
              <a:spLocks/>
            </p:cNvSpPr>
            <p:nvPr/>
          </p:nvSpPr>
          <p:spPr bwMode="auto">
            <a:xfrm>
              <a:off x="6646863" y="5524500"/>
              <a:ext cx="41275" cy="63500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0 w 11"/>
                <a:gd name="T7" fmla="*/ 2147483647 h 17"/>
                <a:gd name="T8" fmla="*/ 0 w 11"/>
                <a:gd name="T9" fmla="*/ 2147483647 h 17"/>
                <a:gd name="T10" fmla="*/ 2147483647 w 11"/>
                <a:gd name="T11" fmla="*/ 0 h 17"/>
                <a:gd name="T12" fmla="*/ 2147483647 w 11"/>
                <a:gd name="T13" fmla="*/ 0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7">
                  <a:moveTo>
                    <a:pt x="11" y="15"/>
                  </a:moveTo>
                  <a:cubicBezTo>
                    <a:pt x="11" y="16"/>
                    <a:pt x="9" y="17"/>
                    <a:pt x="8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1"/>
                    <a:pt x="11" y="3"/>
                  </a:cubicBez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Rectangle 13"/>
            <p:cNvSpPr>
              <a:spLocks noChangeArrowheads="1"/>
            </p:cNvSpPr>
            <p:nvPr/>
          </p:nvSpPr>
          <p:spPr bwMode="auto">
            <a:xfrm>
              <a:off x="6616700" y="5549900"/>
              <a:ext cx="38100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20501" name="Rectangle 14"/>
            <p:cNvSpPr>
              <a:spLocks noChangeArrowheads="1"/>
            </p:cNvSpPr>
            <p:nvPr/>
          </p:nvSpPr>
          <p:spPr bwMode="auto">
            <a:xfrm>
              <a:off x="7169150" y="5422900"/>
              <a:ext cx="33338" cy="1095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20502" name="Freeform 15"/>
            <p:cNvSpPr>
              <a:spLocks/>
            </p:cNvSpPr>
            <p:nvPr/>
          </p:nvSpPr>
          <p:spPr bwMode="auto">
            <a:xfrm>
              <a:off x="7131050" y="5524500"/>
              <a:ext cx="41275" cy="63500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0 w 11"/>
                <a:gd name="T7" fmla="*/ 2147483647 h 17"/>
                <a:gd name="T8" fmla="*/ 0 w 11"/>
                <a:gd name="T9" fmla="*/ 2147483647 h 17"/>
                <a:gd name="T10" fmla="*/ 2147483647 w 11"/>
                <a:gd name="T11" fmla="*/ 0 h 17"/>
                <a:gd name="T12" fmla="*/ 2147483647 w 11"/>
                <a:gd name="T13" fmla="*/ 0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7">
                  <a:moveTo>
                    <a:pt x="11" y="15"/>
                  </a:moveTo>
                  <a:cubicBezTo>
                    <a:pt x="11" y="16"/>
                    <a:pt x="10" y="17"/>
                    <a:pt x="8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1"/>
                    <a:pt x="11" y="3"/>
                  </a:cubicBez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16"/>
            <p:cNvSpPr>
              <a:spLocks/>
            </p:cNvSpPr>
            <p:nvPr/>
          </p:nvSpPr>
          <p:spPr bwMode="auto">
            <a:xfrm>
              <a:off x="7199313" y="5524500"/>
              <a:ext cx="38100" cy="63500"/>
            </a:xfrm>
            <a:custGeom>
              <a:avLst/>
              <a:gdLst>
                <a:gd name="T0" fmla="*/ 2147483647 w 10"/>
                <a:gd name="T1" fmla="*/ 2147483647 h 17"/>
                <a:gd name="T2" fmla="*/ 2147483647 w 10"/>
                <a:gd name="T3" fmla="*/ 2147483647 h 17"/>
                <a:gd name="T4" fmla="*/ 2147483647 w 10"/>
                <a:gd name="T5" fmla="*/ 2147483647 h 17"/>
                <a:gd name="T6" fmla="*/ 0 w 10"/>
                <a:gd name="T7" fmla="*/ 2147483647 h 17"/>
                <a:gd name="T8" fmla="*/ 0 w 10"/>
                <a:gd name="T9" fmla="*/ 2147483647 h 17"/>
                <a:gd name="T10" fmla="*/ 2147483647 w 10"/>
                <a:gd name="T11" fmla="*/ 0 h 17"/>
                <a:gd name="T12" fmla="*/ 2147483647 w 10"/>
                <a:gd name="T13" fmla="*/ 0 h 17"/>
                <a:gd name="T14" fmla="*/ 2147483647 w 10"/>
                <a:gd name="T15" fmla="*/ 2147483647 h 17"/>
                <a:gd name="T16" fmla="*/ 2147483647 w 10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7">
                  <a:moveTo>
                    <a:pt x="10" y="15"/>
                  </a:moveTo>
                  <a:cubicBezTo>
                    <a:pt x="10" y="16"/>
                    <a:pt x="9" y="17"/>
                    <a:pt x="8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Rectangle 17"/>
            <p:cNvSpPr>
              <a:spLocks noChangeArrowheads="1"/>
            </p:cNvSpPr>
            <p:nvPr/>
          </p:nvSpPr>
          <p:spPr bwMode="auto">
            <a:xfrm>
              <a:off x="7165975" y="5549900"/>
              <a:ext cx="36513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20505" name="Freeform 18"/>
            <p:cNvSpPr>
              <a:spLocks/>
            </p:cNvSpPr>
            <p:nvPr/>
          </p:nvSpPr>
          <p:spPr bwMode="auto">
            <a:xfrm>
              <a:off x="5876925" y="4793587"/>
              <a:ext cx="2065338" cy="792163"/>
            </a:xfrm>
            <a:custGeom>
              <a:avLst/>
              <a:gdLst>
                <a:gd name="T0" fmla="*/ 2147483647 w 550"/>
                <a:gd name="T1" fmla="*/ 2147483647 h 211"/>
                <a:gd name="T2" fmla="*/ 2147483647 w 550"/>
                <a:gd name="T3" fmla="*/ 2147483647 h 211"/>
                <a:gd name="T4" fmla="*/ 2147483647 w 550"/>
                <a:gd name="T5" fmla="*/ 2147483647 h 211"/>
                <a:gd name="T6" fmla="*/ 2147483647 w 550"/>
                <a:gd name="T7" fmla="*/ 2147483647 h 211"/>
                <a:gd name="T8" fmla="*/ 2147483647 w 550"/>
                <a:gd name="T9" fmla="*/ 2147483647 h 211"/>
                <a:gd name="T10" fmla="*/ 2147483647 w 550"/>
                <a:gd name="T11" fmla="*/ 2147483647 h 211"/>
                <a:gd name="T12" fmla="*/ 2147483647 w 550"/>
                <a:gd name="T13" fmla="*/ 2147483647 h 211"/>
                <a:gd name="T14" fmla="*/ 2147483647 w 550"/>
                <a:gd name="T15" fmla="*/ 2147483647 h 211"/>
                <a:gd name="T16" fmla="*/ 2147483647 w 550"/>
                <a:gd name="T17" fmla="*/ 2147483647 h 211"/>
                <a:gd name="T18" fmla="*/ 2147483647 w 550"/>
                <a:gd name="T19" fmla="*/ 2147483647 h 211"/>
                <a:gd name="T20" fmla="*/ 2147483647 w 550"/>
                <a:gd name="T21" fmla="*/ 2147483647 h 211"/>
                <a:gd name="T22" fmla="*/ 2147483647 w 550"/>
                <a:gd name="T23" fmla="*/ 0 h 211"/>
                <a:gd name="T24" fmla="*/ 2147483647 w 550"/>
                <a:gd name="T25" fmla="*/ 2147483647 h 211"/>
                <a:gd name="T26" fmla="*/ 2147483647 w 550"/>
                <a:gd name="T27" fmla="*/ 2147483647 h 211"/>
                <a:gd name="T28" fmla="*/ 2147483647 w 550"/>
                <a:gd name="T29" fmla="*/ 2147483647 h 211"/>
                <a:gd name="T30" fmla="*/ 2147483647 w 550"/>
                <a:gd name="T31" fmla="*/ 2147483647 h 211"/>
                <a:gd name="T32" fmla="*/ 2147483647 w 550"/>
                <a:gd name="T33" fmla="*/ 2147483647 h 211"/>
                <a:gd name="T34" fmla="*/ 2147483647 w 550"/>
                <a:gd name="T35" fmla="*/ 2147483647 h 211"/>
                <a:gd name="T36" fmla="*/ 2147483647 w 550"/>
                <a:gd name="T37" fmla="*/ 2147483647 h 211"/>
                <a:gd name="T38" fmla="*/ 2147483647 w 550"/>
                <a:gd name="T39" fmla="*/ 2147483647 h 211"/>
                <a:gd name="T40" fmla="*/ 2147483647 w 550"/>
                <a:gd name="T41" fmla="*/ 2147483647 h 211"/>
                <a:gd name="T42" fmla="*/ 2147483647 w 550"/>
                <a:gd name="T43" fmla="*/ 2147483647 h 211"/>
                <a:gd name="T44" fmla="*/ 2147483647 w 550"/>
                <a:gd name="T45" fmla="*/ 2147483647 h 211"/>
                <a:gd name="T46" fmla="*/ 2147483647 w 550"/>
                <a:gd name="T47" fmla="*/ 2147483647 h 211"/>
                <a:gd name="T48" fmla="*/ 2147483647 w 550"/>
                <a:gd name="T49" fmla="*/ 2147483647 h 211"/>
                <a:gd name="T50" fmla="*/ 2147483647 w 550"/>
                <a:gd name="T51" fmla="*/ 2147483647 h 211"/>
                <a:gd name="T52" fmla="*/ 2147483647 w 550"/>
                <a:gd name="T53" fmla="*/ 2147483647 h 211"/>
                <a:gd name="T54" fmla="*/ 2147483647 w 550"/>
                <a:gd name="T55" fmla="*/ 2147483647 h 211"/>
                <a:gd name="T56" fmla="*/ 2147483647 w 550"/>
                <a:gd name="T57" fmla="*/ 2147483647 h 211"/>
                <a:gd name="T58" fmla="*/ 2147483647 w 550"/>
                <a:gd name="T59" fmla="*/ 2147483647 h 211"/>
                <a:gd name="T60" fmla="*/ 2147483647 w 550"/>
                <a:gd name="T61" fmla="*/ 2147483647 h 211"/>
                <a:gd name="T62" fmla="*/ 2147483647 w 550"/>
                <a:gd name="T63" fmla="*/ 2147483647 h 211"/>
                <a:gd name="T64" fmla="*/ 2147483647 w 550"/>
                <a:gd name="T65" fmla="*/ 2147483647 h 211"/>
                <a:gd name="T66" fmla="*/ 2147483647 w 550"/>
                <a:gd name="T67" fmla="*/ 2147483647 h 211"/>
                <a:gd name="T68" fmla="*/ 2147483647 w 550"/>
                <a:gd name="T69" fmla="*/ 2147483647 h 211"/>
                <a:gd name="T70" fmla="*/ 2147483647 w 550"/>
                <a:gd name="T71" fmla="*/ 2147483647 h 211"/>
                <a:gd name="T72" fmla="*/ 2147483647 w 550"/>
                <a:gd name="T73" fmla="*/ 2147483647 h 211"/>
                <a:gd name="T74" fmla="*/ 2147483647 w 550"/>
                <a:gd name="T75" fmla="*/ 2147483647 h 211"/>
                <a:gd name="T76" fmla="*/ 2147483647 w 550"/>
                <a:gd name="T77" fmla="*/ 2147483647 h 211"/>
                <a:gd name="T78" fmla="*/ 2147483647 w 550"/>
                <a:gd name="T79" fmla="*/ 2147483647 h 211"/>
                <a:gd name="T80" fmla="*/ 2147483647 w 550"/>
                <a:gd name="T81" fmla="*/ 2147483647 h 211"/>
                <a:gd name="T82" fmla="*/ 2147483647 w 550"/>
                <a:gd name="T83" fmla="*/ 2147483647 h 211"/>
                <a:gd name="T84" fmla="*/ 2147483647 w 550"/>
                <a:gd name="T85" fmla="*/ 2147483647 h 211"/>
                <a:gd name="T86" fmla="*/ 2147483647 w 550"/>
                <a:gd name="T87" fmla="*/ 2147483647 h 211"/>
                <a:gd name="T88" fmla="*/ 2147483647 w 550"/>
                <a:gd name="T89" fmla="*/ 2147483647 h 211"/>
                <a:gd name="T90" fmla="*/ 2147483647 w 550"/>
                <a:gd name="T91" fmla="*/ 2147483647 h 211"/>
                <a:gd name="T92" fmla="*/ 2147483647 w 550"/>
                <a:gd name="T93" fmla="*/ 2147483647 h 211"/>
                <a:gd name="T94" fmla="*/ 2147483647 w 550"/>
                <a:gd name="T95" fmla="*/ 2147483647 h 211"/>
                <a:gd name="T96" fmla="*/ 2147483647 w 550"/>
                <a:gd name="T97" fmla="*/ 2147483647 h 211"/>
                <a:gd name="T98" fmla="*/ 2147483647 w 550"/>
                <a:gd name="T99" fmla="*/ 2147483647 h 211"/>
                <a:gd name="T100" fmla="*/ 2147483647 w 550"/>
                <a:gd name="T101" fmla="*/ 2147483647 h 211"/>
                <a:gd name="T102" fmla="*/ 2147483647 w 550"/>
                <a:gd name="T103" fmla="*/ 2147483647 h 211"/>
                <a:gd name="T104" fmla="*/ 2147483647 w 550"/>
                <a:gd name="T105" fmla="*/ 2147483647 h 211"/>
                <a:gd name="T106" fmla="*/ 2147483647 w 550"/>
                <a:gd name="T107" fmla="*/ 2147483647 h 211"/>
                <a:gd name="T108" fmla="*/ 2147483647 w 550"/>
                <a:gd name="T109" fmla="*/ 2147483647 h 211"/>
                <a:gd name="T110" fmla="*/ 2147483647 w 550"/>
                <a:gd name="T111" fmla="*/ 2147483647 h 211"/>
                <a:gd name="T112" fmla="*/ 2147483647 w 550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50" h="211">
                  <a:moveTo>
                    <a:pt x="548" y="115"/>
                  </a:moveTo>
                  <a:cubicBezTo>
                    <a:pt x="547" y="114"/>
                    <a:pt x="546" y="114"/>
                    <a:pt x="545" y="115"/>
                  </a:cubicBezTo>
                  <a:cubicBezTo>
                    <a:pt x="534" y="130"/>
                    <a:pt x="534" y="130"/>
                    <a:pt x="534" y="130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4"/>
                    <a:pt x="334" y="140"/>
                    <a:pt x="332" y="136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4" y="128"/>
                    <a:pt x="395" y="126"/>
                    <a:pt x="395" y="124"/>
                  </a:cubicBezTo>
                  <a:cubicBezTo>
                    <a:pt x="395" y="121"/>
                    <a:pt x="393" y="120"/>
                    <a:pt x="391" y="120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19" y="108"/>
                    <a:pt x="303" y="96"/>
                    <a:pt x="284" y="93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9" y="2"/>
                    <a:pt x="278" y="0"/>
                    <a:pt x="276" y="0"/>
                  </a:cubicBezTo>
                  <a:cubicBezTo>
                    <a:pt x="273" y="0"/>
                    <a:pt x="272" y="2"/>
                    <a:pt x="272" y="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47" y="95"/>
                    <a:pt x="231" y="108"/>
                    <a:pt x="222" y="124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58" y="120"/>
                    <a:pt x="156" y="121"/>
                    <a:pt x="156" y="124"/>
                  </a:cubicBezTo>
                  <a:cubicBezTo>
                    <a:pt x="156" y="126"/>
                    <a:pt x="157" y="128"/>
                    <a:pt x="159" y="128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16" y="140"/>
                    <a:pt x="216" y="144"/>
                    <a:pt x="216" y="149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4" y="114"/>
                    <a:pt x="3" y="114"/>
                    <a:pt x="2" y="115"/>
                  </a:cubicBezTo>
                  <a:cubicBezTo>
                    <a:pt x="1" y="116"/>
                    <a:pt x="0" y="118"/>
                    <a:pt x="1" y="12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3"/>
                    <a:pt x="10" y="144"/>
                    <a:pt x="11" y="144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8" y="160"/>
                    <a:pt x="108" y="160"/>
                    <a:pt x="108" y="159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3"/>
                    <a:pt x="134" y="164"/>
                    <a:pt x="134" y="164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8" y="164"/>
                    <a:pt x="138" y="163"/>
                    <a:pt x="138" y="163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29" y="196"/>
                    <a:pt x="250" y="211"/>
                    <a:pt x="275" y="211"/>
                  </a:cubicBezTo>
                  <a:cubicBezTo>
                    <a:pt x="300" y="211"/>
                    <a:pt x="321" y="196"/>
                    <a:pt x="330" y="174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12" y="163"/>
                    <a:pt x="412" y="164"/>
                    <a:pt x="413" y="164"/>
                  </a:cubicBezTo>
                  <a:cubicBezTo>
                    <a:pt x="416" y="164"/>
                    <a:pt x="416" y="164"/>
                    <a:pt x="416" y="164"/>
                  </a:cubicBezTo>
                  <a:cubicBezTo>
                    <a:pt x="416" y="164"/>
                    <a:pt x="416" y="163"/>
                    <a:pt x="416" y="163"/>
                  </a:cubicBezTo>
                  <a:cubicBezTo>
                    <a:pt x="416" y="162"/>
                    <a:pt x="416" y="162"/>
                    <a:pt x="416" y="162"/>
                  </a:cubicBezTo>
                  <a:cubicBezTo>
                    <a:pt x="442" y="158"/>
                    <a:pt x="442" y="158"/>
                    <a:pt x="442" y="158"/>
                  </a:cubicBezTo>
                  <a:cubicBezTo>
                    <a:pt x="442" y="159"/>
                    <a:pt x="442" y="159"/>
                    <a:pt x="442" y="159"/>
                  </a:cubicBezTo>
                  <a:cubicBezTo>
                    <a:pt x="442" y="160"/>
                    <a:pt x="442" y="160"/>
                    <a:pt x="443" y="160"/>
                  </a:cubicBezTo>
                  <a:cubicBezTo>
                    <a:pt x="446" y="160"/>
                    <a:pt x="446" y="160"/>
                    <a:pt x="446" y="160"/>
                  </a:cubicBezTo>
                  <a:cubicBezTo>
                    <a:pt x="446" y="160"/>
                    <a:pt x="446" y="160"/>
                    <a:pt x="446" y="159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40" y="144"/>
                    <a:pt x="541" y="143"/>
                    <a:pt x="541" y="142"/>
                  </a:cubicBezTo>
                  <a:cubicBezTo>
                    <a:pt x="549" y="120"/>
                    <a:pt x="549" y="120"/>
                    <a:pt x="549" y="120"/>
                  </a:cubicBezTo>
                  <a:cubicBezTo>
                    <a:pt x="550" y="118"/>
                    <a:pt x="549" y="116"/>
                    <a:pt x="548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>
              <a:off x="6839014" y="5230716"/>
              <a:ext cx="66637" cy="41387"/>
            </a:xfrm>
            <a:custGeom>
              <a:avLst/>
              <a:gdLst>
                <a:gd name="T0" fmla="*/ 17 w 18"/>
                <a:gd name="T1" fmla="*/ 0 h 11"/>
                <a:gd name="T2" fmla="*/ 4 w 18"/>
                <a:gd name="T3" fmla="*/ 0 h 11"/>
                <a:gd name="T4" fmla="*/ 3 w 18"/>
                <a:gd name="T5" fmla="*/ 1 h 11"/>
                <a:gd name="T6" fmla="*/ 0 w 18"/>
                <a:gd name="T7" fmla="*/ 10 h 11"/>
                <a:gd name="T8" fmla="*/ 0 w 18"/>
                <a:gd name="T9" fmla="*/ 11 h 11"/>
                <a:gd name="T10" fmla="*/ 0 w 18"/>
                <a:gd name="T11" fmla="*/ 11 h 11"/>
                <a:gd name="T12" fmla="*/ 17 w 18"/>
                <a:gd name="T13" fmla="*/ 11 h 11"/>
                <a:gd name="T14" fmla="*/ 18 w 18"/>
                <a:gd name="T15" fmla="*/ 11 h 11"/>
                <a:gd name="T16" fmla="*/ 18 w 18"/>
                <a:gd name="T17" fmla="*/ 1 h 11"/>
                <a:gd name="T18" fmla="*/ 17 w 1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6913537" y="5230716"/>
              <a:ext cx="68214" cy="41387"/>
            </a:xfrm>
            <a:custGeom>
              <a:avLst/>
              <a:gdLst>
                <a:gd name="T0" fmla="*/ 15 w 18"/>
                <a:gd name="T1" fmla="*/ 1 h 11"/>
                <a:gd name="T2" fmla="*/ 14 w 18"/>
                <a:gd name="T3" fmla="*/ 0 h 11"/>
                <a:gd name="T4" fmla="*/ 0 w 18"/>
                <a:gd name="T5" fmla="*/ 0 h 11"/>
                <a:gd name="T6" fmla="*/ 0 w 18"/>
                <a:gd name="T7" fmla="*/ 1 h 11"/>
                <a:gd name="T8" fmla="*/ 0 w 18"/>
                <a:gd name="T9" fmla="*/ 11 h 11"/>
                <a:gd name="T10" fmla="*/ 0 w 18"/>
                <a:gd name="T11" fmla="*/ 11 h 11"/>
                <a:gd name="T12" fmla="*/ 18 w 18"/>
                <a:gd name="T13" fmla="*/ 11 h 11"/>
                <a:gd name="T14" fmla="*/ 18 w 18"/>
                <a:gd name="T15" fmla="*/ 11 h 11"/>
                <a:gd name="T16" fmla="*/ 18 w 18"/>
                <a:gd name="T17" fmla="*/ 11 h 11"/>
                <a:gd name="T18" fmla="*/ 18 w 18"/>
                <a:gd name="T19" fmla="*/ 10 h 11"/>
                <a:gd name="T20" fmla="*/ 15 w 1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1">
                  <a:moveTo>
                    <a:pt x="15" y="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6988059" y="5230716"/>
              <a:ext cx="68214" cy="52424"/>
            </a:xfrm>
            <a:custGeom>
              <a:avLst/>
              <a:gdLst>
                <a:gd name="T0" fmla="*/ 18 w 18"/>
                <a:gd name="T1" fmla="*/ 13 h 14"/>
                <a:gd name="T2" fmla="*/ 9 w 18"/>
                <a:gd name="T3" fmla="*/ 1 h 14"/>
                <a:gd name="T4" fmla="*/ 8 w 18"/>
                <a:gd name="T5" fmla="*/ 0 h 14"/>
                <a:gd name="T6" fmla="*/ 1 w 18"/>
                <a:gd name="T7" fmla="*/ 0 h 14"/>
                <a:gd name="T8" fmla="*/ 1 w 18"/>
                <a:gd name="T9" fmla="*/ 1 h 14"/>
                <a:gd name="T10" fmla="*/ 0 w 18"/>
                <a:gd name="T11" fmla="*/ 1 h 14"/>
                <a:gd name="T12" fmla="*/ 4 w 18"/>
                <a:gd name="T13" fmla="*/ 14 h 14"/>
                <a:gd name="T14" fmla="*/ 4 w 18"/>
                <a:gd name="T15" fmla="*/ 14 h 14"/>
                <a:gd name="T16" fmla="*/ 17 w 18"/>
                <a:gd name="T17" fmla="*/ 14 h 14"/>
                <a:gd name="T18" fmla="*/ 17 w 18"/>
                <a:gd name="T19" fmla="*/ 14 h 14"/>
                <a:gd name="T20" fmla="*/ 18 w 18"/>
                <a:gd name="T21" fmla="*/ 14 h 14"/>
                <a:gd name="T22" fmla="*/ 18 w 18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4">
                  <a:moveTo>
                    <a:pt x="18" y="13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3"/>
                    <a:pt x="18" y="1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6762915" y="5230716"/>
              <a:ext cx="68214" cy="52424"/>
            </a:xfrm>
            <a:custGeom>
              <a:avLst/>
              <a:gdLst>
                <a:gd name="T0" fmla="*/ 17 w 18"/>
                <a:gd name="T1" fmla="*/ 0 h 14"/>
                <a:gd name="T2" fmla="*/ 10 w 18"/>
                <a:gd name="T3" fmla="*/ 0 h 14"/>
                <a:gd name="T4" fmla="*/ 9 w 18"/>
                <a:gd name="T5" fmla="*/ 1 h 14"/>
                <a:gd name="T6" fmla="*/ 0 w 18"/>
                <a:gd name="T7" fmla="*/ 13 h 14"/>
                <a:gd name="T8" fmla="*/ 0 w 18"/>
                <a:gd name="T9" fmla="*/ 14 h 14"/>
                <a:gd name="T10" fmla="*/ 1 w 18"/>
                <a:gd name="T11" fmla="*/ 14 h 14"/>
                <a:gd name="T12" fmla="*/ 13 w 18"/>
                <a:gd name="T13" fmla="*/ 14 h 14"/>
                <a:gd name="T14" fmla="*/ 14 w 18"/>
                <a:gd name="T15" fmla="*/ 14 h 14"/>
                <a:gd name="T16" fmla="*/ 17 w 18"/>
                <a:gd name="T17" fmla="*/ 1 h 14"/>
                <a:gd name="T18" fmla="*/ 17 w 18"/>
                <a:gd name="T19" fmla="*/ 1 h 14"/>
                <a:gd name="T20" fmla="*/ 17 w 18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65" name="Oval 43"/>
            <p:cNvSpPr>
              <a:spLocks noChangeArrowheads="1"/>
            </p:cNvSpPr>
            <p:nvPr/>
          </p:nvSpPr>
          <p:spPr bwMode="auto">
            <a:xfrm>
              <a:off x="6823243" y="5332411"/>
              <a:ext cx="172703" cy="176192"/>
            </a:xfrm>
            <a:prstGeom prst="ellipse">
              <a:avLst/>
            </a:prstGeom>
            <a:noFill/>
            <a:ln w="635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0511" name="Oval 44"/>
            <p:cNvSpPr>
              <a:spLocks noChangeArrowheads="1"/>
            </p:cNvSpPr>
            <p:nvPr/>
          </p:nvSpPr>
          <p:spPr bwMode="auto">
            <a:xfrm>
              <a:off x="6388100" y="5407025"/>
              <a:ext cx="150813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auto">
            <a:xfrm>
              <a:off x="6402526" y="5425040"/>
              <a:ext cx="117501" cy="11588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0513" name="Oval 46"/>
            <p:cNvSpPr>
              <a:spLocks noChangeArrowheads="1"/>
            </p:cNvSpPr>
            <p:nvPr/>
          </p:nvSpPr>
          <p:spPr bwMode="auto">
            <a:xfrm>
              <a:off x="7281863" y="5407025"/>
              <a:ext cx="150813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69" name="Oval 47"/>
            <p:cNvSpPr>
              <a:spLocks noChangeArrowheads="1"/>
            </p:cNvSpPr>
            <p:nvPr/>
          </p:nvSpPr>
          <p:spPr bwMode="auto">
            <a:xfrm>
              <a:off x="7300739" y="5425040"/>
              <a:ext cx="115924" cy="11588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164138" y="2109788"/>
            <a:ext cx="3898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192E3A"/>
                </a:solidFill>
              </a:rPr>
              <a:t>Civil Aerospace Medical Institute (CAMI) Human Factors Research Division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49225" y="5927725"/>
            <a:ext cx="517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Carla Hackworth, Ph.D. (AAM-500)</a:t>
            </a:r>
          </a:p>
        </p:txBody>
      </p:sp>
      <p:grpSp>
        <p:nvGrpSpPr>
          <p:cNvPr id="20490" name="Group 1080"/>
          <p:cNvGrpSpPr>
            <a:grpSpLocks/>
          </p:cNvGrpSpPr>
          <p:nvPr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20491" name="Picture 107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 Box 1071"/>
            <p:cNvSpPr txBox="1">
              <a:spLocks noChangeArrowheads="1"/>
            </p:cNvSpPr>
            <p:nvPr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021 3.7037E-7 L -1.31754 3.7037E-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9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72488" cy="609600"/>
          </a:xfrm>
        </p:spPr>
        <p:txBody>
          <a:bodyPr/>
          <a:lstStyle/>
          <a:p>
            <a:pPr algn="ctr"/>
            <a:r>
              <a:rPr lang="en-US" sz="3600" dirty="0" smtClean="0"/>
              <a:t>Future Considerations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050213" cy="4391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D2F68"/>
                </a:solidFill>
              </a:rPr>
              <a:t>System Information </a:t>
            </a:r>
            <a:r>
              <a:rPr lang="en-US" sz="2200" b="1" dirty="0" smtClean="0">
                <a:solidFill>
                  <a:srgbClr val="1D2F68"/>
                </a:solidFill>
              </a:rPr>
              <a:t>Management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1D2F68"/>
                </a:solidFill>
              </a:rPr>
              <a:t>Identify </a:t>
            </a:r>
            <a:r>
              <a:rPr lang="en-US" dirty="0">
                <a:solidFill>
                  <a:srgbClr val="1D2F68"/>
                </a:solidFill>
              </a:rPr>
              <a:t>how/ why various information systems are being used today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1D2F68"/>
                </a:solidFill>
              </a:rPr>
              <a:t>Assess the value of new information systems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1D2F68"/>
                </a:solidFill>
              </a:rPr>
              <a:t>Determine risks associated with new informations systems as </a:t>
            </a:r>
            <a:r>
              <a:rPr lang="en-US" dirty="0" smtClean="0">
                <a:solidFill>
                  <a:srgbClr val="1D2F68"/>
                </a:solidFill>
              </a:rPr>
              <a:t>they relate </a:t>
            </a:r>
            <a:r>
              <a:rPr lang="en-US" dirty="0">
                <a:solidFill>
                  <a:srgbClr val="1D2F68"/>
                </a:solidFill>
              </a:rPr>
              <a:t>to workload, distractions, performance, and errors </a:t>
            </a:r>
            <a:endParaRPr lang="en-US" dirty="0" smtClean="0">
              <a:solidFill>
                <a:srgbClr val="1D2F68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D2F68"/>
                </a:solidFill>
              </a:rPr>
              <a:t>Automation roles and responsibilities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1D2F68"/>
                </a:solidFill>
              </a:rPr>
              <a:t>Develop methods to ensure appropriate levels of trust in automation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1D2F68"/>
                </a:solidFill>
              </a:rPr>
              <a:t>Identify risks and mitigations associated with automation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1D2F68"/>
                </a:solidFill>
              </a:rPr>
              <a:t>Management of information complexity</a:t>
            </a:r>
          </a:p>
          <a:p>
            <a:pPr marL="288925" lvl="2" indent="-288925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1D2F68"/>
              </a:solidFill>
            </a:endParaRPr>
          </a:p>
          <a:p>
            <a:pPr marL="0" lvl="1" indent="0">
              <a:buNone/>
            </a:pPr>
            <a:endParaRPr lang="en-US" b="1" dirty="0">
              <a:solidFill>
                <a:srgbClr val="1D2F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781B-B74D-4F4A-BA02-97AEC7D917C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72488" cy="609600"/>
          </a:xfrm>
        </p:spPr>
        <p:txBody>
          <a:bodyPr/>
          <a:lstStyle/>
          <a:p>
            <a:pPr algn="ctr"/>
            <a:r>
              <a:rPr lang="en-US" sz="3600" dirty="0"/>
              <a:t>Future </a:t>
            </a:r>
            <a:r>
              <a:rPr lang="en-US" sz="3600" dirty="0" smtClean="0"/>
              <a:t>Considerations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050213" cy="4391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D2F68"/>
                </a:solidFill>
              </a:rPr>
              <a:t>Integration of UAS/RPAS into the </a:t>
            </a:r>
            <a:r>
              <a:rPr lang="en-US" sz="2200" b="1" dirty="0" smtClean="0">
                <a:solidFill>
                  <a:srgbClr val="1D2F68"/>
                </a:solidFill>
              </a:rPr>
              <a:t>NAS</a:t>
            </a:r>
            <a:endParaRPr lang="en-US" sz="2200" b="1" dirty="0">
              <a:solidFill>
                <a:srgbClr val="1D2F68"/>
              </a:solidFill>
            </a:endParaRP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1D2F68"/>
                </a:solidFill>
              </a:rPr>
              <a:t>Identify the human requirements for operators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1D2F68"/>
                </a:solidFill>
              </a:rPr>
              <a:t>Determine appropriate skills and knowledge for training and proficiency </a:t>
            </a:r>
            <a:r>
              <a:rPr lang="en-US" dirty="0" smtClean="0">
                <a:solidFill>
                  <a:srgbClr val="1D2F68"/>
                </a:solidFill>
              </a:rPr>
              <a:t>requirements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D2F68"/>
                </a:solidFill>
              </a:rPr>
              <a:t>Dealing with Mixed Equipage Operations in the Design and Evolution of the NAS</a:t>
            </a:r>
          </a:p>
          <a:p>
            <a:pPr marL="746125" lvl="3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rgbClr val="1D2F68"/>
                </a:solidFill>
              </a:rPr>
              <a:t>Use standardized scenarios to assess </a:t>
            </a:r>
            <a:r>
              <a:rPr lang="en-US" dirty="0">
                <a:solidFill>
                  <a:srgbClr val="1D2F68"/>
                </a:solidFill>
              </a:rPr>
              <a:t>potential impact of mixed equipage </a:t>
            </a:r>
            <a:r>
              <a:rPr lang="en-US" dirty="0" smtClean="0">
                <a:solidFill>
                  <a:srgbClr val="1D2F68"/>
                </a:solidFill>
              </a:rPr>
              <a:t>operations</a:t>
            </a:r>
            <a:endParaRPr lang="en-US" dirty="0">
              <a:solidFill>
                <a:srgbClr val="1D2F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781B-B74D-4F4A-BA02-97AEC7D917C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35756" y="260648"/>
            <a:ext cx="8472488" cy="609600"/>
          </a:xfrm>
        </p:spPr>
        <p:txBody>
          <a:bodyPr/>
          <a:lstStyle/>
          <a:p>
            <a:pPr algn="ctr"/>
            <a:r>
              <a:rPr lang="en-US" sz="3600" dirty="0"/>
              <a:t>Future </a:t>
            </a:r>
            <a:r>
              <a:rPr lang="en-US" sz="3600" dirty="0" smtClean="0"/>
              <a:t>Considerations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67464" cy="4391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D2F68"/>
                </a:solidFill>
              </a:rPr>
              <a:t>Human-Machine Interface Design</a:t>
            </a:r>
            <a:r>
              <a:rPr lang="en-US" b="1" dirty="0">
                <a:solidFill>
                  <a:srgbClr val="1D2F68"/>
                </a:solidFill>
              </a:rPr>
              <a:t>, Integration, and </a:t>
            </a:r>
            <a:r>
              <a:rPr lang="en-US" b="1" dirty="0" smtClean="0">
                <a:solidFill>
                  <a:srgbClr val="1D2F68"/>
                </a:solidFill>
              </a:rPr>
              <a:t>Certification</a:t>
            </a:r>
          </a:p>
          <a:p>
            <a:pPr marL="746125" lvl="3" indent="-288925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D2F68"/>
                </a:solidFill>
              </a:rPr>
              <a:t>Develop a Human Factors process for design, engineering, integration, training and procedure </a:t>
            </a:r>
            <a:r>
              <a:rPr lang="en-US" dirty="0" smtClean="0">
                <a:solidFill>
                  <a:srgbClr val="1D2F68"/>
                </a:solidFill>
              </a:rPr>
              <a:t>development</a:t>
            </a:r>
          </a:p>
          <a:p>
            <a:pPr marL="746125" lvl="3" indent="-288925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1D2F68"/>
                </a:solidFill>
              </a:rPr>
              <a:t>Assess human performance envelopes for human and automated system components to avoid degraded performance</a:t>
            </a:r>
          </a:p>
          <a:p>
            <a:pPr marL="746125" lvl="3" indent="-288925">
              <a:spcBef>
                <a:spcPts val="1200"/>
              </a:spcBef>
              <a:spcAft>
                <a:spcPts val="1200"/>
              </a:spcAft>
            </a:pPr>
            <a:endParaRPr lang="en-US" b="1" dirty="0">
              <a:solidFill>
                <a:srgbClr val="1D2F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781B-B74D-4F4A-BA02-97AEC7D917C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35756" y="260648"/>
            <a:ext cx="8472488" cy="609600"/>
          </a:xfrm>
        </p:spPr>
        <p:txBody>
          <a:bodyPr/>
          <a:lstStyle/>
          <a:p>
            <a:pPr algn="ctr"/>
            <a:r>
              <a:rPr lang="en-US" sz="3600" dirty="0"/>
              <a:t>Future </a:t>
            </a:r>
            <a:r>
              <a:rPr lang="en-US" sz="3600" dirty="0" smtClean="0"/>
              <a:t>Considerations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050213" cy="4391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D2F68"/>
                </a:solidFill>
              </a:rPr>
              <a:t>Workforce Selection, Training, and Proficiency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400" b="1" dirty="0">
              <a:solidFill>
                <a:srgbClr val="1D2F68"/>
              </a:solidFill>
            </a:endParaRPr>
          </a:p>
          <a:p>
            <a:pPr marL="746125" lvl="3" indent="-288925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D2F68"/>
                </a:solidFill>
              </a:rPr>
              <a:t>Use Strategic Job Analysis to identify future knowledge, skill, </a:t>
            </a:r>
            <a:r>
              <a:rPr lang="en-US" dirty="0" smtClean="0">
                <a:solidFill>
                  <a:srgbClr val="1D2F68"/>
                </a:solidFill>
              </a:rPr>
              <a:t>&amp; aptitude </a:t>
            </a:r>
            <a:r>
              <a:rPr lang="en-US" dirty="0">
                <a:solidFill>
                  <a:srgbClr val="1D2F68"/>
                </a:solidFill>
              </a:rPr>
              <a:t>requirements</a:t>
            </a:r>
          </a:p>
          <a:p>
            <a:pPr marL="746125" lvl="3" indent="-288925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D2F68"/>
                </a:solidFill>
              </a:rPr>
              <a:t>Measurement and improvement of controller performance </a:t>
            </a:r>
            <a:r>
              <a:rPr lang="en-US" dirty="0" smtClean="0">
                <a:solidFill>
                  <a:srgbClr val="1D2F68"/>
                </a:solidFill>
              </a:rPr>
              <a:t>when using new ATC tools and automation. </a:t>
            </a:r>
          </a:p>
          <a:p>
            <a:pPr marL="746125" lvl="3" indent="-288925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1D2F68"/>
                </a:solidFill>
              </a:rPr>
              <a:t>Develop controller agent model to predict impact of new tasks on performance.</a:t>
            </a:r>
          </a:p>
          <a:p>
            <a:pPr marL="746125" lvl="3" indent="-288925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1D2F68"/>
                </a:solidFill>
              </a:rPr>
              <a:t>Human factors issues on existing Crew Resource Management practices and training</a:t>
            </a:r>
            <a:endParaRPr lang="en-US" dirty="0">
              <a:solidFill>
                <a:srgbClr val="1D2F68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1D2F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781B-B74D-4F4A-BA02-97AEC7D917C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635670"/>
          </a:xfrm>
        </p:spPr>
        <p:txBody>
          <a:bodyPr anchor="t"/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6E781B-B74D-4F4A-BA02-97AEC7D917C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1720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3528" y="589706"/>
            <a:ext cx="8472488" cy="609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altLang="en-US" sz="3600" dirty="0" smtClean="0"/>
              <a:t>Human Factors Research Division (AAM-500)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5085184"/>
            <a:ext cx="3168352" cy="648072"/>
          </a:xfrm>
        </p:spPr>
        <p:txBody>
          <a:bodyPr/>
          <a:lstStyle/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altLang="en-US" sz="1800" dirty="0" smtClean="0">
                <a:solidFill>
                  <a:srgbClr val="1D2F68"/>
                </a:solidFill>
                <a:latin typeface="+mj-lt"/>
              </a:rPr>
              <a:t>Flight Deck Human Factors Research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3ADA-3C2D-4847-91F5-DFFC449A430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10470" r="-577" b="6196"/>
          <a:stretch/>
        </p:blipFill>
        <p:spPr bwMode="auto">
          <a:xfrm>
            <a:off x="4644008" y="1988840"/>
            <a:ext cx="429768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72668" y="5085184"/>
            <a:ext cx="3240360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US" sz="1800" dirty="0">
                <a:solidFill>
                  <a:srgbClr val="1D2F68"/>
                </a:solidFill>
                <a:latin typeface="+mj-lt"/>
              </a:rPr>
              <a:t>Air Traffic/Tech Ops </a:t>
            </a:r>
            <a:r>
              <a:rPr lang="en-US" altLang="en-US" sz="1800" dirty="0" smtClean="0">
                <a:solidFill>
                  <a:srgbClr val="1D2F68"/>
                </a:solidFill>
                <a:latin typeface="+mj-lt"/>
              </a:rPr>
              <a:t>Human Factors </a:t>
            </a:r>
            <a:r>
              <a:rPr lang="en-US" altLang="en-US" sz="1800" dirty="0">
                <a:solidFill>
                  <a:srgbClr val="1D2F68"/>
                </a:solidFill>
                <a:latin typeface="+mj-lt"/>
              </a:rPr>
              <a:t>Research Branch</a:t>
            </a:r>
          </a:p>
        </p:txBody>
      </p:sp>
      <p:pic>
        <p:nvPicPr>
          <p:cNvPr id="1026" name="Picture 2" descr="http://planes.findthebest.com/sites/default/files/1617/media/images/Cessna_Citation_Mustang_1_307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1" y="2011680"/>
            <a:ext cx="4022066" cy="268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1314"/>
            <a:ext cx="3227387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4488"/>
            <a:ext cx="8472488" cy="609600"/>
          </a:xfrm>
        </p:spPr>
        <p:txBody>
          <a:bodyPr/>
          <a:lstStyle/>
          <a:p>
            <a:pPr algn="ctr"/>
            <a:r>
              <a:rPr lang="en-US" sz="3600" dirty="0" smtClean="0"/>
              <a:t>Flight Deck Human Factors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495F3-7B24-437A-9460-264E2B15EA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36512" y="1092656"/>
            <a:ext cx="892899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2000" kern="0" dirty="0">
                <a:solidFill>
                  <a:srgbClr val="1D2F68"/>
                </a:solidFill>
                <a:latin typeface="Arial"/>
              </a:rPr>
              <a:t>Determine the effects of stressors on human performance, </a:t>
            </a:r>
            <a:r>
              <a:rPr lang="en-US" altLang="en-US" sz="2000" kern="0" dirty="0" smtClean="0">
                <a:solidFill>
                  <a:srgbClr val="1D2F68"/>
                </a:solidFill>
                <a:latin typeface="Arial"/>
              </a:rPr>
              <a:t>identify </a:t>
            </a:r>
            <a:r>
              <a:rPr lang="en-US" altLang="en-US" sz="2000" kern="0" dirty="0">
                <a:solidFill>
                  <a:srgbClr val="1D2F68"/>
                </a:solidFill>
                <a:latin typeface="Arial"/>
              </a:rPr>
              <a:t>human factors involved in accidents and incidents, and quantify the effects of advanced NextGen displays, procedures, and task design on pilot performance</a:t>
            </a:r>
            <a:r>
              <a:rPr lang="en-US" altLang="en-US" sz="2000" kern="0" dirty="0" smtClean="0">
                <a:solidFill>
                  <a:srgbClr val="1D2F68"/>
                </a:solidFill>
                <a:latin typeface="Arial"/>
              </a:rPr>
              <a:t>. </a:t>
            </a:r>
            <a:endParaRPr lang="en-US" altLang="en-US" sz="2000" kern="0" dirty="0">
              <a:solidFill>
                <a:srgbClr val="1D2F68"/>
              </a:solidFill>
              <a:latin typeface="Arial"/>
            </a:endParaRPr>
          </a:p>
          <a:p>
            <a:pPr marL="511175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kern="0" dirty="0" smtClean="0">
                <a:solidFill>
                  <a:srgbClr val="1D2F68"/>
                </a:solidFill>
                <a:latin typeface="Arial"/>
              </a:rPr>
              <a:t>Simulation Research Capabilities:</a:t>
            </a:r>
          </a:p>
          <a:p>
            <a:pPr marL="1030288" lvl="4" indent="-231775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>
                <a:solidFill>
                  <a:srgbClr val="1D2F68"/>
                </a:solidFill>
                <a:latin typeface="Arial"/>
              </a:rPr>
              <a:t>GA, UAS, &amp; </a:t>
            </a:r>
            <a:r>
              <a:rPr lang="en-US" altLang="en-US" sz="1800" kern="0" dirty="0" smtClean="0">
                <a:solidFill>
                  <a:srgbClr val="1D2F68"/>
                </a:solidFill>
                <a:latin typeface="Arial"/>
              </a:rPr>
              <a:t>Rotorcraft</a:t>
            </a:r>
            <a:endParaRPr lang="en-US" altLang="en-US" sz="2000" kern="0" dirty="0" smtClean="0">
              <a:solidFill>
                <a:srgbClr val="1D2F68"/>
              </a:solidFill>
              <a:latin typeface="Arial"/>
            </a:endParaRPr>
          </a:p>
          <a:p>
            <a:pPr marL="511175" lvl="1" indent="-17145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kern="0" dirty="0" err="1" smtClean="0">
                <a:solidFill>
                  <a:srgbClr val="1D2F68"/>
                </a:solidFill>
                <a:latin typeface="Arial"/>
              </a:rPr>
              <a:t>Biophysiological</a:t>
            </a:r>
            <a:r>
              <a:rPr lang="en-US" sz="2200" b="1" kern="0" dirty="0" smtClean="0">
                <a:solidFill>
                  <a:srgbClr val="1D2F68"/>
                </a:solidFill>
                <a:latin typeface="Arial"/>
              </a:rPr>
              <a:t> Research</a:t>
            </a:r>
          </a:p>
          <a:p>
            <a:pPr marL="1030288" lvl="4" indent="-231775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>
                <a:solidFill>
                  <a:srgbClr val="1D2F68"/>
                </a:solidFill>
                <a:latin typeface="Arial"/>
              </a:rPr>
              <a:t>Fatigue risk </a:t>
            </a:r>
            <a:r>
              <a:rPr lang="en-US" altLang="en-US" sz="1800" kern="0" dirty="0" smtClean="0">
                <a:solidFill>
                  <a:srgbClr val="1D2F68"/>
                </a:solidFill>
                <a:latin typeface="Arial"/>
              </a:rPr>
              <a:t>management</a:t>
            </a:r>
          </a:p>
          <a:p>
            <a:pPr marL="1030288" lvl="4" indent="-231775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sz="1800" kern="0" dirty="0">
                <a:solidFill>
                  <a:srgbClr val="1D2F68"/>
                </a:solidFill>
                <a:latin typeface="Arial"/>
              </a:rPr>
              <a:t>LED lighting and Color Vision Requirements</a:t>
            </a:r>
          </a:p>
          <a:p>
            <a:pPr marL="511175" lvl="1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kern="0" dirty="0" smtClean="0">
                <a:solidFill>
                  <a:srgbClr val="1D2F68"/>
                </a:solidFill>
                <a:latin typeface="Arial"/>
              </a:rPr>
              <a:t>Human </a:t>
            </a:r>
            <a:r>
              <a:rPr lang="en-US" sz="2200" b="1" kern="0" dirty="0">
                <a:solidFill>
                  <a:srgbClr val="1D2F68"/>
                </a:solidFill>
                <a:latin typeface="Arial"/>
              </a:rPr>
              <a:t>and Organizational Assessment</a:t>
            </a:r>
          </a:p>
          <a:p>
            <a:pPr marL="1030288" lvl="4" indent="-231775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800" kern="0" dirty="0">
                <a:solidFill>
                  <a:srgbClr val="1D2F68"/>
                </a:solidFill>
                <a:latin typeface="Arial"/>
              </a:rPr>
              <a:t>Surveys, Training </a:t>
            </a:r>
            <a:r>
              <a:rPr lang="en-US" altLang="en-US" sz="1800" kern="0" dirty="0" smtClean="0">
                <a:solidFill>
                  <a:srgbClr val="1D2F68"/>
                </a:solidFill>
                <a:latin typeface="Arial"/>
              </a:rPr>
              <a:t>Assessments, and System Safety </a:t>
            </a:r>
            <a:r>
              <a:rPr lang="en-US" altLang="en-US" sz="1800" kern="0" dirty="0">
                <a:solidFill>
                  <a:srgbClr val="1D2F68"/>
                </a:solidFill>
                <a:latin typeface="Arial"/>
              </a:rPr>
              <a:t>Reviews</a:t>
            </a:r>
          </a:p>
          <a:p>
            <a:pPr marL="968375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kern="0" dirty="0">
              <a:solidFill>
                <a:srgbClr val="1D2F68"/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63568"/>
            <a:ext cx="2182557" cy="14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619250"/>
            <a:ext cx="2550221" cy="146608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75823" cy="609600"/>
          </a:xfrm>
        </p:spPr>
        <p:txBody>
          <a:bodyPr/>
          <a:lstStyle/>
          <a:p>
            <a:pPr algn="ctr"/>
            <a:r>
              <a:rPr lang="en-US" sz="3600" dirty="0"/>
              <a:t>Air Traffic/Tech Ops Human Factors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495F3-7B24-437A-9460-264E2B15EA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79512" y="836712"/>
            <a:ext cx="851833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1800" kern="0" dirty="0">
                <a:solidFill>
                  <a:srgbClr val="1D2F68"/>
                </a:solidFill>
              </a:rPr>
              <a:t>Research focuses on the relationship of factors affecting individuals, work groups, and organizations in the work environment. Examines  improved person-job fit through training and changes to technology.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176464" cy="4391025"/>
          </a:xfrm>
        </p:spPr>
        <p:txBody>
          <a:bodyPr/>
          <a:lstStyle/>
          <a:p>
            <a:r>
              <a:rPr lang="en-US" sz="2200" dirty="0">
                <a:solidFill>
                  <a:srgbClr val="1D2F68"/>
                </a:solidFill>
              </a:rPr>
              <a:t>Training and Performance </a:t>
            </a:r>
          </a:p>
          <a:p>
            <a:pPr marL="566738" lvl="4" indent="-219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rgbClr val="1D2F68"/>
                </a:solidFill>
              </a:rPr>
              <a:t>Conduct </a:t>
            </a:r>
            <a:r>
              <a:rPr lang="en-US" altLang="en-US" dirty="0">
                <a:solidFill>
                  <a:srgbClr val="1D2F68"/>
                </a:solidFill>
              </a:rPr>
              <a:t>job analyses, develop individual and group job performance metrics</a:t>
            </a:r>
          </a:p>
          <a:p>
            <a:pPr marL="566738" lvl="4" indent="-219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rgbClr val="1D2F68"/>
                </a:solidFill>
              </a:rPr>
              <a:t>Develop</a:t>
            </a:r>
            <a:r>
              <a:rPr lang="en-US" altLang="en-US" dirty="0">
                <a:solidFill>
                  <a:srgbClr val="1D2F68"/>
                </a:solidFill>
              </a:rPr>
              <a:t>, deliver, and evaluate training programs</a:t>
            </a:r>
          </a:p>
          <a:p>
            <a:pPr marL="566738" lvl="4" indent="-219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rgbClr val="1D2F68"/>
                </a:solidFill>
              </a:rPr>
              <a:t>Develop assessment methods (e.g., tests and questionnaires</a:t>
            </a:r>
            <a:r>
              <a:rPr lang="en-US" altLang="en-US" dirty="0" smtClean="0">
                <a:solidFill>
                  <a:srgbClr val="1D2F68"/>
                </a:solidFill>
              </a:rPr>
              <a:t>)</a:t>
            </a:r>
            <a:endParaRPr lang="en-US" altLang="en-US" dirty="0">
              <a:solidFill>
                <a:srgbClr val="1D2F6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4437112"/>
            <a:ext cx="7848872" cy="43910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1D2F68"/>
                </a:solidFill>
              </a:rPr>
              <a:t>Air Traffic Simulation</a:t>
            </a:r>
          </a:p>
          <a:p>
            <a:pPr marL="566738" lvl="4" indent="-219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rgbClr val="1D2F68"/>
                </a:solidFill>
              </a:rPr>
              <a:t>Assess trust in </a:t>
            </a:r>
            <a:r>
              <a:rPr lang="en-US" altLang="en-US" dirty="0" smtClean="0">
                <a:solidFill>
                  <a:srgbClr val="1D2F68"/>
                </a:solidFill>
              </a:rPr>
              <a:t>automation</a:t>
            </a:r>
          </a:p>
          <a:p>
            <a:pPr marL="566738" lvl="4" indent="-219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rgbClr val="1D2F68"/>
                </a:solidFill>
              </a:rPr>
              <a:t>Identify </a:t>
            </a:r>
            <a:r>
              <a:rPr lang="en-US" altLang="en-US" dirty="0">
                <a:solidFill>
                  <a:srgbClr val="1D2F68"/>
                </a:solidFill>
              </a:rPr>
              <a:t>information requirements </a:t>
            </a:r>
            <a:r>
              <a:rPr lang="en-US" altLang="en-US" dirty="0" smtClean="0">
                <a:solidFill>
                  <a:srgbClr val="1D2F68"/>
                </a:solidFill>
              </a:rPr>
              <a:t>and evaluate </a:t>
            </a:r>
            <a:r>
              <a:rPr lang="en-US" altLang="en-US" dirty="0">
                <a:solidFill>
                  <a:srgbClr val="1D2F68"/>
                </a:solidFill>
              </a:rPr>
              <a:t>new </a:t>
            </a:r>
            <a:r>
              <a:rPr lang="en-US" altLang="en-US" dirty="0" smtClean="0">
                <a:solidFill>
                  <a:srgbClr val="1D2F68"/>
                </a:solidFill>
              </a:rPr>
              <a:t>technologies</a:t>
            </a:r>
            <a:endParaRPr lang="en-US" altLang="en-US" dirty="0">
              <a:solidFill>
                <a:srgbClr val="1D2F68"/>
              </a:solidFill>
            </a:endParaRPr>
          </a:p>
          <a:p>
            <a:pPr marL="566738" lvl="4" indent="-219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rgbClr val="1D2F68"/>
                </a:solidFill>
              </a:rPr>
              <a:t>Conduct HITL </a:t>
            </a:r>
            <a:r>
              <a:rPr lang="en-US" altLang="en-US" dirty="0" smtClean="0">
                <a:solidFill>
                  <a:srgbClr val="1D2F68"/>
                </a:solidFill>
              </a:rPr>
              <a:t>simulations of current/future ATC environments</a:t>
            </a:r>
          </a:p>
          <a:p>
            <a:pPr marL="566738" lvl="4" indent="-219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>
              <a:solidFill>
                <a:srgbClr val="1D2F6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604698" cy="263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5"/>
            <a:ext cx="8050213" cy="477440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b="1" dirty="0">
                <a:solidFill>
                  <a:srgbClr val="1D2F68"/>
                </a:solidFill>
              </a:rPr>
              <a:t>Increasing the similarity of  En Route and TRACON interfaces can provide cost savings for system development and training</a:t>
            </a:r>
          </a:p>
          <a:p>
            <a:pPr marL="742950" lvl="2" indent="-342900"/>
            <a:endParaRPr lang="en-US" sz="1800" b="1" dirty="0" smtClean="0">
              <a:solidFill>
                <a:srgbClr val="1D2F6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439" y="223970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D2F68"/>
                </a:solidFill>
                <a:latin typeface="Franklin Gothic Book" pitchFamily="34" charset="0"/>
              </a:rPr>
              <a:t>The Common Information Requirements project will explore ways to make en route and TRACON interfaces more similar. </a:t>
            </a:r>
            <a:endParaRPr lang="en-US" sz="2000" b="1" dirty="0">
              <a:solidFill>
                <a:srgbClr val="1D2F68"/>
              </a:solidFill>
              <a:latin typeface="Franklin Gothic Book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D2F68"/>
                </a:solidFill>
                <a:latin typeface="Franklin Gothic Book" pitchFamily="34" charset="0"/>
              </a:rPr>
              <a:t>Document information </a:t>
            </a:r>
            <a:r>
              <a:rPr lang="en-US" sz="2000" b="1" dirty="0" smtClean="0">
                <a:solidFill>
                  <a:srgbClr val="1D2F68"/>
                </a:solidFill>
                <a:latin typeface="Franklin Gothic Book" pitchFamily="34" charset="0"/>
              </a:rPr>
              <a:t>requirements, obtain recommendations about </a:t>
            </a:r>
            <a:r>
              <a:rPr lang="en-US" sz="2000" b="1" dirty="0">
                <a:solidFill>
                  <a:srgbClr val="1D2F68"/>
                </a:solidFill>
                <a:latin typeface="Franklin Gothic Book" pitchFamily="34" charset="0"/>
              </a:rPr>
              <a:t>changes needed to make the human-system interface more similar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D2F68"/>
                </a:solidFill>
                <a:latin typeface="Franklin Gothic Book" pitchFamily="34" charset="0"/>
              </a:rPr>
              <a:t>Recommend when </a:t>
            </a:r>
            <a:r>
              <a:rPr lang="en-US" sz="2000" b="1" dirty="0">
                <a:solidFill>
                  <a:srgbClr val="1D2F68"/>
                </a:solidFill>
                <a:latin typeface="Franklin Gothic Book" pitchFamily="34" charset="0"/>
              </a:rPr>
              <a:t>proposed </a:t>
            </a:r>
            <a:r>
              <a:rPr lang="en-US" sz="2000" b="1" dirty="0" smtClean="0">
                <a:solidFill>
                  <a:srgbClr val="1D2F68"/>
                </a:solidFill>
                <a:latin typeface="Franklin Gothic Book" pitchFamily="34" charset="0"/>
              </a:rPr>
              <a:t>HSI changes should be </a:t>
            </a:r>
            <a:r>
              <a:rPr lang="en-US" sz="2000" b="1" dirty="0">
                <a:solidFill>
                  <a:srgbClr val="1D2F68"/>
                </a:solidFill>
                <a:latin typeface="Franklin Gothic Book" pitchFamily="34" charset="0"/>
              </a:rPr>
              <a:t>made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609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/>
              <a:t>REDAC Rec: System Information </a:t>
            </a:r>
            <a:r>
              <a:rPr lang="en-US" sz="3600" dirty="0" err="1" smtClean="0"/>
              <a:t>Mgmt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3AF9E-0DF5-4AB3-B043-1B40241600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46" y="2118395"/>
            <a:ext cx="395128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3277"/>
            <a:ext cx="30353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4488"/>
            <a:ext cx="8892479" cy="609600"/>
          </a:xfrm>
        </p:spPr>
        <p:txBody>
          <a:bodyPr/>
          <a:lstStyle/>
          <a:p>
            <a:pPr lvl="1"/>
            <a:r>
              <a:rPr lang="en-US" sz="3200" dirty="0" smtClean="0"/>
              <a:t>REDAC Rec: Integration </a:t>
            </a:r>
            <a:r>
              <a:rPr lang="en-US" sz="3200" dirty="0"/>
              <a:t>of </a:t>
            </a:r>
            <a:r>
              <a:rPr lang="en-US" sz="3200" dirty="0" smtClean="0"/>
              <a:t>UAS </a:t>
            </a:r>
            <a:r>
              <a:rPr lang="en-US" sz="3200" dirty="0"/>
              <a:t>into the </a:t>
            </a:r>
            <a:r>
              <a:rPr lang="en-US" sz="3200" dirty="0" smtClean="0"/>
              <a:t>NAS</a:t>
            </a:r>
            <a:endParaRPr lang="en-US" sz="36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626311" y="1052736"/>
            <a:ext cx="2784615" cy="2232248"/>
            <a:chOff x="3292698" y="2426866"/>
            <a:chExt cx="3144837" cy="3460447"/>
          </a:xfrm>
        </p:grpSpPr>
        <p:pic>
          <p:nvPicPr>
            <p:cNvPr id="24580" name="Picture 2" descr="Uatd Displ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698" y="2426866"/>
              <a:ext cx="3144837" cy="30432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36478" y="5519013"/>
              <a:ext cx="1057275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UATD</a:t>
              </a:r>
            </a:p>
          </p:txBody>
        </p:sp>
      </p:grp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150938"/>
            <a:ext cx="5688632" cy="83790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b="1" dirty="0">
                <a:solidFill>
                  <a:srgbClr val="1D2F68"/>
                </a:solidFill>
              </a:rPr>
              <a:t>Detect and Avoid (DAA) Display Requirements</a:t>
            </a:r>
          </a:p>
          <a:p>
            <a:pPr lvl="1"/>
            <a:r>
              <a:rPr lang="en-US" sz="1800" b="0" dirty="0" smtClean="0">
                <a:solidFill>
                  <a:srgbClr val="1D2F68"/>
                </a:solidFill>
              </a:rPr>
              <a:t>Support DAA display validation efforts</a:t>
            </a:r>
          </a:p>
        </p:txBody>
      </p:sp>
      <p:pic>
        <p:nvPicPr>
          <p:cNvPr id="8" name="Picture 7" descr="IHITL RGCS VSCS Pic.jpg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6575" y="2389951"/>
            <a:ext cx="3790950" cy="256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71600" y="5077633"/>
            <a:ext cx="2520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Vigilant Spirit Control Station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12" y="3593218"/>
            <a:ext cx="2908331" cy="221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85624" y="5723964"/>
            <a:ext cx="1742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Autoresolver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236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35756" y="155104"/>
            <a:ext cx="8472488" cy="609600"/>
          </a:xfrm>
        </p:spPr>
        <p:txBody>
          <a:bodyPr/>
          <a:lstStyle/>
          <a:p>
            <a:r>
              <a:rPr lang="en-US" sz="2800" dirty="0"/>
              <a:t>REDAC Rec</a:t>
            </a:r>
            <a:r>
              <a:rPr lang="en-US" sz="2800" dirty="0" smtClean="0"/>
              <a:t>: Human-Machine </a:t>
            </a:r>
            <a:r>
              <a:rPr lang="en-US" sz="2800" dirty="0"/>
              <a:t>Interface Design, Integration, and Certification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542B8-F7EC-49D7-B4D0-E997D442BC9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5576" y="3758630"/>
            <a:ext cx="7606865" cy="2262658"/>
            <a:chOff x="827584" y="3758630"/>
            <a:chExt cx="7606865" cy="2262658"/>
          </a:xfrm>
        </p:grpSpPr>
        <p:pic>
          <p:nvPicPr>
            <p:cNvPr id="7" name="Picture 5" descr="FALCON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564" y="3758630"/>
              <a:ext cx="2262658" cy="226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Icon_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83384"/>
              <a:ext cx="2126764" cy="119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 descr="11-1267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364" y="4255852"/>
              <a:ext cx="2119724" cy="176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11-12022a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772" y="4090365"/>
              <a:ext cx="1517677" cy="193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496" y="980729"/>
            <a:ext cx="9036496" cy="381642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rgbClr val="1D2F68"/>
                </a:solidFill>
              </a:rPr>
              <a:t>Evaluate existing &amp; potential add-on after-market </a:t>
            </a:r>
            <a:r>
              <a:rPr lang="en-US" sz="2200" dirty="0" err="1" smtClean="0">
                <a:solidFill>
                  <a:srgbClr val="1D2F68"/>
                </a:solidFill>
              </a:rPr>
              <a:t>AoA</a:t>
            </a:r>
            <a:r>
              <a:rPr lang="en-US" sz="2200" dirty="0" smtClean="0">
                <a:solidFill>
                  <a:srgbClr val="1D2F68"/>
                </a:solidFill>
              </a:rPr>
              <a:t> displays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dirty="0" smtClean="0">
                <a:solidFill>
                  <a:srgbClr val="1D2F68"/>
                </a:solidFill>
              </a:rPr>
              <a:t>Define/compare categories of displays/instrumentation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dirty="0" smtClean="0">
                <a:solidFill>
                  <a:srgbClr val="1D2F68"/>
                </a:solidFill>
              </a:rPr>
              <a:t>Examine in context of specific flight tasks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dirty="0" smtClean="0">
                <a:solidFill>
                  <a:srgbClr val="1D2F68"/>
                </a:solidFill>
              </a:rPr>
              <a:t>Identify display features critical to providing usable data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dirty="0" smtClean="0">
                <a:solidFill>
                  <a:srgbClr val="1D2F68"/>
                </a:solidFill>
              </a:rPr>
              <a:t>Generate guidance/recommendations for: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Design</a:t>
            </a:r>
            <a:endParaRPr lang="en-US" sz="1600" dirty="0">
              <a:solidFill>
                <a:srgbClr val="1D2F68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Certification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Use in small GA aircraft</a:t>
            </a:r>
          </a:p>
        </p:txBody>
      </p:sp>
    </p:spTree>
    <p:extLst>
      <p:ext uri="{BB962C8B-B14F-4D97-AF65-F5344CB8AC3E}">
        <p14:creationId xmlns:p14="http://schemas.microsoft.com/office/powerpoint/2010/main" val="6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" y="344488"/>
            <a:ext cx="8964487" cy="609600"/>
          </a:xfrm>
        </p:spPr>
        <p:txBody>
          <a:bodyPr/>
          <a:lstStyle/>
          <a:p>
            <a:pPr algn="ctr"/>
            <a:r>
              <a:rPr lang="en-US" sz="3600" dirty="0"/>
              <a:t>REDAC Rec:Human-Machine Interface Design, Integration, and Certification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3AF9E-0DF5-4AB3-B043-1B402416006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67" y="1628800"/>
            <a:ext cx="4021421" cy="3940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292723" cy="439102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b="1" dirty="0">
                <a:solidFill>
                  <a:srgbClr val="1D2F68"/>
                </a:solidFill>
              </a:rPr>
              <a:t>Standardized Scenario Development will develop a small set of scenarios that incorporate off-nominal events into testing of new systems. A more complete set of scenarios could be produced if funding were available.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9120"/>
            <a:ext cx="8472488" cy="609600"/>
          </a:xfrm>
        </p:spPr>
        <p:txBody>
          <a:bodyPr/>
          <a:lstStyle/>
          <a:p>
            <a:pPr algn="ctr"/>
            <a:r>
              <a:rPr lang="en-US" sz="3600" dirty="0"/>
              <a:t>REDAC </a:t>
            </a:r>
            <a:r>
              <a:rPr lang="en-US" sz="3600" dirty="0" smtClean="0"/>
              <a:t>Rec: Workforce </a:t>
            </a:r>
            <a:r>
              <a:rPr lang="en-US" sz="3600" dirty="0"/>
              <a:t>Selection, Training, and </a:t>
            </a:r>
            <a:r>
              <a:rPr lang="en-US" sz="3600" dirty="0" smtClean="0"/>
              <a:t>Proficiency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960440" cy="4391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D2F68"/>
                </a:solidFill>
              </a:rPr>
              <a:t>Strategic Job Analysis is being used to identify </a:t>
            </a:r>
            <a:r>
              <a:rPr lang="en-US" sz="2200" dirty="0" smtClean="0">
                <a:solidFill>
                  <a:srgbClr val="1D2F68"/>
                </a:solidFill>
              </a:rPr>
              <a:t>tasks expected </a:t>
            </a:r>
            <a:r>
              <a:rPr lang="en-US" sz="2200" dirty="0">
                <a:solidFill>
                  <a:srgbClr val="1D2F68"/>
                </a:solidFill>
              </a:rPr>
              <a:t>to be performed </a:t>
            </a:r>
            <a:r>
              <a:rPr lang="en-US" sz="2200" dirty="0" smtClean="0">
                <a:solidFill>
                  <a:srgbClr val="1D2F68"/>
                </a:solidFill>
              </a:rPr>
              <a:t>and abilities expected to be required </a:t>
            </a:r>
            <a:r>
              <a:rPr lang="en-US" sz="2200" dirty="0">
                <a:solidFill>
                  <a:srgbClr val="1D2F68"/>
                </a:solidFill>
              </a:rPr>
              <a:t>in future jobs involving risk-based decision making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>
                <a:solidFill>
                  <a:srgbClr val="1D2F68"/>
                </a:solidFill>
              </a:rPr>
              <a:t>Job Analysis Information Database </a:t>
            </a:r>
            <a:r>
              <a:rPr lang="en-US" sz="2200" dirty="0" smtClean="0">
                <a:solidFill>
                  <a:srgbClr val="1D2F68"/>
                </a:solidFill>
              </a:rPr>
              <a:t>links </a:t>
            </a:r>
            <a:r>
              <a:rPr lang="en-US" sz="2200" dirty="0">
                <a:solidFill>
                  <a:srgbClr val="1D2F68"/>
                </a:solidFill>
              </a:rPr>
              <a:t>ATC JAs, </a:t>
            </a:r>
            <a:r>
              <a:rPr lang="en-US" sz="2200" dirty="0" smtClean="0">
                <a:solidFill>
                  <a:srgbClr val="1D2F68"/>
                </a:solidFill>
              </a:rPr>
              <a:t>will support </a:t>
            </a:r>
            <a:r>
              <a:rPr lang="en-US" sz="2200" dirty="0">
                <a:solidFill>
                  <a:srgbClr val="1D2F68"/>
                </a:solidFill>
              </a:rPr>
              <a:t>JA comparisons</a:t>
            </a:r>
            <a:r>
              <a:rPr lang="en-US" sz="1800" b="0" dirty="0">
                <a:solidFill>
                  <a:srgbClr val="1D2F68"/>
                </a:solidFill>
              </a:rPr>
              <a:t> </a:t>
            </a:r>
            <a:endParaRPr lang="en-US" sz="1800" b="0" dirty="0" smtClean="0">
              <a:solidFill>
                <a:srgbClr val="1D2F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3AF9E-0DF5-4AB3-B043-1B40241600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58497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airplan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A3D52"/>
      </a:accent1>
      <a:accent2>
        <a:srgbClr val="176F28"/>
      </a:accent2>
      <a:accent3>
        <a:srgbClr val="12419E"/>
      </a:accent3>
      <a:accent4>
        <a:srgbClr val="F6D548"/>
      </a:accent4>
      <a:accent5>
        <a:srgbClr val="C40E0E"/>
      </a:accent5>
      <a:accent6>
        <a:srgbClr val="1E4F7C"/>
      </a:accent6>
      <a:hlink>
        <a:srgbClr val="203208"/>
      </a:hlink>
      <a:folHlink>
        <a:srgbClr val="484E5A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3C5616-F5F3-43CF-B264-975462BE7AB1}"/>
</file>

<file path=customXml/itemProps2.xml><?xml version="1.0" encoding="utf-8"?>
<ds:datastoreItem xmlns:ds="http://schemas.openxmlformats.org/officeDocument/2006/customXml" ds:itemID="{07D2C9F9-DF13-4879-9A2F-74159684633F}"/>
</file>

<file path=customXml/itemProps3.xml><?xml version="1.0" encoding="utf-8"?>
<ds:datastoreItem xmlns:ds="http://schemas.openxmlformats.org/officeDocument/2006/customXml" ds:itemID="{B1BEF449-CAB3-4AC4-84BC-0EF57EEE46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683</Words>
  <Application>Microsoft Office PowerPoint</Application>
  <PresentationFormat>On-screen Show (4:3)</PresentationFormat>
  <Paragraphs>103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1_Custom Design</vt:lpstr>
      <vt:lpstr>2_Custom Design</vt:lpstr>
      <vt:lpstr>3_Custom Design</vt:lpstr>
      <vt:lpstr>Office Theme</vt:lpstr>
      <vt:lpstr>PowerPoint Presentation</vt:lpstr>
      <vt:lpstr>Human Factors Research Division (AAM-500) </vt:lpstr>
      <vt:lpstr>Flight Deck Human Factors </vt:lpstr>
      <vt:lpstr>Air Traffic/Tech Ops Human Factors</vt:lpstr>
      <vt:lpstr>REDAC Rec: System Information Mgmt</vt:lpstr>
      <vt:lpstr>REDAC Rec: Integration of UAS into the NAS</vt:lpstr>
      <vt:lpstr>REDAC Rec: Human-Machine Interface Design, Integration, and Certification</vt:lpstr>
      <vt:lpstr>REDAC Rec:Human-Machine Interface Design, Integration, and Certification</vt:lpstr>
      <vt:lpstr>REDAC Rec: Workforce Selection, Training, and Proficiency</vt:lpstr>
      <vt:lpstr>Future Considerations</vt:lpstr>
      <vt:lpstr>Future Considerations</vt:lpstr>
      <vt:lpstr>Future Considerations</vt:lpstr>
      <vt:lpstr>Future Considerations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PhiAnh</cp:lastModifiedBy>
  <cp:revision>414</cp:revision>
  <cp:lastPrinted>2015-02-20T18:58:50Z</cp:lastPrinted>
  <dcterms:created xsi:type="dcterms:W3CDTF">2005-01-28T20:32:53Z</dcterms:created>
  <dcterms:modified xsi:type="dcterms:W3CDTF">2015-02-25T17:27:53Z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